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60" r:id="rId3"/>
    <p:sldId id="267" r:id="rId4"/>
    <p:sldId id="277" r:id="rId5"/>
    <p:sldId id="289" r:id="rId6"/>
    <p:sldId id="291" r:id="rId7"/>
    <p:sldId id="288" r:id="rId8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3D7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6F98F-096A-4CC0-B582-D4FD25D27C1F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1B0446-1E19-4CC0-B786-C0699D71BD2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587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587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7EA7EE67-E57B-488B-AB7D-8B819539F1FF}" type="datetimeFigureOut">
              <a:rPr lang="en-US"/>
              <a:pPr>
                <a:defRPr/>
              </a:pPr>
              <a:t>10/4/2011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64" y="4715406"/>
            <a:ext cx="5438748" cy="4467471"/>
          </a:xfrm>
          <a:prstGeom prst="rect">
            <a:avLst/>
          </a:prstGeom>
        </p:spPr>
        <p:txBody>
          <a:bodyPr vert="horz" lIns="95571" tIns="47786" rIns="95571" bIns="4778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A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813"/>
            <a:ext cx="2945862" cy="49587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294" y="9430813"/>
            <a:ext cx="2945862" cy="49587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5A1056CF-6C51-407C-909E-2BDD4354CE2C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PP-1100904-a-GKO_MACS_iRfStatus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3A82A-C9D1-4931-9616-1089AC46398B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PP-1100904-a-GKO_MACS_iRfStatus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C3377-D8CF-4536-A481-FA84EFBFFB7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PP-1100904-a-GKO_MACS_iRfStatus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391A3-9D61-4959-94BC-4EB63F991AD6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PP-1100904-a-GKO_MACS_iRfStatus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C96BC-3870-44B2-9E96-B50D3781DBFE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PP-1100904-a-GKO_MACS_iRfStatus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1F5D7-38BF-4DAB-925C-A75C20C0290F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PP-1100904-a-GKO_MACS_iRfStatus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531C4-F9CD-49B3-80E0-24A2A4CB015C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PP-1100904-a-GKO_MACS_iRfStatus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4536-4C98-459B-86BB-B3168F9E032E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PP-1100904-a-GKO_MACS_iRfStatus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BDDA1-D897-43C0-8FAA-D2B0771C96BC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PP-1100904-a-GKO_MACS_iRfStatus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D8DDB-3314-4A5D-B1FC-F3D37BEB1C5E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PP-1100904-a-GKO_MACS_iRfStatus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B809C-8AC7-4BB1-92C2-75EEDB5A930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PP-1100904-a-GKO_MACS_iRfStatus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FC283-E555-4052-8B13-3AB29027E597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en-US" smtClean="0"/>
              <a:t>PP-1100904-a-GKO_MACS_iRfStatus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C7F56CDE-C909-4C21-8BEE-FB457FD3C6EB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b="1" dirty="0" smtClean="0"/>
              <a:t>Injector RF</a:t>
            </a:r>
            <a:endParaRPr b="1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Present Status, Activities, Plans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PP-1100904-a-GKO_MACS_iRfStatus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dirty="0" smtClean="0"/>
              <a:t>G. Kotzian</a:t>
            </a:r>
            <a:r>
              <a:rPr lang="sv-SE" dirty="0"/>
              <a:t>
</a:t>
            </a:r>
            <a:r>
              <a:rPr lang="sv-SE" dirty="0" smtClean="0"/>
              <a:t>WP RF - Present Status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09A30C-8827-4646-A349-43DA258A15A1}" type="slidenum">
              <a:rPr lang="de-AT"/>
              <a:pPr>
                <a:defRPr/>
              </a:pPr>
              <a:t>1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 package RF</a:t>
            </a:r>
            <a:endParaRPr lang="en-GB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7E59E-31E5-4517-AFA8-427F96E85462}" type="slidenum">
              <a:rPr lang="de-AT" smtClean="0"/>
              <a:pPr>
                <a:defRPr/>
              </a:pPr>
              <a:t>2</a:t>
            </a:fld>
            <a:endParaRPr lang="de-AT" dirty="0"/>
          </a:p>
        </p:txBody>
      </p:sp>
      <p:sp>
        <p:nvSpPr>
          <p:cNvPr id="3076" name="TextBox 8"/>
          <p:cNvSpPr txBox="1">
            <a:spLocks noChangeArrowheads="1"/>
          </p:cNvSpPr>
          <p:nvPr/>
        </p:nvSpPr>
        <p:spPr bwMode="auto">
          <a:xfrm>
            <a:off x="323850" y="3068638"/>
            <a:ext cx="1727200" cy="720725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/>
              <a:t>Accelerator</a:t>
            </a:r>
            <a:endParaRPr lang="en-GB"/>
          </a:p>
        </p:txBody>
      </p:sp>
      <p:sp>
        <p:nvSpPr>
          <p:cNvPr id="3077" name="TextBox 9"/>
          <p:cNvSpPr txBox="1">
            <a:spLocks noChangeArrowheads="1"/>
          </p:cNvSpPr>
          <p:nvPr/>
        </p:nvSpPr>
        <p:spPr bwMode="auto">
          <a:xfrm>
            <a:off x="2627313" y="2205038"/>
            <a:ext cx="1800225" cy="719137"/>
          </a:xfrm>
          <a:prstGeom prst="rect">
            <a:avLst/>
          </a:prstGeom>
          <a:solidFill>
            <a:srgbClr val="95B3D7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/>
              <a:t>Injector RF</a:t>
            </a:r>
            <a:endParaRPr lang="en-GB"/>
          </a:p>
        </p:txBody>
      </p:sp>
      <p:sp>
        <p:nvSpPr>
          <p:cNvPr id="3078" name="TextBox 10"/>
          <p:cNvSpPr txBox="1">
            <a:spLocks noChangeArrowheads="1"/>
          </p:cNvSpPr>
          <p:nvPr/>
        </p:nvSpPr>
        <p:spPr bwMode="auto">
          <a:xfrm>
            <a:off x="5148263" y="1773238"/>
            <a:ext cx="1727200" cy="719137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dirty="0"/>
              <a:t>RF Amplifier</a:t>
            </a:r>
            <a:endParaRPr lang="en-GB" dirty="0"/>
          </a:p>
        </p:txBody>
      </p:sp>
      <p:sp>
        <p:nvSpPr>
          <p:cNvPr id="3079" name="TextBox 11"/>
          <p:cNvSpPr txBox="1">
            <a:spLocks noChangeArrowheads="1"/>
          </p:cNvSpPr>
          <p:nvPr/>
        </p:nvSpPr>
        <p:spPr bwMode="auto">
          <a:xfrm>
            <a:off x="5148263" y="981075"/>
            <a:ext cx="1727200" cy="7191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/>
              <a:t>Resonant Structures</a:t>
            </a:r>
            <a:endParaRPr lang="en-GB"/>
          </a:p>
        </p:txBody>
      </p:sp>
      <p:sp>
        <p:nvSpPr>
          <p:cNvPr id="3080" name="TextBox 12"/>
          <p:cNvSpPr txBox="1">
            <a:spLocks noChangeArrowheads="1"/>
          </p:cNvSpPr>
          <p:nvPr/>
        </p:nvSpPr>
        <p:spPr bwMode="auto">
          <a:xfrm>
            <a:off x="5148263" y="2565400"/>
            <a:ext cx="1727200" cy="719138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dirty="0"/>
              <a:t>RF Feedback Loops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627313" y="4365625"/>
            <a:ext cx="1800225" cy="71913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anchor="ctr"/>
          <a:lstStyle/>
          <a:p>
            <a:pPr algn="ctr">
              <a:defRPr/>
            </a:pPr>
            <a:r>
              <a:rPr lang="en-US" dirty="0"/>
              <a:t>Synchrotron RF</a:t>
            </a:r>
            <a:endParaRPr lang="en-GB" dirty="0"/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5148263" y="4365625"/>
            <a:ext cx="1727200" cy="71913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dirty="0"/>
              <a:t>RF Amplifier</a:t>
            </a:r>
            <a:endParaRPr lang="en-GB" dirty="0"/>
          </a:p>
        </p:txBody>
      </p:sp>
      <p:sp>
        <p:nvSpPr>
          <p:cNvPr id="3083" name="TextBox 16"/>
          <p:cNvSpPr txBox="1">
            <a:spLocks noChangeArrowheads="1"/>
          </p:cNvSpPr>
          <p:nvPr/>
        </p:nvSpPr>
        <p:spPr bwMode="auto">
          <a:xfrm>
            <a:off x="5148263" y="3573463"/>
            <a:ext cx="1727200" cy="71913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/>
              <a:t>Resonant Structures</a:t>
            </a:r>
            <a:endParaRPr lang="en-GB"/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5148263" y="5157788"/>
            <a:ext cx="1727200" cy="71913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dirty="0"/>
              <a:t>RF Feedback Loops</a:t>
            </a:r>
            <a:endParaRPr lang="en-GB" dirty="0"/>
          </a:p>
        </p:txBody>
      </p:sp>
      <p:cxnSp>
        <p:nvCxnSpPr>
          <p:cNvPr id="20" name="Elbow Connector 19"/>
          <p:cNvCxnSpPr>
            <a:stCxn id="3076" idx="3"/>
            <a:endCxn id="3077" idx="1"/>
          </p:cNvCxnSpPr>
          <p:nvPr/>
        </p:nvCxnSpPr>
        <p:spPr>
          <a:xfrm flipV="1">
            <a:off x="2051050" y="2565400"/>
            <a:ext cx="576263" cy="86360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3076" idx="3"/>
            <a:endCxn id="14" idx="1"/>
          </p:cNvCxnSpPr>
          <p:nvPr/>
        </p:nvCxnSpPr>
        <p:spPr>
          <a:xfrm>
            <a:off x="2051050" y="3429000"/>
            <a:ext cx="576263" cy="129540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3077" idx="3"/>
            <a:endCxn id="3078" idx="1"/>
          </p:cNvCxnSpPr>
          <p:nvPr/>
        </p:nvCxnSpPr>
        <p:spPr>
          <a:xfrm flipV="1">
            <a:off x="4427538" y="2133600"/>
            <a:ext cx="720725" cy="43180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3077" idx="3"/>
            <a:endCxn id="3080" idx="1"/>
          </p:cNvCxnSpPr>
          <p:nvPr/>
        </p:nvCxnSpPr>
        <p:spPr>
          <a:xfrm>
            <a:off x="4427538" y="2565400"/>
            <a:ext cx="720725" cy="35877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14" idx="3"/>
            <a:endCxn id="3082" idx="1"/>
          </p:cNvCxnSpPr>
          <p:nvPr/>
        </p:nvCxnSpPr>
        <p:spPr>
          <a:xfrm>
            <a:off x="4427538" y="4724400"/>
            <a:ext cx="720725" cy="158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14" idx="3"/>
            <a:endCxn id="3083" idx="1"/>
          </p:cNvCxnSpPr>
          <p:nvPr/>
        </p:nvCxnSpPr>
        <p:spPr>
          <a:xfrm flipV="1">
            <a:off x="4427538" y="3933825"/>
            <a:ext cx="720725" cy="79057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4" idx="3"/>
            <a:endCxn id="3084" idx="1"/>
          </p:cNvCxnSpPr>
          <p:nvPr/>
        </p:nvCxnSpPr>
        <p:spPr>
          <a:xfrm>
            <a:off x="4427538" y="4724400"/>
            <a:ext cx="720725" cy="79216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Left Arrow 32"/>
          <p:cNvSpPr/>
          <p:nvPr/>
        </p:nvSpPr>
        <p:spPr>
          <a:xfrm>
            <a:off x="7236296" y="2276872"/>
            <a:ext cx="1223963" cy="504825"/>
          </a:xfrm>
          <a:prstGeom prst="leftArrow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chemeClr val="tx1"/>
                </a:solidFill>
              </a:rPr>
              <a:t>MACS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2339975" y="3429000"/>
            <a:ext cx="5761038" cy="0"/>
          </a:xfrm>
          <a:prstGeom prst="line">
            <a:avLst/>
          </a:prstGeom>
          <a:ln w="1905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PP-1100904-a-GKO_MACS_iRfStatus</a:t>
            </a:r>
            <a:endParaRPr lang="de-AT" dirty="0"/>
          </a:p>
        </p:txBody>
      </p:sp>
      <p:sp>
        <p:nvSpPr>
          <p:cNvPr id="25" name="Right Brace 24"/>
          <p:cNvSpPr/>
          <p:nvPr/>
        </p:nvSpPr>
        <p:spPr>
          <a:xfrm>
            <a:off x="7019925" y="1773238"/>
            <a:ext cx="144463" cy="151130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59338" y="6215063"/>
            <a:ext cx="3822700" cy="506412"/>
          </a:xfrm>
        </p:spPr>
        <p:txBody>
          <a:bodyPr/>
          <a:lstStyle/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Recap: Main components of an RF System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Resonant structure = cavity</a:t>
            </a:r>
          </a:p>
          <a:p>
            <a:pPr lvl="1">
              <a:buFont typeface="Wingdings" pitchFamily="2" charset="2"/>
              <a:buChar char="ü"/>
            </a:pPr>
            <a:r>
              <a:rPr lang="en-GB" sz="1800" dirty="0" smtClean="0"/>
              <a:t>To store energy (in form of EM-field)</a:t>
            </a:r>
          </a:p>
          <a:p>
            <a:pPr lvl="1">
              <a:buFont typeface="Wingdings" pitchFamily="2" charset="2"/>
              <a:buChar char="ü"/>
            </a:pPr>
            <a:r>
              <a:rPr lang="en-GB" sz="1800" dirty="0" smtClean="0"/>
              <a:t>To apply E-field component in beam direction</a:t>
            </a:r>
          </a:p>
          <a:p>
            <a:r>
              <a:rPr lang="en-GB" dirty="0" smtClean="0"/>
              <a:t>RF amplifier</a:t>
            </a:r>
          </a:p>
          <a:p>
            <a:pPr lvl="1">
              <a:buFont typeface="Wingdings" pitchFamily="2" charset="2"/>
              <a:buChar char="ü"/>
            </a:pPr>
            <a:r>
              <a:rPr lang="en-GB" sz="1800" dirty="0" smtClean="0"/>
              <a:t>To build up EM-field, i.e. to power the cavity</a:t>
            </a:r>
          </a:p>
          <a:p>
            <a:r>
              <a:rPr lang="en-GB" dirty="0" smtClean="0"/>
              <a:t>RF signal generation = LLRF</a:t>
            </a:r>
          </a:p>
          <a:p>
            <a:pPr lvl="1">
              <a:buFont typeface="Wingdings" pitchFamily="2" charset="2"/>
              <a:buChar char="ü"/>
            </a:pPr>
            <a:r>
              <a:rPr lang="en-GB" sz="1800" dirty="0" smtClean="0"/>
              <a:t>Drives the RF amplifier</a:t>
            </a:r>
          </a:p>
          <a:p>
            <a:pPr lvl="1"/>
            <a:endParaRPr lang="en-GB" dirty="0" smtClean="0"/>
          </a:p>
          <a:p>
            <a:pPr>
              <a:buNone/>
            </a:pPr>
            <a:r>
              <a:rPr lang="en-GB" sz="2000" dirty="0" smtClean="0">
                <a:sym typeface="Wingdings" pitchFamily="2" charset="2"/>
              </a:rPr>
              <a:t> </a:t>
            </a:r>
            <a:r>
              <a:rPr lang="en-GB" sz="2000" dirty="0" smtClean="0"/>
              <a:t>LLRF </a:t>
            </a:r>
            <a:r>
              <a:rPr lang="en-GB" sz="1400" dirty="0" smtClean="0"/>
              <a:t>(Low Level RF; means: low signal level)</a:t>
            </a:r>
          </a:p>
          <a:p>
            <a:pPr marL="717550">
              <a:buFont typeface="Arial" pitchFamily="34" charset="0"/>
              <a:buChar char="•"/>
            </a:pPr>
            <a:r>
              <a:rPr lang="en-GB" sz="1800" dirty="0" smtClean="0"/>
              <a:t>Consists of closed loop controls,</a:t>
            </a:r>
          </a:p>
          <a:p>
            <a:pPr marL="717550">
              <a:buFont typeface="Arial" pitchFamily="34" charset="0"/>
              <a:buChar char="•"/>
            </a:pPr>
            <a:r>
              <a:rPr lang="en-GB" sz="1800" dirty="0" smtClean="0"/>
              <a:t>to ensure HW performance </a:t>
            </a:r>
          </a:p>
          <a:p>
            <a:pPr marL="717550">
              <a:buFont typeface="Arial" pitchFamily="34" charset="0"/>
              <a:buChar char="•"/>
            </a:pPr>
            <a:r>
              <a:rPr lang="en-GB" sz="1800" dirty="0" smtClean="0"/>
              <a:t>and beam stability/</a:t>
            </a:r>
            <a:r>
              <a:rPr lang="en-GB" sz="1800" dirty="0" err="1" smtClean="0"/>
              <a:t>reproduceability</a:t>
            </a:r>
            <a:endParaRPr lang="en-GB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PP-1100904-a-GKO_MACS_iRfStatus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3</a:t>
            </a:fld>
            <a:endParaRPr lang="de-AT" dirty="0"/>
          </a:p>
        </p:txBody>
      </p:sp>
      <p:sp>
        <p:nvSpPr>
          <p:cNvPr id="19" name="Oval 18"/>
          <p:cNvSpPr/>
          <p:nvPr/>
        </p:nvSpPr>
        <p:spPr>
          <a:xfrm>
            <a:off x="467544" y="1556792"/>
            <a:ext cx="288032" cy="28803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1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467544" y="2695527"/>
            <a:ext cx="288032" cy="28803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2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467544" y="3464169"/>
            <a:ext cx="288032" cy="28803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3</a:t>
            </a:r>
            <a:endParaRPr lang="en-GB" b="1" dirty="0">
              <a:solidFill>
                <a:srgbClr val="C00000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380312" y="1484784"/>
            <a:ext cx="864096" cy="2448272"/>
            <a:chOff x="7380312" y="1484784"/>
            <a:chExt cx="864096" cy="2448272"/>
          </a:xfrm>
        </p:grpSpPr>
        <p:grpSp>
          <p:nvGrpSpPr>
            <p:cNvPr id="15" name="Group 14"/>
            <p:cNvGrpSpPr/>
            <p:nvPr/>
          </p:nvGrpSpPr>
          <p:grpSpPr>
            <a:xfrm>
              <a:off x="7380312" y="1484784"/>
              <a:ext cx="864096" cy="2448272"/>
              <a:chOff x="7380312" y="1484784"/>
              <a:chExt cx="864096" cy="2448272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7380312" y="1484784"/>
                <a:ext cx="864096" cy="64807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tx1"/>
                    </a:solidFill>
                  </a:rPr>
                  <a:t>cavity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Isosceles Triangle 7"/>
              <p:cNvSpPr/>
              <p:nvPr/>
            </p:nvSpPr>
            <p:spPr>
              <a:xfrm>
                <a:off x="7515687" y="2420888"/>
                <a:ext cx="584705" cy="504056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7380312" y="3284984"/>
                <a:ext cx="864096" cy="64807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tx1"/>
                    </a:solidFill>
                  </a:rPr>
                  <a:t>LLRF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1" name="Straight Connector 10"/>
              <p:cNvCxnSpPr>
                <a:stCxn id="9" idx="0"/>
                <a:endCxn id="8" idx="3"/>
              </p:cNvCxnSpPr>
              <p:nvPr/>
            </p:nvCxnSpPr>
            <p:spPr>
              <a:xfrm rot="16200000" flipV="1">
                <a:off x="7630180" y="3102804"/>
                <a:ext cx="360040" cy="432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>
                <a:stCxn id="8" idx="0"/>
                <a:endCxn id="7" idx="2"/>
              </p:cNvCxnSpPr>
              <p:nvPr/>
            </p:nvCxnSpPr>
            <p:spPr>
              <a:xfrm rot="5400000" flipH="1" flipV="1">
                <a:off x="7666184" y="2274712"/>
                <a:ext cx="288032" cy="432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Elbow Connector 22"/>
            <p:cNvCxnSpPr>
              <a:stCxn id="7" idx="1"/>
              <a:endCxn id="9" idx="1"/>
            </p:cNvCxnSpPr>
            <p:nvPr/>
          </p:nvCxnSpPr>
          <p:spPr>
            <a:xfrm rot="10800000" flipV="1">
              <a:off x="7380312" y="1808820"/>
              <a:ext cx="12700" cy="1800200"/>
            </a:xfrm>
            <a:prstGeom prst="bentConnector3">
              <a:avLst>
                <a:gd name="adj1" fmla="val 1800000"/>
              </a:avLst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Injector RF –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z="2000" dirty="0" smtClean="0"/>
              <a:t>Visit at Thomson (September 23</a:t>
            </a:r>
            <a:r>
              <a:rPr lang="en-GB" sz="2000" baseline="30000" dirty="0" smtClean="0"/>
              <a:t>rd</a:t>
            </a:r>
            <a:r>
              <a:rPr lang="en-GB" sz="2000" dirty="0" smtClean="0"/>
              <a:t>, 2011)</a:t>
            </a:r>
          </a:p>
          <a:p>
            <a:r>
              <a:rPr lang="en-GB" sz="2000" dirty="0" smtClean="0"/>
              <a:t>Implement </a:t>
            </a:r>
            <a:r>
              <a:rPr lang="en-GB" sz="2000" b="1" dirty="0" smtClean="0"/>
              <a:t>Summary Status </a:t>
            </a:r>
            <a:r>
              <a:rPr lang="en-GB" sz="2000" dirty="0" smtClean="0"/>
              <a:t>in PLC (16 error groups)</a:t>
            </a:r>
          </a:p>
          <a:p>
            <a:r>
              <a:rPr lang="en-GB" sz="2000" dirty="0" smtClean="0"/>
              <a:t>Implementation of </a:t>
            </a:r>
            <a:r>
              <a:rPr lang="en-GB" sz="2000" b="1" dirty="0" smtClean="0"/>
              <a:t>Beam Interlock Interface</a:t>
            </a:r>
          </a:p>
          <a:p>
            <a:pPr lvl="1"/>
            <a:r>
              <a:rPr lang="en-GB" sz="1600" dirty="0" smtClean="0"/>
              <a:t>Two redundant inputs: 	</a:t>
            </a:r>
            <a:r>
              <a:rPr lang="fr-CH" sz="1600" dirty="0" smtClean="0"/>
              <a:t>« ¬RF veto »</a:t>
            </a:r>
          </a:p>
          <a:p>
            <a:pPr lvl="1"/>
            <a:r>
              <a:rPr lang="en-GB" sz="1600" dirty="0" smtClean="0"/>
              <a:t>Two redundant outputs: 	« ¬Operational »</a:t>
            </a:r>
            <a:endParaRPr lang="en-GB" sz="2000" dirty="0" smtClean="0"/>
          </a:p>
          <a:p>
            <a:r>
              <a:rPr lang="en-GB" sz="2000" dirty="0" smtClean="0"/>
              <a:t>Adaption of LLRF</a:t>
            </a:r>
          </a:p>
          <a:p>
            <a:pPr lvl="1"/>
            <a:r>
              <a:rPr lang="en-GB" sz="1600" dirty="0" smtClean="0"/>
              <a:t>Waveforms: 16bit, 10’000 samples, 4 channels</a:t>
            </a:r>
          </a:p>
          <a:p>
            <a:pPr lvl="1"/>
            <a:r>
              <a:rPr lang="en-GB" sz="1600" dirty="0" smtClean="0"/>
              <a:t>Disabling </a:t>
            </a:r>
            <a:r>
              <a:rPr lang="en-GB" sz="1600" u="sng" dirty="0" smtClean="0"/>
              <a:t>Stepping Motor Interface </a:t>
            </a:r>
            <a:r>
              <a:rPr lang="en-GB" sz="1600" dirty="0" smtClean="0"/>
              <a:t>when in REMOTE</a:t>
            </a:r>
          </a:p>
          <a:p>
            <a:pPr lvl="1"/>
            <a:r>
              <a:rPr lang="en-GB" sz="1600" dirty="0" smtClean="0"/>
              <a:t>Disabling of </a:t>
            </a:r>
            <a:r>
              <a:rPr lang="en-GB" sz="1600" u="sng" dirty="0" smtClean="0"/>
              <a:t>1MHz RTB </a:t>
            </a:r>
            <a:r>
              <a:rPr lang="en-GB" sz="1600" dirty="0" smtClean="0"/>
              <a:t>functionality</a:t>
            </a:r>
          </a:p>
          <a:p>
            <a:pPr lvl="1"/>
            <a:r>
              <a:rPr lang="en-GB" sz="1600" dirty="0" smtClean="0"/>
              <a:t>RF pulses: LINAC, STAB, and TEST</a:t>
            </a:r>
          </a:p>
          <a:p>
            <a:pPr lvl="1"/>
            <a:r>
              <a:rPr lang="en-GB" sz="1600" dirty="0" smtClean="0"/>
              <a:t>Tagging with COUNTER/SUB-COUNTER</a:t>
            </a:r>
          </a:p>
          <a:p>
            <a:pPr lvl="1"/>
            <a:r>
              <a:rPr lang="en-GB" sz="1600" dirty="0" smtClean="0"/>
              <a:t>Implementation of history for LINAC, STAB, and TEST snapshots (including counter/sub-counter)</a:t>
            </a:r>
          </a:p>
          <a:p>
            <a:pPr lvl="1"/>
            <a:r>
              <a:rPr lang="en-GB" sz="1600" dirty="0" smtClean="0"/>
              <a:t>Extension of error flags, to indicate « RF pulse OK »</a:t>
            </a:r>
          </a:p>
          <a:p>
            <a:pPr lvl="1"/>
            <a:endParaRPr lang="en-GB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PP-1100904-a-GKO_MACS_iRfStatus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4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Injector RF – Milestones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PP-1100904-a-GKO_MACS_iRfStatus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5</a:t>
            </a:fld>
            <a:endParaRPr lang="de-AT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95536" y="1916832"/>
          <a:ext cx="8496944" cy="3870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0"/>
                <a:gridCol w="1080120"/>
                <a:gridCol w="2376264"/>
              </a:tblGrid>
              <a:tr h="774086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Item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Location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Date/Duration</a:t>
                      </a:r>
                      <a:endParaRPr lang="en-GB" sz="2000" b="1" dirty="0"/>
                    </a:p>
                  </a:txBody>
                  <a:tcPr anchor="ctr"/>
                </a:tc>
              </a:tr>
              <a:tr h="774086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FAT 250kW amplifier at Thomson premises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 err="1" smtClean="0"/>
                        <a:t>Turgi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Next</a:t>
                      </a:r>
                      <a:r>
                        <a:rPr lang="en-GB" sz="2000" baseline="0" dirty="0" smtClean="0"/>
                        <a:t> month</a:t>
                      </a:r>
                      <a:r>
                        <a:rPr lang="en-GB" sz="2000" dirty="0" smtClean="0"/>
                        <a:t>, 2011</a:t>
                      </a:r>
                      <a:endParaRPr lang="en-GB" sz="2000" dirty="0"/>
                    </a:p>
                  </a:txBody>
                  <a:tcPr anchor="ctr"/>
                </a:tc>
              </a:tr>
              <a:tr h="774086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Delivery 250kW+10kW amplifier to CERN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CERN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November 30</a:t>
                      </a:r>
                      <a:r>
                        <a:rPr lang="en-GB" sz="2000" baseline="30000" dirty="0" smtClean="0"/>
                        <a:t>th</a:t>
                      </a:r>
                      <a:r>
                        <a:rPr lang="en-GB" sz="2000" dirty="0" smtClean="0"/>
                        <a:t>, 2011</a:t>
                      </a:r>
                      <a:endParaRPr lang="en-GB" sz="2000" dirty="0"/>
                    </a:p>
                  </a:txBody>
                  <a:tcPr anchor="ctr"/>
                </a:tc>
              </a:tr>
              <a:tr h="774086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Installation 250kW</a:t>
                      </a:r>
                      <a:r>
                        <a:rPr lang="en-GB" sz="2000" baseline="0" dirty="0" smtClean="0"/>
                        <a:t> amplifier at CERN completed, accepted on non-resonant load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CERN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January 11, 2012</a:t>
                      </a:r>
                      <a:endParaRPr lang="en-GB" sz="2000" dirty="0"/>
                    </a:p>
                  </a:txBody>
                  <a:tcPr anchor="ctr"/>
                </a:tc>
              </a:tr>
              <a:tr h="774086">
                <a:tc>
                  <a:txBody>
                    <a:bodyPr/>
                    <a:lstStyle/>
                    <a:p>
                      <a:r>
                        <a:rPr lang="en-GB" sz="2000" noProof="0" dirty="0" smtClean="0"/>
                        <a:t>Operation at ITS</a:t>
                      </a:r>
                      <a:endParaRPr lang="en-GB" sz="2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2000" dirty="0" smtClean="0"/>
                        <a:t>CERN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2000" dirty="0" err="1" smtClean="0"/>
                        <a:t>until</a:t>
                      </a:r>
                      <a:r>
                        <a:rPr lang="fr-CH" sz="2000" baseline="0" dirty="0" smtClean="0"/>
                        <a:t> end of ITS</a:t>
                      </a:r>
                      <a:endParaRPr lang="en-GB" sz="20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Injector RF – Actions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39949"/>
            <a:ext cx="8280920" cy="4497363"/>
          </a:xfrm>
        </p:spPr>
        <p:txBody>
          <a:bodyPr/>
          <a:lstStyle/>
          <a:p>
            <a:r>
              <a:rPr lang="en-US" sz="2000" dirty="0" smtClean="0"/>
              <a:t>Prepare ITS (acceptance tests, terminated/resonant load, RF conditioning, operation with beam)</a:t>
            </a:r>
            <a:endParaRPr lang="en-GB" sz="2000" dirty="0" smtClean="0"/>
          </a:p>
          <a:p>
            <a:endParaRPr lang="en-GB" sz="1000" dirty="0" smtClean="0"/>
          </a:p>
          <a:p>
            <a:r>
              <a:rPr lang="en-GB" sz="2000" dirty="0" smtClean="0"/>
              <a:t>Thomson implementing final details</a:t>
            </a:r>
          </a:p>
          <a:p>
            <a:r>
              <a:rPr lang="en-GB" sz="2000" dirty="0" smtClean="0"/>
              <a:t>Awaiting updated documentation of PLC signal list (including summary field) </a:t>
            </a:r>
            <a:r>
              <a:rPr lang="en-GB" sz="2000" dirty="0" smtClean="0">
                <a:sym typeface="Wingdings" pitchFamily="2" charset="2"/>
              </a:rPr>
              <a:t> </a:t>
            </a:r>
            <a:r>
              <a:rPr lang="en-GB" sz="2000" b="1" dirty="0" smtClean="0">
                <a:sym typeface="Wingdings" pitchFamily="2" charset="2"/>
              </a:rPr>
              <a:t>XML device description</a:t>
            </a:r>
          </a:p>
          <a:p>
            <a:r>
              <a:rPr lang="fr-CH" sz="2000" dirty="0" err="1" smtClean="0">
                <a:sym typeface="Wingdings" pitchFamily="2" charset="2"/>
              </a:rPr>
              <a:t>Awaiting</a:t>
            </a:r>
            <a:r>
              <a:rPr lang="fr-CH" sz="2000" dirty="0" smtClean="0">
                <a:sym typeface="Wingdings" pitchFamily="2" charset="2"/>
              </a:rPr>
              <a:t> </a:t>
            </a:r>
            <a:r>
              <a:rPr lang="fr-CH" sz="2000" dirty="0" err="1" smtClean="0">
                <a:sym typeface="Wingdings" pitchFamily="2" charset="2"/>
              </a:rPr>
              <a:t>revised</a:t>
            </a:r>
            <a:r>
              <a:rPr lang="fr-CH" sz="2000" dirty="0" smtClean="0">
                <a:sym typeface="Wingdings" pitchFamily="2" charset="2"/>
              </a:rPr>
              <a:t> version of </a:t>
            </a:r>
            <a:r>
              <a:rPr lang="fr-CH" sz="2000" b="1" dirty="0" smtClean="0">
                <a:sym typeface="Wingdings" pitchFamily="2" charset="2"/>
              </a:rPr>
              <a:t>LLRF </a:t>
            </a:r>
            <a:r>
              <a:rPr lang="fr-CH" sz="2000" b="1" dirty="0" err="1" smtClean="0">
                <a:sym typeface="Wingdings" pitchFamily="2" charset="2"/>
              </a:rPr>
              <a:t>emulator</a:t>
            </a:r>
            <a:r>
              <a:rPr lang="fr-CH" sz="2000" dirty="0" smtClean="0">
                <a:sym typeface="Wingdings" pitchFamily="2" charset="2"/>
              </a:rPr>
              <a:t>, </a:t>
            </a:r>
            <a:r>
              <a:rPr lang="fr-CH" sz="2000" dirty="0" err="1" smtClean="0">
                <a:sym typeface="Wingdings" pitchFamily="2" charset="2"/>
              </a:rPr>
              <a:t>including</a:t>
            </a:r>
            <a:r>
              <a:rPr lang="fr-CH" sz="2000" dirty="0" smtClean="0">
                <a:sym typeface="Wingdings" pitchFamily="2" charset="2"/>
              </a:rPr>
              <a:t> </a:t>
            </a:r>
            <a:r>
              <a:rPr lang="fr-CH" sz="2000" dirty="0" err="1" smtClean="0">
                <a:sym typeface="Wingdings" pitchFamily="2" charset="2"/>
              </a:rPr>
              <a:t>updated</a:t>
            </a:r>
            <a:r>
              <a:rPr lang="fr-CH" sz="2000" dirty="0" smtClean="0">
                <a:sym typeface="Wingdings" pitchFamily="2" charset="2"/>
              </a:rPr>
              <a:t> documentation of TINE interface</a:t>
            </a:r>
            <a:endParaRPr lang="en-GB" sz="2000" dirty="0" smtClean="0"/>
          </a:p>
          <a:p>
            <a:endParaRPr lang="en-GB" sz="1000" dirty="0" smtClean="0"/>
          </a:p>
          <a:p>
            <a:r>
              <a:rPr lang="en-US" sz="2000" dirty="0" smtClean="0"/>
              <a:t>Solid-State amplifiers (10 kW): </a:t>
            </a:r>
            <a:r>
              <a:rPr lang="en-US" sz="2000" i="1" dirty="0" smtClean="0"/>
              <a:t>Control System-Integration</a:t>
            </a:r>
          </a:p>
          <a:p>
            <a:endParaRPr lang="fr-CH" sz="1600" i="1" dirty="0" smtClean="0"/>
          </a:p>
          <a:p>
            <a:pPr marL="0" indent="0">
              <a:buNone/>
            </a:pPr>
            <a:r>
              <a:rPr lang="en-GB" sz="1800" i="1" dirty="0" smtClean="0"/>
              <a:t>During the ITS in 2012, the RF system is available in parallel operation for control system integration (10 kW </a:t>
            </a:r>
            <a:r>
              <a:rPr lang="en-GB" sz="1800" i="1" dirty="0" err="1" smtClean="0"/>
              <a:t>Buncher</a:t>
            </a:r>
            <a:r>
              <a:rPr lang="en-GB" sz="1800" i="1" dirty="0" smtClean="0"/>
              <a:t> subsystem).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PP-1100904-a-GKO_MACS_iRfStatus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6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THank</a:t>
            </a:r>
            <a:r>
              <a:rPr lang="en-US" dirty="0" smtClean="0"/>
              <a:t> you!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4AB82F-1054-40F7-ADAE-E2E2D7791C76}" type="slidenum">
              <a:rPr lang="de-AT" smtClean="0"/>
              <a:pPr>
                <a:defRPr/>
              </a:pPr>
              <a:t>7</a:t>
            </a:fld>
            <a:endParaRPr lang="de-AT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60032" y="6215063"/>
            <a:ext cx="3822006" cy="506412"/>
          </a:xfrm>
        </p:spPr>
        <p:txBody>
          <a:bodyPr/>
          <a:lstStyle/>
          <a:p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pPr>
              <a:defRPr/>
            </a:pPr>
            <a:r>
              <a:rPr lang="en-US" smtClean="0"/>
              <a:t>PP-1100904-a-GKO_MACS_iRfStatus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9050">
          <a:solidFill>
            <a:schemeClr val="tx1"/>
          </a:solidFill>
        </a:ln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3909</TotalTime>
  <Words>319</Words>
  <Application>Microsoft Office PowerPoint</Application>
  <PresentationFormat>On-screen Show (4:3)</PresentationFormat>
  <Paragraphs>93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1_Office Theme</vt:lpstr>
      <vt:lpstr>Injector RF</vt:lpstr>
      <vt:lpstr>Work package RF</vt:lpstr>
      <vt:lpstr>Recap: Main components of an RF System</vt:lpstr>
      <vt:lpstr>Injector RF – Status</vt:lpstr>
      <vt:lpstr>Injector RF – Milestones</vt:lpstr>
      <vt:lpstr>Injector RF – Actions</vt:lpstr>
      <vt:lpstr>THank you!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Injector RF and Synchrotron RF</dc:title>
  <dc:subject>MACS week, Dec. 2012</dc:subject>
  <dc:creator>Gerd Kotzian</dc:creator>
  <cp:lastModifiedBy>G. Kotzian</cp:lastModifiedBy>
  <cp:revision>151</cp:revision>
  <dcterms:created xsi:type="dcterms:W3CDTF">2008-05-26T15:39:36Z</dcterms:created>
  <dcterms:modified xsi:type="dcterms:W3CDTF">2011-10-04T07:49:55Z</dcterms:modified>
</cp:coreProperties>
</file>