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fntdata" ContentType="application/x-fontdata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46" r:id="rId3"/>
    <p:sldId id="398" r:id="rId4"/>
    <p:sldId id="353" r:id="rId5"/>
    <p:sldId id="422" r:id="rId6"/>
    <p:sldId id="423" r:id="rId7"/>
    <p:sldId id="436" r:id="rId8"/>
    <p:sldId id="437" r:id="rId9"/>
    <p:sldId id="384" r:id="rId10"/>
    <p:sldId id="363" r:id="rId11"/>
    <p:sldId id="433" r:id="rId12"/>
    <p:sldId id="367" r:id="rId13"/>
    <p:sldId id="406" r:id="rId14"/>
    <p:sldId id="434" r:id="rId15"/>
    <p:sldId id="430" r:id="rId16"/>
    <p:sldId id="400" r:id="rId17"/>
    <p:sldId id="364" r:id="rId18"/>
  </p:sldIdLst>
  <p:sldSz cx="9144000" cy="6858000" type="screen4x3"/>
  <p:notesSz cx="6718300" cy="9855200"/>
  <p:embeddedFontLst>
    <p:embeddedFont>
      <p:font typeface="Calibri"/>
      <p:regular r:id="rId21"/>
      <p:bold r:id="rId22"/>
      <p:italic r:id="rId23"/>
      <p:boldItalic r:id="rId24"/>
    </p:embeddedFont>
    <p:embeddedFont>
      <p:font typeface="Verdana"/>
      <p:regular r:id="rId25"/>
      <p:bold r:id="rId26"/>
      <p:italic r:id="rId27"/>
      <p:boldItalic r:id="rId28"/>
    </p:embeddedFont>
    <p:embeddedFont>
      <p:font typeface="ＭＳ Ｐゴシック"/>
      <p:regular r:id="rId2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clrMru>
    <a:srgbClr val="C8C800"/>
    <a:srgbClr val="FF9900"/>
    <a:srgbClr val="B4B000"/>
    <a:srgbClr val="B3B80F"/>
    <a:srgbClr val="F8FCC4"/>
    <a:srgbClr val="FDFF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131" autoAdjust="0"/>
    <p:restoredTop sz="79192" autoAdjust="0"/>
  </p:normalViewPr>
  <p:slideViewPr>
    <p:cSldViewPr showGuides="1">
      <p:cViewPr varScale="1">
        <p:scale>
          <a:sx n="79" d="100"/>
          <a:sy n="79" d="100"/>
        </p:scale>
        <p:origin x="-1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3780" y="-126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handoutMaster" Target="handoutMasters/handoutMaster1.xml"/><Relationship Id="rId21" Type="http://schemas.openxmlformats.org/officeDocument/2006/relationships/font" Target="fonts/font1.fntdata"/><Relationship Id="rId22" Type="http://schemas.openxmlformats.org/officeDocument/2006/relationships/font" Target="fonts/font2.fntdata"/><Relationship Id="rId23" Type="http://schemas.openxmlformats.org/officeDocument/2006/relationships/font" Target="fonts/font3.fntdata"/><Relationship Id="rId24" Type="http://schemas.openxmlformats.org/officeDocument/2006/relationships/font" Target="fonts/font4.fntdata"/><Relationship Id="rId25" Type="http://schemas.openxmlformats.org/officeDocument/2006/relationships/font" Target="fonts/font5.fntdata"/><Relationship Id="rId26" Type="http://schemas.openxmlformats.org/officeDocument/2006/relationships/font" Target="fonts/font6.fntdata"/><Relationship Id="rId27" Type="http://schemas.openxmlformats.org/officeDocument/2006/relationships/font" Target="fonts/font7.fntdata"/><Relationship Id="rId28" Type="http://schemas.openxmlformats.org/officeDocument/2006/relationships/font" Target="fonts/font8.fntdata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10/3/11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8</a:t>
            </a:fld>
            <a:endParaRPr lang="de-A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9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lang="en-US" dirty="0" err="1" smtClean="0">
                <a:latin typeface="+mj-lt"/>
                <a:cs typeface="Calibri (Head"/>
              </a:rPr>
              <a:t>ProShell</a:t>
            </a:r>
            <a:r>
              <a:rPr lang="en-US" dirty="0" smtClean="0">
                <a:latin typeface="+mj-lt"/>
                <a:cs typeface="Calibri (Head"/>
              </a:rPr>
              <a:t> Procedure Framework Status</a:t>
            </a:r>
            <a:br>
              <a:rPr lang="en-US" dirty="0" smtClean="0">
                <a:latin typeface="+mj-lt"/>
                <a:cs typeface="Calibri (Head"/>
              </a:rPr>
            </a:br>
            <a:r>
              <a:rPr lang="de-CH" sz="2400" dirty="0" smtClean="0">
                <a:latin typeface="+mj-lt"/>
                <a:cs typeface="Calibri (Head"/>
              </a:rPr>
              <a:t>MedAustron Control System Week 3</a:t>
            </a:r>
            <a:r>
              <a:rPr lang="de-AT" sz="2400" dirty="0" smtClean="0">
                <a:latin typeface="+mj-lt"/>
                <a:ea typeface="Verdana" charset="0"/>
                <a:cs typeface="Calibri (Head"/>
              </a:rPr>
              <a:t/>
            </a:r>
            <a:br>
              <a:rPr lang="de-AT" sz="2400" dirty="0" smtClean="0">
                <a:latin typeface="+mj-lt"/>
                <a:ea typeface="Verdana" charset="0"/>
                <a:cs typeface="Calibri (Head"/>
              </a:rPr>
            </a:b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October 3</a:t>
            </a:r>
            <a:r>
              <a:rPr lang="de-AT" sz="2400" baseline="30000" dirty="0" smtClean="0">
                <a:latin typeface="+mj-lt"/>
                <a:ea typeface="Verdana" charset="0"/>
                <a:cs typeface="Calibri (Head"/>
              </a:rPr>
              <a:t>rd</a:t>
            </a: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, 2011</a:t>
            </a:r>
            <a:br>
              <a:rPr lang="de-AT" sz="2400" dirty="0" smtClean="0">
                <a:latin typeface="+mj-lt"/>
                <a:ea typeface="Verdana" charset="0"/>
                <a:cs typeface="Calibri (Head"/>
              </a:rPr>
            </a:b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Roland Moser</a:t>
            </a:r>
            <a:endParaRPr sz="2400" dirty="0">
              <a:latin typeface="+mj-lt"/>
              <a:ea typeface="Verdana" charset="0"/>
              <a:cs typeface="Calibri (Hea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5044" y="2162168"/>
            <a:ext cx="2336788" cy="2336788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258845"/>
            <a:ext cx="7772400" cy="1984548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/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STATUS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</a:t>
            </a:r>
            <a:r>
              <a:rPr lang="de-CH" dirty="0" err="1" smtClean="0"/>
              <a:t>since</a:t>
            </a:r>
            <a:r>
              <a:rPr lang="de-CH" dirty="0" smtClean="0"/>
              <a:t> </a:t>
            </a:r>
            <a:r>
              <a:rPr lang="de-CH" dirty="0" err="1" smtClean="0"/>
              <a:t>June</a:t>
            </a:r>
            <a:r>
              <a:rPr lang="de-CH" dirty="0" smtClean="0"/>
              <a:t>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664"/>
            <a:ext cx="8229600" cy="5217499"/>
          </a:xfrm>
        </p:spPr>
        <p:txBody>
          <a:bodyPr/>
          <a:lstStyle/>
          <a:p>
            <a:r>
              <a:rPr lang="de-CH" b="1" dirty="0" smtClean="0"/>
              <a:t>Documentation</a:t>
            </a:r>
          </a:p>
          <a:p>
            <a:pPr lvl="1"/>
            <a:r>
              <a:rPr lang="de-CH" dirty="0" smtClean="0"/>
              <a:t>Procedure Developer </a:t>
            </a:r>
            <a:r>
              <a:rPr lang="de-CH" dirty="0" smtClean="0">
                <a:solidFill>
                  <a:srgbClr val="C8C800"/>
                </a:solidFill>
              </a:rPr>
              <a:t>Manual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API</a:t>
            </a:r>
            <a:r>
              <a:rPr lang="de-CH" dirty="0" smtClean="0"/>
              <a:t> documentation</a:t>
            </a:r>
          </a:p>
          <a:p>
            <a:pPr lvl="1"/>
            <a:r>
              <a:rPr lang="de-CH" dirty="0" smtClean="0"/>
              <a:t>Design </a:t>
            </a:r>
            <a:r>
              <a:rPr lang="de-CH" dirty="0" smtClean="0">
                <a:solidFill>
                  <a:srgbClr val="C8C800"/>
                </a:solidFill>
              </a:rPr>
              <a:t>Scratchpad integration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Implement </a:t>
            </a:r>
            <a:r>
              <a:rPr lang="de-CH" dirty="0" smtClean="0">
                <a:solidFill>
                  <a:srgbClr val="C8C800"/>
                </a:solidFill>
              </a:rPr>
              <a:t>revised interfaces</a:t>
            </a:r>
          </a:p>
          <a:p>
            <a:pPr lvl="2"/>
            <a:r>
              <a:rPr lang="de-CH" b="1" dirty="0" smtClean="0"/>
              <a:t>measurement</a:t>
            </a:r>
            <a:r>
              <a:rPr lang="de-CH" dirty="0" smtClean="0"/>
              <a:t> interface</a:t>
            </a:r>
          </a:p>
          <a:p>
            <a:pPr lvl="2"/>
            <a:r>
              <a:rPr lang="de-CH" b="1" dirty="0" smtClean="0"/>
              <a:t>user login </a:t>
            </a:r>
            <a:r>
              <a:rPr lang="de-CH" dirty="0" smtClean="0"/>
              <a:t>mechanism</a:t>
            </a:r>
          </a:p>
          <a:p>
            <a:pPr lvl="2"/>
            <a:r>
              <a:rPr lang="de-CH" dirty="0" smtClean="0"/>
              <a:t>Configuration </a:t>
            </a:r>
            <a:r>
              <a:rPr lang="de-CH" b="1" dirty="0" smtClean="0"/>
              <a:t>locking</a:t>
            </a:r>
            <a:r>
              <a:rPr lang="de-CH" dirty="0" smtClean="0"/>
              <a:t> and </a:t>
            </a:r>
            <a:r>
              <a:rPr lang="de-CH" b="1" dirty="0" smtClean="0"/>
              <a:t>mode</a:t>
            </a:r>
            <a:r>
              <a:rPr lang="de-CH" dirty="0" smtClean="0"/>
              <a:t> change</a:t>
            </a:r>
          </a:p>
          <a:p>
            <a:pPr lvl="1"/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Main Timing System</a:t>
            </a:r>
          </a:p>
          <a:p>
            <a:pPr lvl="1"/>
            <a:r>
              <a:rPr lang="de-CH" dirty="0" smtClean="0"/>
              <a:t>Integration with </a:t>
            </a:r>
            <a:r>
              <a:rPr lang="de-CH" dirty="0" smtClean="0">
                <a:solidFill>
                  <a:srgbClr val="C8C800"/>
                </a:solidFill>
              </a:rPr>
              <a:t>Virtual Accelerator Allocator </a:t>
            </a:r>
            <a:r>
              <a:rPr lang="de-CH" dirty="0" smtClean="0"/>
              <a:t>(CTM)</a:t>
            </a:r>
          </a:p>
          <a:p>
            <a:pPr lvl="1"/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Scratchpad</a:t>
            </a:r>
            <a:r>
              <a:rPr lang="de-CH" dirty="0" smtClean="0"/>
              <a:t> mechanism (CTM)</a:t>
            </a:r>
          </a:p>
          <a:p>
            <a:pPr lvl="1"/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MADX </a:t>
            </a:r>
            <a:r>
              <a:rPr lang="de-CH" dirty="0" smtClean="0"/>
              <a:t>into ProShell (MHA)</a:t>
            </a:r>
          </a:p>
          <a:p>
            <a:pPr lvl="1"/>
            <a:r>
              <a:rPr lang="de-CH" dirty="0" smtClean="0"/>
              <a:t>Improvements to </a:t>
            </a:r>
            <a:r>
              <a:rPr lang="de-CH" dirty="0" smtClean="0">
                <a:solidFill>
                  <a:srgbClr val="C8C800"/>
                </a:solidFill>
              </a:rPr>
              <a:t>Petri Net Editor </a:t>
            </a:r>
            <a:r>
              <a:rPr lang="de-CH" dirty="0" smtClean="0"/>
              <a:t>and View (SSA)</a:t>
            </a:r>
          </a:p>
          <a:p>
            <a:pPr lvl="1"/>
            <a:endParaRPr lang="de-CH" dirty="0" smtClean="0">
              <a:solidFill>
                <a:srgbClr val="C8C800"/>
              </a:solidFill>
            </a:endParaRPr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Documentation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ProShell </a:t>
            </a:r>
            <a:r>
              <a:rPr lang="de-CH" b="1" dirty="0" smtClean="0">
                <a:solidFill>
                  <a:srgbClr val="B3B80F"/>
                </a:solidFill>
              </a:rPr>
              <a:t>Enterprise Architect Model</a:t>
            </a:r>
            <a:endParaRPr lang="de-CH" dirty="0" smtClean="0"/>
          </a:p>
          <a:p>
            <a:pPr lvl="1"/>
            <a:r>
              <a:rPr lang="de-CH" dirty="0" smtClean="0"/>
              <a:t>Requirements</a:t>
            </a:r>
          </a:p>
          <a:p>
            <a:pPr lvl="2"/>
            <a:r>
              <a:rPr lang="de-CH" dirty="0" smtClean="0"/>
              <a:t>Added for external developed components</a:t>
            </a:r>
          </a:p>
          <a:p>
            <a:pPr lvl="1"/>
            <a:r>
              <a:rPr lang="de-CH" dirty="0" smtClean="0"/>
              <a:t>Architecture and Design</a:t>
            </a:r>
          </a:p>
          <a:p>
            <a:pPr lvl="2"/>
            <a:r>
              <a:rPr lang="de-CH" dirty="0" smtClean="0"/>
              <a:t>Added for external developed components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Implementation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sz="2000" dirty="0" smtClean="0"/>
              <a:t>ProShell</a:t>
            </a:r>
          </a:p>
          <a:p>
            <a:pPr lvl="1"/>
            <a:r>
              <a:rPr lang="de-CH" sz="1800" dirty="0" smtClean="0">
                <a:solidFill>
                  <a:srgbClr val="C8C800"/>
                </a:solidFill>
              </a:rPr>
              <a:t>Run procedure </a:t>
            </a:r>
            <a:r>
              <a:rPr lang="de-CH" sz="1800" dirty="0" smtClean="0"/>
              <a:t>for executing cycles through MTG</a:t>
            </a:r>
          </a:p>
          <a:p>
            <a:pPr lvl="1"/>
            <a:r>
              <a:rPr lang="de-CH" sz="1800" dirty="0" smtClean="0"/>
              <a:t>PetriNet Improvements</a:t>
            </a:r>
            <a:r>
              <a:rPr lang="de-CH" sz="1800" dirty="0" smtClean="0">
                <a:solidFill>
                  <a:srgbClr val="C8C800"/>
                </a:solidFill>
              </a:rPr>
              <a:t> </a:t>
            </a:r>
            <a:r>
              <a:rPr lang="de-CH" sz="1800" dirty="0" smtClean="0"/>
              <a:t>(SSA)</a:t>
            </a:r>
          </a:p>
          <a:p>
            <a:pPr lvl="2"/>
            <a:r>
              <a:rPr lang="de-CH" sz="1600" dirty="0" smtClean="0"/>
              <a:t>+ and – arcs</a:t>
            </a:r>
          </a:p>
          <a:p>
            <a:pPr lvl="2"/>
            <a:r>
              <a:rPr lang="de-CH" sz="1600" dirty="0" smtClean="0"/>
              <a:t>Visualization arcs for asynchronous operations</a:t>
            </a:r>
          </a:p>
          <a:p>
            <a:pPr lvl="2"/>
            <a:r>
              <a:rPr lang="de-CH" sz="1600" dirty="0" smtClean="0"/>
              <a:t>Visualization improvements for </a:t>
            </a:r>
            <a:r>
              <a:rPr lang="de-CH" sz="1600" dirty="0" smtClean="0">
                <a:solidFill>
                  <a:srgbClr val="C8C800"/>
                </a:solidFill>
              </a:rPr>
              <a:t>Petrinet execution</a:t>
            </a:r>
            <a:endParaRPr lang="de-CH" sz="1600" dirty="0" smtClean="0"/>
          </a:p>
          <a:p>
            <a:pPr lvl="1"/>
            <a:r>
              <a:rPr lang="de-CH" sz="1800" dirty="0" smtClean="0">
                <a:solidFill>
                  <a:srgbClr val="C8C800"/>
                </a:solidFill>
              </a:rPr>
              <a:t>RunFile Editor </a:t>
            </a:r>
            <a:r>
              <a:rPr lang="de-CH" sz="1800" dirty="0" smtClean="0"/>
              <a:t>WPF controls, reader and writer</a:t>
            </a:r>
          </a:p>
          <a:p>
            <a:pPr lvl="1"/>
            <a:r>
              <a:rPr lang="de-CH" sz="1800" dirty="0" smtClean="0">
                <a:solidFill>
                  <a:srgbClr val="C8C800"/>
                </a:solidFill>
              </a:rPr>
              <a:t>Cycle Editor </a:t>
            </a:r>
            <a:r>
              <a:rPr lang="de-CH" sz="1800" dirty="0" smtClean="0"/>
              <a:t>WPF control</a:t>
            </a:r>
          </a:p>
          <a:p>
            <a:r>
              <a:rPr lang="de-CH" sz="2000" dirty="0" smtClean="0"/>
              <a:t>Device Hierarchy</a:t>
            </a:r>
          </a:p>
          <a:p>
            <a:pPr lvl="1"/>
            <a:r>
              <a:rPr lang="de-CH" sz="1800" dirty="0" smtClean="0"/>
              <a:t>General </a:t>
            </a:r>
            <a:r>
              <a:rPr lang="de-CH" sz="1800" dirty="0" smtClean="0">
                <a:solidFill>
                  <a:srgbClr val="C8C800"/>
                </a:solidFill>
              </a:rPr>
              <a:t>cleanup</a:t>
            </a:r>
            <a:r>
              <a:rPr lang="de-CH" sz="1800" dirty="0" smtClean="0"/>
              <a:t> necessary for scratchpad integration</a:t>
            </a:r>
          </a:p>
          <a:p>
            <a:pPr lvl="1"/>
            <a:r>
              <a:rPr lang="de-CH" sz="1800" dirty="0" smtClean="0"/>
              <a:t>Implement </a:t>
            </a:r>
            <a:r>
              <a:rPr lang="de-CH" sz="1800" dirty="0" smtClean="0">
                <a:solidFill>
                  <a:srgbClr val="C8C800"/>
                </a:solidFill>
              </a:rPr>
              <a:t>MTG device </a:t>
            </a:r>
            <a:r>
              <a:rPr lang="de-CH" sz="1800" dirty="0" smtClean="0"/>
              <a:t>to</a:t>
            </a:r>
          </a:p>
          <a:p>
            <a:pPr lvl="2"/>
            <a:r>
              <a:rPr lang="de-CH" sz="1600" dirty="0" smtClean="0"/>
              <a:t>execute cycles and emit events</a:t>
            </a:r>
          </a:p>
          <a:p>
            <a:pPr lvl="2"/>
            <a:r>
              <a:rPr lang="de-CH" sz="1600" dirty="0" smtClean="0"/>
              <a:t>receiving events in non-realtime (MAPS)</a:t>
            </a:r>
          </a:p>
          <a:p>
            <a:pPr lvl="1"/>
            <a:r>
              <a:rPr lang="de-CH" sz="1800" dirty="0" smtClean="0"/>
              <a:t>Integrate with </a:t>
            </a:r>
            <a:r>
              <a:rPr lang="de-CH" sz="1800" dirty="0" smtClean="0">
                <a:solidFill>
                  <a:srgbClr val="C8C800"/>
                </a:solidFill>
              </a:rPr>
              <a:t>MAPS</a:t>
            </a:r>
            <a:r>
              <a:rPr lang="de-CH" sz="1800" dirty="0" smtClean="0"/>
              <a:t> (for measurement acquisition)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</a:t>
            </a:r>
            <a:r>
              <a:rPr lang="de-CH" dirty="0" err="1" smtClean="0"/>
              <a:t>since</a:t>
            </a:r>
            <a:r>
              <a:rPr lang="de-CH" dirty="0" smtClean="0"/>
              <a:t> </a:t>
            </a:r>
            <a:r>
              <a:rPr lang="de-CH" dirty="0" err="1" smtClean="0"/>
              <a:t>June</a:t>
            </a:r>
            <a:r>
              <a:rPr lang="de-CH" dirty="0" smtClean="0"/>
              <a:t>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664"/>
            <a:ext cx="8229600" cy="5217499"/>
          </a:xfrm>
        </p:spPr>
        <p:txBody>
          <a:bodyPr/>
          <a:lstStyle/>
          <a:p>
            <a:r>
              <a:rPr lang="de-CH" b="1" dirty="0" smtClean="0"/>
              <a:t>Documentation</a:t>
            </a:r>
          </a:p>
          <a:p>
            <a:pPr lvl="1"/>
            <a:r>
              <a:rPr lang="de-CH" dirty="0" smtClean="0"/>
              <a:t>Procedure Developer </a:t>
            </a:r>
            <a:r>
              <a:rPr lang="de-CH" dirty="0" smtClean="0">
                <a:solidFill>
                  <a:srgbClr val="C8C800"/>
                </a:solidFill>
              </a:rPr>
              <a:t>Manual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API</a:t>
            </a:r>
            <a:r>
              <a:rPr lang="de-CH" dirty="0" smtClean="0"/>
              <a:t> documentation</a:t>
            </a:r>
          </a:p>
          <a:p>
            <a:pPr lvl="1"/>
            <a:r>
              <a:rPr lang="de-CH" dirty="0" smtClean="0"/>
              <a:t>Design </a:t>
            </a:r>
            <a:r>
              <a:rPr lang="de-CH" dirty="0" smtClean="0">
                <a:solidFill>
                  <a:srgbClr val="C8C800"/>
                </a:solidFill>
              </a:rPr>
              <a:t>Scratchpad integration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Implement </a:t>
            </a:r>
            <a:r>
              <a:rPr lang="de-CH" dirty="0" smtClean="0">
                <a:solidFill>
                  <a:srgbClr val="C8C800"/>
                </a:solidFill>
              </a:rPr>
              <a:t>revised interfaces</a:t>
            </a:r>
          </a:p>
          <a:p>
            <a:pPr lvl="2"/>
            <a:r>
              <a:rPr lang="de-CH" b="1" dirty="0" smtClean="0"/>
              <a:t>measurement</a:t>
            </a:r>
            <a:r>
              <a:rPr lang="de-CH" dirty="0" smtClean="0"/>
              <a:t> interface</a:t>
            </a:r>
          </a:p>
          <a:p>
            <a:pPr lvl="2"/>
            <a:r>
              <a:rPr lang="de-CH" b="1" dirty="0" smtClean="0"/>
              <a:t>user login </a:t>
            </a:r>
            <a:r>
              <a:rPr lang="de-CH" dirty="0" smtClean="0"/>
              <a:t>mechanism</a:t>
            </a:r>
          </a:p>
          <a:p>
            <a:pPr lvl="2"/>
            <a:r>
              <a:rPr lang="de-CH" dirty="0" smtClean="0"/>
              <a:t>Configuration </a:t>
            </a:r>
            <a:r>
              <a:rPr lang="de-CH" b="1" dirty="0" smtClean="0"/>
              <a:t>locking</a:t>
            </a:r>
            <a:r>
              <a:rPr lang="de-CH" dirty="0" smtClean="0"/>
              <a:t> and </a:t>
            </a:r>
            <a:r>
              <a:rPr lang="de-CH" b="1" dirty="0" smtClean="0"/>
              <a:t>mode</a:t>
            </a:r>
            <a:r>
              <a:rPr lang="de-CH" dirty="0" smtClean="0"/>
              <a:t> change</a:t>
            </a:r>
          </a:p>
          <a:p>
            <a:pPr lvl="1"/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Main Timing System</a:t>
            </a:r>
          </a:p>
          <a:p>
            <a:pPr lvl="1"/>
            <a:r>
              <a:rPr lang="de-CH" dirty="0" smtClean="0"/>
              <a:t>Integration with </a:t>
            </a:r>
            <a:r>
              <a:rPr lang="de-CH" dirty="0" smtClean="0">
                <a:solidFill>
                  <a:srgbClr val="C8C800"/>
                </a:solidFill>
              </a:rPr>
              <a:t>Virtual Accelerator Allocator </a:t>
            </a:r>
            <a:r>
              <a:rPr lang="de-CH" dirty="0" smtClean="0"/>
              <a:t>(CTM)</a:t>
            </a:r>
          </a:p>
          <a:p>
            <a:pPr lvl="1"/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Scratchpad</a:t>
            </a:r>
            <a:r>
              <a:rPr lang="de-CH" dirty="0" smtClean="0"/>
              <a:t> mechanism (CTM)</a:t>
            </a:r>
          </a:p>
          <a:p>
            <a:pPr lvl="1"/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MADX </a:t>
            </a:r>
            <a:r>
              <a:rPr lang="de-CH" dirty="0" smtClean="0"/>
              <a:t>into ProShell (MHA)</a:t>
            </a:r>
          </a:p>
          <a:p>
            <a:pPr lvl="1"/>
            <a:r>
              <a:rPr lang="de-CH" dirty="0" smtClean="0"/>
              <a:t>Improvements to </a:t>
            </a:r>
            <a:r>
              <a:rPr lang="de-CH" dirty="0" smtClean="0">
                <a:solidFill>
                  <a:srgbClr val="C8C800"/>
                </a:solidFill>
              </a:rPr>
              <a:t>Petri Net Editor </a:t>
            </a:r>
            <a:r>
              <a:rPr lang="de-CH" dirty="0" smtClean="0"/>
              <a:t>and View (SSA)</a:t>
            </a:r>
          </a:p>
          <a:p>
            <a:pPr lvl="1"/>
            <a:endParaRPr lang="de-CH" dirty="0" smtClean="0">
              <a:solidFill>
                <a:srgbClr val="C8C800"/>
              </a:solidFill>
            </a:endParaRPr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  <p:sp>
        <p:nvSpPr>
          <p:cNvPr id="7" name="TextBox 6"/>
          <p:cNvSpPr txBox="1"/>
          <p:nvPr/>
        </p:nvSpPr>
        <p:spPr>
          <a:xfrm>
            <a:off x="6192216" y="1358724"/>
            <a:ext cx="2591736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FF0000"/>
                </a:solidFill>
                <a:latin typeface="Calibri (Body)"/>
                <a:cs typeface="Calibri" pitchFamily="34" charset="0"/>
              </a:rPr>
              <a:t>Not started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chemeClr val="accent6"/>
                </a:solidFill>
                <a:latin typeface="Calibri (Body)"/>
                <a:cs typeface="Calibri" pitchFamily="34" charset="0"/>
              </a:rPr>
              <a:t>Slow progress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00B050"/>
                </a:solidFill>
                <a:latin typeface="Calibri (Body)"/>
                <a:cs typeface="Calibri" pitchFamily="34" charset="0"/>
              </a:rPr>
              <a:t>Good progress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92216" y="3218307"/>
            <a:ext cx="2591736" cy="300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>
              <a:spcBef>
                <a:spcPts val="480"/>
              </a:spcBef>
            </a:pPr>
            <a:r>
              <a:rPr lang="de-CH" dirty="0" smtClean="0">
                <a:solidFill>
                  <a:schemeClr val="accent6"/>
                </a:solidFill>
                <a:latin typeface="Calibri (Body)"/>
                <a:cs typeface="Calibri" pitchFamily="34" charset="0"/>
              </a:rPr>
              <a:t>Slow progress</a:t>
            </a:r>
          </a:p>
          <a:p>
            <a:pPr marL="0" lvl="2" algn="r">
              <a:spcBef>
                <a:spcPts val="480"/>
              </a:spcBef>
            </a:pPr>
            <a:r>
              <a:rPr lang="de-CH" dirty="0" smtClean="0">
                <a:solidFill>
                  <a:srgbClr val="FF0000"/>
                </a:solidFill>
                <a:latin typeface="Calibri (Body)"/>
                <a:cs typeface="Calibri" pitchFamily="34" charset="0"/>
              </a:rPr>
              <a:t>Not started</a:t>
            </a:r>
          </a:p>
          <a:p>
            <a:pPr marL="0" lvl="2" algn="r">
              <a:spcBef>
                <a:spcPts val="480"/>
              </a:spcBef>
            </a:pPr>
            <a:r>
              <a:rPr lang="de-CH" dirty="0" smtClean="0">
                <a:solidFill>
                  <a:srgbClr val="FF0000"/>
                </a:solidFill>
                <a:latin typeface="Calibri (Body)"/>
                <a:cs typeface="Calibri" pitchFamily="34" charset="0"/>
              </a:rPr>
              <a:t>Not started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00B050"/>
                </a:solidFill>
                <a:latin typeface="Calibri (Body)"/>
                <a:cs typeface="Calibri" pitchFamily="34" charset="0"/>
              </a:rPr>
              <a:t>Good progress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FF0000"/>
                </a:solidFill>
                <a:latin typeface="Calibri (Body)"/>
                <a:cs typeface="Calibri" pitchFamily="34" charset="0"/>
              </a:rPr>
              <a:t>Not started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chemeClr val="accent6"/>
                </a:solidFill>
                <a:latin typeface="Calibri (Body)"/>
                <a:cs typeface="Calibri" pitchFamily="34" charset="0"/>
              </a:rPr>
              <a:t>Slow progress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FF0000"/>
                </a:solidFill>
                <a:latin typeface="Calibri (Body)"/>
                <a:cs typeface="Calibri" pitchFamily="34" charset="0"/>
              </a:rPr>
              <a:t>Not started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00B050"/>
                </a:solidFill>
                <a:latin typeface="Calibri (Body)"/>
                <a:cs typeface="Calibri" pitchFamily="34" charset="0"/>
              </a:rPr>
              <a:t>Good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till December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b="1" dirty="0" smtClean="0"/>
              <a:t>Documentation</a:t>
            </a:r>
          </a:p>
          <a:p>
            <a:pPr lvl="1"/>
            <a:r>
              <a:rPr lang="de-CH" dirty="0" smtClean="0"/>
              <a:t>Procedure Developer </a:t>
            </a:r>
            <a:r>
              <a:rPr lang="de-CH" dirty="0" smtClean="0">
                <a:solidFill>
                  <a:srgbClr val="C8C800"/>
                </a:solidFill>
              </a:rPr>
              <a:t>Manual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Implement </a:t>
            </a:r>
            <a:r>
              <a:rPr lang="de-CH" dirty="0" smtClean="0">
                <a:solidFill>
                  <a:srgbClr val="C8C800"/>
                </a:solidFill>
              </a:rPr>
              <a:t>revised interfaces</a:t>
            </a:r>
          </a:p>
          <a:p>
            <a:pPr lvl="2"/>
            <a:r>
              <a:rPr lang="de-CH" b="1" dirty="0" smtClean="0"/>
              <a:t>measurement</a:t>
            </a:r>
            <a:r>
              <a:rPr lang="de-CH" dirty="0" smtClean="0"/>
              <a:t> interface</a:t>
            </a:r>
          </a:p>
          <a:p>
            <a:pPr lvl="2"/>
            <a:r>
              <a:rPr lang="de-CH" b="1" dirty="0" smtClean="0"/>
              <a:t>user login </a:t>
            </a:r>
            <a:r>
              <a:rPr lang="de-CH" dirty="0" smtClean="0"/>
              <a:t>mechanism</a:t>
            </a:r>
          </a:p>
          <a:p>
            <a:pPr lvl="2"/>
            <a:r>
              <a:rPr lang="de-CH" dirty="0" smtClean="0"/>
              <a:t>Configuration </a:t>
            </a:r>
            <a:r>
              <a:rPr lang="de-CH" b="1" dirty="0" smtClean="0"/>
              <a:t>locking</a:t>
            </a:r>
            <a:r>
              <a:rPr lang="de-CH" dirty="0" smtClean="0"/>
              <a:t> and </a:t>
            </a:r>
            <a:r>
              <a:rPr lang="de-CH" b="1" dirty="0" smtClean="0"/>
              <a:t>mode</a:t>
            </a:r>
            <a:r>
              <a:rPr lang="de-CH" dirty="0" smtClean="0"/>
              <a:t> change</a:t>
            </a:r>
          </a:p>
          <a:p>
            <a:pPr lvl="1"/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Main Timing System</a:t>
            </a:r>
          </a:p>
          <a:p>
            <a:pPr lvl="1"/>
            <a:r>
              <a:rPr lang="de-CH" dirty="0" smtClean="0"/>
              <a:t>Integration with </a:t>
            </a:r>
            <a:r>
              <a:rPr lang="de-CH" dirty="0" smtClean="0">
                <a:solidFill>
                  <a:srgbClr val="C8C800"/>
                </a:solidFill>
              </a:rPr>
              <a:t>Virtual Accelerator Allocator </a:t>
            </a:r>
            <a:r>
              <a:rPr lang="de-CH" dirty="0" smtClean="0"/>
              <a:t>(CTM)</a:t>
            </a:r>
          </a:p>
          <a:p>
            <a:pPr lvl="1"/>
            <a:r>
              <a:rPr lang="de-CH" dirty="0" smtClean="0"/>
              <a:t>Integration of </a:t>
            </a:r>
            <a:r>
              <a:rPr lang="de-CH" dirty="0" err="1" smtClean="0">
                <a:solidFill>
                  <a:srgbClr val="C8C800"/>
                </a:solidFill>
              </a:rPr>
              <a:t>Scratchpad</a:t>
            </a:r>
            <a:r>
              <a:rPr lang="de-CH" dirty="0" smtClean="0"/>
              <a:t> </a:t>
            </a:r>
            <a:r>
              <a:rPr lang="de-CH" dirty="0" err="1" smtClean="0"/>
              <a:t>mechanism</a:t>
            </a:r>
            <a:endParaRPr lang="de-CH" dirty="0" smtClean="0"/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denverdivorcelawyerblog.com/1088924_annual_report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992" y="2000250"/>
            <a:ext cx="2857500" cy="28575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17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ADDITIONAL</a:t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SLIDES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C8C800"/>
                </a:solidFill>
              </a:rPr>
              <a:t>Overview</a:t>
            </a:r>
            <a:r>
              <a:rPr lang="de-CH" dirty="0" smtClean="0"/>
              <a:t> of ProShell </a:t>
            </a:r>
            <a:r>
              <a:rPr lang="de-CH" dirty="0" err="1" smtClean="0"/>
              <a:t>Procedure</a:t>
            </a:r>
            <a:r>
              <a:rPr lang="de-CH" dirty="0" smtClean="0"/>
              <a:t> Framework</a:t>
            </a:r>
          </a:p>
          <a:p>
            <a:pPr lvl="1"/>
            <a:r>
              <a:rPr lang="de-CH" dirty="0" err="1" smtClean="0"/>
              <a:t>RunProcedure</a:t>
            </a:r>
            <a:endParaRPr lang="de-CH" dirty="0" smtClean="0"/>
          </a:p>
          <a:p>
            <a:r>
              <a:rPr lang="de-CH" dirty="0" smtClean="0"/>
              <a:t>Current </a:t>
            </a:r>
            <a:r>
              <a:rPr lang="de-CH" b="1" dirty="0" smtClean="0">
                <a:solidFill>
                  <a:srgbClr val="B3B80F"/>
                </a:solidFill>
              </a:rPr>
              <a:t>status</a:t>
            </a:r>
          </a:p>
          <a:p>
            <a:pPr lvl="1"/>
            <a:r>
              <a:rPr lang="de-CH" dirty="0" smtClean="0"/>
              <a:t>What was achieved </a:t>
            </a:r>
            <a:r>
              <a:rPr lang="de-CH" dirty="0" err="1" smtClean="0"/>
              <a:t>since</a:t>
            </a:r>
            <a:r>
              <a:rPr lang="de-CH" dirty="0" smtClean="0"/>
              <a:t> </a:t>
            </a:r>
            <a:r>
              <a:rPr lang="de-CH" dirty="0" err="1" smtClean="0"/>
              <a:t>June</a:t>
            </a:r>
            <a:r>
              <a:rPr lang="de-CH" dirty="0" smtClean="0"/>
              <a:t> 2011</a:t>
            </a:r>
          </a:p>
          <a:p>
            <a:pPr lvl="1"/>
            <a:r>
              <a:rPr lang="de-CH" dirty="0" smtClean="0"/>
              <a:t>Plan till October 2011</a:t>
            </a:r>
          </a:p>
          <a:p>
            <a:r>
              <a:rPr lang="de-CH" dirty="0" err="1" smtClean="0"/>
              <a:t>Summary</a:t>
            </a:r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1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OVERVIEW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ProShell Procedure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provides a graphical </a:t>
            </a:r>
            <a:r>
              <a:rPr lang="de-CH" dirty="0" smtClean="0">
                <a:solidFill>
                  <a:srgbClr val="B3B80F"/>
                </a:solidFill>
              </a:rPr>
              <a:t>user interface</a:t>
            </a:r>
            <a:r>
              <a:rPr lang="de-CH" dirty="0" smtClean="0"/>
              <a:t> that</a:t>
            </a:r>
          </a:p>
          <a:p>
            <a:r>
              <a:rPr lang="de-CH" dirty="0" smtClean="0"/>
              <a:t>dynamically</a:t>
            </a:r>
            <a:r>
              <a:rPr lang="de-CH" dirty="0" smtClean="0">
                <a:solidFill>
                  <a:srgbClr val="B3B80F"/>
                </a:solidFill>
              </a:rPr>
              <a:t> </a:t>
            </a:r>
            <a:r>
              <a:rPr lang="de-CH" b="1" dirty="0" err="1" smtClean="0">
                <a:solidFill>
                  <a:srgbClr val="B3B80F"/>
                </a:solidFill>
              </a:rPr>
              <a:t>loads</a:t>
            </a:r>
            <a:r>
              <a:rPr lang="de-CH" b="1" dirty="0" smtClean="0">
                <a:solidFill>
                  <a:srgbClr val="B3B80F"/>
                </a:solidFill>
              </a:rPr>
              <a:t> </a:t>
            </a:r>
            <a:r>
              <a:rPr lang="de-CH" dirty="0" err="1" smtClean="0">
                <a:solidFill>
                  <a:srgbClr val="B3B80F"/>
                </a:solidFill>
              </a:rPr>
              <a:t>procedures</a:t>
            </a:r>
            <a:r>
              <a:rPr lang="de-CH" dirty="0" smtClean="0"/>
              <a:t>,</a:t>
            </a:r>
          </a:p>
          <a:p>
            <a:r>
              <a:rPr lang="de-CH" b="1" dirty="0" err="1" smtClean="0">
                <a:solidFill>
                  <a:srgbClr val="B3B80F"/>
                </a:solidFill>
              </a:rPr>
              <a:t>Manages</a:t>
            </a:r>
            <a:r>
              <a:rPr lang="de-CH" b="1" dirty="0" smtClean="0">
                <a:solidFill>
                  <a:srgbClr val="B3B80F"/>
                </a:solidFill>
              </a:rPr>
              <a:t> </a:t>
            </a:r>
            <a:r>
              <a:rPr lang="de-CH" dirty="0" err="1" smtClean="0">
                <a:solidFill>
                  <a:srgbClr val="B3B80F"/>
                </a:solidFill>
              </a:rPr>
              <a:t>procedures</a:t>
            </a:r>
            <a:r>
              <a:rPr lang="de-CH" dirty="0" smtClean="0">
                <a:solidFill>
                  <a:srgbClr val="B3B80F"/>
                </a:solidFill>
              </a:rPr>
              <a:t>‘ </a:t>
            </a:r>
            <a:r>
              <a:rPr lang="de-CH" dirty="0" err="1" smtClean="0">
                <a:solidFill>
                  <a:srgbClr val="B3B80F"/>
                </a:solidFill>
              </a:rPr>
              <a:t>lifecycles</a:t>
            </a:r>
            <a:r>
              <a:rPr lang="de-CH" dirty="0" smtClean="0"/>
              <a:t>,</a:t>
            </a:r>
          </a:p>
          <a:p>
            <a:r>
              <a:rPr lang="de-CH" dirty="0" smtClean="0"/>
              <a:t>provides </a:t>
            </a:r>
            <a:r>
              <a:rPr lang="de-CH" b="1" dirty="0" smtClean="0">
                <a:solidFill>
                  <a:srgbClr val="B3B80F"/>
                </a:solidFill>
              </a:rPr>
              <a:t>APIs</a:t>
            </a:r>
            <a:r>
              <a:rPr lang="de-CH" dirty="0" smtClean="0"/>
              <a:t> to interact with control system components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Allocate</a:t>
            </a:r>
            <a:r>
              <a:rPr lang="de-CH" dirty="0" smtClean="0"/>
              <a:t> resources through VAA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Communicate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resources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control</a:t>
            </a:r>
            <a:r>
              <a:rPr lang="de-CH" dirty="0" smtClean="0"/>
              <a:t> and </a:t>
            </a:r>
            <a:r>
              <a:rPr lang="de-CH" dirty="0" err="1" smtClean="0"/>
              <a:t>monitoring</a:t>
            </a:r>
            <a:r>
              <a:rPr lang="de-CH" dirty="0" smtClean="0"/>
              <a:t> </a:t>
            </a:r>
            <a:r>
              <a:rPr lang="de-CH" dirty="0" err="1" smtClean="0"/>
              <a:t>purposes</a:t>
            </a:r>
            <a:endParaRPr lang="de-CH" dirty="0" smtClean="0">
              <a:solidFill>
                <a:srgbClr val="B3B80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Run 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C8C800"/>
                </a:solidFill>
              </a:rPr>
              <a:t>Loads</a:t>
            </a:r>
            <a:r>
              <a:rPr lang="de-CH" dirty="0" smtClean="0"/>
              <a:t>, edits and saves </a:t>
            </a:r>
            <a:r>
              <a:rPr lang="de-CH" b="1" dirty="0" smtClean="0">
                <a:solidFill>
                  <a:srgbClr val="C8C800"/>
                </a:solidFill>
              </a:rPr>
              <a:t>RunFiles</a:t>
            </a:r>
          </a:p>
          <a:p>
            <a:r>
              <a:rPr lang="de-CH" b="1" dirty="0" smtClean="0">
                <a:solidFill>
                  <a:srgbClr val="C8C800"/>
                </a:solidFill>
              </a:rPr>
              <a:t>Executes RunFile </a:t>
            </a:r>
            <a:r>
              <a:rPr lang="de-CH" dirty="0" smtClean="0"/>
              <a:t>on</a:t>
            </a:r>
          </a:p>
          <a:p>
            <a:pPr lvl="1"/>
            <a:r>
              <a:rPr lang="de-CH" dirty="0" smtClean="0"/>
              <a:t>Cycle-by-cycle basis</a:t>
            </a:r>
          </a:p>
          <a:p>
            <a:pPr lvl="1"/>
            <a:r>
              <a:rPr lang="de-CH" dirty="0" smtClean="0"/>
              <a:t>Sequence-by-sequence basis</a:t>
            </a:r>
          </a:p>
          <a:p>
            <a:r>
              <a:rPr lang="de-CH" dirty="0" smtClean="0">
                <a:solidFill>
                  <a:srgbClr val="C8C800"/>
                </a:solidFill>
              </a:rPr>
              <a:t>Synchronize</a:t>
            </a:r>
            <a:r>
              <a:rPr lang="de-CH" dirty="0" smtClean="0"/>
              <a:t> on MTG </a:t>
            </a:r>
            <a:r>
              <a:rPr lang="de-CH" dirty="0" smtClean="0">
                <a:solidFill>
                  <a:srgbClr val="C8C800"/>
                </a:solidFill>
              </a:rPr>
              <a:t>events</a:t>
            </a:r>
            <a:r>
              <a:rPr lang="de-CH" dirty="0" smtClean="0"/>
              <a:t> through MAPS</a:t>
            </a:r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Run Procedure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1413" y="908664"/>
            <a:ext cx="6421007" cy="553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Run Procedure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48000" contrast="-79000"/>
          </a:blip>
          <a:srcRect/>
          <a:stretch>
            <a:fillRect/>
          </a:stretch>
        </p:blipFill>
        <p:spPr bwMode="auto">
          <a:xfrm>
            <a:off x="1301413" y="908664"/>
            <a:ext cx="6421007" cy="553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331568" y="1538748"/>
            <a:ext cx="4770636" cy="33304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RunEditor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Run Procedure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48000" contrast="-79000"/>
          </a:blip>
          <a:srcRect/>
          <a:stretch>
            <a:fillRect/>
          </a:stretch>
        </p:blipFill>
        <p:spPr bwMode="auto">
          <a:xfrm>
            <a:off x="1301413" y="908664"/>
            <a:ext cx="6421007" cy="553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671880" y="1538748"/>
            <a:ext cx="2430324" cy="33304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Cycle Editor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31568" y="3338988"/>
            <a:ext cx="2340312" cy="15302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Property Editor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31568" y="1538748"/>
            <a:ext cx="2340312" cy="18002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Sequence View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Run Procedure (Petri net)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PR-111003-a-RMO, October 3rd,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" y="1324092"/>
            <a:ext cx="9072046" cy="462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16673</TotalTime>
  <Words>693</Words>
  <Application>Microsoft Macintosh PowerPoint</Application>
  <PresentationFormat>On-screen Show (4:3)</PresentationFormat>
  <Paragraphs>177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Verdana</vt:lpstr>
      <vt:lpstr>ＭＳ Ｐゴシック</vt:lpstr>
      <vt:lpstr>1_Office Theme</vt:lpstr>
      <vt:lpstr>ProShell Procedure Framework Status MedAustron Control System Week 3 October 3rd, 2011 Roland Moser</vt:lpstr>
      <vt:lpstr>Scope</vt:lpstr>
      <vt:lpstr>OVERVIEW</vt:lpstr>
      <vt:lpstr>ProShell Procedure Framework</vt:lpstr>
      <vt:lpstr>Run Procedure</vt:lpstr>
      <vt:lpstr>Run Procedure</vt:lpstr>
      <vt:lpstr>Run Procedure</vt:lpstr>
      <vt:lpstr>Run Procedure</vt:lpstr>
      <vt:lpstr>Run Procedure (Petri net)</vt:lpstr>
      <vt:lpstr> STATUS</vt:lpstr>
      <vt:lpstr>Plan since June 2011</vt:lpstr>
      <vt:lpstr>Documentation Progress</vt:lpstr>
      <vt:lpstr>Implementation Progress</vt:lpstr>
      <vt:lpstr>Plan since June 2011</vt:lpstr>
      <vt:lpstr>Plan till December 2011</vt:lpstr>
      <vt:lpstr>Questions?</vt:lpstr>
      <vt:lpstr>ADDITIONAL SLIDES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Roland Moser</cp:lastModifiedBy>
  <cp:revision>1026</cp:revision>
  <dcterms:created xsi:type="dcterms:W3CDTF">2011-10-03T09:34:51Z</dcterms:created>
  <dcterms:modified xsi:type="dcterms:W3CDTF">2011-10-03T09:35:24Z</dcterms:modified>
</cp:coreProperties>
</file>