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83" r:id="rId3"/>
    <p:sldId id="286" r:id="rId4"/>
    <p:sldId id="287" r:id="rId5"/>
    <p:sldId id="288" r:id="rId6"/>
    <p:sldId id="289" r:id="rId7"/>
    <p:sldId id="285" r:id="rId8"/>
    <p:sldId id="284" r:id="rId9"/>
    <p:sldId id="291" r:id="rId10"/>
    <p:sldId id="292" r:id="rId11"/>
    <p:sldId id="290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06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547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4B73C00-7EA9-4141-BE74-5EE7DB6C2B54}" type="datetimeFigureOut">
              <a:rPr lang="en-US"/>
              <a:pPr>
                <a:defRPr/>
              </a:pPr>
              <a:t>10/3/2011</a:t>
            </a:fld>
            <a:endParaRPr lang="de-A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AT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de-AT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F20382F-F232-4314-936A-1A7972CDE281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de-A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45116-2FDF-40C1-B6A7-00D0873138F8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774894-6ED9-4B1B-84FD-B352C8915032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88020-2732-4063-BF3F-7C8687CB10B3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AA469-97E1-4EB8-90C1-5CFEFFC4417A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9B7E66-809B-4AC3-B047-DA9C87E9ECE8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AFEE4D-ED00-4134-996B-18C3756E55C4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778373-E64A-420C-920B-C9CCAFD260F9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374E79-755B-4A3D-9CD8-9982D3543A14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EBD16-6E96-4CB5-B858-ADC1987861A7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0B892C-CDEB-40D4-9414-FBA6F389E3B2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5625F-F8B3-41A9-A009-01352C13CAD8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500563" y="142875"/>
            <a:ext cx="45339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de-AT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00188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8625" y="6215063"/>
            <a:ext cx="3500438" cy="5000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14813" y="6429375"/>
            <a:ext cx="40005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384382AE-3AEE-4950-ABA3-FFA9C5A4ACD3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  <p:pic>
        <p:nvPicPr>
          <p:cNvPr id="1032" name="Picture 8" descr="linie1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28625" y="6118225"/>
            <a:ext cx="4229100" cy="2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linie2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429500" y="6118225"/>
            <a:ext cx="1008063" cy="2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de-AT" sz="3200" kern="1200" dirty="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327992" y="2204864"/>
            <a:ext cx="7772400" cy="1470025"/>
          </a:xfrm>
        </p:spPr>
        <p:txBody>
          <a:bodyPr/>
          <a:lstStyle/>
          <a:p>
            <a:pPr eaLnBrk="1" hangingPunct="1"/>
            <a:r>
              <a:rPr dirty="0" smtClean="0"/>
              <a:t>RMS Status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PP-110622-b-MMA_RMSStatus.pptx</a:t>
            </a:r>
            <a:endParaRPr lang="de-A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M. Marchhart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5AC81E-0EE8-4491-910B-07CDE917CB3D}" type="slidenum">
              <a:rPr lang="de-AT"/>
              <a:pPr>
                <a:defRPr/>
              </a:pPr>
              <a:t>1</a:t>
            </a:fld>
            <a:endParaRPr lang="de-AT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What’s added since last MACS Week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Exporter: missing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500188"/>
            <a:ext cx="8786874" cy="4625975"/>
          </a:xfrm>
        </p:spPr>
        <p:txBody>
          <a:bodyPr/>
          <a:lstStyle/>
          <a:p>
            <a:r>
              <a:rPr lang="en-US" dirty="0" err="1" smtClean="0"/>
              <a:t>WinCC</a:t>
            </a:r>
            <a:r>
              <a:rPr lang="en-US" dirty="0" smtClean="0"/>
              <a:t> OA alarm definition</a:t>
            </a:r>
          </a:p>
          <a:p>
            <a:r>
              <a:rPr lang="en-US" dirty="0" smtClean="0"/>
              <a:t>Navigator configuration</a:t>
            </a:r>
          </a:p>
          <a:p>
            <a:r>
              <a:rPr lang="en-US" dirty="0" smtClean="0"/>
              <a:t>MAD export</a:t>
            </a:r>
          </a:p>
          <a:p>
            <a:r>
              <a:rPr lang="en-US" dirty="0" err="1" smtClean="0"/>
              <a:t>Setpoint</a:t>
            </a:r>
            <a:r>
              <a:rPr lang="en-US" dirty="0" smtClean="0"/>
              <a:t> sequence files</a:t>
            </a:r>
          </a:p>
          <a:p>
            <a:r>
              <a:rPr lang="en-US" dirty="0" smtClean="0"/>
              <a:t>Files for MTS (timing sequences, event type identifier</a:t>
            </a:r>
          </a:p>
          <a:p>
            <a:r>
              <a:rPr lang="en-US" dirty="0" smtClean="0"/>
              <a:t>OPC GENI (configuration files)</a:t>
            </a:r>
          </a:p>
          <a:p>
            <a:r>
              <a:rPr lang="en-US" dirty="0" smtClean="0"/>
              <a:t>RF</a:t>
            </a:r>
          </a:p>
          <a:p>
            <a:r>
              <a:rPr lang="en-US" dirty="0" err="1" smtClean="0"/>
              <a:t>ProShell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8AA469-97E1-4EB8-90C1-5CFEFFC4417A}" type="slidenum">
              <a:rPr lang="de-AT" smtClean="0"/>
              <a:pPr>
                <a:defRPr/>
              </a:pPr>
              <a:t>10</a:t>
            </a:fld>
            <a:endParaRPr lang="de-AT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do be done next?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8AA469-97E1-4EB8-90C1-5CFEFFC4417A}" type="slidenum">
              <a:rPr lang="de-AT" smtClean="0"/>
              <a:pPr>
                <a:defRPr/>
              </a:pPr>
              <a:t>11</a:t>
            </a:fld>
            <a:endParaRPr lang="de-AT" dirty="0"/>
          </a:p>
        </p:txBody>
      </p:sp>
      <p:sp>
        <p:nvSpPr>
          <p:cNvPr id="7" name="TextBox 6"/>
          <p:cNvSpPr txBox="1"/>
          <p:nvPr/>
        </p:nvSpPr>
        <p:spPr>
          <a:xfrm>
            <a:off x="1071538" y="2143116"/>
            <a:ext cx="6545382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dirty="0" smtClean="0"/>
              <a:t>Fill</a:t>
            </a:r>
            <a:r>
              <a:rPr lang="en-US" sz="6600" dirty="0" smtClean="0"/>
              <a:t> the database</a:t>
            </a:r>
          </a:p>
          <a:p>
            <a:pPr algn="ctr"/>
            <a:r>
              <a:rPr lang="en-US" sz="6600" dirty="0" smtClean="0"/>
              <a:t>with </a:t>
            </a:r>
            <a:r>
              <a:rPr lang="en-US" sz="6600" b="1" dirty="0" smtClean="0"/>
              <a:t>DATA!</a:t>
            </a:r>
            <a:endParaRPr lang="en-US" sz="66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Cycle Codes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PP-110622-b-MMA_RMSStatus.pptx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M. Marchhart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8AA469-97E1-4EB8-90C1-5CFEFFC4417A}" type="slidenum">
              <a:rPr lang="de-AT" smtClean="0"/>
              <a:pPr>
                <a:defRPr/>
              </a:pPr>
              <a:t>2</a:t>
            </a:fld>
            <a:endParaRPr lang="de-A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6346" y="2266951"/>
            <a:ext cx="8491934" cy="2519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500189"/>
            <a:ext cx="8229600" cy="1357308"/>
          </a:xfrm>
        </p:spPr>
        <p:txBody>
          <a:bodyPr/>
          <a:lstStyle/>
          <a:p>
            <a:r>
              <a:rPr lang="en-US" dirty="0" smtClean="0"/>
              <a:t>Definition of available cycle codes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MTG Manager – timing sequences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8AA469-97E1-4EB8-90C1-5CFEFFC4417A}" type="slidenum">
              <a:rPr lang="de-AT" smtClean="0"/>
              <a:pPr>
                <a:defRPr/>
              </a:pPr>
              <a:t>3</a:t>
            </a:fld>
            <a:endParaRPr lang="de-AT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214422"/>
            <a:ext cx="7468952" cy="5462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MTG Manager – </a:t>
            </a:r>
            <a:r>
              <a:rPr lang="en-US" dirty="0" smtClean="0"/>
              <a:t>run </a:t>
            </a:r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8AA469-97E1-4EB8-90C1-5CFEFFC4417A}" type="slidenum">
              <a:rPr lang="de-AT" smtClean="0"/>
              <a:pPr>
                <a:defRPr/>
              </a:pPr>
              <a:t>4</a:t>
            </a:fld>
            <a:endParaRPr lang="de-AT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1838342"/>
            <a:ext cx="9096375" cy="401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MAD Sequences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0189"/>
            <a:ext cx="8229600" cy="928680"/>
          </a:xfrm>
        </p:spPr>
        <p:txBody>
          <a:bodyPr/>
          <a:lstStyle/>
          <a:p>
            <a:r>
              <a:rPr lang="en-US" dirty="0" smtClean="0"/>
              <a:t>Definition of MAD Sequences</a:t>
            </a:r>
          </a:p>
          <a:p>
            <a:r>
              <a:rPr lang="en-US" dirty="0" smtClean="0"/>
              <a:t>Assignment of devices to MAD Sequences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8AA469-97E1-4EB8-90C1-5CFEFFC4417A}" type="slidenum">
              <a:rPr lang="de-AT" smtClean="0"/>
              <a:pPr>
                <a:defRPr/>
              </a:pPr>
              <a:t>5</a:t>
            </a:fld>
            <a:endParaRPr lang="de-AT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428868"/>
            <a:ext cx="480060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3429000"/>
            <a:ext cx="38004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MAD k-values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0188"/>
            <a:ext cx="8229600" cy="928679"/>
          </a:xfrm>
        </p:spPr>
        <p:txBody>
          <a:bodyPr/>
          <a:lstStyle/>
          <a:p>
            <a:r>
              <a:rPr lang="en-US" dirty="0" smtClean="0"/>
              <a:t>Assignment </a:t>
            </a:r>
            <a:r>
              <a:rPr lang="en-US" dirty="0" smtClean="0"/>
              <a:t>of multiple k-values for each individual device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8AA469-97E1-4EB8-90C1-5CFEFFC4417A}" type="slidenum">
              <a:rPr lang="de-AT" smtClean="0"/>
              <a:pPr>
                <a:defRPr/>
              </a:pPr>
              <a:t>6</a:t>
            </a:fld>
            <a:endParaRPr lang="de-AT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1" y="2928934"/>
            <a:ext cx="6043315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Cable database extension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0189"/>
            <a:ext cx="8229600" cy="1357308"/>
          </a:xfrm>
        </p:spPr>
        <p:txBody>
          <a:bodyPr/>
          <a:lstStyle/>
          <a:p>
            <a:r>
              <a:rPr lang="en-US" dirty="0" smtClean="0"/>
              <a:t>Cables</a:t>
            </a:r>
          </a:p>
          <a:p>
            <a:r>
              <a:rPr lang="en-US" dirty="0" smtClean="0"/>
              <a:t>Cable Tray Roads</a:t>
            </a:r>
          </a:p>
          <a:p>
            <a:r>
              <a:rPr lang="en-US" dirty="0" smtClean="0"/>
              <a:t>Circuits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8AA469-97E1-4EB8-90C1-5CFEFFC4417A}" type="slidenum">
              <a:rPr lang="de-AT" smtClean="0"/>
              <a:pPr>
                <a:defRPr/>
              </a:pPr>
              <a:t>7</a:t>
            </a:fld>
            <a:endParaRPr lang="de-A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7853" y="2571744"/>
            <a:ext cx="5540387" cy="3721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8AA469-97E1-4EB8-90C1-5CFEFFC4417A}" type="slidenum">
              <a:rPr lang="de-AT" smtClean="0"/>
              <a:pPr>
                <a:defRPr/>
              </a:pPr>
              <a:t>8</a:t>
            </a:fld>
            <a:endParaRPr lang="de-AT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800"/>
          </a:xfrm>
        </p:spPr>
        <p:txBody>
          <a:bodyPr/>
          <a:lstStyle/>
          <a:p>
            <a:r>
              <a:rPr lang="en-US" dirty="0" smtClean="0"/>
              <a:t>Reminder:</a:t>
            </a:r>
            <a:br>
              <a:rPr lang="en-US" dirty="0" smtClean="0"/>
            </a:br>
            <a:r>
              <a:rPr lang="en-US" dirty="0" smtClean="0"/>
              <a:t>MACS configuration chain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500189"/>
            <a:ext cx="8229600" cy="2432868"/>
          </a:xfrm>
        </p:spPr>
        <p:txBody>
          <a:bodyPr/>
          <a:lstStyle/>
          <a:p>
            <a:r>
              <a:rPr lang="en-US" dirty="0" smtClean="0"/>
              <a:t>XML documents for device definition</a:t>
            </a:r>
          </a:p>
          <a:p>
            <a:r>
              <a:rPr lang="en-US" dirty="0" smtClean="0"/>
              <a:t>Database filled from XML documents</a:t>
            </a:r>
          </a:p>
          <a:p>
            <a:r>
              <a:rPr lang="en-US" dirty="0" smtClean="0"/>
              <a:t>Configuration created in RMS</a:t>
            </a:r>
          </a:p>
          <a:p>
            <a:r>
              <a:rPr lang="en-US" dirty="0" smtClean="0"/>
              <a:t>Configuration exported to configuration files </a:t>
            </a:r>
          </a:p>
          <a:p>
            <a:r>
              <a:rPr lang="en-US" dirty="0" smtClean="0"/>
              <a:t>Configuration files are read by the individual systems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149822" y="4077072"/>
            <a:ext cx="6806554" cy="1800200"/>
            <a:chOff x="395536" y="4221088"/>
            <a:chExt cx="6806554" cy="1800200"/>
          </a:xfrm>
        </p:grpSpPr>
        <p:sp>
          <p:nvSpPr>
            <p:cNvPr id="10" name="AutoShape 10"/>
            <p:cNvSpPr>
              <a:spLocks noChangeArrowheads="1"/>
            </p:cNvSpPr>
            <p:nvPr/>
          </p:nvSpPr>
          <p:spPr bwMode="auto">
            <a:xfrm>
              <a:off x="2779961" y="4452416"/>
              <a:ext cx="614362" cy="885825"/>
            </a:xfrm>
            <a:prstGeom prst="can">
              <a:avLst>
                <a:gd name="adj" fmla="val 3604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B8CCE4"/>
                </a:gs>
              </a:gsLst>
              <a:lin ang="5400000" scaled="1"/>
            </a:gradFill>
            <a:ln w="12700">
              <a:solidFill>
                <a:srgbClr val="95B3D7"/>
              </a:solidFill>
              <a:round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RMS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DB</a:t>
              </a: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	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3851920" y="4653136"/>
              <a:ext cx="819150" cy="592138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B8CCE4"/>
                </a:gs>
              </a:gsLst>
              <a:lin ang="5400000" scaled="1"/>
            </a:gradFill>
            <a:ln w="12700" algn="ctr">
              <a:solidFill>
                <a:srgbClr val="95B3D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1000"/>
                </a:spcAft>
              </a:pPr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Exporter</a:t>
              </a:r>
            </a:p>
          </p:txBody>
        </p:sp>
        <p:sp>
          <p:nvSpPr>
            <p:cNvPr id="12" name="AutoShape 14"/>
            <p:cNvSpPr>
              <a:spLocks noChangeArrowheads="1"/>
            </p:cNvSpPr>
            <p:nvPr/>
          </p:nvSpPr>
          <p:spPr bwMode="auto">
            <a:xfrm>
              <a:off x="5004048" y="4365104"/>
              <a:ext cx="841375" cy="1208087"/>
            </a:xfrm>
            <a:prstGeom prst="verticalScroll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  <a:p>
              <a:pPr marL="0" marR="0" lvl="0" indent="0" algn="ctr" defTabSz="914400" eaLnBrk="1" latinLnBrk="0" hangingPunct="1">
                <a:lnSpc>
                  <a:spcPct val="100000"/>
                </a:lnSpc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en-US" sz="1200" dirty="0" err="1">
                  <a:latin typeface="Arial" pitchFamily="34" charset="0"/>
                  <a:cs typeface="Arial" pitchFamily="34" charset="0"/>
                </a:rPr>
                <a:t>c</a:t>
              </a:r>
              <a:r>
                <a:rPr lang="en-US" sz="1200" dirty="0" err="1" smtClean="0">
                  <a:latin typeface="Arial" pitchFamily="34" charset="0"/>
                  <a:cs typeface="Arial" pitchFamily="34" charset="0"/>
                </a:rPr>
                <a:t>onfig</a:t>
              </a:r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/>
              </a:r>
              <a:br>
                <a:rPr lang="en-US" sz="1200" dirty="0" smtClean="0">
                  <a:latin typeface="Arial" pitchFamily="34" charset="0"/>
                  <a:cs typeface="Arial" pitchFamily="34" charset="0"/>
                </a:rPr>
              </a:br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files</a:t>
              </a:r>
            </a:p>
          </p:txBody>
        </p:sp>
        <p:sp>
          <p:nvSpPr>
            <p:cNvPr id="13" name="AutoShape 15"/>
            <p:cNvSpPr>
              <a:spLocks noChangeArrowheads="1"/>
            </p:cNvSpPr>
            <p:nvPr/>
          </p:nvSpPr>
          <p:spPr bwMode="auto">
            <a:xfrm>
              <a:off x="3460998" y="4819129"/>
              <a:ext cx="358775" cy="263525"/>
            </a:xfrm>
            <a:prstGeom prst="rightArrow">
              <a:avLst>
                <a:gd name="adj1" fmla="val 50000"/>
                <a:gd name="adj2" fmla="val 34036"/>
              </a:avLst>
            </a:prstGeom>
            <a:solidFill>
              <a:srgbClr val="C0504D"/>
            </a:solidFill>
            <a:ln w="12700" algn="ctr">
              <a:solidFill>
                <a:srgbClr val="F2F2F2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0" tIns="0" rIns="91440" bIns="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AutoShape 16"/>
            <p:cNvSpPr>
              <a:spLocks noChangeArrowheads="1"/>
            </p:cNvSpPr>
            <p:nvPr/>
          </p:nvSpPr>
          <p:spPr bwMode="auto">
            <a:xfrm>
              <a:off x="4740523" y="4819129"/>
              <a:ext cx="357188" cy="263525"/>
            </a:xfrm>
            <a:prstGeom prst="rightArrow">
              <a:avLst>
                <a:gd name="adj1" fmla="val 50000"/>
                <a:gd name="adj2" fmla="val 33886"/>
              </a:avLst>
            </a:prstGeom>
            <a:solidFill>
              <a:srgbClr val="C0504D"/>
            </a:solidFill>
            <a:ln w="12700" algn="ctr">
              <a:solidFill>
                <a:srgbClr val="F2F2F2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0" tIns="0" rIns="91440" bIns="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AutoShape 17"/>
            <p:cNvSpPr>
              <a:spLocks noChangeArrowheads="1"/>
            </p:cNvSpPr>
            <p:nvPr/>
          </p:nvSpPr>
          <p:spPr bwMode="auto">
            <a:xfrm>
              <a:off x="5778748" y="4819129"/>
              <a:ext cx="358775" cy="263525"/>
            </a:xfrm>
            <a:prstGeom prst="rightArrow">
              <a:avLst>
                <a:gd name="adj1" fmla="val 50000"/>
                <a:gd name="adj2" fmla="val 34036"/>
              </a:avLst>
            </a:prstGeom>
            <a:solidFill>
              <a:srgbClr val="C0504D"/>
            </a:solidFill>
            <a:ln w="12700" algn="ctr">
              <a:solidFill>
                <a:srgbClr val="F2F2F2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0" tIns="0" rIns="91440" bIns="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AutoShape 14"/>
            <p:cNvSpPr>
              <a:spLocks noChangeArrowheads="1"/>
            </p:cNvSpPr>
            <p:nvPr/>
          </p:nvSpPr>
          <p:spPr bwMode="auto">
            <a:xfrm>
              <a:off x="395536" y="4365104"/>
              <a:ext cx="841375" cy="1208087"/>
            </a:xfrm>
            <a:prstGeom prst="verticalScroll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  <a:p>
              <a:pPr marL="0" marR="0" lvl="0" indent="0" algn="ctr" defTabSz="914400" eaLnBrk="1" latinLnBrk="0" hangingPunct="1">
                <a:lnSpc>
                  <a:spcPct val="100000"/>
                </a:lnSpc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XML</a:t>
              </a:r>
            </a:p>
            <a:p>
              <a:pPr marL="0" marR="0" lvl="0" indent="0" algn="ctr" defTabSz="914400" eaLnBrk="1" latinLnBrk="0" hangingPunct="1">
                <a:lnSpc>
                  <a:spcPct val="100000"/>
                </a:lnSpc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File</a:t>
              </a:r>
            </a:p>
          </p:txBody>
        </p:sp>
        <p:sp>
          <p:nvSpPr>
            <p:cNvPr id="17" name="AutoShape 15"/>
            <p:cNvSpPr>
              <a:spLocks noChangeArrowheads="1"/>
            </p:cNvSpPr>
            <p:nvPr/>
          </p:nvSpPr>
          <p:spPr bwMode="auto">
            <a:xfrm>
              <a:off x="2411760" y="4797152"/>
              <a:ext cx="358775" cy="263525"/>
            </a:xfrm>
            <a:prstGeom prst="rightArrow">
              <a:avLst>
                <a:gd name="adj1" fmla="val 50000"/>
                <a:gd name="adj2" fmla="val 34036"/>
              </a:avLst>
            </a:prstGeom>
            <a:solidFill>
              <a:srgbClr val="C0504D"/>
            </a:solidFill>
            <a:ln w="12700" algn="ctr">
              <a:solidFill>
                <a:srgbClr val="F2F2F2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0" tIns="0" rIns="91440" bIns="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Rectangle 11"/>
            <p:cNvSpPr>
              <a:spLocks noChangeArrowheads="1"/>
            </p:cNvSpPr>
            <p:nvPr/>
          </p:nvSpPr>
          <p:spPr bwMode="auto">
            <a:xfrm>
              <a:off x="1547664" y="4653136"/>
              <a:ext cx="819150" cy="592138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B8CCE4"/>
                </a:gs>
              </a:gsLst>
              <a:lin ang="5400000" scaled="1"/>
            </a:gradFill>
            <a:ln w="12700" algn="ctr">
              <a:solidFill>
                <a:srgbClr val="95B3D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1000"/>
                </a:spcAft>
              </a:pPr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Importer</a:t>
              </a:r>
            </a:p>
          </p:txBody>
        </p:sp>
        <p:sp>
          <p:nvSpPr>
            <p:cNvPr id="19" name="AutoShape 15"/>
            <p:cNvSpPr>
              <a:spLocks noChangeArrowheads="1"/>
            </p:cNvSpPr>
            <p:nvPr/>
          </p:nvSpPr>
          <p:spPr bwMode="auto">
            <a:xfrm>
              <a:off x="1170417" y="4797152"/>
              <a:ext cx="358775" cy="263525"/>
            </a:xfrm>
            <a:prstGeom prst="rightArrow">
              <a:avLst>
                <a:gd name="adj1" fmla="val 50000"/>
                <a:gd name="adj2" fmla="val 34036"/>
              </a:avLst>
            </a:prstGeom>
            <a:solidFill>
              <a:srgbClr val="C0504D"/>
            </a:solidFill>
            <a:ln w="12700" algn="ctr">
              <a:solidFill>
                <a:srgbClr val="F2F2F2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0" tIns="0" rIns="91440" bIns="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6156176" y="4221088"/>
              <a:ext cx="1045914" cy="1800200"/>
              <a:chOff x="5436096" y="2780928"/>
              <a:chExt cx="1477962" cy="3024336"/>
            </a:xfrm>
          </p:grpSpPr>
          <p:sp>
            <p:nvSpPr>
              <p:cNvPr id="21" name="AutoShape 10"/>
              <p:cNvSpPr>
                <a:spLocks noChangeArrowheads="1"/>
              </p:cNvSpPr>
              <p:nvPr/>
            </p:nvSpPr>
            <p:spPr bwMode="auto">
              <a:xfrm>
                <a:off x="5436096" y="2780928"/>
                <a:ext cx="1477962" cy="3024336"/>
              </a:xfrm>
              <a:prstGeom prst="roundRect">
                <a:avLst>
                  <a:gd name="adj" fmla="val 16667"/>
                </a:avLst>
              </a:prstGeom>
              <a:gradFill rotWithShape="0">
                <a:gsLst>
                  <a:gs pos="0">
                    <a:srgbClr val="FFFFFF"/>
                  </a:gs>
                  <a:gs pos="100000">
                    <a:srgbClr val="E5B8B7"/>
                  </a:gs>
                </a:gsLst>
                <a:lin ang="5400000" scaled="1"/>
              </a:gradFill>
              <a:ln w="12700" algn="ctr">
                <a:solidFill>
                  <a:srgbClr val="D99594"/>
                </a:solidFill>
                <a:round/>
                <a:headEnd/>
                <a:tailEnd/>
              </a:ln>
              <a:effectLst>
                <a:outerShdw dist="28398" dir="3806097" algn="ctr" rotWithShape="0">
                  <a:srgbClr val="622423">
                    <a:alpha val="50000"/>
                  </a:srgbClr>
                </a:outerShdw>
              </a:effectLst>
            </p:spPr>
            <p:txBody>
              <a:bodyPr vert="horz" wrap="square" lIns="0" tIns="0" rIns="9144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MACS</a:t>
                </a:r>
              </a:p>
              <a:p>
                <a:pPr algn="ctr">
                  <a:spcAft>
                    <a:spcPts val="1000"/>
                  </a:spcAft>
                </a:pPr>
                <a:endPara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endParaRPr>
              </a:p>
            </p:txBody>
          </p:sp>
          <p:pic>
            <p:nvPicPr>
              <p:cNvPr id="22" name="Picture 1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5580112" y="3212976"/>
                <a:ext cx="1236663" cy="6223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3" name="Picture 1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652120" y="4005064"/>
                <a:ext cx="1127125" cy="431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4" name="Picture 1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724128" y="4725144"/>
                <a:ext cx="965200" cy="7239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Importer: missing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Set-point sequences</a:t>
            </a:r>
          </a:p>
          <a:p>
            <a:r>
              <a:rPr lang="en-US" dirty="0" smtClean="0"/>
              <a:t>Timing sequences</a:t>
            </a:r>
          </a:p>
          <a:p>
            <a:r>
              <a:rPr lang="en-US" dirty="0" smtClean="0"/>
              <a:t>Cycle Codes</a:t>
            </a:r>
          </a:p>
          <a:p>
            <a:r>
              <a:rPr lang="en-US" dirty="0" smtClean="0"/>
              <a:t>Cycle Group entries and Cycle Groups</a:t>
            </a:r>
          </a:p>
          <a:p>
            <a:r>
              <a:rPr lang="en-US" dirty="0" smtClean="0"/>
              <a:t>MAD import</a:t>
            </a:r>
          </a:p>
          <a:p>
            <a:r>
              <a:rPr lang="en-US" dirty="0" smtClean="0"/>
              <a:t>Machines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 smtClean="0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8AA469-97E1-4EB8-90C1-5CFEFFC4417A}" type="slidenum">
              <a:rPr lang="de-AT" smtClean="0"/>
              <a:pPr>
                <a:defRPr/>
              </a:pPr>
              <a:t>9</a:t>
            </a:fld>
            <a:endParaRPr lang="de-AT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2443</TotalTime>
  <Words>238</Words>
  <Application>Microsoft Office PowerPoint</Application>
  <PresentationFormat>On-screen Show (4:3)</PresentationFormat>
  <Paragraphs>84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1_Office Theme</vt:lpstr>
      <vt:lpstr>RMS Status</vt:lpstr>
      <vt:lpstr>Cycle Codes</vt:lpstr>
      <vt:lpstr>MTG Manager – timing sequences</vt:lpstr>
      <vt:lpstr>MTG Manager – run definition</vt:lpstr>
      <vt:lpstr>MAD Sequences</vt:lpstr>
      <vt:lpstr>MAD k-values</vt:lpstr>
      <vt:lpstr>Cable database extension</vt:lpstr>
      <vt:lpstr>Reminder: MACS configuration chain</vt:lpstr>
      <vt:lpstr>Importer: missing items</vt:lpstr>
      <vt:lpstr>Exporter: missing items</vt:lpstr>
      <vt:lpstr>What’s do be done next?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PVSS Navigator</dc:title>
  <dc:creator/>
  <cp:lastModifiedBy>mmarchha</cp:lastModifiedBy>
  <cp:revision>227</cp:revision>
  <dcterms:created xsi:type="dcterms:W3CDTF">2008-05-26T15:39:36Z</dcterms:created>
  <dcterms:modified xsi:type="dcterms:W3CDTF">2011-10-03T06:08:34Z</dcterms:modified>
</cp:coreProperties>
</file>