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78" r:id="rId2"/>
    <p:sldId id="361" r:id="rId3"/>
    <p:sldId id="400" r:id="rId4"/>
    <p:sldId id="402" r:id="rId5"/>
    <p:sldId id="362" r:id="rId6"/>
    <p:sldId id="389" r:id="rId7"/>
    <p:sldId id="403" r:id="rId8"/>
    <p:sldId id="404" r:id="rId9"/>
    <p:sldId id="406" r:id="rId10"/>
    <p:sldId id="407" r:id="rId11"/>
    <p:sldId id="376" r:id="rId12"/>
    <p:sldId id="398" r:id="rId13"/>
    <p:sldId id="399" r:id="rId14"/>
  </p:sldIdLst>
  <p:sldSz cx="9144000" cy="6858000" type="screen4x3"/>
  <p:notesSz cx="6718300" cy="9855200"/>
  <p:embeddedFontLst>
    <p:embeddedFont>
      <p:font typeface="Verdana" pitchFamily="34" charset="0"/>
      <p:regular r:id="rId17"/>
      <p:bold r:id="rId18"/>
      <p:italic r:id="rId19"/>
      <p:boldItalic r:id="rId20"/>
    </p:embeddedFont>
    <p:embeddedFont>
      <p:font typeface="Arial Unicode MS" pitchFamily="34" charset="-128"/>
      <p:regular r:id="rId21"/>
    </p:embeddedFont>
    <p:embeddedFont>
      <p:font typeface="Calibri" pitchFamily="34" charset="0"/>
      <p:regular r:id="rId22"/>
      <p:bold r:id="rId23"/>
      <p:italic r:id="rId24"/>
      <p:boldItalic r:id="rId25"/>
    </p:embeddedFont>
    <p:embeddedFont>
      <p:font typeface="ＭＳ Ｐゴシック" pitchFamily="34" charset="-128"/>
      <p:regular r:id="rId26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CCFF66"/>
    <a:srgbClr val="B3B80F"/>
    <a:srgbClr val="FF9900"/>
    <a:srgbClr val="F8FCC4"/>
    <a:srgbClr val="FDFFE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49" autoAdjust="0"/>
    <p:restoredTop sz="79015" autoAdjust="0"/>
  </p:normalViewPr>
  <p:slideViewPr>
    <p:cSldViewPr showGuides="1">
      <p:cViewPr varScale="1">
        <p:scale>
          <a:sx n="78" d="100"/>
          <a:sy n="78" d="100"/>
        </p:scale>
        <p:origin x="-6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42" y="-84"/>
      </p:cViewPr>
      <p:guideLst>
        <p:guide orient="horz" pos="3104"/>
        <p:guide pos="2116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10/3/2011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10/3/2011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61FC06E-BA03-4239-9B0F-2A27B41FBABD}" type="slidenum">
              <a:rPr lang="en-US"/>
              <a:pPr/>
              <a:t>9</a:t>
            </a:fld>
            <a:endParaRPr lang="en-US"/>
          </a:p>
        </p:txBody>
      </p:sp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895350" y="747713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79" y="4680287"/>
            <a:ext cx="5374915" cy="443452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36740" cy="1470025"/>
          </a:xfrm>
        </p:spPr>
        <p:txBody>
          <a:bodyPr/>
          <a:lstStyle>
            <a:lvl1pPr>
              <a:defRPr sz="4000" b="1" i="0" baseline="0"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3200" b="1" i="0" baseline="0">
                <a:solidFill>
                  <a:schemeClr val="tx1">
                    <a:tint val="75000"/>
                  </a:schemeClr>
                </a:solidFill>
                <a:latin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PR-110624-a-CTM  8th, 2011 October 3rd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939800"/>
          </a:xfrm>
        </p:spPr>
        <p:txBody>
          <a:bodyPr/>
          <a:lstStyle>
            <a:lvl1pPr>
              <a:defRPr baseline="0"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Verdana" pitchFamily="34" charset="0"/>
              </a:defRPr>
            </a:lvl1pPr>
            <a:lvl2pPr>
              <a:defRPr baseline="0">
                <a:latin typeface="Verdana" pitchFamily="34" charset="0"/>
              </a:defRPr>
            </a:lvl2pPr>
            <a:lvl3pPr>
              <a:defRPr baseline="0">
                <a:latin typeface="Verdana" pitchFamily="34" charset="0"/>
              </a:defRPr>
            </a:lvl3pPr>
            <a:lvl4pPr>
              <a:defRPr baseline="0">
                <a:latin typeface="Verdana" pitchFamily="34" charset="0"/>
              </a:defRPr>
            </a:lvl4pPr>
            <a:lvl5pPr>
              <a:defRPr baseline="0">
                <a:latin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PR-110624-a-CTM  8th, 2011 October 3rd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baseline="0"/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PR-110624-a-CTM  8th, 2011 October 3rd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C.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PR-110624-a-CTM  8th, 2011 October 3rd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4880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fld id="{A4AB69B4-D6E9-4CB8-B9A4-D55B20AC11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de-AT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PR-110624-a-CTM  8th, 2011 October 3rd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baseline="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448" y="818652"/>
            <a:ext cx="7772400" cy="1470025"/>
          </a:xfrm>
        </p:spPr>
        <p:txBody>
          <a:bodyPr/>
          <a:lstStyle/>
          <a:p>
            <a:r>
              <a:rPr lang="pt-PT" sz="4400" dirty="0" err="1" smtClean="0"/>
              <a:t>IWeek</a:t>
            </a:r>
            <a:r>
              <a:rPr lang="pt-PT" sz="4400" dirty="0" smtClean="0"/>
              <a:t> </a:t>
            </a:r>
            <a:r>
              <a:rPr lang="en-US" sz="4400" dirty="0" smtClean="0"/>
              <a:t>Achievements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PR-110624-a-CTM ,  2011 October 3rd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E3CFF-827A-2348-AFC6-B42AAC21F430}" type="slidenum">
              <a:rPr lang="de-AT" smtClean="0"/>
              <a:pPr/>
              <a:t>1</a:t>
            </a:fld>
            <a:endParaRPr lang="de-AT"/>
          </a:p>
        </p:txBody>
      </p:sp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6898" y="2708904"/>
            <a:ext cx="8947102" cy="2866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460" y="0"/>
            <a:ext cx="8229600" cy="939800"/>
          </a:xfrm>
        </p:spPr>
        <p:txBody>
          <a:bodyPr/>
          <a:lstStyle/>
          <a:p>
            <a:r>
              <a:rPr lang="pt-PT" dirty="0" smtClean="0"/>
              <a:t>IWeek September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PR-110624-a-CTM , 2011 October 3rd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10</a:t>
            </a:fld>
            <a:endParaRPr lang="de-AT"/>
          </a:p>
        </p:txBody>
      </p:sp>
      <p:cxnSp>
        <p:nvCxnSpPr>
          <p:cNvPr id="61" name="Straight Connector 60"/>
          <p:cNvCxnSpPr/>
          <p:nvPr/>
        </p:nvCxnSpPr>
        <p:spPr>
          <a:xfrm>
            <a:off x="1961652" y="4779180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961652" y="3248977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18"/>
          <p:cNvCxnSpPr/>
          <p:nvPr/>
        </p:nvCxnSpPr>
        <p:spPr>
          <a:xfrm flipV="1">
            <a:off x="3491856" y="2348857"/>
            <a:ext cx="1170158" cy="1080143"/>
          </a:xfrm>
          <a:prstGeom prst="bentConnector3">
            <a:avLst>
              <a:gd name="adj1" fmla="val 1048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18"/>
          <p:cNvCxnSpPr>
            <a:stCxn id="39" idx="3"/>
            <a:endCxn id="35" idx="1"/>
          </p:cNvCxnSpPr>
          <p:nvPr/>
        </p:nvCxnSpPr>
        <p:spPr>
          <a:xfrm flipV="1">
            <a:off x="5148744" y="2866372"/>
            <a:ext cx="422863" cy="797989"/>
          </a:xfrm>
          <a:prstGeom prst="bentConnector3">
            <a:avLst>
              <a:gd name="adj1" fmla="val -4911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6072" y="2708904"/>
            <a:ext cx="397543" cy="48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3851904" y="1046177"/>
            <a:ext cx="577947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Front Panel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2951785" y="1046177"/>
            <a:ext cx="810107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</a:p>
          <a:p>
            <a:pPr algn="ctr"/>
            <a:r>
              <a:rPr lang="en-US" sz="900" dirty="0" err="1" smtClean="0"/>
              <a:t>ScratchPad</a:t>
            </a:r>
            <a:endParaRPr lang="en-US" sz="900" dirty="0"/>
          </a:p>
        </p:txBody>
      </p:sp>
      <p:sp>
        <p:nvSpPr>
          <p:cNvPr id="15" name="Rectangle 14"/>
          <p:cNvSpPr/>
          <p:nvPr/>
        </p:nvSpPr>
        <p:spPr>
          <a:xfrm>
            <a:off x="6073506" y="1046177"/>
            <a:ext cx="782610" cy="45504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PVSS Control</a:t>
            </a:r>
          </a:p>
          <a:p>
            <a:pPr algn="ctr"/>
            <a:r>
              <a:rPr lang="en-US" sz="1000" dirty="0" smtClean="0"/>
              <a:t>Panels</a:t>
            </a:r>
            <a:endParaRPr lang="en-US" sz="1000" dirty="0"/>
          </a:p>
        </p:txBody>
      </p:sp>
      <p:sp>
        <p:nvSpPr>
          <p:cNvPr id="19" name="Rectangle 18"/>
          <p:cNvSpPr/>
          <p:nvPr/>
        </p:nvSpPr>
        <p:spPr>
          <a:xfrm>
            <a:off x="2200280" y="1956274"/>
            <a:ext cx="661492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Importer</a:t>
            </a:r>
            <a:endParaRPr lang="en-US" sz="1000" dirty="0"/>
          </a:p>
        </p:txBody>
      </p:sp>
      <p:sp>
        <p:nvSpPr>
          <p:cNvPr id="20" name="Rectangle 19"/>
          <p:cNvSpPr/>
          <p:nvPr/>
        </p:nvSpPr>
        <p:spPr>
          <a:xfrm>
            <a:off x="3041797" y="1956274"/>
            <a:ext cx="540071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671880" y="1956274"/>
            <a:ext cx="720096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Exporter</a:t>
            </a:r>
            <a:endParaRPr lang="en-US" sz="1000" dirty="0"/>
          </a:p>
        </p:txBody>
      </p:sp>
      <p:sp>
        <p:nvSpPr>
          <p:cNvPr id="23" name="Rectangle 22"/>
          <p:cNvSpPr/>
          <p:nvPr/>
        </p:nvSpPr>
        <p:spPr>
          <a:xfrm>
            <a:off x="5571607" y="1956274"/>
            <a:ext cx="554284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  <a:endParaRPr lang="en-US" sz="1000" dirty="0"/>
          </a:p>
        </p:txBody>
      </p:sp>
      <p:sp>
        <p:nvSpPr>
          <p:cNvPr id="24" name="Rectangle 23"/>
          <p:cNvSpPr/>
          <p:nvPr/>
        </p:nvSpPr>
        <p:spPr>
          <a:xfrm>
            <a:off x="6282228" y="1954834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err="1" smtClean="0"/>
              <a:t>ProShell</a:t>
            </a:r>
            <a:endParaRPr lang="en-US" sz="900" dirty="0"/>
          </a:p>
        </p:txBody>
      </p:sp>
      <p:sp>
        <p:nvSpPr>
          <p:cNvPr id="25" name="Rectangle 24"/>
          <p:cNvSpPr/>
          <p:nvPr/>
        </p:nvSpPr>
        <p:spPr>
          <a:xfrm>
            <a:off x="3567105" y="2714689"/>
            <a:ext cx="938220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Configuration Web Server</a:t>
            </a:r>
            <a:endParaRPr lang="en-US" sz="900" dirty="0"/>
          </a:p>
        </p:txBody>
      </p:sp>
      <p:sp>
        <p:nvSpPr>
          <p:cNvPr id="35" name="Flowchart: Terminator 34"/>
          <p:cNvSpPr/>
          <p:nvPr/>
        </p:nvSpPr>
        <p:spPr>
          <a:xfrm>
            <a:off x="5571607" y="2638846"/>
            <a:ext cx="615872" cy="455048"/>
          </a:xfrm>
          <a:prstGeom prst="flowChartTerminator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000" dirty="0" smtClean="0"/>
              <a:t>MAPS</a:t>
            </a:r>
            <a:endParaRPr lang="en-GB" sz="1000" dirty="0"/>
          </a:p>
        </p:txBody>
      </p:sp>
      <p:sp>
        <p:nvSpPr>
          <p:cNvPr id="36" name="L-Shape 35"/>
          <p:cNvSpPr/>
          <p:nvPr/>
        </p:nvSpPr>
        <p:spPr>
          <a:xfrm rot="5400000">
            <a:off x="4422560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CCFF66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L-Shape 37"/>
          <p:cNvSpPr/>
          <p:nvPr/>
        </p:nvSpPr>
        <p:spPr>
          <a:xfrm rot="10800000">
            <a:off x="4565091" y="3624786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CCFF6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4504132" y="3548945"/>
            <a:ext cx="6446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40" name="Rectangle 39"/>
          <p:cNvSpPr/>
          <p:nvPr/>
        </p:nvSpPr>
        <p:spPr>
          <a:xfrm>
            <a:off x="4587240" y="3928151"/>
            <a:ext cx="477908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MTG</a:t>
            </a:r>
            <a:endParaRPr lang="en-US" sz="900" dirty="0"/>
          </a:p>
        </p:txBody>
      </p:sp>
      <p:sp>
        <p:nvSpPr>
          <p:cNvPr id="43" name="L-Shape 42"/>
          <p:cNvSpPr/>
          <p:nvPr/>
        </p:nvSpPr>
        <p:spPr>
          <a:xfrm rot="5400000">
            <a:off x="5715891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CCFF66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L-Shape 43"/>
          <p:cNvSpPr/>
          <p:nvPr/>
        </p:nvSpPr>
        <p:spPr>
          <a:xfrm rot="10800000">
            <a:off x="5850802" y="3624785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CCFF6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5850802" y="3548945"/>
            <a:ext cx="611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46" name="Rectangle 45"/>
          <p:cNvSpPr/>
          <p:nvPr/>
        </p:nvSpPr>
        <p:spPr>
          <a:xfrm>
            <a:off x="5912128" y="3928150"/>
            <a:ext cx="431110" cy="303366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48" name="L-Shape 47"/>
          <p:cNvSpPr/>
          <p:nvPr/>
        </p:nvSpPr>
        <p:spPr>
          <a:xfrm rot="5400000">
            <a:off x="3067643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CCFF66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L-Shape 48"/>
          <p:cNvSpPr/>
          <p:nvPr/>
        </p:nvSpPr>
        <p:spPr>
          <a:xfrm rot="10800000">
            <a:off x="3202554" y="3624785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CCFF6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3164454" y="3548945"/>
            <a:ext cx="6493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51" name="Rectangle 50"/>
          <p:cNvSpPr/>
          <p:nvPr/>
        </p:nvSpPr>
        <p:spPr>
          <a:xfrm>
            <a:off x="3231295" y="3928150"/>
            <a:ext cx="431110" cy="303366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52" name="Rectangle 51"/>
          <p:cNvSpPr/>
          <p:nvPr/>
        </p:nvSpPr>
        <p:spPr>
          <a:xfrm>
            <a:off x="3169708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53" name="Rectangle 52"/>
          <p:cNvSpPr/>
          <p:nvPr/>
        </p:nvSpPr>
        <p:spPr>
          <a:xfrm>
            <a:off x="5853474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54" name="Rectangle 53"/>
          <p:cNvSpPr/>
          <p:nvPr/>
        </p:nvSpPr>
        <p:spPr>
          <a:xfrm>
            <a:off x="4547686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EVG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3200882" y="4989931"/>
            <a:ext cx="492697" cy="303366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5888993" y="4989931"/>
            <a:ext cx="492697" cy="303366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3970340" y="4878375"/>
            <a:ext cx="691671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Family A PCO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036272" y="4869193"/>
            <a:ext cx="615872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CRB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1961652" y="1808784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885852" y="1547174"/>
            <a:ext cx="615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Tier-1</a:t>
            </a:r>
            <a:endParaRPr lang="en-GB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1871640" y="2978940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Tier-2</a:t>
            </a:r>
            <a:endParaRPr lang="en-GB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1961652" y="4509145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Tier-3</a:t>
            </a:r>
            <a:endParaRPr lang="en-GB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1961652" y="5222277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Tier-4</a:t>
            </a:r>
            <a:endParaRPr lang="en-GB" sz="1200" dirty="0"/>
          </a:p>
        </p:txBody>
      </p:sp>
      <p:cxnSp>
        <p:nvCxnSpPr>
          <p:cNvPr id="69" name="Straight Connector 68"/>
          <p:cNvCxnSpPr>
            <a:stCxn id="51" idx="2"/>
            <a:endCxn id="52" idx="0"/>
          </p:cNvCxnSpPr>
          <p:nvPr/>
        </p:nvCxnSpPr>
        <p:spPr>
          <a:xfrm rot="5400000">
            <a:off x="3371009" y="4307357"/>
            <a:ext cx="1516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52" idx="2"/>
            <a:endCxn id="55" idx="0"/>
          </p:cNvCxnSpPr>
          <p:nvPr/>
        </p:nvCxnSpPr>
        <p:spPr>
          <a:xfrm rot="16200000" flipH="1">
            <a:off x="3295357" y="4838057"/>
            <a:ext cx="303366" cy="3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53" idx="2"/>
            <a:endCxn id="57" idx="0"/>
          </p:cNvCxnSpPr>
          <p:nvPr/>
        </p:nvCxnSpPr>
        <p:spPr>
          <a:xfrm rot="16200000" flipH="1">
            <a:off x="5981296" y="4835884"/>
            <a:ext cx="303366" cy="47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40" idx="2"/>
            <a:endCxn id="54" idx="0"/>
          </p:cNvCxnSpPr>
          <p:nvPr/>
        </p:nvCxnSpPr>
        <p:spPr>
          <a:xfrm rot="5400000">
            <a:off x="4749670" y="4306675"/>
            <a:ext cx="151683" cy="13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46" idx="2"/>
            <a:endCxn id="53" idx="0"/>
          </p:cNvCxnSpPr>
          <p:nvPr/>
        </p:nvCxnSpPr>
        <p:spPr>
          <a:xfrm rot="16200000" flipH="1">
            <a:off x="6053308" y="4305891"/>
            <a:ext cx="151683" cy="29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46" idx="0"/>
          </p:cNvCxnSpPr>
          <p:nvPr/>
        </p:nvCxnSpPr>
        <p:spPr>
          <a:xfrm rot="5400000">
            <a:off x="6055933" y="3854086"/>
            <a:ext cx="145816" cy="23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39" idx="2"/>
            <a:endCxn id="40" idx="0"/>
          </p:cNvCxnSpPr>
          <p:nvPr/>
        </p:nvCxnSpPr>
        <p:spPr>
          <a:xfrm rot="5400000">
            <a:off x="4752129" y="3853841"/>
            <a:ext cx="148375" cy="2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4" idx="3"/>
            <a:endCxn id="53" idx="1"/>
          </p:cNvCxnSpPr>
          <p:nvPr/>
        </p:nvCxnSpPr>
        <p:spPr>
          <a:xfrm>
            <a:off x="5101970" y="4534883"/>
            <a:ext cx="75150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54" idx="1"/>
            <a:endCxn id="52" idx="3"/>
          </p:cNvCxnSpPr>
          <p:nvPr/>
        </p:nvCxnSpPr>
        <p:spPr>
          <a:xfrm rot="10800000">
            <a:off x="3723992" y="4534883"/>
            <a:ext cx="82369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19" idx="3"/>
            <a:endCxn id="20" idx="1"/>
          </p:cNvCxnSpPr>
          <p:nvPr/>
        </p:nvCxnSpPr>
        <p:spPr>
          <a:xfrm>
            <a:off x="2861772" y="2183798"/>
            <a:ext cx="1800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20" idx="3"/>
            <a:endCxn id="21" idx="1"/>
          </p:cNvCxnSpPr>
          <p:nvPr/>
        </p:nvCxnSpPr>
        <p:spPr>
          <a:xfrm>
            <a:off x="3581868" y="2183798"/>
            <a:ext cx="900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21" idx="3"/>
            <a:endCxn id="22" idx="1"/>
          </p:cNvCxnSpPr>
          <p:nvPr/>
        </p:nvCxnSpPr>
        <p:spPr>
          <a:xfrm>
            <a:off x="4391976" y="2183798"/>
            <a:ext cx="132649" cy="0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21" idx="2"/>
            <a:endCxn id="25" idx="0"/>
          </p:cNvCxnSpPr>
          <p:nvPr/>
        </p:nvCxnSpPr>
        <p:spPr>
          <a:xfrm rot="16200000" flipH="1">
            <a:off x="3882388" y="2560860"/>
            <a:ext cx="303366" cy="4287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23" idx="1"/>
            <a:endCxn id="22" idx="3"/>
          </p:cNvCxnSpPr>
          <p:nvPr/>
        </p:nvCxnSpPr>
        <p:spPr>
          <a:xfrm rot="10800000">
            <a:off x="5140497" y="2183798"/>
            <a:ext cx="4311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24" idx="1"/>
            <a:endCxn id="23" idx="3"/>
          </p:cNvCxnSpPr>
          <p:nvPr/>
        </p:nvCxnSpPr>
        <p:spPr>
          <a:xfrm rot="10800000" flipV="1">
            <a:off x="6125892" y="2182358"/>
            <a:ext cx="156337" cy="14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stCxn id="24" idx="2"/>
            <a:endCxn id="35" idx="3"/>
          </p:cNvCxnSpPr>
          <p:nvPr/>
        </p:nvCxnSpPr>
        <p:spPr>
          <a:xfrm rot="5400000">
            <a:off x="6164131" y="2433232"/>
            <a:ext cx="456488" cy="409791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endCxn id="22" idx="2"/>
          </p:cNvCxnSpPr>
          <p:nvPr/>
        </p:nvCxnSpPr>
        <p:spPr>
          <a:xfrm rot="16200000" flipV="1">
            <a:off x="4265804" y="2978080"/>
            <a:ext cx="1137621" cy="41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>
            <a:stCxn id="59" idx="3"/>
            <a:endCxn id="57" idx="1"/>
          </p:cNvCxnSpPr>
          <p:nvPr/>
        </p:nvCxnSpPr>
        <p:spPr>
          <a:xfrm>
            <a:off x="5652144" y="5134637"/>
            <a:ext cx="236849" cy="69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55" idx="3"/>
            <a:endCxn id="58" idx="1"/>
          </p:cNvCxnSpPr>
          <p:nvPr/>
        </p:nvCxnSpPr>
        <p:spPr>
          <a:xfrm>
            <a:off x="3693579" y="5141614"/>
            <a:ext cx="276761" cy="22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524625" y="1956274"/>
            <a:ext cx="615872" cy="455048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89" name="TextBox 188"/>
          <p:cNvSpPr txBox="1"/>
          <p:nvPr/>
        </p:nvSpPr>
        <p:spPr>
          <a:xfrm>
            <a:off x="4542313" y="2064217"/>
            <a:ext cx="573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smtClean="0"/>
              <a:t>PVSS</a:t>
            </a:r>
            <a:endParaRPr lang="en-GB" sz="1000" dirty="0"/>
          </a:p>
        </p:txBody>
      </p:sp>
      <p:cxnSp>
        <p:nvCxnSpPr>
          <p:cNvPr id="204" name="Straight Connector 203"/>
          <p:cNvCxnSpPr>
            <a:stCxn id="50" idx="0"/>
          </p:cNvCxnSpPr>
          <p:nvPr/>
        </p:nvCxnSpPr>
        <p:spPr>
          <a:xfrm rot="5400000" flipH="1" flipV="1">
            <a:off x="3430520" y="3487609"/>
            <a:ext cx="119944" cy="27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2" name="TextBox 221"/>
          <p:cNvSpPr txBox="1"/>
          <p:nvPr/>
        </p:nvSpPr>
        <p:spPr>
          <a:xfrm>
            <a:off x="2886060" y="2487164"/>
            <a:ext cx="563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Oracle</a:t>
            </a:r>
            <a:endParaRPr lang="en-GB" sz="1000" dirty="0"/>
          </a:p>
        </p:txBody>
      </p:sp>
      <p:cxnSp>
        <p:nvCxnSpPr>
          <p:cNvPr id="226" name="Straight Connector 118"/>
          <p:cNvCxnSpPr>
            <a:stCxn id="22" idx="0"/>
            <a:endCxn id="15" idx="2"/>
          </p:cNvCxnSpPr>
          <p:nvPr/>
        </p:nvCxnSpPr>
        <p:spPr>
          <a:xfrm rot="5400000" flipH="1" flipV="1">
            <a:off x="5421162" y="912625"/>
            <a:ext cx="455049" cy="163225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2" name="Straight Connector 118"/>
          <p:cNvCxnSpPr>
            <a:stCxn id="22" idx="0"/>
            <a:endCxn id="13" idx="2"/>
          </p:cNvCxnSpPr>
          <p:nvPr/>
        </p:nvCxnSpPr>
        <p:spPr>
          <a:xfrm rot="16200000" flipV="1">
            <a:off x="3867176" y="990889"/>
            <a:ext cx="455049" cy="147572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6" name="Straight Connector 118"/>
          <p:cNvCxnSpPr>
            <a:stCxn id="22" idx="0"/>
            <a:endCxn id="12" idx="2"/>
          </p:cNvCxnSpPr>
          <p:nvPr/>
        </p:nvCxnSpPr>
        <p:spPr>
          <a:xfrm rot="16200000" flipV="1">
            <a:off x="4259196" y="1382908"/>
            <a:ext cx="455049" cy="69168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2141675" y="840146"/>
            <a:ext cx="810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XML Device Description</a:t>
            </a:r>
            <a:endParaRPr lang="en-US" sz="800" dirty="0"/>
          </a:p>
        </p:txBody>
      </p:sp>
      <p:cxnSp>
        <p:nvCxnSpPr>
          <p:cNvPr id="240" name="Straight Connector 239"/>
          <p:cNvCxnSpPr>
            <a:stCxn id="207" idx="2"/>
            <a:endCxn id="19" idx="0"/>
          </p:cNvCxnSpPr>
          <p:nvPr/>
        </p:nvCxnSpPr>
        <p:spPr>
          <a:xfrm rot="16200000" flipH="1">
            <a:off x="2323816" y="1749063"/>
            <a:ext cx="402109" cy="12312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7" name="Flowchart: Multidocument 206"/>
          <p:cNvSpPr/>
          <p:nvPr/>
        </p:nvSpPr>
        <p:spPr>
          <a:xfrm>
            <a:off x="2321700" y="1207752"/>
            <a:ext cx="457680" cy="360048"/>
          </a:xfrm>
          <a:prstGeom prst="flowChartMultidocument">
            <a:avLst/>
          </a:prstGeom>
          <a:solidFill>
            <a:srgbClr val="CCFF66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`</a:t>
            </a:r>
            <a:endParaRPr lang="en-GB" dirty="0"/>
          </a:p>
        </p:txBody>
      </p:sp>
      <p:sp>
        <p:nvSpPr>
          <p:cNvPr id="216" name="Rectangle 215"/>
          <p:cNvSpPr/>
          <p:nvPr/>
        </p:nvSpPr>
        <p:spPr>
          <a:xfrm>
            <a:off x="5267808" y="1036776"/>
            <a:ext cx="630084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sp>
        <p:nvSpPr>
          <p:cNvPr id="217" name="Rectangle 216"/>
          <p:cNvSpPr/>
          <p:nvPr/>
        </p:nvSpPr>
        <p:spPr>
          <a:xfrm>
            <a:off x="4520088" y="1044396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MTG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cxnSp>
        <p:nvCxnSpPr>
          <p:cNvPr id="225" name="Straight Connector 118"/>
          <p:cNvCxnSpPr>
            <a:stCxn id="22" idx="0"/>
            <a:endCxn id="217" idx="2"/>
          </p:cNvCxnSpPr>
          <p:nvPr/>
        </p:nvCxnSpPr>
        <p:spPr>
          <a:xfrm rot="5400000" flipH="1" flipV="1">
            <a:off x="4605430" y="1726575"/>
            <a:ext cx="456830" cy="256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1" name="Straight Connector 118"/>
          <p:cNvCxnSpPr>
            <a:stCxn id="22" idx="0"/>
            <a:endCxn id="216" idx="2"/>
          </p:cNvCxnSpPr>
          <p:nvPr/>
        </p:nvCxnSpPr>
        <p:spPr>
          <a:xfrm rot="5400000" flipH="1" flipV="1">
            <a:off x="4975480" y="1348905"/>
            <a:ext cx="464450" cy="75028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F296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F296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F296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F296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6F296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11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3401844" y="2798916"/>
            <a:ext cx="5130684" cy="1362075"/>
          </a:xfrm>
        </p:spPr>
        <p:txBody>
          <a:bodyPr anchor="t"/>
          <a:lstStyle/>
          <a:p>
            <a:r>
              <a:rPr lang="en-US" sz="4000" b="1" dirty="0" smtClean="0">
                <a:latin typeface="Verdana" pitchFamily="34" charset="0"/>
              </a:rPr>
              <a:t>Summary</a:t>
            </a:r>
            <a:endParaRPr lang="en-US" sz="4000" b="1" dirty="0">
              <a:latin typeface="Verdana" pitchFamily="34" charset="0"/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r>
              <a:rPr lang="en-US" dirty="0" smtClean="0"/>
              <a:t>Cesar Torcato de Matos</a:t>
            </a:r>
            <a:endParaRPr lang="de-AT" dirty="0"/>
          </a:p>
        </p:txBody>
      </p:sp>
      <p:pic>
        <p:nvPicPr>
          <p:cNvPr id="61538" name="Picture 98" descr="E:\clipart\SunDi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484" y="2618892"/>
            <a:ext cx="2438400" cy="1627187"/>
          </a:xfrm>
          <a:prstGeom prst="rect">
            <a:avLst/>
          </a:prstGeom>
          <a:noFill/>
        </p:spPr>
      </p:pic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PR-110624-a-CTM ,  2011 October 3rd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460" y="908664"/>
            <a:ext cx="8229600" cy="4625975"/>
          </a:xfrm>
        </p:spPr>
        <p:txBody>
          <a:bodyPr/>
          <a:lstStyle/>
          <a:p>
            <a:r>
              <a:rPr lang="en-US" dirty="0" smtClean="0"/>
              <a:t>We can export  almost all configuration for the </a:t>
            </a:r>
            <a:r>
              <a:rPr lang="en-US" dirty="0" err="1" smtClean="0"/>
              <a:t>iWeek</a:t>
            </a:r>
            <a:r>
              <a:rPr lang="en-US" dirty="0" smtClean="0"/>
              <a:t> (FECOS, </a:t>
            </a:r>
            <a:r>
              <a:rPr lang="en-US" dirty="0" err="1" smtClean="0"/>
              <a:t>WinCC</a:t>
            </a:r>
            <a:r>
              <a:rPr lang="en-US" dirty="0" smtClean="0"/>
              <a:t> OA, Shared Variables)</a:t>
            </a:r>
          </a:p>
          <a:p>
            <a:r>
              <a:rPr lang="en-US" dirty="0" smtClean="0"/>
              <a:t>We managed to make a first “Run” </a:t>
            </a:r>
          </a:p>
          <a:p>
            <a:r>
              <a:rPr lang="en-US" dirty="0" smtClean="0"/>
              <a:t>Most of the key pieces of the system are here</a:t>
            </a:r>
          </a:p>
          <a:p>
            <a:pPr lvl="1"/>
            <a:r>
              <a:rPr lang="en-US" dirty="0" smtClean="0"/>
              <a:t>But we never had PCC and MTG working together (next </a:t>
            </a:r>
            <a:r>
              <a:rPr lang="en-US" dirty="0" err="1" smtClean="0"/>
              <a:t>iweek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PR-110624-a-CTM ,  2011 October 3rd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That’s it!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PR-110624-a-CTM ,  2011 October 3rd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13</a:t>
            </a:fld>
            <a:endParaRPr lang="de-AT"/>
          </a:p>
        </p:txBody>
      </p:sp>
      <p:pic>
        <p:nvPicPr>
          <p:cNvPr id="8" name="Picture 2" descr="\\cern.ch\dfs\Users\c\ctorcato\Desktop\photos iweek\IMAG02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1592" y="1628760"/>
            <a:ext cx="6311080" cy="3778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  <p:pic>
        <p:nvPicPr>
          <p:cNvPr id="12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88" y="1890704"/>
            <a:ext cx="2857500" cy="2857500"/>
          </a:xfrm>
          <a:prstGeom prst="rect">
            <a:avLst/>
          </a:prstGeom>
          <a:noFill/>
        </p:spPr>
      </p:pic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PR-110624-a-CTM ,  2011 October 3rd</a:t>
            </a:r>
            <a:endParaRPr lang="de-AT" dirty="0"/>
          </a:p>
        </p:txBody>
      </p:sp>
      <p:sp>
        <p:nvSpPr>
          <p:cNvPr id="11" name="TextBox 10"/>
          <p:cNvSpPr txBox="1"/>
          <p:nvPr/>
        </p:nvSpPr>
        <p:spPr>
          <a:xfrm>
            <a:off x="3311832" y="2528880"/>
            <a:ext cx="4770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b="1" dirty="0" smtClean="0">
                <a:solidFill>
                  <a:srgbClr val="B3B80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MACS Column</a:t>
            </a:r>
            <a:endParaRPr lang="en-GB" sz="3200" b="1" dirty="0">
              <a:solidFill>
                <a:srgbClr val="B3B80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MACS </a:t>
            </a:r>
            <a:r>
              <a:rPr lang="pt-PT" dirty="0" err="1" smtClean="0"/>
              <a:t>Column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3349"/>
            <a:ext cx="8229600" cy="4625975"/>
          </a:xfrm>
        </p:spPr>
        <p:txBody>
          <a:bodyPr/>
          <a:lstStyle/>
          <a:p>
            <a:r>
              <a:rPr lang="en-US" sz="2200" dirty="0" smtClean="0"/>
              <a:t>Represents a Vertical cut through the control system</a:t>
            </a:r>
          </a:p>
          <a:p>
            <a:r>
              <a:rPr lang="en-US" sz="2200" dirty="0" smtClean="0"/>
              <a:t>A test setup was assembled in December 2010 with </a:t>
            </a:r>
            <a:r>
              <a:rPr lang="en-US" sz="2200" dirty="0" err="1" smtClean="0"/>
              <a:t>Cosylab</a:t>
            </a:r>
            <a:r>
              <a:rPr lang="en-US" sz="2200" dirty="0" smtClean="0"/>
              <a:t> in</a:t>
            </a:r>
            <a:r>
              <a:rPr lang="sl-SI" sz="2200" dirty="0" smtClean="0">
                <a:latin typeface="Arial Unicode MS" pitchFamily="34" charset="-128"/>
              </a:rPr>
              <a:t> 37-R-023</a:t>
            </a:r>
            <a:r>
              <a:rPr lang="pt-PT" sz="2200" dirty="0" smtClean="0">
                <a:latin typeface="Arial Unicode MS" pitchFamily="34" charset="-128"/>
              </a:rPr>
              <a:t> (MACS /RF </a:t>
            </a:r>
            <a:r>
              <a:rPr lang="pt-PT" sz="2200" dirty="0" err="1" smtClean="0">
                <a:latin typeface="Arial Unicode MS" pitchFamily="34" charset="-128"/>
              </a:rPr>
              <a:t>lab</a:t>
            </a:r>
            <a:r>
              <a:rPr lang="pt-PT" sz="2200" dirty="0" smtClean="0">
                <a:latin typeface="Arial Unicode MS" pitchFamily="34" charset="-128"/>
              </a:rPr>
              <a:t>)</a:t>
            </a:r>
            <a:endParaRPr lang="en-US" sz="2200" dirty="0" smtClean="0"/>
          </a:p>
          <a:p>
            <a:r>
              <a:rPr lang="en-US" sz="2200" dirty="0" smtClean="0"/>
              <a:t>The idea at the time was to:</a:t>
            </a:r>
          </a:p>
          <a:p>
            <a:pPr lvl="1"/>
            <a:r>
              <a:rPr lang="en-US" dirty="0" smtClean="0"/>
              <a:t>To validate if the chosen technology can meet the requirements </a:t>
            </a:r>
          </a:p>
          <a:p>
            <a:pPr lvl="1"/>
            <a:r>
              <a:rPr lang="en-US" dirty="0" smtClean="0"/>
              <a:t>to demonstrate development achievements of the last 3Qs of a year </a:t>
            </a:r>
          </a:p>
          <a:p>
            <a:pPr lvl="1"/>
            <a:r>
              <a:rPr lang="en-US" dirty="0" smtClean="0"/>
              <a:t>to set an example for a device integration</a:t>
            </a:r>
          </a:p>
          <a:p>
            <a:r>
              <a:rPr lang="en-US" sz="2200" dirty="0" smtClean="0"/>
              <a:t>But We kept it alive  and use it to validate our and </a:t>
            </a:r>
            <a:r>
              <a:rPr lang="en-US" sz="2200" dirty="0" err="1" smtClean="0"/>
              <a:t>Cosylab’s</a:t>
            </a:r>
            <a:r>
              <a:rPr lang="en-US" sz="2200" dirty="0" smtClean="0"/>
              <a:t> development to see how all the pieces work together, hence integration week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PR-110624-a-CTM ,  2011 October 3rd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412" y="98556"/>
            <a:ext cx="8229600" cy="900120"/>
          </a:xfrm>
        </p:spPr>
        <p:txBody>
          <a:bodyPr/>
          <a:lstStyle/>
          <a:p>
            <a:r>
              <a:rPr lang="pt-PT" dirty="0" err="1" smtClean="0"/>
              <a:t>Macs</a:t>
            </a:r>
            <a:r>
              <a:rPr lang="pt-PT" dirty="0" smtClean="0"/>
              <a:t> </a:t>
            </a:r>
            <a:r>
              <a:rPr lang="pt-PT" dirty="0" err="1" smtClean="0"/>
              <a:t>Column</a:t>
            </a:r>
            <a:r>
              <a:rPr lang="pt-PT" dirty="0" smtClean="0"/>
              <a:t> </a:t>
            </a:r>
            <a:r>
              <a:rPr lang="en-US" dirty="0" smtClean="0"/>
              <a:t>Test Setup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PR-110624-a-CTM ,  2011 October 3rd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  <p:grpSp>
        <p:nvGrpSpPr>
          <p:cNvPr id="3" name="Group 6"/>
          <p:cNvGrpSpPr/>
          <p:nvPr/>
        </p:nvGrpSpPr>
        <p:grpSpPr>
          <a:xfrm>
            <a:off x="881508" y="1358724"/>
            <a:ext cx="2322682" cy="4320576"/>
            <a:chOff x="791496" y="1268712"/>
            <a:chExt cx="2592718" cy="4590612"/>
          </a:xfrm>
        </p:grpSpPr>
        <p:sp>
          <p:nvSpPr>
            <p:cNvPr id="8" name="Rounded Rectangle 7"/>
            <p:cNvSpPr/>
            <p:nvPr/>
          </p:nvSpPr>
          <p:spPr>
            <a:xfrm>
              <a:off x="1078930" y="3077557"/>
              <a:ext cx="1944922" cy="863973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C00000"/>
                  </a:solidFill>
                </a:rPr>
                <a:t>REDNET</a:t>
              </a:r>
              <a:endParaRPr lang="sl-SI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791496" y="1268712"/>
              <a:ext cx="2592718" cy="4590612"/>
            </a:xfrm>
            <a:prstGeom prst="roundRect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078930" y="4448226"/>
              <a:ext cx="1944922" cy="863973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C00000"/>
                  </a:solidFill>
                </a:rPr>
                <a:t>PCC</a:t>
              </a:r>
              <a:endParaRPr lang="sl-SI" sz="20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078930" y="1635563"/>
              <a:ext cx="1944922" cy="863973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C00000"/>
                  </a:solidFill>
                </a:rPr>
                <a:t>FECOS</a:t>
              </a:r>
              <a:endParaRPr lang="sl-SI" sz="2000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" name="Picture 1" descr="E:\MedAustron\PM\presentations\MACSwk3\images\small\IMG_8511.JPG"/>
          <p:cNvPicPr>
            <a:picLocks noChangeAspect="1" noChangeArrowheads="1"/>
          </p:cNvPicPr>
          <p:nvPr/>
        </p:nvPicPr>
        <p:blipFill>
          <a:blip r:embed="rId2" cstate="print"/>
          <a:srcRect l="33730" t="5963" r="20937" b="15070"/>
          <a:stretch>
            <a:fillRect/>
          </a:stretch>
        </p:blipFill>
        <p:spPr bwMode="auto">
          <a:xfrm>
            <a:off x="5922180" y="1178700"/>
            <a:ext cx="1994054" cy="451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ounded Rectangle 20"/>
          <p:cNvSpPr/>
          <p:nvPr/>
        </p:nvSpPr>
        <p:spPr>
          <a:xfrm>
            <a:off x="7812432" y="4599156"/>
            <a:ext cx="1170156" cy="63008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 err="1" smtClean="0">
                <a:solidFill>
                  <a:srgbClr val="C00000"/>
                </a:solidFill>
              </a:rPr>
              <a:t>FlexRIO</a:t>
            </a:r>
            <a:endParaRPr lang="sl-SI" sz="1200" b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en-US" sz="1200" b="1" dirty="0" smtClean="0">
                <a:solidFill>
                  <a:srgbClr val="C00000"/>
                </a:solidFill>
              </a:rPr>
              <a:t> fiber </a:t>
            </a:r>
            <a:r>
              <a:rPr lang="en-US" sz="1200" b="1" dirty="0">
                <a:solidFill>
                  <a:srgbClr val="C00000"/>
                </a:solidFill>
              </a:rPr>
              <a:t>link protocol</a:t>
            </a:r>
            <a:endParaRPr lang="sl-SI" sz="1200" b="1" dirty="0">
              <a:solidFill>
                <a:srgbClr val="C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842036" y="5049216"/>
            <a:ext cx="1206339" cy="4310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C00000"/>
                </a:solidFill>
              </a:rPr>
              <a:t>FED</a:t>
            </a:r>
            <a:endParaRPr lang="sl-SI" sz="2000" b="1" dirty="0">
              <a:solidFill>
                <a:srgbClr val="C0000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722420" y="3969072"/>
            <a:ext cx="900120" cy="42949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 smtClean="0">
                <a:solidFill>
                  <a:srgbClr val="C00000"/>
                </a:solidFill>
              </a:rPr>
              <a:t>MTR</a:t>
            </a:r>
            <a:endParaRPr lang="sl-SI" sz="1200" b="1" dirty="0">
              <a:solidFill>
                <a:srgbClr val="C0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842036" y="4149096"/>
            <a:ext cx="1313975" cy="5400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C00000"/>
                </a:solidFill>
              </a:rPr>
              <a:t>PCC</a:t>
            </a:r>
            <a:endParaRPr lang="sl-SI" sz="2000" b="1" dirty="0">
              <a:solidFill>
                <a:srgbClr val="C00000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842036" y="3248976"/>
            <a:ext cx="1296351" cy="51950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>
                <a:solidFill>
                  <a:srgbClr val="C00000"/>
                </a:solidFill>
              </a:rPr>
              <a:t>MTS</a:t>
            </a:r>
            <a:endParaRPr lang="sl-SI" sz="2000" b="1" dirty="0">
              <a:solidFill>
                <a:srgbClr val="C00000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7722420" y="3338988"/>
            <a:ext cx="900120" cy="42949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 smtClean="0">
                <a:solidFill>
                  <a:srgbClr val="C00000"/>
                </a:solidFill>
              </a:rPr>
              <a:t>MTG</a:t>
            </a:r>
            <a:endParaRPr lang="sl-SI" sz="1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2861772" y="2798916"/>
            <a:ext cx="5670756" cy="1362075"/>
          </a:xfrm>
        </p:spPr>
        <p:txBody>
          <a:bodyPr anchor="t"/>
          <a:lstStyle/>
          <a:p>
            <a:r>
              <a:rPr lang="en-US" sz="4000" b="1" dirty="0" err="1" smtClean="0">
                <a:latin typeface="Verdana" pitchFamily="34" charset="0"/>
              </a:rPr>
              <a:t>Iweek</a:t>
            </a:r>
            <a:r>
              <a:rPr lang="en-US" sz="4000" b="1" dirty="0" smtClean="0">
                <a:latin typeface="Verdana" pitchFamily="34" charset="0"/>
              </a:rPr>
              <a:t> Achievements </a:t>
            </a:r>
            <a:endParaRPr lang="en-US" sz="4000" b="1" dirty="0">
              <a:latin typeface="Verdana" pitchFamily="34" charset="0"/>
            </a:endParaRP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929188" y="6215063"/>
            <a:ext cx="3752850" cy="506412"/>
          </a:xfrm>
        </p:spPr>
        <p:txBody>
          <a:bodyPr/>
          <a:lstStyle/>
          <a:p>
            <a:r>
              <a:rPr lang="en-US" dirty="0" smtClean="0"/>
              <a:t>Cesar Torcato de Matos</a:t>
            </a:r>
            <a:endParaRPr lang="de-AT" dirty="0"/>
          </a:p>
        </p:txBody>
      </p:sp>
      <p:pic>
        <p:nvPicPr>
          <p:cNvPr id="37889" name="Picture 1" descr="E:\clipart\MC90035052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448" y="2078820"/>
            <a:ext cx="2520336" cy="2386064"/>
          </a:xfrm>
          <a:prstGeom prst="rect">
            <a:avLst/>
          </a:prstGeom>
          <a:noFill/>
        </p:spPr>
      </p:pic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r>
              <a:rPr lang="en-US" dirty="0" smtClean="0"/>
              <a:t>PR-110624-a-CTM ,  2011 October 3rd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are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We will have 7 </a:t>
            </a:r>
            <a:r>
              <a:rPr lang="en-US" sz="2600" dirty="0" err="1" smtClean="0"/>
              <a:t>IWeeks</a:t>
            </a:r>
            <a:r>
              <a:rPr lang="en-US" sz="2600" dirty="0" smtClean="0"/>
              <a:t> this year, roughly one each 2 months, 5done 2 to go.</a:t>
            </a:r>
          </a:p>
          <a:p>
            <a:pPr lvl="1"/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February 21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st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-25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 2011</a:t>
            </a:r>
          </a:p>
          <a:p>
            <a:pPr lvl="1"/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April 11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-14th 2011</a:t>
            </a:r>
          </a:p>
          <a:p>
            <a:pPr lvl="1"/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May 23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rd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-27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 2011</a:t>
            </a:r>
          </a:p>
          <a:p>
            <a:pPr lvl="1"/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August 8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-12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 2011</a:t>
            </a:r>
          </a:p>
          <a:p>
            <a:pPr lvl="1"/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September 19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-23</a:t>
            </a:r>
            <a:r>
              <a:rPr lang="en-US" sz="2200" baseline="30000" dirty="0" smtClean="0">
                <a:solidFill>
                  <a:schemeClr val="accent3">
                    <a:lumMod val="50000"/>
                  </a:schemeClr>
                </a:solidFill>
              </a:rPr>
              <a:t>rd</a:t>
            </a:r>
            <a:r>
              <a:rPr lang="en-US" sz="2200" dirty="0" smtClean="0">
                <a:solidFill>
                  <a:schemeClr val="accent3">
                    <a:lumMod val="50000"/>
                  </a:schemeClr>
                </a:solidFill>
              </a:rPr>
              <a:t> 2011</a:t>
            </a:r>
          </a:p>
          <a:p>
            <a:pPr lvl="1"/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October 31</a:t>
            </a:r>
            <a:r>
              <a:rPr lang="en-US" sz="2200" baseline="30000" dirty="0" smtClean="0">
                <a:solidFill>
                  <a:schemeClr val="accent6">
                    <a:lumMod val="75000"/>
                  </a:schemeClr>
                </a:solidFill>
              </a:rPr>
              <a:t>st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 - November 4</a:t>
            </a:r>
            <a:r>
              <a:rPr lang="en-US" sz="22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 2011</a:t>
            </a:r>
          </a:p>
          <a:p>
            <a:pPr lvl="1"/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December 12</a:t>
            </a:r>
            <a:r>
              <a:rPr lang="en-US" sz="22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-14</a:t>
            </a:r>
            <a:r>
              <a:rPr lang="en-US" sz="22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2200" dirty="0" smtClean="0">
                <a:solidFill>
                  <a:schemeClr val="accent6">
                    <a:lumMod val="75000"/>
                  </a:schemeClr>
                </a:solidFill>
              </a:rPr>
              <a:t> 2011</a:t>
            </a:r>
            <a:endParaRPr lang="en-US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PR-110624-a-CTM ,  2011 October 3rd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80"/>
            <a:ext cx="8229600" cy="939800"/>
          </a:xfrm>
        </p:spPr>
        <p:txBody>
          <a:bodyPr/>
          <a:lstStyle/>
          <a:p>
            <a:r>
              <a:rPr lang="pt-PT" dirty="0" smtClean="0"/>
              <a:t>IWeek August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PR-110624-a-CTM  , 2011 October 3rd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  <p:cxnSp>
        <p:nvCxnSpPr>
          <p:cNvPr id="61" name="Straight Connector 60"/>
          <p:cNvCxnSpPr/>
          <p:nvPr/>
        </p:nvCxnSpPr>
        <p:spPr>
          <a:xfrm>
            <a:off x="161412" y="4779180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61412" y="3248977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18"/>
          <p:cNvCxnSpPr/>
          <p:nvPr/>
        </p:nvCxnSpPr>
        <p:spPr>
          <a:xfrm flipV="1">
            <a:off x="1691616" y="2348857"/>
            <a:ext cx="1170158" cy="1080143"/>
          </a:xfrm>
          <a:prstGeom prst="bentConnector3">
            <a:avLst>
              <a:gd name="adj1" fmla="val 1048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18"/>
          <p:cNvCxnSpPr>
            <a:stCxn id="39" idx="3"/>
            <a:endCxn id="35" idx="1"/>
          </p:cNvCxnSpPr>
          <p:nvPr/>
        </p:nvCxnSpPr>
        <p:spPr>
          <a:xfrm flipV="1">
            <a:off x="3348504" y="2866372"/>
            <a:ext cx="422863" cy="797989"/>
          </a:xfrm>
          <a:prstGeom prst="bentConnector3">
            <a:avLst>
              <a:gd name="adj1" fmla="val -4911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5832" y="2708904"/>
            <a:ext cx="397543" cy="48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051664" y="1046177"/>
            <a:ext cx="577947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Front Panel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1151545" y="1046177"/>
            <a:ext cx="810107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</a:p>
          <a:p>
            <a:pPr algn="ctr"/>
            <a:r>
              <a:rPr lang="en-US" sz="900" dirty="0" err="1" smtClean="0"/>
              <a:t>ScratchPad</a:t>
            </a:r>
            <a:endParaRPr lang="en-US" sz="900" dirty="0"/>
          </a:p>
        </p:txBody>
      </p:sp>
      <p:sp>
        <p:nvSpPr>
          <p:cNvPr id="15" name="Rectangle 14"/>
          <p:cNvSpPr/>
          <p:nvPr/>
        </p:nvSpPr>
        <p:spPr>
          <a:xfrm>
            <a:off x="4273266" y="1046177"/>
            <a:ext cx="782610" cy="45504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PVSS Control</a:t>
            </a:r>
          </a:p>
          <a:p>
            <a:pPr algn="ctr"/>
            <a:r>
              <a:rPr lang="en-US" sz="1000" dirty="0" smtClean="0"/>
              <a:t>Panels</a:t>
            </a:r>
            <a:endParaRPr lang="en-US" sz="1000" dirty="0"/>
          </a:p>
        </p:txBody>
      </p:sp>
      <p:sp>
        <p:nvSpPr>
          <p:cNvPr id="19" name="Rectangle 18"/>
          <p:cNvSpPr/>
          <p:nvPr/>
        </p:nvSpPr>
        <p:spPr>
          <a:xfrm>
            <a:off x="400040" y="1956274"/>
            <a:ext cx="661492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Importer</a:t>
            </a:r>
            <a:endParaRPr lang="en-US" sz="1000" dirty="0"/>
          </a:p>
        </p:txBody>
      </p:sp>
      <p:sp>
        <p:nvSpPr>
          <p:cNvPr id="20" name="Rectangle 19"/>
          <p:cNvSpPr/>
          <p:nvPr/>
        </p:nvSpPr>
        <p:spPr>
          <a:xfrm>
            <a:off x="1241557" y="1956274"/>
            <a:ext cx="540071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871640" y="1956274"/>
            <a:ext cx="720096" cy="45504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Exporter</a:t>
            </a:r>
            <a:endParaRPr lang="en-US" sz="1000" dirty="0"/>
          </a:p>
        </p:txBody>
      </p:sp>
      <p:sp>
        <p:nvSpPr>
          <p:cNvPr id="23" name="Rectangle 22"/>
          <p:cNvSpPr/>
          <p:nvPr/>
        </p:nvSpPr>
        <p:spPr>
          <a:xfrm>
            <a:off x="3771367" y="1956274"/>
            <a:ext cx="554284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  <a:endParaRPr lang="en-US" sz="1000" dirty="0"/>
          </a:p>
        </p:txBody>
      </p:sp>
      <p:sp>
        <p:nvSpPr>
          <p:cNvPr id="24" name="Rectangle 23"/>
          <p:cNvSpPr/>
          <p:nvPr/>
        </p:nvSpPr>
        <p:spPr>
          <a:xfrm>
            <a:off x="4481988" y="1954834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err="1" smtClean="0"/>
              <a:t>ProShell</a:t>
            </a:r>
            <a:endParaRPr lang="en-US" sz="900" dirty="0"/>
          </a:p>
        </p:txBody>
      </p:sp>
      <p:sp>
        <p:nvSpPr>
          <p:cNvPr id="25" name="Rectangle 24"/>
          <p:cNvSpPr/>
          <p:nvPr/>
        </p:nvSpPr>
        <p:spPr>
          <a:xfrm>
            <a:off x="1766865" y="2714689"/>
            <a:ext cx="938220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Configuration Web Server</a:t>
            </a:r>
            <a:endParaRPr lang="en-US" sz="900" dirty="0"/>
          </a:p>
        </p:txBody>
      </p:sp>
      <p:sp>
        <p:nvSpPr>
          <p:cNvPr id="35" name="Flowchart: Terminator 34"/>
          <p:cNvSpPr/>
          <p:nvPr/>
        </p:nvSpPr>
        <p:spPr>
          <a:xfrm>
            <a:off x="3771367" y="2638846"/>
            <a:ext cx="615872" cy="455048"/>
          </a:xfrm>
          <a:prstGeom prst="flowChartTerminator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000" dirty="0" smtClean="0"/>
              <a:t>MAPS</a:t>
            </a:r>
            <a:endParaRPr lang="en-GB" sz="1000" dirty="0"/>
          </a:p>
        </p:txBody>
      </p:sp>
      <p:sp>
        <p:nvSpPr>
          <p:cNvPr id="36" name="L-Shape 35"/>
          <p:cNvSpPr/>
          <p:nvPr/>
        </p:nvSpPr>
        <p:spPr>
          <a:xfrm rot="5400000">
            <a:off x="2622320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CCFF66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L-Shape 37"/>
          <p:cNvSpPr/>
          <p:nvPr/>
        </p:nvSpPr>
        <p:spPr>
          <a:xfrm rot="10800000">
            <a:off x="2764851" y="3624786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CCFF6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703892" y="3548945"/>
            <a:ext cx="6446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40" name="Rectangle 39"/>
          <p:cNvSpPr/>
          <p:nvPr/>
        </p:nvSpPr>
        <p:spPr>
          <a:xfrm>
            <a:off x="2787000" y="3928151"/>
            <a:ext cx="477908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MTG</a:t>
            </a:r>
            <a:endParaRPr lang="en-US" sz="900" dirty="0"/>
          </a:p>
        </p:txBody>
      </p:sp>
      <p:sp>
        <p:nvSpPr>
          <p:cNvPr id="43" name="L-Shape 42"/>
          <p:cNvSpPr/>
          <p:nvPr/>
        </p:nvSpPr>
        <p:spPr>
          <a:xfrm rot="5400000">
            <a:off x="3915651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CCFF66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L-Shape 43"/>
          <p:cNvSpPr/>
          <p:nvPr/>
        </p:nvSpPr>
        <p:spPr>
          <a:xfrm rot="10800000">
            <a:off x="4050562" y="3624785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CCFF6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4050562" y="3548945"/>
            <a:ext cx="611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46" name="Rectangle 45"/>
          <p:cNvSpPr/>
          <p:nvPr/>
        </p:nvSpPr>
        <p:spPr>
          <a:xfrm>
            <a:off x="4111888" y="3928150"/>
            <a:ext cx="431110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48" name="L-Shape 47"/>
          <p:cNvSpPr/>
          <p:nvPr/>
        </p:nvSpPr>
        <p:spPr>
          <a:xfrm rot="5400000">
            <a:off x="1267403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CCFF66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L-Shape 48"/>
          <p:cNvSpPr/>
          <p:nvPr/>
        </p:nvSpPr>
        <p:spPr>
          <a:xfrm rot="10800000">
            <a:off x="1402314" y="3624785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CCFF6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1364214" y="3548945"/>
            <a:ext cx="6493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51" name="Rectangle 50"/>
          <p:cNvSpPr/>
          <p:nvPr/>
        </p:nvSpPr>
        <p:spPr>
          <a:xfrm>
            <a:off x="1431055" y="3928150"/>
            <a:ext cx="431110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52" name="Rectangle 51"/>
          <p:cNvSpPr/>
          <p:nvPr/>
        </p:nvSpPr>
        <p:spPr>
          <a:xfrm>
            <a:off x="1369468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53" name="Rectangle 52"/>
          <p:cNvSpPr/>
          <p:nvPr/>
        </p:nvSpPr>
        <p:spPr>
          <a:xfrm>
            <a:off x="4053234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54" name="Rectangle 53"/>
          <p:cNvSpPr/>
          <p:nvPr/>
        </p:nvSpPr>
        <p:spPr>
          <a:xfrm>
            <a:off x="2747446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EVG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1400642" y="4989931"/>
            <a:ext cx="492697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4088753" y="4989931"/>
            <a:ext cx="492697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2170100" y="4878375"/>
            <a:ext cx="691671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Family A PCO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236032" y="4869193"/>
            <a:ext cx="615872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CRB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161412" y="1808784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85612" y="1547174"/>
            <a:ext cx="615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Tier-1</a:t>
            </a:r>
            <a:endParaRPr lang="en-GB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71400" y="2978940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Tier-2</a:t>
            </a:r>
            <a:endParaRPr lang="en-GB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161412" y="4509145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Tier-3</a:t>
            </a:r>
            <a:endParaRPr lang="en-GB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161412" y="5222277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Tier-4</a:t>
            </a:r>
            <a:endParaRPr lang="en-GB" sz="1200" dirty="0"/>
          </a:p>
        </p:txBody>
      </p:sp>
      <p:cxnSp>
        <p:nvCxnSpPr>
          <p:cNvPr id="69" name="Straight Connector 68"/>
          <p:cNvCxnSpPr>
            <a:stCxn id="51" idx="2"/>
            <a:endCxn id="52" idx="0"/>
          </p:cNvCxnSpPr>
          <p:nvPr/>
        </p:nvCxnSpPr>
        <p:spPr>
          <a:xfrm rot="5400000">
            <a:off x="1570769" y="4307357"/>
            <a:ext cx="1516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52" idx="2"/>
            <a:endCxn id="55" idx="0"/>
          </p:cNvCxnSpPr>
          <p:nvPr/>
        </p:nvCxnSpPr>
        <p:spPr>
          <a:xfrm rot="16200000" flipH="1">
            <a:off x="1495117" y="4838057"/>
            <a:ext cx="303366" cy="3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53" idx="2"/>
            <a:endCxn id="57" idx="0"/>
          </p:cNvCxnSpPr>
          <p:nvPr/>
        </p:nvCxnSpPr>
        <p:spPr>
          <a:xfrm rot="16200000" flipH="1">
            <a:off x="4181056" y="4835884"/>
            <a:ext cx="303366" cy="47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40" idx="2"/>
            <a:endCxn id="54" idx="0"/>
          </p:cNvCxnSpPr>
          <p:nvPr/>
        </p:nvCxnSpPr>
        <p:spPr>
          <a:xfrm rot="5400000">
            <a:off x="2949430" y="4306675"/>
            <a:ext cx="151683" cy="13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46" idx="2"/>
            <a:endCxn id="53" idx="0"/>
          </p:cNvCxnSpPr>
          <p:nvPr/>
        </p:nvCxnSpPr>
        <p:spPr>
          <a:xfrm rot="16200000" flipH="1">
            <a:off x="4253068" y="4305891"/>
            <a:ext cx="151683" cy="29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46" idx="0"/>
          </p:cNvCxnSpPr>
          <p:nvPr/>
        </p:nvCxnSpPr>
        <p:spPr>
          <a:xfrm rot="5400000">
            <a:off x="4255693" y="3854086"/>
            <a:ext cx="145816" cy="23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39" idx="2"/>
            <a:endCxn id="40" idx="0"/>
          </p:cNvCxnSpPr>
          <p:nvPr/>
        </p:nvCxnSpPr>
        <p:spPr>
          <a:xfrm rot="5400000">
            <a:off x="2951889" y="3853841"/>
            <a:ext cx="148375" cy="2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4" idx="3"/>
            <a:endCxn id="53" idx="1"/>
          </p:cNvCxnSpPr>
          <p:nvPr/>
        </p:nvCxnSpPr>
        <p:spPr>
          <a:xfrm>
            <a:off x="3301730" y="4534883"/>
            <a:ext cx="75150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54" idx="1"/>
            <a:endCxn id="52" idx="3"/>
          </p:cNvCxnSpPr>
          <p:nvPr/>
        </p:nvCxnSpPr>
        <p:spPr>
          <a:xfrm rot="10800000">
            <a:off x="1923752" y="4534883"/>
            <a:ext cx="82369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19" idx="3"/>
            <a:endCxn id="20" idx="1"/>
          </p:cNvCxnSpPr>
          <p:nvPr/>
        </p:nvCxnSpPr>
        <p:spPr>
          <a:xfrm>
            <a:off x="1061532" y="2183798"/>
            <a:ext cx="1800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20" idx="3"/>
            <a:endCxn id="21" idx="1"/>
          </p:cNvCxnSpPr>
          <p:nvPr/>
        </p:nvCxnSpPr>
        <p:spPr>
          <a:xfrm>
            <a:off x="1781628" y="2183798"/>
            <a:ext cx="900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21" idx="3"/>
            <a:endCxn id="22" idx="1"/>
          </p:cNvCxnSpPr>
          <p:nvPr/>
        </p:nvCxnSpPr>
        <p:spPr>
          <a:xfrm>
            <a:off x="2591736" y="2183798"/>
            <a:ext cx="132649" cy="0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21" idx="2"/>
            <a:endCxn id="25" idx="0"/>
          </p:cNvCxnSpPr>
          <p:nvPr/>
        </p:nvCxnSpPr>
        <p:spPr>
          <a:xfrm rot="16200000" flipH="1">
            <a:off x="2082148" y="2560860"/>
            <a:ext cx="303366" cy="4287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23" idx="1"/>
            <a:endCxn id="22" idx="3"/>
          </p:cNvCxnSpPr>
          <p:nvPr/>
        </p:nvCxnSpPr>
        <p:spPr>
          <a:xfrm rot="10800000">
            <a:off x="3340257" y="2183798"/>
            <a:ext cx="4311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24" idx="1"/>
            <a:endCxn id="23" idx="3"/>
          </p:cNvCxnSpPr>
          <p:nvPr/>
        </p:nvCxnSpPr>
        <p:spPr>
          <a:xfrm rot="10800000" flipV="1">
            <a:off x="4325652" y="2182358"/>
            <a:ext cx="156337" cy="14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stCxn id="24" idx="2"/>
            <a:endCxn id="35" idx="3"/>
          </p:cNvCxnSpPr>
          <p:nvPr/>
        </p:nvCxnSpPr>
        <p:spPr>
          <a:xfrm rot="5400000">
            <a:off x="4363891" y="2433232"/>
            <a:ext cx="456488" cy="409791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endCxn id="22" idx="2"/>
          </p:cNvCxnSpPr>
          <p:nvPr/>
        </p:nvCxnSpPr>
        <p:spPr>
          <a:xfrm rot="16200000" flipV="1">
            <a:off x="2465564" y="2978080"/>
            <a:ext cx="1137621" cy="41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>
            <a:stCxn id="59" idx="3"/>
            <a:endCxn id="57" idx="1"/>
          </p:cNvCxnSpPr>
          <p:nvPr/>
        </p:nvCxnSpPr>
        <p:spPr>
          <a:xfrm>
            <a:off x="3851904" y="5134637"/>
            <a:ext cx="236849" cy="69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55" idx="3"/>
            <a:endCxn id="58" idx="1"/>
          </p:cNvCxnSpPr>
          <p:nvPr/>
        </p:nvCxnSpPr>
        <p:spPr>
          <a:xfrm>
            <a:off x="1893339" y="5141614"/>
            <a:ext cx="276761" cy="22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724385" y="1956274"/>
            <a:ext cx="615872" cy="455048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89" name="TextBox 188"/>
          <p:cNvSpPr txBox="1"/>
          <p:nvPr/>
        </p:nvSpPr>
        <p:spPr>
          <a:xfrm>
            <a:off x="2742073" y="2064217"/>
            <a:ext cx="573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smtClean="0"/>
              <a:t>PVSS</a:t>
            </a:r>
            <a:endParaRPr lang="en-GB" sz="1000" dirty="0"/>
          </a:p>
        </p:txBody>
      </p:sp>
      <p:cxnSp>
        <p:nvCxnSpPr>
          <p:cNvPr id="204" name="Straight Connector 203"/>
          <p:cNvCxnSpPr>
            <a:stCxn id="50" idx="0"/>
          </p:cNvCxnSpPr>
          <p:nvPr/>
        </p:nvCxnSpPr>
        <p:spPr>
          <a:xfrm rot="5400000" flipH="1" flipV="1">
            <a:off x="1630280" y="3487609"/>
            <a:ext cx="119944" cy="27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2" name="TextBox 221"/>
          <p:cNvSpPr txBox="1"/>
          <p:nvPr/>
        </p:nvSpPr>
        <p:spPr>
          <a:xfrm>
            <a:off x="1085820" y="2487164"/>
            <a:ext cx="563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Oracle</a:t>
            </a:r>
            <a:endParaRPr lang="en-GB" sz="1000" dirty="0"/>
          </a:p>
        </p:txBody>
      </p:sp>
      <p:cxnSp>
        <p:nvCxnSpPr>
          <p:cNvPr id="226" name="Straight Connector 118"/>
          <p:cNvCxnSpPr>
            <a:stCxn id="22" idx="0"/>
            <a:endCxn id="15" idx="2"/>
          </p:cNvCxnSpPr>
          <p:nvPr/>
        </p:nvCxnSpPr>
        <p:spPr>
          <a:xfrm rot="5400000" flipH="1" flipV="1">
            <a:off x="3620922" y="912625"/>
            <a:ext cx="455049" cy="163225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2" name="Straight Connector 118"/>
          <p:cNvCxnSpPr>
            <a:stCxn id="22" idx="0"/>
            <a:endCxn id="13" idx="2"/>
          </p:cNvCxnSpPr>
          <p:nvPr/>
        </p:nvCxnSpPr>
        <p:spPr>
          <a:xfrm rot="16200000" flipV="1">
            <a:off x="2066936" y="990889"/>
            <a:ext cx="455049" cy="147572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6" name="Straight Connector 118"/>
          <p:cNvCxnSpPr>
            <a:stCxn id="22" idx="0"/>
            <a:endCxn id="12" idx="2"/>
          </p:cNvCxnSpPr>
          <p:nvPr/>
        </p:nvCxnSpPr>
        <p:spPr>
          <a:xfrm rot="16200000" flipV="1">
            <a:off x="2458956" y="1382908"/>
            <a:ext cx="455049" cy="69168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341435" y="840146"/>
            <a:ext cx="810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XML Device Description</a:t>
            </a:r>
            <a:endParaRPr lang="en-US" sz="800" dirty="0"/>
          </a:p>
        </p:txBody>
      </p:sp>
      <p:cxnSp>
        <p:nvCxnSpPr>
          <p:cNvPr id="240" name="Straight Connector 239"/>
          <p:cNvCxnSpPr>
            <a:stCxn id="207" idx="2"/>
            <a:endCxn id="19" idx="0"/>
          </p:cNvCxnSpPr>
          <p:nvPr/>
        </p:nvCxnSpPr>
        <p:spPr>
          <a:xfrm rot="16200000" flipH="1">
            <a:off x="523576" y="1749063"/>
            <a:ext cx="402109" cy="12312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3" name="Content Placeholder 2"/>
          <p:cNvSpPr>
            <a:spLocks noGrp="1"/>
          </p:cNvSpPr>
          <p:nvPr>
            <p:ph idx="1"/>
          </p:nvPr>
        </p:nvSpPr>
        <p:spPr>
          <a:xfrm>
            <a:off x="5382108" y="1448736"/>
            <a:ext cx="3600480" cy="414055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600" dirty="0" smtClean="0"/>
              <a:t>Multiple instances of PCC in the same crate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Shared Variable Exporter</a:t>
            </a:r>
          </a:p>
          <a:p>
            <a:pPr>
              <a:buFont typeface="Wingdings" pitchFamily="2" charset="2"/>
              <a:buChar char="q"/>
            </a:pPr>
            <a:r>
              <a:rPr lang="en-GB" sz="1600" dirty="0" err="1" smtClean="0"/>
              <a:t>VAcc</a:t>
            </a:r>
            <a:r>
              <a:rPr lang="en-GB" sz="1600" dirty="0" smtClean="0"/>
              <a:t> WS operation panel</a:t>
            </a:r>
            <a:endParaRPr lang="en-US" sz="1600" dirty="0" smtClean="0"/>
          </a:p>
        </p:txBody>
      </p:sp>
      <p:sp>
        <p:nvSpPr>
          <p:cNvPr id="207" name="Flowchart: Multidocument 206"/>
          <p:cNvSpPr/>
          <p:nvPr/>
        </p:nvSpPr>
        <p:spPr>
          <a:xfrm>
            <a:off x="521460" y="1207752"/>
            <a:ext cx="457680" cy="360048"/>
          </a:xfrm>
          <a:prstGeom prst="flowChartMultidocument">
            <a:avLst/>
          </a:prstGeom>
          <a:solidFill>
            <a:srgbClr val="CCFF66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`</a:t>
            </a:r>
            <a:endParaRPr lang="en-GB" dirty="0"/>
          </a:p>
        </p:txBody>
      </p:sp>
      <p:sp>
        <p:nvSpPr>
          <p:cNvPr id="216" name="Rectangle 215"/>
          <p:cNvSpPr/>
          <p:nvPr/>
        </p:nvSpPr>
        <p:spPr>
          <a:xfrm>
            <a:off x="3467568" y="1036776"/>
            <a:ext cx="630084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sp>
        <p:nvSpPr>
          <p:cNvPr id="217" name="Rectangle 216"/>
          <p:cNvSpPr/>
          <p:nvPr/>
        </p:nvSpPr>
        <p:spPr>
          <a:xfrm>
            <a:off x="2719848" y="1044396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MTG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cxnSp>
        <p:nvCxnSpPr>
          <p:cNvPr id="225" name="Straight Connector 118"/>
          <p:cNvCxnSpPr>
            <a:stCxn id="22" idx="0"/>
            <a:endCxn id="217" idx="2"/>
          </p:cNvCxnSpPr>
          <p:nvPr/>
        </p:nvCxnSpPr>
        <p:spPr>
          <a:xfrm rot="5400000" flipH="1" flipV="1">
            <a:off x="2805190" y="1726575"/>
            <a:ext cx="456830" cy="256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1" name="Straight Connector 118"/>
          <p:cNvCxnSpPr>
            <a:stCxn id="22" idx="0"/>
            <a:endCxn id="216" idx="2"/>
          </p:cNvCxnSpPr>
          <p:nvPr/>
        </p:nvCxnSpPr>
        <p:spPr>
          <a:xfrm rot="5400000" flipH="1" flipV="1">
            <a:off x="3175240" y="1348905"/>
            <a:ext cx="464450" cy="75028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1FDB5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1FDB5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1FDB5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1FDB5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1FDB5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80"/>
            <a:ext cx="8229600" cy="939800"/>
          </a:xfrm>
        </p:spPr>
        <p:txBody>
          <a:bodyPr/>
          <a:lstStyle/>
          <a:p>
            <a:r>
              <a:rPr lang="pt-PT" dirty="0" smtClean="0"/>
              <a:t>IWeek September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PR-110624-a-CTM , 2011 October 3rd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Cesar Torcato de Matos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cxnSp>
        <p:nvCxnSpPr>
          <p:cNvPr id="61" name="Straight Connector 60"/>
          <p:cNvCxnSpPr/>
          <p:nvPr/>
        </p:nvCxnSpPr>
        <p:spPr>
          <a:xfrm>
            <a:off x="161412" y="4779180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61412" y="3248977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18"/>
          <p:cNvCxnSpPr/>
          <p:nvPr/>
        </p:nvCxnSpPr>
        <p:spPr>
          <a:xfrm flipV="1">
            <a:off x="1691616" y="2348857"/>
            <a:ext cx="1170158" cy="1080143"/>
          </a:xfrm>
          <a:prstGeom prst="bentConnector3">
            <a:avLst>
              <a:gd name="adj1" fmla="val 104809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2" name="Straight Connector 118"/>
          <p:cNvCxnSpPr>
            <a:stCxn id="39" idx="3"/>
            <a:endCxn id="35" idx="1"/>
          </p:cNvCxnSpPr>
          <p:nvPr/>
        </p:nvCxnSpPr>
        <p:spPr>
          <a:xfrm flipV="1">
            <a:off x="3348504" y="2866372"/>
            <a:ext cx="422863" cy="797989"/>
          </a:xfrm>
          <a:prstGeom prst="bentConnector3">
            <a:avLst>
              <a:gd name="adj1" fmla="val -4911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5832" y="2708904"/>
            <a:ext cx="397543" cy="48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051664" y="1046177"/>
            <a:ext cx="577947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Front Panel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1151545" y="1046177"/>
            <a:ext cx="810107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</a:p>
          <a:p>
            <a:pPr algn="ctr"/>
            <a:r>
              <a:rPr lang="en-US" sz="900" dirty="0" err="1" smtClean="0"/>
              <a:t>ScratchPad</a:t>
            </a:r>
            <a:endParaRPr lang="en-US" sz="900" dirty="0"/>
          </a:p>
        </p:txBody>
      </p:sp>
      <p:sp>
        <p:nvSpPr>
          <p:cNvPr id="15" name="Rectangle 14"/>
          <p:cNvSpPr/>
          <p:nvPr/>
        </p:nvSpPr>
        <p:spPr>
          <a:xfrm>
            <a:off x="4273266" y="1046177"/>
            <a:ext cx="782610" cy="45504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PVSS Control</a:t>
            </a:r>
          </a:p>
          <a:p>
            <a:pPr algn="ctr"/>
            <a:r>
              <a:rPr lang="en-US" sz="1000" dirty="0" smtClean="0"/>
              <a:t>Panels</a:t>
            </a:r>
            <a:endParaRPr lang="en-US" sz="1000" dirty="0"/>
          </a:p>
        </p:txBody>
      </p:sp>
      <p:sp>
        <p:nvSpPr>
          <p:cNvPr id="19" name="Rectangle 18"/>
          <p:cNvSpPr/>
          <p:nvPr/>
        </p:nvSpPr>
        <p:spPr>
          <a:xfrm>
            <a:off x="400040" y="1956274"/>
            <a:ext cx="661492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Importer</a:t>
            </a:r>
            <a:endParaRPr lang="en-US" sz="1000" dirty="0"/>
          </a:p>
        </p:txBody>
      </p:sp>
      <p:sp>
        <p:nvSpPr>
          <p:cNvPr id="20" name="Rectangle 19"/>
          <p:cNvSpPr/>
          <p:nvPr/>
        </p:nvSpPr>
        <p:spPr>
          <a:xfrm>
            <a:off x="1241557" y="1956274"/>
            <a:ext cx="540071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871640" y="1956274"/>
            <a:ext cx="720096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RMS Exporter</a:t>
            </a:r>
            <a:endParaRPr lang="en-US" sz="1000" dirty="0"/>
          </a:p>
        </p:txBody>
      </p:sp>
      <p:sp>
        <p:nvSpPr>
          <p:cNvPr id="23" name="Rectangle 22"/>
          <p:cNvSpPr/>
          <p:nvPr/>
        </p:nvSpPr>
        <p:spPr>
          <a:xfrm>
            <a:off x="3771367" y="1956274"/>
            <a:ext cx="554284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  <a:endParaRPr lang="en-US" sz="1000" dirty="0"/>
          </a:p>
        </p:txBody>
      </p:sp>
      <p:sp>
        <p:nvSpPr>
          <p:cNvPr id="24" name="Rectangle 23"/>
          <p:cNvSpPr/>
          <p:nvPr/>
        </p:nvSpPr>
        <p:spPr>
          <a:xfrm>
            <a:off x="4481988" y="1954834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err="1" smtClean="0"/>
              <a:t>ProShell</a:t>
            </a:r>
            <a:endParaRPr lang="en-US" sz="900" dirty="0"/>
          </a:p>
        </p:txBody>
      </p:sp>
      <p:sp>
        <p:nvSpPr>
          <p:cNvPr id="25" name="Rectangle 24"/>
          <p:cNvSpPr/>
          <p:nvPr/>
        </p:nvSpPr>
        <p:spPr>
          <a:xfrm>
            <a:off x="1766865" y="2714689"/>
            <a:ext cx="938220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Configuration Web Server</a:t>
            </a:r>
            <a:endParaRPr lang="en-US" sz="900" dirty="0"/>
          </a:p>
        </p:txBody>
      </p:sp>
      <p:sp>
        <p:nvSpPr>
          <p:cNvPr id="35" name="Flowchart: Terminator 34"/>
          <p:cNvSpPr/>
          <p:nvPr/>
        </p:nvSpPr>
        <p:spPr>
          <a:xfrm>
            <a:off x="3771367" y="2638846"/>
            <a:ext cx="615872" cy="455048"/>
          </a:xfrm>
          <a:prstGeom prst="flowChartTerminator">
            <a:avLst/>
          </a:prstGeom>
          <a:solidFill>
            <a:srgbClr val="FF0000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1000" dirty="0" smtClean="0"/>
              <a:t>MAPS</a:t>
            </a:r>
            <a:endParaRPr lang="en-GB" sz="1000" dirty="0"/>
          </a:p>
        </p:txBody>
      </p:sp>
      <p:sp>
        <p:nvSpPr>
          <p:cNvPr id="36" name="L-Shape 35"/>
          <p:cNvSpPr/>
          <p:nvPr/>
        </p:nvSpPr>
        <p:spPr>
          <a:xfrm rot="5400000">
            <a:off x="2622320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CCFF66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L-Shape 37"/>
          <p:cNvSpPr/>
          <p:nvPr/>
        </p:nvSpPr>
        <p:spPr>
          <a:xfrm rot="10800000">
            <a:off x="2764851" y="3624786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CCFF6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2703892" y="3548945"/>
            <a:ext cx="6446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40" name="Rectangle 39"/>
          <p:cNvSpPr/>
          <p:nvPr/>
        </p:nvSpPr>
        <p:spPr>
          <a:xfrm>
            <a:off x="2787000" y="3928151"/>
            <a:ext cx="477908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MTG</a:t>
            </a:r>
            <a:endParaRPr lang="en-US" sz="900" dirty="0"/>
          </a:p>
        </p:txBody>
      </p:sp>
      <p:sp>
        <p:nvSpPr>
          <p:cNvPr id="43" name="L-Shape 42"/>
          <p:cNvSpPr/>
          <p:nvPr/>
        </p:nvSpPr>
        <p:spPr>
          <a:xfrm rot="5400000">
            <a:off x="3915651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CCFF66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L-Shape 43"/>
          <p:cNvSpPr/>
          <p:nvPr/>
        </p:nvSpPr>
        <p:spPr>
          <a:xfrm rot="10800000">
            <a:off x="4050562" y="3624785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CCFF6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4050562" y="3548945"/>
            <a:ext cx="6114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46" name="Rectangle 45"/>
          <p:cNvSpPr/>
          <p:nvPr/>
        </p:nvSpPr>
        <p:spPr>
          <a:xfrm>
            <a:off x="4111888" y="3928150"/>
            <a:ext cx="431110" cy="303366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48" name="L-Shape 47"/>
          <p:cNvSpPr/>
          <p:nvPr/>
        </p:nvSpPr>
        <p:spPr>
          <a:xfrm rot="5400000">
            <a:off x="1267403" y="3404660"/>
            <a:ext cx="758414" cy="1046982"/>
          </a:xfrm>
          <a:prstGeom prst="corner">
            <a:avLst>
              <a:gd name="adj1" fmla="val 36245"/>
              <a:gd name="adj2" fmla="val 30733"/>
            </a:avLst>
          </a:prstGeom>
          <a:solidFill>
            <a:srgbClr val="CCFF66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L-Shape 48"/>
          <p:cNvSpPr/>
          <p:nvPr/>
        </p:nvSpPr>
        <p:spPr>
          <a:xfrm rot="10800000">
            <a:off x="1402314" y="3624785"/>
            <a:ext cx="767787" cy="682573"/>
          </a:xfrm>
          <a:prstGeom prst="corner">
            <a:avLst>
              <a:gd name="adj1" fmla="val 21431"/>
              <a:gd name="adj2" fmla="val 36433"/>
            </a:avLst>
          </a:prstGeom>
          <a:solidFill>
            <a:srgbClr val="CCFF6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1364214" y="3548945"/>
            <a:ext cx="6493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900" dirty="0" smtClean="0"/>
              <a:t>FECOS</a:t>
            </a:r>
            <a:endParaRPr lang="en-GB" sz="900" dirty="0"/>
          </a:p>
        </p:txBody>
      </p:sp>
      <p:sp>
        <p:nvSpPr>
          <p:cNvPr id="51" name="Rectangle 50"/>
          <p:cNvSpPr/>
          <p:nvPr/>
        </p:nvSpPr>
        <p:spPr>
          <a:xfrm>
            <a:off x="1431055" y="3928150"/>
            <a:ext cx="431110" cy="303366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PCC</a:t>
            </a:r>
            <a:endParaRPr lang="en-US" sz="900" dirty="0"/>
          </a:p>
        </p:txBody>
      </p:sp>
      <p:sp>
        <p:nvSpPr>
          <p:cNvPr id="52" name="Rectangle 51"/>
          <p:cNvSpPr/>
          <p:nvPr/>
        </p:nvSpPr>
        <p:spPr>
          <a:xfrm>
            <a:off x="1369468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53" name="Rectangle 52"/>
          <p:cNvSpPr/>
          <p:nvPr/>
        </p:nvSpPr>
        <p:spPr>
          <a:xfrm>
            <a:off x="4053234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Optical</a:t>
            </a:r>
          </a:p>
          <a:p>
            <a:pPr algn="ctr"/>
            <a:r>
              <a:rPr lang="en-US" sz="900" dirty="0" smtClean="0"/>
              <a:t>Link</a:t>
            </a:r>
            <a:endParaRPr lang="en-US" sz="900" dirty="0"/>
          </a:p>
        </p:txBody>
      </p:sp>
      <p:sp>
        <p:nvSpPr>
          <p:cNvPr id="54" name="Rectangle 53"/>
          <p:cNvSpPr/>
          <p:nvPr/>
        </p:nvSpPr>
        <p:spPr>
          <a:xfrm>
            <a:off x="2747446" y="4383200"/>
            <a:ext cx="554284" cy="30336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EVG</a:t>
            </a:r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1400642" y="4989931"/>
            <a:ext cx="492697" cy="303366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4088753" y="4989931"/>
            <a:ext cx="492697" cy="303366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FED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2170100" y="4878375"/>
            <a:ext cx="691671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Family A PCO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236032" y="4869193"/>
            <a:ext cx="615872" cy="53089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CRB</a:t>
            </a:r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161412" y="1808784"/>
            <a:ext cx="4950660" cy="0"/>
          </a:xfrm>
          <a:prstGeom prst="line">
            <a:avLst/>
          </a:prstGeom>
          <a:ln w="28575">
            <a:solidFill>
              <a:schemeClr val="accent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85612" y="1547174"/>
            <a:ext cx="615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100" dirty="0" smtClean="0"/>
              <a:t>Tier-1</a:t>
            </a:r>
            <a:endParaRPr lang="en-GB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71400" y="2978940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Tier-2</a:t>
            </a:r>
            <a:endParaRPr lang="en-GB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161412" y="4509145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Tier-3</a:t>
            </a:r>
            <a:endParaRPr lang="en-GB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161412" y="5222277"/>
            <a:ext cx="6158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Tier-4</a:t>
            </a:r>
            <a:endParaRPr lang="en-GB" sz="1200" dirty="0"/>
          </a:p>
        </p:txBody>
      </p:sp>
      <p:cxnSp>
        <p:nvCxnSpPr>
          <p:cNvPr id="69" name="Straight Connector 68"/>
          <p:cNvCxnSpPr>
            <a:stCxn id="51" idx="2"/>
            <a:endCxn id="52" idx="0"/>
          </p:cNvCxnSpPr>
          <p:nvPr/>
        </p:nvCxnSpPr>
        <p:spPr>
          <a:xfrm rot="5400000">
            <a:off x="1570769" y="4307357"/>
            <a:ext cx="1516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52" idx="2"/>
            <a:endCxn id="55" idx="0"/>
          </p:cNvCxnSpPr>
          <p:nvPr/>
        </p:nvCxnSpPr>
        <p:spPr>
          <a:xfrm rot="16200000" flipH="1">
            <a:off x="1495117" y="4838057"/>
            <a:ext cx="303366" cy="3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53" idx="2"/>
            <a:endCxn id="57" idx="0"/>
          </p:cNvCxnSpPr>
          <p:nvPr/>
        </p:nvCxnSpPr>
        <p:spPr>
          <a:xfrm rot="16200000" flipH="1">
            <a:off x="4181056" y="4835884"/>
            <a:ext cx="303366" cy="47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40" idx="2"/>
            <a:endCxn id="54" idx="0"/>
          </p:cNvCxnSpPr>
          <p:nvPr/>
        </p:nvCxnSpPr>
        <p:spPr>
          <a:xfrm rot="5400000">
            <a:off x="2949430" y="4306675"/>
            <a:ext cx="151683" cy="13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46" idx="2"/>
            <a:endCxn id="53" idx="0"/>
          </p:cNvCxnSpPr>
          <p:nvPr/>
        </p:nvCxnSpPr>
        <p:spPr>
          <a:xfrm rot="16200000" flipH="1">
            <a:off x="4253068" y="4305891"/>
            <a:ext cx="151683" cy="293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endCxn id="46" idx="0"/>
          </p:cNvCxnSpPr>
          <p:nvPr/>
        </p:nvCxnSpPr>
        <p:spPr>
          <a:xfrm rot="5400000">
            <a:off x="4255693" y="3854086"/>
            <a:ext cx="145816" cy="23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39" idx="2"/>
            <a:endCxn id="40" idx="0"/>
          </p:cNvCxnSpPr>
          <p:nvPr/>
        </p:nvCxnSpPr>
        <p:spPr>
          <a:xfrm rot="5400000">
            <a:off x="2951889" y="3853841"/>
            <a:ext cx="148375" cy="24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4" idx="3"/>
            <a:endCxn id="53" idx="1"/>
          </p:cNvCxnSpPr>
          <p:nvPr/>
        </p:nvCxnSpPr>
        <p:spPr>
          <a:xfrm>
            <a:off x="3301730" y="4534883"/>
            <a:ext cx="75150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54" idx="1"/>
            <a:endCxn id="52" idx="3"/>
          </p:cNvCxnSpPr>
          <p:nvPr/>
        </p:nvCxnSpPr>
        <p:spPr>
          <a:xfrm rot="10800000">
            <a:off x="1923752" y="4534883"/>
            <a:ext cx="823694" cy="0"/>
          </a:xfrm>
          <a:prstGeom prst="line">
            <a:avLst/>
          </a:prstGeom>
          <a:ln>
            <a:solidFill>
              <a:schemeClr val="accent2"/>
            </a:solidFill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19" idx="3"/>
            <a:endCxn id="20" idx="1"/>
          </p:cNvCxnSpPr>
          <p:nvPr/>
        </p:nvCxnSpPr>
        <p:spPr>
          <a:xfrm>
            <a:off x="1061532" y="2183798"/>
            <a:ext cx="1800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20" idx="3"/>
            <a:endCxn id="21" idx="1"/>
          </p:cNvCxnSpPr>
          <p:nvPr/>
        </p:nvCxnSpPr>
        <p:spPr>
          <a:xfrm>
            <a:off x="1781628" y="2183798"/>
            <a:ext cx="900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>
            <a:stCxn id="21" idx="3"/>
            <a:endCxn id="22" idx="1"/>
          </p:cNvCxnSpPr>
          <p:nvPr/>
        </p:nvCxnSpPr>
        <p:spPr>
          <a:xfrm>
            <a:off x="2591736" y="2183798"/>
            <a:ext cx="132649" cy="0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21" idx="2"/>
            <a:endCxn id="25" idx="0"/>
          </p:cNvCxnSpPr>
          <p:nvPr/>
        </p:nvCxnSpPr>
        <p:spPr>
          <a:xfrm rot="16200000" flipH="1">
            <a:off x="2082148" y="2560860"/>
            <a:ext cx="303366" cy="4287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23" idx="1"/>
            <a:endCxn id="22" idx="3"/>
          </p:cNvCxnSpPr>
          <p:nvPr/>
        </p:nvCxnSpPr>
        <p:spPr>
          <a:xfrm rot="10800000">
            <a:off x="3340257" y="2183798"/>
            <a:ext cx="43111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24" idx="1"/>
            <a:endCxn id="23" idx="3"/>
          </p:cNvCxnSpPr>
          <p:nvPr/>
        </p:nvCxnSpPr>
        <p:spPr>
          <a:xfrm rot="10800000" flipV="1">
            <a:off x="4325652" y="2182358"/>
            <a:ext cx="156337" cy="14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stCxn id="24" idx="2"/>
            <a:endCxn id="35" idx="3"/>
          </p:cNvCxnSpPr>
          <p:nvPr/>
        </p:nvCxnSpPr>
        <p:spPr>
          <a:xfrm rot="5400000">
            <a:off x="4363891" y="2433232"/>
            <a:ext cx="456488" cy="409791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>
            <a:endCxn id="22" idx="2"/>
          </p:cNvCxnSpPr>
          <p:nvPr/>
        </p:nvCxnSpPr>
        <p:spPr>
          <a:xfrm rot="16200000" flipV="1">
            <a:off x="2465564" y="2978080"/>
            <a:ext cx="1137621" cy="41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>
            <a:stCxn id="59" idx="3"/>
            <a:endCxn id="57" idx="1"/>
          </p:cNvCxnSpPr>
          <p:nvPr/>
        </p:nvCxnSpPr>
        <p:spPr>
          <a:xfrm>
            <a:off x="3851904" y="5134637"/>
            <a:ext cx="236849" cy="69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55" idx="3"/>
            <a:endCxn id="58" idx="1"/>
          </p:cNvCxnSpPr>
          <p:nvPr/>
        </p:nvCxnSpPr>
        <p:spPr>
          <a:xfrm>
            <a:off x="1893339" y="5141614"/>
            <a:ext cx="276761" cy="220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724385" y="1956274"/>
            <a:ext cx="615872" cy="455048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89" name="TextBox 188"/>
          <p:cNvSpPr txBox="1"/>
          <p:nvPr/>
        </p:nvSpPr>
        <p:spPr>
          <a:xfrm>
            <a:off x="2742073" y="2064217"/>
            <a:ext cx="5738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00" dirty="0" smtClean="0"/>
              <a:t>PVSS</a:t>
            </a:r>
            <a:endParaRPr lang="en-GB" sz="1000" dirty="0"/>
          </a:p>
        </p:txBody>
      </p:sp>
      <p:cxnSp>
        <p:nvCxnSpPr>
          <p:cNvPr id="204" name="Straight Connector 203"/>
          <p:cNvCxnSpPr>
            <a:stCxn id="50" idx="0"/>
          </p:cNvCxnSpPr>
          <p:nvPr/>
        </p:nvCxnSpPr>
        <p:spPr>
          <a:xfrm rot="5400000" flipH="1" flipV="1">
            <a:off x="1630280" y="3487609"/>
            <a:ext cx="119944" cy="272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2" name="TextBox 221"/>
          <p:cNvSpPr txBox="1"/>
          <p:nvPr/>
        </p:nvSpPr>
        <p:spPr>
          <a:xfrm>
            <a:off x="1085820" y="2487164"/>
            <a:ext cx="5637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Oracle</a:t>
            </a:r>
            <a:endParaRPr lang="en-GB" sz="1000" dirty="0"/>
          </a:p>
        </p:txBody>
      </p:sp>
      <p:cxnSp>
        <p:nvCxnSpPr>
          <p:cNvPr id="226" name="Straight Connector 118"/>
          <p:cNvCxnSpPr>
            <a:stCxn id="22" idx="0"/>
            <a:endCxn id="15" idx="2"/>
          </p:cNvCxnSpPr>
          <p:nvPr/>
        </p:nvCxnSpPr>
        <p:spPr>
          <a:xfrm rot="5400000" flipH="1" flipV="1">
            <a:off x="3620922" y="912625"/>
            <a:ext cx="455049" cy="163225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2" name="Straight Connector 118"/>
          <p:cNvCxnSpPr>
            <a:stCxn id="22" idx="0"/>
            <a:endCxn id="13" idx="2"/>
          </p:cNvCxnSpPr>
          <p:nvPr/>
        </p:nvCxnSpPr>
        <p:spPr>
          <a:xfrm rot="16200000" flipV="1">
            <a:off x="2066936" y="990889"/>
            <a:ext cx="455049" cy="147572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6" name="Straight Connector 118"/>
          <p:cNvCxnSpPr>
            <a:stCxn id="22" idx="0"/>
            <a:endCxn id="12" idx="2"/>
          </p:cNvCxnSpPr>
          <p:nvPr/>
        </p:nvCxnSpPr>
        <p:spPr>
          <a:xfrm rot="16200000" flipV="1">
            <a:off x="2458956" y="1382908"/>
            <a:ext cx="455049" cy="69168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9" name="TextBox 238"/>
          <p:cNvSpPr txBox="1"/>
          <p:nvPr/>
        </p:nvSpPr>
        <p:spPr>
          <a:xfrm>
            <a:off x="341435" y="840146"/>
            <a:ext cx="810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XML Device Description</a:t>
            </a:r>
            <a:endParaRPr lang="en-US" sz="800" dirty="0"/>
          </a:p>
        </p:txBody>
      </p:sp>
      <p:cxnSp>
        <p:nvCxnSpPr>
          <p:cNvPr id="240" name="Straight Connector 239"/>
          <p:cNvCxnSpPr>
            <a:stCxn id="207" idx="2"/>
            <a:endCxn id="19" idx="0"/>
          </p:cNvCxnSpPr>
          <p:nvPr/>
        </p:nvCxnSpPr>
        <p:spPr>
          <a:xfrm rot="16200000" flipH="1">
            <a:off x="523576" y="1749063"/>
            <a:ext cx="402109" cy="12312"/>
          </a:xfrm>
          <a:prstGeom prst="line">
            <a:avLst/>
          </a:prstGeom>
          <a:ln>
            <a:tailEnd type="triangle" w="lg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3" name="Content Placeholder 2"/>
          <p:cNvSpPr>
            <a:spLocks noGrp="1"/>
          </p:cNvSpPr>
          <p:nvPr>
            <p:ph idx="1"/>
          </p:nvPr>
        </p:nvSpPr>
        <p:spPr>
          <a:xfrm>
            <a:off x="5382108" y="1448736"/>
            <a:ext cx="3600480" cy="414055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1600" dirty="0" smtClean="0"/>
              <a:t>FECOS Exporter</a:t>
            </a:r>
          </a:p>
          <a:p>
            <a:pPr>
              <a:buFont typeface="Wingdings" pitchFamily="2" charset="2"/>
              <a:buChar char="q"/>
            </a:pPr>
            <a:r>
              <a:rPr lang="en-US" sz="1600" dirty="0" smtClean="0"/>
              <a:t>Scratchpad functionality</a:t>
            </a:r>
          </a:p>
          <a:p>
            <a:pPr>
              <a:buFont typeface="Wingdings" pitchFamily="2" charset="2"/>
              <a:buChar char="q"/>
            </a:pPr>
            <a:r>
              <a:rPr lang="en-GB" sz="1600" dirty="0" smtClean="0"/>
              <a:t>MTS with real time network</a:t>
            </a:r>
          </a:p>
          <a:p>
            <a:pPr lvl="1">
              <a:buFont typeface="Wingdings" pitchFamily="2" charset="2"/>
              <a:buChar char="q"/>
            </a:pPr>
            <a:r>
              <a:rPr lang="en-GB" sz="1200" dirty="0" smtClean="0"/>
              <a:t>Heartbeat</a:t>
            </a:r>
          </a:p>
          <a:p>
            <a:pPr lvl="1">
              <a:buFont typeface="Wingdings" pitchFamily="2" charset="2"/>
              <a:buChar char="q"/>
            </a:pPr>
            <a:r>
              <a:rPr lang="en-GB" sz="1200" dirty="0" smtClean="0"/>
              <a:t>Loading of sequences</a:t>
            </a:r>
          </a:p>
          <a:p>
            <a:pPr lvl="1">
              <a:buFont typeface="Wingdings" pitchFamily="2" charset="2"/>
              <a:buChar char="q"/>
            </a:pPr>
            <a:r>
              <a:rPr lang="en-GB" sz="1200" dirty="0" smtClean="0"/>
              <a:t>Emission of events over REDNET network</a:t>
            </a:r>
          </a:p>
          <a:p>
            <a:pPr lvl="1">
              <a:buFont typeface="Wingdings" pitchFamily="2" charset="2"/>
              <a:buChar char="q"/>
            </a:pPr>
            <a:r>
              <a:rPr lang="en-GB" sz="1200" dirty="0" smtClean="0"/>
              <a:t>SIM interface to the MTG</a:t>
            </a:r>
          </a:p>
          <a:p>
            <a:pPr>
              <a:buFont typeface="Wingdings" pitchFamily="2" charset="2"/>
              <a:buChar char="q"/>
            </a:pPr>
            <a:r>
              <a:rPr lang="en-GB" sz="1600" dirty="0" smtClean="0"/>
              <a:t>First “Run” (Virtual Accelerator, </a:t>
            </a:r>
            <a:r>
              <a:rPr lang="en-GB" sz="1600" dirty="0" err="1" smtClean="0"/>
              <a:t>WinCC</a:t>
            </a:r>
            <a:r>
              <a:rPr lang="en-GB" sz="1600" dirty="0" smtClean="0"/>
              <a:t> OA, MTG playing cycles)</a:t>
            </a:r>
            <a:endParaRPr lang="en-US" sz="1600" dirty="0" smtClean="0"/>
          </a:p>
        </p:txBody>
      </p:sp>
      <p:sp>
        <p:nvSpPr>
          <p:cNvPr id="207" name="Flowchart: Multidocument 206"/>
          <p:cNvSpPr/>
          <p:nvPr/>
        </p:nvSpPr>
        <p:spPr>
          <a:xfrm>
            <a:off x="521460" y="1207752"/>
            <a:ext cx="457680" cy="360048"/>
          </a:xfrm>
          <a:prstGeom prst="flowChartMultidocument">
            <a:avLst/>
          </a:prstGeom>
          <a:solidFill>
            <a:srgbClr val="CCFF66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`</a:t>
            </a:r>
            <a:endParaRPr lang="en-GB" dirty="0"/>
          </a:p>
        </p:txBody>
      </p:sp>
      <p:sp>
        <p:nvSpPr>
          <p:cNvPr id="216" name="Rectangle 215"/>
          <p:cNvSpPr/>
          <p:nvPr/>
        </p:nvSpPr>
        <p:spPr>
          <a:xfrm>
            <a:off x="3467568" y="1036776"/>
            <a:ext cx="630084" cy="455048"/>
          </a:xfrm>
          <a:prstGeom prst="rect">
            <a:avLst/>
          </a:prstGeo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VAA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sp>
        <p:nvSpPr>
          <p:cNvPr id="217" name="Rectangle 216"/>
          <p:cNvSpPr/>
          <p:nvPr/>
        </p:nvSpPr>
        <p:spPr>
          <a:xfrm>
            <a:off x="2719848" y="1044396"/>
            <a:ext cx="630084" cy="45504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MTG</a:t>
            </a:r>
          </a:p>
          <a:p>
            <a:pPr algn="ctr"/>
            <a:r>
              <a:rPr lang="en-US" sz="1000" dirty="0" smtClean="0"/>
              <a:t>Panel</a:t>
            </a:r>
            <a:endParaRPr lang="en-US" sz="1000" dirty="0"/>
          </a:p>
        </p:txBody>
      </p:sp>
      <p:cxnSp>
        <p:nvCxnSpPr>
          <p:cNvPr id="225" name="Straight Connector 118"/>
          <p:cNvCxnSpPr>
            <a:stCxn id="22" idx="0"/>
            <a:endCxn id="217" idx="2"/>
          </p:cNvCxnSpPr>
          <p:nvPr/>
        </p:nvCxnSpPr>
        <p:spPr>
          <a:xfrm rot="5400000" flipH="1" flipV="1">
            <a:off x="2805190" y="1726575"/>
            <a:ext cx="456830" cy="256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1" name="Straight Connector 118"/>
          <p:cNvCxnSpPr>
            <a:stCxn id="22" idx="0"/>
            <a:endCxn id="216" idx="2"/>
          </p:cNvCxnSpPr>
          <p:nvPr/>
        </p:nvCxnSpPr>
        <p:spPr>
          <a:xfrm rot="5400000" flipH="1" flipV="1">
            <a:off x="3175240" y="1348905"/>
            <a:ext cx="464450" cy="75028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080" y="2073818"/>
            <a:ext cx="1866240" cy="33181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080" y="2073818"/>
            <a:ext cx="4561920" cy="33181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17760" y="1415670"/>
            <a:ext cx="2903040" cy="22956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080" y="4074188"/>
            <a:ext cx="3129120" cy="217606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65281" y="2903345"/>
            <a:ext cx="3543840" cy="248858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939800"/>
          </a:xfrm>
        </p:spPr>
        <p:txBody>
          <a:bodyPr/>
          <a:lstStyle/>
          <a:p>
            <a:r>
              <a:rPr lang="en-US" dirty="0" err="1" smtClean="0"/>
              <a:t>Iweek</a:t>
            </a:r>
            <a:r>
              <a:rPr lang="en-US" dirty="0" smtClean="0"/>
              <a:t> September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14484</TotalTime>
  <Words>549</Words>
  <Application>Microsoft Office PowerPoint</Application>
  <PresentationFormat>On-screen Show (4:3)</PresentationFormat>
  <Paragraphs>212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Verdana</vt:lpstr>
      <vt:lpstr>Arial Unicode MS</vt:lpstr>
      <vt:lpstr>Wingdings</vt:lpstr>
      <vt:lpstr>Calibri</vt:lpstr>
      <vt:lpstr>ＭＳ Ｐゴシック</vt:lpstr>
      <vt:lpstr>1_Office Theme</vt:lpstr>
      <vt:lpstr>IWeek Achievements</vt:lpstr>
      <vt:lpstr>Slide 2</vt:lpstr>
      <vt:lpstr>MACS Column</vt:lpstr>
      <vt:lpstr>Macs Column Test Setup</vt:lpstr>
      <vt:lpstr>Iweek Achievements </vt:lpstr>
      <vt:lpstr>Where we are so far</vt:lpstr>
      <vt:lpstr>IWeek August</vt:lpstr>
      <vt:lpstr>IWeek September</vt:lpstr>
      <vt:lpstr>Iweek September</vt:lpstr>
      <vt:lpstr>IWeek September</vt:lpstr>
      <vt:lpstr>Summary</vt:lpstr>
      <vt:lpstr>Slide 12</vt:lpstr>
      <vt:lpstr>That’s it!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ctorcato</cp:lastModifiedBy>
  <cp:revision>979</cp:revision>
  <dcterms:created xsi:type="dcterms:W3CDTF">2010-12-06T17:32:55Z</dcterms:created>
  <dcterms:modified xsi:type="dcterms:W3CDTF">2011-10-03T07:37:32Z</dcterms:modified>
</cp:coreProperties>
</file>