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62" r:id="rId4"/>
    <p:sldId id="286" r:id="rId5"/>
    <p:sldId id="285" r:id="rId6"/>
    <p:sldId id="287" r:id="rId7"/>
    <p:sldId id="283" r:id="rId8"/>
    <p:sldId id="289" r:id="rId9"/>
    <p:sldId id="284" r:id="rId10"/>
    <p:sldId id="279" r:id="rId11"/>
  </p:sldIdLst>
  <p:sldSz cx="9144000" cy="702151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0000"/>
    <a:srgbClr val="D71920"/>
    <a:srgbClr val="C0C0C0"/>
    <a:srgbClr val="808080"/>
    <a:srgbClr val="7D7D7D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38" autoAdjust="0"/>
    <p:restoredTop sz="85943" autoAdjust="0"/>
  </p:normalViewPr>
  <p:slideViewPr>
    <p:cSldViewPr snapToObjects="1">
      <p:cViewPr>
        <p:scale>
          <a:sx n="75" d="100"/>
          <a:sy n="75" d="100"/>
        </p:scale>
        <p:origin x="-931" y="590"/>
      </p:cViewPr>
      <p:guideLst>
        <p:guide orient="horz" pos="726"/>
        <p:guide pos="725"/>
      </p:guideLst>
    </p:cSldViewPr>
  </p:slideViewPr>
  <p:outlineViewPr>
    <p:cViewPr>
      <p:scale>
        <a:sx n="33" d="100"/>
        <a:sy n="33" d="100"/>
      </p:scale>
      <p:origin x="0" y="121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-1651" y="-82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17C347-4C37-4AB6-B81F-CAC13B718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6975" y="685800"/>
            <a:ext cx="4464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271238D-DA93-4D2D-89A4-7319F30A91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sl-SI" baseline="0" dirty="0" smtClean="0"/>
              <a:t>PXI controller runs LabVIEW Real-Time</a:t>
            </a:r>
          </a:p>
          <a:p>
            <a:pPr>
              <a:buFontTx/>
              <a:buChar char="-"/>
            </a:pPr>
            <a:r>
              <a:rPr lang="sl-SI" baseline="0" dirty="0" smtClean="0"/>
              <a:t>accepts commands from the PVSS, sequences from the webserver, receives events from the MTG</a:t>
            </a:r>
          </a:p>
          <a:p>
            <a:pPr>
              <a:buFontTx/>
              <a:buChar char="-"/>
            </a:pPr>
            <a:r>
              <a:rPr lang="sl-SI" baseline="0" dirty="0" smtClean="0"/>
              <a:t>has FlexRIO FPGA Modules with custom developed Adapter Modules</a:t>
            </a:r>
          </a:p>
          <a:p>
            <a:pPr>
              <a:buFontTx/>
              <a:buChar char="-"/>
            </a:pPr>
            <a:r>
              <a:rPr lang="sl-SI" baseline="0" dirty="0" smtClean="0"/>
              <a:t>FEDs connect to the PCC over an real-time optical link</a:t>
            </a:r>
          </a:p>
          <a:p>
            <a:pPr>
              <a:buFontTx/>
              <a:buChar char="-"/>
            </a:pPr>
            <a:r>
              <a:rPr lang="sl-SI" baseline="0" dirty="0" smtClean="0"/>
              <a:t>FED has different interfaces to which different types of PCOs connect to</a:t>
            </a:r>
          </a:p>
          <a:p>
            <a:pPr>
              <a:buFontTx/>
              <a:buChar char="-"/>
            </a:pPr>
            <a:r>
              <a:rPr lang="sl-SI" baseline="0" dirty="0" smtClean="0"/>
              <a:t>PCC generates single set-points or set-point sequences, takes measurements from PCOs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sl-SI" baseline="0" dirty="0" smtClean="0"/>
              <a:t>“hidden” bug in a lower communication layer, under the driver</a:t>
            </a:r>
            <a:endParaRPr lang="sl-S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sl-SI" dirty="0" smtClean="0"/>
              <a:t>found a small bug</a:t>
            </a:r>
            <a:r>
              <a:rPr lang="sl-SI" baseline="0" dirty="0" smtClean="0"/>
              <a:t> on FED: 2 signals were missing (not routed to the connector) </a:t>
            </a:r>
          </a:p>
          <a:p>
            <a:pPr>
              <a:buFontTx/>
              <a:buChar char="-"/>
            </a:pPr>
            <a:r>
              <a:rPr lang="sl-SI" baseline="0" dirty="0" smtClean="0"/>
              <a:t>-&gt; this will be corrected in the second revision of FED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1225"/>
            <a:ext cx="7772400" cy="1504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78275"/>
            <a:ext cx="6400800" cy="17954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43B25-8761-429A-9402-17E8D813D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3AD38-53AB-426C-A057-F6FFD5225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279400"/>
            <a:ext cx="2244725" cy="6148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79400"/>
            <a:ext cx="6586538" cy="6148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C5305-885C-4896-A6A4-89E7EA08C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6738A-A608-4A0A-ABC3-C6313C650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2400" cy="1395413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2400" cy="153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472BF-5422-41BE-BFD0-63B70DBF1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625" y="971550"/>
            <a:ext cx="4010025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2050" y="971550"/>
            <a:ext cx="4011613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464D9-F23D-4C42-B376-BEED2598D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29600" cy="11699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2DEF4-6FC3-49B6-8609-480629E38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7FD54-1E92-488D-BC35-E771928283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E35D1-C7FC-4674-BEE7-36CD672C4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9400"/>
            <a:ext cx="5111750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7196-8668-4DD7-B13D-ED511676CA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6400" cy="581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6400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6400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E8A44-F9D1-4571-8780-52FEB5DFC8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92163" y="6729413"/>
            <a:ext cx="298767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200">
                <a:solidFill>
                  <a:srgbClr val="7D7D7D"/>
                </a:solidFill>
              </a:defRPr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 flipH="1">
            <a:off x="639763" y="520700"/>
            <a:ext cx="7950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sl-SI"/>
          </a:p>
        </p:txBody>
      </p:sp>
      <p:pic>
        <p:nvPicPr>
          <p:cNvPr id="1028" name="Picture 14" descr="logocosylabmin"/>
          <p:cNvPicPr>
            <a:picLocks noChangeAspect="1" noChangeArrowheads="1"/>
          </p:cNvPicPr>
          <p:nvPr userDrawn="1"/>
        </p:nvPicPr>
        <p:blipFill>
          <a:blip r:embed="rId13" cstate="print">
            <a:lum contrast="30000"/>
          </a:blip>
          <a:srcRect/>
          <a:stretch>
            <a:fillRect/>
          </a:stretch>
        </p:blipFill>
        <p:spPr bwMode="auto">
          <a:xfrm>
            <a:off x="8610600" y="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79400"/>
            <a:ext cx="5327650" cy="539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00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title style...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971550"/>
            <a:ext cx="8174038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First</a:t>
            </a:r>
            <a:endParaRPr lang="en-US" smtClean="0"/>
          </a:p>
          <a:p>
            <a:pPr lvl="1"/>
            <a:r>
              <a:rPr lang="en-US" smtClean="0"/>
              <a:t> </a:t>
            </a:r>
            <a:r>
              <a:rPr lang="sl-SI" smtClean="0"/>
              <a:t>Second</a:t>
            </a:r>
          </a:p>
          <a:p>
            <a:pPr lvl="2"/>
            <a:endParaRPr lang="sl-SI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9963" y="6696075"/>
            <a:ext cx="46037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D7D7D"/>
                </a:solidFill>
              </a:defRPr>
            </a:lvl1pPr>
          </a:lstStyle>
          <a:p>
            <a:pPr>
              <a:defRPr/>
            </a:pPr>
            <a:fld id="{94C191DD-EA97-4AE9-9505-114298A6B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10000"/>
        </a:spcBef>
        <a:spcAft>
          <a:spcPct val="5000"/>
        </a:spcAft>
        <a:buClr>
          <a:srgbClr val="CC0000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5000"/>
        </a:spcAft>
        <a:buClr>
          <a:srgbClr val="CC0000"/>
        </a:buClr>
        <a:buSzPct val="6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hyperlink" Target="mailto:luka.sepetavc@cosylab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8750" y="1963738"/>
            <a:ext cx="5437188" cy="1585913"/>
          </a:xfrm>
          <a:noFill/>
        </p:spPr>
        <p:txBody>
          <a:bodyPr lIns="0" anchor="b"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Power Converter Controller</a:t>
            </a:r>
            <a:r>
              <a:rPr lang="sl-SI" sz="2800" dirty="0" smtClean="0"/>
              <a:t> (PCC)</a:t>
            </a:r>
            <a:r>
              <a:rPr lang="en-US" sz="2800" dirty="0" smtClean="0"/>
              <a:t> </a:t>
            </a: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/>
            </a:r>
            <a:br>
              <a:rPr lang="sl-SI" sz="2800" dirty="0" smtClean="0"/>
            </a:br>
            <a:r>
              <a:rPr lang="sl-SI" sz="2800" dirty="0" smtClean="0"/>
              <a:t>Status </a:t>
            </a:r>
            <a:r>
              <a:rPr lang="en-US" sz="2800" dirty="0" smtClean="0"/>
              <a:t>overview</a:t>
            </a:r>
          </a:p>
        </p:txBody>
      </p:sp>
      <p:pic>
        <p:nvPicPr>
          <p:cNvPr id="2051" name="Picture 32" descr="logocosylab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755650" y="1963738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33"/>
          <p:cNvSpPr txBox="1">
            <a:spLocks noChangeArrowheads="1"/>
          </p:cNvSpPr>
          <p:nvPr/>
        </p:nvSpPr>
        <p:spPr bwMode="auto">
          <a:xfrm>
            <a:off x="2698750" y="3978275"/>
            <a:ext cx="52936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r"/>
            <a:r>
              <a:rPr lang="sl-SI" sz="2000" dirty="0" smtClean="0"/>
              <a:t>Luka Šepetavc    </a:t>
            </a:r>
            <a:r>
              <a:rPr lang="sl-SI" sz="2000" dirty="0" smtClean="0">
                <a:hlinkClick r:id="rId4"/>
              </a:rPr>
              <a:t>luka.sepetavc@cosylab.com</a:t>
            </a:r>
            <a:endParaRPr lang="sl-SI" sz="2000" dirty="0" smtClean="0"/>
          </a:p>
        </p:txBody>
      </p:sp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809625"/>
            <a:ext cx="28384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4" name="Group 41"/>
          <p:cNvGrpSpPr>
            <a:grpSpLocks/>
          </p:cNvGrpSpPr>
          <p:nvPr/>
        </p:nvGrpSpPr>
        <p:grpSpPr bwMode="auto">
          <a:xfrm>
            <a:off x="2665413" y="4787900"/>
            <a:ext cx="3743325" cy="631825"/>
            <a:chOff x="1477" y="3184"/>
            <a:chExt cx="2358" cy="398"/>
          </a:xfrm>
        </p:grpSpPr>
        <p:pic>
          <p:nvPicPr>
            <p:cNvPr id="2055" name="Picture 42" descr="cikacaka"/>
            <p:cNvPicPr>
              <a:picLocks noChangeAspect="1" noChangeArrowheads="1"/>
            </p:cNvPicPr>
            <p:nvPr/>
          </p:nvPicPr>
          <p:blipFill>
            <a:blip r:embed="rId6" cstate="print">
              <a:lum contrast="-12000"/>
            </a:blip>
            <a:srcRect/>
            <a:stretch>
              <a:fillRect/>
            </a:stretch>
          </p:blipFill>
          <p:spPr bwMode="auto">
            <a:xfrm>
              <a:off x="1541" y="3184"/>
              <a:ext cx="217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3"/>
            <p:cNvSpPr>
              <a:spLocks noChangeArrowheads="1"/>
            </p:cNvSpPr>
            <p:nvPr/>
          </p:nvSpPr>
          <p:spPr bwMode="auto">
            <a:xfrm>
              <a:off x="1477" y="3388"/>
              <a:ext cx="2358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400" spc="320" dirty="0"/>
                <a:t>the best people make </a:t>
              </a:r>
              <a:r>
                <a:rPr lang="en-US" sz="1400" spc="320" dirty="0" err="1"/>
                <a:t>cosylab</a:t>
              </a:r>
              <a:endParaRPr lang="en-US" sz="1400" spc="32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Questions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71550"/>
            <a:ext cx="8174038" cy="5456238"/>
          </a:xfrm>
        </p:spPr>
        <p:txBody>
          <a:bodyPr/>
          <a:lstStyle/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>
              <a:buNone/>
            </a:pPr>
            <a:r>
              <a:rPr lang="sl-SI" dirty="0" smtClean="0">
                <a:sym typeface="Wingdings" pitchFamily="2" charset="2"/>
              </a:rPr>
              <a:t>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sl-SI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r>
              <a:rPr lang="sl-SI" dirty="0" smtClean="0"/>
              <a:t>Quick overview</a:t>
            </a:r>
          </a:p>
          <a:p>
            <a:endParaRPr lang="sl-SI" dirty="0" smtClean="0"/>
          </a:p>
          <a:p>
            <a:endParaRPr lang="sl-SI" dirty="0" smtClean="0"/>
          </a:p>
          <a:p>
            <a:pPr lvl="1">
              <a:buNone/>
            </a:pPr>
            <a:endParaRPr lang="en-US" dirty="0" smtClean="0"/>
          </a:p>
          <a:p>
            <a:r>
              <a:rPr lang="sl-SI" dirty="0" smtClean="0"/>
              <a:t>1) What has been done</a:t>
            </a:r>
          </a:p>
          <a:p>
            <a:pPr>
              <a:buNone/>
            </a:pPr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2)Work in progress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en-US" dirty="0" smtClean="0"/>
          </a:p>
          <a:p>
            <a:r>
              <a:rPr lang="sl-SI" dirty="0" smtClean="0"/>
              <a:t>3) What needs to be done</a:t>
            </a:r>
            <a:endParaRPr lang="en-US" dirty="0" smtClean="0"/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smtClean="0"/>
              <a:t>Cosylab 2011</a:t>
            </a:r>
            <a:endParaRPr lang="sl-SI" dirty="0" smtClean="0"/>
          </a:p>
        </p:txBody>
      </p:sp>
      <p:sp>
        <p:nvSpPr>
          <p:cNvPr id="30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53D1CB7-AE54-4311-84FE-8C18053561D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PCC – </a:t>
            </a:r>
            <a:r>
              <a:rPr lang="sl-SI" dirty="0" smtClean="0"/>
              <a:t>quick </a:t>
            </a:r>
            <a:r>
              <a:rPr lang="en-US" dirty="0" smtClean="0"/>
              <a:t>overview</a:t>
            </a:r>
          </a:p>
        </p:txBody>
      </p:sp>
      <p:sp>
        <p:nvSpPr>
          <p:cNvPr id="512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smtClean="0"/>
              <a:t>Cosylab 2011</a:t>
            </a:r>
            <a:endParaRPr lang="sl-SI" dirty="0" smtClean="0"/>
          </a:p>
        </p:txBody>
      </p:sp>
      <p:sp>
        <p:nvSpPr>
          <p:cNvPr id="512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B16E8C7-47EA-4C7F-AF77-D7D26D121C14}" type="slidenum">
              <a:rPr lang="en-US" smtClean="0"/>
              <a:pPr/>
              <a:t>3</a:t>
            </a:fld>
            <a:endParaRPr lang="en-US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93589" y="832815"/>
            <a:ext cx="6218771" cy="5378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What has been done – legend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sl-SI" b="1" dirty="0" smtClean="0">
              <a:solidFill>
                <a:srgbClr val="00B050"/>
              </a:solidFill>
            </a:endParaRPr>
          </a:p>
          <a:p>
            <a:r>
              <a:rPr lang="sl-SI" b="1" dirty="0" smtClean="0">
                <a:solidFill>
                  <a:srgbClr val="00B050"/>
                </a:solidFill>
              </a:rPr>
              <a:t>GREEN – task went well</a:t>
            </a:r>
          </a:p>
          <a:p>
            <a:endParaRPr lang="sl-SI" b="1" dirty="0" smtClean="0">
              <a:solidFill>
                <a:srgbClr val="00B050"/>
              </a:solidFill>
            </a:endParaRPr>
          </a:p>
          <a:p>
            <a:endParaRPr lang="sl-SI" b="1" dirty="0" smtClean="0">
              <a:solidFill>
                <a:srgbClr val="00B050"/>
              </a:solidFill>
            </a:endParaRPr>
          </a:p>
          <a:p>
            <a:endParaRPr lang="sl-SI" dirty="0" smtClean="0"/>
          </a:p>
          <a:p>
            <a:r>
              <a:rPr lang="sl-SI" b="1" dirty="0" smtClean="0">
                <a:solidFill>
                  <a:srgbClr val="FFC000"/>
                </a:solidFill>
              </a:rPr>
              <a:t>ORANGE – slight issues with the task</a:t>
            </a:r>
          </a:p>
          <a:p>
            <a:endParaRPr lang="sl-SI" b="1" dirty="0" smtClean="0">
              <a:solidFill>
                <a:srgbClr val="FFC000"/>
              </a:solidFill>
            </a:endParaRPr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b="1" dirty="0" smtClean="0">
                <a:solidFill>
                  <a:srgbClr val="FF0000"/>
                </a:solidFill>
              </a:rPr>
              <a:t>RED – show-stopper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FFC000"/>
                </a:solidFill>
              </a:rPr>
              <a:t>Family A PCO driver</a:t>
            </a:r>
          </a:p>
          <a:p>
            <a:pPr lvl="1"/>
            <a:r>
              <a:rPr lang="sl-SI" dirty="0" smtClean="0"/>
              <a:t>applying voltage or current</a:t>
            </a:r>
          </a:p>
          <a:p>
            <a:pPr lvl="1"/>
            <a:r>
              <a:rPr lang="sl-SI" dirty="0" smtClean="0"/>
              <a:t>acquisition of measurements</a:t>
            </a:r>
            <a:endParaRPr lang="en-US" dirty="0" smtClean="0"/>
          </a:p>
          <a:p>
            <a:pPr lvl="1"/>
            <a:r>
              <a:rPr lang="sl-SI" dirty="0" smtClean="0"/>
              <a:t>sending and receiving commands</a:t>
            </a:r>
          </a:p>
          <a:p>
            <a:pPr lvl="1"/>
            <a:r>
              <a:rPr lang="sl-SI" dirty="0" smtClean="0"/>
              <a:t> utilizes the whole MACS column</a:t>
            </a:r>
            <a:endParaRPr lang="en-US" dirty="0" smtClean="0"/>
          </a:p>
          <a:p>
            <a:endParaRPr lang="sl-SI" dirty="0" smtClean="0">
              <a:solidFill>
                <a:srgbClr val="00B050"/>
              </a:solidFill>
            </a:endParaRPr>
          </a:p>
          <a:p>
            <a:endParaRPr lang="sl-SI" dirty="0" smtClean="0">
              <a:solidFill>
                <a:srgbClr val="00B050"/>
              </a:solidFill>
            </a:endParaRPr>
          </a:p>
          <a:p>
            <a:endParaRPr lang="sl-SI" dirty="0" smtClean="0">
              <a:solidFill>
                <a:srgbClr val="00B050"/>
              </a:solidFill>
            </a:endParaRPr>
          </a:p>
          <a:p>
            <a:endParaRPr lang="sl-SI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sl-SI" dirty="0" smtClean="0"/>
          </a:p>
          <a:p>
            <a:pPr lvl="1"/>
            <a:endParaRPr lang="sl-S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3078708"/>
            <a:ext cx="1935972" cy="3104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D:\CSL\_MA PCC-FED\PCC-FED\sandbox\MACS_2011_06\sources\Capture5.PNG"/>
          <p:cNvPicPr>
            <a:picLocks noChangeAspect="1" noChangeArrowheads="1"/>
          </p:cNvPicPr>
          <p:nvPr/>
        </p:nvPicPr>
        <p:blipFill>
          <a:blip r:embed="rId4" cstate="print"/>
          <a:srcRect t="8131" b="10443"/>
          <a:stretch>
            <a:fillRect/>
          </a:stretch>
        </p:blipFill>
        <p:spPr bwMode="auto">
          <a:xfrm>
            <a:off x="5457080" y="4392929"/>
            <a:ext cx="3121856" cy="1711114"/>
          </a:xfrm>
          <a:prstGeom prst="rect">
            <a:avLst/>
          </a:prstGeom>
          <a:noFill/>
        </p:spPr>
      </p:pic>
      <p:pic>
        <p:nvPicPr>
          <p:cNvPr id="12" name="Picture 2" descr="D:\photos\Heinzinger\IMAG049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54600" y="1098488"/>
            <a:ext cx="3024336" cy="2221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>
                <a:solidFill>
                  <a:srgbClr val="00B050"/>
                </a:solidFill>
              </a:rPr>
              <a:t>Successful integration of FED and CRB</a:t>
            </a:r>
          </a:p>
          <a:p>
            <a:pPr lvl="1"/>
            <a:r>
              <a:rPr lang="sl-SI" dirty="0" smtClean="0"/>
              <a:t>general purpose inputs/outputs</a:t>
            </a:r>
          </a:p>
          <a:p>
            <a:pPr lvl="1"/>
            <a:r>
              <a:rPr lang="sl-SI" dirty="0" smtClean="0"/>
              <a:t>specialized signals, e.g. triggers...</a:t>
            </a:r>
          </a:p>
          <a:p>
            <a:pPr lvl="1"/>
            <a:r>
              <a:rPr lang="sl-SI" dirty="0" smtClean="0"/>
              <a:t>parallel interface UHPI (</a:t>
            </a:r>
            <a:r>
              <a:rPr lang="sl-SI" dirty="0" smtClean="0">
                <a:solidFill>
                  <a:srgbClr val="FFC000"/>
                </a:solidFill>
              </a:rPr>
              <a:t>small bug on FED</a:t>
            </a:r>
            <a:r>
              <a:rPr lang="sl-SI" dirty="0" smtClean="0"/>
              <a:t>)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51620" y="3438748"/>
            <a:ext cx="697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FED</a:t>
            </a:r>
            <a:endParaRPr lang="sl-SI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416316" y="3582764"/>
            <a:ext cx="90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000" b="1" dirty="0" smtClean="0"/>
              <a:t>CRB</a:t>
            </a:r>
            <a:endParaRPr lang="sl-SI" sz="2000" b="1" dirty="0"/>
          </a:p>
        </p:txBody>
      </p:sp>
      <p:pic>
        <p:nvPicPr>
          <p:cNvPr id="2051" name="Picture 3" descr="D:\photos\CRB\IMAG1519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2146128" y="2659968"/>
            <a:ext cx="4766132" cy="1957670"/>
          </a:xfrm>
          <a:prstGeom prst="rect">
            <a:avLst/>
          </a:prstGeom>
          <a:noFill/>
        </p:spPr>
      </p:pic>
      <p:pic>
        <p:nvPicPr>
          <p:cNvPr id="2052" name="Picture 4" descr="D:\photos\CRB\IMAG15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6048" y="4878908"/>
            <a:ext cx="2808128" cy="1495550"/>
          </a:xfrm>
          <a:prstGeom prst="rect">
            <a:avLst/>
          </a:prstGeom>
          <a:noFill/>
        </p:spPr>
      </p:pic>
      <p:pic>
        <p:nvPicPr>
          <p:cNvPr id="2053" name="Picture 5" descr="D:\photos\CRB\IMAG15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1888" y="4875668"/>
            <a:ext cx="2746456" cy="1515408"/>
          </a:xfrm>
          <a:prstGeom prst="rect">
            <a:avLst/>
          </a:prstGeom>
          <a:noFill/>
        </p:spPr>
      </p:pic>
      <p:cxnSp>
        <p:nvCxnSpPr>
          <p:cNvPr id="19" name="Straight Arrow Connector 18"/>
          <p:cNvCxnSpPr>
            <a:stCxn id="11" idx="3"/>
          </p:cNvCxnSpPr>
          <p:nvPr/>
        </p:nvCxnSpPr>
        <p:spPr>
          <a:xfrm flipV="1">
            <a:off x="1849073" y="3330737"/>
            <a:ext cx="1102747" cy="3080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6228184" y="3438748"/>
            <a:ext cx="1188132" cy="34407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3" name="Picture 3" descr="D:\photos\bMX_03_03_2011\IMG_608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4268" y="3510663"/>
            <a:ext cx="1751197" cy="2340353"/>
          </a:xfrm>
          <a:prstGeom prst="rect">
            <a:avLst/>
          </a:prstGeom>
          <a:noFill/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809625" y="971550"/>
            <a:ext cx="8174038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sl-SI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Electromagnetic compatibility</a:t>
            </a:r>
            <a:r>
              <a:rPr kumimoji="0" lang="sl-SI" sz="2000" b="0" i="0" u="none" strike="noStrike" kern="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test (EMC)</a:t>
            </a:r>
          </a:p>
          <a:p>
            <a:pPr marL="800100" lvl="1" indent="-342900" eaLnBrk="0" hangingPunct="0"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Char char="n"/>
            </a:pPr>
            <a:r>
              <a:rPr kumimoji="0" lang="sl-SI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tested immunity</a:t>
            </a:r>
            <a:r>
              <a:rPr kumimoji="0" lang="sl-SI" sz="20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0" lang="sl-SI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Front End Device (FED)</a:t>
            </a:r>
            <a:endParaRPr kumimoji="0" lang="sl-SI" sz="2000" b="0" i="0" u="none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 eaLnBrk="0" hangingPunct="0"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Char char="n"/>
            </a:pPr>
            <a:r>
              <a:rPr lang="sl-SI" sz="2000" kern="0" baseline="0" dirty="0" smtClean="0">
                <a:latin typeface="+mn-lt"/>
              </a:rPr>
              <a:t>results are generally positive</a:t>
            </a:r>
          </a:p>
          <a:p>
            <a:pPr marL="800100" lvl="1" indent="-342900" eaLnBrk="0" hangingPunct="0"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Char char="n"/>
            </a:pPr>
            <a:r>
              <a:rPr lang="sl-SI" sz="2000" kern="0" dirty="0" smtClean="0">
                <a:latin typeface="+mn-lt"/>
              </a:rPr>
              <a:t>improvements in the second revision (</a:t>
            </a:r>
            <a:r>
              <a:rPr lang="sl-SI" sz="2000" kern="0" dirty="0" smtClean="0">
                <a:solidFill>
                  <a:srgbClr val="FFC000"/>
                </a:solidFill>
                <a:latin typeface="+mn-lt"/>
              </a:rPr>
              <a:t>more protection</a:t>
            </a:r>
            <a:r>
              <a:rPr lang="sl-SI" sz="2000" kern="0" dirty="0" smtClean="0">
                <a:latin typeface="+mn-lt"/>
              </a:rPr>
              <a:t>)</a:t>
            </a:r>
            <a:endParaRPr kumimoji="0" lang="sl-SI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Char char="n"/>
              <a:tabLst/>
              <a:defRPr/>
            </a:pPr>
            <a:endParaRPr lang="sl-SI" sz="2000" kern="0" dirty="0" smtClean="0">
              <a:solidFill>
                <a:srgbClr val="00B050"/>
              </a:solidFill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Char char="n"/>
              <a:tabLst/>
              <a:defRPr/>
            </a:pPr>
            <a:endParaRPr kumimoji="0" lang="sl-SI" sz="20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Char char="n"/>
              <a:tabLst/>
              <a:defRPr/>
            </a:pPr>
            <a:endParaRPr lang="sl-SI" sz="2000" kern="0" dirty="0" smtClean="0">
              <a:solidFill>
                <a:srgbClr val="00B050"/>
              </a:solidFill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Char char="n"/>
              <a:tabLst/>
              <a:defRPr/>
            </a:pPr>
            <a:endParaRPr kumimoji="0" lang="sl-SI" sz="20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Char char="n"/>
              <a:tabLst/>
              <a:defRPr/>
            </a:pPr>
            <a:endParaRPr lang="sl-SI" sz="2000" kern="0" dirty="0" smtClean="0">
              <a:solidFill>
                <a:srgbClr val="00B050"/>
              </a:solidFill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Char char="n"/>
              <a:tabLst/>
              <a:defRPr/>
            </a:pPr>
            <a:endParaRPr kumimoji="0" lang="sl-SI" sz="20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tabLst/>
              <a:defRPr/>
            </a:pPr>
            <a:endParaRPr lang="sl-SI" sz="2000" kern="0" dirty="0" smtClean="0">
              <a:solidFill>
                <a:srgbClr val="00B050"/>
              </a:solidFill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80000"/>
              <a:buFont typeface="Wingdings" pitchFamily="2" charset="2"/>
              <a:buChar char="n"/>
              <a:tabLst/>
              <a:defRPr/>
            </a:pPr>
            <a:r>
              <a:rPr kumimoji="0" lang="sl-SI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 cases and reports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60000"/>
              <a:buFont typeface="Wingdings" pitchFamily="2" charset="2"/>
              <a:buChar char="o"/>
              <a:tabLst/>
              <a:defRPr/>
            </a:pPr>
            <a:r>
              <a:rPr kumimoji="0" lang="sl-SI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carried out tests</a:t>
            </a:r>
            <a:r>
              <a:rPr kumimoji="0" lang="sl-SI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at Cosylab and CERN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5000"/>
              </a:spcAft>
              <a:buClr>
                <a:srgbClr val="CC0000"/>
              </a:buClr>
              <a:buSzPct val="60000"/>
              <a:buFont typeface="Wingdings" pitchFamily="2" charset="2"/>
              <a:buChar char="o"/>
              <a:tabLst/>
              <a:defRPr/>
            </a:pPr>
            <a:r>
              <a:rPr lang="sl-SI" sz="2000" kern="0" noProof="0" dirty="0" smtClean="0">
                <a:latin typeface="+mn-lt"/>
              </a:rPr>
              <a:t>gradually cover all test cases through </a:t>
            </a:r>
            <a:r>
              <a:rPr kumimoji="0" lang="sl-SI" sz="20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iWeeks</a:t>
            </a:r>
            <a:endParaRPr lang="sl-SI" sz="2000" kern="0" dirty="0" smtClean="0">
              <a:latin typeface="+mn-lt"/>
            </a:endParaRPr>
          </a:p>
        </p:txBody>
      </p:sp>
      <p:pic>
        <p:nvPicPr>
          <p:cNvPr id="4098" name="Picture 2" descr="D:\CSL\_MA PCC-FED\PCC-FED\sandbox\MACS_2011_10\IMG_02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900" y="2502737"/>
            <a:ext cx="2736180" cy="2052135"/>
          </a:xfrm>
          <a:prstGeom prst="rect">
            <a:avLst/>
          </a:prstGeom>
          <a:noFill/>
        </p:spPr>
      </p:pic>
      <p:cxnSp>
        <p:nvCxnSpPr>
          <p:cNvPr id="16" name="Straight Arrow Connector 15"/>
          <p:cNvCxnSpPr/>
          <p:nvPr/>
        </p:nvCxnSpPr>
        <p:spPr>
          <a:xfrm flipV="1">
            <a:off x="1907828" y="3330829"/>
            <a:ext cx="1475581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223752" y="3510849"/>
            <a:ext cx="82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 smtClean="0"/>
              <a:t>FED</a:t>
            </a:r>
            <a:endParaRPr lang="sl-S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CSL\_MA PCC-FED\PCC-FED\trunk\circuit_boards\FlexRIO_adapter\GERBER\rev.B\test.png"/>
          <p:cNvPicPr>
            <a:picLocks noChangeAspect="1" noChangeArrowheads="1"/>
          </p:cNvPicPr>
          <p:nvPr/>
        </p:nvPicPr>
        <p:blipFill>
          <a:blip r:embed="rId2" cstate="print"/>
          <a:srcRect l="22377" r="21796" b="4227"/>
          <a:stretch>
            <a:fillRect/>
          </a:stretch>
        </p:blipFill>
        <p:spPr bwMode="auto">
          <a:xfrm>
            <a:off x="7020272" y="2754672"/>
            <a:ext cx="1512168" cy="151173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2) Work in progress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Cycle dependent operation</a:t>
            </a:r>
          </a:p>
          <a:p>
            <a:pPr lvl="1"/>
            <a:r>
              <a:rPr lang="sl-SI" dirty="0" smtClean="0"/>
              <a:t>based on cycles from the timing system</a:t>
            </a:r>
          </a:p>
          <a:p>
            <a:pPr lvl="1"/>
            <a:r>
              <a:rPr lang="sl-SI" dirty="0" smtClean="0"/>
              <a:t>based on commands (ACTI, PREP...)</a:t>
            </a:r>
          </a:p>
          <a:p>
            <a:pPr lvl="1"/>
            <a:r>
              <a:rPr lang="sl-SI" dirty="0" smtClean="0"/>
              <a:t>integration of scratchpad</a:t>
            </a:r>
          </a:p>
          <a:p>
            <a:pPr lvl="1">
              <a:buNone/>
            </a:pPr>
            <a:endParaRPr lang="sl-SI" dirty="0" smtClean="0"/>
          </a:p>
          <a:p>
            <a:r>
              <a:rPr lang="sl-SI" dirty="0" smtClean="0"/>
              <a:t>Second revision of hardware</a:t>
            </a:r>
          </a:p>
          <a:p>
            <a:pPr lvl="1"/>
            <a:r>
              <a:rPr lang="sl-SI" dirty="0" smtClean="0"/>
              <a:t>FED, baseboard, FlexRIO Adapter Module</a:t>
            </a:r>
          </a:p>
          <a:p>
            <a:pPr lvl="1"/>
            <a:r>
              <a:rPr lang="sl-SI" dirty="0" smtClean="0"/>
              <a:t>revised schematics, PCB design</a:t>
            </a:r>
          </a:p>
          <a:p>
            <a:pPr lvl="1"/>
            <a:r>
              <a:rPr lang="sl-SI" dirty="0" smtClean="0"/>
              <a:t>prepare for mass production</a:t>
            </a:r>
          </a:p>
          <a:p>
            <a:pPr lvl="1">
              <a:buNone/>
            </a:pPr>
            <a:endParaRPr lang="sl-SI" dirty="0" smtClean="0"/>
          </a:p>
          <a:p>
            <a:r>
              <a:rPr lang="sl-SI" dirty="0" smtClean="0"/>
              <a:t>Transition from LabVIEW RT to Windows</a:t>
            </a:r>
          </a:p>
          <a:p>
            <a:pPr lvl="1"/>
            <a:r>
              <a:rPr lang="sl-SI" dirty="0" smtClean="0"/>
              <a:t>more suitable for PCC</a:t>
            </a:r>
          </a:p>
          <a:p>
            <a:pPr lvl="1"/>
            <a:r>
              <a:rPr lang="sl-SI" dirty="0" smtClean="0"/>
              <a:t>defragmentation is possible</a:t>
            </a:r>
          </a:p>
          <a:p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3) What needs to be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/>
              <a:t>Continuous measurements</a:t>
            </a:r>
          </a:p>
          <a:p>
            <a:pPr lvl="1"/>
            <a:r>
              <a:rPr lang="sl-SI" dirty="0" smtClean="0"/>
              <a:t>buffering</a:t>
            </a:r>
          </a:p>
          <a:p>
            <a:pPr lvl="1"/>
            <a:r>
              <a:rPr lang="sl-SI" dirty="0" smtClean="0"/>
              <a:t>filtering</a:t>
            </a:r>
          </a:p>
          <a:p>
            <a:pPr lvl="1"/>
            <a:r>
              <a:rPr lang="sl-SI" dirty="0" smtClean="0"/>
              <a:t>streaming to WinCC</a:t>
            </a:r>
          </a:p>
          <a:p>
            <a:pPr lvl="1"/>
            <a:endParaRPr lang="sl-SI" dirty="0" smtClean="0"/>
          </a:p>
          <a:p>
            <a:r>
              <a:rPr lang="sl-SI" dirty="0" smtClean="0"/>
              <a:t>LabVIEW driver for CRB</a:t>
            </a:r>
          </a:p>
          <a:p>
            <a:pPr lvl="1"/>
            <a:r>
              <a:rPr lang="sl-SI" dirty="0" smtClean="0"/>
              <a:t>define interface and high level protocol</a:t>
            </a:r>
          </a:p>
          <a:p>
            <a:pPr lvl="1"/>
            <a:r>
              <a:rPr lang="sl-SI" dirty="0" smtClean="0"/>
              <a:t>integrate CRB into PCC and WinCC</a:t>
            </a:r>
          </a:p>
          <a:p>
            <a:pPr lvl="1"/>
            <a:r>
              <a:rPr lang="sl-SI" dirty="0" smtClean="0"/>
              <a:t>timestamping</a:t>
            </a:r>
          </a:p>
          <a:p>
            <a:pPr lvl="1"/>
            <a:endParaRPr lang="sl-SI" dirty="0" smtClean="0"/>
          </a:p>
          <a:p>
            <a:r>
              <a:rPr lang="sl-SI" dirty="0" smtClean="0"/>
              <a:t>Transition from PXI to PXIe</a:t>
            </a:r>
          </a:p>
          <a:p>
            <a:pPr lvl="1"/>
            <a:r>
              <a:rPr lang="sl-SI" dirty="0" smtClean="0"/>
              <a:t>better performance</a:t>
            </a:r>
          </a:p>
          <a:p>
            <a:pPr lvl="1"/>
            <a:endParaRPr lang="sl-SI" dirty="0" smtClean="0"/>
          </a:p>
          <a:p>
            <a:r>
              <a:rPr lang="sl-SI" dirty="0" smtClean="0"/>
              <a:t>Performance tests</a:t>
            </a:r>
          </a:p>
          <a:p>
            <a:pPr lvl="1"/>
            <a:r>
              <a:rPr lang="sl-SI" dirty="0" smtClean="0"/>
              <a:t>final decision on type and number of crates</a:t>
            </a:r>
          </a:p>
          <a:p>
            <a:pPr lvl="1"/>
            <a:endParaRPr lang="sl-SI" dirty="0" smtClean="0"/>
          </a:p>
          <a:p>
            <a:pPr lvl="1">
              <a:buNone/>
            </a:pPr>
            <a:endParaRPr lang="sl-S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5299</TotalTime>
  <Words>421</Words>
  <Application>Microsoft Office PowerPoint</Application>
  <PresentationFormat>Custom</PresentationFormat>
  <Paragraphs>135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Power Converter Controller (PCC)    Status overview</vt:lpstr>
      <vt:lpstr>Outline</vt:lpstr>
      <vt:lpstr>PCC – quick overview</vt:lpstr>
      <vt:lpstr>What has been done – legend</vt:lpstr>
      <vt:lpstr>1) What has been done</vt:lpstr>
      <vt:lpstr>1) What has been done</vt:lpstr>
      <vt:lpstr>1) What has been done</vt:lpstr>
      <vt:lpstr>2) Work in progress</vt:lpstr>
      <vt:lpstr>3) What needs to be done</vt:lpstr>
      <vt:lpstr>Questions</vt:lpstr>
    </vt:vector>
  </TitlesOfParts>
  <Company>COSYLAB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Converter Controller  Status overview </dc:title>
  <dc:creator>Luka Šepetavc</dc:creator>
  <cp:lastModifiedBy>lsepetavc</cp:lastModifiedBy>
  <cp:revision>911</cp:revision>
  <dcterms:created xsi:type="dcterms:W3CDTF">2006-10-19T08:19:17Z</dcterms:created>
  <dcterms:modified xsi:type="dcterms:W3CDTF">2011-09-30T16:07:34Z</dcterms:modified>
</cp:coreProperties>
</file>