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62" r:id="rId4"/>
    <p:sldId id="286" r:id="rId5"/>
    <p:sldId id="283" r:id="rId6"/>
    <p:sldId id="285" r:id="rId7"/>
    <p:sldId id="281" r:id="rId8"/>
    <p:sldId id="282" r:id="rId9"/>
    <p:sldId id="279" r:id="rId10"/>
  </p:sldIdLst>
  <p:sldSz cx="9144000" cy="702151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0000"/>
    <a:srgbClr val="D71920"/>
    <a:srgbClr val="C0C0C0"/>
    <a:srgbClr val="808080"/>
    <a:srgbClr val="7D7D7D"/>
    <a:srgbClr val="CC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8" autoAdjust="0"/>
    <p:restoredTop sz="85257" autoAdjust="0"/>
  </p:normalViewPr>
  <p:slideViewPr>
    <p:cSldViewPr snapToObjects="1">
      <p:cViewPr>
        <p:scale>
          <a:sx n="76" d="100"/>
          <a:sy n="76" d="100"/>
        </p:scale>
        <p:origin x="-1526" y="-115"/>
      </p:cViewPr>
      <p:guideLst>
        <p:guide orient="horz" pos="726"/>
        <p:guide pos="725"/>
      </p:guideLst>
    </p:cSldViewPr>
  </p:slideViewPr>
  <p:outlineViewPr>
    <p:cViewPr>
      <p:scale>
        <a:sx n="33" d="100"/>
        <a:sy n="33" d="100"/>
      </p:scale>
      <p:origin x="0" y="121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66" d="100"/>
          <a:sy n="66" d="100"/>
        </p:scale>
        <p:origin x="-1651" y="-82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817C347-4C37-4AB6-B81F-CAC13B718A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743945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96975" y="685800"/>
            <a:ext cx="44640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271238D-DA93-4D2D-89A4-7319F30A91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656480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baseline="0" dirty="0" smtClean="0"/>
              <a:t>-very quick overview of the system</a:t>
            </a:r>
          </a:p>
          <a:p>
            <a:r>
              <a:rPr lang="sl-SI" baseline="0" dirty="0" smtClean="0"/>
              <a:t>-see what we have developed</a:t>
            </a:r>
          </a:p>
          <a:p>
            <a:r>
              <a:rPr lang="sl-SI" baseline="0" dirty="0" smtClean="0"/>
              <a:t>-what remains to be done in future CWOs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baseline="0" dirty="0" smtClean="0"/>
              <a:t>orange: our LV implementation +our HW board is ours</a:t>
            </a:r>
          </a:p>
          <a:p>
            <a:pPr>
              <a:buFontTx/>
              <a:buChar char="-"/>
            </a:pPr>
            <a:r>
              <a:rPr lang="sl-SI" baseline="0" dirty="0" smtClean="0"/>
              <a:t>everything else is out of our scope</a:t>
            </a:r>
          </a:p>
          <a:p>
            <a:pPr>
              <a:buFontTx/>
              <a:buChar char="-"/>
            </a:pPr>
            <a:r>
              <a:rPr lang="sl-SI" baseline="0" dirty="0" smtClean="0"/>
              <a:t>REDNet modified MTR code for the needs of iLLRF</a:t>
            </a:r>
          </a:p>
          <a:p>
            <a:pPr>
              <a:buFontTx/>
              <a:buChar char="-"/>
            </a:pPr>
            <a:r>
              <a:rPr lang="sl-SI" baseline="0" dirty="0" smtClean="0"/>
              <a:t>ITC component configures MTR component so that after every heartbeat event, MTR generates a pulse over HW iface</a:t>
            </a:r>
          </a:p>
          <a:p>
            <a:pPr>
              <a:buFontTx/>
              <a:buChar char="-"/>
            </a:pPr>
            <a:r>
              <a:rPr lang="en-US" baseline="0" dirty="0" smtClean="0"/>
              <a:t> </a:t>
            </a:r>
            <a:r>
              <a:rPr lang="en-US" baseline="0" dirty="0" err="1" smtClean="0"/>
              <a:t>iLLRF</a:t>
            </a:r>
            <a:r>
              <a:rPr lang="en-US" baseline="0" dirty="0" smtClean="0"/>
              <a:t> provides two FECOS components: ITC &amp; ILC</a:t>
            </a:r>
          </a:p>
          <a:p>
            <a:pPr>
              <a:buFontTx/>
              <a:buChar char="-"/>
            </a:pPr>
            <a:r>
              <a:rPr lang="en-US" baseline="0" dirty="0" smtClean="0"/>
              <a:t> IO adapter according to Thomson </a:t>
            </a:r>
            <a:r>
              <a:rPr lang="en-US" baseline="0" dirty="0" smtClean="0"/>
              <a:t>specification</a:t>
            </a:r>
            <a:endParaRPr lang="sl-SI" baseline="0" dirty="0" smtClean="0"/>
          </a:p>
          <a:p>
            <a:pPr>
              <a:buFontTx/>
              <a:buChar char="-"/>
            </a:pPr>
            <a:r>
              <a:rPr lang="sl-SI" baseline="0" dirty="0" smtClean="0"/>
              <a:t>ILC component, more complex: reads XML, most of properties are SVs, reads values from SVs, writes them into TINE thus configuring Thomson LLRF</a:t>
            </a:r>
          </a:p>
          <a:p>
            <a:pPr>
              <a:buFontTx/>
              <a:buChar char="-"/>
            </a:pPr>
            <a:r>
              <a:rPr lang="sl-SI" baseline="0" dirty="0" smtClean="0"/>
              <a:t>raw measurements are send from LLRF to ILC, ILC joins measurements from different channels and sends them to a MAPS server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l-SI" dirty="0" smtClean="0"/>
              <a:t>IO adapter is a voltage level translator</a:t>
            </a:r>
            <a:r>
              <a:rPr lang="sl-SI" baseline="0" dirty="0" smtClean="0"/>
              <a:t> to adopt to Thomson’s specs</a:t>
            </a:r>
          </a:p>
          <a:p>
            <a:pPr>
              <a:buFontTx/>
              <a:buChar char="-"/>
            </a:pPr>
            <a:r>
              <a:rPr lang="sl-SI" baseline="0" dirty="0" smtClean="0"/>
              <a:t>all properties for ITC component are read from a configuration XML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None/>
            </a:pPr>
            <a:r>
              <a:rPr lang="sl-SI" baseline="0" dirty="0" smtClean="0"/>
              <a:t>-main developed functionality on ILC component are measurements</a:t>
            </a:r>
          </a:p>
          <a:p>
            <a:pPr>
              <a:buFontTx/>
              <a:buNone/>
            </a:pPr>
            <a:r>
              <a:rPr lang="sl-SI" baseline="0" dirty="0" smtClean="0"/>
              <a:t>-TINE comm. – planned an update in CWO-4 (currently polling, async. response in the future)</a:t>
            </a:r>
          </a:p>
          <a:p>
            <a:pPr>
              <a:buFontTx/>
              <a:buNone/>
            </a:pPr>
            <a:r>
              <a:rPr lang="sl-SI" baseline="0" dirty="0" smtClean="0"/>
              <a:t>-we got a TINE server simulator from MA to implement and test TINE communication</a:t>
            </a:r>
          </a:p>
          <a:p>
            <a:pPr>
              <a:buFontTx/>
              <a:buNone/>
            </a:pPr>
            <a:r>
              <a:rPr lang="sl-SI" baseline="0" dirty="0" smtClean="0"/>
              <a:t>-when measurement is detected in TINE it is joined together and sent over MAPS</a:t>
            </a:r>
          </a:p>
          <a:p>
            <a:pPr>
              <a:buFontTx/>
              <a:buNone/>
            </a:pPr>
            <a:r>
              <a:rPr lang="sl-SI" baseline="0" dirty="0" smtClean="0"/>
              <a:t>-custom commands for debug, e.g. send an event with parameters, ILC forwards these events</a:t>
            </a:r>
          </a:p>
          <a:p>
            <a:pPr>
              <a:buFontTx/>
              <a:buNone/>
            </a:pPr>
            <a:r>
              <a:rPr lang="sl-SI" baseline="0" dirty="0" smtClean="0"/>
              <a:t>-ILC is now fully configurable of static and shared variables</a:t>
            </a:r>
          </a:p>
          <a:p>
            <a:pPr>
              <a:buFontTx/>
              <a:buNone/>
            </a:pPr>
            <a:endParaRPr lang="sl-SI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-integration with Thomson</a:t>
            </a:r>
            <a:r>
              <a:rPr lang="sl-SI" baseline="0" dirty="0" smtClean="0"/>
              <a:t> – when will LLRF arrive at CERN? </a:t>
            </a:r>
            <a:r>
              <a:rPr lang="sl-SI" baseline="0" smtClean="0"/>
              <a:t>when can we start using and testing it?</a:t>
            </a:r>
            <a:endParaRPr lang="sl-S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71238D-DA93-4D2D-89A4-7319F30A910E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2400" cy="1504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0800" cy="17954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43B25-8761-429A-9402-17E8D813D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3AD38-53AB-426C-A057-F6FFD5225E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8938" y="279400"/>
            <a:ext cx="2244725" cy="6148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279400"/>
            <a:ext cx="6586538" cy="6148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DC5305-885C-4896-A6A4-89E7EA08C2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6738A-A608-4A0A-ABC3-C6313C6501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2400" cy="1395413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2400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9472BF-5422-41BE-BFD0-63B70DBF14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625" y="971550"/>
            <a:ext cx="4010025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2050" y="971550"/>
            <a:ext cx="4011613" cy="5456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464D9-F23D-4C42-B376-BEED2598D0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29600" cy="11699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2DEF4-6FC3-49B6-8609-480629E38D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7FD54-1E92-488D-BC35-E77192828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8E35D1-C7FC-4674-BEE7-36CD672C4C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9400"/>
            <a:ext cx="5111750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947196-8668-4DD7-B13D-ED511676CA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6400" cy="5810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6400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6400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E8A44-F9D1-4571-8780-52FEB5DFC8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92163" y="6729413"/>
            <a:ext cx="2987675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r>
              <a:rPr lang="sl-SI" smtClean="0"/>
              <a:t>Cosylab 2011</a:t>
            </a:r>
            <a:endParaRPr lang="sl-SI"/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 flipH="1">
            <a:off x="639763" y="520700"/>
            <a:ext cx="7950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l-SI"/>
          </a:p>
        </p:txBody>
      </p:sp>
      <p:pic>
        <p:nvPicPr>
          <p:cNvPr id="1028" name="Picture 14" descr="logocosylabmin"/>
          <p:cNvPicPr>
            <a:picLocks noChangeAspect="1" noChangeArrowheads="1"/>
          </p:cNvPicPr>
          <p:nvPr userDrawn="1"/>
        </p:nvPicPr>
        <p:blipFill>
          <a:blip r:embed="rId13" cstate="print">
            <a:lum contrast="30000"/>
          </a:blip>
          <a:srcRect/>
          <a:stretch>
            <a:fillRect/>
          </a:stretch>
        </p:blipFill>
        <p:spPr bwMode="auto">
          <a:xfrm>
            <a:off x="8610600" y="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279400"/>
            <a:ext cx="5327650" cy="5397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0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Click to edit Master title style...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9625" y="971550"/>
            <a:ext cx="8174038" cy="545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First</a:t>
            </a:r>
            <a:endParaRPr lang="en-US" smtClean="0"/>
          </a:p>
          <a:p>
            <a:pPr lvl="1"/>
            <a:r>
              <a:rPr lang="en-US" smtClean="0"/>
              <a:t> </a:t>
            </a:r>
            <a:r>
              <a:rPr lang="sl-SI" smtClean="0"/>
              <a:t>Second</a:t>
            </a:r>
          </a:p>
          <a:p>
            <a:pPr lvl="2"/>
            <a:endParaRPr lang="sl-SI" smtClean="0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9963" y="6696075"/>
            <a:ext cx="460375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7D7D7D"/>
                </a:solidFill>
              </a:defRPr>
            </a:lvl1pPr>
          </a:lstStyle>
          <a:p>
            <a:pPr>
              <a:defRPr/>
            </a:pPr>
            <a:fld id="{94C191DD-EA97-4AE9-9505-114298A6BE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2pPr>
      <a:lvl3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3pPr>
      <a:lvl4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4pPr>
      <a:lvl5pPr algn="l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5pPr>
      <a:lvl6pPr marL="4572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6pPr>
      <a:lvl7pPr marL="9144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7pPr>
      <a:lvl8pPr marL="13716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8pPr>
      <a:lvl9pPr marL="1828800" algn="l" rtl="0" fontAlgn="base">
        <a:lnSpc>
          <a:spcPct val="80000"/>
        </a:lnSpc>
        <a:spcBef>
          <a:spcPct val="0"/>
        </a:spcBef>
        <a:spcAft>
          <a:spcPct val="0"/>
        </a:spcAft>
        <a:defRPr sz="2500">
          <a:solidFill>
            <a:srgbClr val="CC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8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10000"/>
        </a:spcBef>
        <a:spcAft>
          <a:spcPct val="5000"/>
        </a:spcAft>
        <a:buClr>
          <a:srgbClr val="CC0000"/>
        </a:buClr>
        <a:buSzPct val="6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Wingdings" pitchFamily="2" charset="2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hyperlink" Target="mailto:luka.sepetavc@cosylab.com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98750" y="2320925"/>
            <a:ext cx="5437188" cy="1585913"/>
          </a:xfrm>
          <a:noFill/>
        </p:spPr>
        <p:txBody>
          <a:bodyPr lIns="0" anchor="b"/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iLLRF</a:t>
            </a:r>
            <a:r>
              <a:rPr lang="en-US" sz="2800" dirty="0" smtClean="0"/>
              <a:t> </a:t>
            </a:r>
            <a:r>
              <a:rPr lang="sl-SI" sz="2800" dirty="0" smtClean="0"/>
              <a:t>Status </a:t>
            </a:r>
            <a:r>
              <a:rPr lang="en-US" sz="2800" dirty="0" smtClean="0"/>
              <a:t>overview</a:t>
            </a:r>
            <a:br>
              <a:rPr lang="en-US" sz="2800" dirty="0" smtClean="0"/>
            </a:br>
            <a:endParaRPr lang="en-US" sz="2800" dirty="0" smtClean="0"/>
          </a:p>
        </p:txBody>
      </p:sp>
      <p:pic>
        <p:nvPicPr>
          <p:cNvPr id="2051" name="Picture 32" descr="logocosylab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755650" y="1963738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33"/>
          <p:cNvSpPr txBox="1">
            <a:spLocks noChangeArrowheads="1"/>
          </p:cNvSpPr>
          <p:nvPr/>
        </p:nvSpPr>
        <p:spPr bwMode="auto">
          <a:xfrm>
            <a:off x="2698750" y="3978275"/>
            <a:ext cx="529363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sz="2000" dirty="0" err="1" smtClean="0"/>
              <a:t>Klemen</a:t>
            </a:r>
            <a:r>
              <a:rPr lang="en-US" sz="2000" dirty="0" smtClean="0"/>
              <a:t> </a:t>
            </a:r>
            <a:r>
              <a:rPr lang="en-US" sz="2000" dirty="0" err="1" smtClean="0"/>
              <a:t>Vodopivec</a:t>
            </a:r>
            <a:r>
              <a:rPr lang="sl-SI" sz="2000" dirty="0" smtClean="0"/>
              <a:t>    </a:t>
            </a:r>
            <a:r>
              <a:rPr lang="en-US" sz="2000" dirty="0" err="1" smtClean="0">
                <a:hlinkClick r:id="rId4"/>
              </a:rPr>
              <a:t>klemen.vodopivec</a:t>
            </a:r>
            <a:r>
              <a:rPr lang="sl-SI" sz="2000" dirty="0" smtClean="0">
                <a:hlinkClick r:id="rId4"/>
              </a:rPr>
              <a:t>@cosylab.com</a:t>
            </a:r>
            <a:endParaRPr lang="sl-SI" sz="2000" dirty="0" smtClean="0"/>
          </a:p>
        </p:txBody>
      </p:sp>
      <p:pic>
        <p:nvPicPr>
          <p:cNvPr id="205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809625"/>
            <a:ext cx="28384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4" name="Group 41"/>
          <p:cNvGrpSpPr>
            <a:grpSpLocks/>
          </p:cNvGrpSpPr>
          <p:nvPr/>
        </p:nvGrpSpPr>
        <p:grpSpPr bwMode="auto">
          <a:xfrm>
            <a:off x="2665413" y="4787900"/>
            <a:ext cx="3743325" cy="631825"/>
            <a:chOff x="1477" y="3184"/>
            <a:chExt cx="2358" cy="398"/>
          </a:xfrm>
        </p:grpSpPr>
        <p:pic>
          <p:nvPicPr>
            <p:cNvPr id="2055" name="Picture 42" descr="cikacaka"/>
            <p:cNvPicPr>
              <a:picLocks noChangeAspect="1" noChangeArrowheads="1"/>
            </p:cNvPicPr>
            <p:nvPr/>
          </p:nvPicPr>
          <p:blipFill>
            <a:blip r:embed="rId6" cstate="print">
              <a:lum contrast="-12000"/>
            </a:blip>
            <a:srcRect/>
            <a:stretch>
              <a:fillRect/>
            </a:stretch>
          </p:blipFill>
          <p:spPr bwMode="auto">
            <a:xfrm>
              <a:off x="1541" y="3184"/>
              <a:ext cx="2178" cy="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3"/>
            <p:cNvSpPr>
              <a:spLocks noChangeArrowheads="1"/>
            </p:cNvSpPr>
            <p:nvPr/>
          </p:nvSpPr>
          <p:spPr bwMode="auto">
            <a:xfrm>
              <a:off x="1477" y="3388"/>
              <a:ext cx="2358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en-US" sz="1400" spc="320" dirty="0"/>
                <a:t>the best people make </a:t>
              </a:r>
              <a:r>
                <a:rPr lang="en-US" sz="1400" spc="320" dirty="0" err="1"/>
                <a:t>cosylab</a:t>
              </a:r>
              <a:endParaRPr lang="en-US" sz="1400" spc="32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Outline</a:t>
            </a:r>
            <a:endParaRPr lang="sl-SI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dirty="0" smtClean="0"/>
          </a:p>
          <a:p>
            <a:r>
              <a:rPr lang="sl-SI" dirty="0" smtClean="0"/>
              <a:t>Quick overview</a:t>
            </a:r>
          </a:p>
          <a:p>
            <a:endParaRPr lang="sl-SI" dirty="0" smtClean="0"/>
          </a:p>
          <a:p>
            <a:endParaRPr lang="sl-SI" dirty="0" smtClean="0"/>
          </a:p>
          <a:p>
            <a:pPr lvl="1">
              <a:buNone/>
            </a:pPr>
            <a:endParaRPr lang="en-US" dirty="0" smtClean="0"/>
          </a:p>
          <a:p>
            <a:r>
              <a:rPr lang="sl-SI" dirty="0" smtClean="0"/>
              <a:t>1) What has been done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dirty="0" smtClean="0"/>
              <a:t>2) What is working</a:t>
            </a:r>
          </a:p>
          <a:p>
            <a:endParaRPr lang="sl-SI" dirty="0" smtClean="0"/>
          </a:p>
          <a:p>
            <a:endParaRPr lang="sl-SI" dirty="0" smtClean="0"/>
          </a:p>
          <a:p>
            <a:endParaRPr lang="en-US" dirty="0" smtClean="0"/>
          </a:p>
          <a:p>
            <a:r>
              <a:rPr lang="sl-SI" dirty="0" smtClean="0"/>
              <a:t>3) What needs to be done</a:t>
            </a:r>
            <a:endParaRPr lang="en-US" dirty="0" smtClean="0"/>
          </a:p>
        </p:txBody>
      </p:sp>
      <p:sp>
        <p:nvSpPr>
          <p:cNvPr id="307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smtClean="0"/>
              <a:t>Cosylab 2011</a:t>
            </a:r>
            <a:endParaRPr lang="sl-SI" dirty="0" smtClean="0"/>
          </a:p>
        </p:txBody>
      </p:sp>
      <p:sp>
        <p:nvSpPr>
          <p:cNvPr id="307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53D1CB7-AE54-4311-84FE-8C18053561D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iLLRF</a:t>
            </a:r>
            <a:r>
              <a:rPr lang="en-US" dirty="0" smtClean="0"/>
              <a:t> – </a:t>
            </a:r>
            <a:r>
              <a:rPr lang="sl-SI" dirty="0" smtClean="0"/>
              <a:t>quick </a:t>
            </a:r>
            <a:r>
              <a:rPr lang="en-US" dirty="0" smtClean="0"/>
              <a:t>overview</a:t>
            </a:r>
          </a:p>
        </p:txBody>
      </p:sp>
      <p:sp>
        <p:nvSpPr>
          <p:cNvPr id="5123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sl-SI" smtClean="0"/>
              <a:t>Cosylab 2011</a:t>
            </a:r>
            <a:endParaRPr lang="sl-SI" dirty="0" smtClean="0"/>
          </a:p>
        </p:txBody>
      </p:sp>
      <p:sp>
        <p:nvSpPr>
          <p:cNvPr id="512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B16E8C7-47EA-4C7F-AF77-D7D26D121C14}" type="slidenum">
              <a:rPr lang="en-US" smtClean="0"/>
              <a:pPr/>
              <a:t>3</a:t>
            </a:fld>
            <a:endParaRPr lang="en-US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1485900" y="3547904"/>
            <a:ext cx="4038600" cy="2545080"/>
            <a:chOff x="0" y="0"/>
            <a:chExt cx="4038600" cy="2545080"/>
          </a:xfrm>
        </p:grpSpPr>
        <p:sp>
          <p:nvSpPr>
            <p:cNvPr id="31" name="Text Box 9"/>
            <p:cNvSpPr txBox="1"/>
            <p:nvPr/>
          </p:nvSpPr>
          <p:spPr>
            <a:xfrm>
              <a:off x="0" y="0"/>
              <a:ext cx="4038600" cy="2545080"/>
            </a:xfrm>
            <a:prstGeom prst="rect">
              <a:avLst/>
            </a:prstGeom>
            <a:solidFill>
              <a:srgbClr val="EFF9FF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 b="1">
                  <a:effectLst/>
                  <a:ea typeface="Calibri"/>
                  <a:cs typeface="Times New Roman"/>
                </a:rPr>
                <a:t>Thomson LLRF</a:t>
              </a:r>
              <a:endParaRPr lang="sl-SI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32" name="Text Box 12"/>
            <p:cNvSpPr txBox="1"/>
            <p:nvPr/>
          </p:nvSpPr>
          <p:spPr>
            <a:xfrm>
              <a:off x="2667000" y="0"/>
              <a:ext cx="1152525" cy="251460"/>
            </a:xfrm>
            <a:prstGeom prst="rect">
              <a:avLst/>
            </a:prstGeom>
            <a:solidFill>
              <a:srgbClr val="EFF9FF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TINE server</a:t>
              </a:r>
              <a:endParaRPr lang="sl-SI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33" name="Text Box 13"/>
            <p:cNvSpPr txBox="1"/>
            <p:nvPr/>
          </p:nvSpPr>
          <p:spPr>
            <a:xfrm>
              <a:off x="180975" y="0"/>
              <a:ext cx="1284945" cy="251460"/>
            </a:xfrm>
            <a:prstGeom prst="rect">
              <a:avLst/>
            </a:prstGeom>
            <a:solidFill>
              <a:srgbClr val="EFF9FF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dirty="0">
                  <a:effectLst/>
                  <a:ea typeface="Calibri"/>
                  <a:cs typeface="Times New Roman"/>
                </a:rPr>
                <a:t>Trigger interface</a:t>
              </a:r>
              <a:endParaRPr lang="sl-SI" sz="1100" dirty="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524000" y="928529"/>
            <a:ext cx="4000500" cy="2232660"/>
            <a:chOff x="0" y="0"/>
            <a:chExt cx="4000500" cy="2232660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4000500" cy="2232660"/>
            </a:xfrm>
            <a:prstGeom prst="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sl-SI"/>
            </a:p>
          </p:txBody>
        </p:sp>
        <p:sp>
          <p:nvSpPr>
            <p:cNvPr id="26" name="Text Box 11"/>
            <p:cNvSpPr txBox="1"/>
            <p:nvPr/>
          </p:nvSpPr>
          <p:spPr>
            <a:xfrm>
              <a:off x="238125" y="1028700"/>
              <a:ext cx="1844040" cy="11049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sl-SI" sz="1100">
                  <a:effectLst/>
                  <a:ea typeface="Calibri"/>
                  <a:cs typeface="Times New Roman"/>
                </a:rPr>
                <a:t>MTR </a:t>
              </a:r>
            </a:p>
          </p:txBody>
        </p:sp>
        <p:sp>
          <p:nvSpPr>
            <p:cNvPr id="27" name="Text Box 23"/>
            <p:cNvSpPr txBox="1"/>
            <p:nvPr/>
          </p:nvSpPr>
          <p:spPr>
            <a:xfrm>
              <a:off x="95250" y="76200"/>
              <a:ext cx="3771900" cy="655320"/>
            </a:xfrm>
            <a:prstGeom prst="rect">
              <a:avLst/>
            </a:prstGeom>
            <a:solidFill>
              <a:srgbClr val="FFC000"/>
            </a:solidFill>
            <a:ln/>
          </p:spPr>
          <p:style>
            <a:lnRef idx="1">
              <a:schemeClr val="accent3"/>
            </a:lnRef>
            <a:fillRef idx="1002">
              <a:schemeClr val="dk2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 b="1" dirty="0" err="1">
                  <a:solidFill>
                    <a:schemeClr val="tx1"/>
                  </a:solidFill>
                  <a:effectLst/>
                  <a:ea typeface="Calibri"/>
                  <a:cs typeface="Times New Roman"/>
                </a:rPr>
                <a:t>iLLRF</a:t>
              </a:r>
              <a:endParaRPr lang="sl-SI" sz="1100" dirty="0">
                <a:solidFill>
                  <a:schemeClr val="tx1"/>
                </a:solidFill>
                <a:effectLst/>
                <a:ea typeface="Calibri"/>
                <a:cs typeface="Times New Roman"/>
              </a:endParaRPr>
            </a:p>
          </p:txBody>
        </p:sp>
        <p:sp>
          <p:nvSpPr>
            <p:cNvPr id="28" name="Text Box 19"/>
            <p:cNvSpPr txBox="1"/>
            <p:nvPr/>
          </p:nvSpPr>
          <p:spPr>
            <a:xfrm>
              <a:off x="238125" y="381000"/>
              <a:ext cx="1285875" cy="3048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ITC component</a:t>
              </a:r>
              <a:endParaRPr lang="sl-SI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29" name="Text Box 20"/>
            <p:cNvSpPr txBox="1"/>
            <p:nvPr/>
          </p:nvSpPr>
          <p:spPr>
            <a:xfrm>
              <a:off x="2457450" y="390525"/>
              <a:ext cx="1272540" cy="304800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ILC component</a:t>
              </a:r>
              <a:endParaRPr lang="sl-SI" sz="1100">
                <a:effectLst/>
                <a:ea typeface="Calibri"/>
                <a:cs typeface="Times New Roman"/>
              </a:endParaRPr>
            </a:p>
          </p:txBody>
        </p:sp>
        <p:sp>
          <p:nvSpPr>
            <p:cNvPr id="30" name="Down Arrow 29"/>
            <p:cNvSpPr/>
            <p:nvPr/>
          </p:nvSpPr>
          <p:spPr>
            <a:xfrm>
              <a:off x="1066800" y="685800"/>
              <a:ext cx="259080" cy="342900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sl-SI"/>
            </a:p>
          </p:txBody>
        </p:sp>
      </p:grpSp>
      <p:sp>
        <p:nvSpPr>
          <p:cNvPr id="14" name="Text Box 26"/>
          <p:cNvSpPr txBox="1"/>
          <p:nvPr/>
        </p:nvSpPr>
        <p:spPr>
          <a:xfrm>
            <a:off x="6162675" y="2233454"/>
            <a:ext cx="1495425" cy="1485900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b="1" dirty="0" smtClean="0">
                <a:effectLst/>
                <a:ea typeface="Calibri"/>
                <a:cs typeface="Times New Roman"/>
              </a:rPr>
              <a:t>MAPS</a:t>
            </a:r>
            <a:endParaRPr lang="sl-SI" sz="1100" dirty="0">
              <a:effectLst/>
              <a:ea typeface="Calibri"/>
              <a:cs typeface="Times New Roman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038600" y="1623854"/>
            <a:ext cx="419100" cy="1923415"/>
            <a:chOff x="0" y="0"/>
            <a:chExt cx="419100" cy="1923415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333375" y="0"/>
              <a:ext cx="9525" cy="192341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 Box 29"/>
            <p:cNvSpPr txBox="1"/>
            <p:nvPr/>
          </p:nvSpPr>
          <p:spPr>
            <a:xfrm>
              <a:off x="0" y="409575"/>
              <a:ext cx="419100" cy="85979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configuration</a:t>
              </a:r>
              <a:endParaRPr lang="sl-SI" sz="110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781550" y="1614329"/>
            <a:ext cx="419100" cy="1932940"/>
            <a:chOff x="0" y="0"/>
            <a:chExt cx="419100" cy="1933574"/>
          </a:xfrm>
        </p:grpSpPr>
        <p:cxnSp>
          <p:nvCxnSpPr>
            <p:cNvPr id="21" name="Straight Arrow Connector 20"/>
            <p:cNvCxnSpPr/>
            <p:nvPr/>
          </p:nvCxnSpPr>
          <p:spPr>
            <a:xfrm flipV="1">
              <a:off x="295275" y="0"/>
              <a:ext cx="0" cy="1933574"/>
            </a:xfrm>
            <a:prstGeom prst="straightConnector1">
              <a:avLst/>
            </a:prstGeom>
            <a:ln>
              <a:headEnd type="none"/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 Box 30"/>
            <p:cNvSpPr txBox="1"/>
            <p:nvPr/>
          </p:nvSpPr>
          <p:spPr>
            <a:xfrm>
              <a:off x="0" y="419100"/>
              <a:ext cx="419100" cy="85979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vert270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raw data</a:t>
              </a:r>
              <a:endParaRPr lang="sl-SI" sz="1100">
                <a:effectLst/>
                <a:ea typeface="Calibri"/>
                <a:cs typeface="Times New Roman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257800" y="1614329"/>
            <a:ext cx="1390650" cy="790575"/>
            <a:chOff x="0" y="0"/>
            <a:chExt cx="1390650" cy="790575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0" y="0"/>
              <a:ext cx="1165860" cy="7905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 Box 31"/>
            <p:cNvSpPr txBox="1"/>
            <p:nvPr/>
          </p:nvSpPr>
          <p:spPr>
            <a:xfrm>
              <a:off x="485775" y="114300"/>
              <a:ext cx="904875" cy="304800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15000"/>
                </a:lnSpc>
                <a:spcAft>
                  <a:spcPts val="1000"/>
                </a:spcAft>
              </a:pPr>
              <a:r>
                <a:rPr lang="en-US" sz="1100">
                  <a:effectLst/>
                  <a:ea typeface="Calibri"/>
                  <a:cs typeface="Times New Roman"/>
                </a:rPr>
                <a:t>data</a:t>
              </a:r>
              <a:endParaRPr lang="sl-SI" sz="1100">
                <a:effectLst/>
                <a:ea typeface="Calibri"/>
                <a:cs typeface="Times New Roman"/>
              </a:endParaRPr>
            </a:p>
          </p:txBody>
        </p:sp>
      </p:grpSp>
      <p:pic>
        <p:nvPicPr>
          <p:cNvPr id="34" name="Picture 33" descr="https://internal.cosylab.com/svn/acc/projects/Cosylab_HW/sandbox/PCBs/album/slides/IMG_0116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9440" y="2208054"/>
            <a:ext cx="1654810" cy="854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" name="Straight Arrow Connector 17"/>
          <p:cNvCxnSpPr/>
          <p:nvPr/>
        </p:nvCxnSpPr>
        <p:spPr>
          <a:xfrm flipH="1">
            <a:off x="2162175" y="2833529"/>
            <a:ext cx="581025" cy="7143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35" name="Picture 34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80" y="4057469"/>
            <a:ext cx="1409700" cy="2019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l-SI" b="1" dirty="0" smtClean="0">
              <a:solidFill>
                <a:srgbClr val="00B050"/>
              </a:solidFill>
            </a:endParaRPr>
          </a:p>
          <a:p>
            <a:r>
              <a:rPr lang="sl-SI" b="1" dirty="0" smtClean="0">
                <a:solidFill>
                  <a:srgbClr val="00B050"/>
                </a:solidFill>
              </a:rPr>
              <a:t>GREEN – task went well</a:t>
            </a: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b="1" dirty="0" smtClean="0">
              <a:solidFill>
                <a:srgbClr val="00B050"/>
              </a:solidFill>
            </a:endParaRPr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C000"/>
                </a:solidFill>
              </a:rPr>
              <a:t>ORANGE – slight issues with the task</a:t>
            </a:r>
          </a:p>
          <a:p>
            <a:endParaRPr lang="sl-SI" b="1" dirty="0" smtClean="0">
              <a:solidFill>
                <a:srgbClr val="FFC000"/>
              </a:solidFill>
            </a:endParaRPr>
          </a:p>
          <a:p>
            <a:endParaRPr lang="sl-SI" dirty="0" smtClean="0"/>
          </a:p>
          <a:p>
            <a:endParaRPr lang="sl-SI" dirty="0" smtClean="0"/>
          </a:p>
          <a:p>
            <a:r>
              <a:rPr lang="sl-SI" b="1" dirty="0" smtClean="0">
                <a:solidFill>
                  <a:srgbClr val="FF0000"/>
                </a:solidFill>
              </a:rPr>
              <a:t>RED – task was underestimated, more effort spent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IO adapter for MTR</a:t>
            </a:r>
          </a:p>
          <a:p>
            <a:pPr lvl="1"/>
            <a:r>
              <a:rPr lang="en-US" dirty="0" smtClean="0"/>
              <a:t>Most of the logic in MTR’s FPGA</a:t>
            </a:r>
          </a:p>
          <a:p>
            <a:pPr lvl="1"/>
            <a:r>
              <a:rPr lang="en-US" dirty="0" smtClean="0"/>
              <a:t>Adapter only transforms signals to Thomson specification</a:t>
            </a:r>
            <a:endParaRPr lang="sl-SI" dirty="0"/>
          </a:p>
          <a:p>
            <a:endParaRPr lang="en-US" dirty="0" smtClean="0">
              <a:solidFill>
                <a:srgbClr val="FFC000"/>
              </a:solidFill>
            </a:endParaRPr>
          </a:p>
          <a:p>
            <a:endParaRPr lang="en-US" dirty="0">
              <a:solidFill>
                <a:srgbClr val="FFC000"/>
              </a:solidFill>
            </a:endParaRPr>
          </a:p>
          <a:p>
            <a:endParaRPr lang="en-US" dirty="0" smtClean="0">
              <a:solidFill>
                <a:srgbClr val="FFC000"/>
              </a:solidFill>
            </a:endParaRPr>
          </a:p>
          <a:p>
            <a:endParaRPr lang="en-US" dirty="0" smtClean="0">
              <a:solidFill>
                <a:srgbClr val="FFC000"/>
              </a:solidFill>
            </a:endParaRPr>
          </a:p>
          <a:p>
            <a:r>
              <a:rPr lang="en-US" dirty="0" smtClean="0">
                <a:solidFill>
                  <a:srgbClr val="FFC000"/>
                </a:solidFill>
              </a:rPr>
              <a:t>ITC component</a:t>
            </a:r>
            <a:endParaRPr lang="sl-SI" dirty="0" smtClean="0"/>
          </a:p>
          <a:p>
            <a:pPr lvl="1"/>
            <a:r>
              <a:rPr lang="en-US" dirty="0" smtClean="0"/>
              <a:t>Not yet updated to latest FECOS &amp; MTR changes</a:t>
            </a:r>
            <a:endParaRPr lang="sl-SI" dirty="0" smtClean="0"/>
          </a:p>
          <a:p>
            <a:endParaRPr lang="sl-SI" dirty="0" smtClean="0"/>
          </a:p>
          <a:p>
            <a:endParaRPr lang="sl-SI" dirty="0" smtClean="0"/>
          </a:p>
          <a:p>
            <a:pPr>
              <a:buNone/>
            </a:pPr>
            <a:endParaRPr lang="sl-SI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ITC XML configuration</a:t>
            </a:r>
            <a:endParaRPr lang="sl-SI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All static variables</a:t>
            </a:r>
            <a:endParaRPr lang="sl-SI" dirty="0" smtClean="0"/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8" name="Picture 7" descr="https://internal.cosylab.com/svn/acc/projects/Cosylab_HW/sandbox/PCBs/album/slides/IMG_0116.JPG"/>
          <p:cNvPicPr/>
          <p:nvPr/>
        </p:nvPicPr>
        <p:blipFill>
          <a:blip r:embed="rId3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9302" r="343" b="11628"/>
          <a:stretch>
            <a:fillRect/>
          </a:stretch>
        </p:blipFill>
        <p:spPr bwMode="auto">
          <a:xfrm>
            <a:off x="4622454" y="2142604"/>
            <a:ext cx="3801974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482864"/>
            <a:ext cx="2624026" cy="2118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1) What has been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ILC component</a:t>
            </a:r>
            <a:endParaRPr lang="sl-SI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Error handling</a:t>
            </a:r>
            <a:endParaRPr lang="sl-SI" dirty="0" smtClean="0"/>
          </a:p>
          <a:p>
            <a:pPr lvl="1"/>
            <a:r>
              <a:rPr lang="en-US" dirty="0" smtClean="0"/>
              <a:t>TINE communication</a:t>
            </a:r>
          </a:p>
          <a:p>
            <a:pPr lvl="1"/>
            <a:r>
              <a:rPr lang="en-US" dirty="0" smtClean="0"/>
              <a:t>Measurement sampling</a:t>
            </a:r>
          </a:p>
          <a:p>
            <a:pPr lvl="1"/>
            <a:r>
              <a:rPr lang="en-US" dirty="0" smtClean="0"/>
              <a:t>Custom commands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sl-SI" dirty="0" smtClean="0"/>
          </a:p>
          <a:p>
            <a:r>
              <a:rPr lang="en-US" dirty="0" smtClean="0">
                <a:solidFill>
                  <a:srgbClr val="00B050"/>
                </a:solidFill>
              </a:rPr>
              <a:t>ILC XML configuration</a:t>
            </a:r>
            <a:endParaRPr lang="sl-SI" dirty="0" smtClean="0">
              <a:solidFill>
                <a:srgbClr val="00B050"/>
              </a:solidFill>
            </a:endParaRPr>
          </a:p>
          <a:p>
            <a:pPr lvl="1"/>
            <a:r>
              <a:rPr lang="en-US" dirty="0" smtClean="0"/>
              <a:t>Some static variables</a:t>
            </a:r>
          </a:p>
          <a:p>
            <a:pPr lvl="1"/>
            <a:r>
              <a:rPr lang="en-US" dirty="0" smtClean="0"/>
              <a:t>Most from PVSS</a:t>
            </a:r>
            <a:endParaRPr lang="sl-SI" dirty="0" smtClean="0"/>
          </a:p>
          <a:p>
            <a:pPr lvl="1"/>
            <a:endParaRPr lang="sl-SI" dirty="0" smtClean="0"/>
          </a:p>
          <a:p>
            <a:pPr>
              <a:buNone/>
            </a:pPr>
            <a:endParaRPr lang="sl-SI" dirty="0" smtClean="0"/>
          </a:p>
          <a:p>
            <a:pPr lvl="1"/>
            <a:endParaRPr lang="sl-SI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322" y="3382503"/>
            <a:ext cx="3957341" cy="2756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1708" y="918468"/>
            <a:ext cx="4725090" cy="220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2) What is working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Trigger</a:t>
            </a:r>
          </a:p>
          <a:p>
            <a:pPr lvl="1"/>
            <a:r>
              <a:rPr lang="en-US" dirty="0" smtClean="0"/>
              <a:t>MTR handles FECOS event</a:t>
            </a:r>
          </a:p>
          <a:p>
            <a:pPr lvl="1"/>
            <a:r>
              <a:rPr lang="en-US" dirty="0" smtClean="0"/>
              <a:t>IO adapter forwards signal to LLRF</a:t>
            </a:r>
          </a:p>
          <a:p>
            <a:endParaRPr lang="en-US" dirty="0" smtClean="0"/>
          </a:p>
          <a:p>
            <a:r>
              <a:rPr lang="en-US" dirty="0" smtClean="0"/>
              <a:t>ITC component</a:t>
            </a:r>
          </a:p>
          <a:p>
            <a:pPr lvl="1"/>
            <a:r>
              <a:rPr lang="en-US" dirty="0" smtClean="0"/>
              <a:t>Reads configuration from XML</a:t>
            </a:r>
          </a:p>
          <a:p>
            <a:pPr lvl="1"/>
            <a:r>
              <a:rPr lang="en-US" dirty="0" smtClean="0"/>
              <a:t>Sends FECOS event to MTR</a:t>
            </a:r>
          </a:p>
          <a:p>
            <a:pPr lvl="1"/>
            <a:r>
              <a:rPr lang="en-US" dirty="0" smtClean="0"/>
              <a:t>Forwards heartbeat events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ILC component</a:t>
            </a:r>
          </a:p>
          <a:p>
            <a:pPr lvl="1"/>
            <a:r>
              <a:rPr lang="en-US" dirty="0" smtClean="0"/>
              <a:t>Reads configuration from XML, PVSS</a:t>
            </a:r>
          </a:p>
          <a:p>
            <a:pPr lvl="1"/>
            <a:r>
              <a:rPr lang="en-US" dirty="0" smtClean="0"/>
              <a:t>Configures LLRF through TINE</a:t>
            </a:r>
          </a:p>
          <a:p>
            <a:pPr lvl="1"/>
            <a:r>
              <a:rPr lang="en-US" dirty="0" smtClean="0"/>
              <a:t>Polls for new measurements</a:t>
            </a:r>
          </a:p>
          <a:p>
            <a:pPr lvl="1"/>
            <a:r>
              <a:rPr lang="en-US" dirty="0" smtClean="0"/>
              <a:t>Forwards measurements to MAPS</a:t>
            </a:r>
          </a:p>
          <a:p>
            <a:pPr lvl="1"/>
            <a:r>
              <a:rPr lang="en-US" dirty="0" smtClean="0"/>
              <a:t>Allows custom commanding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3) What needs to be done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.doc </a:t>
            </a:r>
            <a:r>
              <a:rPr lang="en-US" dirty="0" smtClean="0"/>
              <a:t>description for XML </a:t>
            </a:r>
            <a:r>
              <a:rPr lang="en-US" dirty="0" smtClean="0"/>
              <a:t>configuration</a:t>
            </a:r>
          </a:p>
          <a:p>
            <a:endParaRPr lang="en-US" dirty="0" smtClean="0"/>
          </a:p>
          <a:p>
            <a:r>
              <a:rPr lang="en-US" dirty="0" smtClean="0"/>
              <a:t>TINE </a:t>
            </a:r>
            <a:r>
              <a:rPr lang="en-US" dirty="0" smtClean="0"/>
              <a:t>communication </a:t>
            </a:r>
            <a:r>
              <a:rPr lang="en-US" dirty="0" smtClean="0"/>
              <a:t>enhancements</a:t>
            </a:r>
          </a:p>
          <a:p>
            <a:pPr lvl="1"/>
            <a:r>
              <a:rPr lang="en-US" dirty="0" smtClean="0"/>
              <a:t>support </a:t>
            </a:r>
            <a:r>
              <a:rPr lang="en-US" dirty="0" smtClean="0"/>
              <a:t>for </a:t>
            </a:r>
            <a:r>
              <a:rPr lang="en-US" dirty="0" err="1" smtClean="0"/>
              <a:t>async</a:t>
            </a:r>
            <a:r>
              <a:rPr lang="en-US" dirty="0" smtClean="0"/>
              <a:t> detection of new </a:t>
            </a:r>
            <a:r>
              <a:rPr lang="en-US" dirty="0" smtClean="0"/>
              <a:t>measurements</a:t>
            </a:r>
          </a:p>
          <a:p>
            <a:pPr lvl="1"/>
            <a:r>
              <a:rPr lang="en-US" dirty="0" smtClean="0"/>
              <a:t>support </a:t>
            </a:r>
            <a:r>
              <a:rPr lang="en-US" dirty="0" smtClean="0"/>
              <a:t>for </a:t>
            </a:r>
            <a:r>
              <a:rPr lang="en-US" dirty="0" smtClean="0"/>
              <a:t>arrays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Update </a:t>
            </a:r>
            <a:r>
              <a:rPr lang="en-US" dirty="0" smtClean="0"/>
              <a:t>MAPS message </a:t>
            </a:r>
            <a:r>
              <a:rPr lang="en-US" dirty="0" smtClean="0"/>
              <a:t>format</a:t>
            </a:r>
          </a:p>
          <a:p>
            <a:endParaRPr lang="en-US" dirty="0" smtClean="0"/>
          </a:p>
          <a:p>
            <a:r>
              <a:rPr lang="en-US" dirty="0" smtClean="0"/>
              <a:t>Testing</a:t>
            </a:r>
          </a:p>
          <a:p>
            <a:endParaRPr lang="en-US" dirty="0" smtClean="0"/>
          </a:p>
          <a:p>
            <a:r>
              <a:rPr lang="en-US" dirty="0" smtClean="0"/>
              <a:t>Integration </a:t>
            </a:r>
            <a:r>
              <a:rPr lang="en-US" dirty="0" smtClean="0"/>
              <a:t>with Thomson LLRF system 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That’s all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71550"/>
            <a:ext cx="8174038" cy="5456238"/>
          </a:xfrm>
        </p:spPr>
        <p:txBody>
          <a:bodyPr/>
          <a:lstStyle/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/>
            <a:endParaRPr lang="sl-SI" dirty="0" smtClean="0"/>
          </a:p>
          <a:p>
            <a:pPr algn="ctr">
              <a:buNone/>
            </a:pPr>
            <a:r>
              <a:rPr lang="sl-SI" dirty="0" smtClean="0">
                <a:sym typeface="Wingdings" pitchFamily="2" charset="2"/>
              </a:rPr>
              <a:t></a:t>
            </a:r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sl-SI" smtClean="0"/>
              <a:t>Cosylab 2011</a:t>
            </a:r>
            <a:endParaRPr lang="sl-S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026738A-A608-4A0A-ABC3-C6313C65018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5157</TotalTime>
  <Words>538</Words>
  <Application>Microsoft Office PowerPoint</Application>
  <PresentationFormat>Custom</PresentationFormat>
  <Paragraphs>149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iLLRF Status overview </vt:lpstr>
      <vt:lpstr>Outline</vt:lpstr>
      <vt:lpstr>iLLRF – quick overview</vt:lpstr>
      <vt:lpstr>1) What has been done</vt:lpstr>
      <vt:lpstr>1) What has been done</vt:lpstr>
      <vt:lpstr>1) What has been done</vt:lpstr>
      <vt:lpstr>2) What is working</vt:lpstr>
      <vt:lpstr>3) What needs to be done</vt:lpstr>
      <vt:lpstr>That’s all</vt:lpstr>
    </vt:vector>
  </TitlesOfParts>
  <Company>COSYLAB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iLLRF Status overview </dc:title>
  <dc:creator>Klemen Vodopivec</dc:creator>
  <cp:lastModifiedBy>lsepetavc</cp:lastModifiedBy>
  <cp:revision>811</cp:revision>
  <dcterms:created xsi:type="dcterms:W3CDTF">2006-10-19T08:19:17Z</dcterms:created>
  <dcterms:modified xsi:type="dcterms:W3CDTF">2011-09-29T13:05:28Z</dcterms:modified>
</cp:coreProperties>
</file>