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5" r:id="rId3"/>
    <p:sldId id="298" r:id="rId4"/>
    <p:sldId id="299" r:id="rId5"/>
    <p:sldId id="300" r:id="rId6"/>
    <p:sldId id="308" r:id="rId7"/>
    <p:sldId id="301" r:id="rId8"/>
    <p:sldId id="303" r:id="rId9"/>
    <p:sldId id="306" r:id="rId10"/>
    <p:sldId id="305" r:id="rId11"/>
    <p:sldId id="304" r:id="rId12"/>
    <p:sldId id="307" r:id="rId13"/>
    <p:sldId id="290" r:id="rId14"/>
    <p:sldId id="309" r:id="rId15"/>
    <p:sldId id="266" r:id="rId16"/>
  </p:sldIdLst>
  <p:sldSz cx="9144000" cy="6858000" type="screen4x3"/>
  <p:notesSz cx="6670675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3300"/>
    <a:srgbClr val="666699"/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002" autoAdjust="0"/>
    <p:restoredTop sz="94545" autoAdjust="0"/>
  </p:normalViewPr>
  <p:slideViewPr>
    <p:cSldViewPr>
      <p:cViewPr varScale="1">
        <p:scale>
          <a:sx n="122" d="100"/>
          <a:sy n="122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135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765" y="0"/>
            <a:ext cx="289135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AD08E89-57B7-4BF4-8723-875F72BEF890}" type="datetime1">
              <a:rPr lang="en-US"/>
              <a:pPr>
                <a:defRPr/>
              </a:pPr>
              <a:t>10/4/2011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259"/>
            <a:ext cx="289135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n-US"/>
              <a:t>PP-101007-a-TST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765" y="9431259"/>
            <a:ext cx="289135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E4BFEB5-DAA1-43DD-B185-BEF0D7B5B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1353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765" y="0"/>
            <a:ext cx="2891353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BEDB5C-3E92-4F40-8A1A-27E1C9DAEB16}" type="datetime1">
              <a:rPr lang="en-US"/>
              <a:pPr>
                <a:defRPr/>
              </a:pPr>
              <a:t>10/4/2011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6" y="4717218"/>
            <a:ext cx="5337163" cy="4467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259"/>
            <a:ext cx="2891353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AT"/>
              <a:t>PP-101007-a-TST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765" y="9431259"/>
            <a:ext cx="2891353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B07E26-0180-4560-9473-7DB38569962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PP-101007-a-TST</a:t>
            </a:r>
          </a:p>
        </p:txBody>
      </p:sp>
      <p:sp>
        <p:nvSpPr>
          <p:cNvPr id="1331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329B-838B-4B93-8845-CF518286C0D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3EFF-3B29-4F22-B8DC-472CACA8B50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C83E3-A5BA-4BF0-BEB9-C742C860FE5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181A-7FE4-4716-8319-2A53577A3CF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7558-CBD8-4770-8EC8-1EA000ABE9E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E47FF-4F4F-4977-B98B-D0B3377F69D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70F8-E579-4326-998F-BB1A8158A8F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113F5-20CB-4F67-B1DC-B5DDCB3F97B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A0897-B6CD-47BE-A050-8A621CD4205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BF68-91F1-427E-8929-61E1C59548A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10BA-1385-4457-ACEF-E7519BF6511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B89B-DC1B-480C-AF8A-BEBF77F5779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4008" y="6361830"/>
            <a:ext cx="4499992" cy="49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573838"/>
            <a:ext cx="3500437" cy="2841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PP-111004-a-TST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308725"/>
            <a:ext cx="2305050" cy="2873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6100" y="6381750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062A3A7D-FE4A-48FB-A35E-F9D44A8FD88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2058" name="Picture 9" descr="bul-pho-2007-046_01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4250" y="44450"/>
            <a:ext cx="40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5040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0" scaled="0"/>
            <a:tileRect/>
          </a:gra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476672"/>
            <a:ext cx="9144000" cy="5040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 userDrawn="1"/>
        </p:nvSpPr>
        <p:spPr>
          <a:xfrm>
            <a:off x="0" y="404664"/>
            <a:ext cx="9144000" cy="144016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9" descr="bul-pho-2007-046_01.gif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4448" y="18000"/>
            <a:ext cx="40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iel5/27/29669/01347247.pdf?arnumber=1347247" TargetMode="External"/><Relationship Id="rId2" Type="http://schemas.openxmlformats.org/officeDocument/2006/relationships/hyperlink" Target="http://content.honeywell.com/sensing/prodinfo/fiberoptic/application/on1eng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space.cern.ch/te-dep-abt/Projects/MedAustron/default.asp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513513" cy="21605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Tobias 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Stadlbauer,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Tony Fowler,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Frank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Müller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Special Magnets</a:t>
            </a:r>
          </a:p>
          <a:p>
            <a:pPr eaLnBrk="1" hangingPunct="1">
              <a:defRPr/>
            </a:pPr>
            <a:r>
              <a:rPr lang="en-US" sz="1600" dirty="0" err="1" smtClean="0">
                <a:solidFill>
                  <a:schemeClr val="tx1"/>
                </a:solidFill>
              </a:rPr>
              <a:t>MedAustron</a:t>
            </a: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04 October 2011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84213" y="1412875"/>
            <a:ext cx="7632700" cy="18002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Special Magnets Controls</a:t>
            </a:r>
          </a:p>
          <a:p>
            <a:pPr algn="ctr"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Status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PKF Controls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683568" y="1340768"/>
            <a:ext cx="8136904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The requirements of the PKF are defined [7]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The development work is in progress: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 the technical implementation of the requirements are being studied 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 tests need to be done in the lab to find suitable solutions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 further requirements for the LCS may become evident during development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Thus a flexible and upgradeable LCS is needed which can be </a:t>
            </a:r>
            <a:r>
              <a:rPr lang="en-GB" u="sng" dirty="0" smtClean="0"/>
              <a:t>easily</a:t>
            </a:r>
            <a:r>
              <a:rPr lang="en-GB" dirty="0" smtClean="0"/>
              <a:t> and quickly adapted by the available resources. 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- a good candidate solution is a basic PXI system using </a:t>
            </a:r>
            <a:r>
              <a:rPr lang="en-GB" dirty="0" err="1" smtClean="0"/>
              <a:t>LabView</a:t>
            </a:r>
            <a:r>
              <a:rPr lang="en-GB" dirty="0" smtClean="0"/>
              <a:t> RT. This will be implemented for the Linac4 Pre-Chopper and hence we would benefit from reduced development effort.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539552" y="1268760"/>
            <a:ext cx="1872208" cy="48245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PKF</a:t>
            </a:r>
            <a:endParaRPr lang="en-GB" dirty="0"/>
          </a:p>
        </p:txBody>
      </p:sp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Simplified System Architecture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sp>
        <p:nvSpPr>
          <p:cNvPr id="22" name="Rectangle 21"/>
          <p:cNvSpPr/>
          <p:nvPr/>
        </p:nvSpPr>
        <p:spPr>
          <a:xfrm>
            <a:off x="2627784" y="1988840"/>
            <a:ext cx="1008112" cy="5040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PCO FED Card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99592" y="1844824"/>
            <a:ext cx="1224136" cy="23042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PKF LCS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99592" y="4293096"/>
            <a:ext cx="1296144" cy="14401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PKF Hardware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627784" y="2780928"/>
            <a:ext cx="1008112" cy="5040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BIS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699792" y="4653136"/>
            <a:ext cx="1008112" cy="5040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MTS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2195736" y="4797152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195736" y="501317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2123728" y="3068960"/>
            <a:ext cx="504056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2123728" y="2276872"/>
            <a:ext cx="504056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Pentagon 46"/>
          <p:cNvSpPr/>
          <p:nvPr/>
        </p:nvSpPr>
        <p:spPr>
          <a:xfrm rot="16200000">
            <a:off x="575556" y="3681028"/>
            <a:ext cx="1008112" cy="21602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50" name="Pentagon 49"/>
          <p:cNvSpPr/>
          <p:nvPr/>
        </p:nvSpPr>
        <p:spPr>
          <a:xfrm rot="5400000" flipV="1">
            <a:off x="863588" y="3825044"/>
            <a:ext cx="1008112" cy="21602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DAC</a:t>
            </a:r>
            <a:endParaRPr lang="en-GB" dirty="0"/>
          </a:p>
        </p:txBody>
      </p:sp>
      <p:sp>
        <p:nvSpPr>
          <p:cNvPr id="51" name="Pentagon 50"/>
          <p:cNvSpPr/>
          <p:nvPr/>
        </p:nvSpPr>
        <p:spPr>
          <a:xfrm rot="5400000" flipV="1">
            <a:off x="1439652" y="3825044"/>
            <a:ext cx="1008112" cy="21602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</a:t>
            </a:r>
            <a:endParaRPr lang="en-GB" dirty="0"/>
          </a:p>
        </p:txBody>
      </p:sp>
      <p:sp>
        <p:nvSpPr>
          <p:cNvPr id="52" name="Pentagon 51"/>
          <p:cNvSpPr/>
          <p:nvPr/>
        </p:nvSpPr>
        <p:spPr>
          <a:xfrm rot="16200000">
            <a:off x="1151620" y="3681028"/>
            <a:ext cx="1008112" cy="21602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 rot="16200000">
            <a:off x="-540568" y="2348880"/>
            <a:ext cx="1728192" cy="43204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Local Control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539552" y="2564904"/>
            <a:ext cx="36004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3779912" y="1052736"/>
            <a:ext cx="2448272" cy="189282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Local Control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generation of test timing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control of all settings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display of status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779912" y="3068960"/>
            <a:ext cx="3779912" cy="32778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PKF LCS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communication with ACS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monitoring of critical parameters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generate interlocks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inhibit trigger inputs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protect hardware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active voltage divider control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timing control 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948264" y="1052736"/>
            <a:ext cx="2088232" cy="272382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PKF Hardware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switches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active voltage dividers *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trigger circuits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power supplies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auxiliary devices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Simplified System Architecture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sp>
        <p:nvSpPr>
          <p:cNvPr id="66" name="Rectangle 65"/>
          <p:cNvSpPr/>
          <p:nvPr/>
        </p:nvSpPr>
        <p:spPr>
          <a:xfrm>
            <a:off x="4499992" y="2492896"/>
            <a:ext cx="3672408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PLC hardware structure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2221632" cy="1320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4606" t="21810" r="36807" b="20231"/>
          <a:stretch>
            <a:fillRect/>
          </a:stretch>
        </p:blipFill>
        <p:spPr bwMode="auto">
          <a:xfrm>
            <a:off x="0" y="1052736"/>
            <a:ext cx="3600400" cy="337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32"/>
          <p:cNvSpPr/>
          <p:nvPr/>
        </p:nvSpPr>
        <p:spPr>
          <a:xfrm>
            <a:off x="323528" y="1052736"/>
            <a:ext cx="244827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ESE without tank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51520" y="4365104"/>
            <a:ext cx="244827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Motor with gearbox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379095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Rectangle 35"/>
          <p:cNvSpPr/>
          <p:nvPr/>
        </p:nvSpPr>
        <p:spPr>
          <a:xfrm>
            <a:off x="4499992" y="1052736"/>
            <a:ext cx="244827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Potentiometer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4716016" cy="208715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Rectangle 39"/>
          <p:cNvSpPr/>
          <p:nvPr/>
        </p:nvSpPr>
        <p:spPr>
          <a:xfrm>
            <a:off x="3275856" y="5301208"/>
            <a:ext cx="5724128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 Hardware to build a simple test bench is available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 Requirement document in approval phase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GB" dirty="0" smtClean="0"/>
              <a:t> SIMOCODE tests are planned</a:t>
            </a: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55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E. Septa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What tasks are planned in 2011</a:t>
            </a: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395536" y="1052736"/>
            <a:ext cx="820891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MKC risk assessment – impact on controls interfaces</a:t>
            </a:r>
          </a:p>
          <a:p>
            <a:pPr lvl="1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PKC controls interface 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Displacement system for electrostatic septa (PLC) 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PLC-system for water, temperature (monitoring/interlocking)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  <a:endParaRPr lang="en-GB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Fast deflector power supply controls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RS422 error detection implementation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  <a:tabLst>
                <a:tab pos="265113" algn="l"/>
              </a:tabLst>
            </a:pPr>
            <a:r>
              <a:rPr lang="en-US" dirty="0" smtClean="0"/>
              <a:t> Upcoming tasks during production like verification, validation, contract follow      	up 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  <a:tabLst>
                <a:tab pos="265113" algn="l"/>
              </a:tabLst>
            </a:pPr>
            <a:r>
              <a:rPr lang="en-US" dirty="0" smtClean="0"/>
              <a:t> Cables: estimate, planning 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Design report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Status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smtClean="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Interfaces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4787900" y="4724400"/>
            <a:ext cx="2808288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7544" y="1268760"/>
            <a:ext cx="842493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GB" dirty="0" smtClean="0"/>
              <a:t>physical connections between power supplies and control system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9512" y="1772815"/>
          <a:ext cx="8712968" cy="4153837"/>
        </p:xfrm>
        <a:graphic>
          <a:graphicData uri="http://schemas.openxmlformats.org/presentationml/2006/ole">
            <p:oleObj spid="_x0000_s3075" name="Document" r:id="rId4" imgW="9534983" imgH="438686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smtClean="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References</a:t>
            </a: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4787900" y="4724400"/>
            <a:ext cx="2808288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Text Box 21"/>
          <p:cNvSpPr txBox="1">
            <a:spLocks noChangeArrowheads="1"/>
          </p:cNvSpPr>
          <p:nvPr/>
        </p:nvSpPr>
        <p:spPr bwMode="auto">
          <a:xfrm>
            <a:off x="611188" y="1484313"/>
            <a:ext cx="81375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31825">
              <a:tabLst>
                <a:tab pos="461963" algn="l"/>
              </a:tabLst>
            </a:pPr>
            <a:r>
              <a:rPr lang="en-GB" dirty="0"/>
              <a:t>[1]	J. Borburgh, M. Barnes, T. Fowler, M. Hourican, T. Kramer. T. 	</a:t>
            </a:r>
            <a:r>
              <a:rPr lang="en-GB" dirty="0" err="1"/>
              <a:t>Stadlbauer</a:t>
            </a:r>
            <a:r>
              <a:rPr lang="en-GB" dirty="0"/>
              <a:t>, Special Magnets - Final Design Report, CERN, 2010 	(unpublished).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[2]	Honeywell, Application Note, Selecting a </a:t>
            </a:r>
            <a:r>
              <a:rPr lang="en-GB" dirty="0" err="1" smtClean="0"/>
              <a:t>Fiber</a:t>
            </a:r>
            <a:r>
              <a:rPr lang="en-GB" dirty="0" smtClean="0"/>
              <a:t> Optic Receiver for your 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	application 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	</a:t>
            </a:r>
            <a:r>
              <a:rPr lang="en-GB" dirty="0" smtClean="0">
                <a:hlinkClick r:id="rId2"/>
              </a:rPr>
              <a:t>ApplicationNote.pdf</a:t>
            </a:r>
            <a:endParaRPr lang="en-GB" dirty="0" smtClean="0"/>
          </a:p>
          <a:p>
            <a:r>
              <a:rPr lang="en-GB" dirty="0" smtClean="0"/>
              <a:t>[3]   Michael J. Barnes</a:t>
            </a:r>
            <a:r>
              <a:rPr lang="en-US" dirty="0" smtClean="0"/>
              <a:t>, </a:t>
            </a:r>
            <a:r>
              <a:rPr lang="en-GB" i="1" dirty="0" smtClean="0"/>
              <a:t>IEEE</a:t>
            </a:r>
            <a:r>
              <a:rPr lang="en-US" dirty="0" smtClean="0"/>
              <a:t>, “</a:t>
            </a:r>
            <a:r>
              <a:rPr lang="en-GB" dirty="0" smtClean="0"/>
              <a:t>A 25-kV 75-kHz Kicker for Measurement</a:t>
            </a:r>
          </a:p>
          <a:p>
            <a:r>
              <a:rPr lang="en-GB" dirty="0" smtClean="0"/>
              <a:t>       of </a:t>
            </a:r>
            <a:r>
              <a:rPr lang="en-GB" dirty="0" err="1" smtClean="0"/>
              <a:t>Muon</a:t>
            </a:r>
            <a:r>
              <a:rPr lang="en-GB" dirty="0" smtClean="0"/>
              <a:t> Lifetime</a:t>
            </a:r>
            <a:r>
              <a:rPr lang="en-US" dirty="0" smtClean="0"/>
              <a:t>“ </a:t>
            </a:r>
            <a:r>
              <a:rPr lang="en-US" dirty="0" smtClean="0">
                <a:hlinkClick r:id="rId3"/>
              </a:rPr>
              <a:t>http://ieeexplore.ieee.org/...</a:t>
            </a:r>
            <a:endParaRPr lang="en-US" dirty="0" smtClean="0"/>
          </a:p>
          <a:p>
            <a:r>
              <a:rPr lang="en-US" dirty="0" smtClean="0"/>
              <a:t>[4]   J</a:t>
            </a:r>
            <a:r>
              <a:rPr lang="en-US" dirty="0"/>
              <a:t>. Borburgh, et al., “</a:t>
            </a:r>
            <a:r>
              <a:rPr lang="en-US" dirty="0" err="1"/>
              <a:t>MedAustron</a:t>
            </a:r>
            <a:r>
              <a:rPr lang="en-US" dirty="0"/>
              <a:t> Special Magnets - WP description</a:t>
            </a:r>
            <a:r>
              <a:rPr lang="en-US" dirty="0" smtClean="0"/>
              <a:t>”,</a:t>
            </a:r>
          </a:p>
          <a:p>
            <a:pPr>
              <a:tabLst>
                <a:tab pos="449263" algn="l"/>
              </a:tabLst>
            </a:pPr>
            <a:r>
              <a:rPr lang="en-US" dirty="0" smtClean="0"/>
              <a:t>	CERN</a:t>
            </a:r>
            <a:r>
              <a:rPr lang="en-US" dirty="0"/>
              <a:t>, Geneva, 2009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[5]</a:t>
            </a:r>
            <a:r>
              <a:rPr lang="en-GB" dirty="0"/>
              <a:t>	T. Fowler, </a:t>
            </a:r>
            <a:r>
              <a:rPr lang="en-GB" dirty="0" err="1"/>
              <a:t>T.Stadlbauer</a:t>
            </a:r>
            <a:r>
              <a:rPr lang="en-GB" dirty="0"/>
              <a:t> “Special Magnets Controls Compendium”, 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	</a:t>
            </a:r>
            <a:r>
              <a:rPr lang="en-GB" dirty="0" smtClean="0"/>
              <a:t>ES-110114-a-TST-V0.99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[6]	BTS-Website: Tasks, Shared Documents, Discussions, Announcements: 	</a:t>
            </a:r>
            <a:r>
              <a:rPr lang="en-GB" dirty="0" smtClean="0">
                <a:hlinkClick r:id="rId4"/>
              </a:rPr>
              <a:t>https://espace.cern.ch/te-dep-abt/Projects/MedAustron/default.aspx</a:t>
            </a:r>
            <a:endParaRPr lang="en-GB" dirty="0" smtClean="0"/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[7] 	T. Kramer, F. </a:t>
            </a:r>
            <a:r>
              <a:rPr lang="en-GB" dirty="0" err="1" smtClean="0"/>
              <a:t>Müller</a:t>
            </a:r>
            <a:r>
              <a:rPr lang="en-GB" dirty="0" smtClean="0"/>
              <a:t>, Fast Deflector Power Converter (PKF),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	FS-110624-a-TKR_FMU-0_3_PKF_functional_spec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[8] 	F. </a:t>
            </a:r>
            <a:r>
              <a:rPr lang="en-GB" dirty="0" err="1" smtClean="0"/>
              <a:t>Müller</a:t>
            </a:r>
            <a:r>
              <a:rPr lang="en-GB" dirty="0" smtClean="0"/>
              <a:t>, </a:t>
            </a:r>
            <a:r>
              <a:rPr lang="en-GB" dirty="0" err="1" smtClean="0"/>
              <a:t>PSpice</a:t>
            </a:r>
            <a:r>
              <a:rPr lang="en-GB" dirty="0" smtClean="0"/>
              <a:t> simulation results</a:t>
            </a:r>
          </a:p>
          <a:p>
            <a:pPr defTabSz="631825">
              <a:tabLst>
                <a:tab pos="461963" algn="l"/>
              </a:tabLst>
            </a:pPr>
            <a:endParaRPr lang="en-GB" dirty="0" smtClean="0"/>
          </a:p>
          <a:p>
            <a:pPr defTabSz="631825">
              <a:tabLst>
                <a:tab pos="461963" algn="l"/>
              </a:tabLst>
            </a:pPr>
            <a:endParaRPr lang="en-GB" dirty="0" smtClean="0"/>
          </a:p>
          <a:p>
            <a:pPr defTabSz="631825">
              <a:tabLst>
                <a:tab pos="461963" algn="l"/>
              </a:tabLst>
            </a:pP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15</a:t>
            </a:fld>
            <a:endParaRPr lang="de-AT" dirty="0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Content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611560" y="1772816"/>
            <a:ext cx="7668344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Optical trigger interface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Fast deflector controls and trigger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Electrostatic septa controls</a:t>
            </a:r>
            <a:endParaRPr lang="en-US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What tasks are planned in 2011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AOB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pic>
        <p:nvPicPr>
          <p:cNvPr id="7170" name="Picture 2" descr="C:\TOBIAS\CONTROLS\presentation\Scope-of-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5567">
            <a:off x="5190751" y="3523156"/>
            <a:ext cx="3274876" cy="1341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Different Classes of Fibre Optic Receivers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15" name="Rectangle 14"/>
          <p:cNvSpPr/>
          <p:nvPr/>
        </p:nvSpPr>
        <p:spPr>
          <a:xfrm>
            <a:off x="395536" y="105273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Follow up by Special Magnets: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1520" y="141277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According to app. note [2] “Selecting a Fibre Optic Receiver” there are four classes: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4337"/>
          <a:stretch>
            <a:fillRect/>
          </a:stretch>
        </p:blipFill>
        <p:spPr bwMode="auto">
          <a:xfrm>
            <a:off x="539552" y="1772816"/>
            <a:ext cx="2808312" cy="172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611560" y="357301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Fig. 1 Fixed Threshold Receiver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0809"/>
            <a:ext cx="3772297" cy="199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4788024" y="3645024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Fig. 2 Edge Detecting Receiver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05064"/>
            <a:ext cx="3062659" cy="219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467544" y="6304002"/>
            <a:ext cx="352839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Fig. 3 AGC Receiver</a:t>
            </a:r>
          </a:p>
          <a:p>
            <a:pPr algn="ctr"/>
            <a:r>
              <a:rPr lang="en-GB" sz="1200" dirty="0" smtClean="0"/>
              <a:t>(Automatic Gain Control)</a:t>
            </a:r>
            <a:endParaRPr lang="en-GB" sz="12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005064"/>
            <a:ext cx="3728864" cy="230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5220072" y="6309320"/>
            <a:ext cx="39239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Fig. 4 Capacitor Coupled Receiver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15" name="Rectangle 14"/>
          <p:cNvSpPr/>
          <p:nvPr/>
        </p:nvSpPr>
        <p:spPr>
          <a:xfrm>
            <a:off x="395536" y="105273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Follow up by Special Magnets: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1520" y="141277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According to app. note [2] “Selecting a Fibre Optic Receiver” there are four classes: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14337"/>
          <a:stretch>
            <a:fillRect/>
          </a:stretch>
        </p:blipFill>
        <p:spPr bwMode="auto">
          <a:xfrm>
            <a:off x="611560" y="1844824"/>
            <a:ext cx="2808312" cy="172091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611560" y="357301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Fig. 1 Fixed Threshold Receiver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0809"/>
            <a:ext cx="3772297" cy="199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4788024" y="3645024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Fig. 2 Edge Detecting Receiver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05064"/>
            <a:ext cx="3062659" cy="219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467544" y="6304002"/>
            <a:ext cx="352839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Fig. 3 AGC Receiver</a:t>
            </a:r>
          </a:p>
          <a:p>
            <a:pPr algn="ctr"/>
            <a:r>
              <a:rPr lang="en-GB" sz="1200" dirty="0" smtClean="0"/>
              <a:t>(Automatic Gain Control)</a:t>
            </a:r>
            <a:endParaRPr lang="en-GB" sz="12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005064"/>
            <a:ext cx="3728864" cy="230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5220072" y="6309320"/>
            <a:ext cx="39239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Fig. 4 Capacitor Coupled Receiver</a:t>
            </a:r>
          </a:p>
        </p:txBody>
      </p:sp>
      <p:sp>
        <p:nvSpPr>
          <p:cNvPr id="30" name="TextBox 29"/>
          <p:cNvSpPr txBox="1"/>
          <p:nvPr/>
        </p:nvSpPr>
        <p:spPr>
          <a:xfrm rot="20550135">
            <a:off x="4993601" y="2668270"/>
            <a:ext cx="2990625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Noise could trigger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20550135">
            <a:off x="525885" y="4878159"/>
            <a:ext cx="2990625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Duty cycle must be fixed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0550135">
            <a:off x="5248049" y="4871751"/>
            <a:ext cx="2990625" cy="646331"/>
          </a:xfrm>
          <a:prstGeom prst="rect">
            <a:avLst/>
          </a:prstGeom>
          <a:solidFill>
            <a:schemeClr val="bg1">
              <a:alpha val="81000"/>
            </a:schemeClr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Duty cycle must be fixed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Noise could trigger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1772816"/>
            <a:ext cx="2990625" cy="369332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Recommended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Recommended Fibre Optic Receiver Class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193786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23050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4127" t="11455" r="3163" b="16000"/>
          <a:stretch>
            <a:fillRect/>
          </a:stretch>
        </p:blipFill>
        <p:spPr bwMode="auto">
          <a:xfrm>
            <a:off x="107504" y="4941168"/>
            <a:ext cx="42244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C:\Users\jdedic\Desktop\tmp\Screenshot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636912"/>
            <a:ext cx="1944216" cy="142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2771800" y="1340768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6"/>
              </a:buBlip>
            </a:pPr>
            <a:r>
              <a:rPr lang="en-US" dirty="0" smtClean="0"/>
              <a:t> </a:t>
            </a:r>
            <a:r>
              <a:rPr lang="en-US" dirty="0" err="1" smtClean="0"/>
              <a:t>Cosylab</a:t>
            </a:r>
            <a:r>
              <a:rPr lang="en-US" dirty="0" smtClean="0"/>
              <a:t> “noticed quite some issues (jitter)” on the optical receiver </a:t>
            </a:r>
            <a:r>
              <a:rPr lang="en-GB" dirty="0" smtClean="0"/>
              <a:t>HFBR-2416MZ. </a:t>
            </a:r>
            <a:br>
              <a:rPr lang="en-GB" dirty="0" smtClean="0"/>
            </a:br>
            <a:r>
              <a:rPr lang="en-US" dirty="0" smtClean="0">
                <a:solidFill>
                  <a:srgbClr val="FF0000"/>
                </a:solidFill>
              </a:rPr>
              <a:t>No further information available.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This receiver is specified in our tendering documents.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771800" y="2780928"/>
            <a:ext cx="29523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6"/>
              </a:buBlip>
            </a:pPr>
            <a:r>
              <a:rPr lang="en-US" dirty="0" err="1" smtClean="0"/>
              <a:t>Cosylab</a:t>
            </a:r>
            <a:r>
              <a:rPr lang="en-US" dirty="0" smtClean="0"/>
              <a:t> did “</a:t>
            </a:r>
            <a:r>
              <a:rPr lang="en-GB" dirty="0" smtClean="0"/>
              <a:t>tests with different receiver HFBR 2412Z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6"/>
              </a:buBlip>
            </a:pPr>
            <a:r>
              <a:rPr lang="en-GB" dirty="0" smtClean="0"/>
              <a:t>Status?</a:t>
            </a:r>
            <a:endParaRPr lang="en-US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2771800" y="450912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6"/>
              </a:buBlip>
            </a:pPr>
            <a:r>
              <a:rPr lang="en-GB" dirty="0" smtClean="0"/>
              <a:t>PSI Solution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724128" y="4077072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blue trace: received signal 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323528" y="1340768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HFBR-2416MZ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323528" y="2780928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HFBR-2412Z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323528" y="4437112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HFBR-2528</a:t>
            </a:r>
            <a:endParaRPr lang="en-GB" dirty="0"/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Comparison of Fibre Optic Receivers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283968" y="4869160"/>
            <a:ext cx="486003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Also deployed by Mike Barnes [2] </a:t>
            </a:r>
            <a:r>
              <a:rPr lang="en-US" dirty="0" smtClean="0"/>
              <a:t>for:</a:t>
            </a:r>
          </a:p>
          <a:p>
            <a:r>
              <a:rPr lang="en-US" dirty="0" smtClean="0"/>
              <a:t>“</a:t>
            </a:r>
            <a:r>
              <a:rPr lang="en-GB" dirty="0" smtClean="0"/>
              <a:t>A 25-kV 75-kHz Kicker for Measurement of </a:t>
            </a:r>
            <a:r>
              <a:rPr lang="en-GB" dirty="0" err="1" smtClean="0"/>
              <a:t>Muon</a:t>
            </a:r>
            <a:r>
              <a:rPr lang="en-GB" dirty="0" smtClean="0"/>
              <a:t> Lifetime</a:t>
            </a:r>
            <a:r>
              <a:rPr lang="en-US" dirty="0" smtClean="0"/>
              <a:t>“ </a:t>
            </a:r>
          </a:p>
          <a:p>
            <a:r>
              <a:rPr lang="en-US" dirty="0" smtClean="0"/>
              <a:t>but is </a:t>
            </a:r>
            <a:r>
              <a:rPr lang="en-US" dirty="0" smtClean="0">
                <a:solidFill>
                  <a:srgbClr val="FF0000"/>
                </a:solidFill>
              </a:rPr>
              <a:t>not recommended </a:t>
            </a:r>
            <a:r>
              <a:rPr lang="en-US" dirty="0" smtClean="0"/>
              <a:t>due to the experienced difficulties.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6"/>
              </a:buBlip>
            </a:pPr>
            <a:endParaRPr lang="en-US" dirty="0" smtClean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251520" y="256490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23528" y="4437112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4127" t="11455" r="3163" b="16000"/>
          <a:stretch>
            <a:fillRect/>
          </a:stretch>
        </p:blipFill>
        <p:spPr bwMode="auto">
          <a:xfrm>
            <a:off x="107504" y="4941168"/>
            <a:ext cx="42244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44"/>
          <p:cNvSpPr/>
          <p:nvPr/>
        </p:nvSpPr>
        <p:spPr>
          <a:xfrm>
            <a:off x="323528" y="4437112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HFBR-2528</a:t>
            </a:r>
            <a:endParaRPr lang="en-GB" dirty="0"/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Shielding of Fibre Optic Receivers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283968" y="4869160"/>
            <a:ext cx="486003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Deployed by Mike Barnes [2] </a:t>
            </a:r>
            <a:r>
              <a:rPr lang="en-US" dirty="0" smtClean="0"/>
              <a:t>for:</a:t>
            </a:r>
          </a:p>
          <a:p>
            <a:r>
              <a:rPr lang="en-US" dirty="0" smtClean="0"/>
              <a:t>“</a:t>
            </a:r>
            <a:r>
              <a:rPr lang="en-GB" dirty="0" smtClean="0"/>
              <a:t>A 25-kV 75-kHz Kicker for Measurement of </a:t>
            </a:r>
            <a:r>
              <a:rPr lang="en-GB" dirty="0" err="1" smtClean="0"/>
              <a:t>Muon</a:t>
            </a:r>
            <a:r>
              <a:rPr lang="en-GB" dirty="0" smtClean="0"/>
              <a:t> Lifetime</a:t>
            </a:r>
            <a:r>
              <a:rPr lang="en-US" dirty="0" smtClean="0"/>
              <a:t>“ </a:t>
            </a:r>
          </a:p>
          <a:p>
            <a:r>
              <a:rPr lang="en-US" dirty="0" smtClean="0"/>
              <a:t>but is </a:t>
            </a:r>
            <a:r>
              <a:rPr lang="en-US" dirty="0" smtClean="0">
                <a:solidFill>
                  <a:srgbClr val="FF0000"/>
                </a:solidFill>
              </a:rPr>
              <a:t>not recommended </a:t>
            </a:r>
            <a:r>
              <a:rPr lang="en-US" dirty="0" smtClean="0"/>
              <a:t>due to the experienced difficulties.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endParaRPr lang="en-US" dirty="0" smtClean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323528" y="4437112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268760"/>
            <a:ext cx="30575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Oval 25"/>
          <p:cNvSpPr/>
          <p:nvPr/>
        </p:nvSpPr>
        <p:spPr>
          <a:xfrm>
            <a:off x="3347864" y="2996952"/>
            <a:ext cx="115212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Fast Deflector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Fast Deflector with Faraday Cup and Power Supply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17" name="Picture 16" descr="EFEandFC.jpg"/>
          <p:cNvPicPr>
            <a:picLocks noChangeAspect="1"/>
          </p:cNvPicPr>
          <p:nvPr/>
        </p:nvPicPr>
        <p:blipFill>
          <a:blip r:embed="rId2" cstate="print"/>
          <a:srcRect l="24580" t="8764" r="21649" b="18989"/>
          <a:stretch>
            <a:fillRect/>
          </a:stretch>
        </p:blipFill>
        <p:spPr>
          <a:xfrm>
            <a:off x="4823520" y="1268760"/>
            <a:ext cx="4320480" cy="32688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rcRect l="15239" t="21631" r="12290" b="13239"/>
          <a:stretch>
            <a:fillRect/>
          </a:stretch>
        </p:blipFill>
        <p:spPr bwMode="auto">
          <a:xfrm>
            <a:off x="179512" y="3068960"/>
            <a:ext cx="577501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4716016" y="980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4"/>
              </a:buBlip>
            </a:pPr>
            <a:r>
              <a:rPr lang="en-US" dirty="0" smtClean="0"/>
              <a:t> </a:t>
            </a:r>
            <a:r>
              <a:rPr lang="en-GB" dirty="0" smtClean="0"/>
              <a:t>Fast deflector and faraday cup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9552" y="234888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4"/>
              </a:buBlip>
            </a:pPr>
            <a:r>
              <a:rPr lang="en-US" dirty="0" smtClean="0"/>
              <a:t> </a:t>
            </a:r>
            <a:r>
              <a:rPr lang="en-GB" dirty="0" smtClean="0"/>
              <a:t>Fast deflector power supply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/>
          <a:srcRect l="15239" t="21631" r="12290" b="13239"/>
          <a:stretch>
            <a:fillRect/>
          </a:stretch>
        </p:blipFill>
        <p:spPr bwMode="auto">
          <a:xfrm>
            <a:off x="1656184" y="1052736"/>
            <a:ext cx="5054935" cy="283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Overview of PKF with some Control Signals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48072" y="1988840"/>
            <a:ext cx="100811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48072" y="2852936"/>
            <a:ext cx="100811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0" y="1556792"/>
            <a:ext cx="1691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DAC set point</a:t>
            </a:r>
          </a:p>
        </p:txBody>
      </p:sp>
      <p:sp>
        <p:nvSpPr>
          <p:cNvPr id="36" name="Oval 35"/>
          <p:cNvSpPr/>
          <p:nvPr/>
        </p:nvSpPr>
        <p:spPr>
          <a:xfrm>
            <a:off x="2160240" y="3356992"/>
            <a:ext cx="360040" cy="3600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2160240" y="1196752"/>
            <a:ext cx="360040" cy="3600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8" name="Straight Arrow Connector 37"/>
          <p:cNvCxnSpPr>
            <a:endCxn id="36" idx="4"/>
          </p:cNvCxnSpPr>
          <p:nvPr/>
        </p:nvCxnSpPr>
        <p:spPr>
          <a:xfrm flipH="1" flipV="1">
            <a:off x="2340260" y="3717032"/>
            <a:ext cx="468052" cy="7200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95536" y="4509120"/>
            <a:ext cx="4392488" cy="106182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ADC measurement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Position dependent on mounting place of </a:t>
            </a:r>
            <a:r>
              <a:rPr lang="en-GB" dirty="0" err="1" smtClean="0"/>
              <a:t>p.s.u</a:t>
            </a:r>
            <a:r>
              <a:rPr lang="en-GB" dirty="0" smtClean="0"/>
              <a:t>. (rack or local box)</a:t>
            </a:r>
          </a:p>
        </p:txBody>
      </p:sp>
      <p:sp>
        <p:nvSpPr>
          <p:cNvPr id="43" name="Oval 42"/>
          <p:cNvSpPr/>
          <p:nvPr/>
        </p:nvSpPr>
        <p:spPr>
          <a:xfrm>
            <a:off x="4752528" y="3284984"/>
            <a:ext cx="360040" cy="3600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/>
          <p:cNvSpPr/>
          <p:nvPr/>
        </p:nvSpPr>
        <p:spPr>
          <a:xfrm>
            <a:off x="4680520" y="1196752"/>
            <a:ext cx="360040" cy="3600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8" name="Straight Arrow Connector 47"/>
          <p:cNvCxnSpPr>
            <a:endCxn id="60" idx="4"/>
          </p:cNvCxnSpPr>
          <p:nvPr/>
        </p:nvCxnSpPr>
        <p:spPr>
          <a:xfrm flipH="1" flipV="1">
            <a:off x="5616624" y="4005064"/>
            <a:ext cx="539552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2448272" y="1556792"/>
            <a:ext cx="756084" cy="29523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4" idx="3"/>
          </p:cNvCxnSpPr>
          <p:nvPr/>
        </p:nvCxnSpPr>
        <p:spPr>
          <a:xfrm flipV="1">
            <a:off x="3960440" y="1504065"/>
            <a:ext cx="772807" cy="300505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5112568" y="1052736"/>
            <a:ext cx="1008112" cy="295232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5436096" y="4221088"/>
            <a:ext cx="2736304" cy="244682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temperature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trigger inhibit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5V PS control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fault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timing monitoring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trigger in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4320480" y="3645024"/>
            <a:ext cx="576064" cy="8640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6336704" y="1340768"/>
            <a:ext cx="432048" cy="21602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6876256" y="1052736"/>
            <a:ext cx="2160240" cy="286232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2V level detection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HV detection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		+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Char char="-"/>
            </a:pPr>
            <a:r>
              <a:rPr lang="en-GB" dirty="0" smtClean="0"/>
              <a:t>current measurement</a:t>
            </a:r>
          </a:p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>
                <a:latin typeface="Arial"/>
                <a:cs typeface="Arial"/>
              </a:rPr>
              <a:t>→</a:t>
            </a:r>
            <a:r>
              <a:rPr lang="en-GB" dirty="0" smtClean="0"/>
              <a:t> short circuit and spark detection</a:t>
            </a:r>
          </a:p>
        </p:txBody>
      </p:sp>
      <p:sp>
        <p:nvSpPr>
          <p:cNvPr id="69" name="Rectangle 68"/>
          <p:cNvSpPr/>
          <p:nvPr/>
        </p:nvSpPr>
        <p:spPr>
          <a:xfrm>
            <a:off x="0" y="2420888"/>
            <a:ext cx="1691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DAC set point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6732240" y="2492896"/>
            <a:ext cx="50405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23728" y="40770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4211960" y="393305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   </a:t>
            </a:r>
          </a:p>
          <a:p>
            <a:r>
              <a:rPr lang="en-GB" dirty="0" smtClean="0"/>
              <a:t>   here</a:t>
            </a:r>
            <a:endParaRPr lang="en-GB" dirty="0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PP-111004-a-TST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Active Voltage Dividers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67544" y="1124744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Due to the HV of </a:t>
            </a:r>
            <a:r>
              <a:rPr lang="en-US" dirty="0" smtClean="0">
                <a:latin typeface="Arial"/>
                <a:cs typeface="Arial"/>
              </a:rPr>
              <a:t>±3.5kV </a:t>
            </a:r>
            <a:r>
              <a:rPr lang="en-US" dirty="0" smtClean="0"/>
              <a:t>for the on state and the LV level of </a:t>
            </a:r>
            <a:r>
              <a:rPr lang="en-US" dirty="0" smtClean="0">
                <a:latin typeface="Arial"/>
                <a:cs typeface="Arial"/>
              </a:rPr>
              <a:t>±2V for the off state, advanced voltage measurements are needed:</a:t>
            </a:r>
            <a:r>
              <a:rPr lang="en-US" dirty="0" smtClean="0"/>
              <a:t>   </a:t>
            </a:r>
            <a:endParaRPr lang="en-GB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7544" y="40770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active voltage divider [8]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2564" y="1844824"/>
            <a:ext cx="38957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563888" y="450912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Fig.: blue voltage on plates (peak 3kV), red conditioned signal for further processing (peak 40V) 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44824"/>
            <a:ext cx="2880320" cy="231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51520" y="4653136"/>
            <a:ext cx="30243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investigated solutions:</a:t>
            </a:r>
          </a:p>
          <a:p>
            <a:pPr>
              <a:buFontTx/>
              <a:buChar char="-"/>
            </a:pPr>
            <a:r>
              <a:rPr lang="en-GB" dirty="0" smtClean="0"/>
              <a:t> JFET</a:t>
            </a:r>
          </a:p>
          <a:p>
            <a:pPr>
              <a:buFontTx/>
              <a:buChar char="-"/>
            </a:pPr>
            <a:r>
              <a:rPr lang="en-GB" dirty="0" smtClean="0"/>
              <a:t> VDR</a:t>
            </a:r>
          </a:p>
          <a:p>
            <a:pPr>
              <a:buFontTx/>
              <a:buChar char="-"/>
            </a:pPr>
            <a:r>
              <a:rPr lang="en-GB" dirty="0" smtClean="0"/>
              <a:t> H-bridge with </a:t>
            </a:r>
            <a:r>
              <a:rPr lang="en-GB" dirty="0" err="1" smtClean="0"/>
              <a:t>optocoupler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OP-Amp</a:t>
            </a:r>
          </a:p>
          <a:p>
            <a:pPr>
              <a:buFontTx/>
              <a:buChar char="-"/>
            </a:pPr>
            <a:r>
              <a:rPr lang="en-GB" dirty="0" smtClean="0"/>
              <a:t> voltage sampling 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3851920" y="5517232"/>
            <a:ext cx="5040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all active triggered parts must be reliably controlled otherwise components will fail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372200" y="0"/>
            <a:ext cx="100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2987824" y="0"/>
            <a:ext cx="201622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Fast Deflector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1835696" y="0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Trigger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076056" y="0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E. Septa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22731</TotalTime>
  <Words>930</Words>
  <Application>Microsoft Office PowerPoint</Application>
  <PresentationFormat>On-screen Show (4:3)</PresentationFormat>
  <Paragraphs>307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1_Office Theme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Tobias Stadlbauer</dc:creator>
  <cp:lastModifiedBy>tstadlba</cp:lastModifiedBy>
  <cp:revision>909</cp:revision>
  <dcterms:created xsi:type="dcterms:W3CDTF">2008-05-26T15:39:36Z</dcterms:created>
  <dcterms:modified xsi:type="dcterms:W3CDTF">2011-10-04T07:11:54Z</dcterms:modified>
</cp:coreProperties>
</file>