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  <p:sldMasterId id="2147483673" r:id="rId2"/>
  </p:sldMasterIdLst>
  <p:notesMasterIdLst>
    <p:notesMasterId r:id="rId13"/>
  </p:notesMasterIdLst>
  <p:handoutMasterIdLst>
    <p:handoutMasterId r:id="rId14"/>
  </p:handoutMasterIdLst>
  <p:sldIdLst>
    <p:sldId id="273" r:id="rId3"/>
    <p:sldId id="274" r:id="rId4"/>
    <p:sldId id="286" r:id="rId5"/>
    <p:sldId id="306" r:id="rId6"/>
    <p:sldId id="305" r:id="rId7"/>
    <p:sldId id="307" r:id="rId8"/>
    <p:sldId id="299" r:id="rId9"/>
    <p:sldId id="266" r:id="rId10"/>
    <p:sldId id="278" r:id="rId11"/>
    <p:sldId id="262" r:id="rId12"/>
  </p:sldIdLst>
  <p:sldSz cx="9144000" cy="6858000" type="screen4x3"/>
  <p:notesSz cx="6718300" cy="9855200"/>
  <p:embeddedFontLst>
    <p:embeddedFont>
      <p:font typeface="Calibri" pitchFamily="34" charset="0"/>
      <p:regular r:id="rId15"/>
      <p:bold r:id="rId16"/>
      <p:italic r:id="rId17"/>
      <p:boldItalic r:id="rId18"/>
    </p:embeddedFont>
    <p:embeddedFont>
      <p:font typeface="Verdana" pitchFamily="34" charset="0"/>
      <p:regular r:id="rId19"/>
      <p:bold r:id="rId20"/>
      <p:italic r:id="rId21"/>
      <p:boldItalic r:id="rId22"/>
    </p:embeddedFont>
    <p:embeddedFont>
      <p:font typeface="ＭＳ Ｐゴシック" pitchFamily="34" charset="-128"/>
      <p:regular r:id="rId23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rian Fabich" initials="AFA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2" autoAdjust="0"/>
    <p:restoredTop sz="88116" autoAdjust="0"/>
  </p:normalViewPr>
  <p:slideViewPr>
    <p:cSldViewPr showGuides="1">
      <p:cViewPr>
        <p:scale>
          <a:sx n="120" d="100"/>
          <a:sy n="120" d="100"/>
        </p:scale>
        <p:origin x="-1290" y="-3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3714" y="-120"/>
      </p:cViewPr>
      <p:guideLst>
        <p:guide orient="horz" pos="3104"/>
        <p:guide pos="2116"/>
      </p:guideLst>
    </p:cSldViewPr>
  </p:notesViewPr>
  <p:gridSpacing cx="92171838" cy="921718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font" Target="fonts/font7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3.fntdata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5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r">
              <a:defRPr sz="1200"/>
            </a:lvl1pPr>
          </a:lstStyle>
          <a:p>
            <a:fld id="{7B595169-9ABE-C046-ACAE-8377F5E642F2}" type="datetimeFigureOut">
              <a:rPr lang="en-US" smtClean="0"/>
              <a:pPr/>
              <a:t>9/30/2011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r">
              <a:defRPr sz="1200"/>
            </a:lvl1pPr>
          </a:lstStyle>
          <a:p>
            <a:fld id="{F79748CB-B34D-9841-88B0-092CC0BD16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E5600289-AAC1-5F4E-8549-825309C98B47}" type="datetimeFigureOut">
              <a:rPr lang="en-US"/>
              <a:pPr/>
              <a:t>9/30/2011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8188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03" tIns="47351" rIns="94703" bIns="47351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BEA14068-BE10-2A43-8831-707D85966634}" type="slidenum">
              <a:rPr lang="de-AT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</a:t>
            </a:fld>
            <a:endParaRPr lang="de-A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2</a:t>
            </a:fld>
            <a:endParaRPr lang="de-A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7</a:t>
            </a:fld>
            <a:endParaRPr lang="de-A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8</a:t>
            </a:fld>
            <a:endParaRPr lang="de-A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1856C33-0124-4C5C-A3F6-45A206F2BB74}" type="slidenum">
              <a:rPr lang="en-US"/>
              <a:pPr/>
              <a:t>10</a:t>
            </a:fld>
            <a:endParaRPr lang="en-US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6938" y="747713"/>
            <a:ext cx="4922837" cy="36941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007" y="4680287"/>
            <a:ext cx="5370798" cy="4429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DaxWide-Medium" pitchFamily="50" charset="0"/>
              </a:defRPr>
            </a:lvl1pPr>
          </a:lstStyle>
          <a:p>
            <a:r>
              <a:rPr lang="en-US" dirty="0" smtClean="0"/>
              <a:t>BEAM INTERLOCK SYSTEM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DaxWide-Medium" pitchFamily="50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PR-1106xx-a-HPA June 7th,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Hannes</a:t>
            </a:r>
            <a:r>
              <a:rPr lang="en-US" dirty="0" smtClean="0"/>
              <a:t> </a:t>
            </a:r>
            <a:r>
              <a:rPr lang="en-US" dirty="0" err="1" smtClean="0"/>
              <a:t>Pavetits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E3CFF-827A-2348-AFC6-B42AAC21F430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PR-091210-a-JGU, December 10</a:t>
            </a:r>
            <a:r>
              <a:rPr lang="en-US" baseline="30000" dirty="0" smtClean="0"/>
              <a:t>th</a:t>
            </a:r>
            <a:r>
              <a:rPr lang="en-US" dirty="0" smtClean="0"/>
              <a:t>, 2009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J. Gutleber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37FDA-2D41-3546-A845-97B4ECFE73E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PR-091210-a-JGU, December 10</a:t>
            </a:r>
            <a:r>
              <a:rPr lang="en-US" baseline="30000" dirty="0" smtClean="0"/>
              <a:t>th</a:t>
            </a:r>
            <a:r>
              <a:rPr lang="en-US" dirty="0" smtClean="0"/>
              <a:t>, 2009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J. Gutleber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3B493-5797-D244-966C-24F457207262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AB8E-660B-4F20-9F20-09D055179383}" type="datetimeFigureOut">
              <a:rPr lang="en-GB" smtClean="0"/>
              <a:pPr/>
              <a:t>30/09/2011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AB8E-660B-4F20-9F20-09D055179383}" type="datetimeFigureOut">
              <a:rPr lang="en-GB" smtClean="0"/>
              <a:pPr/>
              <a:t>30/09/2011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AB8E-660B-4F20-9F20-09D055179383}" type="datetimeFigureOut">
              <a:rPr lang="en-GB" smtClean="0"/>
              <a:pPr/>
              <a:t>30/09/2011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AB8E-660B-4F20-9F20-09D055179383}" type="datetimeFigureOut">
              <a:rPr lang="en-GB" smtClean="0"/>
              <a:pPr/>
              <a:t>30/09/2011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AB8E-660B-4F20-9F20-09D055179383}" type="datetimeFigureOut">
              <a:rPr lang="en-GB" smtClean="0"/>
              <a:pPr/>
              <a:t>30/09/2011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AB8E-660B-4F20-9F20-09D055179383}" type="datetimeFigureOut">
              <a:rPr lang="en-GB" smtClean="0"/>
              <a:pPr/>
              <a:t>30/09/2011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AB8E-660B-4F20-9F20-09D055179383}" type="datetimeFigureOut">
              <a:rPr lang="en-GB" smtClean="0"/>
              <a:pPr/>
              <a:t>30/09/2011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AB8E-660B-4F20-9F20-09D055179383}" type="datetimeFigureOut">
              <a:rPr lang="en-GB" smtClean="0"/>
              <a:pPr/>
              <a:t>30/09/2011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0944"/>
            <a:ext cx="8229600" cy="9398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PR-101007-a-CTM October 7th,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Cesar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98CBE-1794-1441-A42E-D13DB17F8847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AB8E-660B-4F20-9F20-09D055179383}" type="datetimeFigureOut">
              <a:rPr lang="en-GB" smtClean="0"/>
              <a:pPr/>
              <a:t>30/09/2011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AB8E-660B-4F20-9F20-09D055179383}" type="datetimeFigureOut">
              <a:rPr lang="en-GB" smtClean="0"/>
              <a:pPr/>
              <a:t>30/09/2011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AB8E-660B-4F20-9F20-09D055179383}" type="datetimeFigureOut">
              <a:rPr lang="en-GB" smtClean="0"/>
              <a:pPr/>
              <a:t>30/09/2011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PR-101007-a-CTM, October 7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C.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3B8E6-4B85-1344-86AB-A5F68B2A5F96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A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AT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PR-101007-a-CTM,  October 7th,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C. Torcato de Matos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9DCDDC-9CBB-7940-8E9E-0217040E4DE6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PR-100901-a-RMO, September 1</a:t>
            </a:r>
            <a:r>
              <a:rPr lang="en-US" baseline="30000" dirty="0" smtClean="0"/>
              <a:t>st</a:t>
            </a:r>
            <a:r>
              <a:rPr lang="en-US" dirty="0" smtClean="0"/>
              <a:t>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J. Gutleber</a:t>
            </a:r>
            <a:endParaRPr lang="de-AT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0B9A59-0928-E944-897D-546A2984D1E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PR-100901-a-RMO, September 1</a:t>
            </a:r>
            <a:r>
              <a:rPr lang="en-US" baseline="30000" dirty="0" smtClean="0"/>
              <a:t>st</a:t>
            </a:r>
            <a:r>
              <a:rPr lang="en-US" dirty="0" smtClean="0"/>
              <a:t>, 2010</a:t>
            </a:r>
            <a:endParaRPr lang="de-AT" dirty="0" smtClean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J. Gutleber</a:t>
            </a:r>
            <a:endParaRPr lang="de-AT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0A7B46-598E-3941-8FFE-BF2DBE9C7F0A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PR-091210-a-JGU, December 10</a:t>
            </a:r>
            <a:r>
              <a:rPr lang="en-US" baseline="30000" dirty="0" smtClean="0"/>
              <a:t>th</a:t>
            </a:r>
            <a:r>
              <a:rPr lang="en-US" dirty="0" smtClean="0"/>
              <a:t>, 2009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J. Gutleber</a:t>
            </a:r>
            <a:endParaRPr lang="de-AT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E0821-5C5A-E040-9525-3D27A4D1E3A4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PR-091210-a-JGU, December 10</a:t>
            </a:r>
            <a:r>
              <a:rPr lang="en-US" baseline="30000" dirty="0" smtClean="0"/>
              <a:t>th</a:t>
            </a:r>
            <a:r>
              <a:rPr lang="en-US" dirty="0" smtClean="0"/>
              <a:t>, 2009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J. Gutleber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7B490-6150-8748-8AEE-7CF89C2C2F3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PR-091210-a-JGU, December 10</a:t>
            </a:r>
            <a:r>
              <a:rPr lang="en-US" baseline="30000" dirty="0" smtClean="0"/>
              <a:t>th</a:t>
            </a:r>
            <a:r>
              <a:rPr lang="en-US" dirty="0" smtClean="0"/>
              <a:t>, 2009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J. Gutleber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589704-27E4-E942-9B57-871AC3995AB4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PR-101007-b-CTM, October 7th,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Cesar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fld id="{1CCF0AE8-371C-594E-8E08-5931F0FD524E}" type="slidenum">
              <a:rPr lang="de-AT"/>
              <a:pPr/>
              <a:t>‹#›</a:t>
            </a:fld>
            <a:endParaRPr lang="de-AT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9AB8E-660B-4F20-9F20-09D055179383}" type="datetimeFigureOut">
              <a:rPr lang="en-GB" smtClean="0"/>
              <a:pPr/>
              <a:t>30/09/2011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ew-1 png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4076" y="2857496"/>
            <a:ext cx="8947102" cy="2866468"/>
          </a:xfrm>
          <a:prstGeom prst="rect">
            <a:avLst/>
          </a:prstGeom>
        </p:spPr>
      </p:pic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470025"/>
          </a:xfrm>
        </p:spPr>
        <p:txBody>
          <a:bodyPr vert="horz" anchor="ctr" anchorCtr="0"/>
          <a:lstStyle/>
          <a:p>
            <a:pPr algn="r" eaLnBrk="1" hangingPunct="1"/>
            <a:r>
              <a:rPr lang="de-AT" dirty="0" smtClean="0">
                <a:latin typeface="+mj-lt"/>
                <a:ea typeface="Verdana" charset="0"/>
                <a:cs typeface="Verdana" charset="0"/>
              </a:rPr>
              <a:t>Patrol Control System</a:t>
            </a:r>
            <a:r>
              <a:rPr dirty="0" smtClean="0">
                <a:latin typeface="+mj-lt"/>
                <a:ea typeface="Verdana" charset="0"/>
                <a:cs typeface="Verdana" charset="0"/>
              </a:rPr>
              <a:t/>
            </a:r>
            <a:br>
              <a:rPr dirty="0" smtClean="0">
                <a:latin typeface="+mj-lt"/>
                <a:ea typeface="Verdana" charset="0"/>
                <a:cs typeface="Verdana" charset="0"/>
              </a:rPr>
            </a:br>
            <a:r>
              <a:rPr lang="de-AT" sz="2400" dirty="0" smtClean="0">
                <a:latin typeface="+mj-lt"/>
                <a:ea typeface="Verdana" charset="0"/>
                <a:cs typeface="Verdana" charset="0"/>
              </a:rPr>
              <a:t/>
            </a:r>
            <a:br>
              <a:rPr lang="de-AT" sz="2400" dirty="0" smtClean="0">
                <a:latin typeface="+mj-lt"/>
                <a:ea typeface="Verdana" charset="0"/>
                <a:cs typeface="Verdana" charset="0"/>
              </a:rPr>
            </a:br>
            <a:r>
              <a:rPr lang="de-AT" sz="2400" dirty="0" smtClean="0">
                <a:latin typeface="+mj-lt"/>
                <a:ea typeface="Verdana" charset="0"/>
                <a:cs typeface="Verdana" charset="0"/>
              </a:rPr>
              <a:t/>
            </a:r>
            <a:br>
              <a:rPr lang="de-AT" sz="2400" dirty="0" smtClean="0">
                <a:latin typeface="+mj-lt"/>
                <a:ea typeface="Verdana" charset="0"/>
                <a:cs typeface="Verdana" charset="0"/>
              </a:rPr>
            </a:br>
            <a:r>
              <a:rPr lang="de-AT" sz="2400" dirty="0" smtClean="0">
                <a:latin typeface="+mj-lt"/>
                <a:ea typeface="Verdana" charset="0"/>
                <a:cs typeface="Verdana" charset="0"/>
              </a:rPr>
              <a:t>Hannes Pavetits</a:t>
            </a:r>
            <a:endParaRPr sz="2400" dirty="0">
              <a:latin typeface="+mj-lt"/>
              <a:ea typeface="Verdana" charset="0"/>
              <a:cs typeface="Verdana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1</a:t>
            </a:fld>
            <a:endParaRPr lang="de-AT" dirty="0"/>
          </a:p>
        </p:txBody>
      </p:sp>
      <p:sp>
        <p:nvSpPr>
          <p:cNvPr id="8" name="TextBox 7"/>
          <p:cNvSpPr txBox="1"/>
          <p:nvPr/>
        </p:nvSpPr>
        <p:spPr>
          <a:xfrm>
            <a:off x="7920056" y="5329248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R. Gutleber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PR-111003-b-HPA, Oct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41436" y="188568"/>
            <a:ext cx="4950660" cy="900120"/>
          </a:xfrm>
        </p:spPr>
        <p:txBody>
          <a:bodyPr anchor="t"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10</a:t>
            </a:fld>
            <a:endParaRPr lang="de-AT" dirty="0"/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457200" y="1500188"/>
            <a:ext cx="8229600" cy="4625975"/>
          </a:xfrm>
        </p:spPr>
        <p:txBody>
          <a:bodyPr/>
          <a:lstStyle/>
          <a:p>
            <a:r>
              <a:rPr lang="en-US" dirty="0" smtClean="0"/>
              <a:t>End of Nov: finishing Requirement document PCS</a:t>
            </a:r>
          </a:p>
          <a:p>
            <a:r>
              <a:rPr lang="en-US" dirty="0" smtClean="0"/>
              <a:t>End of 2011: finishing Analysis/Design document PCS</a:t>
            </a:r>
          </a:p>
          <a:p>
            <a:pPr marL="1971675" indent="-1971675" defTabSz="1057275">
              <a:buNone/>
            </a:pPr>
            <a:r>
              <a:rPr lang="en-US" dirty="0" smtClean="0"/>
              <a:t>	risk analysis of PCS</a:t>
            </a:r>
          </a:p>
          <a:p>
            <a:r>
              <a:rPr lang="en-US" dirty="0" smtClean="0"/>
              <a:t>beginning </a:t>
            </a:r>
            <a:r>
              <a:rPr lang="en-US" dirty="0" smtClean="0"/>
              <a:t>2012</a:t>
            </a:r>
            <a:r>
              <a:rPr lang="en-US" smtClean="0"/>
              <a:t>: </a:t>
            </a:r>
            <a:r>
              <a:rPr lang="en-US" smtClean="0"/>
              <a:t>start of </a:t>
            </a:r>
            <a:r>
              <a:rPr lang="en-US" dirty="0" smtClean="0"/>
              <a:t>the </a:t>
            </a:r>
            <a:r>
              <a:rPr lang="en-US" smtClean="0"/>
              <a:t>PCS-PLC </a:t>
            </a:r>
            <a:r>
              <a:rPr lang="en-US" smtClean="0"/>
              <a:t>Program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find-link-building-prospects_orig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2276" y="3429000"/>
            <a:ext cx="1619250" cy="2019300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PR-111003-b-HPA, Oct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51424" y="1358724"/>
            <a:ext cx="4770636" cy="3960528"/>
          </a:xfrm>
        </p:spPr>
        <p:txBody>
          <a:bodyPr/>
          <a:lstStyle/>
          <a:p>
            <a:pPr lvl="1"/>
            <a:r>
              <a:rPr lang="en-US" sz="2400" dirty="0" smtClean="0"/>
              <a:t>Why is the PCS needed?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Scope of the PCS</a:t>
            </a:r>
          </a:p>
          <a:p>
            <a:pPr lvl="1">
              <a:buNone/>
            </a:pPr>
            <a:endParaRPr lang="en-US" sz="2400" dirty="0" smtClean="0"/>
          </a:p>
          <a:p>
            <a:pPr lvl="1"/>
            <a:r>
              <a:rPr lang="en-US" sz="2400" dirty="0" smtClean="0"/>
              <a:t>Areas protected by the PCS</a:t>
            </a:r>
          </a:p>
          <a:p>
            <a:pPr lvl="1">
              <a:buNone/>
            </a:pPr>
            <a:endParaRPr lang="en-US" sz="2400" dirty="0" smtClean="0"/>
          </a:p>
          <a:p>
            <a:pPr lvl="1"/>
            <a:r>
              <a:rPr lang="en-US" sz="2400" dirty="0" smtClean="0"/>
              <a:t>Access states of an area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Hardware / Software</a:t>
            </a:r>
          </a:p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2</a:t>
            </a:fld>
            <a:endParaRPr lang="de-AT" dirty="0"/>
          </a:p>
        </p:txBody>
      </p:sp>
      <p:pic>
        <p:nvPicPr>
          <p:cNvPr id="14" name="Picture 13" descr="Fotolia_1660971_XS_Inhaltsverzeichnis_bearbeite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078820"/>
            <a:ext cx="4045803" cy="2700360"/>
          </a:xfrm>
          <a:prstGeom prst="rect">
            <a:avLst/>
          </a:prstGeom>
        </p:spPr>
      </p:pic>
      <p:sp>
        <p:nvSpPr>
          <p:cNvPr id="11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PR-111003-b-HPA, Oct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the PCS needed?</a:t>
            </a:r>
            <a:endParaRPr lang="en-US" dirty="0"/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3</a:t>
            </a:fld>
            <a:endParaRPr lang="de-AT" dirty="0"/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41436" y="1628760"/>
            <a:ext cx="8461128" cy="3690492"/>
          </a:xfrm>
        </p:spPr>
        <p:txBody>
          <a:bodyPr/>
          <a:lstStyle/>
          <a:p>
            <a:pPr lvl="1"/>
            <a:r>
              <a:rPr lang="en-US" sz="2400" dirty="0" smtClean="0"/>
              <a:t>Automation of patrol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Access control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Access restriction during beam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Interlock when access violation (PCS-BIS connection)</a:t>
            </a:r>
          </a:p>
          <a:p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PR-111003-b-HPA, Oct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the PCS</a:t>
            </a:r>
            <a:endParaRPr lang="en-US" dirty="0"/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4</a:t>
            </a:fld>
            <a:endParaRPr lang="de-AT" dirty="0"/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93185" name="Object 1"/>
          <p:cNvGraphicFramePr>
            <a:graphicFrameLocks noChangeAspect="1"/>
          </p:cNvGraphicFramePr>
          <p:nvPr/>
        </p:nvGraphicFramePr>
        <p:xfrm>
          <a:off x="2458800" y="1699040"/>
          <a:ext cx="4183476" cy="3530200"/>
        </p:xfrm>
        <a:graphic>
          <a:graphicData uri="http://schemas.openxmlformats.org/presentationml/2006/ole">
            <p:oleObj spid="_x0000_s93185" name="Visio" r:id="rId3" imgW="4150804" imgH="3502724" progId="Visio.Drawing.11">
              <p:embed/>
            </p:oleObj>
          </a:graphicData>
        </a:graphic>
      </p:graphicFrame>
      <p:sp>
        <p:nvSpPr>
          <p:cNvPr id="16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PR-111003-b-HPA, Oct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Areas protected by the PCS</a:t>
            </a:r>
            <a:endParaRPr lang="en-US" dirty="0"/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5</a:t>
            </a:fld>
            <a:endParaRPr lang="de-AT" dirty="0"/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pic>
        <p:nvPicPr>
          <p:cNvPr id="921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436" y="1718772"/>
            <a:ext cx="8398971" cy="3510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2162" name="Group 2"/>
          <p:cNvGrpSpPr>
            <a:grpSpLocks/>
          </p:cNvGrpSpPr>
          <p:nvPr/>
        </p:nvGrpSpPr>
        <p:grpSpPr bwMode="auto">
          <a:xfrm>
            <a:off x="817589" y="1921895"/>
            <a:ext cx="7741032" cy="3170406"/>
            <a:chOff x="2453" y="5173"/>
            <a:chExt cx="7686" cy="3150"/>
          </a:xfrm>
        </p:grpSpPr>
        <p:sp>
          <p:nvSpPr>
            <p:cNvPr id="92163" name="Freeform 3" descr="75%"/>
            <p:cNvSpPr>
              <a:spLocks/>
            </p:cNvSpPr>
            <p:nvPr/>
          </p:nvSpPr>
          <p:spPr bwMode="auto">
            <a:xfrm>
              <a:off x="2453" y="5173"/>
              <a:ext cx="7474" cy="3150"/>
            </a:xfrm>
            <a:custGeom>
              <a:avLst/>
              <a:gdLst/>
              <a:ahLst/>
              <a:cxnLst>
                <a:cxn ang="0">
                  <a:pos x="252" y="2"/>
                </a:cxn>
                <a:cxn ang="0">
                  <a:pos x="261" y="196"/>
                </a:cxn>
                <a:cxn ang="0">
                  <a:pos x="141" y="196"/>
                </a:cxn>
                <a:cxn ang="0">
                  <a:pos x="159" y="344"/>
                </a:cxn>
                <a:cxn ang="0">
                  <a:pos x="335" y="362"/>
                </a:cxn>
                <a:cxn ang="0">
                  <a:pos x="335" y="713"/>
                </a:cxn>
                <a:cxn ang="0">
                  <a:pos x="169" y="732"/>
                </a:cxn>
                <a:cxn ang="0">
                  <a:pos x="159" y="907"/>
                </a:cxn>
                <a:cxn ang="0">
                  <a:pos x="270" y="907"/>
                </a:cxn>
                <a:cxn ang="0">
                  <a:pos x="630" y="532"/>
                </a:cxn>
                <a:cxn ang="0">
                  <a:pos x="1456" y="536"/>
                </a:cxn>
                <a:cxn ang="0">
                  <a:pos x="1969" y="1027"/>
                </a:cxn>
                <a:cxn ang="0">
                  <a:pos x="2061" y="1396"/>
                </a:cxn>
                <a:cxn ang="0">
                  <a:pos x="2061" y="2126"/>
                </a:cxn>
                <a:cxn ang="0">
                  <a:pos x="3307" y="2135"/>
                </a:cxn>
                <a:cxn ang="0">
                  <a:pos x="3413" y="2082"/>
                </a:cxn>
                <a:cxn ang="0">
                  <a:pos x="3499" y="2164"/>
                </a:cxn>
                <a:cxn ang="0">
                  <a:pos x="3501" y="2227"/>
                </a:cxn>
                <a:cxn ang="0">
                  <a:pos x="3612" y="2338"/>
                </a:cxn>
                <a:cxn ang="0">
                  <a:pos x="3815" y="2338"/>
                </a:cxn>
                <a:cxn ang="0">
                  <a:pos x="3999" y="2153"/>
                </a:cxn>
                <a:cxn ang="0">
                  <a:pos x="4193" y="2356"/>
                </a:cxn>
                <a:cxn ang="0">
                  <a:pos x="4673" y="2338"/>
                </a:cxn>
                <a:cxn ang="0">
                  <a:pos x="4996" y="2024"/>
                </a:cxn>
                <a:cxn ang="0">
                  <a:pos x="5064" y="2090"/>
                </a:cxn>
                <a:cxn ang="0">
                  <a:pos x="5142" y="2090"/>
                </a:cxn>
                <a:cxn ang="0">
                  <a:pos x="5209" y="2153"/>
                </a:cxn>
                <a:cxn ang="0">
                  <a:pos x="5190" y="2236"/>
                </a:cxn>
                <a:cxn ang="0">
                  <a:pos x="5319" y="2319"/>
                </a:cxn>
                <a:cxn ang="0">
                  <a:pos x="6021" y="2329"/>
                </a:cxn>
                <a:cxn ang="0">
                  <a:pos x="6252" y="2070"/>
                </a:cxn>
                <a:cxn ang="0">
                  <a:pos x="6381" y="2181"/>
                </a:cxn>
                <a:cxn ang="0">
                  <a:pos x="6519" y="2181"/>
                </a:cxn>
                <a:cxn ang="0">
                  <a:pos x="6649" y="2356"/>
                </a:cxn>
                <a:cxn ang="0">
                  <a:pos x="7474" y="2344"/>
                </a:cxn>
                <a:cxn ang="0">
                  <a:pos x="7474" y="2864"/>
                </a:cxn>
                <a:cxn ang="0">
                  <a:pos x="6097" y="2868"/>
                </a:cxn>
                <a:cxn ang="0">
                  <a:pos x="6105" y="3056"/>
                </a:cxn>
                <a:cxn ang="0">
                  <a:pos x="6504" y="3060"/>
                </a:cxn>
                <a:cxn ang="0">
                  <a:pos x="6510" y="3132"/>
                </a:cxn>
                <a:cxn ang="0">
                  <a:pos x="5956" y="3134"/>
                </a:cxn>
                <a:cxn ang="0">
                  <a:pos x="5948" y="2880"/>
                </a:cxn>
                <a:cxn ang="0">
                  <a:pos x="3316" y="2864"/>
                </a:cxn>
                <a:cxn ang="0">
                  <a:pos x="3316" y="3150"/>
                </a:cxn>
                <a:cxn ang="0">
                  <a:pos x="2725" y="3141"/>
                </a:cxn>
                <a:cxn ang="0">
                  <a:pos x="2720" y="3052"/>
                </a:cxn>
                <a:cxn ang="0">
                  <a:pos x="3209" y="3056"/>
                </a:cxn>
                <a:cxn ang="0">
                  <a:pos x="3205" y="2868"/>
                </a:cxn>
                <a:cxn ang="0">
                  <a:pos x="2679" y="2873"/>
                </a:cxn>
                <a:cxn ang="0">
                  <a:pos x="2599" y="2810"/>
                </a:cxn>
                <a:cxn ang="0">
                  <a:pos x="47" y="2821"/>
                </a:cxn>
                <a:cxn ang="0">
                  <a:pos x="39" y="630"/>
                </a:cxn>
                <a:cxn ang="0">
                  <a:pos x="205" y="612"/>
                </a:cxn>
                <a:cxn ang="0">
                  <a:pos x="208" y="462"/>
                </a:cxn>
                <a:cxn ang="0">
                  <a:pos x="30" y="455"/>
                </a:cxn>
                <a:cxn ang="0">
                  <a:pos x="0" y="0"/>
                </a:cxn>
                <a:cxn ang="0">
                  <a:pos x="252" y="2"/>
                </a:cxn>
              </a:cxnLst>
              <a:rect l="0" t="0" r="r" b="b"/>
              <a:pathLst>
                <a:path w="7474" h="3150">
                  <a:moveTo>
                    <a:pt x="252" y="2"/>
                  </a:moveTo>
                  <a:lnTo>
                    <a:pt x="261" y="196"/>
                  </a:lnTo>
                  <a:lnTo>
                    <a:pt x="141" y="196"/>
                  </a:lnTo>
                  <a:lnTo>
                    <a:pt x="159" y="344"/>
                  </a:lnTo>
                  <a:lnTo>
                    <a:pt x="335" y="362"/>
                  </a:lnTo>
                  <a:lnTo>
                    <a:pt x="335" y="713"/>
                  </a:lnTo>
                  <a:lnTo>
                    <a:pt x="169" y="732"/>
                  </a:lnTo>
                  <a:lnTo>
                    <a:pt x="159" y="907"/>
                  </a:lnTo>
                  <a:lnTo>
                    <a:pt x="270" y="907"/>
                  </a:lnTo>
                  <a:lnTo>
                    <a:pt x="630" y="532"/>
                  </a:lnTo>
                  <a:lnTo>
                    <a:pt x="1456" y="536"/>
                  </a:lnTo>
                  <a:lnTo>
                    <a:pt x="1969" y="1027"/>
                  </a:lnTo>
                  <a:lnTo>
                    <a:pt x="2061" y="1396"/>
                  </a:lnTo>
                  <a:lnTo>
                    <a:pt x="2061" y="2126"/>
                  </a:lnTo>
                  <a:lnTo>
                    <a:pt x="3307" y="2135"/>
                  </a:lnTo>
                  <a:lnTo>
                    <a:pt x="3413" y="2082"/>
                  </a:lnTo>
                  <a:lnTo>
                    <a:pt x="3499" y="2164"/>
                  </a:lnTo>
                  <a:lnTo>
                    <a:pt x="3501" y="2227"/>
                  </a:lnTo>
                  <a:lnTo>
                    <a:pt x="3612" y="2338"/>
                  </a:lnTo>
                  <a:lnTo>
                    <a:pt x="3815" y="2338"/>
                  </a:lnTo>
                  <a:lnTo>
                    <a:pt x="3999" y="2153"/>
                  </a:lnTo>
                  <a:lnTo>
                    <a:pt x="4193" y="2356"/>
                  </a:lnTo>
                  <a:lnTo>
                    <a:pt x="4673" y="2338"/>
                  </a:lnTo>
                  <a:lnTo>
                    <a:pt x="4996" y="2024"/>
                  </a:lnTo>
                  <a:lnTo>
                    <a:pt x="5064" y="2090"/>
                  </a:lnTo>
                  <a:lnTo>
                    <a:pt x="5142" y="2090"/>
                  </a:lnTo>
                  <a:lnTo>
                    <a:pt x="5209" y="2153"/>
                  </a:lnTo>
                  <a:lnTo>
                    <a:pt x="5190" y="2236"/>
                  </a:lnTo>
                  <a:lnTo>
                    <a:pt x="5319" y="2319"/>
                  </a:lnTo>
                  <a:lnTo>
                    <a:pt x="6021" y="2329"/>
                  </a:lnTo>
                  <a:lnTo>
                    <a:pt x="6252" y="2070"/>
                  </a:lnTo>
                  <a:lnTo>
                    <a:pt x="6381" y="2181"/>
                  </a:lnTo>
                  <a:lnTo>
                    <a:pt x="6519" y="2181"/>
                  </a:lnTo>
                  <a:lnTo>
                    <a:pt x="6649" y="2356"/>
                  </a:lnTo>
                  <a:lnTo>
                    <a:pt x="7474" y="2344"/>
                  </a:lnTo>
                  <a:lnTo>
                    <a:pt x="7474" y="2864"/>
                  </a:lnTo>
                  <a:lnTo>
                    <a:pt x="6097" y="2868"/>
                  </a:lnTo>
                  <a:lnTo>
                    <a:pt x="6105" y="3056"/>
                  </a:lnTo>
                  <a:lnTo>
                    <a:pt x="6504" y="3060"/>
                  </a:lnTo>
                  <a:lnTo>
                    <a:pt x="6510" y="3132"/>
                  </a:lnTo>
                  <a:lnTo>
                    <a:pt x="5956" y="3134"/>
                  </a:lnTo>
                  <a:lnTo>
                    <a:pt x="5948" y="2880"/>
                  </a:lnTo>
                  <a:lnTo>
                    <a:pt x="3316" y="2864"/>
                  </a:lnTo>
                  <a:lnTo>
                    <a:pt x="3316" y="3150"/>
                  </a:lnTo>
                  <a:lnTo>
                    <a:pt x="2725" y="3141"/>
                  </a:lnTo>
                  <a:lnTo>
                    <a:pt x="2720" y="3052"/>
                  </a:lnTo>
                  <a:lnTo>
                    <a:pt x="3209" y="3056"/>
                  </a:lnTo>
                  <a:lnTo>
                    <a:pt x="3205" y="2868"/>
                  </a:lnTo>
                  <a:lnTo>
                    <a:pt x="2679" y="2873"/>
                  </a:lnTo>
                  <a:lnTo>
                    <a:pt x="2599" y="2810"/>
                  </a:lnTo>
                  <a:lnTo>
                    <a:pt x="47" y="2821"/>
                  </a:lnTo>
                  <a:lnTo>
                    <a:pt x="39" y="630"/>
                  </a:lnTo>
                  <a:lnTo>
                    <a:pt x="205" y="612"/>
                  </a:lnTo>
                  <a:lnTo>
                    <a:pt x="208" y="462"/>
                  </a:lnTo>
                  <a:lnTo>
                    <a:pt x="30" y="455"/>
                  </a:lnTo>
                  <a:lnTo>
                    <a:pt x="0" y="0"/>
                  </a:lnTo>
                  <a:lnTo>
                    <a:pt x="252" y="2"/>
                  </a:lnTo>
                  <a:close/>
                </a:path>
              </a:pathLst>
            </a:custGeom>
            <a:pattFill prst="pct75">
              <a:fgClr>
                <a:srgbClr val="FF0000">
                  <a:alpha val="89999"/>
                </a:srgbClr>
              </a:fgClr>
              <a:bgClr>
                <a:srgbClr val="FFFFFF">
                  <a:alpha val="89999"/>
                </a:srgbClr>
              </a:bgClr>
            </a:patt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164" name="Freeform 4" descr="75%"/>
            <p:cNvSpPr>
              <a:spLocks/>
            </p:cNvSpPr>
            <p:nvPr/>
          </p:nvSpPr>
          <p:spPr bwMode="auto">
            <a:xfrm>
              <a:off x="4551" y="6089"/>
              <a:ext cx="618" cy="370"/>
            </a:xfrm>
            <a:custGeom>
              <a:avLst/>
              <a:gdLst/>
              <a:ahLst/>
              <a:cxnLst>
                <a:cxn ang="0">
                  <a:pos x="563" y="0"/>
                </a:cxn>
                <a:cxn ang="0">
                  <a:pos x="618" y="213"/>
                </a:cxn>
                <a:cxn ang="0">
                  <a:pos x="55" y="370"/>
                </a:cxn>
                <a:cxn ang="0">
                  <a:pos x="0" y="157"/>
                </a:cxn>
                <a:cxn ang="0">
                  <a:pos x="563" y="0"/>
                </a:cxn>
              </a:cxnLst>
              <a:rect l="0" t="0" r="r" b="b"/>
              <a:pathLst>
                <a:path w="618" h="370">
                  <a:moveTo>
                    <a:pt x="563" y="0"/>
                  </a:moveTo>
                  <a:lnTo>
                    <a:pt x="618" y="213"/>
                  </a:lnTo>
                  <a:lnTo>
                    <a:pt x="55" y="370"/>
                  </a:lnTo>
                  <a:lnTo>
                    <a:pt x="0" y="157"/>
                  </a:lnTo>
                  <a:lnTo>
                    <a:pt x="563" y="0"/>
                  </a:lnTo>
                  <a:close/>
                </a:path>
              </a:pathLst>
            </a:custGeom>
            <a:pattFill prst="pct75">
              <a:fgClr>
                <a:srgbClr val="FF0000">
                  <a:alpha val="89999"/>
                </a:srgbClr>
              </a:fgClr>
              <a:bgClr>
                <a:srgbClr val="FFFFFF">
                  <a:alpha val="89999"/>
                </a:srgbClr>
              </a:bgClr>
            </a:patt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165" name="Freeform 5" descr="75%"/>
            <p:cNvSpPr>
              <a:spLocks/>
            </p:cNvSpPr>
            <p:nvPr/>
          </p:nvSpPr>
          <p:spPr bwMode="auto">
            <a:xfrm>
              <a:off x="4719" y="5999"/>
              <a:ext cx="1918" cy="1330"/>
            </a:xfrm>
            <a:custGeom>
              <a:avLst/>
              <a:gdLst/>
              <a:ahLst/>
              <a:cxnLst>
                <a:cxn ang="0">
                  <a:pos x="1284" y="0"/>
                </a:cxn>
                <a:cxn ang="0">
                  <a:pos x="1393" y="434"/>
                </a:cxn>
                <a:cxn ang="0">
                  <a:pos x="976" y="841"/>
                </a:cxn>
                <a:cxn ang="0">
                  <a:pos x="736" y="850"/>
                </a:cxn>
                <a:cxn ang="0">
                  <a:pos x="736" y="1007"/>
                </a:cxn>
                <a:cxn ang="0">
                  <a:pos x="1139" y="1013"/>
                </a:cxn>
                <a:cxn ang="0">
                  <a:pos x="1604" y="571"/>
                </a:cxn>
                <a:cxn ang="0">
                  <a:pos x="1918" y="878"/>
                </a:cxn>
                <a:cxn ang="0">
                  <a:pos x="1475" y="1330"/>
                </a:cxn>
                <a:cxn ang="0">
                  <a:pos x="1401" y="1321"/>
                </a:cxn>
                <a:cxn ang="0">
                  <a:pos x="1189" y="1127"/>
                </a:cxn>
                <a:cxn ang="0">
                  <a:pos x="544" y="1127"/>
                </a:cxn>
                <a:cxn ang="0">
                  <a:pos x="544" y="876"/>
                </a:cxn>
                <a:cxn ang="0">
                  <a:pos x="358" y="915"/>
                </a:cxn>
                <a:cxn ang="0">
                  <a:pos x="364" y="1123"/>
                </a:cxn>
                <a:cxn ang="0">
                  <a:pos x="0" y="1123"/>
                </a:cxn>
                <a:cxn ang="0">
                  <a:pos x="7" y="896"/>
                </a:cxn>
                <a:cxn ang="0">
                  <a:pos x="1032" y="629"/>
                </a:cxn>
                <a:cxn ang="0">
                  <a:pos x="1281" y="389"/>
                </a:cxn>
                <a:cxn ang="0">
                  <a:pos x="1179" y="10"/>
                </a:cxn>
                <a:cxn ang="0">
                  <a:pos x="1284" y="0"/>
                </a:cxn>
              </a:cxnLst>
              <a:rect l="0" t="0" r="r" b="b"/>
              <a:pathLst>
                <a:path w="1918" h="1330">
                  <a:moveTo>
                    <a:pt x="1284" y="0"/>
                  </a:moveTo>
                  <a:lnTo>
                    <a:pt x="1393" y="434"/>
                  </a:lnTo>
                  <a:lnTo>
                    <a:pt x="976" y="841"/>
                  </a:lnTo>
                  <a:lnTo>
                    <a:pt x="736" y="850"/>
                  </a:lnTo>
                  <a:lnTo>
                    <a:pt x="736" y="1007"/>
                  </a:lnTo>
                  <a:lnTo>
                    <a:pt x="1139" y="1013"/>
                  </a:lnTo>
                  <a:lnTo>
                    <a:pt x="1604" y="571"/>
                  </a:lnTo>
                  <a:lnTo>
                    <a:pt x="1918" y="878"/>
                  </a:lnTo>
                  <a:lnTo>
                    <a:pt x="1475" y="1330"/>
                  </a:lnTo>
                  <a:lnTo>
                    <a:pt x="1401" y="1321"/>
                  </a:lnTo>
                  <a:lnTo>
                    <a:pt x="1189" y="1127"/>
                  </a:lnTo>
                  <a:lnTo>
                    <a:pt x="544" y="1127"/>
                  </a:lnTo>
                  <a:lnTo>
                    <a:pt x="544" y="876"/>
                  </a:lnTo>
                  <a:lnTo>
                    <a:pt x="358" y="915"/>
                  </a:lnTo>
                  <a:lnTo>
                    <a:pt x="364" y="1123"/>
                  </a:lnTo>
                  <a:lnTo>
                    <a:pt x="0" y="1123"/>
                  </a:lnTo>
                  <a:lnTo>
                    <a:pt x="7" y="896"/>
                  </a:lnTo>
                  <a:lnTo>
                    <a:pt x="1032" y="629"/>
                  </a:lnTo>
                  <a:lnTo>
                    <a:pt x="1281" y="389"/>
                  </a:lnTo>
                  <a:lnTo>
                    <a:pt x="1179" y="10"/>
                  </a:lnTo>
                  <a:lnTo>
                    <a:pt x="1284" y="0"/>
                  </a:lnTo>
                  <a:close/>
                </a:path>
              </a:pathLst>
            </a:custGeom>
            <a:pattFill prst="pct75">
              <a:fgClr>
                <a:srgbClr val="FF0000">
                  <a:alpha val="89999"/>
                </a:srgbClr>
              </a:fgClr>
              <a:bgClr>
                <a:srgbClr val="FFFFFF">
                  <a:alpha val="89999"/>
                </a:srgbClr>
              </a:bgClr>
            </a:patt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166" name="Freeform 6" descr="75%"/>
            <p:cNvSpPr>
              <a:spLocks/>
            </p:cNvSpPr>
            <p:nvPr/>
          </p:nvSpPr>
          <p:spPr bwMode="auto">
            <a:xfrm>
              <a:off x="6572" y="5960"/>
              <a:ext cx="1357" cy="1471"/>
            </a:xfrm>
            <a:custGeom>
              <a:avLst/>
              <a:gdLst/>
              <a:ahLst/>
              <a:cxnLst>
                <a:cxn ang="0">
                  <a:pos x="605" y="0"/>
                </a:cxn>
                <a:cxn ang="0">
                  <a:pos x="769" y="164"/>
                </a:cxn>
                <a:cxn ang="0">
                  <a:pos x="428" y="528"/>
                </a:cxn>
                <a:cxn ang="0">
                  <a:pos x="550" y="637"/>
                </a:cxn>
                <a:cxn ang="0">
                  <a:pos x="979" y="206"/>
                </a:cxn>
                <a:cxn ang="0">
                  <a:pos x="1215" y="215"/>
                </a:cxn>
                <a:cxn ang="0">
                  <a:pos x="1357" y="335"/>
                </a:cxn>
                <a:cxn ang="0">
                  <a:pos x="1339" y="499"/>
                </a:cxn>
                <a:cxn ang="0">
                  <a:pos x="443" y="1388"/>
                </a:cxn>
                <a:cxn ang="0">
                  <a:pos x="268" y="1388"/>
                </a:cxn>
                <a:cxn ang="0">
                  <a:pos x="194" y="1462"/>
                </a:cxn>
                <a:cxn ang="0">
                  <a:pos x="111" y="1471"/>
                </a:cxn>
                <a:cxn ang="0">
                  <a:pos x="53" y="1400"/>
                </a:cxn>
                <a:cxn ang="0">
                  <a:pos x="76" y="1322"/>
                </a:cxn>
                <a:cxn ang="0">
                  <a:pos x="0" y="1231"/>
                </a:cxn>
                <a:cxn ang="0">
                  <a:pos x="490" y="742"/>
                </a:cxn>
                <a:cxn ang="0">
                  <a:pos x="268" y="520"/>
                </a:cxn>
                <a:cxn ang="0">
                  <a:pos x="608" y="164"/>
                </a:cxn>
                <a:cxn ang="0">
                  <a:pos x="518" y="82"/>
                </a:cxn>
                <a:cxn ang="0">
                  <a:pos x="605" y="0"/>
                </a:cxn>
              </a:cxnLst>
              <a:rect l="0" t="0" r="r" b="b"/>
              <a:pathLst>
                <a:path w="1357" h="1471">
                  <a:moveTo>
                    <a:pt x="605" y="0"/>
                  </a:moveTo>
                  <a:lnTo>
                    <a:pt x="769" y="164"/>
                  </a:lnTo>
                  <a:lnTo>
                    <a:pt x="428" y="528"/>
                  </a:lnTo>
                  <a:lnTo>
                    <a:pt x="550" y="637"/>
                  </a:lnTo>
                  <a:lnTo>
                    <a:pt x="979" y="206"/>
                  </a:lnTo>
                  <a:lnTo>
                    <a:pt x="1215" y="215"/>
                  </a:lnTo>
                  <a:lnTo>
                    <a:pt x="1357" y="335"/>
                  </a:lnTo>
                  <a:lnTo>
                    <a:pt x="1339" y="499"/>
                  </a:lnTo>
                  <a:lnTo>
                    <a:pt x="443" y="1388"/>
                  </a:lnTo>
                  <a:lnTo>
                    <a:pt x="268" y="1388"/>
                  </a:lnTo>
                  <a:lnTo>
                    <a:pt x="194" y="1462"/>
                  </a:lnTo>
                  <a:lnTo>
                    <a:pt x="111" y="1471"/>
                  </a:lnTo>
                  <a:lnTo>
                    <a:pt x="53" y="1400"/>
                  </a:lnTo>
                  <a:lnTo>
                    <a:pt x="76" y="1322"/>
                  </a:lnTo>
                  <a:lnTo>
                    <a:pt x="0" y="1231"/>
                  </a:lnTo>
                  <a:lnTo>
                    <a:pt x="490" y="742"/>
                  </a:lnTo>
                  <a:lnTo>
                    <a:pt x="268" y="520"/>
                  </a:lnTo>
                  <a:lnTo>
                    <a:pt x="608" y="164"/>
                  </a:lnTo>
                  <a:lnTo>
                    <a:pt x="518" y="82"/>
                  </a:lnTo>
                  <a:lnTo>
                    <a:pt x="605" y="0"/>
                  </a:lnTo>
                  <a:close/>
                </a:path>
              </a:pathLst>
            </a:custGeom>
            <a:pattFill prst="pct75">
              <a:fgClr>
                <a:srgbClr val="FF0000">
                  <a:alpha val="89999"/>
                </a:srgbClr>
              </a:fgClr>
              <a:bgClr>
                <a:srgbClr val="FFFFFF">
                  <a:alpha val="89999"/>
                </a:srgbClr>
              </a:bgClr>
            </a:patt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167" name="Freeform 7" descr="75%"/>
            <p:cNvSpPr>
              <a:spLocks/>
            </p:cNvSpPr>
            <p:nvPr/>
          </p:nvSpPr>
          <p:spPr bwMode="auto">
            <a:xfrm>
              <a:off x="7569" y="6621"/>
              <a:ext cx="1219" cy="727"/>
            </a:xfrm>
            <a:custGeom>
              <a:avLst/>
              <a:gdLst/>
              <a:ahLst/>
              <a:cxnLst>
                <a:cxn ang="0">
                  <a:pos x="969" y="0"/>
                </a:cxn>
                <a:cxn ang="0">
                  <a:pos x="1219" y="274"/>
                </a:cxn>
                <a:cxn ang="0">
                  <a:pos x="766" y="727"/>
                </a:cxn>
                <a:cxn ang="0">
                  <a:pos x="277" y="727"/>
                </a:cxn>
                <a:cxn ang="0">
                  <a:pos x="0" y="441"/>
                </a:cxn>
                <a:cxn ang="0">
                  <a:pos x="406" y="34"/>
                </a:cxn>
                <a:cxn ang="0">
                  <a:pos x="727" y="348"/>
                </a:cxn>
                <a:cxn ang="0">
                  <a:pos x="511" y="591"/>
                </a:cxn>
                <a:cxn ang="0">
                  <a:pos x="719" y="602"/>
                </a:cxn>
                <a:cxn ang="0">
                  <a:pos x="1051" y="254"/>
                </a:cxn>
                <a:cxn ang="0">
                  <a:pos x="891" y="66"/>
                </a:cxn>
                <a:cxn ang="0">
                  <a:pos x="969" y="0"/>
                </a:cxn>
              </a:cxnLst>
              <a:rect l="0" t="0" r="r" b="b"/>
              <a:pathLst>
                <a:path w="1219" h="727">
                  <a:moveTo>
                    <a:pt x="969" y="0"/>
                  </a:moveTo>
                  <a:lnTo>
                    <a:pt x="1219" y="274"/>
                  </a:lnTo>
                  <a:lnTo>
                    <a:pt x="766" y="727"/>
                  </a:lnTo>
                  <a:lnTo>
                    <a:pt x="277" y="727"/>
                  </a:lnTo>
                  <a:lnTo>
                    <a:pt x="0" y="441"/>
                  </a:lnTo>
                  <a:lnTo>
                    <a:pt x="406" y="34"/>
                  </a:lnTo>
                  <a:lnTo>
                    <a:pt x="727" y="348"/>
                  </a:lnTo>
                  <a:lnTo>
                    <a:pt x="511" y="591"/>
                  </a:lnTo>
                  <a:lnTo>
                    <a:pt x="719" y="602"/>
                  </a:lnTo>
                  <a:lnTo>
                    <a:pt x="1051" y="254"/>
                  </a:lnTo>
                  <a:lnTo>
                    <a:pt x="891" y="66"/>
                  </a:lnTo>
                  <a:lnTo>
                    <a:pt x="969" y="0"/>
                  </a:lnTo>
                  <a:close/>
                </a:path>
              </a:pathLst>
            </a:custGeom>
            <a:pattFill prst="pct75">
              <a:fgClr>
                <a:srgbClr val="FF0000">
                  <a:alpha val="89999"/>
                </a:srgbClr>
              </a:fgClr>
              <a:bgClr>
                <a:srgbClr val="FFFFFF">
                  <a:alpha val="89999"/>
                </a:srgbClr>
              </a:bgClr>
            </a:patt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168" name="Freeform 8" descr="75%"/>
            <p:cNvSpPr>
              <a:spLocks/>
            </p:cNvSpPr>
            <p:nvPr/>
          </p:nvSpPr>
          <p:spPr bwMode="auto">
            <a:xfrm>
              <a:off x="8852" y="6007"/>
              <a:ext cx="1287" cy="1424"/>
            </a:xfrm>
            <a:custGeom>
              <a:avLst/>
              <a:gdLst/>
              <a:ahLst/>
              <a:cxnLst>
                <a:cxn ang="0">
                  <a:pos x="1287" y="0"/>
                </a:cxn>
                <a:cxn ang="0">
                  <a:pos x="1283" y="371"/>
                </a:cxn>
                <a:cxn ang="0">
                  <a:pos x="674" y="362"/>
                </a:cxn>
                <a:cxn ang="0">
                  <a:pos x="672" y="536"/>
                </a:cxn>
                <a:cxn ang="0">
                  <a:pos x="1032" y="551"/>
                </a:cxn>
                <a:cxn ang="0">
                  <a:pos x="1053" y="759"/>
                </a:cxn>
                <a:cxn ang="0">
                  <a:pos x="1154" y="898"/>
                </a:cxn>
                <a:cxn ang="0">
                  <a:pos x="665" y="1424"/>
                </a:cxn>
                <a:cxn ang="0">
                  <a:pos x="305" y="1424"/>
                </a:cxn>
                <a:cxn ang="0">
                  <a:pos x="0" y="1101"/>
                </a:cxn>
                <a:cxn ang="0">
                  <a:pos x="517" y="575"/>
                </a:cxn>
                <a:cxn ang="0">
                  <a:pos x="539" y="234"/>
                </a:cxn>
                <a:cxn ang="0">
                  <a:pos x="1173" y="230"/>
                </a:cxn>
                <a:cxn ang="0">
                  <a:pos x="1182" y="2"/>
                </a:cxn>
                <a:cxn ang="0">
                  <a:pos x="1287" y="0"/>
                </a:cxn>
              </a:cxnLst>
              <a:rect l="0" t="0" r="r" b="b"/>
              <a:pathLst>
                <a:path w="1287" h="1424">
                  <a:moveTo>
                    <a:pt x="1287" y="0"/>
                  </a:moveTo>
                  <a:lnTo>
                    <a:pt x="1283" y="371"/>
                  </a:lnTo>
                  <a:lnTo>
                    <a:pt x="674" y="362"/>
                  </a:lnTo>
                  <a:lnTo>
                    <a:pt x="672" y="536"/>
                  </a:lnTo>
                  <a:lnTo>
                    <a:pt x="1032" y="551"/>
                  </a:lnTo>
                  <a:lnTo>
                    <a:pt x="1053" y="759"/>
                  </a:lnTo>
                  <a:lnTo>
                    <a:pt x="1154" y="898"/>
                  </a:lnTo>
                  <a:lnTo>
                    <a:pt x="665" y="1424"/>
                  </a:lnTo>
                  <a:lnTo>
                    <a:pt x="305" y="1424"/>
                  </a:lnTo>
                  <a:lnTo>
                    <a:pt x="0" y="1101"/>
                  </a:lnTo>
                  <a:lnTo>
                    <a:pt x="517" y="575"/>
                  </a:lnTo>
                  <a:lnTo>
                    <a:pt x="539" y="234"/>
                  </a:lnTo>
                  <a:lnTo>
                    <a:pt x="1173" y="230"/>
                  </a:lnTo>
                  <a:lnTo>
                    <a:pt x="1182" y="2"/>
                  </a:lnTo>
                  <a:lnTo>
                    <a:pt x="1287" y="0"/>
                  </a:lnTo>
                  <a:close/>
                </a:path>
              </a:pathLst>
            </a:custGeom>
            <a:pattFill prst="pct75">
              <a:fgClr>
                <a:srgbClr val="FF0000">
                  <a:alpha val="89999"/>
                </a:srgbClr>
              </a:fgClr>
              <a:bgClr>
                <a:srgbClr val="FFFFFF">
                  <a:alpha val="89999"/>
                </a:srgbClr>
              </a:bgClr>
            </a:patt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5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PR-111003-b-HPA, Oct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</a:p>
        </p:txBody>
      </p:sp>
      <p:pic>
        <p:nvPicPr>
          <p:cNvPr id="26" name="Picture 2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1604" y="2978940"/>
            <a:ext cx="438150" cy="8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91976" y="3158964"/>
            <a:ext cx="438150" cy="8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04006" y="3158964"/>
            <a:ext cx="438150" cy="8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2228" y="3158964"/>
            <a:ext cx="438150" cy="8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32408" y="3158964"/>
            <a:ext cx="438150" cy="8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08" y="2798916"/>
            <a:ext cx="270036" cy="418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states of an area</a:t>
            </a:r>
            <a:endParaRPr lang="en-US" dirty="0"/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6</a:t>
            </a:fld>
            <a:endParaRPr lang="de-AT" dirty="0"/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2" name="Picture 11"/>
          <p:cNvPicPr/>
          <p:nvPr/>
        </p:nvPicPr>
        <p:blipFill>
          <a:blip r:embed="rId2" cstate="print"/>
          <a:srcRect r="72647" b="21200"/>
          <a:stretch>
            <a:fillRect/>
          </a:stretch>
        </p:blipFill>
        <p:spPr bwMode="auto">
          <a:xfrm>
            <a:off x="1061532" y="1088688"/>
            <a:ext cx="720096" cy="1516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/>
          <p:nvPr/>
        </p:nvPicPr>
        <p:blipFill>
          <a:blip r:embed="rId2" cstate="print"/>
          <a:srcRect l="71177" t="-800" r="1765" b="22000"/>
          <a:stretch>
            <a:fillRect/>
          </a:stretch>
        </p:blipFill>
        <p:spPr bwMode="auto">
          <a:xfrm>
            <a:off x="1061532" y="2798916"/>
            <a:ext cx="720096" cy="1516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/>
          <p:nvPr/>
        </p:nvPicPr>
        <p:blipFill>
          <a:blip r:embed="rId2" cstate="print"/>
          <a:srcRect l="47353" r="25588" b="20400"/>
          <a:stretch>
            <a:fillRect/>
          </a:stretch>
        </p:blipFill>
        <p:spPr bwMode="auto">
          <a:xfrm>
            <a:off x="1061532" y="4509144"/>
            <a:ext cx="720096" cy="1535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ontent Placeholder 8"/>
          <p:cNvSpPr>
            <a:spLocks noGrp="1"/>
          </p:cNvSpPr>
          <p:nvPr>
            <p:ph idx="1"/>
          </p:nvPr>
        </p:nvSpPr>
        <p:spPr>
          <a:xfrm>
            <a:off x="1421580" y="1628760"/>
            <a:ext cx="7470996" cy="4500600"/>
          </a:xfrm>
        </p:spPr>
        <p:txBody>
          <a:bodyPr/>
          <a:lstStyle/>
          <a:p>
            <a:pPr lvl="1"/>
            <a:r>
              <a:rPr lang="en-US" sz="2400" b="1" dirty="0" smtClean="0"/>
              <a:t>NO access </a:t>
            </a:r>
            <a:r>
              <a:rPr lang="en-US" sz="2400" dirty="0" smtClean="0"/>
              <a:t>– no persons allowed except patient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r>
              <a:rPr lang="en-US" sz="2400" b="1" dirty="0" smtClean="0"/>
              <a:t>Patrol</a:t>
            </a:r>
            <a:r>
              <a:rPr lang="en-US" sz="2400" dirty="0" smtClean="0"/>
              <a:t> – no persons allowed except patrolling person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r>
              <a:rPr lang="en-US" sz="2400" b="1" dirty="0" smtClean="0"/>
              <a:t>Access</a:t>
            </a:r>
            <a:r>
              <a:rPr lang="en-US" sz="2400" dirty="0" smtClean="0"/>
              <a:t> – for personnel with dedicated access rights</a:t>
            </a:r>
          </a:p>
          <a:p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PR-111003-b-HPA, Oct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E-learning_VISUAL EN_f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1604" y="3789048"/>
            <a:ext cx="2970396" cy="1980264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7</a:t>
            </a:fld>
            <a:endParaRPr lang="de-AT" dirty="0"/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57200" y="80944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3B80F"/>
                </a:solidFill>
                <a:effectLst/>
                <a:uLnTx/>
                <a:uFillTx/>
                <a:latin typeface="+mj-lt"/>
                <a:ea typeface="Verdana" pitchFamily="34" charset="0"/>
                <a:cs typeface="Verdana" pitchFamily="34" charset="0"/>
              </a:rPr>
              <a:t>Hardware / Software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B3B80F"/>
              </a:solidFill>
              <a:effectLst/>
              <a:uLnTx/>
              <a:uFillTx/>
              <a:latin typeface="+mj-lt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4" name="Picture 13" descr="E-learning_VISUAL EN_f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1604" y="998676"/>
            <a:ext cx="2970396" cy="1980264"/>
          </a:xfrm>
          <a:prstGeom prst="rect">
            <a:avLst/>
          </a:prstGeom>
        </p:spPr>
      </p:pic>
      <p:cxnSp>
        <p:nvCxnSpPr>
          <p:cNvPr id="21" name="Straight Connector 20"/>
          <p:cNvCxnSpPr/>
          <p:nvPr/>
        </p:nvCxnSpPr>
        <p:spPr>
          <a:xfrm flipH="1">
            <a:off x="1511592" y="1718772"/>
            <a:ext cx="720096" cy="0"/>
          </a:xfrm>
          <a:prstGeom prst="line">
            <a:avLst/>
          </a:prstGeom>
          <a:ln w="412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1511592" y="3338988"/>
            <a:ext cx="900120" cy="0"/>
          </a:xfrm>
          <a:prstGeom prst="line">
            <a:avLst/>
          </a:prstGeom>
          <a:ln w="412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511592" y="1718772"/>
            <a:ext cx="0" cy="1620216"/>
          </a:xfrm>
          <a:prstGeom prst="line">
            <a:avLst/>
          </a:prstGeom>
          <a:ln w="412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411712" y="3338988"/>
            <a:ext cx="0" cy="990132"/>
          </a:xfrm>
          <a:prstGeom prst="line">
            <a:avLst/>
          </a:prstGeom>
          <a:ln w="412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601604" y="3158964"/>
            <a:ext cx="810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PROFIBUS</a:t>
            </a:r>
            <a:endParaRPr lang="en-GB" sz="900" dirty="0"/>
          </a:p>
        </p:txBody>
      </p:sp>
      <p:sp>
        <p:nvSpPr>
          <p:cNvPr id="30" name="TextBox 29"/>
          <p:cNvSpPr txBox="1"/>
          <p:nvPr/>
        </p:nvSpPr>
        <p:spPr>
          <a:xfrm>
            <a:off x="611472" y="1709488"/>
            <a:ext cx="630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BIS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611472" y="4679884"/>
            <a:ext cx="720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PCS</a:t>
            </a:r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521460" y="1088688"/>
            <a:ext cx="3510468" cy="1890252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521460" y="3879060"/>
            <a:ext cx="3510468" cy="1890252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4121940" y="4419132"/>
            <a:ext cx="4230564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Door sensors</a:t>
            </a:r>
          </a:p>
          <a:p>
            <a:pPr algn="r"/>
            <a:r>
              <a:rPr lang="en-US" dirty="0" smtClean="0"/>
              <a:t>Access system</a:t>
            </a:r>
          </a:p>
          <a:p>
            <a:pPr algn="r"/>
            <a:r>
              <a:rPr lang="en-US" dirty="0" smtClean="0"/>
              <a:t>Visual Indicators</a:t>
            </a:r>
          </a:p>
          <a:p>
            <a:pPr algn="r"/>
            <a:r>
              <a:rPr lang="en-US" dirty="0" smtClean="0"/>
              <a:t>Audio Indicators</a:t>
            </a:r>
          </a:p>
          <a:p>
            <a:pPr algn="r"/>
            <a:r>
              <a:rPr lang="en-US" dirty="0" smtClean="0"/>
              <a:t>Buttons</a:t>
            </a:r>
            <a:endParaRPr lang="en-GB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3995336" y="4834393"/>
            <a:ext cx="261034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909814" y="5092570"/>
            <a:ext cx="261034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862106" y="5378817"/>
            <a:ext cx="261034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391976" y="4599156"/>
            <a:ext cx="18002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Digital I/O signals</a:t>
            </a:r>
            <a:endParaRPr lang="en-GB" sz="1100" dirty="0"/>
          </a:p>
        </p:txBody>
      </p:sp>
      <p:sp>
        <p:nvSpPr>
          <p:cNvPr id="41" name="Content Placeholder 8"/>
          <p:cNvSpPr>
            <a:spLocks noGrp="1"/>
          </p:cNvSpPr>
          <p:nvPr>
            <p:ph idx="1"/>
          </p:nvPr>
        </p:nvSpPr>
        <p:spPr>
          <a:xfrm>
            <a:off x="4752024" y="998676"/>
            <a:ext cx="4050540" cy="2160288"/>
          </a:xfrm>
        </p:spPr>
        <p:txBody>
          <a:bodyPr/>
          <a:lstStyle/>
          <a:p>
            <a:r>
              <a:rPr lang="en-US" dirty="0" smtClean="0"/>
              <a:t>Siemens PLC (S7 400)</a:t>
            </a:r>
          </a:p>
          <a:p>
            <a:r>
              <a:rPr lang="en-US" dirty="0" smtClean="0"/>
              <a:t>Distributed Periphery</a:t>
            </a:r>
          </a:p>
          <a:p>
            <a:r>
              <a:rPr lang="en-US" dirty="0" smtClean="0"/>
              <a:t>Digital I/O Modules</a:t>
            </a:r>
          </a:p>
          <a:p>
            <a:r>
              <a:rPr lang="en-US" dirty="0" smtClean="0"/>
              <a:t>Standard PLC programming language</a:t>
            </a:r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6552264" y="4419132"/>
            <a:ext cx="1800240" cy="1530204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PR-111003-b-HPA, Oct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722313" y="2881317"/>
            <a:ext cx="7772400" cy="1362075"/>
          </a:xfrm>
        </p:spPr>
        <p:txBody>
          <a:bodyPr anchor="t"/>
          <a:lstStyle/>
          <a:p>
            <a:pPr algn="ctr"/>
            <a:r>
              <a:rPr lang="en-US" sz="4000" b="1" dirty="0" smtClean="0">
                <a:latin typeface="Verdana" pitchFamily="34" charset="0"/>
              </a:rPr>
              <a:t>Status</a:t>
            </a:r>
            <a:endParaRPr lang="en-US" sz="4000" b="1" dirty="0">
              <a:latin typeface="Verdana" pitchFamily="34" charset="0"/>
            </a:endParaRPr>
          </a:p>
        </p:txBody>
      </p:sp>
      <p:pic>
        <p:nvPicPr>
          <p:cNvPr id="61538" name="Picture 98" descr="E:\clipart\SunDi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484" y="2618892"/>
            <a:ext cx="2438400" cy="1627187"/>
          </a:xfrm>
          <a:prstGeom prst="rect">
            <a:avLst/>
          </a:prstGeom>
          <a:noFill/>
        </p:spPr>
      </p:pic>
      <p:sp>
        <p:nvSpPr>
          <p:cNvPr id="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8</a:t>
            </a:fld>
            <a:endParaRPr lang="de-AT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PR-111003-b-HPA, Oct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E-learning_VISUAL EN_f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21820" y="4419132"/>
            <a:ext cx="2700360" cy="18002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September -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0224"/>
            <a:ext cx="8229600" cy="2108836"/>
          </a:xfrm>
        </p:spPr>
        <p:txBody>
          <a:bodyPr/>
          <a:lstStyle/>
          <a:p>
            <a:r>
              <a:rPr lang="en-US" dirty="0" smtClean="0"/>
              <a:t>Start of Requirements document</a:t>
            </a:r>
          </a:p>
          <a:p>
            <a:r>
              <a:rPr lang="en-US" dirty="0" smtClean="0"/>
              <a:t>Meetings with RP: patrol procedure, warning lights and consoles</a:t>
            </a:r>
          </a:p>
          <a:p>
            <a:r>
              <a:rPr lang="en-US" dirty="0" smtClean="0"/>
              <a:t>Start defining the layout of the PCS consoles in front of the areas</a:t>
            </a:r>
          </a:p>
          <a:p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1964" y="6429375"/>
            <a:ext cx="400050" cy="292100"/>
          </a:xfrm>
        </p:spPr>
        <p:txBody>
          <a:bodyPr/>
          <a:lstStyle/>
          <a:p>
            <a:fld id="{990DE25F-5207-7F4A-B4A7-163C1CA9656A}" type="slidenum">
              <a:rPr lang="de-AT"/>
              <a:pPr/>
              <a:t>9</a:t>
            </a:fld>
            <a:endParaRPr lang="de-AT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PR-111003-b-HPA, Oct 3</a:t>
            </a:r>
            <a:r>
              <a:rPr lang="en-US" baseline="30000" dirty="0" smtClean="0"/>
              <a:t>rd</a:t>
            </a:r>
            <a:r>
              <a:rPr lang="en-US" dirty="0" smtClean="0"/>
              <a:t> 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2858</TotalTime>
  <Words>278</Words>
  <Application>Microsoft Office PowerPoint</Application>
  <PresentationFormat>On-screen Show (4:3)</PresentationFormat>
  <Paragraphs>91</Paragraphs>
  <Slides>10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Verdana</vt:lpstr>
      <vt:lpstr>DaxWide-Medium</vt:lpstr>
      <vt:lpstr>ＭＳ Ｐゴシック</vt:lpstr>
      <vt:lpstr>1_Office Theme</vt:lpstr>
      <vt:lpstr>Custom Design</vt:lpstr>
      <vt:lpstr>Visio</vt:lpstr>
      <vt:lpstr>Patrol Control System   Hannes Pavetits</vt:lpstr>
      <vt:lpstr>Overview</vt:lpstr>
      <vt:lpstr>Why is the PCS needed?</vt:lpstr>
      <vt:lpstr>Scope of the PCS</vt:lpstr>
      <vt:lpstr>Areas protected by the PCS</vt:lpstr>
      <vt:lpstr>Access states of an area</vt:lpstr>
      <vt:lpstr>Slide 7</vt:lpstr>
      <vt:lpstr>Status</vt:lpstr>
      <vt:lpstr>September - now</vt:lpstr>
      <vt:lpstr>Outlook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test title</dc:title>
  <dc:creator>Adrian Fabich</dc:creator>
  <cp:lastModifiedBy>hpavetit</cp:lastModifiedBy>
  <cp:revision>1176</cp:revision>
  <dcterms:created xsi:type="dcterms:W3CDTF">2011-03-26T13:08:06Z</dcterms:created>
  <dcterms:modified xsi:type="dcterms:W3CDTF">2011-09-30T14:31:42Z</dcterms:modified>
</cp:coreProperties>
</file>