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3" r:id="rId2"/>
    <p:sldId id="259" r:id="rId3"/>
    <p:sldId id="386" r:id="rId4"/>
    <p:sldId id="388" r:id="rId5"/>
    <p:sldId id="387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4B5"/>
    <a:srgbClr val="FFFF99"/>
    <a:srgbClr val="E15E32"/>
    <a:srgbClr val="66BB6A"/>
    <a:srgbClr val="303030"/>
    <a:srgbClr val="0000FF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404" autoAdjust="0"/>
  </p:normalViewPr>
  <p:slideViewPr>
    <p:cSldViewPr snapToObjects="1">
      <p:cViewPr>
        <p:scale>
          <a:sx n="63" d="100"/>
          <a:sy n="63" d="100"/>
        </p:scale>
        <p:origin x="2292" y="1050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646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3A02A-44ED-21F2-AD19-3E91764AE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EADFA4-56C1-7AD0-5249-908F8A7565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D04687-52D1-6D03-FFBB-C992B4ADC6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B228C-1FF9-7F5C-89A1-465D1DB3B0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410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BCA57-FD46-198B-DF18-7FA535FBC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2603FF-C4E0-DD28-2C87-7420AA3618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424AE7-3F87-43FE-D2DF-FB7727F7C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0DFFD-F5AE-9CAA-5CE4-92B12AEC44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21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June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service building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01/07/2025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49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0873"/>
            <a:ext cx="11376026" cy="2153265"/>
          </a:xfrm>
        </p:spPr>
        <p:txBody>
          <a:bodyPr/>
          <a:lstStyle/>
          <a:p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Access system requirements for B911 doors</a:t>
            </a:r>
            <a:br>
              <a:rPr lang="en-GB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10" y="5146483"/>
            <a:ext cx="11376026" cy="80378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u="sng" dirty="0"/>
              <a:t>C. Ahdida</a:t>
            </a:r>
          </a:p>
          <a:p>
            <a:pPr>
              <a:spcAft>
                <a:spcPts val="600"/>
              </a:spcAft>
            </a:pP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01/07/2025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ABC6EC1-CC1E-76BC-08B8-7D5CCF3323A9}"/>
              </a:ext>
            </a:extLst>
          </p:cNvPr>
          <p:cNvSpPr txBox="1">
            <a:spLocks/>
          </p:cNvSpPr>
          <p:nvPr/>
        </p:nvSpPr>
        <p:spPr>
          <a:xfrm>
            <a:off x="-2832992" y="1011518"/>
            <a:ext cx="9584592" cy="14064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6D0AD2-FA22-6782-2E9B-E185E6A84438}"/>
              </a:ext>
            </a:extLst>
          </p:cNvPr>
          <p:cNvSpPr txBox="1"/>
          <p:nvPr/>
        </p:nvSpPr>
        <p:spPr>
          <a:xfrm>
            <a:off x="9442362" y="5866768"/>
            <a:ext cx="2341652" cy="3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EDMS </a:t>
            </a:r>
            <a:r>
              <a:rPr lang="en-CH" sz="17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3317037 </a:t>
            </a:r>
            <a:r>
              <a:rPr lang="en-GB" sz="1700" dirty="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01/07/2025</a:t>
            </a:fld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DE3B6E73-054D-6C4E-9975-9A683C5A9677}" type="slidenum">
              <a:rPr lang="en-GB" smtClean="0"/>
              <a:pPr>
                <a:defRPr/>
              </a:pPr>
              <a:t>3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55D0D8-493F-AEEC-F065-1FE62B3D9ED4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dirty="0"/>
              <a:t>Presentation | EDMS Reference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DBD9E4-A0E7-0E92-9DFA-232AF533CD47}"/>
              </a:ext>
            </a:extLst>
          </p:cNvPr>
          <p:cNvSpPr txBox="1"/>
          <p:nvPr/>
        </p:nvSpPr>
        <p:spPr>
          <a:xfrm>
            <a:off x="5727675" y="2521318"/>
            <a:ext cx="602935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5625" lvl="1" indent="-285750"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Up to LS2, b911/R-001 was classified as a Supervised Radiation Area without any access control</a:t>
            </a:r>
          </a:p>
          <a:p>
            <a:pPr marL="555625" lvl="1" indent="-285750"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In LS2 all Supervised Radiation Areas were equipped with dosimeter readers, however following the </a:t>
            </a:r>
            <a:r>
              <a:rPr lang="en-GB" sz="1400" b="1" dirty="0"/>
              <a:t>request from NA62 </a:t>
            </a:r>
            <a:r>
              <a:rPr lang="en-GB" sz="1400" dirty="0"/>
              <a:t>(F. Duval) b911/R-001 was </a:t>
            </a:r>
            <a:r>
              <a:rPr lang="en-GB" sz="1400" b="1" dirty="0"/>
              <a:t>declassified</a:t>
            </a:r>
            <a:r>
              <a:rPr lang="en-GB" sz="1400" dirty="0"/>
              <a:t> during LS2 to instead ease access of non-radiation workers to pick up non-radioactive equipment</a:t>
            </a:r>
          </a:p>
          <a:p>
            <a:pPr marL="555625" lvl="1" indent="-285750"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Thus, currently the door to </a:t>
            </a:r>
            <a:r>
              <a:rPr lang="en-GB" sz="1400" b="1" dirty="0"/>
              <a:t>access b911 (Non-designated Area) </a:t>
            </a:r>
            <a:r>
              <a:rPr lang="en-GB" sz="1400" dirty="0"/>
              <a:t>has </a:t>
            </a:r>
            <a:r>
              <a:rPr lang="en-GB" sz="1400" b="1" dirty="0"/>
              <a:t>no access system </a:t>
            </a:r>
            <a:r>
              <a:rPr lang="en-GB" sz="1400" dirty="0"/>
              <a:t>– neither card reader nor dosimeter reader</a:t>
            </a:r>
          </a:p>
          <a:p>
            <a:pPr marL="555625" lvl="1" indent="-285750"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Access to the </a:t>
            </a:r>
            <a:r>
              <a:rPr lang="en-GB" sz="1400" b="1" dirty="0"/>
              <a:t>buffer zone </a:t>
            </a:r>
            <a:r>
              <a:rPr lang="en-GB" sz="1400" dirty="0"/>
              <a:t>b911/R-501 (Simple Controlled Radiation Area) is handled via a </a:t>
            </a:r>
            <a:r>
              <a:rPr lang="en-GB" sz="1400" b="1" dirty="0"/>
              <a:t>dosimeter reader</a:t>
            </a:r>
          </a:p>
          <a:p>
            <a:pPr marL="555625" lvl="1" indent="-285750">
              <a:spcAft>
                <a:spcPts val="12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Access to </a:t>
            </a:r>
            <a:r>
              <a:rPr lang="en-GB" sz="1400" b="1" dirty="0"/>
              <a:t>ECN3</a:t>
            </a:r>
            <a:r>
              <a:rPr lang="en-GB" sz="1400" dirty="0"/>
              <a:t> (Prohibited during beam operation, otherwise Supervised Radiation Area) is controlled via a </a:t>
            </a:r>
            <a:r>
              <a:rPr lang="en-GB" sz="1400" b="1" dirty="0"/>
              <a:t>PAD/MAD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7EB2CEC-200A-1F6C-7193-2DC303DA5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Current access control situation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1A4CB88-1BB7-79D6-A4E2-8E62C0AA3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26" y="1252162"/>
            <a:ext cx="4880318" cy="253831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1046FF9-824F-4092-1EF6-B6117723B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013" y="3839316"/>
            <a:ext cx="3065943" cy="24065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E8A2C93-7885-DC65-F5A6-9D0C3D029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4129" y="188640"/>
            <a:ext cx="2567871" cy="1830126"/>
          </a:xfrm>
          <a:prstGeom prst="rect">
            <a:avLst/>
          </a:prstGeom>
        </p:spPr>
      </p:pic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EBD8C4F3-D9B4-50CB-3DA8-D05A8E49CD64}"/>
              </a:ext>
            </a:extLst>
          </p:cNvPr>
          <p:cNvSpPr/>
          <p:nvPr/>
        </p:nvSpPr>
        <p:spPr>
          <a:xfrm>
            <a:off x="1775520" y="5805264"/>
            <a:ext cx="792088" cy="360040"/>
          </a:xfrm>
          <a:prstGeom prst="wedgeRoundRectCallout">
            <a:avLst>
              <a:gd name="adj1" fmla="val 49338"/>
              <a:gd name="adj2" fmla="val -1688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No access control</a:t>
            </a:r>
            <a:endParaRPr lang="en-CH" sz="800" dirty="0">
              <a:solidFill>
                <a:schemeClr val="tx1"/>
              </a:solidFill>
            </a:endParaRPr>
          </a:p>
        </p:txBody>
      </p:sp>
      <p:sp>
        <p:nvSpPr>
          <p:cNvPr id="33" name="Speech Bubble: Rectangle with Corners Rounded 32">
            <a:extLst>
              <a:ext uri="{FF2B5EF4-FFF2-40B4-BE49-F238E27FC236}">
                <a16:creationId xmlns:a16="http://schemas.microsoft.com/office/drawing/2014/main" id="{B6FE1DF7-A32E-2BE2-4BF8-787808148D14}"/>
              </a:ext>
            </a:extLst>
          </p:cNvPr>
          <p:cNvSpPr/>
          <p:nvPr/>
        </p:nvSpPr>
        <p:spPr>
          <a:xfrm>
            <a:off x="3344975" y="5642946"/>
            <a:ext cx="792088" cy="360040"/>
          </a:xfrm>
          <a:prstGeom prst="wedgeRoundRectCallout">
            <a:avLst>
              <a:gd name="adj1" fmla="val -49439"/>
              <a:gd name="adj2" fmla="val -1813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PAD/MAD</a:t>
            </a:r>
            <a:endParaRPr lang="en-CH" sz="800" dirty="0">
              <a:solidFill>
                <a:schemeClr val="tx1"/>
              </a:solidFill>
            </a:endParaRP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05969D3B-0F5A-2050-D89C-7C69E5935486}"/>
              </a:ext>
            </a:extLst>
          </p:cNvPr>
          <p:cNvSpPr/>
          <p:nvPr/>
        </p:nvSpPr>
        <p:spPr>
          <a:xfrm>
            <a:off x="1631504" y="4462250"/>
            <a:ext cx="792088" cy="360040"/>
          </a:xfrm>
          <a:prstGeom prst="wedgeRoundRectCallout">
            <a:avLst>
              <a:gd name="adj1" fmla="val -48958"/>
              <a:gd name="adj2" fmla="val -2977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Dosimeter reader</a:t>
            </a:r>
            <a:endParaRPr lang="en-CH" sz="800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DA2C0A1-C83A-FAC0-37FC-C8FF305E9468}"/>
              </a:ext>
            </a:extLst>
          </p:cNvPr>
          <p:cNvCxnSpPr>
            <a:cxnSpLocks/>
          </p:cNvCxnSpPr>
          <p:nvPr/>
        </p:nvCxnSpPr>
        <p:spPr>
          <a:xfrm flipV="1">
            <a:off x="2562364" y="5811326"/>
            <a:ext cx="149260" cy="11921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909635F-2B2B-3251-67F6-5CF3FA3AD09B}"/>
              </a:ext>
            </a:extLst>
          </p:cNvPr>
          <p:cNvCxnSpPr>
            <a:cxnSpLocks/>
          </p:cNvCxnSpPr>
          <p:nvPr/>
        </p:nvCxnSpPr>
        <p:spPr>
          <a:xfrm flipH="1" flipV="1">
            <a:off x="3460620" y="5400056"/>
            <a:ext cx="214168" cy="24289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2087A8D-96B2-D7EC-5DAA-7F035A4EC061}"/>
              </a:ext>
            </a:extLst>
          </p:cNvPr>
          <p:cNvCxnSpPr>
            <a:cxnSpLocks/>
          </p:cNvCxnSpPr>
          <p:nvPr/>
        </p:nvCxnSpPr>
        <p:spPr>
          <a:xfrm flipV="1">
            <a:off x="2423592" y="4581128"/>
            <a:ext cx="360040" cy="6114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8A0DB85-BFD8-E2EB-D0F9-28EF8DA3727A}"/>
              </a:ext>
            </a:extLst>
          </p:cNvPr>
          <p:cNvSpPr txBox="1"/>
          <p:nvPr/>
        </p:nvSpPr>
        <p:spPr>
          <a:xfrm>
            <a:off x="2541444" y="5183614"/>
            <a:ext cx="67163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i="1" dirty="0">
                <a:solidFill>
                  <a:schemeClr val="tx2"/>
                </a:solidFill>
              </a:rPr>
              <a:t>Non-designated</a:t>
            </a:r>
            <a:endParaRPr lang="en-CH" sz="800" i="1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7CCF9F-1A1B-4111-063A-8B6CCF96F197}"/>
              </a:ext>
            </a:extLst>
          </p:cNvPr>
          <p:cNvSpPr txBox="1"/>
          <p:nvPr/>
        </p:nvSpPr>
        <p:spPr>
          <a:xfrm>
            <a:off x="2304142" y="4217256"/>
            <a:ext cx="7920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i="1" dirty="0">
                <a:solidFill>
                  <a:schemeClr val="tx2"/>
                </a:solidFill>
              </a:rPr>
              <a:t>Simple Controlled</a:t>
            </a:r>
            <a:endParaRPr lang="en-CH" sz="800" i="1" dirty="0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DE4407-C217-CD9D-1EE5-9BE5E65A7EA2}"/>
              </a:ext>
            </a:extLst>
          </p:cNvPr>
          <p:cNvSpPr txBox="1"/>
          <p:nvPr/>
        </p:nvSpPr>
        <p:spPr>
          <a:xfrm rot="18702750">
            <a:off x="2683986" y="2224380"/>
            <a:ext cx="88616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tx2"/>
                </a:solidFill>
              </a:rPr>
              <a:t>Prohibited/ Supervised</a:t>
            </a:r>
            <a:endParaRPr lang="en-CH" sz="1050" i="1" dirty="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04FE819-A2CE-80D3-42F2-2E74FBAF7FD6}"/>
              </a:ext>
            </a:extLst>
          </p:cNvPr>
          <p:cNvSpPr txBox="1"/>
          <p:nvPr/>
        </p:nvSpPr>
        <p:spPr>
          <a:xfrm>
            <a:off x="3741019" y="4981258"/>
            <a:ext cx="8861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i="1" dirty="0">
                <a:solidFill>
                  <a:schemeClr val="tx2"/>
                </a:solidFill>
              </a:rPr>
              <a:t>Prohibited/ Supervised</a:t>
            </a:r>
            <a:endParaRPr lang="en-CH" sz="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825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506A6-5E8B-0F25-9B73-6A8434CA3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AB2151-A9CF-0BCD-6D4C-1FC233AA6F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01/07/2025</a:t>
            </a:fld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14635F8-5911-AA66-E601-473BCB2D13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4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89711FC-66E3-CACC-B9EF-F852BE3F516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dirty="0"/>
              <a:t>Presentation | EDMS Reference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0179C3-52E6-F4CA-C406-BF02A171391F}"/>
              </a:ext>
            </a:extLst>
          </p:cNvPr>
          <p:cNvSpPr txBox="1"/>
          <p:nvPr/>
        </p:nvSpPr>
        <p:spPr>
          <a:xfrm>
            <a:off x="5303911" y="1532858"/>
            <a:ext cx="669441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1" indent="-179388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New b911 door is being built to allow future access to the building in view of the construction of BB85</a:t>
            </a:r>
          </a:p>
          <a:p>
            <a:pPr marL="179388" lvl="1" indent="-179388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1" u="sng" dirty="0"/>
              <a:t>Pre-LS3 access requirements</a:t>
            </a:r>
            <a:r>
              <a:rPr lang="en-GB" sz="1400" dirty="0"/>
              <a:t>: new b911 door may be used w/o any access system as situation as of now (Non-designated area)</a:t>
            </a:r>
          </a:p>
          <a:p>
            <a:pPr marL="179388" lvl="1" indent="-179388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1" u="sng" dirty="0"/>
              <a:t>LS3 access requirements</a:t>
            </a:r>
            <a:r>
              <a:rPr lang="en-GB" sz="1400" dirty="0"/>
              <a:t>: </a:t>
            </a:r>
          </a:p>
          <a:p>
            <a:pPr marL="452438" lvl="2" indent="-2730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400" dirty="0"/>
              <a:t>Request by WP4/5 to temporarily remove ZORA access system (PAD/MAD) to ease dismantling/CE/installation works </a:t>
            </a:r>
          </a:p>
          <a:p>
            <a:pPr marL="452438" lvl="2" indent="-2730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400" b="1" dirty="0"/>
              <a:t>Dismantling phase</a:t>
            </a:r>
            <a:r>
              <a:rPr lang="en-GB" sz="1400" dirty="0"/>
              <a:t>: since radioactive equipment is still within TCC8/ECN3, the area need to be a Supervised Radiation Area 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→ proposal to classify b911 as Radiation Area and control access via a 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dosimeter reader 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at the new 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b911 door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. The old door, must be either fully closed or also equipped with a reader (max. until BB85 works)</a:t>
            </a:r>
          </a:p>
          <a:p>
            <a:pPr marL="452438" lvl="2" indent="-2730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400" b="1" dirty="0"/>
              <a:t>CE/installation works</a:t>
            </a:r>
            <a:r>
              <a:rPr lang="en-GB" sz="1400" dirty="0"/>
              <a:t>: to ease the works, the area may potentially be classified as a Non-designated area, if the access control container stays in place, no radioactive equipment is left in the zone and concrete samples at location of the SHiP spectrometer magnet are non-radioactive 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→</a:t>
            </a:r>
            <a:r>
              <a:rPr lang="en-GB" sz="1400" dirty="0"/>
              <a:t> </a:t>
            </a:r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in this case b911 door could be equipped with a card reader</a:t>
            </a:r>
          </a:p>
          <a:p>
            <a:pPr marL="179388" lvl="1" indent="-179388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1" u="sng" dirty="0"/>
              <a:t>BDF/SHiP requirements</a:t>
            </a:r>
            <a:r>
              <a:rPr lang="en-GB" sz="1400" dirty="0"/>
              <a:t>: b911 should be classified as Supervised Radiation area with dosimeter reader. Access to ECN3/TCC8 is controlled via PAD/MAD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7823F7F-9210-D528-1987-53929A4AF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HI-ECN3 access control requirements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3302C1-6236-9A7C-92AE-AEA2636AFB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300"/>
          <a:stretch/>
        </p:blipFill>
        <p:spPr>
          <a:xfrm>
            <a:off x="708389" y="1701478"/>
            <a:ext cx="2615050" cy="21602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74CB42-EEE2-F459-CE46-F99E4E32A83A}"/>
              </a:ext>
            </a:extLst>
          </p:cNvPr>
          <p:cNvSpPr txBox="1"/>
          <p:nvPr/>
        </p:nvSpPr>
        <p:spPr>
          <a:xfrm>
            <a:off x="687960" y="1446947"/>
            <a:ext cx="22862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New B911 door</a:t>
            </a:r>
            <a:endParaRPr lang="en-GB" sz="1400" b="1" dirty="0"/>
          </a:p>
        </p:txBody>
      </p:sp>
      <p:pic>
        <p:nvPicPr>
          <p:cNvPr id="8" name="Picture 7" descr="A map of a building&#10;&#10;Description automatically generated with medium confidence">
            <a:extLst>
              <a:ext uri="{FF2B5EF4-FFF2-40B4-BE49-F238E27FC236}">
                <a16:creationId xmlns:a16="http://schemas.microsoft.com/office/drawing/2014/main" id="{46990CCB-12AD-979B-50BC-7D619DA49D9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2362"/>
          <a:stretch/>
        </p:blipFill>
        <p:spPr>
          <a:xfrm>
            <a:off x="693914" y="4076402"/>
            <a:ext cx="3649785" cy="19535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6CD5CE-616B-013F-50B9-E13157CC5C8A}"/>
              </a:ext>
            </a:extLst>
          </p:cNvPr>
          <p:cNvSpPr txBox="1"/>
          <p:nvPr/>
        </p:nvSpPr>
        <p:spPr>
          <a:xfrm>
            <a:off x="4439816" y="4509120"/>
            <a:ext cx="86409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Start of works mid 2027 (first road extension, then BB85 works)</a:t>
            </a:r>
            <a:endParaRPr lang="en-CH" sz="12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D86292-A919-E393-54B8-97E03203E62F}"/>
              </a:ext>
            </a:extLst>
          </p:cNvPr>
          <p:cNvSpPr txBox="1"/>
          <p:nvPr/>
        </p:nvSpPr>
        <p:spPr>
          <a:xfrm>
            <a:off x="3332583" y="2681269"/>
            <a:ext cx="103222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New b911 door in view of construction of BB85</a:t>
            </a:r>
            <a:endParaRPr lang="en-CH" sz="1200" i="1" dirty="0"/>
          </a:p>
        </p:txBody>
      </p:sp>
    </p:spTree>
    <p:extLst>
      <p:ext uri="{BB962C8B-B14F-4D97-AF65-F5344CB8AC3E}">
        <p14:creationId xmlns:p14="http://schemas.microsoft.com/office/powerpoint/2010/main" val="3252227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6AD30-CA54-BC8A-A95F-39DE1DAED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B305E2D-CC77-09A6-7864-3E3EAE0FF7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01/07/2025</a:t>
            </a:fld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F56C75-18E8-7685-CB90-D5760EE0D14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5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BE0DC6D-E8A4-F169-E6A5-D499A09E27E8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5BE4348-2781-21E2-F7A0-0B044B5D1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Discussion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ECBA9C-3C67-8FED-5E0E-32D88D16EBDB}"/>
              </a:ext>
            </a:extLst>
          </p:cNvPr>
          <p:cNvSpPr txBox="1"/>
          <p:nvPr/>
        </p:nvSpPr>
        <p:spPr>
          <a:xfrm>
            <a:off x="495461" y="1778007"/>
            <a:ext cx="107557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EN/AA: What are the costs related to the proposed b911 door access systems (dosimeter reader, card reader)</a:t>
            </a:r>
          </a:p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EN/AA: When could we install the dosimeter reader at the new b911 door?</a:t>
            </a:r>
          </a:p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EN/AA: How long does it take to switch from a dosimeter reader to an access card reader? Are you flexible for it during LS3?</a:t>
            </a:r>
          </a:p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WP4/5: What is the impact of closing the old b911 door already at the beginning of LS3 (once PAD/MAD is removed)?</a:t>
            </a:r>
          </a:p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WP4/5/7/SHiP: What is the impact of keeping TCC8/ECN3 as Supervised Radiation Area?</a:t>
            </a:r>
          </a:p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WP5/EN-AA: How long can we keep the access container in place in TCC8?</a:t>
            </a:r>
          </a:p>
          <a:p>
            <a:pPr marL="179388" lvl="1" indent="-179388">
              <a:spcAft>
                <a:spcPts val="1800"/>
              </a:spcAft>
              <a:buFont typeface="Arial" panose="020B0604020202020204" pitchFamily="34" charset="0"/>
              <a:buChar char="−"/>
            </a:pPr>
            <a:r>
              <a:rPr lang="en-GB" dirty="0"/>
              <a:t>WP6: to take concrete samples in spectrometer area and evaluate potential declassification of LS3</a:t>
            </a:r>
          </a:p>
        </p:txBody>
      </p:sp>
    </p:spTree>
    <p:extLst>
      <p:ext uri="{BB962C8B-B14F-4D97-AF65-F5344CB8AC3E}">
        <p14:creationId xmlns:p14="http://schemas.microsoft.com/office/powerpoint/2010/main" val="2807965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39610</TotalTime>
  <Words>582</Words>
  <Application>Microsoft Office PowerPoint</Application>
  <PresentationFormat>Widescreen</PresentationFormat>
  <Paragraphs>49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Courier New</vt:lpstr>
      <vt:lpstr>Office Theme</vt:lpstr>
      <vt:lpstr>PowerPoint Presentation</vt:lpstr>
      <vt:lpstr>Access system requirements for B911 doors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450</cp:revision>
  <cp:lastPrinted>2020-01-30T13:49:18Z</cp:lastPrinted>
  <dcterms:created xsi:type="dcterms:W3CDTF">2024-07-23T07:46:26Z</dcterms:created>
  <dcterms:modified xsi:type="dcterms:W3CDTF">2025-07-01T08:24:50Z</dcterms:modified>
</cp:coreProperties>
</file>