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68"/>
  </p:notesMasterIdLst>
  <p:handoutMasterIdLst>
    <p:handoutMasterId r:id="rId69"/>
  </p:handoutMasterIdLst>
  <p:sldIdLst>
    <p:sldId id="2172" r:id="rId5"/>
    <p:sldId id="2365" r:id="rId6"/>
    <p:sldId id="2748" r:id="rId7"/>
    <p:sldId id="2749" r:id="rId8"/>
    <p:sldId id="2452" r:id="rId9"/>
    <p:sldId id="9203" r:id="rId10"/>
    <p:sldId id="9200" r:id="rId11"/>
    <p:sldId id="9204" r:id="rId12"/>
    <p:sldId id="9202" r:id="rId13"/>
    <p:sldId id="2282" r:id="rId14"/>
    <p:sldId id="9199" r:id="rId15"/>
    <p:sldId id="9179" r:id="rId16"/>
    <p:sldId id="9205" r:id="rId17"/>
    <p:sldId id="9196" r:id="rId18"/>
    <p:sldId id="2283" r:id="rId19"/>
    <p:sldId id="2284" r:id="rId20"/>
    <p:sldId id="2437" r:id="rId21"/>
    <p:sldId id="2736" r:id="rId22"/>
    <p:sldId id="2113" r:id="rId23"/>
    <p:sldId id="9190" r:id="rId24"/>
    <p:sldId id="9193" r:id="rId25"/>
    <p:sldId id="2363" r:id="rId26"/>
    <p:sldId id="9198" r:id="rId27"/>
    <p:sldId id="2742" r:id="rId28"/>
    <p:sldId id="9172" r:id="rId29"/>
    <p:sldId id="2737" r:id="rId30"/>
    <p:sldId id="9207" r:id="rId31"/>
    <p:sldId id="9225" r:id="rId32"/>
    <p:sldId id="9210" r:id="rId33"/>
    <p:sldId id="9211" r:id="rId34"/>
    <p:sldId id="9223" r:id="rId35"/>
    <p:sldId id="9160" r:id="rId36"/>
    <p:sldId id="2492" r:id="rId37"/>
    <p:sldId id="9167" r:id="rId38"/>
    <p:sldId id="9168" r:id="rId39"/>
    <p:sldId id="9169" r:id="rId40"/>
    <p:sldId id="9164" r:id="rId41"/>
    <p:sldId id="2496" r:id="rId42"/>
    <p:sldId id="9171" r:id="rId43"/>
    <p:sldId id="9221" r:id="rId44"/>
    <p:sldId id="9220" r:id="rId45"/>
    <p:sldId id="9222" r:id="rId46"/>
    <p:sldId id="2493" r:id="rId47"/>
    <p:sldId id="2494" r:id="rId48"/>
    <p:sldId id="2495" r:id="rId49"/>
    <p:sldId id="9166" r:id="rId50"/>
    <p:sldId id="2409" r:id="rId51"/>
    <p:sldId id="2497" r:id="rId52"/>
    <p:sldId id="1288" r:id="rId53"/>
    <p:sldId id="2420" r:id="rId54"/>
    <p:sldId id="2351" r:id="rId55"/>
    <p:sldId id="1297" r:id="rId56"/>
    <p:sldId id="2435" r:id="rId57"/>
    <p:sldId id="2418" r:id="rId58"/>
    <p:sldId id="2419" r:id="rId59"/>
    <p:sldId id="2410" r:id="rId60"/>
    <p:sldId id="2411" r:id="rId61"/>
    <p:sldId id="2412" r:id="rId62"/>
    <p:sldId id="2413" r:id="rId63"/>
    <p:sldId id="2414" r:id="rId64"/>
    <p:sldId id="2417" r:id="rId65"/>
    <p:sldId id="2438" r:id="rId66"/>
    <p:sldId id="2416" r:id="rId67"/>
  </p:sldIdLst>
  <p:sldSz cx="12192000" cy="6858000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72CD"/>
    <a:srgbClr val="FF9F82"/>
    <a:srgbClr val="D315FF"/>
    <a:srgbClr val="22FF31"/>
    <a:srgbClr val="1CE7FF"/>
    <a:srgbClr val="1C951F"/>
    <a:srgbClr val="FF8581"/>
    <a:srgbClr val="FF0000"/>
    <a:srgbClr val="FF2F39"/>
    <a:srgbClr val="FF1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89028" autoAdjust="0"/>
  </p:normalViewPr>
  <p:slideViewPr>
    <p:cSldViewPr>
      <p:cViewPr varScale="1">
        <p:scale>
          <a:sx n="99" d="100"/>
          <a:sy n="99" d="100"/>
        </p:scale>
        <p:origin x="176" y="4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70412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060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357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D3231-A83E-9E64-177F-6F528677A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C599F8-C00C-4C2F-6655-F8ACECA5DE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547717-6912-62EC-93DE-F8D699DF2F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95AD0D-C35F-1F27-55C3-9BF6F70871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11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60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43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85001-32B5-97E5-FC03-6738FF4D3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AE6BA7-B35F-00FF-D097-7AE4679552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6989D8-621A-CBEA-EBC6-7395191A4E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5CE22-A601-688E-C117-41336DC429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423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5B81C-F5B1-29D8-539C-277C8EDE7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EFA5D2-3D37-3B42-7E8F-599D0563E8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6A1550-120E-D5EF-DFB0-E75DDC90C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DA960-1FC1-3975-302B-E743850329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22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E9BBD-AD80-CC97-8B7E-7041CDB81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AF46AD-9CA5-55A2-2229-8CC15CF81F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B54914-7FFE-E36F-7010-B3EAA19AE2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293122-F200-B541-D150-F8ED1753DF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977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592A8-62EF-26D0-5247-9458414FE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A3C875-3A1F-2383-7A5B-25CD2DFBAB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081E84-715C-43DA-25DC-98CA98A60E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Minimum sensitivity plot – shaded regions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Merger events depicted as lines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Merger evolves from left to right</a:t>
            </a:r>
          </a:p>
          <a:p>
            <a:r>
              <a:rPr lang="en-GB"/>
              <a:t>LIGO first signal in 2015 – yellow star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7B4ED-52B0-A16D-B1A8-7FC4255171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6021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4958C-72D8-667D-79E6-F63AB97F0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FEC268-5DD0-16F8-B5B0-B8587BB105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84EB56-A747-2074-455B-4687D010E6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Future laser interferometer detectors: LISA (space), ET (bigger, longer)</a:t>
            </a:r>
          </a:p>
          <a:p>
            <a:r>
              <a:rPr lang="en-GB"/>
              <a:t>Mind the gap!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BEC24-E821-0894-AFBC-3780ACD469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21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8E713-FBDA-C661-DCE4-BB7281566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654433-70B6-F811-26E3-E9B02ADFBA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9D6CC9-7151-D5C7-7542-5063861B2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Future laser interferometer detectors: LISA (space), ET (bigger, longer)</a:t>
            </a:r>
          </a:p>
          <a:p>
            <a:r>
              <a:rPr lang="en-GB"/>
              <a:t>Mind the gap!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3DAEE-D03D-4048-8A5F-535545D6C7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672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9A606-1D25-4B17-C461-5C5E30A83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44FA2E-46E5-D67A-CD2C-753E59C5F0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F80B3E-8A57-4508-57FF-3DDDDFAD16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L-shaped interferometers with arms 4km long.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24CE5-AFF5-8590-9D87-F72355901C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FF226-CF99-6E43-A7E2-E86AABAF50A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29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E8ECA-7957-9E75-1324-91D5E7D36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1FC020-9D02-5454-414E-9D5D1B3CAF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7B7715-1941-A367-627E-8214C02C8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Here is where my tech comes in: AION-km and AEDGE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18CEA-3274-0F71-A0FD-3CED3B5E6F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067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274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4E238-0B65-8792-7B58-98BB91D68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80BEBF-D24C-7508-3367-E635A15B5E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531F6E-025E-CD87-4030-021AD035A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Here is where my tech comes in: AION-km and AEDGE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90E0F-FA9E-6FC0-CEBA-6F8FF1AC53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76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888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203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11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6237D-8CF0-3F95-C33D-7F370818E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24E2F4-AA44-6B2E-3B5C-C53331828A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62F3F7-80E3-1ED3-69D5-43DC366CFB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L-shaped interferometers with arms 4km long.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87B1E-73C3-6B46-59C7-EA4F8FF6D9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FF226-CF99-6E43-A7E2-E86AABAF50A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983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68FA8-2D52-DBD3-047B-4023EAEDA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6FFA55-0F87-F8EF-DFC7-D00F0391E0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C3324B-4850-3A79-059C-F11F7DA05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L-shaped interferometers with arms 4km long.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86117-6F82-DBB7-2803-0D8F99D09F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FF226-CF99-6E43-A7E2-E86AABAF50A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218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E9D17-E0E8-BAC4-8C81-D8EC96D6F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8EDB32-A581-5AEE-14EA-14A808789E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31BA68-D2CB-7B19-12EB-0548A97574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L-shaped interferometers with arms 4km long.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FDC0E-3A76-7634-E8FB-99772F261E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FF226-CF99-6E43-A7E2-E86AABAF50A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075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98848-4509-D20A-A2CE-F719C9296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1839F6-DECE-4CEF-3823-1D194E93AF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CD89B4-0CAD-CDAB-C320-2F237A4AE6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6FA37-484B-9EFF-3439-C6C7B8F588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42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7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26DFB-12BE-AA24-88C1-7A0B1B189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A2537B-1B91-AEAF-2588-55E23BDDAA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B9EBA2-4156-F4C0-1FF4-067D1DCA5C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Collaborative - unusual for cold atoms project</a:t>
            </a:r>
          </a:p>
          <a:p>
            <a:r>
              <a:rPr lang="en-US"/>
              <a:t>Groundwork for future large-scale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AD4D4-94F2-8AA6-BBFA-C3A3AB71F4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E801A9-2AA2-FA4A-90DB-4BA82C5BB3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7958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2FF5C-9F29-28D7-FB2F-C5AE854AE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66AECE-CB18-DABD-405B-515DB5ECE0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E9BABC-F456-526F-D54D-50395B1D37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Collaborative - unusual for cold atoms project</a:t>
            </a:r>
          </a:p>
          <a:p>
            <a:r>
              <a:rPr lang="en-US"/>
              <a:t>Groundwork for future large-scale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527352-9B08-052A-003B-423A91DB92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E801A9-2AA2-FA4A-90DB-4BA82C5BB3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750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81024"/>
            <a:ext cx="27432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11" y="381024"/>
            <a:ext cx="8042031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22"/>
            <a:ext cx="103632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755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5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10" y="1535114"/>
            <a:ext cx="5388708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10" y="2174875"/>
            <a:ext cx="5388708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273051"/>
            <a:ext cx="4011247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74"/>
            <a:ext cx="6815016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247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69908" y="304821"/>
            <a:ext cx="1125220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812800" y="990600"/>
            <a:ext cx="105664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381000"/>
            <a:ext cx="1069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119336" y="44624"/>
            <a:ext cx="112744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  <p:pic>
        <p:nvPicPr>
          <p:cNvPr id="10" name="AIONLogo.png" descr="AIONLogo.png">
            <a:extLst>
              <a:ext uri="{FF2B5EF4-FFF2-40B4-BE49-F238E27FC236}">
                <a16:creationId xmlns:a16="http://schemas.microsoft.com/office/drawing/2014/main" id="{9ED995A0-2F6E-A84A-AB55-775AC4344AB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403571" y="65785"/>
            <a:ext cx="789272" cy="457200"/>
          </a:xfrm>
          <a:prstGeom prst="rect">
            <a:avLst/>
          </a:prstGeom>
          <a:gradFill>
            <a:gsLst>
              <a:gs pos="41000">
                <a:srgbClr val="FFFFFF"/>
              </a:gs>
              <a:gs pos="100000">
                <a:srgbClr val="97C1E1"/>
              </a:gs>
            </a:gsLst>
            <a:lin ang="0" scaled="1"/>
          </a:gradFill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1.png"/><Relationship Id="rId11" Type="http://schemas.openxmlformats.org/officeDocument/2006/relationships/image" Target="../media/image28.png"/><Relationship Id="rId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g"/><Relationship Id="rId5" Type="http://schemas.openxmlformats.org/officeDocument/2006/relationships/image" Target="../media/image36.jpeg"/><Relationship Id="rId10" Type="http://schemas.openxmlformats.org/officeDocument/2006/relationships/image" Target="../media/image3.png"/><Relationship Id="rId4" Type="http://schemas.openxmlformats.org/officeDocument/2006/relationships/image" Target="../media/image35.jpg"/><Relationship Id="rId9" Type="http://schemas.openxmlformats.org/officeDocument/2006/relationships/image" Target="../media/image40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g"/><Relationship Id="rId11" Type="http://schemas.openxmlformats.org/officeDocument/2006/relationships/image" Target="../media/image41.png"/><Relationship Id="rId5" Type="http://schemas.openxmlformats.org/officeDocument/2006/relationships/image" Target="../media/image36.jpeg"/><Relationship Id="rId10" Type="http://schemas.openxmlformats.org/officeDocument/2006/relationships/image" Target="../media/image3.png"/><Relationship Id="rId4" Type="http://schemas.openxmlformats.org/officeDocument/2006/relationships/image" Target="../media/image35.jpg"/><Relationship Id="rId9" Type="http://schemas.openxmlformats.org/officeDocument/2006/relationships/image" Target="../media/image4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eg"/><Relationship Id="rId5" Type="http://schemas.openxmlformats.org/officeDocument/2006/relationships/image" Target="../media/image43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eg"/><Relationship Id="rId5" Type="http://schemas.openxmlformats.org/officeDocument/2006/relationships/image" Target="../media/image43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47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99454/" TargetMode="External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599454/registrations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5.pn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9.png"/><Relationship Id="rId9" Type="http://schemas.openxmlformats.org/officeDocument/2006/relationships/image" Target="../media/image68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5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jpeg"/><Relationship Id="rId5" Type="http://schemas.openxmlformats.org/officeDocument/2006/relationships/image" Target="../media/image72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png"/><Relationship Id="rId4" Type="http://schemas.openxmlformats.org/officeDocument/2006/relationships/image" Target="../media/image76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pjquantumtechnology.springeropen.com/articles/10.1140/epjqt/s40507-020-0080-0" TargetMode="External"/><Relationship Id="rId4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3.emf"/><Relationship Id="rId7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image" Target="../media/image92.png"/><Relationship Id="rId7" Type="http://schemas.openxmlformats.org/officeDocument/2006/relationships/image" Target="../media/image95.wmf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wmf"/><Relationship Id="rId11" Type="http://schemas.openxmlformats.org/officeDocument/2006/relationships/image" Target="../media/image99.png"/><Relationship Id="rId5" Type="http://schemas.openxmlformats.org/officeDocument/2006/relationships/image" Target="../media/image93.wmf"/><Relationship Id="rId10" Type="http://schemas.openxmlformats.org/officeDocument/2006/relationships/image" Target="../media/image98.gif"/><Relationship Id="rId4" Type="http://schemas.openxmlformats.org/officeDocument/2006/relationships/image" Target="../media/image10.png"/><Relationship Id="rId9" Type="http://schemas.openxmlformats.org/officeDocument/2006/relationships/image" Target="../media/image97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emf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0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png"/><Relationship Id="rId5" Type="http://schemas.openxmlformats.org/officeDocument/2006/relationships/image" Target="../media/image92.png"/><Relationship Id="rId4" Type="http://schemas.openxmlformats.org/officeDocument/2006/relationships/image" Target="../media/image1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B3846-095C-9F4B-96D9-871808559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5667324"/>
            <a:ext cx="9503997" cy="1362076"/>
          </a:xfrm>
        </p:spPr>
        <p:txBody>
          <a:bodyPr/>
          <a:lstStyle/>
          <a:p>
            <a:pPr algn="ctr"/>
            <a:r>
              <a:rPr lang="en-GB" dirty="0"/>
              <a:t> Cold Atom Quantum Technology to Explore Fundamental Physics  </a:t>
            </a:r>
            <a:br>
              <a:rPr lang="en-GB" sz="3000" dirty="0"/>
            </a:br>
            <a:endParaRPr lang="en-US" sz="3000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6C192-E48C-EA42-BA5A-27E3CCCB2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63" y="4863378"/>
            <a:ext cx="12103274" cy="1500187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Oliver Buchmueller, </a:t>
            </a:r>
          </a:p>
          <a:p>
            <a:pPr algn="ctr"/>
            <a:r>
              <a:rPr lang="en-US" sz="20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Imperial College London, Oxford University, </a:t>
            </a:r>
            <a:r>
              <a:rPr lang="en-GB" sz="2000" dirty="0">
                <a:solidFill>
                  <a:schemeClr val="accent2"/>
                </a:solidFill>
                <a:effectLst/>
                <a:latin typeface="+mj-lt"/>
                <a:cs typeface="Arial" panose="020B0604020202020204" pitchFamily="34" charset="0"/>
              </a:rPr>
              <a:t>Royal Society Leverhulme Trust Senior Research Fellow</a:t>
            </a:r>
            <a:br>
              <a:rPr lang="en-GB" sz="2000" dirty="0">
                <a:solidFill>
                  <a:schemeClr val="accent2"/>
                </a:solidFill>
                <a:effectLst/>
                <a:latin typeface="+mj-lt"/>
                <a:cs typeface="Arial" panose="020B0604020202020204" pitchFamily="34" charset="0"/>
              </a:rPr>
            </a:br>
            <a:br>
              <a:rPr lang="en-GB" sz="2000" dirty="0">
                <a:solidFill>
                  <a:schemeClr val="accent2"/>
                </a:solidFill>
                <a:effectLst/>
                <a:latin typeface="+mj-lt"/>
                <a:cs typeface="Arial" panose="020B0604020202020204" pitchFamily="34" charset="0"/>
              </a:rPr>
            </a:b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43479096-B9FE-DA44-8E66-9B1F0A7E6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3" y="908720"/>
            <a:ext cx="3963405" cy="3954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8524B16-7DFF-3341-A087-6B187F6467FB}"/>
              </a:ext>
            </a:extLst>
          </p:cNvPr>
          <p:cNvSpPr/>
          <p:nvPr/>
        </p:nvSpPr>
        <p:spPr>
          <a:xfrm>
            <a:off x="551384" y="548680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kern="0" dirty="0"/>
              <a:t>A UK Atom Interferometer </a:t>
            </a:r>
          </a:p>
          <a:p>
            <a:r>
              <a:rPr lang="en-GB" b="1" i="1" kern="0" dirty="0"/>
              <a:t>Observatory and Network </a:t>
            </a:r>
            <a:endParaRPr lang="en-US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79F994-7AC1-8D8D-AD88-8137B8559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784" y="548680"/>
            <a:ext cx="8011965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AIONLogo.png" descr="AIONLogo.png">
            <a:extLst>
              <a:ext uri="{FF2B5EF4-FFF2-40B4-BE49-F238E27FC236}">
                <a16:creationId xmlns:a16="http://schemas.microsoft.com/office/drawing/2014/main" id="{67C88F85-D2DD-C7AA-86CF-1B104449C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3791" y="1139784"/>
            <a:ext cx="1714357" cy="993072"/>
          </a:xfrm>
          <a:prstGeom prst="rect">
            <a:avLst/>
          </a:prstGeom>
          <a:gradFill>
            <a:gsLst>
              <a:gs pos="41000">
                <a:srgbClr val="FFFFFF"/>
              </a:gs>
              <a:gs pos="100000">
                <a:srgbClr val="97C1E1"/>
              </a:gs>
            </a:gsLst>
            <a:lin ang="0" scaled="1"/>
          </a:gradFill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6906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3388395" y="3742152"/>
            <a:ext cx="4625862" cy="271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5" y="404664"/>
            <a:ext cx="8020050" cy="457200"/>
          </a:xfrm>
        </p:spPr>
        <p:txBody>
          <a:bodyPr/>
          <a:lstStyle/>
          <a:p>
            <a:r>
              <a:rPr lang="en-US" dirty="0"/>
              <a:t>Light vs. Cold Atoms: Atom Interferometry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64307" y="1698621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6601" y="4160249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1773" y="5625333"/>
            <a:ext cx="660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9206" y="1235525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4219136" y="1024528"/>
            <a:ext cx="3239838" cy="243298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5048575" y="6383974"/>
            <a:ext cx="46883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scienceblogs.com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/principles/2013/10/22/quantum-erasure/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www.cobolt.se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interferometry.html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02130" y="2657799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7028401" y="5575985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</a:p>
        </p:txBody>
      </p:sp>
      <p:sp>
        <p:nvSpPr>
          <p:cNvPr id="22" name="TextBox 21"/>
          <p:cNvSpPr txBox="1"/>
          <p:nvPr/>
        </p:nvSpPr>
        <p:spPr>
          <a:xfrm rot="5400000">
            <a:off x="3737711" y="4200438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</a:p>
        </p:txBody>
      </p:sp>
      <p:sp>
        <p:nvSpPr>
          <p:cNvPr id="23" name="TextBox 22"/>
          <p:cNvSpPr txBox="1"/>
          <p:nvPr/>
        </p:nvSpPr>
        <p:spPr>
          <a:xfrm rot="5400000">
            <a:off x="5635261" y="5955418"/>
            <a:ext cx="65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8152827" y="4271827"/>
            <a:ext cx="2170585" cy="1690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574659" y="4283329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29195" y="2706203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904338531"/>
      </p:ext>
    </p:extLst>
  </p:cSld>
  <p:clrMapOvr>
    <a:masterClrMapping/>
  </p:clrMapOvr>
  <p:transition advTm="110886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6B64B-E791-917C-97F4-09C216631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A30D3-500E-6E0F-2D0B-67BAA0A18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 Interferometry and Atomic Clocks </a:t>
            </a:r>
          </a:p>
        </p:txBody>
      </p:sp>
      <p:pic>
        <p:nvPicPr>
          <p:cNvPr id="6" name="Picture 5" descr="A graph with red dots and numbers&#10;&#10;AI-generated content may be incorrect.">
            <a:extLst>
              <a:ext uri="{FF2B5EF4-FFF2-40B4-BE49-F238E27FC236}">
                <a16:creationId xmlns:a16="http://schemas.microsoft.com/office/drawing/2014/main" id="{799EB8AC-A54B-F948-B3E9-6115A4AE8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776" y="1487513"/>
            <a:ext cx="7772400" cy="4749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818AD6-FB8A-7C5D-1AB9-730207FD2F41}"/>
              </a:ext>
            </a:extLst>
          </p:cNvPr>
          <p:cNvSpPr txBox="1"/>
          <p:nvPr/>
        </p:nvSpPr>
        <p:spPr>
          <a:xfrm>
            <a:off x="191345" y="1340768"/>
            <a:ext cx="3672407" cy="5016758"/>
          </a:xfrm>
          <a:prstGeom prst="rect">
            <a:avLst/>
          </a:prstGeom>
          <a:solidFill>
            <a:srgbClr val="FFFF00"/>
          </a:solidFill>
          <a:effectLst>
            <a:glow rad="127000">
              <a:schemeClr val="accent1"/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Atomic clocks are incredibly precise.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Their precision is equivalent to losing only 0.5 seconds over the entire 13.7-billion-year lifespan of the Universe.</a:t>
            </a:r>
          </a:p>
          <a:p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We harness this unparalleled atomic precision and combine it with atom interferometry to achieve the highest possible accuracy and sensitivity.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876334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8CB85-80B6-4311-EF48-5D0079A60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 Interferometry and Atomic Clocks </a:t>
            </a:r>
          </a:p>
        </p:txBody>
      </p:sp>
      <p:pic>
        <p:nvPicPr>
          <p:cNvPr id="6" name="Picture 5" descr="A graph with red dots and numbers&#10;&#10;AI-generated content may be incorrect.">
            <a:extLst>
              <a:ext uri="{FF2B5EF4-FFF2-40B4-BE49-F238E27FC236}">
                <a16:creationId xmlns:a16="http://schemas.microsoft.com/office/drawing/2014/main" id="{3971818D-1C00-628D-E685-8CB7428D6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776" y="1487513"/>
            <a:ext cx="7772400" cy="4749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1AF1A5-577D-4065-A133-17EA71123C6A}"/>
              </a:ext>
            </a:extLst>
          </p:cNvPr>
          <p:cNvSpPr txBox="1"/>
          <p:nvPr/>
        </p:nvSpPr>
        <p:spPr>
          <a:xfrm>
            <a:off x="191345" y="1340768"/>
            <a:ext cx="3672407" cy="5016758"/>
          </a:xfrm>
          <a:prstGeom prst="rect">
            <a:avLst/>
          </a:prstGeom>
          <a:solidFill>
            <a:srgbClr val="FFFF00"/>
          </a:solidFill>
          <a:effectLst>
            <a:glow rad="127000">
              <a:schemeClr val="accent1"/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Atomic clocks are incredibly precise.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Their precision is equivalent to losing only 0.5 seconds over the entire 13.7-billion-year lifespan of the Universe.</a:t>
            </a:r>
          </a:p>
          <a:p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We harness this unparalleled atomic precision and combine it with atom interferometry to achieve the highest possible accuracy and sensitivity.</a:t>
            </a:r>
            <a:endParaRPr lang="en-US" sz="2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53BFB4-85DD-4BD1-5B3F-F299B0EE6A1B}"/>
              </a:ext>
            </a:extLst>
          </p:cNvPr>
          <p:cNvSpPr txBox="1"/>
          <p:nvPr/>
        </p:nvSpPr>
        <p:spPr>
          <a:xfrm>
            <a:off x="5099050" y="3262247"/>
            <a:ext cx="6343650" cy="1200329"/>
          </a:xfrm>
          <a:prstGeom prst="rect">
            <a:avLst/>
          </a:prstGeom>
          <a:solidFill>
            <a:schemeClr val="tx1"/>
          </a:solidFill>
          <a:effectLst>
            <a:softEdge rad="31750"/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Atomic clocks are the only quantum technology that has truly achieved quantum advantage. </a:t>
            </a:r>
            <a:endParaRPr lang="en-US" sz="24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17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4B5EBD-EDFC-FFF8-6A5B-A0CCF0C77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726E4-B684-4B6D-EBC1-9D99D84BA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 Interferometry and Atomic Clocks </a:t>
            </a:r>
          </a:p>
        </p:txBody>
      </p:sp>
      <p:pic>
        <p:nvPicPr>
          <p:cNvPr id="6" name="Picture 5" descr="A graph with red dots and numbers&#10;&#10;AI-generated content may be incorrect.">
            <a:extLst>
              <a:ext uri="{FF2B5EF4-FFF2-40B4-BE49-F238E27FC236}">
                <a16:creationId xmlns:a16="http://schemas.microsoft.com/office/drawing/2014/main" id="{63D009C0-F020-28F9-4BA3-122A29B9D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1487513"/>
            <a:ext cx="7772400" cy="4749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DB67C7-ACCB-5C83-E82F-25517C760719}"/>
              </a:ext>
            </a:extLst>
          </p:cNvPr>
          <p:cNvSpPr txBox="1"/>
          <p:nvPr/>
        </p:nvSpPr>
        <p:spPr>
          <a:xfrm>
            <a:off x="191345" y="1340768"/>
            <a:ext cx="3672407" cy="5016758"/>
          </a:xfrm>
          <a:prstGeom prst="rect">
            <a:avLst/>
          </a:prstGeom>
          <a:solidFill>
            <a:srgbClr val="FFFF00"/>
          </a:solidFill>
          <a:effectLst>
            <a:glow rad="127000">
              <a:schemeClr val="accent1"/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Atomic clocks are incredibly precise.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Their precision is equivalent to losing only 0.5 seconds over the entire 13.7-billion-year lifespan of the Universe.</a:t>
            </a:r>
          </a:p>
          <a:p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We harness this unparalleled atomic precision and combine it with atom interferometry to achieve the highest possible accuracy and sensitivity.</a:t>
            </a:r>
            <a:endParaRPr lang="en-US" sz="2000"/>
          </a:p>
        </p:txBody>
      </p:sp>
      <p:pic>
        <p:nvPicPr>
          <p:cNvPr id="4" name="Picture 3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CF14766D-2CE9-718B-9998-EE5628859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980728"/>
            <a:ext cx="7772400" cy="58360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0E0D21-1FC2-F0CE-222F-FF4AB53D08F0}"/>
              </a:ext>
            </a:extLst>
          </p:cNvPr>
          <p:cNvSpPr txBox="1"/>
          <p:nvPr/>
        </p:nvSpPr>
        <p:spPr>
          <a:xfrm>
            <a:off x="5159896" y="1093084"/>
            <a:ext cx="5256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New </a:t>
            </a:r>
            <a:r>
              <a:rPr lang="en-GB" b="1">
                <a:solidFill>
                  <a:schemeClr val="bg1"/>
                </a:solidFill>
                <a:latin typeface="Aptos" panose="020B0004020202020204" pitchFamily="34" charset="0"/>
              </a:rPr>
              <a:t>u</a:t>
            </a:r>
            <a:r>
              <a:rPr lang="en-GB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ltra-high frequency stability  Sr clock build in AION Lab at ICL – based on a US-UK design 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3" name="Picture 2" descr="A graph with red dots and numbers&#10;&#10;AI-generated content may be incorrect.">
            <a:extLst>
              <a:ext uri="{FF2B5EF4-FFF2-40B4-BE49-F238E27FC236}">
                <a16:creationId xmlns:a16="http://schemas.microsoft.com/office/drawing/2014/main" id="{4620C855-0C66-782E-BC49-49A7002B8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5565438"/>
            <a:ext cx="2592288" cy="15841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724B8F-CF4C-3243-51B9-7253160FB540}"/>
              </a:ext>
            </a:extLst>
          </p:cNvPr>
          <p:cNvCxnSpPr>
            <a:cxnSpLocks/>
          </p:cNvCxnSpPr>
          <p:nvPr/>
        </p:nvCxnSpPr>
        <p:spPr bwMode="auto">
          <a:xfrm flipH="1">
            <a:off x="6600056" y="4437112"/>
            <a:ext cx="864096" cy="2379639"/>
          </a:xfrm>
          <a:prstGeom prst="straightConnector1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77625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62BE5-4FA9-3FB6-090E-4823CC13A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28F1-67F3-2B67-6A01-D7A97546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 Interferometry and Atomic Clocks </a:t>
            </a:r>
          </a:p>
        </p:txBody>
      </p:sp>
      <p:pic>
        <p:nvPicPr>
          <p:cNvPr id="6" name="Picture 5" descr="A graph with red dots and numbers&#10;&#10;AI-generated content may be incorrect.">
            <a:extLst>
              <a:ext uri="{FF2B5EF4-FFF2-40B4-BE49-F238E27FC236}">
                <a16:creationId xmlns:a16="http://schemas.microsoft.com/office/drawing/2014/main" id="{B8A873D5-6B70-17D4-0B4B-0195F7ABA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1487513"/>
            <a:ext cx="7772400" cy="4749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471958-108D-446C-2412-8C03DF7E8329}"/>
              </a:ext>
            </a:extLst>
          </p:cNvPr>
          <p:cNvSpPr txBox="1"/>
          <p:nvPr/>
        </p:nvSpPr>
        <p:spPr>
          <a:xfrm>
            <a:off x="191345" y="1340768"/>
            <a:ext cx="3672407" cy="5016758"/>
          </a:xfrm>
          <a:prstGeom prst="rect">
            <a:avLst/>
          </a:prstGeom>
          <a:solidFill>
            <a:srgbClr val="FFFF00"/>
          </a:solidFill>
          <a:effectLst>
            <a:glow rad="127000">
              <a:schemeClr val="accent1"/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Atomic clocks are incredibly precise.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Their precision is equivalent to losing only 0.5 seconds over the entire 13.7-billion-year lifespan of the Universe.</a:t>
            </a:r>
          </a:p>
          <a:p>
            <a:endParaRPr lang="en-GB" sz="2000" b="1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b="1"/>
              <a:t>We harness this unparalleled atomic precision and combine it with atom interferometry to achieve the highest possible accuracy and sensitivity.</a:t>
            </a:r>
            <a:endParaRPr lang="en-US" sz="2000"/>
          </a:p>
        </p:txBody>
      </p:sp>
      <p:pic>
        <p:nvPicPr>
          <p:cNvPr id="4" name="Picture 3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46EBD26F-2CB4-AE1D-6262-802BB565F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980728"/>
            <a:ext cx="7772400" cy="58360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1A0D16-D885-1D95-9CEF-6658F1273ADD}"/>
              </a:ext>
            </a:extLst>
          </p:cNvPr>
          <p:cNvSpPr txBox="1"/>
          <p:nvPr/>
        </p:nvSpPr>
        <p:spPr>
          <a:xfrm>
            <a:off x="5159896" y="1093084"/>
            <a:ext cx="5256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New </a:t>
            </a:r>
            <a:r>
              <a:rPr lang="en-GB" b="1">
                <a:solidFill>
                  <a:schemeClr val="bg1"/>
                </a:solidFill>
                <a:latin typeface="Aptos" panose="020B0004020202020204" pitchFamily="34" charset="0"/>
              </a:rPr>
              <a:t>u</a:t>
            </a:r>
            <a:r>
              <a:rPr lang="en-GB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ltra-high frequency stability  Sr clock build in AION Lab at ICL – based on a US-UK design 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3" name="Picture 2" descr="A picture containing text, indoor, table, floor&#10;&#10;Description automatically generated">
            <a:extLst>
              <a:ext uri="{FF2B5EF4-FFF2-40B4-BE49-F238E27FC236}">
                <a16:creationId xmlns:a16="http://schemas.microsoft.com/office/drawing/2014/main" id="{D29C27A3-BA46-F109-F901-E4BD264AC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8" y="381000"/>
            <a:ext cx="4320480" cy="63323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880F8D-BD33-1FF6-AA1C-3CE0DDF74269}"/>
              </a:ext>
            </a:extLst>
          </p:cNvPr>
          <p:cNvSpPr txBox="1"/>
          <p:nvPr/>
        </p:nvSpPr>
        <p:spPr>
          <a:xfrm>
            <a:off x="1919536" y="5373216"/>
            <a:ext cx="1890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Handover from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refurbishment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- end 2021 -</a:t>
            </a:r>
          </a:p>
        </p:txBody>
      </p:sp>
      <p:pic>
        <p:nvPicPr>
          <p:cNvPr id="9" name="Picture 8" descr="A room with several large blackboards&#10;&#10;Description automatically generated with medium confidence">
            <a:extLst>
              <a:ext uri="{FF2B5EF4-FFF2-40B4-BE49-F238E27FC236}">
                <a16:creationId xmlns:a16="http://schemas.microsoft.com/office/drawing/2014/main" id="{FF165480-D2A7-A3EA-735D-28B66D9062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-982134" y="1086828"/>
            <a:ext cx="6740551" cy="46493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E494F8-D68B-F5E3-8A20-3283C08A50F3}"/>
              </a:ext>
            </a:extLst>
          </p:cNvPr>
          <p:cNvSpPr txBox="1"/>
          <p:nvPr/>
        </p:nvSpPr>
        <p:spPr>
          <a:xfrm>
            <a:off x="1586112" y="1763524"/>
            <a:ext cx="222368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0D0D0D"/>
                </a:solidFill>
                <a:effectLst/>
                <a:latin typeface="+mj-lt"/>
              </a:rPr>
              <a:t>Atom Interferometry</a:t>
            </a:r>
            <a:endParaRPr lang="en-US" dirty="0">
              <a:latin typeface="+mj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A04509-89AD-7F9F-979B-F2FDAA05527B}"/>
              </a:ext>
            </a:extLst>
          </p:cNvPr>
          <p:cNvCxnSpPr>
            <a:cxnSpLocks/>
          </p:cNvCxnSpPr>
          <p:nvPr/>
        </p:nvCxnSpPr>
        <p:spPr bwMode="auto">
          <a:xfrm flipH="1">
            <a:off x="3287688" y="2204864"/>
            <a:ext cx="144016" cy="633402"/>
          </a:xfrm>
          <a:prstGeom prst="straightConnector1">
            <a:avLst/>
          </a:prstGeom>
          <a:noFill/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29BDD3E-DF37-62A8-15E1-6307F882A6E0}"/>
              </a:ext>
            </a:extLst>
          </p:cNvPr>
          <p:cNvSpPr txBox="1"/>
          <p:nvPr/>
        </p:nvSpPr>
        <p:spPr>
          <a:xfrm>
            <a:off x="2723949" y="4174661"/>
            <a:ext cx="154401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D0D0D"/>
                </a:solidFill>
                <a:latin typeface="+mj-lt"/>
              </a:rPr>
              <a:t>Optical Clock</a:t>
            </a:r>
            <a:endParaRPr lang="en-US" dirty="0"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09EC79-BD4D-4A58-A33A-7C1A338AC17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927648" y="3569900"/>
            <a:ext cx="576064" cy="507172"/>
          </a:xfrm>
          <a:prstGeom prst="straightConnector1">
            <a:avLst/>
          </a:prstGeom>
          <a:noFill/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42998F-83D1-EAD0-4D92-A3E3D335BC6B}"/>
              </a:ext>
            </a:extLst>
          </p:cNvPr>
          <p:cNvSpPr txBox="1"/>
          <p:nvPr/>
        </p:nvSpPr>
        <p:spPr>
          <a:xfrm>
            <a:off x="1343472" y="5950932"/>
            <a:ext cx="227498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D0D0D"/>
                </a:solidFill>
                <a:latin typeface="+mj-lt"/>
              </a:rPr>
              <a:t>Quantum Computer</a:t>
            </a:r>
            <a:endParaRPr lang="en-US" dirty="0">
              <a:latin typeface="+mj-lt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F50110-5928-6453-B579-D58298A7AD1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623446" y="4656276"/>
            <a:ext cx="804446" cy="1131474"/>
          </a:xfrm>
          <a:prstGeom prst="straightConnector1">
            <a:avLst/>
          </a:prstGeom>
          <a:noFill/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99126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0"/>
          <p:cNvGrpSpPr/>
          <p:nvPr/>
        </p:nvGrpSpPr>
        <p:grpSpPr>
          <a:xfrm>
            <a:off x="3063820" y="1604415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9446" y="4925041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8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5"/>
          <p:cNvGrpSpPr/>
          <p:nvPr/>
        </p:nvGrpSpPr>
        <p:grpSpPr>
          <a:xfrm>
            <a:off x="2328066" y="5826133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Example: Two Atomic Clocks</a:t>
            </a:r>
          </a:p>
        </p:txBody>
      </p:sp>
      <p:grpSp>
        <p:nvGrpSpPr>
          <p:cNvPr id="6" name="Group 133"/>
          <p:cNvGrpSpPr/>
          <p:nvPr/>
        </p:nvGrpSpPr>
        <p:grpSpPr>
          <a:xfrm>
            <a:off x="2328066" y="2359033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3" name="Straight Arrow Connector 112"/>
          <p:cNvCxnSpPr/>
          <p:nvPr/>
        </p:nvCxnSpPr>
        <p:spPr>
          <a:xfrm>
            <a:off x="2119157" y="3091062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2162015" y="4219771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/>
              <a:t>Time</a:t>
            </a:r>
          </a:p>
        </p:txBody>
      </p: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98279" y="2088474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85"/>
          <p:cNvGrpSpPr/>
          <p:nvPr/>
        </p:nvGrpSpPr>
        <p:grpSpPr>
          <a:xfrm rot="16200000">
            <a:off x="8032927" y="2586731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7530" y="2098985"/>
            <a:ext cx="990600" cy="990600"/>
          </a:xfrm>
          <a:prstGeom prst="rect">
            <a:avLst/>
          </a:prstGeom>
          <a:noFill/>
        </p:spPr>
      </p:pic>
      <p:grpSp>
        <p:nvGrpSpPr>
          <p:cNvPr id="9" name="Group 102"/>
          <p:cNvGrpSpPr/>
          <p:nvPr/>
        </p:nvGrpSpPr>
        <p:grpSpPr>
          <a:xfrm rot="16200000">
            <a:off x="3692178" y="2597242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130"/>
          <p:cNvGrpSpPr/>
          <p:nvPr/>
        </p:nvGrpSpPr>
        <p:grpSpPr>
          <a:xfrm>
            <a:off x="5717538" y="1011490"/>
            <a:ext cx="1185789" cy="977351"/>
            <a:chOff x="4193537" y="913288"/>
            <a:chExt cx="1185789" cy="97735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36" name="Straight Connector 135"/>
          <p:cNvCxnSpPr/>
          <p:nvPr/>
        </p:nvCxnSpPr>
        <p:spPr>
          <a:xfrm flipV="1">
            <a:off x="5905500" y="1269008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41"/>
          <p:cNvGrpSpPr/>
          <p:nvPr/>
        </p:nvGrpSpPr>
        <p:grpSpPr>
          <a:xfrm>
            <a:off x="5659485" y="3721013"/>
            <a:ext cx="3957638" cy="1220501"/>
            <a:chOff x="4135485" y="3721012"/>
            <a:chExt cx="3957638" cy="1220501"/>
          </a:xfrm>
        </p:grpSpPr>
        <p:sp>
          <p:nvSpPr>
            <p:cNvPr id="137" name="TextBox 136"/>
            <p:cNvSpPr txBox="1"/>
            <p:nvPr/>
          </p:nvSpPr>
          <p:spPr>
            <a:xfrm>
              <a:off x="4449808" y="3721012"/>
              <a:ext cx="3386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i="1"/>
                <a:t>Phase evolved by atom after time T</a:t>
              </a:r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H="1">
              <a:off x="4135485" y="4112838"/>
              <a:ext cx="871538" cy="728661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7221585" y="4084263"/>
              <a:ext cx="871538" cy="857250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44"/>
          <p:cNvGrpSpPr/>
          <p:nvPr/>
        </p:nvGrpSpPr>
        <p:grpSpPr>
          <a:xfrm>
            <a:off x="3048000" y="2636520"/>
            <a:ext cx="5044440" cy="538460"/>
            <a:chOff x="1524000" y="2636520"/>
            <a:chExt cx="5044440" cy="538460"/>
          </a:xfrm>
        </p:grpSpPr>
        <p:sp>
          <p:nvSpPr>
            <p:cNvPr id="143" name="TextBox 142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/>
                <a:t>Atom clock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/>
                <a:t>Atom clock</a:t>
              </a:r>
            </a:p>
          </p:txBody>
        </p:sp>
      </p:grpSp>
      <p:pic>
        <p:nvPicPr>
          <p:cNvPr id="14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988051" y="1396802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4349" y="248883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7379447" y="1522209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latin typeface="Tahoma" pitchFamily="34" charset="0"/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010543" y="1519191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latin typeface="Tahoma" pitchFamily="34" charset="0"/>
              <a:cs typeface="Arial" charset="0"/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1281" y="596062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2925293"/>
      </p:ext>
    </p:extLst>
  </p:cSld>
  <p:clrMapOvr>
    <a:masterClrMapping/>
  </p:clrMapOvr>
  <p:transition advTm="1513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95365 4.4444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77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-4.72222E-6 0.5004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95365 4.44444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 bwMode="auto">
          <a:xfrm>
            <a:off x="9700388" y="4641472"/>
            <a:ext cx="842963" cy="842963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latin typeface="Tahoma" pitchFamily="34" charset="0"/>
              <a:cs typeface="Arial" charset="0"/>
            </a:endParaRPr>
          </a:p>
        </p:txBody>
      </p:sp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8074" y="4900373"/>
            <a:ext cx="3089564" cy="5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8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0"/>
          <p:cNvGrpSpPr/>
          <p:nvPr/>
        </p:nvGrpSpPr>
        <p:grpSpPr>
          <a:xfrm>
            <a:off x="3063820" y="1615083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35"/>
          <p:cNvGrpSpPr/>
          <p:nvPr/>
        </p:nvGrpSpPr>
        <p:grpSpPr>
          <a:xfrm>
            <a:off x="2328066" y="5826133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Example: Two Atomic Clocks</a:t>
            </a:r>
          </a:p>
        </p:txBody>
      </p:sp>
      <p:grpSp>
        <p:nvGrpSpPr>
          <p:cNvPr id="5" name="Group 133"/>
          <p:cNvGrpSpPr/>
          <p:nvPr/>
        </p:nvGrpSpPr>
        <p:grpSpPr>
          <a:xfrm>
            <a:off x="2328066" y="2359033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98279" y="5556888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85"/>
          <p:cNvGrpSpPr/>
          <p:nvPr/>
        </p:nvGrpSpPr>
        <p:grpSpPr>
          <a:xfrm rot="2520000">
            <a:off x="8017161" y="6039379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57530" y="5567399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102"/>
          <p:cNvGrpSpPr/>
          <p:nvPr/>
        </p:nvGrpSpPr>
        <p:grpSpPr>
          <a:xfrm>
            <a:off x="3660646" y="6049890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63371" y="3033140"/>
            <a:ext cx="2343150" cy="157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>
            <a:stCxn id="33" idx="2"/>
            <a:endCxn id="30" idx="1"/>
          </p:cNvCxnSpPr>
          <p:nvPr/>
        </p:nvCxnSpPr>
        <p:spPr>
          <a:xfrm>
            <a:off x="8556404" y="3782200"/>
            <a:ext cx="1267433" cy="98272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541991" y="3135869"/>
            <a:ext cx="202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/>
              <a:t>GW changes light travel time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119157" y="3091062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62015" y="4219771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/>
              <a:t>Time</a:t>
            </a:r>
          </a:p>
        </p:txBody>
      </p:sp>
      <p:grpSp>
        <p:nvGrpSpPr>
          <p:cNvPr id="9" name="Group 35"/>
          <p:cNvGrpSpPr/>
          <p:nvPr/>
        </p:nvGrpSpPr>
        <p:grpSpPr>
          <a:xfrm>
            <a:off x="5717538" y="1011490"/>
            <a:ext cx="1185789" cy="977351"/>
            <a:chOff x="4193537" y="913288"/>
            <a:chExt cx="1185789" cy="977351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1" name="Straight Connector 40"/>
          <p:cNvCxnSpPr/>
          <p:nvPr/>
        </p:nvCxnSpPr>
        <p:spPr>
          <a:xfrm flipV="1">
            <a:off x="5905500" y="1269008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97100" y="3882257"/>
            <a:ext cx="1370901" cy="35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46"/>
          <p:cNvGrpSpPr/>
          <p:nvPr/>
        </p:nvGrpSpPr>
        <p:grpSpPr>
          <a:xfrm>
            <a:off x="3048000" y="6075045"/>
            <a:ext cx="5044440" cy="538460"/>
            <a:chOff x="1524000" y="2636520"/>
            <a:chExt cx="5044440" cy="538460"/>
          </a:xfrm>
        </p:grpSpPr>
        <p:sp>
          <p:nvSpPr>
            <p:cNvPr id="48" name="TextBox 47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/>
                <a:t>Atom clock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/>
                <a:t>Atom clock</a:t>
              </a:r>
            </a:p>
          </p:txBody>
        </p:sp>
      </p:grp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988051" y="1396802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7952294"/>
      </p:ext>
    </p:extLst>
  </p:cSld>
  <p:clrMapOvr>
    <a:masterClrMapping/>
  </p:clrMapOvr>
  <p:transition advTm="15139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8074" y="4900373"/>
            <a:ext cx="3089564" cy="5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8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5"/>
          <p:cNvGrpSpPr/>
          <p:nvPr/>
        </p:nvGrpSpPr>
        <p:grpSpPr>
          <a:xfrm>
            <a:off x="2328066" y="5826133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Example: Two Atomic Clocks</a:t>
            </a:r>
          </a:p>
        </p:txBody>
      </p:sp>
      <p:grpSp>
        <p:nvGrpSpPr>
          <p:cNvPr id="5" name="Group 133"/>
          <p:cNvGrpSpPr/>
          <p:nvPr/>
        </p:nvGrpSpPr>
        <p:grpSpPr>
          <a:xfrm>
            <a:off x="2328066" y="2359033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98279" y="5556888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85"/>
          <p:cNvGrpSpPr/>
          <p:nvPr/>
        </p:nvGrpSpPr>
        <p:grpSpPr>
          <a:xfrm rot="2520000">
            <a:off x="8017161" y="6039379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7530" y="5567399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102"/>
          <p:cNvGrpSpPr/>
          <p:nvPr/>
        </p:nvGrpSpPr>
        <p:grpSpPr>
          <a:xfrm>
            <a:off x="3660646" y="6049890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/>
          <p:cNvCxnSpPr/>
          <p:nvPr/>
        </p:nvCxnSpPr>
        <p:spPr>
          <a:xfrm>
            <a:off x="2119157" y="3091062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62015" y="4219771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/>
              <a:t>Time</a:t>
            </a:r>
          </a:p>
        </p:txBody>
      </p:sp>
      <p:grpSp>
        <p:nvGrpSpPr>
          <p:cNvPr id="10" name="Group 46"/>
          <p:cNvGrpSpPr/>
          <p:nvPr/>
        </p:nvGrpSpPr>
        <p:grpSpPr>
          <a:xfrm>
            <a:off x="3048000" y="6075045"/>
            <a:ext cx="5044440" cy="538460"/>
            <a:chOff x="1524000" y="2636520"/>
            <a:chExt cx="5044440" cy="538460"/>
          </a:xfrm>
        </p:grpSpPr>
        <p:sp>
          <p:nvSpPr>
            <p:cNvPr id="48" name="TextBox 47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/>
                <a:t>Atom clock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/>
                <a:t>Atom clock</a:t>
              </a:r>
            </a:p>
          </p:txBody>
        </p:sp>
      </p:grpSp>
      <p:pic>
        <p:nvPicPr>
          <p:cNvPr id="42" name="Picture 41" descr="Diagram&#10;&#10;Description automatically generated">
            <a:extLst>
              <a:ext uri="{FF2B5EF4-FFF2-40B4-BE49-F238E27FC236}">
                <a16:creationId xmlns:a16="http://schemas.microsoft.com/office/drawing/2014/main" id="{C6916498-0505-0C49-87F0-8E3EABA382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0827" y="4869160"/>
            <a:ext cx="1687701" cy="465836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BDE8849B-5E8E-E04A-BA98-149CA71D5716}"/>
              </a:ext>
            </a:extLst>
          </p:cNvPr>
          <p:cNvSpPr/>
          <p:nvPr/>
        </p:nvSpPr>
        <p:spPr bwMode="auto">
          <a:xfrm>
            <a:off x="9840416" y="4725144"/>
            <a:ext cx="757033" cy="675875"/>
          </a:xfrm>
          <a:prstGeom prst="ellipse">
            <a:avLst/>
          </a:prstGeom>
          <a:solidFill>
            <a:srgbClr val="FFFF00">
              <a:alpha val="4100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46" name="Picture 45" descr="Screenshot 2019-01-29 at 13.19.51.png">
            <a:extLst>
              <a:ext uri="{FF2B5EF4-FFF2-40B4-BE49-F238E27FC236}">
                <a16:creationId xmlns:a16="http://schemas.microsoft.com/office/drawing/2014/main" id="{E285410A-E38A-5A46-8916-28FE270254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501" y="2916547"/>
            <a:ext cx="3075535" cy="1670158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E7561EC-EED5-3C42-B2CC-9274937630DA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7573113" y="3991903"/>
            <a:ext cx="2645820" cy="73324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9FA6CDF-FF94-7C4B-8953-DD5752E63558}"/>
              </a:ext>
            </a:extLst>
          </p:cNvPr>
          <p:cNvSpPr txBox="1"/>
          <p:nvPr/>
        </p:nvSpPr>
        <p:spPr>
          <a:xfrm>
            <a:off x="7541991" y="3135869"/>
            <a:ext cx="253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/>
              <a:t>DM cloud changes atom frequency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22F16BE1-F6FE-9746-AB88-F552804D48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8529" y="1211596"/>
            <a:ext cx="3834574" cy="77756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8F73847-E031-BA44-B006-A44618EB830E}"/>
              </a:ext>
            </a:extLst>
          </p:cNvPr>
          <p:cNvSpPr txBox="1"/>
          <p:nvPr/>
        </p:nvSpPr>
        <p:spPr>
          <a:xfrm>
            <a:off x="9984432" y="3068960"/>
            <a:ext cx="21037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/>
              <a:t>DM coupling </a:t>
            </a:r>
          </a:p>
          <a:p>
            <a:pPr algn="ctr">
              <a:buNone/>
            </a:pPr>
            <a:r>
              <a:rPr lang="en-US" sz="2000"/>
              <a:t>causes time-varying </a:t>
            </a:r>
          </a:p>
          <a:p>
            <a:pPr algn="ctr">
              <a:buNone/>
            </a:pPr>
            <a:r>
              <a:rPr lang="en-US" sz="2000"/>
              <a:t>atomic energy levels:</a:t>
            </a:r>
          </a:p>
        </p:txBody>
      </p:sp>
      <p:grpSp>
        <p:nvGrpSpPr>
          <p:cNvPr id="54" name="Group 35">
            <a:extLst>
              <a:ext uri="{FF2B5EF4-FFF2-40B4-BE49-F238E27FC236}">
                <a16:creationId xmlns:a16="http://schemas.microsoft.com/office/drawing/2014/main" id="{B07F59D8-26DD-9F46-AE16-2362B45CA6FE}"/>
              </a:ext>
            </a:extLst>
          </p:cNvPr>
          <p:cNvGrpSpPr/>
          <p:nvPr/>
        </p:nvGrpSpPr>
        <p:grpSpPr>
          <a:xfrm>
            <a:off x="1843826" y="1120516"/>
            <a:ext cx="1185789" cy="977351"/>
            <a:chOff x="4193537" y="913288"/>
            <a:chExt cx="1185789" cy="97735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BE0C876-A246-6843-BF9F-4428C335A247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6C4F919-5EB5-0D47-8134-E23826FFB78A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8" name="Picture 7">
              <a:extLst>
                <a:ext uri="{FF2B5EF4-FFF2-40B4-BE49-F238E27FC236}">
                  <a16:creationId xmlns:a16="http://schemas.microsoft.com/office/drawing/2014/main" id="{284BDEAB-4E18-3048-B9F5-6E379BB697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7">
              <a:extLst>
                <a:ext uri="{FF2B5EF4-FFF2-40B4-BE49-F238E27FC236}">
                  <a16:creationId xmlns:a16="http://schemas.microsoft.com/office/drawing/2014/main" id="{8F60E32A-4CB5-5246-899B-11A1365B65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98061FE-E63E-CA4A-91DC-D0299A1637E0}"/>
              </a:ext>
            </a:extLst>
          </p:cNvPr>
          <p:cNvCxnSpPr/>
          <p:nvPr/>
        </p:nvCxnSpPr>
        <p:spPr>
          <a:xfrm flipV="1">
            <a:off x="2127258" y="1389241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2" name="Picture 5">
            <a:extLst>
              <a:ext uri="{FF2B5EF4-FFF2-40B4-BE49-F238E27FC236}">
                <a16:creationId xmlns:a16="http://schemas.microsoft.com/office/drawing/2014/main" id="{AC4A6D8E-569E-C34A-91E7-2B014EE7E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2209809" y="1517035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BC6DAEC-8A76-9241-B74C-1E6E2FC45E67}"/>
              </a:ext>
            </a:extLst>
          </p:cNvPr>
          <p:cNvCxnSpPr/>
          <p:nvPr/>
        </p:nvCxnSpPr>
        <p:spPr>
          <a:xfrm flipV="1">
            <a:off x="5082186" y="1379270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69EF67AD-6CAC-F24B-B82C-05B949282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164737" y="1507064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D92FB25-7C35-5145-ACAA-9C940386788F}"/>
              </a:ext>
            </a:extLst>
          </p:cNvPr>
          <p:cNvCxnSpPr>
            <a:cxnSpLocks/>
          </p:cNvCxnSpPr>
          <p:nvPr/>
        </p:nvCxnSpPr>
        <p:spPr>
          <a:xfrm flipV="1">
            <a:off x="8897995" y="1162602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4344BEC-A08E-354F-B041-2659224BD8BC}"/>
              </a:ext>
            </a:extLst>
          </p:cNvPr>
          <p:cNvSpPr txBox="1"/>
          <p:nvPr/>
        </p:nvSpPr>
        <p:spPr>
          <a:xfrm>
            <a:off x="8949645" y="1012110"/>
            <a:ext cx="1247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/>
              <a:t>DM induced oscillation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1354D57-ECDC-B945-B0D2-66D9CDAB88CE}"/>
              </a:ext>
            </a:extLst>
          </p:cNvPr>
          <p:cNvCxnSpPr>
            <a:cxnSpLocks/>
          </p:cNvCxnSpPr>
          <p:nvPr/>
        </p:nvCxnSpPr>
        <p:spPr>
          <a:xfrm>
            <a:off x="6059479" y="2276436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8" name="Group 35">
            <a:extLst>
              <a:ext uri="{FF2B5EF4-FFF2-40B4-BE49-F238E27FC236}">
                <a16:creationId xmlns:a16="http://schemas.microsoft.com/office/drawing/2014/main" id="{ED622596-D0A3-5B45-9944-769503138368}"/>
              </a:ext>
            </a:extLst>
          </p:cNvPr>
          <p:cNvGrpSpPr/>
          <p:nvPr/>
        </p:nvGrpSpPr>
        <p:grpSpPr>
          <a:xfrm>
            <a:off x="4561105" y="1162603"/>
            <a:ext cx="419100" cy="977351"/>
            <a:chOff x="4960226" y="913288"/>
            <a:chExt cx="419100" cy="977351"/>
          </a:xfrm>
        </p:grpSpPr>
        <p:pic>
          <p:nvPicPr>
            <p:cNvPr id="69" name="Picture 7">
              <a:extLst>
                <a:ext uri="{FF2B5EF4-FFF2-40B4-BE49-F238E27FC236}">
                  <a16:creationId xmlns:a16="http://schemas.microsoft.com/office/drawing/2014/main" id="{5FE8B7B7-B1D5-1A47-9F7E-335A18B34E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7">
              <a:extLst>
                <a:ext uri="{FF2B5EF4-FFF2-40B4-BE49-F238E27FC236}">
                  <a16:creationId xmlns:a16="http://schemas.microsoft.com/office/drawing/2014/main" id="{F6F8C549-C778-2242-BCE1-3C68491F20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" name="Arrow: Right 37">
            <a:extLst>
              <a:ext uri="{FF2B5EF4-FFF2-40B4-BE49-F238E27FC236}">
                <a16:creationId xmlns:a16="http://schemas.microsoft.com/office/drawing/2014/main" id="{832B2AC4-7E48-1845-A763-D35A75FD3C50}"/>
              </a:ext>
            </a:extLst>
          </p:cNvPr>
          <p:cNvSpPr/>
          <p:nvPr/>
        </p:nvSpPr>
        <p:spPr bwMode="auto">
          <a:xfrm>
            <a:off x="3567959" y="1348252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latin typeface="Tahoma" pitchFamily="34" charset="0"/>
              <a:cs typeface="Arial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22A0E86-96E3-4B4B-B61C-9176C2D43571}"/>
              </a:ext>
            </a:extLst>
          </p:cNvPr>
          <p:cNvSpPr txBox="1"/>
          <p:nvPr/>
        </p:nvSpPr>
        <p:spPr>
          <a:xfrm>
            <a:off x="3073242" y="1683724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/>
              <a:t>Dark matter coupling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EE137-C50B-AE40-BE8E-1072F75469A2}"/>
              </a:ext>
            </a:extLst>
          </p:cNvPr>
          <p:cNvSpPr txBox="1"/>
          <p:nvPr/>
        </p:nvSpPr>
        <p:spPr>
          <a:xfrm>
            <a:off x="6816080" y="2060848"/>
            <a:ext cx="68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Time</a:t>
            </a:r>
          </a:p>
        </p:txBody>
      </p:sp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584A7956-ED2B-7947-B442-FEB88807AA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7326" y="1086136"/>
            <a:ext cx="927100" cy="622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27313508"/>
      </p:ext>
    </p:extLst>
  </p:cSld>
  <p:clrMapOvr>
    <a:masterClrMapping/>
  </p:clrMapOvr>
  <p:transition advTm="151399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30B91-0E8D-6452-C636-29787530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AION Project in the UK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954F93-58E5-F434-5808-AFFEE2382490}"/>
              </a:ext>
            </a:extLst>
          </p:cNvPr>
          <p:cNvSpPr txBox="1"/>
          <p:nvPr/>
        </p:nvSpPr>
        <p:spPr>
          <a:xfrm>
            <a:off x="1018281" y="6466827"/>
            <a:ext cx="3933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</a:t>
            </a:r>
            <a:r>
              <a:rPr lang="en-GB" sz="10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Badurina</a:t>
            </a:r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et al., </a:t>
            </a:r>
            <a:r>
              <a:rPr lang="en-GB" sz="1000" b="0" i="1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AION: An Atom Interferometer Observatory and Network</a:t>
            </a:r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1000" b="0" i="1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JCAP </a:t>
            </a:r>
            <a:r>
              <a:rPr lang="en-GB" sz="10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05 </a:t>
            </a:r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(2020) 011, [arXiv:1911.11755] </a:t>
            </a:r>
            <a:endParaRPr lang="en-US" sz="100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CA862FB4-F396-9130-DD2E-A010601D1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677" y="1061653"/>
            <a:ext cx="4097755" cy="4167547"/>
          </a:xfrm>
          <a:prstGeom prst="rect">
            <a:avLst/>
          </a:prstGeom>
        </p:spPr>
      </p:pic>
      <p:pic>
        <p:nvPicPr>
          <p:cNvPr id="7" name="Picture 6" descr="Screenshot 2019-01-17 at 11.07.55.png">
            <a:extLst>
              <a:ext uri="{FF2B5EF4-FFF2-40B4-BE49-F238E27FC236}">
                <a16:creationId xmlns:a16="http://schemas.microsoft.com/office/drawing/2014/main" id="{A96DAA2B-D50E-3EBC-CBF5-F89E4C99F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1125941"/>
            <a:ext cx="2213058" cy="1799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8C21D839-C414-1CAD-631C-B0D3EBD9E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744" y="2977443"/>
            <a:ext cx="1630148" cy="33360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5A2758-56B7-824C-DC7E-947FB193C0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040" t="8961"/>
          <a:stretch/>
        </p:blipFill>
        <p:spPr>
          <a:xfrm>
            <a:off x="435008" y="1124744"/>
            <a:ext cx="2979334" cy="5374175"/>
          </a:xfrm>
          <a:prstGeom prst="rect">
            <a:avLst/>
          </a:prstGeom>
        </p:spPr>
      </p:pic>
      <p:sp>
        <p:nvSpPr>
          <p:cNvPr id="11" name="Flowchart: Manual Input 16">
            <a:extLst>
              <a:ext uri="{FF2B5EF4-FFF2-40B4-BE49-F238E27FC236}">
                <a16:creationId xmlns:a16="http://schemas.microsoft.com/office/drawing/2014/main" id="{E0C0F7B7-C2E5-8308-6F92-EA43F2ABDDA7}"/>
              </a:ext>
            </a:extLst>
          </p:cNvPr>
          <p:cNvSpPr/>
          <p:nvPr/>
        </p:nvSpPr>
        <p:spPr>
          <a:xfrm>
            <a:off x="1616926" y="4490152"/>
            <a:ext cx="826274" cy="1703966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261"/>
              <a:gd name="connsiteY0" fmla="*/ 2986 h 10000"/>
              <a:gd name="connsiteX1" fmla="*/ 10261 w 10261"/>
              <a:gd name="connsiteY1" fmla="*/ 0 h 10000"/>
              <a:gd name="connsiteX2" fmla="*/ 10261 w 10261"/>
              <a:gd name="connsiteY2" fmla="*/ 10000 h 10000"/>
              <a:gd name="connsiteX3" fmla="*/ 261 w 10261"/>
              <a:gd name="connsiteY3" fmla="*/ 10000 h 10000"/>
              <a:gd name="connsiteX4" fmla="*/ 0 w 10261"/>
              <a:gd name="connsiteY4" fmla="*/ 2986 h 10000"/>
              <a:gd name="connsiteX0" fmla="*/ 0 w 10065"/>
              <a:gd name="connsiteY0" fmla="*/ 2522 h 10000"/>
              <a:gd name="connsiteX1" fmla="*/ 10065 w 10065"/>
              <a:gd name="connsiteY1" fmla="*/ 0 h 10000"/>
              <a:gd name="connsiteX2" fmla="*/ 10065 w 10065"/>
              <a:gd name="connsiteY2" fmla="*/ 10000 h 10000"/>
              <a:gd name="connsiteX3" fmla="*/ 65 w 10065"/>
              <a:gd name="connsiteY3" fmla="*/ 10000 h 10000"/>
              <a:gd name="connsiteX4" fmla="*/ 0 w 10065"/>
              <a:gd name="connsiteY4" fmla="*/ 252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5" h="10000">
                <a:moveTo>
                  <a:pt x="0" y="2522"/>
                </a:moveTo>
                <a:lnTo>
                  <a:pt x="10065" y="0"/>
                </a:lnTo>
                <a:lnTo>
                  <a:pt x="10065" y="10000"/>
                </a:lnTo>
                <a:lnTo>
                  <a:pt x="65" y="10000"/>
                </a:lnTo>
                <a:cubicBezTo>
                  <a:pt x="43" y="7507"/>
                  <a:pt x="22" y="5015"/>
                  <a:pt x="0" y="2522"/>
                </a:cubicBezTo>
                <a:close/>
              </a:path>
            </a:pathLst>
          </a:custGeom>
          <a:solidFill>
            <a:srgbClr val="C00000">
              <a:alpha val="50000"/>
            </a:srgbClr>
          </a:solidFill>
          <a:ln w="28575"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51" tIns="38876" rIns="77751" bIns="38876"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C0F514-AE3F-E339-566B-4E3A4DA3538F}"/>
              </a:ext>
            </a:extLst>
          </p:cNvPr>
          <p:cNvCxnSpPr/>
          <p:nvPr/>
        </p:nvCxnSpPr>
        <p:spPr>
          <a:xfrm flipH="1">
            <a:off x="2363625" y="3029623"/>
            <a:ext cx="452089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87B178-D381-B6C1-D6AD-24E577037151}"/>
              </a:ext>
            </a:extLst>
          </p:cNvPr>
          <p:cNvCxnSpPr/>
          <p:nvPr/>
        </p:nvCxnSpPr>
        <p:spPr>
          <a:xfrm flipH="1">
            <a:off x="2337841" y="1412775"/>
            <a:ext cx="452089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7FEF68F-FB04-8264-57F8-8B69F067D4B0}"/>
              </a:ext>
            </a:extLst>
          </p:cNvPr>
          <p:cNvSpPr txBox="1"/>
          <p:nvPr/>
        </p:nvSpPr>
        <p:spPr>
          <a:xfrm>
            <a:off x="2789929" y="1219674"/>
            <a:ext cx="798222" cy="35551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lIns="77751" tIns="38876" rIns="77751" bIns="38876" rtlCol="0">
            <a:spAutoFit/>
          </a:bodyPr>
          <a:lstStyle/>
          <a:p>
            <a:r>
              <a:rPr lang="en-GB"/>
              <a:t>14.7m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F0B10-AA50-2B0A-51EB-2FEB41E52D09}"/>
              </a:ext>
            </a:extLst>
          </p:cNvPr>
          <p:cNvSpPr txBox="1"/>
          <p:nvPr/>
        </p:nvSpPr>
        <p:spPr>
          <a:xfrm>
            <a:off x="2789929" y="2847961"/>
            <a:ext cx="798222" cy="35551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lIns="77751" tIns="38876" rIns="77751" bIns="38876" rtlCol="0">
            <a:spAutoFit/>
          </a:bodyPr>
          <a:lstStyle/>
          <a:p>
            <a:r>
              <a:rPr lang="en-GB"/>
              <a:t>10.0m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479511E-671C-E5AB-A0C0-97CC48CF4407}"/>
              </a:ext>
            </a:extLst>
          </p:cNvPr>
          <p:cNvCxnSpPr/>
          <p:nvPr/>
        </p:nvCxnSpPr>
        <p:spPr>
          <a:xfrm flipH="1">
            <a:off x="2363625" y="3783460"/>
            <a:ext cx="452089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B636B97-32DA-FEC7-D99B-94D54D01FD74}"/>
              </a:ext>
            </a:extLst>
          </p:cNvPr>
          <p:cNvSpPr txBox="1"/>
          <p:nvPr/>
        </p:nvSpPr>
        <p:spPr>
          <a:xfrm>
            <a:off x="2789929" y="3602824"/>
            <a:ext cx="669982" cy="35551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lIns="77751" tIns="38876" rIns="77751" bIns="38876" rtlCol="0">
            <a:spAutoFit/>
          </a:bodyPr>
          <a:lstStyle/>
          <a:p>
            <a:r>
              <a:rPr lang="en-GB"/>
              <a:t>7.7m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2B01625-51C4-3520-292A-088D34754D57}"/>
              </a:ext>
            </a:extLst>
          </p:cNvPr>
          <p:cNvCxnSpPr/>
          <p:nvPr/>
        </p:nvCxnSpPr>
        <p:spPr>
          <a:xfrm flipH="1">
            <a:off x="2363625" y="4624160"/>
            <a:ext cx="452089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4B585F-42B3-5827-9FEF-7E303C70EDAF}"/>
              </a:ext>
            </a:extLst>
          </p:cNvPr>
          <p:cNvSpPr txBox="1"/>
          <p:nvPr/>
        </p:nvSpPr>
        <p:spPr>
          <a:xfrm>
            <a:off x="2789929" y="4442499"/>
            <a:ext cx="669982" cy="35551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lIns="77751" tIns="38876" rIns="77751" bIns="38876" rtlCol="0">
            <a:spAutoFit/>
          </a:bodyPr>
          <a:lstStyle/>
          <a:p>
            <a:r>
              <a:rPr lang="en-GB"/>
              <a:t>5.0m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DE428A-0C98-5ADB-D06B-1C1C240D3B53}"/>
              </a:ext>
            </a:extLst>
          </p:cNvPr>
          <p:cNvSpPr/>
          <p:nvPr/>
        </p:nvSpPr>
        <p:spPr>
          <a:xfrm>
            <a:off x="1352985" y="6029414"/>
            <a:ext cx="386465" cy="122646"/>
          </a:xfrm>
          <a:prstGeom prst="ellipse">
            <a:avLst/>
          </a:prstGeom>
          <a:solidFill>
            <a:srgbClr val="604A7B">
              <a:alpha val="50196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3C970E-D83B-1514-6E56-8987FF650810}"/>
              </a:ext>
            </a:extLst>
          </p:cNvPr>
          <p:cNvSpPr txBox="1"/>
          <p:nvPr/>
        </p:nvSpPr>
        <p:spPr>
          <a:xfrm>
            <a:off x="119336" y="5461839"/>
            <a:ext cx="1370437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/>
              <a:t>Feed through to laser lab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4AA8B79-586C-21D5-DC9B-9AD24C032D94}"/>
              </a:ext>
            </a:extLst>
          </p:cNvPr>
          <p:cNvCxnSpPr>
            <a:stCxn id="21" idx="2"/>
            <a:endCxn id="20" idx="2"/>
          </p:cNvCxnSpPr>
          <p:nvPr/>
        </p:nvCxnSpPr>
        <p:spPr>
          <a:xfrm>
            <a:off x="804554" y="5985059"/>
            <a:ext cx="548430" cy="10567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>
            <a:extLst>
              <a:ext uri="{FF2B5EF4-FFF2-40B4-BE49-F238E27FC236}">
                <a16:creationId xmlns:a16="http://schemas.microsoft.com/office/drawing/2014/main" id="{CC812FE6-32FE-8078-B6C6-45D8C428ED3A}"/>
              </a:ext>
            </a:extLst>
          </p:cNvPr>
          <p:cNvSpPr/>
          <p:nvPr/>
        </p:nvSpPr>
        <p:spPr>
          <a:xfrm>
            <a:off x="1616927" y="2583877"/>
            <a:ext cx="848591" cy="2040283"/>
          </a:xfrm>
          <a:custGeom>
            <a:avLst/>
            <a:gdLst>
              <a:gd name="connsiteX0" fmla="*/ 61847 w 904686"/>
              <a:gd name="connsiteY0" fmla="*/ 1741336 h 1787776"/>
              <a:gd name="connsiteX1" fmla="*/ 904686 w 904686"/>
              <a:gd name="connsiteY1" fmla="*/ 1240404 h 1787776"/>
              <a:gd name="connsiteX2" fmla="*/ 896734 w 904686"/>
              <a:gd name="connsiteY2" fmla="*/ 0 h 1787776"/>
              <a:gd name="connsiteX3" fmla="*/ 61847 w 904686"/>
              <a:gd name="connsiteY3" fmla="*/ 0 h 1787776"/>
              <a:gd name="connsiteX4" fmla="*/ 61847 w 904686"/>
              <a:gd name="connsiteY4" fmla="*/ 1741336 h 1787776"/>
              <a:gd name="connsiteX0" fmla="*/ 0 w 842839"/>
              <a:gd name="connsiteY0" fmla="*/ 1741336 h 1787776"/>
              <a:gd name="connsiteX1" fmla="*/ 842839 w 842839"/>
              <a:gd name="connsiteY1" fmla="*/ 1240404 h 1787776"/>
              <a:gd name="connsiteX2" fmla="*/ 834887 w 842839"/>
              <a:gd name="connsiteY2" fmla="*/ 0 h 1787776"/>
              <a:gd name="connsiteX3" fmla="*/ 0 w 842839"/>
              <a:gd name="connsiteY3" fmla="*/ 0 h 1787776"/>
              <a:gd name="connsiteX4" fmla="*/ 0 w 842839"/>
              <a:gd name="connsiteY4" fmla="*/ 1741336 h 1787776"/>
              <a:gd name="connsiteX0" fmla="*/ 0 w 842839"/>
              <a:gd name="connsiteY0" fmla="*/ 1741336 h 1787776"/>
              <a:gd name="connsiteX1" fmla="*/ 842839 w 842839"/>
              <a:gd name="connsiteY1" fmla="*/ 1240404 h 1787776"/>
              <a:gd name="connsiteX2" fmla="*/ 834887 w 842839"/>
              <a:gd name="connsiteY2" fmla="*/ 0 h 1787776"/>
              <a:gd name="connsiteX3" fmla="*/ 0 w 842839"/>
              <a:gd name="connsiteY3" fmla="*/ 0 h 1787776"/>
              <a:gd name="connsiteX4" fmla="*/ 0 w 842839"/>
              <a:gd name="connsiteY4" fmla="*/ 1741336 h 1787776"/>
              <a:gd name="connsiteX0" fmla="*/ 104858 w 947697"/>
              <a:gd name="connsiteY0" fmla="*/ 1741336 h 1787776"/>
              <a:gd name="connsiteX1" fmla="*/ 947697 w 947697"/>
              <a:gd name="connsiteY1" fmla="*/ 1240404 h 1787776"/>
              <a:gd name="connsiteX2" fmla="*/ 939745 w 947697"/>
              <a:gd name="connsiteY2" fmla="*/ 0 h 1787776"/>
              <a:gd name="connsiteX3" fmla="*/ 104858 w 947697"/>
              <a:gd name="connsiteY3" fmla="*/ 0 h 1787776"/>
              <a:gd name="connsiteX4" fmla="*/ 104858 w 947697"/>
              <a:gd name="connsiteY4" fmla="*/ 1741336 h 1787776"/>
              <a:gd name="connsiteX0" fmla="*/ 61844 w 904683"/>
              <a:gd name="connsiteY0" fmla="*/ 1741336 h 1787776"/>
              <a:gd name="connsiteX1" fmla="*/ 904683 w 904683"/>
              <a:gd name="connsiteY1" fmla="*/ 1240404 h 1787776"/>
              <a:gd name="connsiteX2" fmla="*/ 896731 w 904683"/>
              <a:gd name="connsiteY2" fmla="*/ 0 h 1787776"/>
              <a:gd name="connsiteX3" fmla="*/ 61844 w 904683"/>
              <a:gd name="connsiteY3" fmla="*/ 0 h 1787776"/>
              <a:gd name="connsiteX4" fmla="*/ 61844 w 904683"/>
              <a:gd name="connsiteY4" fmla="*/ 1741336 h 1787776"/>
              <a:gd name="connsiteX0" fmla="*/ 61844 w 904683"/>
              <a:gd name="connsiteY0" fmla="*/ 1741336 h 1741336"/>
              <a:gd name="connsiteX1" fmla="*/ 904683 w 904683"/>
              <a:gd name="connsiteY1" fmla="*/ 1240404 h 1741336"/>
              <a:gd name="connsiteX2" fmla="*/ 896731 w 904683"/>
              <a:gd name="connsiteY2" fmla="*/ 0 h 1741336"/>
              <a:gd name="connsiteX3" fmla="*/ 61844 w 904683"/>
              <a:gd name="connsiteY3" fmla="*/ 0 h 1741336"/>
              <a:gd name="connsiteX4" fmla="*/ 61844 w 904683"/>
              <a:gd name="connsiteY4" fmla="*/ 1741336 h 1741336"/>
              <a:gd name="connsiteX0" fmla="*/ 0 w 842839"/>
              <a:gd name="connsiteY0" fmla="*/ 1741336 h 1741336"/>
              <a:gd name="connsiteX1" fmla="*/ 842839 w 842839"/>
              <a:gd name="connsiteY1" fmla="*/ 1240404 h 1741336"/>
              <a:gd name="connsiteX2" fmla="*/ 834887 w 842839"/>
              <a:gd name="connsiteY2" fmla="*/ 0 h 1741336"/>
              <a:gd name="connsiteX3" fmla="*/ 0 w 842839"/>
              <a:gd name="connsiteY3" fmla="*/ 0 h 1741336"/>
              <a:gd name="connsiteX4" fmla="*/ 0 w 842839"/>
              <a:gd name="connsiteY4" fmla="*/ 1741336 h 1741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2839" h="1741336">
                <a:moveTo>
                  <a:pt x="0" y="1741336"/>
                </a:moveTo>
                <a:lnTo>
                  <a:pt x="842839" y="1240404"/>
                </a:lnTo>
                <a:cubicBezTo>
                  <a:pt x="840188" y="826936"/>
                  <a:pt x="837538" y="413468"/>
                  <a:pt x="834887" y="0"/>
                </a:cubicBezTo>
                <a:lnTo>
                  <a:pt x="0" y="0"/>
                </a:lnTo>
                <a:cubicBezTo>
                  <a:pt x="3976" y="592373"/>
                  <a:pt x="0" y="870668"/>
                  <a:pt x="0" y="1741336"/>
                </a:cubicBezTo>
                <a:close/>
              </a:path>
            </a:pathLst>
          </a:cu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AI-10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6F4A195-114E-1619-D3D0-E6257EE62FDF}"/>
              </a:ext>
            </a:extLst>
          </p:cNvPr>
          <p:cNvCxnSpPr/>
          <p:nvPr/>
        </p:nvCxnSpPr>
        <p:spPr>
          <a:xfrm>
            <a:off x="3540062" y="3025716"/>
            <a:ext cx="658025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7816DD2-3BE9-D90F-2515-D1E7B34B3F91}"/>
              </a:ext>
            </a:extLst>
          </p:cNvPr>
          <p:cNvSpPr txBox="1"/>
          <p:nvPr/>
        </p:nvSpPr>
        <p:spPr>
          <a:xfrm>
            <a:off x="2240279" y="1850369"/>
            <a:ext cx="148973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/>
              <a:t>Ground level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B980CA-5E91-823D-7196-86D9F0C4F751}"/>
              </a:ext>
            </a:extLst>
          </p:cNvPr>
          <p:cNvSpPr txBox="1"/>
          <p:nvPr/>
        </p:nvSpPr>
        <p:spPr>
          <a:xfrm>
            <a:off x="9565360" y="1052736"/>
            <a:ext cx="2507304" cy="36933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Project executed in national partnership with </a:t>
            </a:r>
            <a:r>
              <a:rPr lang="en-US" b="1"/>
              <a:t>UK National Quantum Technology Hub in Sensors and Timing, Birmingham, UK, </a:t>
            </a:r>
          </a:p>
          <a:p>
            <a:pPr algn="ctr"/>
            <a:r>
              <a:rPr lang="en-US"/>
              <a:t>and international partnership with </a:t>
            </a:r>
            <a:r>
              <a:rPr lang="en-US" b="1"/>
              <a:t>The MAGIS Collaboration </a:t>
            </a:r>
          </a:p>
          <a:p>
            <a:pPr algn="ctr"/>
            <a:r>
              <a:rPr lang="en-US" b="1"/>
              <a:t>and The Fermi National Laboratory, US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B8D721-802A-EC77-E0BD-AAA90AB8CFC2}"/>
              </a:ext>
            </a:extLst>
          </p:cNvPr>
          <p:cNvSpPr txBox="1"/>
          <p:nvPr/>
        </p:nvSpPr>
        <p:spPr>
          <a:xfrm>
            <a:off x="5362562" y="5376118"/>
            <a:ext cx="649407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/>
              <a:t>To push the state-of-the-art single photon Sr Atom Interferometry, the AION project builds dedicated Ultra-Cold Strontium Laboratories in: </a:t>
            </a:r>
          </a:p>
          <a:p>
            <a:pPr algn="ctr"/>
            <a:r>
              <a:rPr lang="en-US" sz="1600" b="1"/>
              <a:t>Birmingham, Cambridge, Imperial College, Oxford, and RAL</a:t>
            </a:r>
            <a:endParaRPr lang="en-US" sz="1600"/>
          </a:p>
          <a:p>
            <a:pPr algn="ctr"/>
            <a:r>
              <a:rPr lang="en-US" sz="1600" i="1"/>
              <a:t>The laboratories are expected to be fully operational in summer 2023</a:t>
            </a:r>
            <a:r>
              <a:rPr lang="en-US" sz="1600"/>
              <a:t>. </a:t>
            </a:r>
          </a:p>
        </p:txBody>
      </p:sp>
      <p:pic>
        <p:nvPicPr>
          <p:cNvPr id="29" name="AIONLogo.png" descr="AIONLogo.png">
            <a:extLst>
              <a:ext uri="{FF2B5EF4-FFF2-40B4-BE49-F238E27FC236}">
                <a16:creationId xmlns:a16="http://schemas.microsoft.com/office/drawing/2014/main" id="{B5E58BFB-2868-9E58-BCDC-047B6CFAB3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3982" y="1332790"/>
            <a:ext cx="1878402" cy="1088098"/>
          </a:xfrm>
          <a:prstGeom prst="rect">
            <a:avLst/>
          </a:prstGeom>
          <a:gradFill>
            <a:gsLst>
              <a:gs pos="41000">
                <a:srgbClr val="FFFFFF"/>
              </a:gs>
              <a:gs pos="100000">
                <a:srgbClr val="97C1E1"/>
              </a:gs>
            </a:gsLst>
            <a:lin ang="0" scaled="1"/>
          </a:gradFill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86474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9B063-B208-B042-AE6F-8720C69A3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AION </a:t>
            </a:r>
            <a:r>
              <a:rPr lang="en-US" err="1"/>
              <a:t>Programme</a:t>
            </a:r>
            <a:r>
              <a:rPr lang="en-US"/>
              <a:t> consists of 4 Stages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6A15F-5B33-AF49-A069-7FCD61F8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207293"/>
            <a:ext cx="9505056" cy="452596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dirty="0">
                <a:solidFill>
                  <a:srgbClr val="FF0000"/>
                </a:solidFill>
              </a:rPr>
              <a:t>Stage 1:</a:t>
            </a:r>
            <a:r>
              <a:rPr lang="en-GB" dirty="0">
                <a:solidFill>
                  <a:srgbClr val="FF0000"/>
                </a:solidFill>
              </a:rPr>
              <a:t> to build and commission the 10 m detector, develop existing technology and the infrastructure for the 100 m. </a:t>
            </a:r>
            <a:endParaRPr lang="en-GB" b="1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/>
              <a:t>Stage 2:</a:t>
            </a:r>
            <a:r>
              <a:rPr lang="en-GB" dirty="0"/>
              <a:t> to build, commission and exploit the 100 m detector and carry out a design study for the km-scale detector. </a:t>
            </a:r>
          </a:p>
          <a:p>
            <a:pPr marL="640315" lvl="1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accent2"/>
                </a:solidFill>
              </a:rPr>
              <a:t>AION was selected in 2018 by STFC as a high-priority medium-scale project.</a:t>
            </a:r>
          </a:p>
          <a:p>
            <a:pPr marL="640315" lvl="1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accent2"/>
                </a:solidFill>
              </a:rPr>
              <a:t>AION will work in equal partnership with MAGIS in the US to form a “LIGO/Virgo-style” network &amp; collaboration, providing a pathway for UK leadership. </a:t>
            </a:r>
          </a:p>
          <a:p>
            <a:pPr marL="0" indent="0"/>
            <a:r>
              <a:rPr lang="en-GB" sz="2000" b="1" i="1" dirty="0">
                <a:solidFill>
                  <a:srgbClr val="FF0000"/>
                </a:solidFill>
              </a:rPr>
              <a:t>Stage 1 is funded with more £15M by the QTFP Programme and other sources </a:t>
            </a:r>
            <a:r>
              <a:rPr lang="en-GB" sz="2000" b="1" i="1" dirty="0">
                <a:solidFill>
                  <a:schemeClr val="tx2"/>
                </a:solidFill>
              </a:rPr>
              <a:t>and Stage 2 could be placed at national facility in </a:t>
            </a:r>
            <a:r>
              <a:rPr lang="en-GB" sz="2000" b="1" i="1" dirty="0" err="1"/>
              <a:t>Boulby</a:t>
            </a:r>
            <a:r>
              <a:rPr lang="en-GB" sz="2000" b="1" i="1" dirty="0"/>
              <a:t> or Daresbury (UK), possibly also at CERN (France/Switzerland). </a:t>
            </a:r>
          </a:p>
          <a:p>
            <a:pPr marL="0" indent="0"/>
            <a:endParaRPr lang="en-GB" b="1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b="1" dirty="0"/>
              <a:t>Stage 3:</a:t>
            </a:r>
            <a:r>
              <a:rPr lang="en-GB" dirty="0"/>
              <a:t> to build a kilometre-scale terrestrial detector. </a:t>
            </a:r>
            <a:endParaRPr lang="en-GB" b="1" dirty="0"/>
          </a:p>
          <a:p>
            <a:pPr>
              <a:buFont typeface="Wingdings" pitchFamily="2" charset="2"/>
              <a:buChar char="q"/>
            </a:pPr>
            <a:r>
              <a:rPr lang="en-GB" b="1" dirty="0"/>
              <a:t>Stage 4</a:t>
            </a:r>
            <a:r>
              <a:rPr lang="en-GB" dirty="0"/>
              <a:t>: long-term objective a pair of satellite detectors (thousands of kilometres scale) [AEDGE proposal to ESA Voyage2050 call]</a:t>
            </a:r>
          </a:p>
          <a:p>
            <a:pPr marL="640315" lvl="1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accent2"/>
                </a:solidFill>
              </a:rPr>
              <a:t>AION has established science leadership in AEDGE, bringing together collaborators  from European and Chinese groups (e.g. MIGA, MAGIA, ELGAR, ZAIGA).</a:t>
            </a:r>
          </a:p>
          <a:p>
            <a:pPr marL="0" indent="0"/>
            <a:r>
              <a:rPr lang="en-GB" b="1" i="1" dirty="0">
                <a:solidFill>
                  <a:schemeClr val="tx2"/>
                </a:solidFill>
              </a:rPr>
              <a:t>Stage 3 and 4 will likely require funding on international level (ESA, EU, etc) and AION has already started to build the foundation for it. </a:t>
            </a:r>
          </a:p>
          <a:p>
            <a:pPr marL="690967" lvl="1" indent="-285750">
              <a:buFont typeface="Wingdings" pitchFamily="2" charset="2"/>
              <a:buChar char="Ø"/>
            </a:pPr>
            <a:endParaRPr lang="en-GB" dirty="0"/>
          </a:p>
          <a:p>
            <a:pPr marL="0" indent="0"/>
            <a:endParaRPr lang="en-GB" sz="12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8D76EC-7A32-3849-90CA-DF13911895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44182" y="1082680"/>
            <a:ext cx="716726" cy="4025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E51553-581F-9746-B679-EAA4577E6E30}"/>
              </a:ext>
            </a:extLst>
          </p:cNvPr>
          <p:cNvSpPr txBox="1"/>
          <p:nvPr/>
        </p:nvSpPr>
        <p:spPr>
          <a:xfrm>
            <a:off x="9616328" y="1552890"/>
            <a:ext cx="101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L ~ 10m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A26088-9478-4647-B10F-6A62BA8F7124}"/>
              </a:ext>
            </a:extLst>
          </p:cNvPr>
          <p:cNvSpPr txBox="1"/>
          <p:nvPr/>
        </p:nvSpPr>
        <p:spPr>
          <a:xfrm>
            <a:off x="9632104" y="2204864"/>
            <a:ext cx="114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 ~ 100m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D461AB-27C1-6247-BDAB-66F43385A44F}"/>
              </a:ext>
            </a:extLst>
          </p:cNvPr>
          <p:cNvSpPr txBox="1"/>
          <p:nvPr/>
        </p:nvSpPr>
        <p:spPr>
          <a:xfrm>
            <a:off x="9743371" y="4650518"/>
            <a:ext cx="1003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 ~ 1km</a:t>
            </a:r>
          </a:p>
        </p:txBody>
      </p:sp>
      <p:pic>
        <p:nvPicPr>
          <p:cNvPr id="8" name="Picture 6" descr="C:\Users\Jason\Documents\talks\GWAI-Hangzhou\2Satellites.jpg">
            <a:extLst>
              <a:ext uri="{FF2B5EF4-FFF2-40B4-BE49-F238E27FC236}">
                <a16:creationId xmlns:a16="http://schemas.microsoft.com/office/drawing/2014/main" id="{D3761088-B0B5-BC4D-928C-D2EADEF83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1979" y="5301208"/>
            <a:ext cx="1364662" cy="1159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22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553"/>
    </mc:Choice>
    <mc:Fallback xmlns="">
      <p:transition spd="slow" advTm="7455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2"/>
            <a:ext cx="12192000" cy="689631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75004E6-1983-FD4B-80DF-717D8094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52" y="381000"/>
            <a:ext cx="11323364" cy="457200"/>
          </a:xfrm>
        </p:spPr>
        <p:txBody>
          <a:bodyPr/>
          <a:lstStyle/>
          <a:p>
            <a:r>
              <a:rPr lang="en-US" sz="3500" dirty="0">
                <a:solidFill>
                  <a:schemeClr val="bg1"/>
                </a:solidFill>
              </a:rPr>
              <a:t>Example of Open Questions in Fundamental Physics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26FDFF79-E8F3-2849-97F0-5B86CA8F5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1489859"/>
            <a:ext cx="9361040" cy="474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757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matter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energy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Why is there more matter than antimatter in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How heavy are the neutrinos?  What was their role in the formation of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Is there a quantum theory of gravity that can describe the universe we live in?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the number of dimensions in a fundamental theory of nature?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… and many more</a:t>
            </a:r>
          </a:p>
        </p:txBody>
      </p:sp>
    </p:spTree>
    <p:extLst>
      <p:ext uri="{BB962C8B-B14F-4D97-AF65-F5344CB8AC3E}">
        <p14:creationId xmlns:p14="http://schemas.microsoft.com/office/powerpoint/2010/main" val="38131858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C70F-7103-1509-8B64-9AAA1B1D7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standing in a room&#10;&#10;Description automatically generated with medium confidence">
            <a:extLst>
              <a:ext uri="{FF2B5EF4-FFF2-40B4-BE49-F238E27FC236}">
                <a16:creationId xmlns:a16="http://schemas.microsoft.com/office/drawing/2014/main" id="{80D4890B-C8A7-BF2F-EFB2-AA5806311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83" y="19094"/>
            <a:ext cx="5070205" cy="3639749"/>
          </a:xfrm>
          <a:prstGeom prst="rect">
            <a:avLst/>
          </a:prstGeom>
        </p:spPr>
      </p:pic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1D59454B-1951-D3B7-664F-BACAAFCD3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932" y="3658844"/>
            <a:ext cx="5723019" cy="32191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5C89B8-8753-19EE-87E7-63ACDBBA33AA}"/>
              </a:ext>
            </a:extLst>
          </p:cNvPr>
          <p:cNvSpPr txBox="1"/>
          <p:nvPr/>
        </p:nvSpPr>
        <p:spPr>
          <a:xfrm>
            <a:off x="335360" y="297746"/>
            <a:ext cx="25571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Cambridge  July 2022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230085-02F8-93E4-43D7-7B95E60B57A5}"/>
              </a:ext>
            </a:extLst>
          </p:cNvPr>
          <p:cNvSpPr txBox="1"/>
          <p:nvPr/>
        </p:nvSpPr>
        <p:spPr>
          <a:xfrm>
            <a:off x="169783" y="3943280"/>
            <a:ext cx="263405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Birmingham July 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2F0241-1A1A-000D-DBBD-0812C39034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3059" y="2361413"/>
            <a:ext cx="3340864" cy="4516627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F3154CDE-3497-88FE-7907-316F48BEAD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951645" y="3105421"/>
            <a:ext cx="2325945" cy="17204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8624AF9-D6DE-DFB1-E62C-3A334D775599}"/>
              </a:ext>
            </a:extLst>
          </p:cNvPr>
          <p:cNvSpPr txBox="1"/>
          <p:nvPr/>
        </p:nvSpPr>
        <p:spPr>
          <a:xfrm>
            <a:off x="4359642" y="2471884"/>
            <a:ext cx="1872792" cy="32283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Imperial July 2022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4BBADD-13B0-04B4-E865-7E5D9912F04E}"/>
              </a:ext>
            </a:extLst>
          </p:cNvPr>
          <p:cNvGrpSpPr/>
          <p:nvPr/>
        </p:nvGrpSpPr>
        <p:grpSpPr>
          <a:xfrm>
            <a:off x="6681907" y="26280"/>
            <a:ext cx="5510093" cy="4131078"/>
            <a:chOff x="6335219" y="25200"/>
            <a:chExt cx="5510093" cy="41310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C18BEEC-4E10-72AD-A31B-15AB3D71A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35219" y="25200"/>
              <a:ext cx="5510093" cy="413107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218C299-8D57-27F0-6375-A7001EE8809C}"/>
                </a:ext>
              </a:extLst>
            </p:cNvPr>
            <p:cNvSpPr txBox="1"/>
            <p:nvPr/>
          </p:nvSpPr>
          <p:spPr>
            <a:xfrm>
              <a:off x="9382386" y="102273"/>
              <a:ext cx="2462149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Oxford September 2022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68B416-40C3-E109-9ED0-1138E4AEB5DB}"/>
              </a:ext>
            </a:extLst>
          </p:cNvPr>
          <p:cNvGrpSpPr/>
          <p:nvPr/>
        </p:nvGrpSpPr>
        <p:grpSpPr>
          <a:xfrm>
            <a:off x="6908319" y="3748585"/>
            <a:ext cx="5310270" cy="3109415"/>
            <a:chOff x="7361566" y="1967327"/>
            <a:chExt cx="7187821" cy="4131078"/>
          </a:xfrm>
        </p:grpSpPr>
        <p:pic>
          <p:nvPicPr>
            <p:cNvPr id="5" name="Picture 4" descr="A picture containing text, person&#10;&#10;Description automatically generated">
              <a:extLst>
                <a:ext uri="{FF2B5EF4-FFF2-40B4-BE49-F238E27FC236}">
                  <a16:creationId xmlns:a16="http://schemas.microsoft.com/office/drawing/2014/main" id="{9E080DE2-F5F7-4614-9652-DA7938136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2" t="19900" r="11841" b="19862"/>
            <a:stretch/>
          </p:blipFill>
          <p:spPr>
            <a:xfrm>
              <a:off x="7361566" y="1967327"/>
              <a:ext cx="7187821" cy="413107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CCCA54B-9BF9-7343-B4B0-FFD99F09BAE0}"/>
                </a:ext>
              </a:extLst>
            </p:cNvPr>
            <p:cNvSpPr txBox="1"/>
            <p:nvPr/>
          </p:nvSpPr>
          <p:spPr>
            <a:xfrm>
              <a:off x="11309719" y="2020670"/>
              <a:ext cx="3080524" cy="49068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RAL October 2022</a:t>
              </a:r>
            </a:p>
          </p:txBody>
        </p:sp>
      </p:grpSp>
      <p:pic>
        <p:nvPicPr>
          <p:cNvPr id="16" name="Picture 15" descr="A picture containing indoor, chocolate, slice, eaten&#10;&#10;Description automatically generated">
            <a:extLst>
              <a:ext uri="{FF2B5EF4-FFF2-40B4-BE49-F238E27FC236}">
                <a16:creationId xmlns:a16="http://schemas.microsoft.com/office/drawing/2014/main" id="{819566F7-5FC5-04D1-89B3-759BB6686D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5565" y="5067363"/>
            <a:ext cx="3027699" cy="17268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579736-6B80-2B4D-9D38-074CD7C80343}"/>
              </a:ext>
            </a:extLst>
          </p:cNvPr>
          <p:cNvSpPr txBox="1"/>
          <p:nvPr/>
        </p:nvSpPr>
        <p:spPr>
          <a:xfrm>
            <a:off x="335360" y="6309320"/>
            <a:ext cx="11765656" cy="523220"/>
          </a:xfrm>
          <a:prstGeom prst="rect">
            <a:avLst/>
          </a:prstGeom>
          <a:solidFill>
            <a:srgbClr val="0D0D0D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GB" sz="2800">
                <a:solidFill>
                  <a:srgbClr val="FDB5E0"/>
                </a:solidFill>
              </a:rPr>
              <a:t>Centralised design and production [AVS Quantum Sci. 6, 014409 (2024)]</a:t>
            </a:r>
          </a:p>
        </p:txBody>
      </p:sp>
      <p:pic>
        <p:nvPicPr>
          <p:cNvPr id="2" name="Picture 1" descr="A close up of a map&#10;&#10;Description automatically generated">
            <a:extLst>
              <a:ext uri="{FF2B5EF4-FFF2-40B4-BE49-F238E27FC236}">
                <a16:creationId xmlns:a16="http://schemas.microsoft.com/office/drawing/2014/main" id="{D81AD57B-53C5-DFAE-D689-6754F1076D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5738" y="209451"/>
            <a:ext cx="1948396" cy="1944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0244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02843-82A4-D624-B7E7-C1682939B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standing in a room&#10;&#10;Description automatically generated with medium confidence">
            <a:extLst>
              <a:ext uri="{FF2B5EF4-FFF2-40B4-BE49-F238E27FC236}">
                <a16:creationId xmlns:a16="http://schemas.microsoft.com/office/drawing/2014/main" id="{7F5F0CE8-24F3-1274-32B4-183469C59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83" y="19094"/>
            <a:ext cx="5070205" cy="3639749"/>
          </a:xfrm>
          <a:prstGeom prst="rect">
            <a:avLst/>
          </a:prstGeom>
        </p:spPr>
      </p:pic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D8433F4F-411A-E6A3-4F81-7AFBFB6DB6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932" y="3658844"/>
            <a:ext cx="5723019" cy="32191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13DE0C-B836-0807-15D5-D81B33337106}"/>
              </a:ext>
            </a:extLst>
          </p:cNvPr>
          <p:cNvSpPr txBox="1"/>
          <p:nvPr/>
        </p:nvSpPr>
        <p:spPr>
          <a:xfrm>
            <a:off x="335360" y="297746"/>
            <a:ext cx="25571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Cambridge  July 2022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2BB8ED-A416-E89E-C664-2ACE3F2FA43E}"/>
              </a:ext>
            </a:extLst>
          </p:cNvPr>
          <p:cNvSpPr txBox="1"/>
          <p:nvPr/>
        </p:nvSpPr>
        <p:spPr>
          <a:xfrm>
            <a:off x="169783" y="3943280"/>
            <a:ext cx="263405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Birmingham July 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1780AD-94E0-882F-8C3D-03A8A61861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3059" y="2361413"/>
            <a:ext cx="3340864" cy="4516627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A39A29B-3C00-F2FE-8AC4-67D54187DE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951645" y="3105421"/>
            <a:ext cx="2325945" cy="17204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E2CD6C-4C0E-3132-E5DC-209D01AEF161}"/>
              </a:ext>
            </a:extLst>
          </p:cNvPr>
          <p:cNvSpPr txBox="1"/>
          <p:nvPr/>
        </p:nvSpPr>
        <p:spPr>
          <a:xfrm>
            <a:off x="4359642" y="2471884"/>
            <a:ext cx="1872792" cy="32283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Imperial July 2022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EC99EB-3681-43A4-2CD9-D115996560F0}"/>
              </a:ext>
            </a:extLst>
          </p:cNvPr>
          <p:cNvGrpSpPr/>
          <p:nvPr/>
        </p:nvGrpSpPr>
        <p:grpSpPr>
          <a:xfrm>
            <a:off x="6681907" y="26280"/>
            <a:ext cx="5510093" cy="4131078"/>
            <a:chOff x="6335219" y="25200"/>
            <a:chExt cx="5510093" cy="41310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F56681D-F7AA-7A58-7795-1F3CEEC6A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35219" y="25200"/>
              <a:ext cx="5510093" cy="413107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09CCA9-CE52-8C69-6E39-382E0FC9E879}"/>
                </a:ext>
              </a:extLst>
            </p:cNvPr>
            <p:cNvSpPr txBox="1"/>
            <p:nvPr/>
          </p:nvSpPr>
          <p:spPr>
            <a:xfrm>
              <a:off x="9382386" y="102273"/>
              <a:ext cx="2462149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Oxford September 2022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DEAA7F5-0A81-3F1E-1F71-B2AF9DAE8B25}"/>
              </a:ext>
            </a:extLst>
          </p:cNvPr>
          <p:cNvGrpSpPr/>
          <p:nvPr/>
        </p:nvGrpSpPr>
        <p:grpSpPr>
          <a:xfrm>
            <a:off x="6908319" y="3748585"/>
            <a:ext cx="5310270" cy="3109415"/>
            <a:chOff x="7361566" y="1967327"/>
            <a:chExt cx="7187821" cy="4131078"/>
          </a:xfrm>
        </p:grpSpPr>
        <p:pic>
          <p:nvPicPr>
            <p:cNvPr id="5" name="Picture 4" descr="A picture containing text, person&#10;&#10;Description automatically generated">
              <a:extLst>
                <a:ext uri="{FF2B5EF4-FFF2-40B4-BE49-F238E27FC236}">
                  <a16:creationId xmlns:a16="http://schemas.microsoft.com/office/drawing/2014/main" id="{768683BC-FA09-FFBB-5DB6-0BF09461C8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2" t="19900" r="11841" b="19862"/>
            <a:stretch/>
          </p:blipFill>
          <p:spPr>
            <a:xfrm>
              <a:off x="7361566" y="1967327"/>
              <a:ext cx="7187821" cy="413107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357659D-BA06-83D5-3433-086B47C0AC7F}"/>
                </a:ext>
              </a:extLst>
            </p:cNvPr>
            <p:cNvSpPr txBox="1"/>
            <p:nvPr/>
          </p:nvSpPr>
          <p:spPr>
            <a:xfrm>
              <a:off x="11309719" y="2020670"/>
              <a:ext cx="3080524" cy="49068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RAL October 2022</a:t>
              </a:r>
            </a:p>
          </p:txBody>
        </p:sp>
      </p:grpSp>
      <p:pic>
        <p:nvPicPr>
          <p:cNvPr id="16" name="Picture 15" descr="A picture containing indoor, chocolate, slice, eaten&#10;&#10;Description automatically generated">
            <a:extLst>
              <a:ext uri="{FF2B5EF4-FFF2-40B4-BE49-F238E27FC236}">
                <a16:creationId xmlns:a16="http://schemas.microsoft.com/office/drawing/2014/main" id="{F6422C67-72F1-CC78-F9FF-E9798BB741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5565" y="5067363"/>
            <a:ext cx="3027699" cy="17268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92C97E-BA3E-AC71-9E63-BDD8BE4FC985}"/>
              </a:ext>
            </a:extLst>
          </p:cNvPr>
          <p:cNvSpPr txBox="1"/>
          <p:nvPr/>
        </p:nvSpPr>
        <p:spPr>
          <a:xfrm>
            <a:off x="335360" y="6309320"/>
            <a:ext cx="11765656" cy="523220"/>
          </a:xfrm>
          <a:prstGeom prst="rect">
            <a:avLst/>
          </a:prstGeom>
          <a:solidFill>
            <a:srgbClr val="0D0D0D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GB" sz="2800">
                <a:solidFill>
                  <a:srgbClr val="FDB5E0"/>
                </a:solidFill>
              </a:rPr>
              <a:t>Centralised design and production [AVS Quantum Sci. 6, 014409 (2024)]</a:t>
            </a:r>
          </a:p>
        </p:txBody>
      </p:sp>
      <p:pic>
        <p:nvPicPr>
          <p:cNvPr id="2" name="Picture 1" descr="A close up of a map&#10;&#10;Description automatically generated">
            <a:extLst>
              <a:ext uri="{FF2B5EF4-FFF2-40B4-BE49-F238E27FC236}">
                <a16:creationId xmlns:a16="http://schemas.microsoft.com/office/drawing/2014/main" id="{A8CABF3D-AB59-9A83-8356-C1B0A55D11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5738" y="209451"/>
            <a:ext cx="1948396" cy="1944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EF61B3-CD9E-45B3-2758-5597BE88DCDD}"/>
              </a:ext>
            </a:extLst>
          </p:cNvPr>
          <p:cNvSpPr txBox="1"/>
          <p:nvPr/>
        </p:nvSpPr>
        <p:spPr>
          <a:xfrm>
            <a:off x="695400" y="99789"/>
            <a:ext cx="10171236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prototype demonstration of  differential measurement technique with free falling Sr87 Atoms - Fall 2024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Another World First --</a:t>
            </a:r>
          </a:p>
        </p:txBody>
      </p:sp>
      <p:pic>
        <p:nvPicPr>
          <p:cNvPr id="13" name="Picture 12" descr="A diagram of a circle&#10;&#10;AI-generated content may be incorrect.">
            <a:extLst>
              <a:ext uri="{FF2B5EF4-FFF2-40B4-BE49-F238E27FC236}">
                <a16:creationId xmlns:a16="http://schemas.microsoft.com/office/drawing/2014/main" id="{663C1613-9806-17CE-8307-324ADA23CE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4082" y="1570224"/>
            <a:ext cx="10572478" cy="45641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3E4C00C-5C1C-ED94-CED5-BF1E16F177D1}"/>
              </a:ext>
            </a:extLst>
          </p:cNvPr>
          <p:cNvSpPr txBox="1"/>
          <p:nvPr/>
        </p:nvSpPr>
        <p:spPr>
          <a:xfrm>
            <a:off x="191344" y="6228601"/>
            <a:ext cx="1135702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/>
              <a:t>Atomic Clock + Atom Interferometry = Ultimate Precision </a:t>
            </a:r>
          </a:p>
        </p:txBody>
      </p:sp>
    </p:spTree>
    <p:extLst>
      <p:ext uri="{BB962C8B-B14F-4D97-AF65-F5344CB8AC3E}">
        <p14:creationId xmlns:p14="http://schemas.microsoft.com/office/powerpoint/2010/main" val="3991259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FD618-F91C-7444-A016-CD719FDA1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Based Large Scale O(100m) Projects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D3348FB8-C4FA-834B-9B90-03E7EF497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642" y="1700808"/>
            <a:ext cx="4041534" cy="161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3EDD5BC-642B-8446-9197-A997BC24C45E}"/>
              </a:ext>
            </a:extLst>
          </p:cNvPr>
          <p:cNvSpPr/>
          <p:nvPr/>
        </p:nvSpPr>
        <p:spPr>
          <a:xfrm>
            <a:off x="653642" y="967253"/>
            <a:ext cx="417646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(France)</a:t>
            </a:r>
          </a:p>
        </p:txBody>
      </p:sp>
      <p:pic>
        <p:nvPicPr>
          <p:cNvPr id="6" name="Picture 5" descr="Screenshot 2019-01-17 at 11.07.55.png">
            <a:extLst>
              <a:ext uri="{FF2B5EF4-FFF2-40B4-BE49-F238E27FC236}">
                <a16:creationId xmlns:a16="http://schemas.microsoft.com/office/drawing/2014/main" id="{6621780A-1049-424B-9DE8-5A3BD2DB4A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405" y="2162183"/>
            <a:ext cx="3648259" cy="2965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048640-8F30-DC4B-8AEC-253E398AD1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408" y="4293096"/>
            <a:ext cx="3908844" cy="2367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8C4F98-C962-6544-8C48-36517F76EFC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2104" y="1112614"/>
            <a:ext cx="1336856" cy="56271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7D419E6-3FEE-FE48-8252-B9BB277C2E9F}"/>
              </a:ext>
            </a:extLst>
          </p:cNvPr>
          <p:cNvSpPr/>
          <p:nvPr/>
        </p:nvSpPr>
        <p:spPr>
          <a:xfrm>
            <a:off x="414157" y="3501008"/>
            <a:ext cx="4814128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ZAIGA: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</a:t>
            </a:r>
            <a:r>
              <a:rPr lang="en-US" altLang="zh-CN" sz="1400" b="1">
                <a:latin typeface="Arial" pitchFamily="34" charset="0"/>
                <a:cs typeface="Arial" pitchFamily="34" charset="0"/>
              </a:rPr>
              <a:t>for large scale atomic interferometers, gyros and clocks at O(100m)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(China)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E4A1B3-6B22-294F-BB7D-DDE50DD2DD55}"/>
              </a:ext>
            </a:extLst>
          </p:cNvPr>
          <p:cNvSpPr/>
          <p:nvPr/>
        </p:nvSpPr>
        <p:spPr>
          <a:xfrm>
            <a:off x="8823220" y="5290873"/>
            <a:ext cx="332145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MAGIS: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shaft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364BB2-6F01-7243-ABC3-6CAB4D99A1D3}"/>
              </a:ext>
            </a:extLst>
          </p:cNvPr>
          <p:cNvSpPr/>
          <p:nvPr/>
        </p:nvSpPr>
        <p:spPr>
          <a:xfrm>
            <a:off x="8752858" y="1100845"/>
            <a:ext cx="303177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AION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: Terrestrial shaft detector using atom interferometer at 10m – O(100m) planned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(UK)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E678C2-97D2-BA44-BD61-6E2A964B6658}"/>
              </a:ext>
            </a:extLst>
          </p:cNvPr>
          <p:cNvSpPr txBox="1"/>
          <p:nvPr/>
        </p:nvSpPr>
        <p:spPr>
          <a:xfrm>
            <a:off x="9143657" y="6300028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Planned network operation</a:t>
            </a:r>
          </a:p>
        </p:txBody>
      </p:sp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19AEA9B-52D3-0843-8ECC-D81D2173D0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5880" y="2445286"/>
            <a:ext cx="1708098" cy="429452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3303A1C-DE59-FD4A-9C78-24C7FBF4018E}"/>
              </a:ext>
            </a:extLst>
          </p:cNvPr>
          <p:cNvSpPr/>
          <p:nvPr/>
        </p:nvSpPr>
        <p:spPr>
          <a:xfrm>
            <a:off x="4903981" y="1112614"/>
            <a:ext cx="1628666" cy="133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VLBAI: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tower using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atom interferometer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O(10m)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(Germany)</a:t>
            </a:r>
          </a:p>
        </p:txBody>
      </p:sp>
    </p:spTree>
    <p:extLst>
      <p:ext uri="{BB962C8B-B14F-4D97-AF65-F5344CB8AC3E}">
        <p14:creationId xmlns:p14="http://schemas.microsoft.com/office/powerpoint/2010/main" val="3914309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2A7C7-05D9-1A7A-48DF-B7CCCF3BA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3E3CD-6437-A97A-3A54-8F7FAC59C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Based Large Scale O(100m) Projects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D7769E1E-6454-C0C8-31F7-F072638B0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642" y="1700808"/>
            <a:ext cx="4041534" cy="161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4A202FF-58AB-A172-22BF-A10437D49B52}"/>
              </a:ext>
            </a:extLst>
          </p:cNvPr>
          <p:cNvSpPr/>
          <p:nvPr/>
        </p:nvSpPr>
        <p:spPr>
          <a:xfrm>
            <a:off x="653642" y="967253"/>
            <a:ext cx="417646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(France)</a:t>
            </a:r>
          </a:p>
        </p:txBody>
      </p:sp>
      <p:pic>
        <p:nvPicPr>
          <p:cNvPr id="6" name="Picture 5" descr="Screenshot 2019-01-17 at 11.07.55.png">
            <a:extLst>
              <a:ext uri="{FF2B5EF4-FFF2-40B4-BE49-F238E27FC236}">
                <a16:creationId xmlns:a16="http://schemas.microsoft.com/office/drawing/2014/main" id="{CEBFF9E9-1A5F-C82B-59A1-9B0251492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405" y="2162183"/>
            <a:ext cx="3648259" cy="2965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42F26D-6F81-D47D-5F5A-20CD7973A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408" y="4293096"/>
            <a:ext cx="3908844" cy="2367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15AB99-6EBD-5CAF-EA22-497F345D84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2104" y="1112614"/>
            <a:ext cx="1336856" cy="56271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2FCF5F-67A3-DEF6-1A07-B5E9B16455E4}"/>
              </a:ext>
            </a:extLst>
          </p:cNvPr>
          <p:cNvSpPr/>
          <p:nvPr/>
        </p:nvSpPr>
        <p:spPr>
          <a:xfrm>
            <a:off x="414157" y="3501008"/>
            <a:ext cx="4814128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ZAIGA: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</a:t>
            </a:r>
            <a:r>
              <a:rPr lang="en-US" altLang="zh-CN" sz="1400" b="1">
                <a:latin typeface="Arial" pitchFamily="34" charset="0"/>
                <a:cs typeface="Arial" pitchFamily="34" charset="0"/>
              </a:rPr>
              <a:t>for large scale atomic interferometers, gyros and clocks at O(100m)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(China)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B222D0-A094-98AE-1F2D-839D2EF60C06}"/>
              </a:ext>
            </a:extLst>
          </p:cNvPr>
          <p:cNvSpPr/>
          <p:nvPr/>
        </p:nvSpPr>
        <p:spPr>
          <a:xfrm>
            <a:off x="8823220" y="5290873"/>
            <a:ext cx="332145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MAGIS: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shaft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37EB2-DD1C-F767-86B7-CF8BA5E3B26F}"/>
              </a:ext>
            </a:extLst>
          </p:cNvPr>
          <p:cNvSpPr/>
          <p:nvPr/>
        </p:nvSpPr>
        <p:spPr>
          <a:xfrm>
            <a:off x="8752858" y="1100845"/>
            <a:ext cx="303177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AION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: Terrestrial shaft detector using atom interferometer at 10m – O(100m) planned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(UK)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660A47-99C7-FD4B-872D-E7B1EDDAABD5}"/>
              </a:ext>
            </a:extLst>
          </p:cNvPr>
          <p:cNvSpPr txBox="1"/>
          <p:nvPr/>
        </p:nvSpPr>
        <p:spPr>
          <a:xfrm>
            <a:off x="9143657" y="6300028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Planned network operation</a:t>
            </a:r>
          </a:p>
        </p:txBody>
      </p:sp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810F6DD-A46A-3A25-0A9E-472AB66B1E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5880" y="2445286"/>
            <a:ext cx="1708098" cy="429452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1C72E9D-E484-E6F8-205F-AE6C9A2C05AD}"/>
              </a:ext>
            </a:extLst>
          </p:cNvPr>
          <p:cNvSpPr/>
          <p:nvPr/>
        </p:nvSpPr>
        <p:spPr>
          <a:xfrm>
            <a:off x="4903981" y="1112614"/>
            <a:ext cx="1628666" cy="133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VLBAI: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tower using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atom interferometer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O(10m)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(Germany)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F8A29-0B5B-C0CD-3F8C-4B7EFE29D871}"/>
              </a:ext>
            </a:extLst>
          </p:cNvPr>
          <p:cNvSpPr txBox="1"/>
          <p:nvPr/>
        </p:nvSpPr>
        <p:spPr>
          <a:xfrm>
            <a:off x="1075871" y="1859339"/>
            <a:ext cx="10081120" cy="3139321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Examples of large-scale CA projects that act as demonstrators for </a:t>
            </a:r>
          </a:p>
          <a:p>
            <a:pPr algn="ctr"/>
            <a:r>
              <a:rPr lang="en-US" b="1"/>
              <a:t>GW mid-frequency band and ULDM detectors. </a:t>
            </a:r>
          </a:p>
          <a:p>
            <a:pPr algn="ctr"/>
            <a:endParaRPr lang="en-US" i="1">
              <a:solidFill>
                <a:schemeClr val="accent2"/>
              </a:solidFill>
            </a:endParaRPr>
          </a:p>
          <a:p>
            <a:pPr algn="ctr"/>
            <a:r>
              <a:rPr lang="en-US" i="1">
                <a:solidFill>
                  <a:schemeClr val="accent2"/>
                </a:solidFill>
              </a:rPr>
              <a:t>All these projects are represented in the TVLBAI Community.  </a:t>
            </a:r>
          </a:p>
          <a:p>
            <a:pPr algn="ctr"/>
            <a:endParaRPr lang="en-US"/>
          </a:p>
          <a:p>
            <a:pPr algn="ctr"/>
            <a:r>
              <a:rPr lang="en-US"/>
              <a:t>Each project requires an investment of O(10M+) currency units. </a:t>
            </a:r>
          </a:p>
          <a:p>
            <a:pPr algn="ctr"/>
            <a:r>
              <a:rPr lang="en-US" b="1"/>
              <a:t>All projects (AION, MAGIS, MIGA, VLBAI, ZAIGA) </a:t>
            </a:r>
          </a:p>
          <a:p>
            <a:pPr algn="ctr"/>
            <a:r>
              <a:rPr lang="en-US" b="1"/>
              <a:t>are funded by national funding agencies and foundations. </a:t>
            </a:r>
          </a:p>
          <a:p>
            <a:pPr algn="ctr"/>
            <a:endParaRPr lang="en-US"/>
          </a:p>
          <a:p>
            <a:pPr algn="ctr"/>
            <a:r>
              <a:rPr lang="en-US" b="1" i="1"/>
              <a:t>Timeline 2020 to 2030ish </a:t>
            </a:r>
          </a:p>
          <a:p>
            <a:pPr algn="ctr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9122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390420AC-329A-E7A2-D5A7-D7E290DBD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326" y="-22821"/>
            <a:ext cx="7011673" cy="3533209"/>
          </a:xfrm>
          <a:prstGeom prst="rect">
            <a:avLst/>
          </a:prstGeom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DBE6D537-B0F6-6890-7068-1EFBEBA04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18032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0B1477E-7C70-1EBF-4684-269BA1471C4A}"/>
              </a:ext>
            </a:extLst>
          </p:cNvPr>
          <p:cNvSpPr txBox="1"/>
          <p:nvPr/>
        </p:nvSpPr>
        <p:spPr>
          <a:xfrm>
            <a:off x="5303912" y="3429000"/>
            <a:ext cx="985188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International Organisation Committee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Kai Bongs, University of Birmingham, UK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Philippe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Bouyer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CNRS,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Institut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d’Optique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France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Oliver Buchmueller, Imperial College London, UK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404144"/>
                </a:solidFill>
                <a:effectLst/>
                <a:latin typeface="Arial" panose="020B0604020202020204" pitchFamily="34" charset="0"/>
              </a:rPr>
              <a:t>Benjamin </a:t>
            </a:r>
            <a:r>
              <a:rPr lang="en-GB" sz="1100" b="0" i="0" u="none" strike="noStrike" err="1">
                <a:solidFill>
                  <a:srgbClr val="404144"/>
                </a:solidFill>
                <a:effectLst/>
                <a:latin typeface="Arial" panose="020B0604020202020204" pitchFamily="34" charset="0"/>
              </a:rPr>
              <a:t>Canuel</a:t>
            </a:r>
            <a:r>
              <a:rPr lang="en-GB" sz="1100" b="0" i="0" u="none" strike="noStrike">
                <a:solidFill>
                  <a:srgbClr val="404144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CNRS,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Institut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d’Optique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France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Marilù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Chiofalo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University of Pisa and INFN Pisa, Italy 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John Ellis, King’s College London, UK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Naceur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Gaaloul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 Leibniz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Universität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Hannover, Germany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Jason Hogan, Stanford University, US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Timothy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Kovachy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Northwestern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University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Ernst Rasel, Leibniz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Universität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Hannover, Germany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Guglielmo Tino,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Universita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̀ di Firenze and LENS, Italy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Wolf von Klitzing, IESL-FORTH, Greece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Mingsheng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Zhan, Wuhan Institute of Physics and Mathematics, China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Local Organisation Committee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Gianluigi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Arduini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 CERN, Geneva, Switzerland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Sergio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Calatroni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 CERN, Geneva, Switzerland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Albert De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Roeck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CERN, Geneva, Switzerland, and University of Antwerp, Belgium 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Michael </a:t>
            </a:r>
            <a:r>
              <a:rPr lang="en-GB" sz="11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Doser</a:t>
            </a:r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CERN, Geneva, Switzerland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Elina Fuchs, CERN, Geneva, Switzerland</a:t>
            </a:r>
            <a:endParaRPr lang="en-GB" sz="11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37058176-32CE-A4E3-77C3-C507DBA87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376" y="3717032"/>
            <a:ext cx="2168009" cy="589595"/>
          </a:xfrm>
          <a:prstGeom prst="rect">
            <a:avLst/>
          </a:prstGeom>
        </p:spPr>
      </p:pic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46C384E-7789-EB58-9665-3B0EAA4289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0376" y="4365104"/>
            <a:ext cx="2281932" cy="675859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FC7CEADD-58CE-A976-24E4-52BFE94F5F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0416" y="5085184"/>
            <a:ext cx="1964432" cy="82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32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4E698-1C5E-0BA5-B47A-019253F86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44B62F-1F1E-AFB4-A766-A5893538D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272985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5996D9-8458-FF1B-17DD-F1AFEAC13765}"/>
              </a:ext>
            </a:extLst>
          </p:cNvPr>
          <p:cNvSpPr txBox="1"/>
          <p:nvPr/>
        </p:nvSpPr>
        <p:spPr>
          <a:xfrm>
            <a:off x="690137" y="1021941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Austria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Science and Technology Austria</a:t>
            </a:r>
          </a:p>
          <a:p>
            <a:r>
              <a:rPr lang="en-GB" sz="900" b="1">
                <a:solidFill>
                  <a:srgbClr val="FF0000"/>
                </a:solidFill>
              </a:rPr>
              <a:t>Bosnia and Herzegovina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Sarajevo - Faculty of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Denmark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Aarhus University - Department of Physics and Astronomy</a:t>
            </a:r>
          </a:p>
          <a:p>
            <a:r>
              <a:rPr lang="en-GB" sz="900" b="1">
                <a:solidFill>
                  <a:srgbClr val="FF0000"/>
                </a:solidFill>
              </a:rPr>
              <a:t>Estonia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CA50C2-157C-D2E6-AE46-D07D642199A0}"/>
              </a:ext>
            </a:extLst>
          </p:cNvPr>
          <p:cNvSpPr txBox="1"/>
          <p:nvPr/>
        </p:nvSpPr>
        <p:spPr>
          <a:xfrm>
            <a:off x="2739930" y="993056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France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École Normale Supérieure</a:t>
            </a:r>
          </a:p>
          <a:p>
            <a:r>
              <a:rPr lang="en-GB" sz="900" b="1">
                <a:solidFill>
                  <a:srgbClr val="FF0000"/>
                </a:solidFill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Technische</a:t>
            </a:r>
            <a:r>
              <a:rPr lang="en-GB" sz="90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Ulm University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094D9B-8D7C-5E30-8FC1-F51978AACE44}"/>
              </a:ext>
            </a:extLst>
          </p:cNvPr>
          <p:cNvSpPr txBox="1"/>
          <p:nvPr/>
        </p:nvSpPr>
        <p:spPr>
          <a:xfrm>
            <a:off x="690137" y="4158622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15DC92-AB8C-D1CF-5AEB-0004359974B7}"/>
              </a:ext>
            </a:extLst>
          </p:cNvPr>
          <p:cNvSpPr txBox="1"/>
          <p:nvPr/>
        </p:nvSpPr>
        <p:spPr>
          <a:xfrm>
            <a:off x="4970946" y="949077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9C409F-EBD6-CDB5-1A6D-30E9D4BAFAA3}"/>
              </a:ext>
            </a:extLst>
          </p:cNvPr>
          <p:cNvSpPr txBox="1"/>
          <p:nvPr/>
        </p:nvSpPr>
        <p:spPr>
          <a:xfrm>
            <a:off x="7858994" y="1032812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Italy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Pisa</a:t>
            </a:r>
            <a:endParaRPr lang="en-GB" sz="900" b="1"/>
          </a:p>
          <a:p>
            <a:r>
              <a:rPr lang="en-GB" sz="900" b="1">
                <a:solidFill>
                  <a:srgbClr val="FF0000"/>
                </a:solidFill>
              </a:rPr>
              <a:t>Malta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Malta</a:t>
            </a:r>
          </a:p>
          <a:p>
            <a:r>
              <a:rPr lang="en-GB" sz="900" b="1">
                <a:solidFill>
                  <a:srgbClr val="FF0000"/>
                </a:solidFill>
              </a:rPr>
              <a:t>Netherlands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Amsterdam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DA8462-A473-6753-3144-EB55D88CF693}"/>
              </a:ext>
            </a:extLst>
          </p:cNvPr>
          <p:cNvSpPr txBox="1"/>
          <p:nvPr/>
        </p:nvSpPr>
        <p:spPr>
          <a:xfrm>
            <a:off x="9588679" y="980728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4B4739-A280-CA39-DA97-210C10D84D25}"/>
              </a:ext>
            </a:extLst>
          </p:cNvPr>
          <p:cNvSpPr txBox="1"/>
          <p:nvPr/>
        </p:nvSpPr>
        <p:spPr>
          <a:xfrm>
            <a:off x="10056440" y="4005064"/>
            <a:ext cx="1904384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Switzerland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Zurich</a:t>
            </a:r>
          </a:p>
          <a:p>
            <a:r>
              <a:rPr lang="en-GB" sz="900" b="1">
                <a:solidFill>
                  <a:srgbClr val="FF0000"/>
                </a:solidFill>
              </a:rPr>
              <a:t>United Kingdom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BD8DBE-0979-374F-7B8F-587373357C8D}"/>
              </a:ext>
            </a:extLst>
          </p:cNvPr>
          <p:cNvSpPr txBox="1"/>
          <p:nvPr/>
        </p:nvSpPr>
        <p:spPr>
          <a:xfrm>
            <a:off x="661755" y="2958293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A354FB-EF87-EC85-B8DD-AD116F781023}"/>
              </a:ext>
            </a:extLst>
          </p:cNvPr>
          <p:cNvSpPr txBox="1"/>
          <p:nvPr/>
        </p:nvSpPr>
        <p:spPr>
          <a:xfrm>
            <a:off x="8688288" y="6201550"/>
            <a:ext cx="6344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22FF31"/>
                </a:solidFill>
              </a:rPr>
              <a:t>Australia</a:t>
            </a:r>
            <a:endParaRPr lang="en-GB" sz="90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8C41A5-7FBC-19F9-0F27-553E43E3F626}"/>
              </a:ext>
            </a:extLst>
          </p:cNvPr>
          <p:cNvSpPr txBox="1"/>
          <p:nvPr/>
        </p:nvSpPr>
        <p:spPr>
          <a:xfrm>
            <a:off x="654621" y="5235894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63DC6F-C045-6125-E9C4-0C2F429238A5}"/>
              </a:ext>
            </a:extLst>
          </p:cNvPr>
          <p:cNvSpPr txBox="1"/>
          <p:nvPr/>
        </p:nvSpPr>
        <p:spPr>
          <a:xfrm>
            <a:off x="4799856" y="5373216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</a:t>
            </a:r>
            <a:r>
              <a:rPr lang="en-GB" b="1" err="1">
                <a:solidFill>
                  <a:srgbClr val="000000"/>
                </a:solidFill>
                <a:latin typeface="-webkit-standard"/>
              </a:rPr>
              <a:t>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13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465A6-EC86-C093-25B3-DA4830CDE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45F9-1000-322F-EC8B-D2479F958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site for a vertical VLBAI at CERN: 140 m deep pit at LHC Pt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33D90B-FE44-A33E-F6A8-914CB45AC801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7371BB6-AD62-3578-1A7F-5F28E2A9BE73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E5104C9F-037C-3200-BB47-5652950A4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916F662-B77C-4E5D-05B4-D66D837F28E6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FD8871F5-19B8-E876-351C-60FA09EE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717DDC-11ED-56DC-3157-A1A9C3E11BA6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841C8698-BE45-4F7F-DCD4-31D6D6A6B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8575A7-2896-D5C5-B264-F9247058FED9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/>
              <a:t>LHC beam on</a:t>
            </a:r>
            <a:endParaRPr lang="en-GB" sz="12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BF86B6-48C8-BF46-95FE-3569D33845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5AB32E5-DFB7-F772-9E46-51D17B3D7775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/>
              <a:t>Dose equivalent – case of beam loss</a:t>
            </a:r>
          </a:p>
          <a:p>
            <a:r>
              <a:rPr lang="en-US" sz="1200"/>
              <a:t>Shielding wall at the bottom of TX46</a:t>
            </a:r>
            <a:endParaRPr lang="en-GB" sz="120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166FDEB4-7332-DFCB-991B-D8803C760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A701F73-6784-3C97-A9CC-EAD863BCEFE4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Safety, access, evacuation, etc.: demonstrated feasibility for 365d/y 24h24 access and AION operation, also when the LHC beam is on</a:t>
            </a:r>
            <a:endParaRPr lang="en-GB" sz="160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6C2104A-E764-8EAE-1FE5-E7BC2556A9F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6205618-51DF-F96C-12C3-DB9AC815109A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6713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320EE-5130-7E1A-EAC5-86F6A3788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127F1-0DC6-7721-404C-C661816C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site for a vertical VLBAI at CERN: 140 m deep pit at LHC pt.4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E3B739-CBEB-4AF9-D8D5-C8643BF5E0DF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E5D00E-5F02-9BD2-5272-57159D21CBEF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4C21E0AF-A140-1E28-8651-52C361207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73105A-2507-4646-6F69-91C3EAACDA7D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9AFB8CB4-3F06-8C61-3EFE-076740678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246FE5-35E0-1C16-1E13-AC86D1071E99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44FEC5D6-60D9-2F9A-FA4C-3D491D4AC9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291A300-52E0-71F1-0F29-DA19667BB8B8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AED5ABB-1EA0-1168-980F-C817EA93816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4D246DC-292C-DC09-92E0-5BB7627E0CD9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ABC39B6A-C9A6-E085-BD0B-3908A226D9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5A29BD-B828-B8DF-F558-8A42D561E48E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5C8C23B4-3771-C086-5FC2-120F65D5966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90A710F-3604-A900-2F56-D65DCE5BAC73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9" name="Picture 8" descr="A paper with text and a blue and white background&#10;&#10;Description automatically generated">
            <a:extLst>
              <a:ext uri="{FF2B5EF4-FFF2-40B4-BE49-F238E27FC236}">
                <a16:creationId xmlns:a16="http://schemas.microsoft.com/office/drawing/2014/main" id="{64BDAF34-0357-6C92-3757-79B7457AE6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1436" y="192360"/>
            <a:ext cx="4760548" cy="647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9" name="Picture 18" descr="A document with text on it&#10;&#10;AI-generated content may be incorrect.">
            <a:extLst>
              <a:ext uri="{FF2B5EF4-FFF2-40B4-BE49-F238E27FC236}">
                <a16:creationId xmlns:a16="http://schemas.microsoft.com/office/drawing/2014/main" id="{060B9FBB-74CC-CB15-9C51-3646473557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93992" y="116632"/>
            <a:ext cx="4814576" cy="66009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EFD9A1B-FCEB-CA35-0451-B137F967E96A}"/>
              </a:ext>
            </a:extLst>
          </p:cNvPr>
          <p:cNvSpPr txBox="1"/>
          <p:nvPr/>
        </p:nvSpPr>
        <p:spPr>
          <a:xfrm>
            <a:off x="1440830" y="3429000"/>
            <a:ext cx="4079106" cy="369332"/>
          </a:xfrm>
          <a:prstGeom prst="rect">
            <a:avLst/>
          </a:prstGeom>
          <a:solidFill>
            <a:srgbClr val="22FF31"/>
          </a:solidFill>
        </p:spPr>
        <p:txBody>
          <a:bodyPr wrap="square">
            <a:spAutoFit/>
          </a:bodyPr>
          <a:lstStyle/>
          <a:p>
            <a:r>
              <a:rPr lang="en-US" dirty="0"/>
              <a:t>2023: https://</a:t>
            </a:r>
            <a:r>
              <a:rPr lang="en-US" dirty="0" err="1"/>
              <a:t>arxiv.org</a:t>
            </a:r>
            <a:r>
              <a:rPr lang="en-US" dirty="0"/>
              <a:t>/abs/2304.00614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10D2EA-94A3-8C58-2DA7-8DCA160858A1}"/>
              </a:ext>
            </a:extLst>
          </p:cNvPr>
          <p:cNvSpPr txBox="1"/>
          <p:nvPr/>
        </p:nvSpPr>
        <p:spPr>
          <a:xfrm>
            <a:off x="6393992" y="3140968"/>
            <a:ext cx="4760548" cy="369332"/>
          </a:xfrm>
          <a:prstGeom prst="rect">
            <a:avLst/>
          </a:prstGeom>
          <a:solidFill>
            <a:srgbClr val="22FF31"/>
          </a:solidFill>
        </p:spPr>
        <p:txBody>
          <a:bodyPr wrap="square">
            <a:spAutoFit/>
          </a:bodyPr>
          <a:lstStyle/>
          <a:p>
            <a:r>
              <a:rPr lang="en-US" dirty="0"/>
              <a:t>2025: https://</a:t>
            </a:r>
            <a:r>
              <a:rPr lang="en-US" dirty="0" err="1"/>
              <a:t>www.arxiv.org</a:t>
            </a:r>
            <a:r>
              <a:rPr lang="en-US" dirty="0"/>
              <a:t>/abs/2508.09694</a:t>
            </a:r>
          </a:p>
        </p:txBody>
      </p:sp>
    </p:spTree>
    <p:extLst>
      <p:ext uri="{BB962C8B-B14F-4D97-AF65-F5344CB8AC3E}">
        <p14:creationId xmlns:p14="http://schemas.microsoft.com/office/powerpoint/2010/main" val="37609077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405A2-F271-5B24-17E7-EF338D414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355B7-61CA-9491-82FD-92A490BC0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site for a vertical VLBAI at CERN: 140 m deep pit at LHC pt.4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FFEA85-4261-8B91-6FBA-9CADA452709C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31A32F2-E8A2-717B-0D1E-A3741F559D9E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7B6BC15A-6E3A-AD50-F88A-71A0401A94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20132B-2F80-539C-6049-C7F0AB7611B2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DF1B06C0-05F9-AF06-93DB-E4E3691EE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6DFB2A-F358-EA70-CA57-FB23516D1F19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CE6C0559-5E36-5509-A4AF-6C6912B47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0CCA62-03AE-553B-770D-FA5916EEF6CD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9BDCEF-6666-D8E9-42E5-DB846853E3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6F32CC-A4DF-AEE8-77AE-86A58C816261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3736E056-80D8-AD26-ADE6-3FA8DFFCC4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7DA1DA-437F-9D63-6F3D-B9B8A648FF33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4756B441-3691-3F3B-6822-933735A777C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A540E56-4DC1-6A67-86C3-A7B629324B7C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19" name="Picture 18" descr="A document with text on it&#10;&#10;AI-generated content may be incorrect.">
            <a:extLst>
              <a:ext uri="{FF2B5EF4-FFF2-40B4-BE49-F238E27FC236}">
                <a16:creationId xmlns:a16="http://schemas.microsoft.com/office/drawing/2014/main" id="{3810C91D-C5BD-D465-C306-F09352D522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93992" y="116632"/>
            <a:ext cx="4814576" cy="66009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white rectangular object with a number on it&#10;&#10;AI-generated content may be incorrect.">
            <a:extLst>
              <a:ext uri="{FF2B5EF4-FFF2-40B4-BE49-F238E27FC236}">
                <a16:creationId xmlns:a16="http://schemas.microsoft.com/office/drawing/2014/main" id="{58C7D34C-9455-F56B-12B5-C8F9CF4C94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416" y="3068960"/>
            <a:ext cx="5562600" cy="22733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 descr="A close-up of a list&#10;&#10;AI-generated content may be incorrect.">
            <a:extLst>
              <a:ext uri="{FF2B5EF4-FFF2-40B4-BE49-F238E27FC236}">
                <a16:creationId xmlns:a16="http://schemas.microsoft.com/office/drawing/2014/main" id="{5DC05F3E-47E0-11CC-A49E-1C29E01481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392" y="901576"/>
            <a:ext cx="5537200" cy="23114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1E9A2A6-9A99-D6AB-3086-A55186B7B1DE}"/>
              </a:ext>
            </a:extLst>
          </p:cNvPr>
          <p:cNvSpPr txBox="1"/>
          <p:nvPr/>
        </p:nvSpPr>
        <p:spPr>
          <a:xfrm>
            <a:off x="385091" y="5517232"/>
            <a:ext cx="5926933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/>
              <a:t>We have defined a reliable budget and timeline to make the shaft ready for a vertical 100 m atom interferometer project</a:t>
            </a:r>
            <a:endParaRPr lang="en-GB" dirty="0"/>
          </a:p>
        </p:txBody>
      </p:sp>
      <p:pic>
        <p:nvPicPr>
          <p:cNvPr id="3" name="Picture 2" descr="A tower with a metal structure&#10;&#10;AI-generated content may be incorrect.">
            <a:extLst>
              <a:ext uri="{FF2B5EF4-FFF2-40B4-BE49-F238E27FC236}">
                <a16:creationId xmlns:a16="http://schemas.microsoft.com/office/drawing/2014/main" id="{A551D17F-4C9D-D211-DC7C-33392E33AD8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7562" r="13883" b="-1"/>
          <a:stretch>
            <a:fillRect/>
          </a:stretch>
        </p:blipFill>
        <p:spPr>
          <a:xfrm>
            <a:off x="6473801" y="2797919"/>
            <a:ext cx="4734767" cy="38849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76535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77519-E632-D2A6-029C-A324E8C35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84536-6BC5-C5D3-A463-56630AFAC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AICE: 100m Atom Interferometer Experiment at CERN</a:t>
            </a:r>
            <a:br>
              <a:rPr lang="en-GB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F8B08-DC09-A68F-6A53-E99883A7C4DE}"/>
              </a:ext>
            </a:extLst>
          </p:cNvPr>
          <p:cNvSpPr txBox="1"/>
          <p:nvPr/>
        </p:nvSpPr>
        <p:spPr>
          <a:xfrm>
            <a:off x="5447928" y="836712"/>
            <a:ext cx="63367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/>
              <a:t>Physics goal:</a:t>
            </a:r>
            <a:r>
              <a:rPr lang="en-GB" sz="1600" dirty="0"/>
              <a:t> 100 m single-photon atom interferometer to probe </a:t>
            </a:r>
            <a:r>
              <a:rPr lang="en-GB" sz="1600" b="1" dirty="0"/>
              <a:t>ultralight dark matter</a:t>
            </a:r>
            <a:r>
              <a:rPr lang="en-GB" sz="1600" dirty="0"/>
              <a:t> and open the </a:t>
            </a:r>
            <a:r>
              <a:rPr lang="en-GB" sz="1600" b="1" dirty="0"/>
              <a:t>0.1–10 Hz mid-band</a:t>
            </a:r>
            <a:r>
              <a:rPr lang="en-GB" sz="1600" dirty="0"/>
              <a:t> for gravitational waves.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solidFill>
                  <a:schemeClr val="accent2"/>
                </a:solidFill>
              </a:rPr>
              <a:t>Concept:</a:t>
            </a:r>
            <a:r>
              <a:rPr lang="en-GB" sz="1600" dirty="0">
                <a:solidFill>
                  <a:schemeClr val="accent2"/>
                </a:solidFill>
              </a:rPr>
              <a:t> Vertical UHV tube in PX46; laser lab in SX4; 2→10 atom sources enabling </a:t>
            </a:r>
            <a:r>
              <a:rPr lang="en-GB" sz="1600" dirty="0" err="1">
                <a:solidFill>
                  <a:schemeClr val="accent2"/>
                </a:solidFill>
              </a:rPr>
              <a:t>multigradiometer</a:t>
            </a:r>
            <a:r>
              <a:rPr lang="en-GB" sz="1600" dirty="0">
                <a:solidFill>
                  <a:schemeClr val="accent2"/>
                </a:solidFill>
              </a:rPr>
              <a:t> readout and strong noise suppression.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/>
              <a:t>Feasibility &amp; cost:</a:t>
            </a:r>
            <a:r>
              <a:rPr lang="en-GB" sz="1600" dirty="0"/>
              <a:t> Engineering and safety studies confirm </a:t>
            </a:r>
            <a:r>
              <a:rPr lang="en-GB" sz="1600" b="1" dirty="0"/>
              <a:t>PX46 is fully viable</a:t>
            </a:r>
            <a:r>
              <a:rPr lang="en-GB" sz="1600" dirty="0"/>
              <a:t>. Required CERN-side works (civil, shielding wall, access/ODH/fire systems, shaft-top upgrades) estimated at </a:t>
            </a:r>
            <a:r>
              <a:rPr lang="en-GB" sz="1600" b="1" dirty="0"/>
              <a:t>≈1.2 M CHF</a:t>
            </a:r>
            <a:r>
              <a:rPr lang="en-GB" sz="1600" dirty="0"/>
              <a:t>, well within CERN’s infrastructure mandate.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/>
              <a:t>Community strength:</a:t>
            </a:r>
            <a:r>
              <a:rPr lang="en-GB" sz="1600" dirty="0"/>
              <a:t> </a:t>
            </a:r>
            <a:r>
              <a:rPr lang="en-GB" sz="1600" dirty="0" err="1"/>
              <a:t>LoI</a:t>
            </a:r>
            <a:r>
              <a:rPr lang="en-GB" sz="1600" dirty="0"/>
              <a:t> backed by the </a:t>
            </a:r>
            <a:r>
              <a:rPr lang="en-GB" sz="1600" b="1" dirty="0"/>
              <a:t>TVLBAI proto-collaboration</a:t>
            </a:r>
            <a:r>
              <a:rPr lang="en-GB" sz="1600" dirty="0"/>
              <a:t> (55 institutes / 20 countries). AICE positioned as the </a:t>
            </a:r>
            <a:r>
              <a:rPr lang="en-GB" sz="1600" b="1" dirty="0"/>
              <a:t>European 100 m node</a:t>
            </a:r>
            <a:r>
              <a:rPr lang="en-GB" sz="1600" dirty="0"/>
              <a:t> toward a global long-baseline network.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/>
              <a:t>CERN alignment:</a:t>
            </a:r>
            <a:r>
              <a:rPr lang="en-GB" sz="1600" dirty="0"/>
              <a:t> Fits the </a:t>
            </a:r>
            <a:r>
              <a:rPr lang="en-GB" sz="1600" b="1" dirty="0"/>
              <a:t>Physics Beyond Colliders</a:t>
            </a:r>
            <a:r>
              <a:rPr lang="en-GB" sz="1600" dirty="0"/>
              <a:t> roadmap and the </a:t>
            </a:r>
            <a:r>
              <a:rPr lang="en-GB" sz="1600" b="1" dirty="0"/>
              <a:t>CERN Quantum Technology Initiative</a:t>
            </a:r>
            <a:r>
              <a:rPr lang="en-GB" sz="1600" dirty="0"/>
              <a:t>; no interference with HL-LHC operations.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solidFill>
                  <a:schemeClr val="accent2"/>
                </a:solidFill>
              </a:rPr>
              <a:t>Urgency:</a:t>
            </a:r>
            <a:r>
              <a:rPr lang="en-GB" sz="1600" dirty="0">
                <a:solidFill>
                  <a:schemeClr val="accent2"/>
                </a:solidFill>
              </a:rPr>
              <a:t> All PX46 civil-engineering must be scheduled in </a:t>
            </a:r>
            <a:r>
              <a:rPr lang="en-GB" sz="1600" b="1" dirty="0">
                <a:solidFill>
                  <a:schemeClr val="accent2"/>
                </a:solidFill>
              </a:rPr>
              <a:t>LS3 (2026–2028)</a:t>
            </a:r>
            <a:r>
              <a:rPr lang="en-GB" sz="1600" dirty="0">
                <a:solidFill>
                  <a:schemeClr val="accent2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/>
              <a:t>Decision needed in 2025</a:t>
            </a:r>
            <a:r>
              <a:rPr lang="en-GB" sz="1600" dirty="0"/>
              <a:t> to secure inclusion in LS3 planning.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solidFill>
                  <a:schemeClr val="accent2"/>
                </a:solidFill>
              </a:rPr>
              <a:t>Status:</a:t>
            </a:r>
            <a:r>
              <a:rPr lang="en-GB" sz="1600" dirty="0">
                <a:solidFill>
                  <a:schemeClr val="accent2"/>
                </a:solidFill>
              </a:rPr>
              <a:t> </a:t>
            </a:r>
            <a:r>
              <a:rPr lang="en-GB" sz="1600" dirty="0" err="1">
                <a:solidFill>
                  <a:schemeClr val="accent2"/>
                </a:solidFill>
              </a:rPr>
              <a:t>LoI</a:t>
            </a:r>
            <a:r>
              <a:rPr lang="en-GB" sz="1600" dirty="0">
                <a:solidFill>
                  <a:schemeClr val="accent2"/>
                </a:solidFill>
              </a:rPr>
              <a:t> submitted to LHCC; waiting for feedback — </a:t>
            </a:r>
            <a:r>
              <a:rPr lang="en-GB" sz="1600" b="1" dirty="0">
                <a:solidFill>
                  <a:schemeClr val="accent2"/>
                </a:solidFill>
              </a:rPr>
              <a:t>informal signals are positive so far</a:t>
            </a:r>
            <a:r>
              <a:rPr lang="en-GB" sz="1600" dirty="0">
                <a:solidFill>
                  <a:schemeClr val="accent2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6" name="Picture 5" descr="A document with text on it&#10;&#10;AI-generated content may be incorrect.">
            <a:extLst>
              <a:ext uri="{FF2B5EF4-FFF2-40B4-BE49-F238E27FC236}">
                <a16:creationId xmlns:a16="http://schemas.microsoft.com/office/drawing/2014/main" id="{61351399-C82B-F0FE-9245-92848B318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30" y="1048662"/>
            <a:ext cx="5126682" cy="574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8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0"/>
            <a:ext cx="12192000" cy="689631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75004E6-1983-FD4B-80DF-717D8094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81000"/>
            <a:ext cx="11323364" cy="457200"/>
          </a:xfrm>
        </p:spPr>
        <p:txBody>
          <a:bodyPr/>
          <a:lstStyle/>
          <a:p>
            <a:r>
              <a:rPr lang="en-GB" sz="3200" dirty="0">
                <a:solidFill>
                  <a:schemeClr val="bg1"/>
                </a:solidFill>
              </a:rPr>
              <a:t>The Centenary of Quantum Mechanics (1925–2025)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26FDFF79-E8F3-2849-97F0-5B86CA8F5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1489859"/>
            <a:ext cx="9361040" cy="474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757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matter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energy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Why is there more matter than antimatter in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How heavy are the neutrinos?  What was their role in the formation of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Is there a quantum theory of gravity that can describe the universe we live in?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the number of dimensions in a fundamental theory of nature?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… and many more</a:t>
            </a: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5475316D-95AC-344F-B3C8-FBE083F77B3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978188"/>
            <a:ext cx="9360000" cy="5788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297A39-9EC6-D940-820F-14B569A77858}"/>
              </a:ext>
            </a:extLst>
          </p:cNvPr>
          <p:cNvSpPr txBox="1"/>
          <p:nvPr/>
        </p:nvSpPr>
        <p:spPr>
          <a:xfrm>
            <a:off x="1631504" y="3933056"/>
            <a:ext cx="7416824" cy="10801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AEE3D2-CB49-0044-8BFA-85C38E81D695}"/>
              </a:ext>
            </a:extLst>
          </p:cNvPr>
          <p:cNvSpPr txBox="1"/>
          <p:nvPr/>
        </p:nvSpPr>
        <p:spPr>
          <a:xfrm>
            <a:off x="2287890" y="1052736"/>
            <a:ext cx="690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and how the Quantum Revolutions could help addressing them </a:t>
            </a:r>
          </a:p>
        </p:txBody>
      </p:sp>
    </p:spTree>
    <p:extLst>
      <p:ext uri="{BB962C8B-B14F-4D97-AF65-F5344CB8AC3E}">
        <p14:creationId xmlns:p14="http://schemas.microsoft.com/office/powerpoint/2010/main" val="21096575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12DC0-278C-E6A0-2296-14782A965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AAC24-E330-CA17-E553-EEFB75E05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Potential in a Nutshell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E69F2A5C-3446-A4AC-F514-1ED49815A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1083508"/>
            <a:ext cx="5528002" cy="37856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F53799-E7BA-417D-AB85-414F4EC23A5E}"/>
              </a:ext>
            </a:extLst>
          </p:cNvPr>
          <p:cNvSpPr txBox="1"/>
          <p:nvPr/>
        </p:nvSpPr>
        <p:spPr>
          <a:xfrm>
            <a:off x="767408" y="4965174"/>
            <a:ext cx="10441160" cy="129266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600" b="1" i="0" u="none" strike="noStrike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Besides probing a large range of new Ultra-Light DM parameter space, a ~100m experiment could also explore new territory for gravitational waves in a yet unexplored frequency range.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graph of a mass&#10;&#10;AI-generated content may be incorrect.">
            <a:extLst>
              <a:ext uri="{FF2B5EF4-FFF2-40B4-BE49-F238E27FC236}">
                <a16:creationId xmlns:a16="http://schemas.microsoft.com/office/drawing/2014/main" id="{7F727981-0E14-0E4F-F48E-8712F021E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052736"/>
            <a:ext cx="4968552" cy="357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69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498C8-DCDF-2E44-7BA9-FD00F942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416" y="381000"/>
            <a:ext cx="10693400" cy="457200"/>
          </a:xfrm>
        </p:spPr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TVLBAI Workshop February 2-4, 2026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8A8874-FB76-2D00-BB82-367D784DE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688" y="-171400"/>
            <a:ext cx="5040560" cy="71298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1240AE-87E0-8A93-375D-7EE05C0899AB}"/>
              </a:ext>
            </a:extLst>
          </p:cNvPr>
          <p:cNvSpPr txBox="1"/>
          <p:nvPr/>
        </p:nvSpPr>
        <p:spPr>
          <a:xfrm>
            <a:off x="4943872" y="1412776"/>
            <a:ext cx="7056784" cy="4739759"/>
          </a:xfrm>
          <a:prstGeom prst="rect">
            <a:avLst/>
          </a:prstGeom>
          <a:solidFill>
            <a:srgbClr val="D672CD">
              <a:alpha val="1181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The workshop will take place from </a:t>
            </a:r>
            <a:r>
              <a:rPr lang="en-GB" sz="2400" b="1" dirty="0"/>
              <a:t>2–4 February 2026</a:t>
            </a:r>
            <a:r>
              <a:rPr lang="en-GB" sz="2400" dirty="0"/>
              <a:t> at the Laboratorio </a:t>
            </a:r>
            <a:r>
              <a:rPr lang="en-GB" sz="2400" dirty="0" err="1"/>
              <a:t>Subterraneo</a:t>
            </a:r>
            <a:r>
              <a:rPr lang="en-GB" sz="2400" dirty="0"/>
              <a:t> de Canfranc (LSC) in Canfranc, Spain:</a:t>
            </a:r>
          </a:p>
          <a:p>
            <a:pPr algn="ctr"/>
            <a:r>
              <a:rPr lang="en-GB" sz="2200" b="1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https://indico.cern.ch/event/1599454/</a:t>
            </a:r>
            <a:endParaRPr lang="en-GB" sz="2200" b="1" dirty="0">
              <a:solidFill>
                <a:schemeClr val="accent2"/>
              </a:solidFill>
            </a:endParaRPr>
          </a:p>
          <a:p>
            <a:pPr algn="ctr"/>
            <a:endParaRPr lang="en-GB" sz="2400" b="1" dirty="0"/>
          </a:p>
          <a:p>
            <a:pPr algn="ctr"/>
            <a:r>
              <a:rPr lang="en-GB" sz="2400" b="1" dirty="0"/>
              <a:t>If you are interested in attending this event in person, please register before</a:t>
            </a:r>
            <a:r>
              <a:rPr lang="en-GB" sz="2400" dirty="0"/>
              <a:t> </a:t>
            </a:r>
            <a:r>
              <a:rPr lang="en-GB" sz="2400" b="1" dirty="0"/>
              <a:t>January 19th, 2026</a:t>
            </a:r>
            <a:r>
              <a:rPr lang="en-GB" sz="2400" dirty="0"/>
              <a:t> at: </a:t>
            </a:r>
            <a:endParaRPr lang="en-GB" sz="2400" b="1" dirty="0">
              <a:solidFill>
                <a:srgbClr val="CCCCFF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GB" sz="2200" b="1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https://indico.cern.ch/event/1599454/registrations/</a:t>
            </a:r>
            <a:endParaRPr lang="en-GB" sz="2200" dirty="0">
              <a:solidFill>
                <a:schemeClr val="accent2"/>
              </a:solidFill>
            </a:endParaRP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The event will be in a hybrid format, allowing for both in-person and remote participation via Zoom.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591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DDD6C-8BCE-6E45-AA03-A71000D4E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Unexplored Mid-frequency Gravitational Waves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C87A6-2752-7B4D-8A23-FC16916E6C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SCIENCE CASE</a:t>
            </a:r>
          </a:p>
        </p:txBody>
      </p:sp>
    </p:spTree>
    <p:extLst>
      <p:ext uri="{BB962C8B-B14F-4D97-AF65-F5344CB8AC3E}">
        <p14:creationId xmlns:p14="http://schemas.microsoft.com/office/powerpoint/2010/main" val="16691259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73437-698E-333C-72B1-7C31B7B42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9B7949D0-0D31-F5EC-FF51-8E0DF13074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8" y="1122598"/>
            <a:ext cx="8797062" cy="545475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49D9576-F41A-1C97-B4E3-2A195B90214D}"/>
              </a:ext>
            </a:extLst>
          </p:cNvPr>
          <p:cNvGrpSpPr/>
          <p:nvPr/>
        </p:nvGrpSpPr>
        <p:grpSpPr>
          <a:xfrm>
            <a:off x="9039177" y="1122598"/>
            <a:ext cx="2945745" cy="2330491"/>
            <a:chOff x="7003895" y="2106874"/>
            <a:chExt cx="4908859" cy="3883585"/>
          </a:xfrm>
        </p:grpSpPr>
        <p:pic>
          <p:nvPicPr>
            <p:cNvPr id="14" name="Picture 2" descr="An artist's impression of gravitational waves generated by binary neutron stars.">
              <a:extLst>
                <a:ext uri="{FF2B5EF4-FFF2-40B4-BE49-F238E27FC236}">
                  <a16:creationId xmlns:a16="http://schemas.microsoft.com/office/drawing/2014/main" id="{33E4E6BE-418B-BB12-6908-7D80C6F140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 bwMode="auto">
            <a:xfrm>
              <a:off x="7003895" y="2106874"/>
              <a:ext cx="4908859" cy="3883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B896C39-6EB6-52B0-E560-BB73F48895E8}"/>
                </a:ext>
              </a:extLst>
            </p:cNvPr>
            <p:cNvSpPr/>
            <p:nvPr/>
          </p:nvSpPr>
          <p:spPr>
            <a:xfrm>
              <a:off x="7004997" y="5842724"/>
              <a:ext cx="4907756" cy="14557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800">
                  <a:solidFill>
                    <a:schemeClr val="bg1"/>
                  </a:solidFill>
                  <a:latin typeface="Bookman Old Style" panose="02050604050505020204" pitchFamily="18" charset="0"/>
                </a:rPr>
                <a:t>https://</a:t>
              </a:r>
              <a:r>
                <a:rPr lang="en-US" sz="800" err="1">
                  <a:solidFill>
                    <a:schemeClr val="bg1"/>
                  </a:solidFill>
                  <a:latin typeface="Bookman Old Style" panose="02050604050505020204" pitchFamily="18" charset="0"/>
                </a:rPr>
                <a:t>sservi.nasa.gov</a:t>
              </a:r>
              <a:r>
                <a:rPr lang="en-US" sz="800">
                  <a:solidFill>
                    <a:schemeClr val="bg1"/>
                  </a:solidFill>
                  <a:latin typeface="Bookman Old Style" panose="02050604050505020204" pitchFamily="18" charset="0"/>
                </a:rPr>
                <a:t>/articles/scientists-detect-first-gravitational-waves/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8E6F3C-0A1A-7B1A-2E6C-E15DD3F19991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31729C5-420A-0382-A4B7-D7B115E89927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>
                <a:solidFill>
                  <a:srgbClr val="005191"/>
                </a:solidFill>
                <a:latin typeface="+mj-lt"/>
              </a:rPr>
              <a:t>Gravitational wave detectors</a:t>
            </a:r>
          </a:p>
        </p:txBody>
      </p:sp>
      <p:pic>
        <p:nvPicPr>
          <p:cNvPr id="5" name="Picture 4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EA1F7DA6-4B2B-F294-598E-F80A18764B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177" y="3005137"/>
            <a:ext cx="2945744" cy="3682180"/>
          </a:xfrm>
          <a:prstGeom prst="rect">
            <a:avLst/>
          </a:prstGeom>
        </p:spPr>
      </p:pic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E52D3527-8154-6F34-FB34-8D3B9C51767D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F128DADC-3A3F-E562-57E8-EBC90FD4A7E2}"/>
              </a:ext>
            </a:extLst>
          </p:cNvPr>
          <p:cNvSpPr/>
          <p:nvPr/>
        </p:nvSpPr>
        <p:spPr>
          <a:xfrm>
            <a:off x="9039176" y="3005137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6213C1-014B-04B1-642E-FBB7C6E7C34D}"/>
              </a:ext>
            </a:extLst>
          </p:cNvPr>
          <p:cNvSpPr txBox="1"/>
          <p:nvPr/>
        </p:nvSpPr>
        <p:spPr>
          <a:xfrm>
            <a:off x="9291249" y="3005137"/>
            <a:ext cx="2697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https://www.ligo.caltech.edu/image/ligo20160211a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FF49C3-0015-32C5-28D1-256B793E7DF8}"/>
              </a:ext>
            </a:extLst>
          </p:cNvPr>
          <p:cNvGrpSpPr/>
          <p:nvPr/>
        </p:nvGrpSpPr>
        <p:grpSpPr>
          <a:xfrm>
            <a:off x="3979884" y="4573913"/>
            <a:ext cx="547302" cy="596708"/>
            <a:chOff x="3979884" y="4573913"/>
            <a:chExt cx="547302" cy="596708"/>
          </a:xfrm>
          <a:solidFill>
            <a:srgbClr val="C00000"/>
          </a:solidFill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CEF25E9-D69D-FF3A-17C7-449CDAC03633}"/>
                </a:ext>
              </a:extLst>
            </p:cNvPr>
            <p:cNvSpPr/>
            <p:nvPr/>
          </p:nvSpPr>
          <p:spPr>
            <a:xfrm>
              <a:off x="3979884" y="4573913"/>
              <a:ext cx="144000" cy="144966"/>
            </a:xfrm>
            <a:prstGeom prst="ellipse">
              <a:avLst/>
            </a:prstGeo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6813BB9-4C3A-9DC4-B5C7-8AF8D2142908}"/>
                </a:ext>
              </a:extLst>
            </p:cNvPr>
            <p:cNvSpPr/>
            <p:nvPr/>
          </p:nvSpPr>
          <p:spPr>
            <a:xfrm>
              <a:off x="4383186" y="5025655"/>
              <a:ext cx="144000" cy="144966"/>
            </a:xfrm>
            <a:prstGeom prst="ellipse">
              <a:avLst/>
            </a:prstGeom>
            <a:grp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6EC0E88-55C9-05CA-B239-76E44B0875BB}"/>
                </a:ext>
              </a:extLst>
            </p:cNvPr>
            <p:cNvCxnSpPr>
              <a:cxnSpLocks/>
              <a:stCxn id="2" idx="5"/>
              <a:endCxn id="4" idx="1"/>
            </p:cNvCxnSpPr>
            <p:nvPr/>
          </p:nvCxnSpPr>
          <p:spPr>
            <a:xfrm>
              <a:off x="4102796" y="4697649"/>
              <a:ext cx="301478" cy="349236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32EF5CB-B225-209C-4D24-4F63FCEF30B0}"/>
              </a:ext>
            </a:extLst>
          </p:cNvPr>
          <p:cNvGrpSpPr/>
          <p:nvPr/>
        </p:nvGrpSpPr>
        <p:grpSpPr>
          <a:xfrm>
            <a:off x="6477663" y="4871224"/>
            <a:ext cx="288000" cy="298152"/>
            <a:chOff x="6477663" y="4871224"/>
            <a:chExt cx="288000" cy="298152"/>
          </a:xfrm>
          <a:solidFill>
            <a:srgbClr val="C00000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B13A0ED-D1CA-979C-EC77-DA8ABE291DDB}"/>
                </a:ext>
              </a:extLst>
            </p:cNvPr>
            <p:cNvSpPr/>
            <p:nvPr/>
          </p:nvSpPr>
          <p:spPr>
            <a:xfrm>
              <a:off x="6477663" y="4871224"/>
              <a:ext cx="144000" cy="144966"/>
            </a:xfrm>
            <a:prstGeom prst="ellipse">
              <a:avLst/>
            </a:prstGeo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165FC9E-CC98-659C-38C3-F251F179E6FA}"/>
                </a:ext>
              </a:extLst>
            </p:cNvPr>
            <p:cNvSpPr/>
            <p:nvPr/>
          </p:nvSpPr>
          <p:spPr>
            <a:xfrm>
              <a:off x="6621663" y="5024410"/>
              <a:ext cx="144000" cy="144966"/>
            </a:xfrm>
            <a:prstGeom prst="ellipse">
              <a:avLst/>
            </a:prstGeom>
            <a:grp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A13568-78AE-8640-7653-64F6FCE0DDF3}"/>
                </a:ext>
              </a:extLst>
            </p:cNvPr>
            <p:cNvCxnSpPr>
              <a:cxnSpLocks/>
              <a:stCxn id="18" idx="5"/>
              <a:endCxn id="19" idx="1"/>
            </p:cNvCxnSpPr>
            <p:nvPr/>
          </p:nvCxnSpPr>
          <p:spPr>
            <a:xfrm>
              <a:off x="6600575" y="4994960"/>
              <a:ext cx="42176" cy="50680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87BB5E6-8E48-CC85-4ECF-1737E594DDF3}"/>
              </a:ext>
            </a:extLst>
          </p:cNvPr>
          <p:cNvSpPr txBox="1"/>
          <p:nvPr/>
        </p:nvSpPr>
        <p:spPr>
          <a:xfrm rot="299314">
            <a:off x="5072000" y="4878528"/>
            <a:ext cx="759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C00000"/>
                </a:solidFill>
                <a:sym typeface="Wingdings" panose="05000000000000000000" pitchFamily="2" charset="2"/>
              </a:rPr>
              <a:t>Time</a:t>
            </a:r>
            <a:endParaRPr lang="en-GB">
              <a:solidFill>
                <a:srgbClr val="C00000"/>
              </a:solidFill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C654E8AE-6A8B-958A-7487-5D4B44B6B23E}"/>
              </a:ext>
            </a:extLst>
          </p:cNvPr>
          <p:cNvSpPr/>
          <p:nvPr/>
        </p:nvSpPr>
        <p:spPr bwMode="auto">
          <a:xfrm rot="392261">
            <a:off x="5081924" y="4755615"/>
            <a:ext cx="759024" cy="218261"/>
          </a:xfrm>
          <a:prstGeom prst="rightArrow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1pPr>
            <a:lvl2pPr marL="405216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2pPr>
            <a:lvl3pPr marL="810433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3pPr>
            <a:lvl4pPr marL="1215649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4pPr>
            <a:lvl5pPr marL="1620865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5pPr>
            <a:lvl6pPr marL="2026082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6pPr>
            <a:lvl7pPr marL="2431298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7pPr>
            <a:lvl8pPr marL="2836515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8pPr>
            <a:lvl9pPr marL="3241731" algn="l" defTabSz="405216" rtl="0" eaLnBrk="1" latinLnBrk="0" hangingPunct="1">
              <a:defRPr sz="1800" kern="1200">
                <a:solidFill>
                  <a:schemeClr val="tx1"/>
                </a:solidFill>
                <a:latin typeface="Helvetica" pitchFamily="1" charset="0"/>
                <a:ea typeface="ＭＳ Ｐゴシック" pitchFamily="1" charset="-128"/>
                <a:cs typeface="ＭＳ Ｐゴシック" pitchFamily="1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ＭＳ Ｐゴシック" pitchFamily="1" charset="-128"/>
              <a:cs typeface="Arial" charset="0"/>
            </a:endParaRPr>
          </a:p>
        </p:txBody>
      </p:sp>
      <p:pic>
        <p:nvPicPr>
          <p:cNvPr id="6" name="Picture 5" descr="LLO_HiRes_6.jpg">
            <a:extLst>
              <a:ext uri="{FF2B5EF4-FFF2-40B4-BE49-F238E27FC236}">
                <a16:creationId xmlns:a16="http://schemas.microsoft.com/office/drawing/2014/main" id="{19A0EB23-D4F2-44AF-8FD7-E72DBDEB89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01447" y="2636912"/>
            <a:ext cx="1723639" cy="92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8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B945B-E6F8-5AF5-254A-04D234477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CD560395-563C-0A53-10C5-D696A9F017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8" y="1122598"/>
            <a:ext cx="8797062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528830-8383-B472-B2F9-291E973DA45E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80D20B3-AAA9-6E4A-D8FD-3EE8120715EF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>
                <a:solidFill>
                  <a:srgbClr val="005191"/>
                </a:solidFill>
                <a:latin typeface="+mj-lt"/>
              </a:rPr>
              <a:t>Gravitational wave detectors</a:t>
            </a:r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D1053D5-0B4F-8DBB-6A89-15F0ABC35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7" y="1123356"/>
            <a:ext cx="8797063" cy="5454759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2A542BC-4C0F-D00A-0BA4-5B82E6C04803}"/>
              </a:ext>
            </a:extLst>
          </p:cNvPr>
          <p:cNvGrpSpPr/>
          <p:nvPr/>
        </p:nvGrpSpPr>
        <p:grpSpPr>
          <a:xfrm>
            <a:off x="9039177" y="1122598"/>
            <a:ext cx="2945745" cy="2330491"/>
            <a:chOff x="7003895" y="2106874"/>
            <a:chExt cx="4908859" cy="3883585"/>
          </a:xfrm>
        </p:grpSpPr>
        <p:pic>
          <p:nvPicPr>
            <p:cNvPr id="20" name="Picture 2" descr="An artist's impression of gravitational waves generated by binary neutron stars.">
              <a:extLst>
                <a:ext uri="{FF2B5EF4-FFF2-40B4-BE49-F238E27FC236}">
                  <a16:creationId xmlns:a16="http://schemas.microsoft.com/office/drawing/2014/main" id="{31AF9239-67B7-8713-A84D-108D24B7AF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 bwMode="auto">
            <a:xfrm>
              <a:off x="7003895" y="2106874"/>
              <a:ext cx="4908859" cy="3883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ADEC3F-6DB7-1011-82B2-0E1088377D6A}"/>
                </a:ext>
              </a:extLst>
            </p:cNvPr>
            <p:cNvSpPr/>
            <p:nvPr/>
          </p:nvSpPr>
          <p:spPr>
            <a:xfrm>
              <a:off x="7004997" y="5842724"/>
              <a:ext cx="4907756" cy="14557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800">
                  <a:solidFill>
                    <a:schemeClr val="bg1"/>
                  </a:solidFill>
                  <a:latin typeface="Bookman Old Style" panose="02050604050505020204" pitchFamily="18" charset="0"/>
                </a:rPr>
                <a:t>https://</a:t>
              </a:r>
              <a:r>
                <a:rPr lang="en-US" sz="800" err="1">
                  <a:solidFill>
                    <a:schemeClr val="bg1"/>
                  </a:solidFill>
                  <a:latin typeface="Bookman Old Style" panose="02050604050505020204" pitchFamily="18" charset="0"/>
                </a:rPr>
                <a:t>sservi.nasa.gov</a:t>
              </a:r>
              <a:r>
                <a:rPr lang="en-US" sz="800">
                  <a:solidFill>
                    <a:schemeClr val="bg1"/>
                  </a:solidFill>
                  <a:latin typeface="Bookman Old Style" panose="02050604050505020204" pitchFamily="18" charset="0"/>
                </a:rPr>
                <a:t>/articles/scientists-detect-first-gravitational-waves/</a:t>
              </a:r>
            </a:p>
          </p:txBody>
        </p:sp>
      </p:grpSp>
      <p:pic>
        <p:nvPicPr>
          <p:cNvPr id="23" name="Picture 22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0C006AFF-1295-A669-95CA-46DA29668C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177" y="3005137"/>
            <a:ext cx="2945744" cy="36821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3C2ED25-5F5A-F5EA-62FB-54AD46EB584F}"/>
              </a:ext>
            </a:extLst>
          </p:cNvPr>
          <p:cNvSpPr txBox="1"/>
          <p:nvPr/>
        </p:nvSpPr>
        <p:spPr>
          <a:xfrm>
            <a:off x="9291249" y="3005137"/>
            <a:ext cx="2697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https://www.ligo.caltech.edu/image/ligo20160211a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84F9E3B-65B8-D2B1-3219-D61399CBC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89683" y="3579856"/>
            <a:ext cx="1590007" cy="873118"/>
          </a:xfrm>
          <a:prstGeom prst="rect">
            <a:avLst/>
          </a:prstGeom>
          <a:noFill/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3509866-BA7D-4A17-0C4F-040E95FDFEDF}"/>
              </a:ext>
            </a:extLst>
          </p:cNvPr>
          <p:cNvSpPr txBox="1"/>
          <p:nvPr/>
        </p:nvSpPr>
        <p:spPr>
          <a:xfrm>
            <a:off x="1525034" y="3400175"/>
            <a:ext cx="16263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https://lisa.nasa.gov/archive2011/</a:t>
            </a: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4F9F2E48-D0CE-0E52-49D8-3A1A9D7A20FF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F6BB3719-EEB3-748C-A4D4-B98BA16DFE58}"/>
              </a:ext>
            </a:extLst>
          </p:cNvPr>
          <p:cNvSpPr/>
          <p:nvPr/>
        </p:nvSpPr>
        <p:spPr>
          <a:xfrm>
            <a:off x="9039176" y="3005137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close-up of a glass table&#10;&#10;AI-generated content may be incorrect.">
            <a:extLst>
              <a:ext uri="{FF2B5EF4-FFF2-40B4-BE49-F238E27FC236}">
                <a16:creationId xmlns:a16="http://schemas.microsoft.com/office/drawing/2014/main" id="{5A2D1206-67E3-B73D-C2C4-F415035157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8088" y="5589240"/>
            <a:ext cx="1780967" cy="1112520"/>
          </a:xfrm>
          <a:prstGeom prst="rect">
            <a:avLst/>
          </a:prstGeom>
        </p:spPr>
      </p:pic>
      <p:pic>
        <p:nvPicPr>
          <p:cNvPr id="6" name="Picture 5" descr="LLO_HiRes_6.jpg">
            <a:extLst>
              <a:ext uri="{FF2B5EF4-FFF2-40B4-BE49-F238E27FC236}">
                <a16:creationId xmlns:a16="http://schemas.microsoft.com/office/drawing/2014/main" id="{26B2D0E1-12E5-8002-35C6-69EAE6C1039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01447" y="2636912"/>
            <a:ext cx="1723639" cy="92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414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B58E7-56FD-802E-347D-024BAA854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A3687F87-CC7F-7C62-37C0-8BCF845AFD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8" y="1122598"/>
            <a:ext cx="8797062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8CD66C-35AA-44DF-1134-10E895403032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65B36E-7A4C-843B-49EB-3124CB824410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>
                <a:solidFill>
                  <a:srgbClr val="005191"/>
                </a:solidFill>
                <a:latin typeface="+mj-lt"/>
              </a:rPr>
              <a:t>Gravitational wave detectors</a:t>
            </a:r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6F0E2068-CD27-316A-80A0-0D7178059C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7" y="1123356"/>
            <a:ext cx="8797063" cy="54547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44A816-D35E-634B-36FE-DB976877DB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7593" y="1032622"/>
            <a:ext cx="2049762" cy="1456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5C7FE2-E48C-0AED-0C1E-49B3280D08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1225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F58D152-255A-039E-63AE-C3393AA77F80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7764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8544CEE-37E0-F7BF-E060-B587F08E9A1C}"/>
              </a:ext>
            </a:extLst>
          </p:cNvPr>
          <p:cNvSpPr txBox="1"/>
          <p:nvPr/>
        </p:nvSpPr>
        <p:spPr>
          <a:xfrm>
            <a:off x="9291249" y="3005137"/>
            <a:ext cx="2697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https://www.ligo.caltech.edu/image/ligo20160211a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8FE890A-94F1-F8F8-DF46-A827AB277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9683" y="3579856"/>
            <a:ext cx="1590007" cy="873118"/>
          </a:xfrm>
          <a:prstGeom prst="rect">
            <a:avLst/>
          </a:prstGeom>
          <a:noFill/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0B66141-5725-F8CC-DF7F-7F145328DB1A}"/>
              </a:ext>
            </a:extLst>
          </p:cNvPr>
          <p:cNvSpPr txBox="1"/>
          <p:nvPr/>
        </p:nvSpPr>
        <p:spPr>
          <a:xfrm>
            <a:off x="1525034" y="3400175"/>
            <a:ext cx="16263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https://lisa.nasa.gov/archive2011/</a:t>
            </a: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36DD9FA2-0BAF-D30A-BABB-A8FEC882A8F4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close-up of a glass table&#10;&#10;AI-generated content may be incorrect.">
            <a:extLst>
              <a:ext uri="{FF2B5EF4-FFF2-40B4-BE49-F238E27FC236}">
                <a16:creationId xmlns:a16="http://schemas.microsoft.com/office/drawing/2014/main" id="{2FF3A2C1-1F09-87DF-740D-4210F4E230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8088" y="5589240"/>
            <a:ext cx="1780967" cy="1112520"/>
          </a:xfrm>
          <a:prstGeom prst="rect">
            <a:avLst/>
          </a:prstGeom>
        </p:spPr>
      </p:pic>
      <p:pic>
        <p:nvPicPr>
          <p:cNvPr id="5" name="Picture 4" descr="LLO_HiRes_6.jpg">
            <a:extLst>
              <a:ext uri="{FF2B5EF4-FFF2-40B4-BE49-F238E27FC236}">
                <a16:creationId xmlns:a16="http://schemas.microsoft.com/office/drawing/2014/main" id="{D4F0C4AA-7091-5996-458B-C2C115DFA0B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01447" y="2636912"/>
            <a:ext cx="1723639" cy="92849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A1038E4-DAE8-40A5-FAC5-5A661DDBBA63}"/>
              </a:ext>
            </a:extLst>
          </p:cNvPr>
          <p:cNvSpPr/>
          <p:nvPr/>
        </p:nvSpPr>
        <p:spPr>
          <a:xfrm>
            <a:off x="8976321" y="1200581"/>
            <a:ext cx="3002542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Mid-band science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Detect sources BEFORE they reach the high frequency band [LIGO, ET]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Optimal for sky localization: predict when and where events will occur (for multi-messenger astronomy)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Search for Ultra-light dark matter in a similar frequency [i.e. mass] range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A0243F-B2F3-D825-0CB6-DFBE9545EAEB}"/>
              </a:ext>
            </a:extLst>
          </p:cNvPr>
          <p:cNvSpPr txBox="1"/>
          <p:nvPr/>
        </p:nvSpPr>
        <p:spPr>
          <a:xfrm>
            <a:off x="9120336" y="4365104"/>
            <a:ext cx="2823928" cy="1292662"/>
          </a:xfrm>
          <a:prstGeom prst="rect">
            <a:avLst/>
          </a:prstGeom>
          <a:solidFill>
            <a:srgbClr val="FFFFCC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600"/>
              <a:t>Mid-Band currently </a:t>
            </a:r>
          </a:p>
          <a:p>
            <a:pPr algn="ctr"/>
            <a:r>
              <a:rPr lang="en-GB" sz="2600"/>
              <a:t>NOT covered </a:t>
            </a:r>
          </a:p>
        </p:txBody>
      </p:sp>
    </p:spTree>
    <p:extLst>
      <p:ext uri="{BB962C8B-B14F-4D97-AF65-F5344CB8AC3E}">
        <p14:creationId xmlns:p14="http://schemas.microsoft.com/office/powerpoint/2010/main" val="11691793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ADA48-0B6C-AF66-087F-CAA921D42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FA0C72-9A88-B308-E548-2940CDF2A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138" y="1122598"/>
            <a:ext cx="8784941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F947FC-16D5-66D5-6C03-B6DA53254D95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5F91B8-1091-9FA1-8B4A-E62A17FA8858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>
                <a:solidFill>
                  <a:srgbClr val="005191"/>
                </a:solidFill>
                <a:latin typeface="+mj-lt"/>
              </a:rPr>
              <a:t>Gravitational wave detectors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38D98F-F2DC-FE11-81D1-B40AFDF6C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593" y="1032622"/>
            <a:ext cx="2049762" cy="1456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ADEA3C3-B9E6-8F96-F312-A10783C0CA85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1225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9BE44-852B-AED6-415F-2B737CF1DBE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7764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D4F336F7-EB1A-9018-7CDC-252DB0437830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1E5455-4A29-9F1A-6998-8545E5167102}"/>
              </a:ext>
            </a:extLst>
          </p:cNvPr>
          <p:cNvSpPr txBox="1"/>
          <p:nvPr/>
        </p:nvSpPr>
        <p:spPr>
          <a:xfrm>
            <a:off x="9291249" y="3005137"/>
            <a:ext cx="2697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https://www.ligo.caltech.edu/image/ligo20160211a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9FD827-EE35-0499-5725-0BB3EEF9F0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6590" y="4379814"/>
            <a:ext cx="430610" cy="2418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2BD4A85-A41E-87F6-3AA1-884E236706E5}"/>
              </a:ext>
            </a:extLst>
          </p:cNvPr>
          <p:cNvSpPr/>
          <p:nvPr/>
        </p:nvSpPr>
        <p:spPr>
          <a:xfrm>
            <a:off x="8976321" y="1200581"/>
            <a:ext cx="3002542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Mid-band science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Detect sources BEFORE they reach the high frequency band [LIGO, ET]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Optimal for sky localization: predict when and where events will occur (for multi-messenger astronomy)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Search for Ultra-light dark matter in a similar frequency [i.e. mass] range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3B147B-4B70-EC24-C8A9-3D2AE1D4DE47}"/>
              </a:ext>
            </a:extLst>
          </p:cNvPr>
          <p:cNvSpPr txBox="1"/>
          <p:nvPr/>
        </p:nvSpPr>
        <p:spPr>
          <a:xfrm>
            <a:off x="9120336" y="4365104"/>
            <a:ext cx="2823928" cy="1077218"/>
          </a:xfrm>
          <a:prstGeom prst="rect">
            <a:avLst/>
          </a:prstGeom>
          <a:solidFill>
            <a:srgbClr val="FFFFCC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1600" b="1" i="0" u="none" strike="noStrike">
                <a:solidFill>
                  <a:srgbClr val="000000"/>
                </a:solidFill>
                <a:effectLst/>
                <a:latin typeface="-webkit-standard"/>
              </a:rPr>
              <a:t>Multi-100m to km-scale Atom Interferometer (QT) experiments like AION can cover this gap.</a:t>
            </a:r>
            <a:endParaRPr lang="en-GB" sz="1600" b="1"/>
          </a:p>
        </p:txBody>
      </p:sp>
    </p:spTree>
    <p:extLst>
      <p:ext uri="{BB962C8B-B14F-4D97-AF65-F5344CB8AC3E}">
        <p14:creationId xmlns:p14="http://schemas.microsoft.com/office/powerpoint/2010/main" val="27934842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4FED62-6379-495C-8EBA-BC4B2BAF45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1"/>
          <a:stretch/>
        </p:blipFill>
        <p:spPr>
          <a:xfrm>
            <a:off x="1583271" y="4497411"/>
            <a:ext cx="2685641" cy="13611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30D99F-56B7-4A3E-BFE5-E0D52418FF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250" y="939639"/>
            <a:ext cx="6235065" cy="35053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D658A7-421E-46DC-B95B-6920C38F6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Sky position determination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ACC1F4-61EB-4109-9EA4-33B5EB8727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6" b="34743"/>
          <a:stretch/>
        </p:blipFill>
        <p:spPr>
          <a:xfrm>
            <a:off x="4288250" y="4445037"/>
            <a:ext cx="6235065" cy="147002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8B8E5E-6D6B-469C-A1AE-EADC47FD398C}"/>
              </a:ext>
            </a:extLst>
          </p:cNvPr>
          <p:cNvCxnSpPr>
            <a:cxnSpLocks/>
          </p:cNvCxnSpPr>
          <p:nvPr/>
        </p:nvCxnSpPr>
        <p:spPr>
          <a:xfrm flipV="1">
            <a:off x="5134070" y="2327045"/>
            <a:ext cx="2874645" cy="2457451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393A7C-683C-4D35-A47B-95D8185A2B49}"/>
              </a:ext>
            </a:extLst>
          </p:cNvPr>
          <p:cNvCxnSpPr>
            <a:cxnSpLocks/>
          </p:cNvCxnSpPr>
          <p:nvPr/>
        </p:nvCxnSpPr>
        <p:spPr>
          <a:xfrm flipH="1" flipV="1">
            <a:off x="8420194" y="2424199"/>
            <a:ext cx="1394462" cy="2297432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21BBA3-D9A7-45A2-BFC2-E4619A8B67AC}"/>
              </a:ext>
            </a:extLst>
          </p:cNvPr>
          <p:cNvCxnSpPr>
            <a:cxnSpLocks/>
          </p:cNvCxnSpPr>
          <p:nvPr/>
        </p:nvCxnSpPr>
        <p:spPr>
          <a:xfrm flipH="1">
            <a:off x="6211665" y="2975017"/>
            <a:ext cx="444817" cy="339458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9D10A17-A4A7-443A-9AB2-DB2856E71DB0}"/>
              </a:ext>
            </a:extLst>
          </p:cNvPr>
          <p:cNvSpPr txBox="1"/>
          <p:nvPr/>
        </p:nvSpPr>
        <p:spPr>
          <a:xfrm>
            <a:off x="6153244" y="2605878"/>
            <a:ext cx="32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800">
                <a:solidFill>
                  <a:srgbClr val="FF0000"/>
                </a:solidFill>
              </a:rPr>
              <a:t>λ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9ED238-93D1-47DC-9B11-D1ED8F46CD5D}"/>
              </a:ext>
            </a:extLst>
          </p:cNvPr>
          <p:cNvSpPr txBox="1"/>
          <p:nvPr/>
        </p:nvSpPr>
        <p:spPr>
          <a:xfrm>
            <a:off x="1753283" y="999467"/>
            <a:ext cx="2252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/>
              <a:t>Sky localization precision:</a:t>
            </a:r>
            <a:endParaRPr lang="en-US" sz="16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73558B-E6E3-461C-A5BC-F5E2BF9C9226}"/>
              </a:ext>
            </a:extLst>
          </p:cNvPr>
          <p:cNvSpPr txBox="1"/>
          <p:nvPr/>
        </p:nvSpPr>
        <p:spPr>
          <a:xfrm>
            <a:off x="1664996" y="2732673"/>
            <a:ext cx="253742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700" b="1"/>
              <a:t>Mid-band advantages</a:t>
            </a:r>
          </a:p>
          <a:p>
            <a:pPr>
              <a:buNone/>
            </a:pPr>
            <a:r>
              <a:rPr lang="en-US" sz="1700"/>
              <a:t> - Small wavelength </a:t>
            </a:r>
            <a:r>
              <a:rPr lang="el-GR" sz="1700"/>
              <a:t>λ</a:t>
            </a:r>
            <a:endParaRPr lang="en-US" sz="1700"/>
          </a:p>
          <a:p>
            <a:pPr>
              <a:buNone/>
            </a:pPr>
            <a:r>
              <a:rPr lang="en-US" sz="1700"/>
              <a:t> - Long source lifetime (~months) maximizes effective 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0506317-BA43-42FD-BBC2-429A567B3ECB}"/>
              </a:ext>
            </a:extLst>
          </p:cNvPr>
          <p:cNvSpPr/>
          <p:nvPr/>
        </p:nvSpPr>
        <p:spPr>
          <a:xfrm>
            <a:off x="5159896" y="1196753"/>
            <a:ext cx="4434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200">
                <a:solidFill>
                  <a:schemeClr val="bg2">
                    <a:lumMod val="60000"/>
                    <a:lumOff val="40000"/>
                  </a:schemeClr>
                </a:solidFill>
              </a:rPr>
              <a:t>Images: R. Hurt/Caltech-JPL; 2007 Thomson Higher Education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4F0FCAB-99B5-473E-B3C8-BE5B4413D2DA}"/>
              </a:ext>
            </a:extLst>
          </p:cNvPr>
          <p:cNvCxnSpPr>
            <a:cxnSpLocks/>
          </p:cNvCxnSpPr>
          <p:nvPr/>
        </p:nvCxnSpPr>
        <p:spPr>
          <a:xfrm flipH="1">
            <a:off x="7182637" y="5155602"/>
            <a:ext cx="2917190" cy="0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33875D1-788C-416C-B217-FACB4F0FFA56}"/>
              </a:ext>
            </a:extLst>
          </p:cNvPr>
          <p:cNvSpPr txBox="1"/>
          <p:nvPr/>
        </p:nvSpPr>
        <p:spPr>
          <a:xfrm>
            <a:off x="8514233" y="4924770"/>
            <a:ext cx="32004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>
                <a:solidFill>
                  <a:srgbClr val="FF0000"/>
                </a:solidFill>
              </a:rPr>
              <a:t>R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C821B5-9C70-4E1E-BD67-2D5003C5C4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82" y="1771700"/>
            <a:ext cx="2305706" cy="8309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1504" y="6093297"/>
            <a:ext cx="8921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Ultimate sensitivity for terrestrial based detectors is achieved by operating 2 (or more)</a:t>
            </a:r>
          </a:p>
          <a:p>
            <a:r>
              <a:rPr lang="en-GB"/>
              <a:t>Detectors in synchronisation mode  </a:t>
            </a:r>
          </a:p>
        </p:txBody>
      </p:sp>
    </p:spTree>
    <p:extLst>
      <p:ext uri="{BB962C8B-B14F-4D97-AF65-F5344CB8AC3E}">
        <p14:creationId xmlns:p14="http://schemas.microsoft.com/office/powerpoint/2010/main" val="41053412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A310E-0484-524B-A7EC-BDA6E1873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AEDGE: Potential Mission Design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E1B1B9-DEA0-9E49-AAE3-8F89D6B8E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408" y="1104764"/>
            <a:ext cx="7200800" cy="212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C:\Users\Jason\Documents\talks\GWAI-Hangzhou\2Satellites.jpg">
            <a:extLst>
              <a:ext uri="{FF2B5EF4-FFF2-40B4-BE49-F238E27FC236}">
                <a16:creationId xmlns:a16="http://schemas.microsoft.com/office/drawing/2014/main" id="{7244AECC-563E-E946-BE7C-BED498770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0296" y="1197410"/>
            <a:ext cx="2332906" cy="1982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9E8FD47-85C9-194C-B54D-ED716F10423C}"/>
              </a:ext>
            </a:extLst>
          </p:cNvPr>
          <p:cNvSpPr txBox="1"/>
          <p:nvPr/>
        </p:nvSpPr>
        <p:spPr>
          <a:xfrm>
            <a:off x="191344" y="3520748"/>
            <a:ext cx="112513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6"/>
                </a:solidFill>
              </a:rPr>
              <a:t>Using two cold-atom interferometers that perform a relative measurement of </a:t>
            </a:r>
          </a:p>
          <a:p>
            <a:pPr algn="ctr"/>
            <a:r>
              <a:rPr lang="en-GB" sz="2000">
                <a:solidFill>
                  <a:schemeClr val="accent6"/>
                </a:solidFill>
              </a:rPr>
              <a:t>differential phase shift, a potential mission profile would be using a pair of satellites </a:t>
            </a:r>
          </a:p>
          <a:p>
            <a:pPr algn="ctr"/>
            <a:r>
              <a:rPr lang="en-US" sz="2000">
                <a:solidFill>
                  <a:schemeClr val="accent6"/>
                </a:solidFill>
              </a:rPr>
              <a:t>separated by a very long baseline L. </a:t>
            </a:r>
            <a:endParaRPr lang="en-US" sz="2000"/>
          </a:p>
          <a:p>
            <a:r>
              <a:rPr lang="en-GB" sz="2000"/>
              <a:t>Assumed basic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Pair of satellites in medium earth orbit (MEO) </a:t>
            </a: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Satellite separation L = 4.4 x 10</a:t>
            </a:r>
            <a:r>
              <a:rPr lang="en-US" sz="2000" baseline="30000"/>
              <a:t>7</a:t>
            </a:r>
            <a:r>
              <a:rPr lang="en-US" sz="2000"/>
              <a:t>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r>
              <a:rPr lang="en-US" sz="2000"/>
              <a:t>A detailed mission outline is provided in: </a:t>
            </a:r>
          </a:p>
          <a:p>
            <a:r>
              <a:rPr lang="en-GB" sz="2000">
                <a:hlinkClick r:id="rId5"/>
              </a:rPr>
              <a:t>https://epjquantumtechnology.springeropen.com/articles/10.1140/epjqt/s40507-020-0080-0</a:t>
            </a:r>
            <a:endParaRPr lang="en-US" sz="2000"/>
          </a:p>
          <a:p>
            <a:r>
              <a:rPr lang="en-US" sz="2000"/>
              <a:t>and</a:t>
            </a:r>
            <a:r>
              <a:rPr lang="en-GB" sz="2000"/>
              <a:t> P. W. Graham et al </a:t>
            </a:r>
            <a:r>
              <a:rPr lang="en-GB" sz="2000" b="1"/>
              <a:t>arXiv:1711.02225</a:t>
            </a:r>
          </a:p>
          <a:p>
            <a:endParaRPr lang="en-GB" sz="12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09FC91-0185-264E-8B83-F3C18703A591}"/>
              </a:ext>
            </a:extLst>
          </p:cNvPr>
          <p:cNvSpPr txBox="1"/>
          <p:nvPr/>
        </p:nvSpPr>
        <p:spPr>
          <a:xfrm>
            <a:off x="7752184" y="4532691"/>
            <a:ext cx="4248472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Note: as Laser noise is </a:t>
            </a:r>
          </a:p>
          <a:p>
            <a:pPr algn="ctr"/>
            <a:r>
              <a:rPr lang="en-US" sz="2000"/>
              <a:t>common-mode suppressed</a:t>
            </a:r>
          </a:p>
          <a:p>
            <a:pPr algn="ctr"/>
            <a:r>
              <a:rPr lang="en-US" sz="2000"/>
              <a:t>only two satellites are required  </a:t>
            </a:r>
          </a:p>
        </p:txBody>
      </p:sp>
    </p:spTree>
    <p:extLst>
      <p:ext uri="{BB962C8B-B14F-4D97-AF65-F5344CB8AC3E}">
        <p14:creationId xmlns:p14="http://schemas.microsoft.com/office/powerpoint/2010/main" val="1843001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67AF7-BF63-A4CB-FA2A-D9D197269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4F4533-D4E1-525B-7294-E2B15ACA52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903" y="1122598"/>
            <a:ext cx="8785412" cy="54547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805428-C262-4BE1-56EE-B7EDD9697914}"/>
              </a:ext>
            </a:extLst>
          </p:cNvPr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8B0A66-2D51-6546-35DE-FAB9FE84346E}"/>
              </a:ext>
            </a:extLst>
          </p:cNvPr>
          <p:cNvSpPr txBox="1"/>
          <p:nvPr/>
        </p:nvSpPr>
        <p:spPr>
          <a:xfrm>
            <a:off x="1861200" y="89958"/>
            <a:ext cx="83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>
                <a:solidFill>
                  <a:srgbClr val="005191"/>
                </a:solidFill>
                <a:latin typeface="+mj-lt"/>
              </a:rPr>
              <a:t>Gravitational wave detectors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B63E72-A0F5-349C-2F8C-FC8960D12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593" y="1032622"/>
            <a:ext cx="2049762" cy="1456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82E2209-DB05-6179-863C-AB681740DB3A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1225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A66CD44-29E0-921E-0CB9-FBBAF7ABE145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7764" y="1032622"/>
            <a:ext cx="0" cy="4679032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F19102A2-E04F-A2B0-C3CC-D73AAA8555F0}"/>
              </a:ext>
            </a:extLst>
          </p:cNvPr>
          <p:cNvSpPr/>
          <p:nvPr/>
        </p:nvSpPr>
        <p:spPr>
          <a:xfrm>
            <a:off x="7153154" y="4016415"/>
            <a:ext cx="416689" cy="3588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F464FE-3182-8B06-EFDD-1104766A1893}"/>
              </a:ext>
            </a:extLst>
          </p:cNvPr>
          <p:cNvSpPr txBox="1"/>
          <p:nvPr/>
        </p:nvSpPr>
        <p:spPr>
          <a:xfrm>
            <a:off x="9291249" y="3005137"/>
            <a:ext cx="2697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https://www.ligo.caltech.edu/image/ligo20160211a</a:t>
            </a:r>
          </a:p>
        </p:txBody>
      </p:sp>
      <p:pic>
        <p:nvPicPr>
          <p:cNvPr id="2" name="Picture 6" descr="C:\Users\Jason\Documents\talks\GWAI-Hangzhou\2Satellites.jpg">
            <a:extLst>
              <a:ext uri="{FF2B5EF4-FFF2-40B4-BE49-F238E27FC236}">
                <a16:creationId xmlns:a16="http://schemas.microsoft.com/office/drawing/2014/main" id="{A0040895-8C4A-B1AB-921D-D9289F7B3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4021" y="4828291"/>
            <a:ext cx="1364662" cy="1159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87536AF-7286-37C9-E3CC-708AF11F85C3}"/>
              </a:ext>
            </a:extLst>
          </p:cNvPr>
          <p:cNvSpPr/>
          <p:nvPr/>
        </p:nvSpPr>
        <p:spPr>
          <a:xfrm>
            <a:off x="8976321" y="1200581"/>
            <a:ext cx="3002542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Mid-band science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Detect sources BEFORE they reach the high frequency band [LIGO, ET]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Optimal for sky localization: predict when and where events will occur (for multi-messenger astronomy)</a:t>
            </a:r>
          </a:p>
          <a:p>
            <a:pPr marL="285750" indent="-285750">
              <a:spcBef>
                <a:spcPct val="20000"/>
              </a:spcBef>
              <a:buFontTx/>
              <a:buChar char="•"/>
              <a:defRPr/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Search for Ultra-light dark matter in a similar frequency [i.e. mass] range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1E7427-ADDF-2B1F-6942-7AAB51F88BFE}"/>
              </a:ext>
            </a:extLst>
          </p:cNvPr>
          <p:cNvSpPr txBox="1"/>
          <p:nvPr/>
        </p:nvSpPr>
        <p:spPr>
          <a:xfrm>
            <a:off x="9120336" y="4365104"/>
            <a:ext cx="2823928" cy="2308324"/>
          </a:xfrm>
          <a:prstGeom prst="rect">
            <a:avLst/>
          </a:prstGeom>
          <a:solidFill>
            <a:srgbClr val="FFFFCC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1600" b="1" i="0" u="none" strike="noStrike">
                <a:solidFill>
                  <a:srgbClr val="000000"/>
                </a:solidFill>
                <a:effectLst/>
                <a:latin typeface="-webkit-standard"/>
              </a:rPr>
              <a:t>Multi-100m to km-scale Atom Interferometer (QT) experiments like AION can cover this gap.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b="1" i="0" u="none" strike="noStrike">
                <a:solidFill>
                  <a:srgbClr val="000000"/>
                </a:solidFill>
                <a:effectLst/>
                <a:latin typeface="-webkit-standard"/>
              </a:rPr>
              <a:t>Experiments that bring QT to space, like AEDGE, can further extend our coverage of this region and beyond.</a:t>
            </a:r>
            <a:endParaRPr lang="en-GB" sz="1600" b="1"/>
          </a:p>
        </p:txBody>
      </p:sp>
    </p:spTree>
    <p:extLst>
      <p:ext uri="{BB962C8B-B14F-4D97-AF65-F5344CB8AC3E}">
        <p14:creationId xmlns:p14="http://schemas.microsoft.com/office/powerpoint/2010/main" val="3415468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0"/>
            <a:ext cx="12192000" cy="689631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26FDFF79-E8F3-2849-97F0-5B86CA8F5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1489859"/>
            <a:ext cx="9361040" cy="474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757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matter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energy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Why is there more matter than antimatter in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How heavy are the neutrinos?  What was their role in the formation of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Is there a quantum theory of gravity that can describe the universe we live in?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the number of dimensions in a fundamental theory of nature?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… and many more</a:t>
            </a:r>
          </a:p>
        </p:txBody>
      </p:sp>
      <p:pic>
        <p:nvPicPr>
          <p:cNvPr id="5" name="Picture 4" descr="Website, timeline&#10;&#10;Description automatically generated">
            <a:extLst>
              <a:ext uri="{FF2B5EF4-FFF2-40B4-BE49-F238E27FC236}">
                <a16:creationId xmlns:a16="http://schemas.microsoft.com/office/drawing/2014/main" id="{EFC84C83-D98B-9445-8AD6-0FE5EA6BEFA1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553336" y="963368"/>
            <a:ext cx="9367200" cy="577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1DACFC-B0FD-DB40-BE4F-7ADC4B487D1A}"/>
              </a:ext>
            </a:extLst>
          </p:cNvPr>
          <p:cNvSpPr txBox="1"/>
          <p:nvPr/>
        </p:nvSpPr>
        <p:spPr>
          <a:xfrm>
            <a:off x="2287890" y="1052736"/>
            <a:ext cx="690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and how the Quantum Revolutions could help addressing them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5916A5-46AD-7653-7C9B-5E305D018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92EAFD56-EC00-3B05-A2E7-CD35CC34A977}"/>
              </a:ext>
            </a:extLst>
          </p:cNvPr>
          <p:cNvSpPr txBox="1">
            <a:spLocks/>
          </p:cNvSpPr>
          <p:nvPr/>
        </p:nvSpPr>
        <p:spPr bwMode="auto">
          <a:xfrm>
            <a:off x="335360" y="381000"/>
            <a:ext cx="113233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05216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6pPr>
            <a:lvl7pPr marL="810433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7pPr>
            <a:lvl8pPr marL="1215649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8pPr>
            <a:lvl9pPr marL="1620865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9pPr>
          </a:lstStyle>
          <a:p>
            <a:r>
              <a:rPr lang="en-GB" sz="3200" kern="0">
                <a:solidFill>
                  <a:schemeClr val="bg1"/>
                </a:solidFill>
              </a:rPr>
              <a:t>The Centenary of Quantum Mechanics (1925–2025)</a:t>
            </a:r>
            <a:endParaRPr lang="en-US" sz="32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0389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E2D3D-F803-018A-C00B-E8A067A3F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10A3F-84E6-5D06-D01A-65530486C8A4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28" y="1340768"/>
            <a:ext cx="7462800" cy="4845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39547B-B484-6F0A-6BBF-BBF86BDC2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imply?</a:t>
            </a:r>
          </a:p>
        </p:txBody>
      </p:sp>
      <p:pic>
        <p:nvPicPr>
          <p:cNvPr id="5" name="Picture 4" descr="A diagram of different types of solar system&#10;&#10;AI-generated content may be incorrect.">
            <a:extLst>
              <a:ext uri="{FF2B5EF4-FFF2-40B4-BE49-F238E27FC236}">
                <a16:creationId xmlns:a16="http://schemas.microsoft.com/office/drawing/2014/main" id="{AE3C3898-1C2F-A947-86D1-466006D5EA9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1192904"/>
            <a:ext cx="4564800" cy="48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3872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12AB0-553F-AF4F-7451-5FFE1D6E3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E4003-C8F8-9B5D-9354-2C25238C0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imply?</a:t>
            </a:r>
          </a:p>
        </p:txBody>
      </p:sp>
      <p:pic>
        <p:nvPicPr>
          <p:cNvPr id="5" name="Picture 4" descr="A diagram of different types of solar system&#10;&#10;AI-generated content may be incorrect.">
            <a:extLst>
              <a:ext uri="{FF2B5EF4-FFF2-40B4-BE49-F238E27FC236}">
                <a16:creationId xmlns:a16="http://schemas.microsoft.com/office/drawing/2014/main" id="{531321FE-CBCD-DBFC-BB40-E5DA6AE87BE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1192904"/>
            <a:ext cx="4564800" cy="4845600"/>
          </a:xfrm>
          <a:prstGeom prst="rect">
            <a:avLst/>
          </a:prstGeom>
        </p:spPr>
      </p:pic>
      <p:pic>
        <p:nvPicPr>
          <p:cNvPr id="6" name="Picture 5" descr="A diagram of a galaxy&#10;&#10;AI-generated content may be incorrect.">
            <a:extLst>
              <a:ext uri="{FF2B5EF4-FFF2-40B4-BE49-F238E27FC236}">
                <a16:creationId xmlns:a16="http://schemas.microsoft.com/office/drawing/2014/main" id="{D92AAE69-9482-A7D3-1E47-24F56D9F9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64" y="1196752"/>
            <a:ext cx="7335988" cy="484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101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F9DDA-D73C-E60A-2781-C681D54B3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galaxy&#10;&#10;AI-generated content may be incorrect.">
            <a:extLst>
              <a:ext uri="{FF2B5EF4-FFF2-40B4-BE49-F238E27FC236}">
                <a16:creationId xmlns:a16="http://schemas.microsoft.com/office/drawing/2014/main" id="{F5B0BFC7-6063-CF31-A3C4-D827E1F1E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64" y="1196752"/>
            <a:ext cx="7335988" cy="48417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840E49-9FFD-7CA7-C0A7-548C0B65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imply?</a:t>
            </a:r>
          </a:p>
        </p:txBody>
      </p:sp>
      <p:pic>
        <p:nvPicPr>
          <p:cNvPr id="5" name="Picture 4" descr="A diagram of different types of solar system&#10;&#10;AI-generated content may be incorrect.">
            <a:extLst>
              <a:ext uri="{FF2B5EF4-FFF2-40B4-BE49-F238E27FC236}">
                <a16:creationId xmlns:a16="http://schemas.microsoft.com/office/drawing/2014/main" id="{C03C0653-33E0-AD22-3C13-FA21AF294FE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60" y="1192904"/>
            <a:ext cx="4564800" cy="4845600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810AFFF8-8C88-9751-349F-AAC311E44F80}"/>
              </a:ext>
            </a:extLst>
          </p:cNvPr>
          <p:cNvSpPr/>
          <p:nvPr/>
        </p:nvSpPr>
        <p:spPr bwMode="auto">
          <a:xfrm rot="4743811">
            <a:off x="4618688" y="-741151"/>
            <a:ext cx="1708768" cy="7391031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F0654F96-AB66-138A-1CBF-55DB7177023A}"/>
              </a:ext>
            </a:extLst>
          </p:cNvPr>
          <p:cNvSpPr/>
          <p:nvPr/>
        </p:nvSpPr>
        <p:spPr bwMode="auto">
          <a:xfrm rot="20761186">
            <a:off x="1682932" y="1970629"/>
            <a:ext cx="7536652" cy="1210379"/>
          </a:xfrm>
          <a:prstGeom prst="leftArrow">
            <a:avLst/>
          </a:prstGeom>
          <a:gradFill flip="none" rotWithShape="1">
            <a:gsLst>
              <a:gs pos="0">
                <a:schemeClr val="bg1">
                  <a:alpha val="9044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A82A85-08AC-3D3E-3BA9-D0294B2D39C0}"/>
              </a:ext>
            </a:extLst>
          </p:cNvPr>
          <p:cNvSpPr txBox="1"/>
          <p:nvPr/>
        </p:nvSpPr>
        <p:spPr>
          <a:xfrm rot="20765478">
            <a:off x="2416800" y="2335774"/>
            <a:ext cx="62327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Exploring the very beginning of our Universe</a:t>
            </a:r>
          </a:p>
        </p:txBody>
      </p:sp>
    </p:spTree>
    <p:extLst>
      <p:ext uri="{BB962C8B-B14F-4D97-AF65-F5344CB8AC3E}">
        <p14:creationId xmlns:p14="http://schemas.microsoft.com/office/powerpoint/2010/main" val="29224305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69416"/>
            <a:ext cx="9144001" cy="5788584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Text"/>
          <p:cNvSpPr txBox="1"/>
          <p:nvPr/>
        </p:nvSpPr>
        <p:spPr>
          <a:xfrm>
            <a:off x="1734503" y="4051668"/>
            <a:ext cx="4639059" cy="504883"/>
          </a:xfrm>
          <a:prstGeom prst="rect">
            <a:avLst/>
          </a:prstGeom>
          <a:ln w="63500">
            <a:solidFill>
              <a:srgbClr val="FF0000"/>
            </a:solidFill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4000"/>
            </a:lvl1pPr>
          </a:lstStyle>
          <a:p>
            <a:r>
              <a:rPr sz="2812"/>
              <a:t>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E61900-6F43-1D41-9D8A-E56F640F2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Search for Ultra-Light Dark Matter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BF17DD-75E0-49A2-A4B4-12EB88BC5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797" y="5083395"/>
            <a:ext cx="3834574" cy="77756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FA37760-D91A-405E-91F7-CD91B28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2656"/>
            <a:ext cx="8229600" cy="533400"/>
          </a:xfrm>
        </p:spPr>
        <p:txBody>
          <a:bodyPr/>
          <a:lstStyle/>
          <a:p>
            <a:r>
              <a:rPr lang="en-US"/>
              <a:t>Ultralight scalar dark matter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4C1CEF-DD48-4982-9889-666FA58E72B3}"/>
              </a:ext>
            </a:extLst>
          </p:cNvPr>
          <p:cNvGrpSpPr/>
          <p:nvPr/>
        </p:nvGrpSpPr>
        <p:grpSpPr>
          <a:xfrm>
            <a:off x="1840669" y="1468876"/>
            <a:ext cx="7616676" cy="778877"/>
            <a:chOff x="1182763" y="736512"/>
            <a:chExt cx="8611815" cy="8806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A8F6F9-8AFF-46A0-91EA-76AAB1D32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2810"/>
            <a:stretch/>
          </p:blipFill>
          <p:spPr>
            <a:xfrm>
              <a:off x="1182763" y="736512"/>
              <a:ext cx="3690574" cy="785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03605-D953-4436-8497-14D476E470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42"/>
            <a:stretch/>
          </p:blipFill>
          <p:spPr>
            <a:xfrm>
              <a:off x="4903837" y="749251"/>
              <a:ext cx="4890741" cy="8679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702FAF4-FBD6-4404-8319-41E777CD26B1}"/>
              </a:ext>
            </a:extLst>
          </p:cNvPr>
          <p:cNvSpPr/>
          <p:nvPr/>
        </p:nvSpPr>
        <p:spPr>
          <a:xfrm>
            <a:off x="2080054" y="904945"/>
            <a:ext cx="8229600" cy="467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i="1"/>
              <a:t>Ultralight dilaton DM </a:t>
            </a:r>
            <a:r>
              <a:rPr lang="en-US"/>
              <a:t>acts as a background field (e.g., mass ~10</a:t>
            </a:r>
            <a:r>
              <a:rPr lang="en-US" baseline="30000"/>
              <a:t>-15</a:t>
            </a:r>
            <a:r>
              <a:rPr lang="en-US"/>
              <a:t> eV)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D3B682-90C9-4444-A31C-8327F715F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6499" y="3391443"/>
            <a:ext cx="4977038" cy="3877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833E66-A3DD-49B7-8B79-DD8E702FAB62}"/>
              </a:ext>
            </a:extLst>
          </p:cNvPr>
          <p:cNvCxnSpPr/>
          <p:nvPr/>
        </p:nvCxnSpPr>
        <p:spPr>
          <a:xfrm>
            <a:off x="2470717" y="2247752"/>
            <a:ext cx="2718487" cy="0"/>
          </a:xfrm>
          <a:prstGeom prst="line">
            <a:avLst/>
          </a:prstGeom>
          <a:ln w="57150">
            <a:solidFill>
              <a:srgbClr val="5076E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D20C9E-2A0C-4AA0-BAE2-49D50374B9CB}"/>
              </a:ext>
            </a:extLst>
          </p:cNvPr>
          <p:cNvCxnSpPr/>
          <p:nvPr/>
        </p:nvCxnSpPr>
        <p:spPr>
          <a:xfrm>
            <a:off x="3700067" y="2439360"/>
            <a:ext cx="0" cy="834081"/>
          </a:xfrm>
          <a:prstGeom prst="line">
            <a:avLst/>
          </a:prstGeom>
          <a:ln w="57150">
            <a:solidFill>
              <a:srgbClr val="5076E2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713779-C490-4ACF-A204-777168B53B76}"/>
              </a:ext>
            </a:extLst>
          </p:cNvPr>
          <p:cNvSpPr txBox="1"/>
          <p:nvPr/>
        </p:nvSpPr>
        <p:spPr>
          <a:xfrm>
            <a:off x="6836645" y="2155735"/>
            <a:ext cx="113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>
                <a:solidFill>
                  <a:srgbClr val="92D050"/>
                </a:solidFill>
              </a:rPr>
              <a:t>Electron</a:t>
            </a:r>
          </a:p>
          <a:p>
            <a:pPr>
              <a:buNone/>
            </a:pPr>
            <a:r>
              <a:rPr lang="en-US">
                <a:solidFill>
                  <a:srgbClr val="92D050"/>
                </a:solidFill>
              </a:rPr>
              <a:t>coupling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63AB90-AAD2-4974-BF4C-16C226C4EBF3}"/>
              </a:ext>
            </a:extLst>
          </p:cNvPr>
          <p:cNvSpPr txBox="1"/>
          <p:nvPr/>
        </p:nvSpPr>
        <p:spPr>
          <a:xfrm>
            <a:off x="8220961" y="2200564"/>
            <a:ext cx="113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>
                <a:solidFill>
                  <a:srgbClr val="FFC000"/>
                </a:solidFill>
              </a:rPr>
              <a:t>Photon</a:t>
            </a:r>
          </a:p>
          <a:p>
            <a:pPr>
              <a:buNone/>
            </a:pPr>
            <a:r>
              <a:rPr lang="en-US">
                <a:solidFill>
                  <a:srgbClr val="FFC000"/>
                </a:solidFill>
              </a:rPr>
              <a:t>coupling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17FBEE-CD01-4A26-8BEB-08F820757860}"/>
              </a:ext>
            </a:extLst>
          </p:cNvPr>
          <p:cNvCxnSpPr/>
          <p:nvPr/>
        </p:nvCxnSpPr>
        <p:spPr>
          <a:xfrm>
            <a:off x="6799818" y="2141449"/>
            <a:ext cx="98965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96EFE0-31EC-487A-8BFC-3E9FBEB305F9}"/>
              </a:ext>
            </a:extLst>
          </p:cNvPr>
          <p:cNvCxnSpPr/>
          <p:nvPr/>
        </p:nvCxnSpPr>
        <p:spPr>
          <a:xfrm>
            <a:off x="8147035" y="2163518"/>
            <a:ext cx="1097903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D078C9-4B5C-4283-AC88-359A2DA237A2}"/>
              </a:ext>
            </a:extLst>
          </p:cNvPr>
          <p:cNvSpPr txBox="1"/>
          <p:nvPr/>
        </p:nvSpPr>
        <p:spPr>
          <a:xfrm>
            <a:off x="3775917" y="2331987"/>
            <a:ext cx="1570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>
                <a:solidFill>
                  <a:srgbClr val="5076E2"/>
                </a:solidFill>
              </a:rPr>
              <a:t>DM scalar field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F61F2-83ED-4086-A0DA-777D95334FBD}"/>
              </a:ext>
            </a:extLst>
          </p:cNvPr>
          <p:cNvSpPr txBox="1"/>
          <p:nvPr/>
        </p:nvSpPr>
        <p:spPr>
          <a:xfrm>
            <a:off x="9456859" y="1574793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/>
              <a:t>+ 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922ED9-E0E9-4698-965A-88AB9A68BC5D}"/>
              </a:ext>
            </a:extLst>
          </p:cNvPr>
          <p:cNvSpPr txBox="1"/>
          <p:nvPr/>
        </p:nvSpPr>
        <p:spPr>
          <a:xfrm>
            <a:off x="9705086" y="2202935"/>
            <a:ext cx="715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/>
              <a:t>e.g., QCD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8177C5-3BB6-4A6C-B82F-C92AF25AE3AE}"/>
              </a:ext>
            </a:extLst>
          </p:cNvPr>
          <p:cNvCxnSpPr/>
          <p:nvPr/>
        </p:nvCxnSpPr>
        <p:spPr>
          <a:xfrm>
            <a:off x="9773547" y="2176215"/>
            <a:ext cx="50005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BC3611EA-8896-42D0-A6CA-4034BC527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9867" y="3392530"/>
            <a:ext cx="1547668" cy="37071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C74B550-9E10-4D2B-BF54-23475BEC71F5}"/>
              </a:ext>
            </a:extLst>
          </p:cNvPr>
          <p:cNvSpPr txBox="1"/>
          <p:nvPr/>
        </p:nvSpPr>
        <p:spPr>
          <a:xfrm>
            <a:off x="2149796" y="4298306"/>
            <a:ext cx="6391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/>
              <a:t>DM coupling causes time-varying atomic energy levels:</a:t>
            </a:r>
          </a:p>
        </p:txBody>
      </p:sp>
      <p:grpSp>
        <p:nvGrpSpPr>
          <p:cNvPr id="22" name="Group 35">
            <a:extLst>
              <a:ext uri="{FF2B5EF4-FFF2-40B4-BE49-F238E27FC236}">
                <a16:creationId xmlns:a16="http://schemas.microsoft.com/office/drawing/2014/main" id="{9197EDA7-02B8-4E17-B210-0C7D4CD44D04}"/>
              </a:ext>
            </a:extLst>
          </p:cNvPr>
          <p:cNvGrpSpPr/>
          <p:nvPr/>
        </p:nvGrpSpPr>
        <p:grpSpPr>
          <a:xfrm>
            <a:off x="2146094" y="4992315"/>
            <a:ext cx="1185789" cy="977351"/>
            <a:chOff x="4193537" y="913288"/>
            <a:chExt cx="1185789" cy="97735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50F96A-CD05-4845-8EDC-8DCDED71DAC7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8103C9E-9A52-449E-9EA0-84F69181CE69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3219F7AF-EA9B-4B54-B0BC-8E5FA187C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1A3D25C7-C24E-4207-B914-A89A816AA8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006807-901F-493B-8DC2-F47529DE5DCF}"/>
              </a:ext>
            </a:extLst>
          </p:cNvPr>
          <p:cNvCxnSpPr/>
          <p:nvPr/>
        </p:nvCxnSpPr>
        <p:spPr>
          <a:xfrm flipV="1">
            <a:off x="2429526" y="5261040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5">
            <a:extLst>
              <a:ext uri="{FF2B5EF4-FFF2-40B4-BE49-F238E27FC236}">
                <a16:creationId xmlns:a16="http://schemas.microsoft.com/office/drawing/2014/main" id="{8BB7E7A7-2994-4425-BA4B-A055E747A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2512077" y="5388834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A22D6B5-CE52-4DE9-B94F-6DFBF0FBDE4A}"/>
              </a:ext>
            </a:extLst>
          </p:cNvPr>
          <p:cNvCxnSpPr/>
          <p:nvPr/>
        </p:nvCxnSpPr>
        <p:spPr>
          <a:xfrm flipV="1">
            <a:off x="5384454" y="5251069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5">
            <a:extLst>
              <a:ext uri="{FF2B5EF4-FFF2-40B4-BE49-F238E27FC236}">
                <a16:creationId xmlns:a16="http://schemas.microsoft.com/office/drawing/2014/main" id="{DE1865E0-00A0-4461-8EEB-6A60E054E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5467005" y="5378863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3861B6-7133-4B95-B1BE-F7EC96253329}"/>
              </a:ext>
            </a:extLst>
          </p:cNvPr>
          <p:cNvCxnSpPr>
            <a:cxnSpLocks/>
          </p:cNvCxnSpPr>
          <p:nvPr/>
        </p:nvCxnSpPr>
        <p:spPr>
          <a:xfrm flipV="1">
            <a:off x="9200263" y="5034401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C9DC12-1148-4F41-B0B4-9FC0A372740A}"/>
              </a:ext>
            </a:extLst>
          </p:cNvPr>
          <p:cNvSpPr txBox="1"/>
          <p:nvPr/>
        </p:nvSpPr>
        <p:spPr>
          <a:xfrm>
            <a:off x="9251913" y="4883909"/>
            <a:ext cx="1247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/>
              <a:t>DM induced oscillation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B67ECC6-9B8F-4E44-94E9-BE5CE57DFA58}"/>
              </a:ext>
            </a:extLst>
          </p:cNvPr>
          <p:cNvCxnSpPr>
            <a:cxnSpLocks/>
          </p:cNvCxnSpPr>
          <p:nvPr/>
        </p:nvCxnSpPr>
        <p:spPr>
          <a:xfrm>
            <a:off x="6361747" y="6148235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BD89F7-CB74-4099-9197-D476C17A8CDF}"/>
              </a:ext>
            </a:extLst>
          </p:cNvPr>
          <p:cNvSpPr txBox="1"/>
          <p:nvPr/>
        </p:nvSpPr>
        <p:spPr>
          <a:xfrm>
            <a:off x="5737860" y="5978958"/>
            <a:ext cx="637429" cy="345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/>
              <a:t>Time</a:t>
            </a:r>
          </a:p>
        </p:txBody>
      </p:sp>
      <p:grpSp>
        <p:nvGrpSpPr>
          <p:cNvPr id="35" name="Group 35">
            <a:extLst>
              <a:ext uri="{FF2B5EF4-FFF2-40B4-BE49-F238E27FC236}">
                <a16:creationId xmlns:a16="http://schemas.microsoft.com/office/drawing/2014/main" id="{ED2E8803-CECF-4B24-AA28-F0512F392669}"/>
              </a:ext>
            </a:extLst>
          </p:cNvPr>
          <p:cNvGrpSpPr/>
          <p:nvPr/>
        </p:nvGrpSpPr>
        <p:grpSpPr>
          <a:xfrm>
            <a:off x="4863373" y="5034402"/>
            <a:ext cx="419100" cy="977351"/>
            <a:chOff x="4960226" y="913288"/>
            <a:chExt cx="419100" cy="977351"/>
          </a:xfrm>
        </p:grpSpPr>
        <p:pic>
          <p:nvPicPr>
            <p:cNvPr id="36" name="Picture 7">
              <a:extLst>
                <a:ext uri="{FF2B5EF4-FFF2-40B4-BE49-F238E27FC236}">
                  <a16:creationId xmlns:a16="http://schemas.microsoft.com/office/drawing/2014/main" id="{859A56BB-25B2-42F7-B4EB-3BE8648E0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7">
              <a:extLst>
                <a:ext uri="{FF2B5EF4-FFF2-40B4-BE49-F238E27FC236}">
                  <a16:creationId xmlns:a16="http://schemas.microsoft.com/office/drawing/2014/main" id="{C82041FB-176C-43C3-868B-E7BE84B11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F59823AA-2322-4D25-A82E-BC13075FD3A6}"/>
              </a:ext>
            </a:extLst>
          </p:cNvPr>
          <p:cNvSpPr/>
          <p:nvPr/>
        </p:nvSpPr>
        <p:spPr bwMode="auto">
          <a:xfrm>
            <a:off x="3870227" y="5220051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latin typeface="Tahoma" pitchFamily="34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2DAAC7-E575-4047-9AFE-B0997E5022B5}"/>
              </a:ext>
            </a:extLst>
          </p:cNvPr>
          <p:cNvSpPr txBox="1"/>
          <p:nvPr/>
        </p:nvSpPr>
        <p:spPr>
          <a:xfrm>
            <a:off x="3375510" y="5555523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/>
              <a:t>Dark matter coupling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025125-8FD0-4310-AC6D-F5E225738A2A}"/>
              </a:ext>
            </a:extLst>
          </p:cNvPr>
          <p:cNvSpPr txBox="1"/>
          <p:nvPr/>
        </p:nvSpPr>
        <p:spPr>
          <a:xfrm>
            <a:off x="9438715" y="3273441"/>
            <a:ext cx="124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/>
              <a:t>DM mass density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775520" y="6536378"/>
            <a:ext cx="1963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Courtesy of Jason Hogan!</a:t>
            </a:r>
          </a:p>
        </p:txBody>
      </p:sp>
    </p:spTree>
    <p:extLst>
      <p:ext uri="{BB962C8B-B14F-4D97-AF65-F5344CB8AC3E}">
        <p14:creationId xmlns:p14="http://schemas.microsoft.com/office/powerpoint/2010/main" val="36939728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378" y="1590128"/>
            <a:ext cx="7874001" cy="965201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extBox 2"/>
          <p:cNvSpPr txBox="1"/>
          <p:nvPr/>
        </p:nvSpPr>
        <p:spPr>
          <a:xfrm>
            <a:off x="2204756" y="1091600"/>
            <a:ext cx="7371247" cy="50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650240">
              <a:defRPr sz="38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672"/>
              <a:t>Linear couplings to gauge fields and matter fermions</a:t>
            </a:r>
          </a:p>
        </p:txBody>
      </p:sp>
      <p:sp>
        <p:nvSpPr>
          <p:cNvPr id="193" name="Straight Connector 14"/>
          <p:cNvSpPr/>
          <p:nvPr/>
        </p:nvSpPr>
        <p:spPr>
          <a:xfrm flipV="1">
            <a:off x="12720761" y="1074303"/>
            <a:ext cx="1" cy="336691"/>
          </a:xfrm>
          <a:prstGeom prst="line">
            <a:avLst/>
          </a:prstGeom>
          <a:ln w="50800">
            <a:solidFill>
              <a:srgbClr val="404040"/>
            </a:solidFill>
            <a:headEnd type="triangle"/>
            <a:tailEnd type="triangle"/>
          </a:ln>
        </p:spPr>
        <p:txBody>
          <a:bodyPr lIns="45719" tIns="45719" rIns="45719" bIns="45719"/>
          <a:lstStyle/>
          <a:p>
            <a:pPr defTabSz="914367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endParaRPr sz="1266"/>
          </a:p>
        </p:txBody>
      </p:sp>
      <p:pic>
        <p:nvPicPr>
          <p:cNvPr id="195" name="Combined_Sensitivity_photon.png" descr="Combined_Sensitivity_phot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144" y="2501033"/>
            <a:ext cx="4243091" cy="4243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Combined_Sensitivity_e_mass.png" descr="Combined_Sensitivity_e_mas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143" y="2501033"/>
            <a:ext cx="4243091" cy="4243091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TextBox 9"/>
          <p:cNvSpPr txBox="1"/>
          <p:nvPr/>
        </p:nvSpPr>
        <p:spPr>
          <a:xfrm>
            <a:off x="4612962" y="6604670"/>
            <a:ext cx="6063517" cy="222238"/>
          </a:xfrm>
          <a:prstGeom prst="rect">
            <a:avLst/>
          </a:prstGeom>
          <a:solidFill>
            <a:srgbClr val="FF00FF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650240">
              <a:defRPr sz="1200" b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844"/>
              <a:t>AION Collaboration (Badurina, …, JE et al): arXiv:1911.11755; Badurina, Buchmueller, JE, Lewicki, McCabe &amp; Vaskonen: arXiv:2108.02468</a:t>
            </a:r>
          </a:p>
        </p:txBody>
      </p:sp>
      <p:sp>
        <p:nvSpPr>
          <p:cNvPr id="200" name="TextBox 5"/>
          <p:cNvSpPr txBox="1"/>
          <p:nvPr/>
        </p:nvSpPr>
        <p:spPr>
          <a:xfrm>
            <a:off x="10128448" y="3422520"/>
            <a:ext cx="1855762" cy="2015934"/>
          </a:xfrm>
          <a:prstGeom prst="rect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tIns="45719" rIns="45719" bIns="45719">
            <a:spAutoFit/>
          </a:bodyPr>
          <a:lstStyle/>
          <a:p>
            <a:pPr defTabSz="457184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500"/>
              <a:t>Orders of</a:t>
            </a:r>
          </a:p>
          <a:p>
            <a:pPr defTabSz="457184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500"/>
              <a:t>magnitude</a:t>
            </a:r>
          </a:p>
          <a:p>
            <a:pPr defTabSz="457184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500"/>
              <a:t>improvement</a:t>
            </a:r>
          </a:p>
          <a:p>
            <a:pPr defTabSz="457184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500"/>
              <a:t>over current</a:t>
            </a:r>
          </a:p>
          <a:p>
            <a:pPr defTabSz="457184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500"/>
              <a:t>sensitivities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D39264-15D9-7D48-9196-11621DB8C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Search for Ultra-Light Dark Matter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4F44A-C969-124F-93A7-930F70B5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Other Fundamental Physics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34034-6649-7E49-ADB1-55043D574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300" y="1340768"/>
            <a:ext cx="10963324" cy="5001425"/>
          </a:xfrm>
        </p:spPr>
        <p:txBody>
          <a:bodyPr/>
          <a:lstStyle/>
          <a:p>
            <a:pPr marL="0" indent="0"/>
            <a:r>
              <a:rPr lang="en-US" sz="2600">
                <a:solidFill>
                  <a:schemeClr val="accent6"/>
                </a:solidFill>
              </a:rPr>
              <a:t>Ultra-high-precision atom interferometry may also be sensitive to other aspects of fundamental physics beyond dark matter and GWs, though studies of such possibilities are still at exploratory stages. </a:t>
            </a:r>
          </a:p>
          <a:p>
            <a:pPr marL="0" indent="0"/>
            <a:r>
              <a:rPr lang="en-US" sz="2600">
                <a:solidFill>
                  <a:schemeClr val="accent6"/>
                </a:solidFill>
              </a:rPr>
              <a:t>Examples may include: </a:t>
            </a:r>
            <a:endParaRPr lang="en-GB" sz="2600">
              <a:solidFill>
                <a:schemeClr val="accent6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600" i="1"/>
              <a:t>The possibility of detecting the astrophysical neutrinos</a:t>
            </a:r>
            <a:endParaRPr lang="en-GB" sz="2600"/>
          </a:p>
          <a:p>
            <a:pPr marL="342900" indent="-342900">
              <a:buFont typeface="Wingdings" pitchFamily="2" charset="2"/>
              <a:buChar char="Ø"/>
            </a:pPr>
            <a:r>
              <a:rPr lang="en-US" sz="2600" i="1"/>
              <a:t>Probes of long-range fifth forces</a:t>
            </a:r>
            <a:r>
              <a:rPr lang="en-US" sz="2600"/>
              <a:t>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600" i="1"/>
              <a:t>Constraining possible variations in fundamental constants.</a:t>
            </a:r>
            <a:endParaRPr lang="en-GB" sz="2600"/>
          </a:p>
          <a:p>
            <a:pPr marL="342900" indent="-342900">
              <a:buFont typeface="Wingdings" pitchFamily="2" charset="2"/>
              <a:buChar char="Ø"/>
            </a:pPr>
            <a:r>
              <a:rPr lang="en-US" sz="2600" i="1"/>
              <a:t>Probing dark energy</a:t>
            </a:r>
            <a:r>
              <a:rPr lang="en-US" sz="2600"/>
              <a:t>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600"/>
              <a:t>Probes of basic physical principles such as foundations of quantum mechanics and Lorentz invariance.</a:t>
            </a:r>
          </a:p>
          <a:p>
            <a:pPr marL="0" indent="0"/>
            <a:endParaRPr lang="en-GB" sz="2600"/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A20E1A-AB79-3423-3210-8D76311F852B}"/>
              </a:ext>
            </a:extLst>
          </p:cNvPr>
          <p:cNvSpPr txBox="1"/>
          <p:nvPr/>
        </p:nvSpPr>
        <p:spPr>
          <a:xfrm>
            <a:off x="1055440" y="6093296"/>
            <a:ext cx="8939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A very exciting new research avenue is ahead of us ….</a:t>
            </a:r>
          </a:p>
        </p:txBody>
      </p:sp>
    </p:spTree>
    <p:extLst>
      <p:ext uri="{BB962C8B-B14F-4D97-AF65-F5344CB8AC3E}">
        <p14:creationId xmlns:p14="http://schemas.microsoft.com/office/powerpoint/2010/main" val="2097354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FB947-47A2-5943-99DE-95C40F418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on Atom Interferometry Concept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D7E0F-878E-A041-ABAE-A70347F55E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5245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3388395" y="3742152"/>
            <a:ext cx="4625862" cy="271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5" y="404664"/>
            <a:ext cx="8020050" cy="457200"/>
          </a:xfrm>
        </p:spPr>
        <p:txBody>
          <a:bodyPr/>
          <a:lstStyle/>
          <a:p>
            <a:r>
              <a:rPr lang="en-US"/>
              <a:t>Light vs. Cold Atoms: Atom Interferometry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64307" y="1698621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/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6601" y="4160249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/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1773" y="5625333"/>
            <a:ext cx="660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9206" y="1235525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4219136" y="1024528"/>
            <a:ext cx="3239838" cy="243298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5048575" y="6383974"/>
            <a:ext cx="46883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</a:rPr>
              <a:t>http://scienceblogs.com/principles/2013/10/22/quantum-erasure/</a:t>
            </a:r>
          </a:p>
          <a:p>
            <a:pPr>
              <a:buNone/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</a:rPr>
              <a:t>http://www.cobolt.se/interferometry.html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402130" y="2657799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7028401" y="5575985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</a:p>
        </p:txBody>
      </p:sp>
      <p:sp>
        <p:nvSpPr>
          <p:cNvPr id="22" name="TextBox 21"/>
          <p:cNvSpPr txBox="1"/>
          <p:nvPr/>
        </p:nvSpPr>
        <p:spPr>
          <a:xfrm rot="5400000">
            <a:off x="3737711" y="4200438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</a:p>
        </p:txBody>
      </p:sp>
      <p:sp>
        <p:nvSpPr>
          <p:cNvPr id="23" name="TextBox 22"/>
          <p:cNvSpPr txBox="1"/>
          <p:nvPr/>
        </p:nvSpPr>
        <p:spPr>
          <a:xfrm rot="5400000">
            <a:off x="5635261" y="5955418"/>
            <a:ext cx="65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8152827" y="4271827"/>
            <a:ext cx="2170585" cy="1690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574659" y="4283329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29195" y="2706203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4069101481"/>
      </p:ext>
    </p:extLst>
  </p:cSld>
  <p:clrMapOvr>
    <a:masterClrMapping/>
  </p:clrMapOvr>
  <p:transition advTm="110886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 Interferometry Optics using Light</a:t>
            </a:r>
          </a:p>
        </p:txBody>
      </p:sp>
      <p:grpSp>
        <p:nvGrpSpPr>
          <p:cNvPr id="4" name="Group 122"/>
          <p:cNvGrpSpPr/>
          <p:nvPr/>
        </p:nvGrpSpPr>
        <p:grpSpPr>
          <a:xfrm rot="10800000">
            <a:off x="3042280" y="2735911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0420" y="2089177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3036691" y="1806959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34249" y="2189042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793033" y="3107427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15449" y="2506334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3059766" y="4597188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7889" y="4894834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3069169" y="5586977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966728" y="4964719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825511" y="4983693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9129" y="5766763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1629" y="5964133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1559496" y="1124744"/>
            <a:ext cx="2675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61994" y="3915412"/>
            <a:ext cx="3143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/>
              <a:t>(2) Stimulated emission:</a:t>
            </a:r>
          </a:p>
        </p:txBody>
      </p:sp>
    </p:spTree>
    <p:extLst>
      <p:ext uri="{BB962C8B-B14F-4D97-AF65-F5344CB8AC3E}">
        <p14:creationId xmlns:p14="http://schemas.microsoft.com/office/powerpoint/2010/main" val="155957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0A5F8-93C5-163D-8636-B3196158D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2BB042-DE8C-D791-53BD-819DF664C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2"/>
            <a:ext cx="12192000" cy="689631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2B89ACF-329D-D4E9-65CE-F800768C3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52" y="381000"/>
            <a:ext cx="11323364" cy="457200"/>
          </a:xfrm>
        </p:spPr>
        <p:txBody>
          <a:bodyPr/>
          <a:lstStyle/>
          <a:p>
            <a:r>
              <a:rPr lang="en-US" sz="3500" dirty="0">
                <a:solidFill>
                  <a:schemeClr val="bg1"/>
                </a:solidFill>
              </a:rPr>
              <a:t>Example of Open Questions in Fundamental Physics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979EE29F-F723-E783-58AE-E2E22C196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980728"/>
            <a:ext cx="9361040" cy="5651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757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matter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dark energy made of?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Why is there more matter than antimatter in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How heavy are the neutrinos?  What was their role in the formation of the universe?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Is there a quantum theory of gravity that can describe the universe we live in?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5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can gravitational waves tell us about the universe and its fundamental laws?</a:t>
            </a:r>
            <a:endParaRPr lang="en-US" altLang="en-US" sz="2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What is the number of dimensions in a fundamental theory of nature?</a:t>
            </a:r>
          </a:p>
          <a:p>
            <a:pPr marL="342900" indent="-342900">
              <a:spcAft>
                <a:spcPct val="350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en-US" sz="2500" b="1" dirty="0">
                <a:solidFill>
                  <a:schemeClr val="bg1"/>
                </a:solidFill>
                <a:latin typeface="Arial" panose="020B0604020202020204" pitchFamily="34" charset="0"/>
              </a:rPr>
              <a:t>… and many more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A76AE1-5282-1F9A-2355-38A3DB4A553B}"/>
              </a:ext>
            </a:extLst>
          </p:cNvPr>
          <p:cNvSpPr/>
          <p:nvPr/>
        </p:nvSpPr>
        <p:spPr bwMode="auto">
          <a:xfrm>
            <a:off x="1271464" y="980728"/>
            <a:ext cx="8064896" cy="517376"/>
          </a:xfrm>
          <a:prstGeom prst="rect">
            <a:avLst/>
          </a:prstGeom>
          <a:noFill/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51B213-76EA-886E-BABD-71635DAB9A49}"/>
              </a:ext>
            </a:extLst>
          </p:cNvPr>
          <p:cNvSpPr/>
          <p:nvPr/>
        </p:nvSpPr>
        <p:spPr bwMode="auto">
          <a:xfrm>
            <a:off x="1279848" y="4221088"/>
            <a:ext cx="9865096" cy="1138808"/>
          </a:xfrm>
          <a:prstGeom prst="rect">
            <a:avLst/>
          </a:prstGeom>
          <a:noFill/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9439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 Interferometry Optics using Light</a:t>
            </a:r>
          </a:p>
        </p:txBody>
      </p:sp>
      <p:grpSp>
        <p:nvGrpSpPr>
          <p:cNvPr id="4" name="Group 122"/>
          <p:cNvGrpSpPr/>
          <p:nvPr/>
        </p:nvGrpSpPr>
        <p:grpSpPr>
          <a:xfrm rot="10800000">
            <a:off x="3042280" y="2735911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0420" y="2089177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3036691" y="1806959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34249" y="2189042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793033" y="3107427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15449" y="2506334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3059766" y="4597188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7889" y="4894834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3069169" y="5586977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US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966728" y="4964719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825511" y="4983693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9129" y="5766763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1629" y="5964133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1559496" y="1124744"/>
            <a:ext cx="2675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61994" y="3915412"/>
            <a:ext cx="3143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/>
              <a:t>(2) Stimulated emission:</a:t>
            </a:r>
          </a:p>
        </p:txBody>
      </p:sp>
      <p:pic>
        <p:nvPicPr>
          <p:cNvPr id="42" name="Picture 3">
            <a:extLst>
              <a:ext uri="{FF2B5EF4-FFF2-40B4-BE49-F238E27FC236}">
                <a16:creationId xmlns:a16="http://schemas.microsoft.com/office/drawing/2014/main" id="{57107EB8-88A0-B642-9795-77BFD4EE0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6757"/>
          <a:stretch>
            <a:fillRect/>
          </a:stretch>
        </p:blipFill>
        <p:spPr bwMode="auto">
          <a:xfrm>
            <a:off x="5545784" y="1885170"/>
            <a:ext cx="5062256" cy="376612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5BCF5CA-54D1-B148-B15B-2F893B5B1884}"/>
              </a:ext>
            </a:extLst>
          </p:cNvPr>
          <p:cNvSpPr txBox="1"/>
          <p:nvPr/>
        </p:nvSpPr>
        <p:spPr>
          <a:xfrm>
            <a:off x="7115333" y="1558977"/>
            <a:ext cx="2040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/>
              <a:t>Rabi oscillations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2297FD-62F3-F94E-8A60-F3718817ABFD}"/>
              </a:ext>
            </a:extLst>
          </p:cNvPr>
          <p:cNvSpPr txBox="1"/>
          <p:nvPr/>
        </p:nvSpPr>
        <p:spPr>
          <a:xfrm>
            <a:off x="7160301" y="5231567"/>
            <a:ext cx="7425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/>
              <a:t>Time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B6DC76D-4E76-3549-9E2A-57130040203A}"/>
              </a:ext>
            </a:extLst>
          </p:cNvPr>
          <p:cNvSpPr txBox="1"/>
          <p:nvPr/>
        </p:nvSpPr>
        <p:spPr>
          <a:xfrm>
            <a:off x="6479135" y="2210425"/>
            <a:ext cx="1391926" cy="312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/>
              <a:t>“</a:t>
            </a:r>
            <a:r>
              <a:rPr lang="en-US" sz="1400" err="1"/>
              <a:t>Beamsplitter</a:t>
            </a:r>
            <a:r>
              <a:rPr lang="en-US" sz="1400"/>
              <a:t>”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892E6AD-F068-BB4B-AE12-45C68A15AE62}"/>
              </a:ext>
            </a:extLst>
          </p:cNvPr>
          <p:cNvSpPr txBox="1"/>
          <p:nvPr/>
        </p:nvSpPr>
        <p:spPr>
          <a:xfrm>
            <a:off x="7828006" y="2212824"/>
            <a:ext cx="820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/>
              <a:t>“Mirror”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70AE99-A40E-814D-8C1A-EDC6E7F857BE}"/>
              </a:ext>
            </a:extLst>
          </p:cNvPr>
          <p:cNvCxnSpPr/>
          <p:nvPr/>
        </p:nvCxnSpPr>
        <p:spPr>
          <a:xfrm>
            <a:off x="7115332" y="2520601"/>
            <a:ext cx="0" cy="6566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1E5FAF2-DC93-0641-89F2-06BA02BD8143}"/>
              </a:ext>
            </a:extLst>
          </p:cNvPr>
          <p:cNvCxnSpPr>
            <a:cxnSpLocks/>
          </p:cNvCxnSpPr>
          <p:nvPr/>
        </p:nvCxnSpPr>
        <p:spPr>
          <a:xfrm>
            <a:off x="8213882" y="2520601"/>
            <a:ext cx="0" cy="20104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Picture 48" descr="Chart&#10;&#10;Description automatically generated">
            <a:extLst>
              <a:ext uri="{FF2B5EF4-FFF2-40B4-BE49-F238E27FC236}">
                <a16:creationId xmlns:a16="http://schemas.microsoft.com/office/drawing/2014/main" id="{B7593B4F-C3CF-A44C-B82A-3F465E26F5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631" y="1340768"/>
            <a:ext cx="6741439" cy="457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7589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Text&#10;&#10;Description automatically generated">
            <a:extLst>
              <a:ext uri="{FF2B5EF4-FFF2-40B4-BE49-F238E27FC236}">
                <a16:creationId xmlns:a16="http://schemas.microsoft.com/office/drawing/2014/main" id="{F0030C2B-D5BB-B746-920F-A4B9CF7FD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163" y="4172124"/>
            <a:ext cx="2051373" cy="481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C70D9-24B5-472E-BE0A-7A70206C8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Light Pulse Atom Interferometry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001B540-26C8-4D93-9C91-3AF315F1824E}"/>
              </a:ext>
            </a:extLst>
          </p:cNvPr>
          <p:cNvGrpSpPr/>
          <p:nvPr/>
        </p:nvGrpSpPr>
        <p:grpSpPr>
          <a:xfrm>
            <a:off x="6741001" y="1343402"/>
            <a:ext cx="4119686" cy="2449969"/>
            <a:chOff x="9565770" y="1316129"/>
            <a:chExt cx="4712131" cy="2802291"/>
          </a:xfrm>
        </p:grpSpPr>
        <p:pic>
          <p:nvPicPr>
            <p:cNvPr id="4" name="Picture 1">
              <a:extLst>
                <a:ext uri="{FF2B5EF4-FFF2-40B4-BE49-F238E27FC236}">
                  <a16:creationId xmlns:a16="http://schemas.microsoft.com/office/drawing/2014/main" id="{F3966FD3-FAFE-480A-BE6F-B5FC955F9D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l="8851" t="10929" r="2154" b="21222"/>
            <a:stretch>
              <a:fillRect/>
            </a:stretch>
          </p:blipFill>
          <p:spPr bwMode="auto">
            <a:xfrm>
              <a:off x="9652039" y="1378876"/>
              <a:ext cx="4625862" cy="2711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FD2761A-3B58-4791-96C7-478E6C50916C}"/>
                </a:ext>
              </a:extLst>
            </p:cNvPr>
            <p:cNvSpPr txBox="1"/>
            <p:nvPr/>
          </p:nvSpPr>
          <p:spPr>
            <a:xfrm>
              <a:off x="9565770" y="3074515"/>
              <a:ext cx="759448" cy="3872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>
                  <a:latin typeface="+mj-lt"/>
                  <a:ea typeface="Verdana" pitchFamily="34" charset="0"/>
                  <a:cs typeface="Verdana" pitchFamily="34" charset="0"/>
                </a:rPr>
                <a:t>Atom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A1A99D2-AB18-4B8E-A208-DD07EBA022A3}"/>
                </a:ext>
              </a:extLst>
            </p:cNvPr>
            <p:cNvSpPr txBox="1"/>
            <p:nvPr/>
          </p:nvSpPr>
          <p:spPr>
            <a:xfrm rot="5400000">
              <a:off x="13202380" y="3190579"/>
              <a:ext cx="1349842" cy="352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err="1">
                  <a:latin typeface="+mj-lt"/>
                  <a:ea typeface="Verdana" pitchFamily="34" charset="0"/>
                  <a:cs typeface="Verdana" pitchFamily="34" charset="0"/>
                </a:rPr>
                <a:t>Beamsplitter</a:t>
              </a:r>
              <a:endParaRPr lang="en-US" sz="140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EAFA4C-6099-4333-B24A-06EADF15AF4D}"/>
                </a:ext>
              </a:extLst>
            </p:cNvPr>
            <p:cNvSpPr txBox="1"/>
            <p:nvPr/>
          </p:nvSpPr>
          <p:spPr>
            <a:xfrm rot="5400000">
              <a:off x="9911689" y="1815031"/>
              <a:ext cx="1349842" cy="352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err="1">
                  <a:latin typeface="+mj-lt"/>
                  <a:ea typeface="Verdana" pitchFamily="34" charset="0"/>
                  <a:cs typeface="Verdana" pitchFamily="34" charset="0"/>
                </a:rPr>
                <a:t>Beamsplitter</a:t>
              </a:r>
              <a:endParaRPr lang="en-US" sz="140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7846EC-ABFD-4CEB-B346-468B10DD79C0}"/>
                </a:ext>
              </a:extLst>
            </p:cNvPr>
            <p:cNvSpPr txBox="1"/>
            <p:nvPr/>
          </p:nvSpPr>
          <p:spPr>
            <a:xfrm rot="5400000">
              <a:off x="11853239" y="3570012"/>
              <a:ext cx="744778" cy="352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latin typeface="+mj-lt"/>
                  <a:ea typeface="Verdana" pitchFamily="34" charset="0"/>
                  <a:cs typeface="Verdana" pitchFamily="34" charset="0"/>
                </a:rPr>
                <a:t>Mirror</a:t>
              </a:r>
            </a:p>
          </p:txBody>
        </p:sp>
      </p:grpSp>
      <p:pic>
        <p:nvPicPr>
          <p:cNvPr id="10" name="Picture 3">
            <a:extLst>
              <a:ext uri="{FF2B5EF4-FFF2-40B4-BE49-F238E27FC236}">
                <a16:creationId xmlns:a16="http://schemas.microsoft.com/office/drawing/2014/main" id="{D869D1F8-2C98-4794-BA06-93A49B2B5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6277"/>
          <a:stretch>
            <a:fillRect/>
          </a:stretch>
        </p:blipFill>
        <p:spPr bwMode="auto">
          <a:xfrm>
            <a:off x="1527176" y="1044104"/>
            <a:ext cx="1768475" cy="5715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CE41A42-4E29-41A4-965E-B02DD0FF4872}"/>
              </a:ext>
            </a:extLst>
          </p:cNvPr>
          <p:cNvSpPr/>
          <p:nvPr/>
        </p:nvSpPr>
        <p:spPr bwMode="auto">
          <a:xfrm>
            <a:off x="6594348" y="1186875"/>
            <a:ext cx="4372992" cy="296220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latin typeface="Tahoma" pitchFamily="34" charset="0"/>
              <a:cs typeface="Arial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D73119-BB79-4C5C-8C09-8BC1897FDE21}"/>
              </a:ext>
            </a:extLst>
          </p:cNvPr>
          <p:cNvCxnSpPr/>
          <p:nvPr/>
        </p:nvCxnSpPr>
        <p:spPr>
          <a:xfrm>
            <a:off x="8429881" y="3959214"/>
            <a:ext cx="148526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43FC9BC-77EE-4F08-9A31-03D7DA629E1D}"/>
              </a:ext>
            </a:extLst>
          </p:cNvPr>
          <p:cNvSpPr txBox="1"/>
          <p:nvPr/>
        </p:nvSpPr>
        <p:spPr>
          <a:xfrm>
            <a:off x="7687484" y="375147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/>
              <a:t>Time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23CA5B-62BE-4A27-A9AE-428BAB7AAFF3}"/>
              </a:ext>
            </a:extLst>
          </p:cNvPr>
          <p:cNvCxnSpPr>
            <a:cxnSpLocks/>
          </p:cNvCxnSpPr>
          <p:nvPr/>
        </p:nvCxnSpPr>
        <p:spPr>
          <a:xfrm flipH="1" flipV="1">
            <a:off x="6059964" y="1377069"/>
            <a:ext cx="4679" cy="38832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F089979-92F2-4BFC-8B9B-7D098C006F11}"/>
              </a:ext>
            </a:extLst>
          </p:cNvPr>
          <p:cNvSpPr txBox="1"/>
          <p:nvPr/>
        </p:nvSpPr>
        <p:spPr>
          <a:xfrm rot="16200000">
            <a:off x="5561941" y="199340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/>
              <a:t>Position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78C3BA-635E-4E3A-A8ED-632E9D71BCE0}"/>
              </a:ext>
            </a:extLst>
          </p:cNvPr>
          <p:cNvGrpSpPr/>
          <p:nvPr/>
        </p:nvGrpSpPr>
        <p:grpSpPr>
          <a:xfrm>
            <a:off x="842964" y="1545757"/>
            <a:ext cx="4681538" cy="1154113"/>
            <a:chOff x="2" y="1455740"/>
            <a:chExt cx="4681538" cy="1154113"/>
          </a:xfrm>
        </p:grpSpPr>
        <p:grpSp>
          <p:nvGrpSpPr>
            <p:cNvPr id="17" name="Group 14">
              <a:extLst>
                <a:ext uri="{FF2B5EF4-FFF2-40B4-BE49-F238E27FC236}">
                  <a16:creationId xmlns:a16="http://schemas.microsoft.com/office/drawing/2014/main" id="{37999C67-6C2F-4DA4-9682-1E44370714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4527" y="1455740"/>
              <a:ext cx="3003550" cy="1154113"/>
              <a:chOff x="406" y="917"/>
              <a:chExt cx="1892" cy="727"/>
            </a:xfrm>
          </p:grpSpPr>
          <p:grpSp>
            <p:nvGrpSpPr>
              <p:cNvPr id="21" name="Group 15">
                <a:extLst>
                  <a:ext uri="{FF2B5EF4-FFF2-40B4-BE49-F238E27FC236}">
                    <a16:creationId xmlns:a16="http://schemas.microsoft.com/office/drawing/2014/main" id="{02B36328-84D2-4A9B-AFF7-CB4200C663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" y="1165"/>
                <a:ext cx="1892" cy="479"/>
                <a:chOff x="1138" y="3187"/>
                <a:chExt cx="3783" cy="957"/>
              </a:xfrm>
            </p:grpSpPr>
            <p:pic>
              <p:nvPicPr>
                <p:cNvPr id="24" name="Picture 16">
                  <a:extLst>
                    <a:ext uri="{FF2B5EF4-FFF2-40B4-BE49-F238E27FC236}">
                      <a16:creationId xmlns:a16="http://schemas.microsoft.com/office/drawing/2014/main" id="{5FA67ACE-E22A-4515-AB66-B68090F3A6C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 t="3476" r="2875" b="8342"/>
                <a:stretch>
                  <a:fillRect/>
                </a:stretch>
              </p:blipFill>
              <p:spPr bwMode="auto">
                <a:xfrm>
                  <a:off x="1138" y="3236"/>
                  <a:ext cx="3783" cy="8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 type="none" w="lg" len="med"/>
                </a:ln>
                <a:effectLst/>
              </p:spPr>
            </p:pic>
            <p:sp>
              <p:nvSpPr>
                <p:cNvPr id="25" name="Rectangle 17">
                  <a:extLst>
                    <a:ext uri="{FF2B5EF4-FFF2-40B4-BE49-F238E27FC236}">
                      <a16:creationId xmlns:a16="http://schemas.microsoft.com/office/drawing/2014/main" id="{E5AD9102-0AA9-4D87-A689-6980FC2EC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6" y="3962"/>
                  <a:ext cx="197" cy="18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 type="none" w="lg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Rectangle 18">
                  <a:extLst>
                    <a:ext uri="{FF2B5EF4-FFF2-40B4-BE49-F238E27FC236}">
                      <a16:creationId xmlns:a16="http://schemas.microsoft.com/office/drawing/2014/main" id="{FD4BFC3B-FDD4-433F-B52F-36C953458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1" y="3187"/>
                  <a:ext cx="197" cy="111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 type="none" w="lg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" name="Line 19">
                <a:extLst>
                  <a:ext uri="{FF2B5EF4-FFF2-40B4-BE49-F238E27FC236}">
                    <a16:creationId xmlns:a16="http://schemas.microsoft.com/office/drawing/2014/main" id="{3B3CF4FB-D9C2-4F80-86BA-6C2A810185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39" y="919"/>
                <a:ext cx="351" cy="306"/>
              </a:xfrm>
              <a:prstGeom prst="line">
                <a:avLst/>
              </a:prstGeom>
              <a:noFill/>
              <a:ln w="31750">
                <a:solidFill>
                  <a:srgbClr val="0000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20">
                <a:extLst>
                  <a:ext uri="{FF2B5EF4-FFF2-40B4-BE49-F238E27FC236}">
                    <a16:creationId xmlns:a16="http://schemas.microsoft.com/office/drawing/2014/main" id="{EF6FA05D-A795-47B5-AE03-BA9E681C96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80" y="917"/>
                <a:ext cx="421" cy="31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" name="Text Box 26">
              <a:extLst>
                <a:ext uri="{FF2B5EF4-FFF2-40B4-BE49-F238E27FC236}">
                  <a16:creationId xmlns:a16="http://schemas.microsoft.com/office/drawing/2014/main" id="{E43CC4A0-F114-45C1-A03E-0B7AD5481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" y="1497015"/>
              <a:ext cx="13112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1600" b="1">
                  <a:latin typeface="Symbol" pitchFamily="18" charset="2"/>
                </a:rPr>
                <a:t>p</a:t>
              </a:r>
              <a:r>
                <a:rPr lang="en-US" sz="1600" b="1"/>
                <a:t>/2 pulse</a:t>
              </a:r>
            </a:p>
          </p:txBody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59DA8DF1-D3ED-4322-8508-93E7C6C34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7390" y="1487490"/>
              <a:ext cx="14541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600"/>
                <a:t>“</a:t>
              </a:r>
              <a:r>
                <a:rPr lang="en-US" sz="1600" err="1"/>
                <a:t>beamsplitter</a:t>
              </a:r>
              <a:r>
                <a:rPr lang="en-US" sz="1600"/>
                <a:t>”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FFFB220-C5E1-44CA-94BF-42969824EAE4}"/>
                </a:ext>
              </a:extLst>
            </p:cNvPr>
            <p:cNvSpPr txBox="1"/>
            <p:nvPr/>
          </p:nvSpPr>
          <p:spPr>
            <a:xfrm>
              <a:off x="3155633" y="2093280"/>
              <a:ext cx="24415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az-Cyrl-AZ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ћ</a:t>
              </a:r>
              <a:r>
                <a:rPr lang="en-US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E70AFF9-171D-4791-8F24-B8F2D126B650}"/>
              </a:ext>
            </a:extLst>
          </p:cNvPr>
          <p:cNvGrpSpPr/>
          <p:nvPr/>
        </p:nvGrpSpPr>
        <p:grpSpPr>
          <a:xfrm>
            <a:off x="842962" y="2642717"/>
            <a:ext cx="4395788" cy="1171575"/>
            <a:chOff x="0" y="2552700"/>
            <a:chExt cx="4395788" cy="1171575"/>
          </a:xfrm>
        </p:grpSpPr>
        <p:grpSp>
          <p:nvGrpSpPr>
            <p:cNvPr id="28" name="Group 4">
              <a:extLst>
                <a:ext uri="{FF2B5EF4-FFF2-40B4-BE49-F238E27FC236}">
                  <a16:creationId xmlns:a16="http://schemas.microsoft.com/office/drawing/2014/main" id="{87F39B65-CEEE-4CEA-85C0-D3ED7727F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7538" y="2552700"/>
              <a:ext cx="2905125" cy="1171575"/>
              <a:chOff x="389" y="1608"/>
              <a:chExt cx="1830" cy="738"/>
            </a:xfrm>
          </p:grpSpPr>
          <p:pic>
            <p:nvPicPr>
              <p:cNvPr id="32" name="Picture 5">
                <a:extLst>
                  <a:ext uri="{FF2B5EF4-FFF2-40B4-BE49-F238E27FC236}">
                    <a16:creationId xmlns:a16="http://schemas.microsoft.com/office/drawing/2014/main" id="{EEE7973B-2624-4997-AF34-30BE585BD0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r="2159"/>
              <a:stretch>
                <a:fillRect/>
              </a:stretch>
            </p:blipFill>
            <p:spPr bwMode="auto">
              <a:xfrm>
                <a:off x="389" y="1836"/>
                <a:ext cx="1830" cy="5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  <a:effectLst/>
            </p:spPr>
          </p:pic>
          <p:sp>
            <p:nvSpPr>
              <p:cNvPr id="33" name="Line 6">
                <a:extLst>
                  <a:ext uri="{FF2B5EF4-FFF2-40B4-BE49-F238E27FC236}">
                    <a16:creationId xmlns:a16="http://schemas.microsoft.com/office/drawing/2014/main" id="{DD248AC4-F001-4834-83E3-16AAD377D7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1" y="1608"/>
                <a:ext cx="0" cy="317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7">
                <a:extLst>
                  <a:ext uri="{FF2B5EF4-FFF2-40B4-BE49-F238E27FC236}">
                    <a16:creationId xmlns:a16="http://schemas.microsoft.com/office/drawing/2014/main" id="{A304B731-E06F-44C3-A860-1D0DA426B6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1" y="1633"/>
                <a:ext cx="0" cy="317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" name="Text Box 28">
              <a:extLst>
                <a:ext uri="{FF2B5EF4-FFF2-40B4-BE49-F238E27FC236}">
                  <a16:creationId xmlns:a16="http://schemas.microsoft.com/office/drawing/2014/main" id="{2E3482E5-635D-4FBD-9929-E5A8358F7A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2686050"/>
              <a:ext cx="13112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1600" b="1">
                  <a:latin typeface="Symbol" pitchFamily="18" charset="2"/>
                </a:rPr>
                <a:t>p</a:t>
              </a:r>
              <a:r>
                <a:rPr lang="en-US" sz="1600" b="1"/>
                <a:t> pulse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15C538F-DB44-4E7A-8168-E2A41BC4F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2025" y="2611438"/>
              <a:ext cx="8937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600"/>
                <a:t>“mirror”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FE7B6E3-7F6C-4C6B-8CEC-D042FC2954E4}"/>
                </a:ext>
              </a:extLst>
            </p:cNvPr>
            <p:cNvSpPr txBox="1"/>
            <p:nvPr/>
          </p:nvSpPr>
          <p:spPr>
            <a:xfrm>
              <a:off x="1766698" y="3189903"/>
              <a:ext cx="24415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az-Cyrl-AZ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ћ</a:t>
              </a:r>
              <a:r>
                <a:rPr lang="en-US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518C06-9C13-42C9-B49B-3166713FCC63}"/>
              </a:ext>
            </a:extLst>
          </p:cNvPr>
          <p:cNvGrpSpPr/>
          <p:nvPr/>
        </p:nvGrpSpPr>
        <p:grpSpPr>
          <a:xfrm>
            <a:off x="842962" y="3677766"/>
            <a:ext cx="5253038" cy="1695450"/>
            <a:chOff x="0" y="3587750"/>
            <a:chExt cx="5253038" cy="1695450"/>
          </a:xfrm>
        </p:grpSpPr>
        <p:grpSp>
          <p:nvGrpSpPr>
            <p:cNvPr id="36" name="Group 8">
              <a:extLst>
                <a:ext uri="{FF2B5EF4-FFF2-40B4-BE49-F238E27FC236}">
                  <a16:creationId xmlns:a16="http://schemas.microsoft.com/office/drawing/2014/main" id="{655F008E-78BC-4FE9-A1DE-881DFBD2A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900" y="3587750"/>
              <a:ext cx="4910138" cy="1695450"/>
              <a:chOff x="216" y="2260"/>
              <a:chExt cx="3093" cy="1068"/>
            </a:xfrm>
          </p:grpSpPr>
          <p:pic>
            <p:nvPicPr>
              <p:cNvPr id="40" name="Picture 9">
                <a:extLst>
                  <a:ext uri="{FF2B5EF4-FFF2-40B4-BE49-F238E27FC236}">
                    <a16:creationId xmlns:a16="http://schemas.microsoft.com/office/drawing/2014/main" id="{8C3FEB1D-A907-49CB-80AE-ADFEEB4D7E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r="1778"/>
              <a:stretch>
                <a:fillRect/>
              </a:stretch>
            </p:blipFill>
            <p:spPr bwMode="auto">
              <a:xfrm>
                <a:off x="216" y="2858"/>
                <a:ext cx="3093" cy="47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  <a:effectLst/>
            </p:spPr>
          </p:pic>
          <p:sp>
            <p:nvSpPr>
              <p:cNvPr id="41" name="Line 10">
                <a:extLst>
                  <a:ext uri="{FF2B5EF4-FFF2-40B4-BE49-F238E27FC236}">
                    <a16:creationId xmlns:a16="http://schemas.microsoft.com/office/drawing/2014/main" id="{D51B693B-0900-4CBC-A6FA-85A0A7980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" y="2304"/>
                <a:ext cx="365" cy="546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11">
                <a:extLst>
                  <a:ext uri="{FF2B5EF4-FFF2-40B4-BE49-F238E27FC236}">
                    <a16:creationId xmlns:a16="http://schemas.microsoft.com/office/drawing/2014/main" id="{4E10F1EB-49F5-4431-B010-E426C173A7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8" y="2309"/>
                <a:ext cx="819" cy="58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2">
                <a:extLst>
                  <a:ext uri="{FF2B5EF4-FFF2-40B4-BE49-F238E27FC236}">
                    <a16:creationId xmlns:a16="http://schemas.microsoft.com/office/drawing/2014/main" id="{CD9002FF-AB24-4E42-8DF1-40FD33586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61" y="2260"/>
                <a:ext cx="575" cy="652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3">
                <a:extLst>
                  <a:ext uri="{FF2B5EF4-FFF2-40B4-BE49-F238E27FC236}">
                    <a16:creationId xmlns:a16="http://schemas.microsoft.com/office/drawing/2014/main" id="{A91B973D-38C6-41B6-AF3D-25ADEACCB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8" y="2266"/>
                <a:ext cx="598" cy="62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sysDash"/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" name="Rectangle 30">
              <a:extLst>
                <a:ext uri="{FF2B5EF4-FFF2-40B4-BE49-F238E27FC236}">
                  <a16:creationId xmlns:a16="http://schemas.microsoft.com/office/drawing/2014/main" id="{DA9EF4FF-5DEE-43E6-88C1-E78AF838F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2788" y="3713163"/>
              <a:ext cx="14541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600"/>
                <a:t>“</a:t>
              </a:r>
              <a:r>
                <a:rPr lang="en-US" sz="1600" err="1"/>
                <a:t>beamsplitter</a:t>
              </a:r>
              <a:r>
                <a:rPr lang="en-US" sz="1600"/>
                <a:t>”</a:t>
              </a:r>
            </a:p>
          </p:txBody>
        </p:sp>
        <p:sp>
          <p:nvSpPr>
            <p:cNvPr id="38" name="Text Box 31">
              <a:extLst>
                <a:ext uri="{FF2B5EF4-FFF2-40B4-BE49-F238E27FC236}">
                  <a16:creationId xmlns:a16="http://schemas.microsoft.com/office/drawing/2014/main" id="{01F58853-089E-45BF-AA8F-7E682C36A5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3927475"/>
              <a:ext cx="13112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1600" b="1">
                  <a:latin typeface="Symbol" pitchFamily="18" charset="2"/>
                </a:rPr>
                <a:t>p</a:t>
              </a:r>
              <a:r>
                <a:rPr lang="en-US" sz="1600" b="1"/>
                <a:t>/2 pulse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72F8F2A-0F76-4120-A0DA-03CEF321E866}"/>
                </a:ext>
              </a:extLst>
            </p:cNvPr>
            <p:cNvSpPr txBox="1"/>
            <p:nvPr/>
          </p:nvSpPr>
          <p:spPr>
            <a:xfrm>
              <a:off x="4757426" y="4728816"/>
              <a:ext cx="24415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az-Cyrl-AZ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ћ</a:t>
              </a:r>
              <a:r>
                <a:rPr lang="en-US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5636EE1-7F34-44CC-868F-C68A55742294}"/>
              </a:ext>
            </a:extLst>
          </p:cNvPr>
          <p:cNvGrpSpPr/>
          <p:nvPr/>
        </p:nvGrpSpPr>
        <p:grpSpPr>
          <a:xfrm>
            <a:off x="1415480" y="4725144"/>
            <a:ext cx="7776522" cy="2053519"/>
            <a:chOff x="436813" y="4644061"/>
            <a:chExt cx="7776522" cy="2053519"/>
          </a:xfrm>
        </p:grpSpPr>
        <p:pic>
          <p:nvPicPr>
            <p:cNvPr id="46" name="Picture 22">
              <a:extLst>
                <a:ext uri="{FF2B5EF4-FFF2-40B4-BE49-F238E27FC236}">
                  <a16:creationId xmlns:a16="http://schemas.microsoft.com/office/drawing/2014/main" id="{DC9A0C5D-26B8-4F05-849C-CA2FABEDB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 r="1147" b="10814"/>
            <a:stretch>
              <a:fillRect/>
            </a:stretch>
          </p:blipFill>
          <p:spPr bwMode="auto">
            <a:xfrm>
              <a:off x="436813" y="5208092"/>
              <a:ext cx="4038601" cy="11604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  <a:effectLst/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EC50670-EE9A-4B8A-B96D-8A4DB953E5E1}"/>
                </a:ext>
              </a:extLst>
            </p:cNvPr>
            <p:cNvGrpSpPr/>
            <p:nvPr/>
          </p:nvGrpSpPr>
          <p:grpSpPr>
            <a:xfrm>
              <a:off x="5783890" y="4644061"/>
              <a:ext cx="2429445" cy="2053519"/>
              <a:chOff x="5181600" y="1852613"/>
              <a:chExt cx="3885455" cy="3209925"/>
            </a:xfrm>
          </p:grpSpPr>
          <p:sp>
            <p:nvSpPr>
              <p:cNvPr id="50" name="Text Box 7">
                <a:extLst>
                  <a:ext uri="{FF2B5EF4-FFF2-40B4-BE49-F238E27FC236}">
                    <a16:creationId xmlns:a16="http://schemas.microsoft.com/office/drawing/2014/main" id="{595DE487-169E-4926-B6F9-FC8837E041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05462" y="2779712"/>
                <a:ext cx="1798638" cy="101030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Interior view</a:t>
                </a:r>
              </a:p>
            </p:txBody>
          </p:sp>
          <p:pic>
            <p:nvPicPr>
              <p:cNvPr id="51" name="Picture 10" descr="surf">
                <a:extLst>
                  <a:ext uri="{FF2B5EF4-FFF2-40B4-BE49-F238E27FC236}">
                    <a16:creationId xmlns:a16="http://schemas.microsoft.com/office/drawing/2014/main" id="{A17FE87F-A1DC-404C-BAD5-90BBAF415D05}"/>
                  </a:ext>
                </a:extLst>
              </p:cNvPr>
              <p:cNvPicPr>
                <a:picLocks noChangeAspect="1" noChangeArrowheads="1" noCrop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5181600" y="1852613"/>
                <a:ext cx="3486150" cy="3209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" name="Text Box 14">
                <a:extLst>
                  <a:ext uri="{FF2B5EF4-FFF2-40B4-BE49-F238E27FC236}">
                    <a16:creationId xmlns:a16="http://schemas.microsoft.com/office/drawing/2014/main" id="{BF492C37-AC35-4A56-AB3F-C47F03CB8E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68418" y="3168490"/>
                <a:ext cx="1798637" cy="7216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None/>
                </a:pPr>
                <a:r>
                  <a:rPr 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</a:t>
                </a:r>
                <a:r>
                  <a:rPr lang="en-US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p+</a:t>
                </a:r>
                <a:r>
                  <a:rPr lang="az-Cyrl-AZ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ћ</a:t>
                </a:r>
                <a:r>
                  <a:rPr lang="en-US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›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Text Box 15">
                <a:extLst>
                  <a:ext uri="{FF2B5EF4-FFF2-40B4-BE49-F238E27FC236}">
                    <a16:creationId xmlns:a16="http://schemas.microsoft.com/office/drawing/2014/main" id="{058E4D47-125F-41D9-9CF4-7DFB647116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05670" y="2197428"/>
                <a:ext cx="1600201" cy="7216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None/>
                </a:pPr>
                <a:r>
                  <a:rPr 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</a:t>
                </a:r>
                <a:r>
                  <a:rPr lang="en-US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›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5E5F2C7-BE2E-4740-84F7-0E90B5664D0C}"/>
                </a:ext>
              </a:extLst>
            </p:cNvPr>
            <p:cNvSpPr txBox="1"/>
            <p:nvPr/>
          </p:nvSpPr>
          <p:spPr>
            <a:xfrm>
              <a:off x="2555776" y="5946404"/>
              <a:ext cx="19919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az-Cyrl-AZ" sz="15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ћ</a:t>
              </a:r>
              <a:r>
                <a:rPr lang="en-US" sz="15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</a:p>
          </p:txBody>
        </p:sp>
      </p:grpSp>
      <p:pic>
        <p:nvPicPr>
          <p:cNvPr id="54" name="Picture 3" descr="C:\thesis\sugarbaker\trunk\introduction\singleShot.png">
            <a:extLst>
              <a:ext uri="{FF2B5EF4-FFF2-40B4-BE49-F238E27FC236}">
                <a16:creationId xmlns:a16="http://schemas.microsoft.com/office/drawing/2014/main" id="{2AC8968B-7B12-6E4B-813B-E0CA1B99E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26888" y="1281630"/>
            <a:ext cx="585736" cy="995242"/>
          </a:xfrm>
          <a:prstGeom prst="rect">
            <a:avLst/>
          </a:prstGeom>
          <a:noFill/>
        </p:spPr>
      </p:pic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1393C624-BC7B-FC45-8C99-D7573977DCAF}"/>
              </a:ext>
            </a:extLst>
          </p:cNvPr>
          <p:cNvCxnSpPr>
            <a:cxnSpLocks/>
            <a:endCxn id="52" idx="3"/>
          </p:cNvCxnSpPr>
          <p:nvPr/>
        </p:nvCxnSpPr>
        <p:spPr bwMode="auto">
          <a:xfrm rot="5400000">
            <a:off x="8755190" y="3110283"/>
            <a:ext cx="3124327" cy="2250701"/>
          </a:xfrm>
          <a:prstGeom prst="curvedConnector2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7" name="Picture 56" descr="Text&#10;&#10;Description automatically generated with low confidence">
            <a:extLst>
              <a:ext uri="{FF2B5EF4-FFF2-40B4-BE49-F238E27FC236}">
                <a16:creationId xmlns:a16="http://schemas.microsoft.com/office/drawing/2014/main" id="{E5D0C0F3-A03C-2743-B03B-7616BC8AE7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56040" y="4201945"/>
            <a:ext cx="2393026" cy="45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9594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512DC-0E14-4098-ADA0-CFD8C62A0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Light Pulse Atom Interferometry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45283A2-5EF6-4CFC-BD6A-10FB06A8E305}"/>
              </a:ext>
            </a:extLst>
          </p:cNvPr>
          <p:cNvGrpSpPr/>
          <p:nvPr/>
        </p:nvGrpSpPr>
        <p:grpSpPr>
          <a:xfrm>
            <a:off x="1487488" y="1340768"/>
            <a:ext cx="2069046" cy="3816424"/>
            <a:chOff x="-3177015" y="272236"/>
            <a:chExt cx="3195653" cy="617760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6B1CCE-52E6-4EA9-8B29-9C042D66E1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67"/>
            <a:stretch/>
          </p:blipFill>
          <p:spPr>
            <a:xfrm>
              <a:off x="-3176598" y="272236"/>
              <a:ext cx="3102045" cy="617760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033B95-53EE-416E-8B06-34E929622BDD}"/>
                </a:ext>
              </a:extLst>
            </p:cNvPr>
            <p:cNvSpPr/>
            <p:nvPr/>
          </p:nvSpPr>
          <p:spPr bwMode="auto">
            <a:xfrm>
              <a:off x="-1172449" y="636373"/>
              <a:ext cx="1191087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3B28E8A-C975-45A3-AF5C-833F9276DD9F}"/>
                </a:ext>
              </a:extLst>
            </p:cNvPr>
            <p:cNvSpPr/>
            <p:nvPr/>
          </p:nvSpPr>
          <p:spPr bwMode="auto">
            <a:xfrm>
              <a:off x="-759939" y="2218110"/>
              <a:ext cx="722870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en-US">
                <a:latin typeface="Tahoma" pitchFamily="34" charset="0"/>
                <a:cs typeface="Arial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51C6CF5-C36B-49AA-82BB-6BB1D93CFBF4}"/>
                </a:ext>
              </a:extLst>
            </p:cNvPr>
            <p:cNvSpPr/>
            <p:nvPr/>
          </p:nvSpPr>
          <p:spPr bwMode="auto">
            <a:xfrm>
              <a:off x="-3177015" y="636373"/>
              <a:ext cx="225715" cy="3789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800100" lvl="1" indent="-342900"/>
              <a:endParaRPr lang="en-US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6E42963B-A1A5-DF41-A1E1-7D6BB5D50A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099" y="5179076"/>
            <a:ext cx="3691756" cy="16179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BB19F5-5C71-9F40-9656-68468381B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1784" y="5212475"/>
            <a:ext cx="3996044" cy="1672909"/>
          </a:xfrm>
          <a:prstGeom prst="rect">
            <a:avLst/>
          </a:prstGeom>
        </p:spPr>
      </p:pic>
      <p:pic>
        <p:nvPicPr>
          <p:cNvPr id="9" name="Picture 11">
            <a:extLst>
              <a:ext uri="{FF2B5EF4-FFF2-40B4-BE49-F238E27FC236}">
                <a16:creationId xmlns:a16="http://schemas.microsoft.com/office/drawing/2014/main" id="{ADBA50E9-E4A4-429B-8A5A-9E2B2D5F2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l="1580" r="4929"/>
          <a:stretch>
            <a:fillRect/>
          </a:stretch>
        </p:blipFill>
        <p:spPr bwMode="auto">
          <a:xfrm>
            <a:off x="3935760" y="1023303"/>
            <a:ext cx="5988789" cy="429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F27B71-1A5B-5741-90DF-7A01AB6F7E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6440" y="1799829"/>
            <a:ext cx="1907282" cy="2034434"/>
          </a:xfrm>
          <a:prstGeom prst="rect">
            <a:avLst/>
          </a:prstGeom>
        </p:spPr>
      </p:pic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5DA069FD-C000-6C4A-B2E7-87F2F59003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7110" y="5229200"/>
            <a:ext cx="3075474" cy="151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4008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D2CB5-79A6-304E-8B76-64E4439F7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Phase Shifts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AA0DE28-2BCE-2844-884F-167F23101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29" y="1129278"/>
            <a:ext cx="7959803" cy="5612090"/>
          </a:xfrm>
          <a:prstGeom prst="rect">
            <a:avLst/>
          </a:prstGeom>
        </p:spPr>
      </p:pic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AECF25AB-CF92-4A45-A150-47539A370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1700808"/>
            <a:ext cx="3840938" cy="386104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1CEB1D8-FDF4-844B-ABFE-B1146EB4246E}"/>
              </a:ext>
            </a:extLst>
          </p:cNvPr>
          <p:cNvCxnSpPr>
            <a:cxnSpLocks/>
          </p:cNvCxnSpPr>
          <p:nvPr/>
        </p:nvCxnSpPr>
        <p:spPr bwMode="auto">
          <a:xfrm flipV="1">
            <a:off x="7176120" y="2708920"/>
            <a:ext cx="1008112" cy="922412"/>
          </a:xfrm>
          <a:prstGeom prst="straightConnector1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0D91179-67A3-6140-90D4-B60841D82F94}"/>
              </a:ext>
            </a:extLst>
          </p:cNvPr>
          <p:cNvSpPr txBox="1"/>
          <p:nvPr/>
        </p:nvSpPr>
        <p:spPr>
          <a:xfrm>
            <a:off x="8603184" y="1052736"/>
            <a:ext cx="3181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General Relativistic Effects in</a:t>
            </a:r>
          </a:p>
          <a:p>
            <a:pPr algn="ctr"/>
            <a:r>
              <a:rPr lang="en-GB"/>
              <a:t> Atom Interferometry </a:t>
            </a:r>
          </a:p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EA254A-23B3-C34A-8C06-53C2B9E1ACC7}"/>
              </a:ext>
            </a:extLst>
          </p:cNvPr>
          <p:cNvSpPr txBox="1"/>
          <p:nvPr/>
        </p:nvSpPr>
        <p:spPr>
          <a:xfrm>
            <a:off x="8616280" y="5805264"/>
            <a:ext cx="3053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/>
              <a:t>Dimopoulos</a:t>
            </a:r>
            <a:r>
              <a:rPr lang="en-GB"/>
              <a:t> et al, </a:t>
            </a:r>
          </a:p>
          <a:p>
            <a:r>
              <a:rPr lang="en-GB"/>
              <a:t>Phys.Rev.D78:042003,</a:t>
            </a:r>
            <a:r>
              <a:rPr lang="en-GB" b="1"/>
              <a:t>2008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229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89040-9157-C140-9FEC-B847E99FD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 and Pi/2 Pluses – Rabi Oscillation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48A454BF-698D-AC44-863F-0F52E3247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181818"/>
            <a:ext cx="8366748" cy="5676182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90DE38C-3105-7647-9CDB-16DB0F908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497" y="4030036"/>
            <a:ext cx="3515802" cy="2627263"/>
          </a:xfrm>
          <a:prstGeom prst="rect">
            <a:avLst/>
          </a:prstGeom>
        </p:spPr>
      </p:pic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26BECCB-5469-704D-AE8F-98CF6417F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1451" y="1471871"/>
            <a:ext cx="3307893" cy="195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645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DF5603F-D1E8-824C-B0F5-3922ADC011F2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3B92D2F-2EFE-3547-AAA5-AB959A2BD57B}"/>
              </a:ext>
            </a:extLst>
          </p:cNvPr>
          <p:cNvSpPr txBox="1"/>
          <p:nvPr/>
        </p:nvSpPr>
        <p:spPr>
          <a:xfrm>
            <a:off x="778575" y="162880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Atoms at rest:</a:t>
            </a:r>
          </a:p>
        </p:txBody>
      </p:sp>
      <p:pic>
        <p:nvPicPr>
          <p:cNvPr id="63" name="Picture 62" descr="A picture containing text&#10;&#10;Description automatically generated">
            <a:extLst>
              <a:ext uri="{FF2B5EF4-FFF2-40B4-BE49-F238E27FC236}">
                <a16:creationId xmlns:a16="http://schemas.microsoft.com/office/drawing/2014/main" id="{35EC209E-3E76-3341-AAE6-B1D37B4E3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916832"/>
            <a:ext cx="52197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314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B58E27-B88A-C04C-8DE6-AF0B5C19F0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EB9C2-08B2-394A-A583-DD9AAC6C4CD5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D8E1855-5544-1740-9433-E81C858A9033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A020F5-3958-D94D-B9B1-CC3A558A12B7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D84189-1FD2-954C-B08D-05FA65F91275}"/>
              </a:ext>
            </a:extLst>
          </p:cNvPr>
          <p:cNvSpPr txBox="1"/>
          <p:nvPr/>
        </p:nvSpPr>
        <p:spPr>
          <a:xfrm>
            <a:off x="778575" y="162880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Atoms at rest:</a:t>
            </a:r>
          </a:p>
        </p:txBody>
      </p:sp>
      <p:pic>
        <p:nvPicPr>
          <p:cNvPr id="42" name="Picture 41" descr="A picture containing text&#10;&#10;Description automatically generated">
            <a:extLst>
              <a:ext uri="{FF2B5EF4-FFF2-40B4-BE49-F238E27FC236}">
                <a16:creationId xmlns:a16="http://schemas.microsoft.com/office/drawing/2014/main" id="{19AFC8ED-FD0C-7243-BEF5-23C288141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916832"/>
            <a:ext cx="5219700" cy="812800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28774817-57D8-2E4A-9586-65BC600C3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76" y="2636912"/>
            <a:ext cx="53213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5112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EC617E-1DB6-024D-92E5-B89BA2F6987F}"/>
              </a:ext>
            </a:extLst>
          </p:cNvPr>
          <p:cNvCxnSpPr>
            <a:cxnSpLocks/>
          </p:cNvCxnSpPr>
          <p:nvPr/>
        </p:nvCxnSpPr>
        <p:spPr bwMode="auto">
          <a:xfrm>
            <a:off x="7536160" y="3573016"/>
            <a:ext cx="1595028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22B889-7F7A-5A48-BABD-3080BD668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2492896"/>
            <a:ext cx="1080120" cy="108012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B58E27-B88A-C04C-8DE6-AF0B5C19F0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EB9C2-08B2-394A-A583-DD9AAC6C4CD5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35615C3-99F7-0F49-A6A2-92F70DBEA535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867D69F-EA16-AD4E-9526-C0AF89DBB9A2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2A9FBD-E158-9A46-A01B-903A6D32CE6A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27458C-E61D-4B4F-8211-A81E743ADADC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2EA84D4-1BDC-B148-8623-3A3574147AA6}"/>
              </a:ext>
            </a:extLst>
          </p:cNvPr>
          <p:cNvSpPr txBox="1"/>
          <p:nvPr/>
        </p:nvSpPr>
        <p:spPr>
          <a:xfrm>
            <a:off x="778575" y="162880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Atoms at rest:</a:t>
            </a:r>
          </a:p>
        </p:txBody>
      </p:sp>
      <p:pic>
        <p:nvPicPr>
          <p:cNvPr id="49" name="Picture 48" descr="A picture containing text&#10;&#10;Description automatically generated">
            <a:extLst>
              <a:ext uri="{FF2B5EF4-FFF2-40B4-BE49-F238E27FC236}">
                <a16:creationId xmlns:a16="http://schemas.microsoft.com/office/drawing/2014/main" id="{F22BC776-0096-924C-A31B-9829001B4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916832"/>
            <a:ext cx="5219700" cy="812800"/>
          </a:xfrm>
          <a:prstGeom prst="rect">
            <a:avLst/>
          </a:prstGeom>
        </p:spPr>
      </p:pic>
      <p:pic>
        <p:nvPicPr>
          <p:cNvPr id="60" name="Picture 59" descr="Text&#10;&#10;Description automatically generated with medium confidence">
            <a:extLst>
              <a:ext uri="{FF2B5EF4-FFF2-40B4-BE49-F238E27FC236}">
                <a16:creationId xmlns:a16="http://schemas.microsoft.com/office/drawing/2014/main" id="{CB39C8FC-D3C6-C64A-A457-5AAA34800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76" y="2636912"/>
            <a:ext cx="5321300" cy="1066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D15A35-D295-E442-86E7-5C8D54CF2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80" y="4035276"/>
            <a:ext cx="80264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605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EC617E-1DB6-024D-92E5-B89BA2F6987F}"/>
              </a:ext>
            </a:extLst>
          </p:cNvPr>
          <p:cNvCxnSpPr>
            <a:cxnSpLocks/>
          </p:cNvCxnSpPr>
          <p:nvPr/>
        </p:nvCxnSpPr>
        <p:spPr bwMode="auto">
          <a:xfrm>
            <a:off x="7536160" y="3573016"/>
            <a:ext cx="1595028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22B889-7F7A-5A48-BABD-3080BD668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2492896"/>
            <a:ext cx="1080120" cy="108012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B58E27-B88A-C04C-8DE6-AF0B5C19F0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E7325E-2D4E-E94C-979D-3CF1C74C6ACA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1412776"/>
            <a:ext cx="0" cy="2520280"/>
          </a:xfrm>
          <a:prstGeom prst="line">
            <a:avLst/>
          </a:prstGeom>
          <a:noFill/>
          <a:ln w="1270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EB9C2-08B2-394A-A583-DD9AAC6C4CD5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A262EDC-1287-504D-94F8-7F2A258B2903}"/>
              </a:ext>
            </a:extLst>
          </p:cNvPr>
          <p:cNvSpPr txBox="1"/>
          <p:nvPr/>
        </p:nvSpPr>
        <p:spPr>
          <a:xfrm rot="5400000">
            <a:off x="8412897" y="135340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 Mirror</a:t>
            </a:r>
          </a:p>
          <a:p>
            <a:r>
              <a:rPr lang="en-US" sz="1000"/>
              <a:t>Phase Phi 2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7A272A5-72B5-E542-939A-60B8C03C89BE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91576D4-5C5B-AF42-A876-919648147C0F}"/>
              </a:ext>
            </a:extLst>
          </p:cNvPr>
          <p:cNvCxnSpPr>
            <a:cxnSpLocks/>
          </p:cNvCxnSpPr>
          <p:nvPr/>
        </p:nvCxnSpPr>
        <p:spPr bwMode="auto">
          <a:xfrm>
            <a:off x="7536160" y="3573016"/>
            <a:ext cx="1595028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355B8FD-1FD8-7348-966B-51EEBC6E9E26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FE5625F-D3F6-484B-8E32-AEA8535EE7CD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2492896"/>
            <a:ext cx="1080120" cy="108012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B79CD9-DCD2-434C-8D0F-9406097E03F5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D91A3CE-16E4-0F46-949D-B51A85975FD3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B920027-0876-124E-BC01-D9F64B96C064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4C5626E-57F5-F240-89E6-FAB3AA40D6FE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EA1A13E-EB38-3C40-87EB-7F9883D60B0D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F9C1D7B-3F40-224F-8613-F41340F1A47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1744647-B85A-764C-A3B9-1D332F13804E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4C6EC3C-0E7B-8F4E-BFE2-1C38039B2039}"/>
              </a:ext>
            </a:extLst>
          </p:cNvPr>
          <p:cNvSpPr txBox="1"/>
          <p:nvPr/>
        </p:nvSpPr>
        <p:spPr>
          <a:xfrm>
            <a:off x="778575" y="162880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Atoms at rest:</a:t>
            </a:r>
          </a:p>
        </p:txBody>
      </p:sp>
      <p:pic>
        <p:nvPicPr>
          <p:cNvPr id="66" name="Picture 65" descr="A picture containing text&#10;&#10;Description automatically generated">
            <a:extLst>
              <a:ext uri="{FF2B5EF4-FFF2-40B4-BE49-F238E27FC236}">
                <a16:creationId xmlns:a16="http://schemas.microsoft.com/office/drawing/2014/main" id="{29783AA7-C9A1-D84C-BBE6-BBE106608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916832"/>
            <a:ext cx="5219700" cy="812800"/>
          </a:xfrm>
          <a:prstGeom prst="rect">
            <a:avLst/>
          </a:prstGeom>
        </p:spPr>
      </p:pic>
      <p:pic>
        <p:nvPicPr>
          <p:cNvPr id="67" name="Picture 66" descr="Text&#10;&#10;Description automatically generated with medium confidence">
            <a:extLst>
              <a:ext uri="{FF2B5EF4-FFF2-40B4-BE49-F238E27FC236}">
                <a16:creationId xmlns:a16="http://schemas.microsoft.com/office/drawing/2014/main" id="{A1DBFE1C-DFBD-DC40-97F9-4C75E6682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76" y="2636912"/>
            <a:ext cx="5321300" cy="10668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5DA87BA5-204F-F84A-BDCF-F180A58110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80" y="4035276"/>
            <a:ext cx="8026400" cy="977900"/>
          </a:xfrm>
          <a:prstGeom prst="rect">
            <a:avLst/>
          </a:prstGeom>
        </p:spPr>
      </p:pic>
      <p:pic>
        <p:nvPicPr>
          <p:cNvPr id="4" name="Picture 3" descr="Text&#10;&#10;Description automatically generated with low confidence">
            <a:extLst>
              <a:ext uri="{FF2B5EF4-FFF2-40B4-BE49-F238E27FC236}">
                <a16:creationId xmlns:a16="http://schemas.microsoft.com/office/drawing/2014/main" id="{7DEF65CE-CFBB-2946-ACB4-48DAC0ACB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549" y="5363283"/>
            <a:ext cx="59563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447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EC617E-1DB6-024D-92E5-B89BA2F6987F}"/>
              </a:ext>
            </a:extLst>
          </p:cNvPr>
          <p:cNvCxnSpPr>
            <a:cxnSpLocks/>
          </p:cNvCxnSpPr>
          <p:nvPr/>
        </p:nvCxnSpPr>
        <p:spPr bwMode="auto">
          <a:xfrm>
            <a:off x="7536160" y="3573016"/>
            <a:ext cx="1595028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437065C-85F0-3045-9EE7-8D3C61300B93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2635216"/>
            <a:ext cx="936104" cy="936168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680B4D9-C4D5-B148-8D6C-850586E7E021}"/>
              </a:ext>
            </a:extLst>
          </p:cNvPr>
          <p:cNvCxnSpPr>
            <a:cxnSpLocks/>
          </p:cNvCxnSpPr>
          <p:nvPr/>
        </p:nvCxnSpPr>
        <p:spPr bwMode="auto">
          <a:xfrm>
            <a:off x="9120336" y="2492896"/>
            <a:ext cx="93610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22B889-7F7A-5A48-BABD-3080BD668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2492896"/>
            <a:ext cx="1080120" cy="108012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B58E27-B88A-C04C-8DE6-AF0B5C19F0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E7325E-2D4E-E94C-979D-3CF1C74C6ACA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1412776"/>
            <a:ext cx="0" cy="2520280"/>
          </a:xfrm>
          <a:prstGeom prst="line">
            <a:avLst/>
          </a:prstGeom>
          <a:noFill/>
          <a:ln w="1270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EB9C2-08B2-394A-A583-DD9AAC6C4CD5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A262EDC-1287-504D-94F8-7F2A258B2903}"/>
              </a:ext>
            </a:extLst>
          </p:cNvPr>
          <p:cNvSpPr txBox="1"/>
          <p:nvPr/>
        </p:nvSpPr>
        <p:spPr>
          <a:xfrm rot="5400000">
            <a:off x="8412897" y="135340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 Mirror</a:t>
            </a:r>
          </a:p>
          <a:p>
            <a:r>
              <a:rPr lang="en-US" sz="1000"/>
              <a:t>Phase Phi 2</a:t>
            </a:r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298D2BFC-C453-6D43-B5EA-2A3236760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04" y="1836936"/>
            <a:ext cx="6654800" cy="1016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5A523A2-FF46-E141-B3E9-99D53D576232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</p:spTree>
    <p:extLst>
      <p:ext uri="{BB962C8B-B14F-4D97-AF65-F5344CB8AC3E}">
        <p14:creationId xmlns:p14="http://schemas.microsoft.com/office/powerpoint/2010/main" val="2968592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87B17-2C1C-F85A-CC0C-8EB5180F5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4374A9-2CE9-CD74-BAD5-D9C878FF4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2"/>
            <a:ext cx="12192000" cy="6896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B6935C-017C-8517-5845-3BD2CE12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Laser Interferometer Experimental Landscape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D4520C-F742-F755-9E12-3F6C91A761F3}"/>
              </a:ext>
            </a:extLst>
          </p:cNvPr>
          <p:cNvSpPr txBox="1"/>
          <p:nvPr/>
        </p:nvSpPr>
        <p:spPr>
          <a:xfrm>
            <a:off x="1588810" y="370710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LIGO Hanford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347339-BF0E-468B-AC32-A7D25414CC2D}"/>
              </a:ext>
            </a:extLst>
          </p:cNvPr>
          <p:cNvSpPr txBox="1"/>
          <p:nvPr/>
        </p:nvSpPr>
        <p:spPr>
          <a:xfrm>
            <a:off x="8829036" y="370710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LIGO Livingston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532D3A-E1D0-5E03-E2EF-36F3BCD4CCAB}"/>
              </a:ext>
            </a:extLst>
          </p:cNvPr>
          <p:cNvSpPr txBox="1"/>
          <p:nvPr/>
        </p:nvSpPr>
        <p:spPr>
          <a:xfrm>
            <a:off x="5021923" y="638155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GEO600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346FC4-8B77-2651-8138-1690FBD2DD42}"/>
              </a:ext>
            </a:extLst>
          </p:cNvPr>
          <p:cNvSpPr txBox="1"/>
          <p:nvPr/>
        </p:nvSpPr>
        <p:spPr>
          <a:xfrm>
            <a:off x="9610613" y="638155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KAGRA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895558-70C5-C31D-F75C-6B29158EA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284" y="1383275"/>
            <a:ext cx="7453980" cy="477054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638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EC617E-1DB6-024D-92E5-B89BA2F6987F}"/>
              </a:ext>
            </a:extLst>
          </p:cNvPr>
          <p:cNvCxnSpPr>
            <a:cxnSpLocks/>
          </p:cNvCxnSpPr>
          <p:nvPr/>
        </p:nvCxnSpPr>
        <p:spPr bwMode="auto">
          <a:xfrm>
            <a:off x="7536160" y="3573016"/>
            <a:ext cx="1595028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437065C-85F0-3045-9EE7-8D3C61300B93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2635216"/>
            <a:ext cx="936104" cy="936168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F9F2299-FF11-B54D-B1A5-2DABA5347319}"/>
              </a:ext>
            </a:extLst>
          </p:cNvPr>
          <p:cNvCxnSpPr>
            <a:cxnSpLocks/>
          </p:cNvCxnSpPr>
          <p:nvPr/>
        </p:nvCxnSpPr>
        <p:spPr bwMode="auto">
          <a:xfrm>
            <a:off x="10056440" y="2492896"/>
            <a:ext cx="720080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680B4D9-C4D5-B148-8D6C-850586E7E021}"/>
              </a:ext>
            </a:extLst>
          </p:cNvPr>
          <p:cNvCxnSpPr>
            <a:cxnSpLocks/>
          </p:cNvCxnSpPr>
          <p:nvPr/>
        </p:nvCxnSpPr>
        <p:spPr bwMode="auto">
          <a:xfrm>
            <a:off x="9120336" y="2492896"/>
            <a:ext cx="93610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22B889-7F7A-5A48-BABD-3080BD668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2492896"/>
            <a:ext cx="1080120" cy="108012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5240A22-189E-884D-96FF-C76F46CE2CCB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56440" y="1782522"/>
            <a:ext cx="720080" cy="708805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58C5A58-43E3-B542-824B-0E1E932368B7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56440" y="1916832"/>
            <a:ext cx="720080" cy="718511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4F24EB6-A576-DD44-B4FD-D20DBEFAB5F6}"/>
              </a:ext>
            </a:extLst>
          </p:cNvPr>
          <p:cNvCxnSpPr>
            <a:cxnSpLocks/>
          </p:cNvCxnSpPr>
          <p:nvPr/>
        </p:nvCxnSpPr>
        <p:spPr bwMode="auto">
          <a:xfrm>
            <a:off x="10056440" y="2636912"/>
            <a:ext cx="720080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B58E27-B88A-C04C-8DE6-AF0B5C19F0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E7325E-2D4E-E94C-979D-3CF1C74C6ACA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1412776"/>
            <a:ext cx="0" cy="2520280"/>
          </a:xfrm>
          <a:prstGeom prst="line">
            <a:avLst/>
          </a:prstGeom>
          <a:noFill/>
          <a:ln w="1270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90EE327-D644-1842-99D4-9CB91520EAD5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46350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44" name="Chord 43">
            <a:extLst>
              <a:ext uri="{FF2B5EF4-FFF2-40B4-BE49-F238E27FC236}">
                <a16:creationId xmlns:a16="http://schemas.microsoft.com/office/drawing/2014/main" id="{975FDA56-89C7-854C-8E02-BA84638A42B5}"/>
              </a:ext>
            </a:extLst>
          </p:cNvPr>
          <p:cNvSpPr>
            <a:spLocks noChangeAspect="1"/>
          </p:cNvSpPr>
          <p:nvPr/>
        </p:nvSpPr>
        <p:spPr bwMode="auto">
          <a:xfrm rot="12105117">
            <a:off x="10738463" y="2448169"/>
            <a:ext cx="226800" cy="226800"/>
          </a:xfrm>
          <a:prstGeom prst="chord">
            <a:avLst/>
          </a:prstGeom>
          <a:solidFill>
            <a:srgbClr val="7030A0"/>
          </a:solidFill>
          <a:ln w="9525" cap="flat" cmpd="sng" algn="ctr">
            <a:solidFill>
              <a:srgbClr val="D315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45" name="Chord 44">
            <a:extLst>
              <a:ext uri="{FF2B5EF4-FFF2-40B4-BE49-F238E27FC236}">
                <a16:creationId xmlns:a16="http://schemas.microsoft.com/office/drawing/2014/main" id="{0FD55D96-D7C1-FC4A-A12A-15731A186503}"/>
              </a:ext>
            </a:extLst>
          </p:cNvPr>
          <p:cNvSpPr>
            <a:spLocks noChangeAspect="1"/>
          </p:cNvSpPr>
          <p:nvPr/>
        </p:nvSpPr>
        <p:spPr bwMode="auto">
          <a:xfrm rot="12105117">
            <a:off x="10738463" y="1736654"/>
            <a:ext cx="226800" cy="226800"/>
          </a:xfrm>
          <a:prstGeom prst="chord">
            <a:avLst/>
          </a:prstGeom>
          <a:solidFill>
            <a:srgbClr val="7030A0"/>
          </a:solidFill>
          <a:ln w="9525" cap="flat" cmpd="sng" algn="ctr">
            <a:solidFill>
              <a:srgbClr val="D315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105A79-C892-ED43-97D4-F34509D5A12B}"/>
              </a:ext>
            </a:extLst>
          </p:cNvPr>
          <p:cNvSpPr txBox="1"/>
          <p:nvPr/>
        </p:nvSpPr>
        <p:spPr>
          <a:xfrm>
            <a:off x="10973573" y="242088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Port 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0E2E32-9C7B-1348-96CE-15F26F4693DA}"/>
              </a:ext>
            </a:extLst>
          </p:cNvPr>
          <p:cNvSpPr txBox="1"/>
          <p:nvPr/>
        </p:nvSpPr>
        <p:spPr>
          <a:xfrm>
            <a:off x="10961513" y="1711841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Port 2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EB9C2-08B2-394A-A583-DD9AAC6C4CD5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A262EDC-1287-504D-94F8-7F2A258B2903}"/>
              </a:ext>
            </a:extLst>
          </p:cNvPr>
          <p:cNvSpPr txBox="1"/>
          <p:nvPr/>
        </p:nvSpPr>
        <p:spPr>
          <a:xfrm rot="5400000">
            <a:off x="8412897" y="135340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 Mirror</a:t>
            </a:r>
          </a:p>
          <a:p>
            <a:r>
              <a:rPr lang="en-US" sz="1000"/>
              <a:t>Phase Phi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B09002A-745C-BE4D-9AB9-E5CDC2879BED}"/>
              </a:ext>
            </a:extLst>
          </p:cNvPr>
          <p:cNvSpPr txBox="1"/>
          <p:nvPr/>
        </p:nvSpPr>
        <p:spPr>
          <a:xfrm rot="5400000">
            <a:off x="9263915" y="1484347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3</a:t>
            </a:r>
          </a:p>
        </p:txBody>
      </p:sp>
      <p:pic>
        <p:nvPicPr>
          <p:cNvPr id="35" name="Picture 34" descr="Text, letter&#10;&#10;Description automatically generated">
            <a:extLst>
              <a:ext uri="{FF2B5EF4-FFF2-40B4-BE49-F238E27FC236}">
                <a16:creationId xmlns:a16="http://schemas.microsoft.com/office/drawing/2014/main" id="{D5B14F9A-E808-3146-AA60-09D3F5C0A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04" y="1836936"/>
            <a:ext cx="6654800" cy="1016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31D40CA-7679-5A4F-BC4F-5716B462E4CA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0D26A6DC-C496-854E-865F-BF8F8EC9F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4205560"/>
            <a:ext cx="79629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777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4423-2B68-DC49-9D23-27E5D24C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Mach-Zehnder Atom Interferometer – Phase shift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D4215-032D-2B4C-8AD3-695E26B7B5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64152" y="1340768"/>
            <a:ext cx="0" cy="2592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4B3D00-6E66-1245-9AFA-709453AC8583}"/>
              </a:ext>
            </a:extLst>
          </p:cNvPr>
          <p:cNvCxnSpPr>
            <a:cxnSpLocks/>
          </p:cNvCxnSpPr>
          <p:nvPr/>
        </p:nvCxnSpPr>
        <p:spPr bwMode="auto">
          <a:xfrm>
            <a:off x="7464152" y="3933056"/>
            <a:ext cx="3816424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EC617E-1DB6-024D-92E5-B89BA2F6987F}"/>
              </a:ext>
            </a:extLst>
          </p:cNvPr>
          <p:cNvCxnSpPr>
            <a:cxnSpLocks/>
          </p:cNvCxnSpPr>
          <p:nvPr/>
        </p:nvCxnSpPr>
        <p:spPr bwMode="auto">
          <a:xfrm>
            <a:off x="7536160" y="3573016"/>
            <a:ext cx="1595028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437065C-85F0-3045-9EE7-8D3C61300B93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2635216"/>
            <a:ext cx="936104" cy="936168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7E9B9D-5FDB-EF47-A944-01998AD81EFA}"/>
              </a:ext>
            </a:extLst>
          </p:cNvPr>
          <p:cNvCxnSpPr>
            <a:cxnSpLocks/>
          </p:cNvCxnSpPr>
          <p:nvPr/>
        </p:nvCxnSpPr>
        <p:spPr bwMode="auto">
          <a:xfrm>
            <a:off x="7497482" y="3571384"/>
            <a:ext cx="54273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F9F2299-FF11-B54D-B1A5-2DABA5347319}"/>
              </a:ext>
            </a:extLst>
          </p:cNvPr>
          <p:cNvCxnSpPr>
            <a:cxnSpLocks/>
          </p:cNvCxnSpPr>
          <p:nvPr/>
        </p:nvCxnSpPr>
        <p:spPr bwMode="auto">
          <a:xfrm>
            <a:off x="10056440" y="2492896"/>
            <a:ext cx="720080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680B4D9-C4D5-B148-8D6C-850586E7E021}"/>
              </a:ext>
            </a:extLst>
          </p:cNvPr>
          <p:cNvCxnSpPr>
            <a:cxnSpLocks/>
          </p:cNvCxnSpPr>
          <p:nvPr/>
        </p:nvCxnSpPr>
        <p:spPr bwMode="auto">
          <a:xfrm>
            <a:off x="9120336" y="2492896"/>
            <a:ext cx="93610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22B889-7F7A-5A48-BABD-3080BD668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2492896"/>
            <a:ext cx="1080120" cy="108012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5240A22-189E-884D-96FF-C76F46CE2CCB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56440" y="1782522"/>
            <a:ext cx="720080" cy="708805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58C5A58-43E3-B542-824B-0E1E932368B7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56440" y="1916832"/>
            <a:ext cx="720080" cy="718511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4F24EB6-A576-DD44-B4FD-D20DBEFAB5F6}"/>
              </a:ext>
            </a:extLst>
          </p:cNvPr>
          <p:cNvCxnSpPr>
            <a:cxnSpLocks/>
          </p:cNvCxnSpPr>
          <p:nvPr/>
        </p:nvCxnSpPr>
        <p:spPr bwMode="auto">
          <a:xfrm>
            <a:off x="10056440" y="2636912"/>
            <a:ext cx="720080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B58E27-B88A-C04C-8DE6-AF0B5C19F0EE}"/>
              </a:ext>
            </a:extLst>
          </p:cNvPr>
          <p:cNvCxnSpPr>
            <a:cxnSpLocks/>
          </p:cNvCxnSpPr>
          <p:nvPr/>
        </p:nvCxnSpPr>
        <p:spPr bwMode="auto">
          <a:xfrm flipV="1">
            <a:off x="8040216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E7325E-2D4E-E94C-979D-3CF1C74C6ACA}"/>
              </a:ext>
            </a:extLst>
          </p:cNvPr>
          <p:cNvCxnSpPr>
            <a:cxnSpLocks/>
          </p:cNvCxnSpPr>
          <p:nvPr/>
        </p:nvCxnSpPr>
        <p:spPr bwMode="auto">
          <a:xfrm flipV="1">
            <a:off x="9120336" y="1412776"/>
            <a:ext cx="0" cy="2520280"/>
          </a:xfrm>
          <a:prstGeom prst="line">
            <a:avLst/>
          </a:prstGeom>
          <a:noFill/>
          <a:ln w="1270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90EE327-D644-1842-99D4-9CB91520EAD5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46350" y="1412776"/>
            <a:ext cx="0" cy="2520280"/>
          </a:xfrm>
          <a:prstGeom prst="line">
            <a:avLst/>
          </a:prstGeom>
          <a:noFill/>
          <a:ln w="635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0161A8E-A32C-4C45-B312-D86AD8A60F02}"/>
              </a:ext>
            </a:extLst>
          </p:cNvPr>
          <p:cNvSpPr txBox="1"/>
          <p:nvPr/>
        </p:nvSpPr>
        <p:spPr>
          <a:xfrm>
            <a:off x="10128448" y="3985319"/>
            <a:ext cx="57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84ADF7-F533-D941-B853-A6CA532CC2D8}"/>
              </a:ext>
            </a:extLst>
          </p:cNvPr>
          <p:cNvSpPr txBox="1"/>
          <p:nvPr/>
        </p:nvSpPr>
        <p:spPr>
          <a:xfrm rot="16200000">
            <a:off x="6948611" y="163044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Space</a:t>
            </a:r>
          </a:p>
        </p:txBody>
      </p:sp>
      <p:sp>
        <p:nvSpPr>
          <p:cNvPr id="44" name="Chord 43">
            <a:extLst>
              <a:ext uri="{FF2B5EF4-FFF2-40B4-BE49-F238E27FC236}">
                <a16:creationId xmlns:a16="http://schemas.microsoft.com/office/drawing/2014/main" id="{975FDA56-89C7-854C-8E02-BA84638A42B5}"/>
              </a:ext>
            </a:extLst>
          </p:cNvPr>
          <p:cNvSpPr>
            <a:spLocks noChangeAspect="1"/>
          </p:cNvSpPr>
          <p:nvPr/>
        </p:nvSpPr>
        <p:spPr bwMode="auto">
          <a:xfrm rot="12105117">
            <a:off x="10738463" y="2448169"/>
            <a:ext cx="226800" cy="226800"/>
          </a:xfrm>
          <a:prstGeom prst="chord">
            <a:avLst/>
          </a:prstGeom>
          <a:solidFill>
            <a:srgbClr val="7030A0"/>
          </a:solidFill>
          <a:ln w="9525" cap="flat" cmpd="sng" algn="ctr">
            <a:solidFill>
              <a:srgbClr val="D315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45" name="Chord 44">
            <a:extLst>
              <a:ext uri="{FF2B5EF4-FFF2-40B4-BE49-F238E27FC236}">
                <a16:creationId xmlns:a16="http://schemas.microsoft.com/office/drawing/2014/main" id="{0FD55D96-D7C1-FC4A-A12A-15731A186503}"/>
              </a:ext>
            </a:extLst>
          </p:cNvPr>
          <p:cNvSpPr>
            <a:spLocks noChangeAspect="1"/>
          </p:cNvSpPr>
          <p:nvPr/>
        </p:nvSpPr>
        <p:spPr bwMode="auto">
          <a:xfrm rot="12105117">
            <a:off x="10738463" y="1736654"/>
            <a:ext cx="226800" cy="226800"/>
          </a:xfrm>
          <a:prstGeom prst="chord">
            <a:avLst/>
          </a:prstGeom>
          <a:solidFill>
            <a:srgbClr val="7030A0"/>
          </a:solidFill>
          <a:ln w="9525" cap="flat" cmpd="sng" algn="ctr">
            <a:solidFill>
              <a:srgbClr val="D315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105A79-C892-ED43-97D4-F34509D5A12B}"/>
              </a:ext>
            </a:extLst>
          </p:cNvPr>
          <p:cNvSpPr txBox="1"/>
          <p:nvPr/>
        </p:nvSpPr>
        <p:spPr>
          <a:xfrm>
            <a:off x="10973573" y="242088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Port 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0E2E32-9C7B-1348-96CE-15F26F4693DA}"/>
              </a:ext>
            </a:extLst>
          </p:cNvPr>
          <p:cNvSpPr txBox="1"/>
          <p:nvPr/>
        </p:nvSpPr>
        <p:spPr>
          <a:xfrm>
            <a:off x="10961513" y="1711841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Port 2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FABAA29-4875-1849-89A6-4E8AF129A790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212976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CF9052-D124-F146-8A38-77C3A1E0D1AD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2996952"/>
            <a:ext cx="368424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3C0E3A-7217-EE41-8A11-A54E0ED4B9AF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429000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8F05B5-1849-F844-9998-4E92E9756F11}"/>
              </a:ext>
            </a:extLst>
          </p:cNvPr>
          <p:cNvCxnSpPr>
            <a:cxnSpLocks/>
          </p:cNvCxnSpPr>
          <p:nvPr/>
        </p:nvCxnSpPr>
        <p:spPr bwMode="auto">
          <a:xfrm>
            <a:off x="10792179" y="3645024"/>
            <a:ext cx="368424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181903-048C-7A43-A4D4-D35814563C03}"/>
              </a:ext>
            </a:extLst>
          </p:cNvPr>
          <p:cNvSpPr txBox="1"/>
          <p:nvPr/>
        </p:nvSpPr>
        <p:spPr>
          <a:xfrm>
            <a:off x="11080211" y="2894747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386E5A-C214-784A-9C9C-2F9325322846}"/>
              </a:ext>
            </a:extLst>
          </p:cNvPr>
          <p:cNvSpPr txBox="1"/>
          <p:nvPr/>
        </p:nvSpPr>
        <p:spPr>
          <a:xfrm>
            <a:off x="11080211" y="311077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Path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202EF1-C5FA-3B48-90CB-C27C86D0FD6A}"/>
              </a:ext>
            </a:extLst>
          </p:cNvPr>
          <p:cNvSpPr txBox="1"/>
          <p:nvPr/>
        </p:nvSpPr>
        <p:spPr>
          <a:xfrm>
            <a:off x="11080211" y="332679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Ground state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D00B46-A33A-7B41-A517-9E9D10E93302}"/>
              </a:ext>
            </a:extLst>
          </p:cNvPr>
          <p:cNvSpPr txBox="1"/>
          <p:nvPr/>
        </p:nvSpPr>
        <p:spPr>
          <a:xfrm>
            <a:off x="11080211" y="3542819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Exited State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EB9C2-08B2-394A-A583-DD9AAC6C4CD5}"/>
              </a:ext>
            </a:extLst>
          </p:cNvPr>
          <p:cNvSpPr txBox="1"/>
          <p:nvPr/>
        </p:nvSpPr>
        <p:spPr>
          <a:xfrm rot="5400000">
            <a:off x="7215753" y="151715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A262EDC-1287-504D-94F8-7F2A258B2903}"/>
              </a:ext>
            </a:extLst>
          </p:cNvPr>
          <p:cNvSpPr txBox="1"/>
          <p:nvPr/>
        </p:nvSpPr>
        <p:spPr>
          <a:xfrm rot="5400000">
            <a:off x="8412897" y="135340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 Mirror</a:t>
            </a:r>
          </a:p>
          <a:p>
            <a:r>
              <a:rPr lang="en-US" sz="1000"/>
              <a:t>Phase Phi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B09002A-745C-BE4D-9AB9-E5CDC2879BED}"/>
              </a:ext>
            </a:extLst>
          </p:cNvPr>
          <p:cNvSpPr txBox="1"/>
          <p:nvPr/>
        </p:nvSpPr>
        <p:spPr>
          <a:xfrm rot="5400000">
            <a:off x="9263915" y="1484347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Pi/2 </a:t>
            </a:r>
            <a:r>
              <a:rPr lang="en-US" sz="1000" err="1"/>
              <a:t>Beamsplitter</a:t>
            </a:r>
            <a:r>
              <a:rPr lang="en-US" sz="1000"/>
              <a:t> </a:t>
            </a:r>
          </a:p>
          <a:p>
            <a:r>
              <a:rPr lang="en-US" sz="1000"/>
              <a:t>Phase Phi 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1D40CA-7679-5A4F-BC4F-5716B462E4CA}"/>
              </a:ext>
            </a:extLst>
          </p:cNvPr>
          <p:cNvSpPr txBox="1"/>
          <p:nvPr/>
        </p:nvSpPr>
        <p:spPr>
          <a:xfrm>
            <a:off x="749300" y="1187460"/>
            <a:ext cx="5438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Assuming no other interactions like gravity, etc.</a:t>
            </a:r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15C4FCE2-534E-9645-8CA7-D2CF47260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72" y="4375840"/>
            <a:ext cx="79121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624682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045EC-B6E8-164E-849E-42D884059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MZ Acceleration Phase Shift</a:t>
            </a:r>
          </a:p>
        </p:txBody>
      </p:sp>
      <p:pic>
        <p:nvPicPr>
          <p:cNvPr id="8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5D044A2E-E868-FF4A-AF0C-81EF59E31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920" y="1052736"/>
            <a:ext cx="7687488" cy="574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83516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F91B2-091A-F743-B9D9-28EF4FABE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Phase Shifts for Different Interactions 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88063A0-E427-C546-9134-20E754762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035136"/>
            <a:ext cx="5455456" cy="3618000"/>
          </a:xfrm>
          <a:prstGeom prst="rect">
            <a:avLst/>
          </a:prstGeom>
        </p:spPr>
      </p:pic>
      <p:pic>
        <p:nvPicPr>
          <p:cNvPr id="6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3E8275BF-6DBE-B044-B884-2FC7ACD05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1179152"/>
            <a:ext cx="5522854" cy="3618000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78F7FEA1-8F53-4840-8C32-75F5CB501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468" y="4851360"/>
            <a:ext cx="2772244" cy="1818000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D30E583B-0995-CC42-AD0B-889661D5F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6548" y="5805760"/>
            <a:ext cx="3683000" cy="8636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4BC90173-166E-EA4F-A053-5359EDE2C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7108" y="4869160"/>
            <a:ext cx="53213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94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0C82B-C3CF-7023-4F50-135913DE9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A05C19-6B51-F714-B6E2-63FFA1D2B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2"/>
            <a:ext cx="12192000" cy="6896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00CDA5-64D1-2756-D2EA-2B0ED305F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GW detection requires enormous precision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B1BEBF-7543-BCB2-CD57-C63F022D1304}"/>
              </a:ext>
            </a:extLst>
          </p:cNvPr>
          <p:cNvSpPr txBox="1"/>
          <p:nvPr/>
        </p:nvSpPr>
        <p:spPr>
          <a:xfrm>
            <a:off x="1588810" y="370710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LIGO Hanford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4FE611-0BC0-E313-AD4A-69626191AF1A}"/>
              </a:ext>
            </a:extLst>
          </p:cNvPr>
          <p:cNvSpPr txBox="1"/>
          <p:nvPr/>
        </p:nvSpPr>
        <p:spPr>
          <a:xfrm>
            <a:off x="8829036" y="370710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LIGO Livingston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9F1B78-782D-B420-2ECF-6716518F075A}"/>
              </a:ext>
            </a:extLst>
          </p:cNvPr>
          <p:cNvSpPr txBox="1"/>
          <p:nvPr/>
        </p:nvSpPr>
        <p:spPr>
          <a:xfrm>
            <a:off x="5021923" y="638155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GEO600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694F28-B809-11AE-E98A-47C53003E862}"/>
              </a:ext>
            </a:extLst>
          </p:cNvPr>
          <p:cNvSpPr txBox="1"/>
          <p:nvPr/>
        </p:nvSpPr>
        <p:spPr>
          <a:xfrm>
            <a:off x="1588809" y="6381559"/>
            <a:ext cx="71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Virgo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1D98-063C-0BD0-FFE9-5000E0833B5E}"/>
              </a:ext>
            </a:extLst>
          </p:cNvPr>
          <p:cNvSpPr txBox="1"/>
          <p:nvPr/>
        </p:nvSpPr>
        <p:spPr>
          <a:xfrm>
            <a:off x="9610613" y="638155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KAGRA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15F431-5EEA-3378-BDCF-0DD72D91A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284" y="1383275"/>
            <a:ext cx="7453980" cy="477054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A780B52-3CC3-4469-0700-2F695A4084DE}"/>
              </a:ext>
            </a:extLst>
          </p:cNvPr>
          <p:cNvSpPr txBox="1"/>
          <p:nvPr/>
        </p:nvSpPr>
        <p:spPr>
          <a:xfrm>
            <a:off x="179556" y="2189107"/>
            <a:ext cx="35870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Strain sensitivity  h= ΔL/L ~ 10</a:t>
            </a:r>
            <a:r>
              <a:rPr lang="en-US" sz="2800" b="1" baseline="30000" dirty="0">
                <a:solidFill>
                  <a:schemeClr val="bg1"/>
                </a:solidFill>
              </a:rPr>
              <a:t>-21 </a:t>
            </a:r>
            <a:endParaRPr lang="en-US" sz="2800" b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B6A0A8F-A555-CAAD-E9F9-9394F46C0AAD}"/>
              </a:ext>
            </a:extLst>
          </p:cNvPr>
          <p:cNvCxnSpPr>
            <a:cxnSpLocks/>
          </p:cNvCxnSpPr>
          <p:nvPr/>
        </p:nvCxnSpPr>
        <p:spPr bwMode="auto">
          <a:xfrm>
            <a:off x="5043256" y="3717032"/>
            <a:ext cx="6399444" cy="0"/>
          </a:xfrm>
          <a:prstGeom prst="line">
            <a:avLst/>
          </a:prstGeom>
          <a:noFill/>
          <a:ln w="1047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6796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ADA4F-6EF3-BD5D-071C-B8E814592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F316B6-B12A-2B88-C705-3303F6A88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2"/>
            <a:ext cx="12192000" cy="6896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06B6CE-6935-C980-4623-C5128D486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GW detection requires enormous precision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BFDA2E-7E82-E8B9-6A04-860A49E077F2}"/>
              </a:ext>
            </a:extLst>
          </p:cNvPr>
          <p:cNvSpPr txBox="1"/>
          <p:nvPr/>
        </p:nvSpPr>
        <p:spPr>
          <a:xfrm>
            <a:off x="1588810" y="370710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LIGO Hanford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7A869F-E4CD-E488-57CE-5F3DD24D0BBD}"/>
              </a:ext>
            </a:extLst>
          </p:cNvPr>
          <p:cNvSpPr txBox="1"/>
          <p:nvPr/>
        </p:nvSpPr>
        <p:spPr>
          <a:xfrm>
            <a:off x="8829036" y="370710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LIGO Livingston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25D99C-58B0-FB7A-329E-DA33D677E61C}"/>
              </a:ext>
            </a:extLst>
          </p:cNvPr>
          <p:cNvSpPr txBox="1"/>
          <p:nvPr/>
        </p:nvSpPr>
        <p:spPr>
          <a:xfrm>
            <a:off x="5021923" y="638155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GEO600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512B44-F9A6-44ED-D202-370E4CC67892}"/>
              </a:ext>
            </a:extLst>
          </p:cNvPr>
          <p:cNvSpPr txBox="1"/>
          <p:nvPr/>
        </p:nvSpPr>
        <p:spPr>
          <a:xfrm>
            <a:off x="9610613" y="638155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KAGRA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A4D6CF-8B0B-6717-5414-2E58D4A6D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284" y="1383275"/>
            <a:ext cx="7453980" cy="477054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0110F4D-E73D-11C8-48F4-2B682A9B096B}"/>
              </a:ext>
            </a:extLst>
          </p:cNvPr>
          <p:cNvSpPr txBox="1"/>
          <p:nvPr/>
        </p:nvSpPr>
        <p:spPr>
          <a:xfrm>
            <a:off x="335360" y="3573016"/>
            <a:ext cx="30115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So, h=10</a:t>
            </a:r>
            <a:r>
              <a:rPr lang="en-US" sz="2800" b="1" baseline="30000" dirty="0">
                <a:solidFill>
                  <a:schemeClr val="bg1"/>
                </a:solidFill>
              </a:rPr>
              <a:t>-21</a:t>
            </a:r>
            <a:r>
              <a:rPr lang="en-US" sz="2800" b="1" dirty="0">
                <a:solidFill>
                  <a:schemeClr val="bg1"/>
                </a:solidFill>
              </a:rPr>
              <a:t> implies about 10</a:t>
            </a:r>
            <a:r>
              <a:rPr lang="en-US" sz="2800" b="1" baseline="30000" dirty="0">
                <a:solidFill>
                  <a:schemeClr val="bg1"/>
                </a:solidFill>
              </a:rPr>
              <a:t>-19 </a:t>
            </a:r>
            <a:r>
              <a:rPr lang="en-US" sz="2800" b="1" dirty="0">
                <a:solidFill>
                  <a:schemeClr val="bg1"/>
                </a:solidFill>
              </a:rPr>
              <a:t>m change for a GW detector like Ligo/Virgo (km scale)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51E98A-9558-5CED-EBC8-4367643CB88D}"/>
              </a:ext>
            </a:extLst>
          </p:cNvPr>
          <p:cNvSpPr txBox="1"/>
          <p:nvPr/>
        </p:nvSpPr>
        <p:spPr>
          <a:xfrm>
            <a:off x="179556" y="2189107"/>
            <a:ext cx="35870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Strain sensitivity  h= ΔL/L ~ 10</a:t>
            </a:r>
            <a:r>
              <a:rPr lang="en-US" sz="2800" b="1" baseline="30000" dirty="0">
                <a:solidFill>
                  <a:schemeClr val="bg1"/>
                </a:solidFill>
              </a:rPr>
              <a:t>-21 </a:t>
            </a:r>
            <a:endParaRPr lang="en-US" sz="2800" b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F95161C-35F6-11DF-944F-0B28F0DCB40B}"/>
              </a:ext>
            </a:extLst>
          </p:cNvPr>
          <p:cNvCxnSpPr>
            <a:cxnSpLocks/>
          </p:cNvCxnSpPr>
          <p:nvPr/>
        </p:nvCxnSpPr>
        <p:spPr bwMode="auto">
          <a:xfrm>
            <a:off x="5043256" y="3717032"/>
            <a:ext cx="6399444" cy="0"/>
          </a:xfrm>
          <a:prstGeom prst="line">
            <a:avLst/>
          </a:prstGeom>
          <a:noFill/>
          <a:ln w="1047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9321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02B4F-D03E-F115-865F-BAE85CA86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2F48F9-6EB8-5DEB-6CD9-674D482BA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2"/>
            <a:ext cx="12192000" cy="6896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6FCD33-FFB4-89D7-F9CB-92E945FA2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GW detection requires enormous precision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03AE88-8E8F-A0FA-96A2-2F2DE3BB7BFE}"/>
              </a:ext>
            </a:extLst>
          </p:cNvPr>
          <p:cNvSpPr txBox="1"/>
          <p:nvPr/>
        </p:nvSpPr>
        <p:spPr>
          <a:xfrm>
            <a:off x="1588810" y="370710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LIGO Hanford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D1967D-2738-671A-1D5E-9350EAA54FE1}"/>
              </a:ext>
            </a:extLst>
          </p:cNvPr>
          <p:cNvSpPr txBox="1"/>
          <p:nvPr/>
        </p:nvSpPr>
        <p:spPr>
          <a:xfrm>
            <a:off x="8829036" y="370710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LIGO Livingston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B8B393-04C7-651F-A052-04031D76E586}"/>
              </a:ext>
            </a:extLst>
          </p:cNvPr>
          <p:cNvSpPr txBox="1"/>
          <p:nvPr/>
        </p:nvSpPr>
        <p:spPr>
          <a:xfrm>
            <a:off x="5021923" y="638155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GEO600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A7D61B-D20F-F696-045D-0FEB45651AE5}"/>
              </a:ext>
            </a:extLst>
          </p:cNvPr>
          <p:cNvSpPr txBox="1"/>
          <p:nvPr/>
        </p:nvSpPr>
        <p:spPr>
          <a:xfrm>
            <a:off x="9610613" y="638155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KAGRA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1A3244-E813-090E-5539-77E4A710D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284" y="1383275"/>
            <a:ext cx="7453980" cy="477054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0A26EC6-AF8C-9330-7663-CC0D385EF303}"/>
              </a:ext>
            </a:extLst>
          </p:cNvPr>
          <p:cNvSpPr txBox="1"/>
          <p:nvPr/>
        </p:nvSpPr>
        <p:spPr>
          <a:xfrm>
            <a:off x="335360" y="3573016"/>
            <a:ext cx="30115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So, this implies 10</a:t>
            </a:r>
            <a:r>
              <a:rPr lang="en-US" sz="2800" b="1" baseline="30000" dirty="0">
                <a:solidFill>
                  <a:schemeClr val="bg1"/>
                </a:solidFill>
              </a:rPr>
              <a:t>-21 </a:t>
            </a:r>
            <a:r>
              <a:rPr lang="en-US" sz="2800" b="1" dirty="0">
                <a:solidFill>
                  <a:schemeClr val="bg1"/>
                </a:solidFill>
              </a:rPr>
              <a:t>m for 1m and about 10</a:t>
            </a:r>
            <a:r>
              <a:rPr lang="en-US" sz="2800" b="1" baseline="30000" dirty="0">
                <a:solidFill>
                  <a:schemeClr val="bg1"/>
                </a:solidFill>
              </a:rPr>
              <a:t>-19 </a:t>
            </a:r>
            <a:r>
              <a:rPr lang="en-US" sz="2800" b="1" dirty="0">
                <a:solidFill>
                  <a:schemeClr val="bg1"/>
                </a:solidFill>
              </a:rPr>
              <a:t>m for a GW detector like Ligo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F5AEB1-0AAB-76AC-41D3-D5416D6A66E7}"/>
              </a:ext>
            </a:extLst>
          </p:cNvPr>
          <p:cNvSpPr txBox="1"/>
          <p:nvPr/>
        </p:nvSpPr>
        <p:spPr>
          <a:xfrm>
            <a:off x="335718" y="2151113"/>
            <a:ext cx="35870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Strain sensitivity  h= ΔL/L ~ 10</a:t>
            </a:r>
            <a:r>
              <a:rPr lang="en-US" sz="2800" b="1" baseline="30000" dirty="0">
                <a:solidFill>
                  <a:schemeClr val="bg1"/>
                </a:solidFill>
              </a:rPr>
              <a:t>-21 </a:t>
            </a:r>
            <a:endParaRPr lang="en-US" sz="2800" b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530B6C-A693-979D-F664-73DE5ADD2EB0}"/>
              </a:ext>
            </a:extLst>
          </p:cNvPr>
          <p:cNvCxnSpPr>
            <a:cxnSpLocks/>
          </p:cNvCxnSpPr>
          <p:nvPr/>
        </p:nvCxnSpPr>
        <p:spPr bwMode="auto">
          <a:xfrm>
            <a:off x="5043256" y="3717032"/>
            <a:ext cx="6399444" cy="0"/>
          </a:xfrm>
          <a:prstGeom prst="line">
            <a:avLst/>
          </a:prstGeom>
          <a:noFill/>
          <a:ln w="1047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Picture 3" descr="A black and white chart with white text&#10;&#10;AI-generated content may be incorrect.">
            <a:extLst>
              <a:ext uri="{FF2B5EF4-FFF2-40B4-BE49-F238E27FC236}">
                <a16:creationId xmlns:a16="http://schemas.microsoft.com/office/drawing/2014/main" id="{5095FE13-8BE7-4BC2-A683-96CE1C59D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99" y="993139"/>
            <a:ext cx="3340856" cy="55124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239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CA1E1007DEC640AD3DBE254F2CA6D3" ma:contentTypeVersion="13" ma:contentTypeDescription="Create a new document." ma:contentTypeScope="" ma:versionID="4865a249105297cca9c8ea72de8ae216">
  <xsd:schema xmlns:xsd="http://www.w3.org/2001/XMLSchema" xmlns:xs="http://www.w3.org/2001/XMLSchema" xmlns:p="http://schemas.microsoft.com/office/2006/metadata/properties" xmlns:ns2="c6285fa6-761d-49d1-a461-66208846b1dc" xmlns:ns3="0a50c1b3-cc6d-4a13-ad05-ba85da5ad2e0" targetNamespace="http://schemas.microsoft.com/office/2006/metadata/properties" ma:root="true" ma:fieldsID="fd4bb593965d9587da3a9ec656ab1201" ns2:_="" ns3:_="">
    <xsd:import namespace="c6285fa6-761d-49d1-a461-66208846b1dc"/>
    <xsd:import namespace="0a50c1b3-cc6d-4a13-ad05-ba85da5ad2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85fa6-761d-49d1-a461-66208846b1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0c1b3-cc6d-4a13-ad05-ba85da5ad2e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7FEB07-7AC3-4493-BE4E-F4F81A4B6FF5}">
  <ds:schemaRefs>
    <ds:schemaRef ds:uri="0a50c1b3-cc6d-4a13-ad05-ba85da5ad2e0"/>
    <ds:schemaRef ds:uri="c6285fa6-761d-49d1-a461-66208846b1d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80ECF14-FEFC-4E0F-B6C2-754B0E13BA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D812A6-BCFE-461B-A04F-3C7658906493}">
  <ds:schemaRefs>
    <ds:schemaRef ds:uri="0a50c1b3-cc6d-4a13-ad05-ba85da5ad2e0"/>
    <ds:schemaRef ds:uri="c6285fa6-761d-49d1-a461-66208846b1d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491812</TotalTime>
  <Words>4060</Words>
  <Application>Microsoft Macintosh PowerPoint</Application>
  <PresentationFormat>Widescreen</PresentationFormat>
  <Paragraphs>656</Paragraphs>
  <Slides>63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5" baseType="lpstr">
      <vt:lpstr>-webkit-standard</vt:lpstr>
      <vt:lpstr>Aptos</vt:lpstr>
      <vt:lpstr>Arial</vt:lpstr>
      <vt:lpstr>Bookman Old Style</vt:lpstr>
      <vt:lpstr>Calibri</vt:lpstr>
      <vt:lpstr>Helvetica</vt:lpstr>
      <vt:lpstr>Symbol</vt:lpstr>
      <vt:lpstr>Tahoma</vt:lpstr>
      <vt:lpstr>Times</vt:lpstr>
      <vt:lpstr>Times New Roman</vt:lpstr>
      <vt:lpstr>Wingdings</vt:lpstr>
      <vt:lpstr>Blank Presentation</vt:lpstr>
      <vt:lpstr> Cold Atom Quantum Technology to Explore Fundamental Physics   </vt:lpstr>
      <vt:lpstr>Example of Open Questions in Fundamental Physics</vt:lpstr>
      <vt:lpstr>The Centenary of Quantum Mechanics (1925–2025)</vt:lpstr>
      <vt:lpstr>PowerPoint Presentation</vt:lpstr>
      <vt:lpstr>Example of Open Questions in Fundamental Physics</vt:lpstr>
      <vt:lpstr>Laser Interferometer Experimental Landscape</vt:lpstr>
      <vt:lpstr>GW detection requires enormous precision</vt:lpstr>
      <vt:lpstr>GW detection requires enormous precision</vt:lpstr>
      <vt:lpstr>GW detection requires enormous precision</vt:lpstr>
      <vt:lpstr>Light vs. Cold Atoms: Atom Interferometry</vt:lpstr>
      <vt:lpstr>Atom Interferometry and Atomic Clocks </vt:lpstr>
      <vt:lpstr>Atom Interferometry and Atomic Clocks </vt:lpstr>
      <vt:lpstr>Atom Interferometry and Atomic Clocks </vt:lpstr>
      <vt:lpstr>Atom Interferometry and Atomic Clocks </vt:lpstr>
      <vt:lpstr>Simple Example: Two Atomic Clocks</vt:lpstr>
      <vt:lpstr>Simple Example: Two Atomic Clocks</vt:lpstr>
      <vt:lpstr>Simple Example: Two Atomic Clocks</vt:lpstr>
      <vt:lpstr>AION Project in the UK</vt:lpstr>
      <vt:lpstr>The AION Programme consists of 4 Stages </vt:lpstr>
      <vt:lpstr>PowerPoint Presentation</vt:lpstr>
      <vt:lpstr>PowerPoint Presentation</vt:lpstr>
      <vt:lpstr>Ground Based Large Scale O(100m) Projects</vt:lpstr>
      <vt:lpstr>Ground Based Large Scale O(100m) Projects</vt:lpstr>
      <vt:lpstr>PowerPoint Presentation</vt:lpstr>
      <vt:lpstr>TVLBAI Proto-Collaboration</vt:lpstr>
      <vt:lpstr>Possible site for a vertical VLBAI at CERN: 140 m deep pit at LHC Pt 4</vt:lpstr>
      <vt:lpstr>Possible site for a vertical VLBAI at CERN: 140 m deep pit at LHC pt.4</vt:lpstr>
      <vt:lpstr>Possible site for a vertical VLBAI at CERN: 140 m deep pit at LHC pt.4</vt:lpstr>
      <vt:lpstr> AICE: 100m Atom Interferometer Experiment at CERN </vt:lpstr>
      <vt:lpstr>Physics Potential in a Nutshell</vt:lpstr>
      <vt:lpstr>4th TVLBAI Workshop February 2-4, 2026 </vt:lpstr>
      <vt:lpstr>Unexplored Mid-frequency Gravitational Waves </vt:lpstr>
      <vt:lpstr>PowerPoint Presentation</vt:lpstr>
      <vt:lpstr>PowerPoint Presentation</vt:lpstr>
      <vt:lpstr>PowerPoint Presentation</vt:lpstr>
      <vt:lpstr>PowerPoint Presentation</vt:lpstr>
      <vt:lpstr>Sky position determination</vt:lpstr>
      <vt:lpstr>AEDGE: Potential Mission Design </vt:lpstr>
      <vt:lpstr>PowerPoint Presentation</vt:lpstr>
      <vt:lpstr>What does this imply?</vt:lpstr>
      <vt:lpstr>What does this imply?</vt:lpstr>
      <vt:lpstr>What does this imply?</vt:lpstr>
      <vt:lpstr>Search for Ultra-Light Dark Matter</vt:lpstr>
      <vt:lpstr>Ultralight scalar dark matter</vt:lpstr>
      <vt:lpstr>Search for Ultra-Light Dark Matter</vt:lpstr>
      <vt:lpstr>Other Fundamental Physics </vt:lpstr>
      <vt:lpstr>More on Atom Interferometry Concept</vt:lpstr>
      <vt:lpstr>Light vs. Cold Atoms: Atom Interferometry</vt:lpstr>
      <vt:lpstr>Atom Interferometry Optics using Light</vt:lpstr>
      <vt:lpstr>Atom Interferometry Optics using Light</vt:lpstr>
      <vt:lpstr>Light Pulse Atom Interferometry</vt:lpstr>
      <vt:lpstr>Light Pulse Atom Interferometry</vt:lpstr>
      <vt:lpstr>Possible Phase Shifts</vt:lpstr>
      <vt:lpstr>Pi and Pi/2 Pluses – Rabi Oscillation</vt:lpstr>
      <vt:lpstr>Mach-Zehnder Atom Interferometer – Phase shift</vt:lpstr>
      <vt:lpstr>Mach-Zehnder Atom Interferometer – Phase shift</vt:lpstr>
      <vt:lpstr>Mach-Zehnder Atom Interferometer – Phase shift</vt:lpstr>
      <vt:lpstr>Mach-Zehnder Atom Interferometer – Phase shift</vt:lpstr>
      <vt:lpstr>Mach-Zehnder Atom Interferometer – Phase shift</vt:lpstr>
      <vt:lpstr>Mach-Zehnder Atom Interferometer – Phase shift</vt:lpstr>
      <vt:lpstr>Mach-Zehnder Atom Interferometer – Phase shift</vt:lpstr>
      <vt:lpstr>MZ Acceleration Phase Shift</vt:lpstr>
      <vt:lpstr>Different Phase Shifts for Different Interactions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3254</cp:revision>
  <cp:lastPrinted>2020-03-29T14:25:03Z</cp:lastPrinted>
  <dcterms:created xsi:type="dcterms:W3CDTF">2012-08-23T09:50:06Z</dcterms:created>
  <dcterms:modified xsi:type="dcterms:W3CDTF">2025-11-24T11:03:18Z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0x01010057CA1E1007DEC640AD3DBE254F2CA6D3</vt:lpwstr>
  </property>
</Properties>
</file>