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6" r:id="rId2"/>
  </p:sldMasterIdLst>
  <p:notesMasterIdLst>
    <p:notesMasterId r:id="rId17"/>
  </p:notesMasterIdLst>
  <p:sldIdLst>
    <p:sldId id="256" r:id="rId3"/>
    <p:sldId id="296" r:id="rId4"/>
    <p:sldId id="258" r:id="rId5"/>
    <p:sldId id="456" r:id="rId6"/>
    <p:sldId id="323" r:id="rId7"/>
    <p:sldId id="261" r:id="rId8"/>
    <p:sldId id="432" r:id="rId9"/>
    <p:sldId id="318" r:id="rId10"/>
    <p:sldId id="433" r:id="rId11"/>
    <p:sldId id="454" r:id="rId12"/>
    <p:sldId id="455" r:id="rId13"/>
    <p:sldId id="453" r:id="rId14"/>
    <p:sldId id="301" r:id="rId15"/>
    <p:sldId id="451" r:id="rId16"/>
  </p:sldIdLst>
  <p:sldSz cx="12192000" cy="6858000"/>
  <p:notesSz cx="6858000" cy="9144000"/>
  <p:embeddedFontLst>
    <p:embeddedFont>
      <p:font typeface="Cambria Math" panose="02040503050406030204" pitchFamily="18" charset="0"/>
      <p:regular r:id="rId18"/>
    </p:embeddedFont>
    <p:embeddedFont>
      <p:font typeface="Helvetica" pitchFamily="2" charset="0"/>
      <p:regular r:id="rId19"/>
      <p:bold r:id="rId20"/>
      <p:italic r:id="rId21"/>
      <p:boldItalic r:id="rId22"/>
    </p:embeddedFont>
    <p:embeddedFont>
      <p:font typeface="Helvetica Neue" panose="02000503000000020004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jDdCXvm7UocaS+FoSZQ8xKv/vtc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E GROSSI" initials="" lastIdx="2" clrIdx="0"/>
  <p:cmAuthor id="1" name="Elina Fuch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000"/>
    <a:srgbClr val="85D1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0EFC559-FDC0-467E-BBD3-D7AE4BE97210}">
  <a:tblStyle styleId="{60EFC559-FDC0-467E-BBD3-D7AE4BE972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7"/>
    <p:restoredTop sz="94658"/>
  </p:normalViewPr>
  <p:slideViewPr>
    <p:cSldViewPr snapToGrid="0">
      <p:cViewPr varScale="1">
        <p:scale>
          <a:sx n="99" d="100"/>
          <a:sy n="99" d="100"/>
        </p:scale>
        <p:origin x="208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55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110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itre avec Logo">
  <p:cSld name="Slide titre avec Log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8"/>
          <p:cNvSpPr txBox="1">
            <a:spLocks noGrp="1"/>
          </p:cNvSpPr>
          <p:nvPr>
            <p:ph type="title"/>
          </p:nvPr>
        </p:nvSpPr>
        <p:spPr>
          <a:xfrm>
            <a:off x="1059761" y="552440"/>
            <a:ext cx="10515600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" name="Google Shape;19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4647156"/>
            <a:ext cx="6382435" cy="2210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25.11.25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9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 txBox="1"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22A35"/>
              </a:buClr>
              <a:buSzPts val="1800"/>
              <a:buFont typeface="Arial"/>
              <a:buChar char="•"/>
              <a:defRPr>
                <a:solidFill>
                  <a:srgbClr val="222A35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1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702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November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85194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6"/>
          <p:cNvSpPr txBox="1"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56"/>
          <p:cNvSpPr txBox="1"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56"/>
          <p:cNvSpPr txBox="1">
            <a:spLocks noGrp="1"/>
          </p:cNvSpPr>
          <p:nvPr>
            <p:ph type="dt" idx="10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56"/>
          <p:cNvSpPr txBox="1">
            <a:spLocks noGrp="1"/>
          </p:cNvSpPr>
          <p:nvPr>
            <p:ph type="ft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56"/>
          <p:cNvSpPr txBox="1">
            <a:spLocks noGrp="1"/>
          </p:cNvSpPr>
          <p:nvPr>
            <p:ph type="sldNum" idx="12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vertical et texte">
  <p:cSld name="Titre vertical et text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54300" y="1892527"/>
            <a:ext cx="6883400" cy="30729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itre section">
  <p:cSld name="Chapitre sec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2644" y="1806944"/>
            <a:ext cx="10206711" cy="324411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50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0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  <p:sp>
        <p:nvSpPr>
          <p:cNvPr id="88" name="Google Shape;88;p50"/>
          <p:cNvSpPr txBox="1">
            <a:spLocks noGrp="1"/>
          </p:cNvSpPr>
          <p:nvPr>
            <p:ph type="body" idx="1"/>
          </p:nvPr>
        </p:nvSpPr>
        <p:spPr>
          <a:xfrm>
            <a:off x="4816549" y="2546719"/>
            <a:ext cx="4146698" cy="1780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86FB2"/>
              </a:buClr>
              <a:buSzPts val="3200"/>
              <a:buNone/>
              <a:defRPr sz="3200" b="1">
                <a:solidFill>
                  <a:srgbClr val="386FB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grande image">
  <p:cSld name="Slide contenu + grande imag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51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1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2 images">
  <p:cSld name="Slide contenu + 2 images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2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2"/>
          <p:cNvSpPr>
            <a:spLocks noGrp="1"/>
          </p:cNvSpPr>
          <p:nvPr>
            <p:ph type="pic" idx="2"/>
          </p:nvPr>
        </p:nvSpPr>
        <p:spPr>
          <a:xfrm>
            <a:off x="355600" y="3039533"/>
            <a:ext cx="7797800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52"/>
          <p:cNvSpPr txBox="1">
            <a:spLocks noGrp="1"/>
          </p:cNvSpPr>
          <p:nvPr>
            <p:ph type="body" idx="1"/>
          </p:nvPr>
        </p:nvSpPr>
        <p:spPr>
          <a:xfrm>
            <a:off x="355600" y="2315633"/>
            <a:ext cx="7797800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52"/>
          <p:cNvSpPr>
            <a:spLocks noGrp="1"/>
          </p:cNvSpPr>
          <p:nvPr>
            <p:ph type="pic" idx="3"/>
          </p:nvPr>
        </p:nvSpPr>
        <p:spPr>
          <a:xfrm>
            <a:off x="8288867" y="3039532"/>
            <a:ext cx="3530599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52"/>
          <p:cNvSpPr txBox="1">
            <a:spLocks noGrp="1"/>
          </p:cNvSpPr>
          <p:nvPr>
            <p:ph type="body" idx="4"/>
          </p:nvPr>
        </p:nvSpPr>
        <p:spPr>
          <a:xfrm>
            <a:off x="8288867" y="2315633"/>
            <a:ext cx="3530599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52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52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4 images">
  <p:cSld name="Slide contenu + 4 image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3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3"/>
          <p:cNvSpPr>
            <a:spLocks noGrp="1"/>
          </p:cNvSpPr>
          <p:nvPr>
            <p:ph type="pic" idx="2"/>
          </p:nvPr>
        </p:nvSpPr>
        <p:spPr>
          <a:xfrm>
            <a:off x="355600" y="18459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53"/>
          <p:cNvSpPr>
            <a:spLocks noGrp="1"/>
          </p:cNvSpPr>
          <p:nvPr>
            <p:ph type="pic" idx="3"/>
          </p:nvPr>
        </p:nvSpPr>
        <p:spPr>
          <a:xfrm>
            <a:off x="355600" y="39541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53"/>
          <p:cNvSpPr txBox="1">
            <a:spLocks noGrp="1"/>
          </p:cNvSpPr>
          <p:nvPr>
            <p:ph type="body" idx="1"/>
          </p:nvPr>
        </p:nvSpPr>
        <p:spPr>
          <a:xfrm>
            <a:off x="7975599" y="1846263"/>
            <a:ext cx="3843867" cy="409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365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53"/>
          <p:cNvSpPr>
            <a:spLocks noGrp="1"/>
          </p:cNvSpPr>
          <p:nvPr>
            <p:ph type="pic" idx="4"/>
          </p:nvPr>
        </p:nvSpPr>
        <p:spPr>
          <a:xfrm>
            <a:off x="4165600" y="18459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53"/>
          <p:cNvSpPr>
            <a:spLocks noGrp="1"/>
          </p:cNvSpPr>
          <p:nvPr>
            <p:ph type="pic" idx="5"/>
          </p:nvPr>
        </p:nvSpPr>
        <p:spPr>
          <a:xfrm>
            <a:off x="4165600" y="39541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53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53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de couleurs">
  <p:cSld name="Slide code couleur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4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54"/>
          <p:cNvSpPr txBox="1">
            <a:spLocks noGrp="1"/>
          </p:cNvSpPr>
          <p:nvPr>
            <p:ph type="body" idx="1"/>
          </p:nvPr>
        </p:nvSpPr>
        <p:spPr>
          <a:xfrm>
            <a:off x="355600" y="1543050"/>
            <a:ext cx="11463338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54"/>
          <p:cNvSpPr/>
          <p:nvPr/>
        </p:nvSpPr>
        <p:spPr>
          <a:xfrm>
            <a:off x="1768344" y="3265070"/>
            <a:ext cx="1485355" cy="640174"/>
          </a:xfrm>
          <a:prstGeom prst="rect">
            <a:avLst/>
          </a:prstGeom>
          <a:solidFill>
            <a:srgbClr val="2B23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C22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4"/>
          <p:cNvSpPr/>
          <p:nvPr/>
        </p:nvSpPr>
        <p:spPr>
          <a:xfrm>
            <a:off x="3599471" y="3265070"/>
            <a:ext cx="1485355" cy="64017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D71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4"/>
          <p:cNvSpPr/>
          <p:nvPr/>
        </p:nvSpPr>
        <p:spPr>
          <a:xfrm>
            <a:off x="5430598" y="3265070"/>
            <a:ext cx="1485355" cy="64017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4"/>
          <p:cNvSpPr/>
          <p:nvPr/>
        </p:nvSpPr>
        <p:spPr>
          <a:xfrm>
            <a:off x="7261725" y="3265070"/>
            <a:ext cx="1485355" cy="64017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54"/>
          <p:cNvSpPr/>
          <p:nvPr/>
        </p:nvSpPr>
        <p:spPr>
          <a:xfrm>
            <a:off x="9092852" y="3265070"/>
            <a:ext cx="1485355" cy="640174"/>
          </a:xfrm>
          <a:prstGeom prst="rect">
            <a:avLst/>
          </a:prstGeom>
          <a:gradFill>
            <a:gsLst>
              <a:gs pos="0">
                <a:srgbClr val="00A19A"/>
              </a:gs>
              <a:gs pos="100000">
                <a:srgbClr val="1C71B8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4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54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puce">
  <p:cSld name="Slide contenu puc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2"/>
          <p:cNvSpPr txBox="1"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365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62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2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2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209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54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6324600"/>
            <a:ext cx="12192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7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7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7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5"/>
          <p:cNvSpPr txBox="1"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55"/>
          <p:cNvSpPr txBox="1"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5" Type="http://schemas.microsoft.com/office/2007/relationships/hdphoto" Target="../media/hdphoto2.wdp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home.cern/science/engineering/vacuum-empty-interstellar-space" TargetMode="Externa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home.web.cern.ch/science/engineering/cryogenics-low-temperatures-high-performance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5.png"/><Relationship Id="rId7" Type="http://schemas.openxmlformats.org/officeDocument/2006/relationships/image" Target="../media/image10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Relationship Id="rId9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7;p1">
            <a:extLst>
              <a:ext uri="{FF2B5EF4-FFF2-40B4-BE49-F238E27FC236}">
                <a16:creationId xmlns:a16="http://schemas.microsoft.com/office/drawing/2014/main" id="{7924A478-8213-56C6-69CC-E895F1AC90A4}"/>
              </a:ext>
            </a:extLst>
          </p:cNvPr>
          <p:cNvSpPr txBox="1">
            <a:spLocks/>
          </p:cNvSpPr>
          <p:nvPr/>
        </p:nvSpPr>
        <p:spPr>
          <a:xfrm>
            <a:off x="1059761" y="2216793"/>
            <a:ext cx="9841743" cy="1145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5000"/>
            </a:pPr>
            <a:br>
              <a:rPr lang="en-GB" sz="4400" dirty="0"/>
            </a:br>
            <a:br>
              <a:rPr lang="en-GB" sz="5000" dirty="0"/>
            </a:b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423873C-94C0-A4D5-6529-8664594A9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102" y="2510218"/>
            <a:ext cx="10515600" cy="851617"/>
          </a:xfrm>
        </p:spPr>
        <p:txBody>
          <a:bodyPr>
            <a:normAutofit fontScale="90000"/>
          </a:bodyPr>
          <a:lstStyle/>
          <a:p>
            <a:r>
              <a:rPr lang="es-ES" dirty="0" err="1"/>
              <a:t>CERN´s</a:t>
            </a:r>
            <a:r>
              <a:rPr lang="es-ES" dirty="0"/>
              <a:t> </a:t>
            </a:r>
            <a:br>
              <a:rPr lang="es-ES" dirty="0"/>
            </a:br>
            <a:r>
              <a:rPr lang="es-ES" dirty="0"/>
              <a:t>Quantum </a:t>
            </a:r>
            <a:r>
              <a:rPr lang="es-ES" dirty="0" err="1"/>
              <a:t>Technology</a:t>
            </a:r>
            <a:r>
              <a:rPr lang="es-ES" dirty="0"/>
              <a:t> </a:t>
            </a:r>
            <a:r>
              <a:rPr lang="es-ES" dirty="0" err="1"/>
              <a:t>Initiative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A5DBC-E5D1-8CC4-086A-3D093C0A6F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10</a:t>
            </a:fld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C5B527-772A-8A8B-D92A-20A68311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74" y="136525"/>
            <a:ext cx="11239651" cy="60034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A9DDCD-8A2E-7AD9-AA60-C927FBAF0333}"/>
              </a:ext>
            </a:extLst>
          </p:cNvPr>
          <p:cNvSpPr txBox="1"/>
          <p:nvPr/>
        </p:nvSpPr>
        <p:spPr>
          <a:xfrm>
            <a:off x="613615" y="5706007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mechlab.web.cern.ch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75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3B772-B98B-ADF1-12BF-5CE101981E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11</a:t>
            </a:fld>
            <a:endParaRPr lang="en-1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632D04-D00B-E23E-3C40-F9CCCF346C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127" r="14601"/>
          <a:stretch>
            <a:fillRect/>
          </a:stretch>
        </p:blipFill>
        <p:spPr>
          <a:xfrm>
            <a:off x="1" y="0"/>
            <a:ext cx="12192000" cy="63563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7C3611-9951-800F-18EE-88079CB5A9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5435"/>
          <a:stretch>
            <a:fillRect/>
          </a:stretch>
        </p:blipFill>
        <p:spPr>
          <a:xfrm>
            <a:off x="19121" y="2466941"/>
            <a:ext cx="5803900" cy="18217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8DA120-89FD-9223-9632-6906B00066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3459" t="60014" r="3121" b="3089"/>
          <a:stretch>
            <a:fillRect/>
          </a:stretch>
        </p:blipFill>
        <p:spPr>
          <a:xfrm>
            <a:off x="1551707" y="4288660"/>
            <a:ext cx="5803899" cy="208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20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452E8-DC93-DE2E-F187-8EF989701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3E1C0-C4FA-6B27-E1D3-867763AA3B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12</a:t>
            </a:fld>
            <a:endParaRPr lang="en-15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26C345-E08A-0551-129F-E4F9D1E5F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73" y="563526"/>
            <a:ext cx="9912443" cy="4696236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378A2494-BD9B-ACE5-C39C-C1703BDE4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800" y="4739443"/>
            <a:ext cx="6995869" cy="13381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2D1D63-B94F-1D82-F41D-C2982E03EC46}"/>
              </a:ext>
            </a:extLst>
          </p:cNvPr>
          <p:cNvSpPr txBox="1"/>
          <p:nvPr/>
        </p:nvSpPr>
        <p:spPr>
          <a:xfrm>
            <a:off x="390331" y="5769802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mechlab.web.cern.ch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399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31E725-4CB6-3C6B-F3BD-C8FFE53DC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72400" cy="31670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55943-F585-92C6-7514-5FC47D3B3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13</a:t>
            </a:fld>
            <a:endParaRPr lang="en-150"/>
          </a:p>
        </p:txBody>
      </p:sp>
      <p:sp>
        <p:nvSpPr>
          <p:cNvPr id="10" name="Freeform: Shape 14">
            <a:extLst>
              <a:ext uri="{FF2B5EF4-FFF2-40B4-BE49-F238E27FC236}">
                <a16:creationId xmlns:a16="http://schemas.microsoft.com/office/drawing/2014/main" id="{F4DCA43A-C9EF-F726-4D29-DC4FBB29A5A9}"/>
              </a:ext>
            </a:extLst>
          </p:cNvPr>
          <p:cNvSpPr/>
          <p:nvPr/>
        </p:nvSpPr>
        <p:spPr>
          <a:xfrm>
            <a:off x="7104888" y="2136632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olidFill>
            <a:srgbClr val="418AC5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marR="0" lvl="0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Complex radiation environment </a:t>
            </a:r>
          </a:p>
        </p:txBody>
      </p:sp>
      <p:sp>
        <p:nvSpPr>
          <p:cNvPr id="11" name="Freeform: Shape 15">
            <a:extLst>
              <a:ext uri="{FF2B5EF4-FFF2-40B4-BE49-F238E27FC236}">
                <a16:creationId xmlns:a16="http://schemas.microsoft.com/office/drawing/2014/main" id="{5CFA9D86-D832-EEB9-B776-1735B866303D}"/>
              </a:ext>
            </a:extLst>
          </p:cNvPr>
          <p:cNvSpPr/>
          <p:nvPr/>
        </p:nvSpPr>
        <p:spPr>
          <a:xfrm>
            <a:off x="7104888" y="262196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  <a:noFill/>
          <a:ln w="6350" cap="flat" cmpd="sng" algn="ctr">
            <a:solidFill>
              <a:srgbClr val="0055A0">
                <a:alpha val="0"/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marR="0" lvl="1" indent="-114300" defTabSz="6223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Different chambers </a:t>
            </a:r>
          </a:p>
        </p:txBody>
      </p:sp>
      <p:sp>
        <p:nvSpPr>
          <p:cNvPr id="12" name="Freeform: Shape 16">
            <a:extLst>
              <a:ext uri="{FF2B5EF4-FFF2-40B4-BE49-F238E27FC236}">
                <a16:creationId xmlns:a16="http://schemas.microsoft.com/office/drawing/2014/main" id="{22627053-CA49-B69E-26EE-7A76D12E19A1}"/>
              </a:ext>
            </a:extLst>
          </p:cNvPr>
          <p:cNvSpPr/>
          <p:nvPr/>
        </p:nvSpPr>
        <p:spPr>
          <a:xfrm>
            <a:off x="7104888" y="292004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olidFill>
            <a:srgbClr val="418AC5">
              <a:hueOff val="-1565844"/>
              <a:satOff val="921"/>
              <a:lumOff val="-784"/>
              <a:alphaOff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marR="0" lvl="0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Output current dynamic range </a:t>
            </a:r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7C89C256-0F78-288A-4476-B173682B0E03}"/>
              </a:ext>
            </a:extLst>
          </p:cNvPr>
          <p:cNvSpPr/>
          <p:nvPr/>
        </p:nvSpPr>
        <p:spPr>
          <a:xfrm>
            <a:off x="7104888" y="334124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  <a:noFill/>
          <a:ln w="6350" cap="flat" cmpd="sng" algn="ctr">
            <a:solidFill>
              <a:srgbClr val="0055A0">
                <a:alpha val="0"/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marR="0" lvl="1" indent="-114300" defTabSz="6223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&gt; 9 decade</a:t>
            </a:r>
          </a:p>
        </p:txBody>
      </p:sp>
      <p:sp>
        <p:nvSpPr>
          <p:cNvPr id="14" name="Freeform: Shape 18">
            <a:extLst>
              <a:ext uri="{FF2B5EF4-FFF2-40B4-BE49-F238E27FC236}">
                <a16:creationId xmlns:a16="http://schemas.microsoft.com/office/drawing/2014/main" id="{B85F6A3C-F71B-4167-0392-F615BD470362}"/>
              </a:ext>
            </a:extLst>
          </p:cNvPr>
          <p:cNvSpPr/>
          <p:nvPr/>
        </p:nvSpPr>
        <p:spPr>
          <a:xfrm>
            <a:off x="7104888" y="363932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olidFill>
            <a:srgbClr val="418AC5">
              <a:hueOff val="-3131687"/>
              <a:satOff val="1842"/>
              <a:lumOff val="-1568"/>
              <a:alphaOff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marR="0" lvl="0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Current resolution</a:t>
            </a:r>
          </a:p>
        </p:txBody>
      </p:sp>
      <p:sp>
        <p:nvSpPr>
          <p:cNvPr id="15" name="Freeform: Shape 19">
            <a:extLst>
              <a:ext uri="{FF2B5EF4-FFF2-40B4-BE49-F238E27FC236}">
                <a16:creationId xmlns:a16="http://schemas.microsoft.com/office/drawing/2014/main" id="{F4ED53F8-FD4B-2A88-368E-490B09BC2B23}"/>
              </a:ext>
            </a:extLst>
          </p:cNvPr>
          <p:cNvSpPr/>
          <p:nvPr/>
        </p:nvSpPr>
        <p:spPr>
          <a:xfrm>
            <a:off x="7104888" y="406052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  <a:noFill/>
          <a:ln w="6350" cap="flat" cmpd="sng" algn="ctr">
            <a:solidFill>
              <a:srgbClr val="0055A0">
                <a:alpha val="0"/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marR="0" lvl="1" indent="-114300" defTabSz="6223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Femtoampere</a:t>
            </a:r>
          </a:p>
        </p:txBody>
      </p:sp>
      <p:sp>
        <p:nvSpPr>
          <p:cNvPr id="16" name="Freeform: Shape 20">
            <a:extLst>
              <a:ext uri="{FF2B5EF4-FFF2-40B4-BE49-F238E27FC236}">
                <a16:creationId xmlns:a16="http://schemas.microsoft.com/office/drawing/2014/main" id="{B30A9ABC-1420-D479-AB60-2139DCB51B8D}"/>
              </a:ext>
            </a:extLst>
          </p:cNvPr>
          <p:cNvSpPr/>
          <p:nvPr/>
        </p:nvSpPr>
        <p:spPr>
          <a:xfrm>
            <a:off x="7104888" y="435860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olidFill>
            <a:srgbClr val="418AC5">
              <a:hueOff val="-4697531"/>
              <a:satOff val="2764"/>
              <a:lumOff val="-2353"/>
              <a:alphaOff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marR="0" lvl="0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Complex input profile</a:t>
            </a:r>
          </a:p>
        </p:txBody>
      </p:sp>
      <p:sp>
        <p:nvSpPr>
          <p:cNvPr id="17" name="Freeform: Shape 21">
            <a:extLst>
              <a:ext uri="{FF2B5EF4-FFF2-40B4-BE49-F238E27FC236}">
                <a16:creationId xmlns:a16="http://schemas.microsoft.com/office/drawing/2014/main" id="{0671D389-2A41-3726-4A33-4A374B53B59A}"/>
              </a:ext>
            </a:extLst>
          </p:cNvPr>
          <p:cNvSpPr/>
          <p:nvPr/>
        </p:nvSpPr>
        <p:spPr>
          <a:xfrm>
            <a:off x="7104888" y="477980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  <a:noFill/>
          <a:ln w="6350" cap="flat" cmpd="sng" algn="ctr">
            <a:solidFill>
              <a:srgbClr val="0055A0">
                <a:alpha val="0"/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marR="0" lvl="1" indent="-114300" defTabSz="6223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Pulsed or slow changing</a:t>
            </a:r>
          </a:p>
        </p:txBody>
      </p:sp>
      <p:sp>
        <p:nvSpPr>
          <p:cNvPr id="18" name="Freeform: Shape 22">
            <a:extLst>
              <a:ext uri="{FF2B5EF4-FFF2-40B4-BE49-F238E27FC236}">
                <a16:creationId xmlns:a16="http://schemas.microsoft.com/office/drawing/2014/main" id="{E31F66EA-5AFA-2432-2828-DC900E8E3E08}"/>
              </a:ext>
            </a:extLst>
          </p:cNvPr>
          <p:cNvSpPr/>
          <p:nvPr/>
        </p:nvSpPr>
        <p:spPr>
          <a:xfrm>
            <a:off x="7104888" y="507788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olidFill>
            <a:srgbClr val="418AC5">
              <a:hueOff val="-6263375"/>
              <a:satOff val="3685"/>
              <a:lumOff val="-3137"/>
              <a:alphaOff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marR="0" lvl="0" indent="0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 technology</a:t>
            </a:r>
          </a:p>
        </p:txBody>
      </p:sp>
      <p:sp>
        <p:nvSpPr>
          <p:cNvPr id="19" name="Freeform: Shape 23">
            <a:extLst>
              <a:ext uri="{FF2B5EF4-FFF2-40B4-BE49-F238E27FC236}">
                <a16:creationId xmlns:a16="http://schemas.microsoft.com/office/drawing/2014/main" id="{E39C9653-C65B-93E3-BDDB-2740F35A7BD7}"/>
              </a:ext>
            </a:extLst>
          </p:cNvPr>
          <p:cNvSpPr/>
          <p:nvPr/>
        </p:nvSpPr>
        <p:spPr>
          <a:xfrm>
            <a:off x="7104888" y="549908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  <a:noFill/>
          <a:ln w="6350" cap="flat" cmpd="sng" algn="ctr">
            <a:solidFill>
              <a:srgbClr val="0055A0">
                <a:alpha val="0"/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marR="0" lvl="1" indent="-114300" defTabSz="6223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Available, robust, reliable, cheap, feasible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079FCFD-9CBC-1514-707D-44E7E71DC402}"/>
              </a:ext>
            </a:extLst>
          </p:cNvPr>
          <p:cNvSpPr/>
          <p:nvPr/>
        </p:nvSpPr>
        <p:spPr>
          <a:xfrm>
            <a:off x="0" y="3542151"/>
            <a:ext cx="5446619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“An Accurate Ultra-low Current Measurement ASIC for Ionization Chamber Readout”</a:t>
            </a:r>
          </a:p>
          <a:p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Kundumattathil Mohanan, Sarath (CERN)</a:t>
            </a:r>
          </a:p>
          <a:p>
            <a:r>
              <a:rPr lang="en-GB" sz="1000" dirty="0">
                <a:solidFill>
                  <a:schemeClr val="accent1">
                    <a:lumMod val="50000"/>
                  </a:schemeClr>
                </a:solidFill>
              </a:rPr>
              <a:t>https://cds.cern.ch/record/2809734?ln=es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83F492-CE3E-0E0B-1BB4-D45B2785B7A0}"/>
              </a:ext>
            </a:extLst>
          </p:cNvPr>
          <p:cNvSpPr txBox="1"/>
          <p:nvPr/>
        </p:nvSpPr>
        <p:spPr>
          <a:xfrm>
            <a:off x="-2146" y="3182511"/>
            <a:ext cx="60981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https://</a:t>
            </a:r>
            <a:r>
              <a:rPr lang="en-US" dirty="0" err="1">
                <a:solidFill>
                  <a:schemeClr val="bg2"/>
                </a:solidFill>
              </a:rPr>
              <a:t>ventureconnect.cern</a:t>
            </a:r>
            <a:r>
              <a:rPr lang="en-US" dirty="0">
                <a:solidFill>
                  <a:schemeClr val="bg2"/>
                </a:solidFill>
              </a:rPr>
              <a:t>/accurate-chip</a:t>
            </a:r>
          </a:p>
        </p:txBody>
      </p:sp>
    </p:spTree>
    <p:extLst>
      <p:ext uri="{BB962C8B-B14F-4D97-AF65-F5344CB8AC3E}">
        <p14:creationId xmlns:p14="http://schemas.microsoft.com/office/powerpoint/2010/main" val="244451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07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150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69C9B-D17E-F2A1-9961-CFDACB1D427E}"/>
              </a:ext>
            </a:extLst>
          </p:cNvPr>
          <p:cNvSpPr txBox="1"/>
          <p:nvPr/>
        </p:nvSpPr>
        <p:spPr>
          <a:xfrm>
            <a:off x="8493454" y="5629489"/>
            <a:ext cx="3529973" cy="481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410751" hangingPunct="0">
              <a:defRPr sz="2531" kern="0">
                <a:solidFill>
                  <a:srgbClr val="095192">
                    <a:lumMod val="75000"/>
                  </a:srgbClr>
                </a:solidFill>
                <a:latin typeface="Helvetica Light"/>
              </a:defRPr>
            </a:lvl1pPr>
          </a:lstStyle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150" sz="2531" b="0" i="0" u="none" strike="noStrike" kern="0" cap="none" spc="0" normalizeH="0" baseline="0" noProof="0" dirty="0">
                <a:ln>
                  <a:noFill/>
                </a:ln>
                <a:solidFill>
                  <a:srgbClr val="095192">
                    <a:lumMod val="75000"/>
                  </a:srgbClr>
                </a:solidFill>
                <a:effectLst/>
                <a:uLnTx/>
                <a:uFillTx/>
                <a:latin typeface="Helvetica Light"/>
                <a:cs typeface="Arial"/>
                <a:sym typeface="Arial"/>
              </a:rPr>
              <a:t>https://</a:t>
            </a:r>
            <a:r>
              <a:rPr kumimoji="0" lang="en-US" sz="2531" b="0" i="0" u="none" strike="noStrike" kern="0" cap="none" spc="0" normalizeH="0" baseline="0" noProof="0" dirty="0" err="1">
                <a:ln>
                  <a:noFill/>
                </a:ln>
                <a:solidFill>
                  <a:srgbClr val="095192">
                    <a:lumMod val="75000"/>
                  </a:srgbClr>
                </a:solidFill>
                <a:effectLst/>
                <a:uLnTx/>
                <a:uFillTx/>
                <a:latin typeface="Helvetica Light"/>
                <a:cs typeface="Arial"/>
                <a:sym typeface="Arial"/>
              </a:rPr>
              <a:t>quantum.cern</a:t>
            </a:r>
            <a:endParaRPr kumimoji="0" lang="en-150" sz="2531" b="0" i="0" u="none" strike="noStrike" kern="0" cap="none" spc="0" normalizeH="0" baseline="0" noProof="0" dirty="0">
              <a:ln>
                <a:noFill/>
              </a:ln>
              <a:solidFill>
                <a:srgbClr val="095192">
                  <a:lumMod val="75000"/>
                </a:srgbClr>
              </a:solidFill>
              <a:effectLst/>
              <a:uLnTx/>
              <a:uFillTx/>
              <a:latin typeface="Helvetica Light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C4B7D7-7F4A-56EA-3A1F-E31A5D1CA408}"/>
              </a:ext>
            </a:extLst>
          </p:cNvPr>
          <p:cNvSpPr txBox="1"/>
          <p:nvPr/>
        </p:nvSpPr>
        <p:spPr>
          <a:xfrm>
            <a:off x="3364853" y="1671646"/>
            <a:ext cx="8658575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095192">
                    <a:lumMod val="60000"/>
                    <a:lumOff val="40000"/>
                  </a:srgbClr>
                </a:solidFill>
                <a:effectLst/>
                <a:uLnTx/>
                <a:uFillTx/>
                <a:latin typeface="Helvetica Light"/>
                <a:cs typeface="Arial"/>
                <a:sym typeface="Helvetica Light"/>
              </a:rPr>
              <a:t>How can future quantum technologies contribute to CERN’s scientific mission?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5FDCA6-99C5-370C-4086-80DE0C290340}"/>
              </a:ext>
            </a:extLst>
          </p:cNvPr>
          <p:cNvSpPr txBox="1"/>
          <p:nvPr/>
        </p:nvSpPr>
        <p:spPr>
          <a:xfrm>
            <a:off x="3364852" y="3094013"/>
            <a:ext cx="8658575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72CFD3">
                    <a:lumMod val="75000"/>
                  </a:srgbClr>
                </a:solidFill>
                <a:effectLst/>
                <a:uLnTx/>
                <a:uFillTx/>
                <a:latin typeface="Helvetica Light"/>
                <a:cs typeface="Arial"/>
                <a:sym typeface="Helvetica Light"/>
              </a:rPr>
              <a:t>How can CERN’s technologies and expertise contribute to the quantum revolution?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077679-9DD1-917F-9D7C-827B45290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91" y="1508894"/>
            <a:ext cx="2441887" cy="3438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B66A81B9-A96E-1B28-6423-95F3851685DB}"/>
              </a:ext>
            </a:extLst>
          </p:cNvPr>
          <p:cNvSpPr txBox="1">
            <a:spLocks/>
          </p:cNvSpPr>
          <p:nvPr/>
        </p:nvSpPr>
        <p:spPr>
          <a:xfrm>
            <a:off x="485600" y="341658"/>
            <a:ext cx="7587245" cy="822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86FB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CERN Quantum Technology Initiative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386FB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371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FC7FE-19C9-C072-0BD7-838BC821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FE828-87A7-FEB9-8734-D67D775EA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68C9951-D1D3-859A-C715-E2CB8C44E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047"/>
            <a:ext cx="12192000" cy="690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DE4B16E-2123-F172-8418-2B862801A9E2}"/>
              </a:ext>
            </a:extLst>
          </p:cNvPr>
          <p:cNvSpPr/>
          <p:nvPr/>
        </p:nvSpPr>
        <p:spPr>
          <a:xfrm>
            <a:off x="8439665" y="815546"/>
            <a:ext cx="3373394" cy="556054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5D5C22-DB66-89FA-C366-F32B97F95957}"/>
              </a:ext>
            </a:extLst>
          </p:cNvPr>
          <p:cNvSpPr/>
          <p:nvPr/>
        </p:nvSpPr>
        <p:spPr>
          <a:xfrm>
            <a:off x="-1" y="5353652"/>
            <a:ext cx="3904735" cy="116383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E7EE31-2ADE-9668-D46C-5B64C09905F7}"/>
              </a:ext>
            </a:extLst>
          </p:cNvPr>
          <p:cNvSpPr txBox="1"/>
          <p:nvPr/>
        </p:nvSpPr>
        <p:spPr>
          <a:xfrm>
            <a:off x="8129702" y="1626502"/>
            <a:ext cx="36833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 Quantum partners with CERN to adopt White Rabbit timing technology to enable data </a:t>
            </a:r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-scale quantum computing</a:t>
            </a:r>
            <a:r>
              <a:rPr lang="en-US" dirty="0"/>
              <a:t> networks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3252A4-65E2-BCB6-19BE-C124044FDA66}"/>
              </a:ext>
            </a:extLst>
          </p:cNvPr>
          <p:cNvSpPr txBox="1"/>
          <p:nvPr/>
        </p:nvSpPr>
        <p:spPr>
          <a:xfrm>
            <a:off x="8129702" y="4935565"/>
            <a:ext cx="2729390" cy="1411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200" dirty="0" err="1">
                <a:solidFill>
                  <a:schemeClr val="bg1"/>
                </a:solidFill>
              </a:rPr>
              <a:t>www.nu-quantum.com</a:t>
            </a:r>
            <a:r>
              <a:rPr lang="en-US" sz="1200" dirty="0">
                <a:solidFill>
                  <a:schemeClr val="bg1"/>
                </a:solidFill>
              </a:rPr>
              <a:t>/news/nu-quantum-announces-collaboration-with-cern-to-adopt-white-rabbit-timing-technology-to-enable-data-centre-scale-quantum-computing-networks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46C843-2DCF-A22A-ED3E-B6C4E9A0ECC8}"/>
              </a:ext>
            </a:extLst>
          </p:cNvPr>
          <p:cNvSpPr txBox="1"/>
          <p:nvPr/>
        </p:nvSpPr>
        <p:spPr>
          <a:xfrm>
            <a:off x="8129702" y="3595816"/>
            <a:ext cx="26940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https://</a:t>
            </a:r>
            <a:r>
              <a:rPr lang="en-US" sz="1200" dirty="0" err="1">
                <a:solidFill>
                  <a:schemeClr val="bg1"/>
                </a:solidFill>
              </a:rPr>
              <a:t>www.nu-quantum.com</a:t>
            </a:r>
            <a:r>
              <a:rPr lang="en-US" sz="1200" dirty="0">
                <a:solidFill>
                  <a:schemeClr val="bg1"/>
                </a:solidFill>
              </a:rPr>
              <a:t>/news/nu-quantum-launches-world-first-quantum-networking-unit-for-dynamic-entanglement-to-scale-quantum-datacentres</a:t>
            </a:r>
          </a:p>
        </p:txBody>
      </p:sp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B2C070C0-CB1F-C3CF-3A20-1F556A059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72" y="5126963"/>
            <a:ext cx="4048897" cy="179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19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6AF35-87D3-E51A-7F51-CD7802FDED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934E37A2-F971-39D0-E3F9-23330C43A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03" y="347730"/>
            <a:ext cx="7194996" cy="5396247"/>
          </a:xfrm>
          <a:prstGeom prst="rect">
            <a:avLst/>
          </a:prstGeom>
        </p:spPr>
      </p:pic>
      <p:pic>
        <p:nvPicPr>
          <p:cNvPr id="9" name="Picture 10" descr="Cloud - Pasqal">
            <a:extLst>
              <a:ext uri="{FF2B5EF4-FFF2-40B4-BE49-F238E27FC236}">
                <a16:creationId xmlns:a16="http://schemas.microsoft.com/office/drawing/2014/main" id="{6E77B7B7-17BE-0865-05B6-A9D1A6D4B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531" y="3288568"/>
            <a:ext cx="3465932" cy="94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5BAAC01-0674-9628-E292-6840D7782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531" y="1365267"/>
            <a:ext cx="4230396" cy="1065742"/>
          </a:xfrm>
        </p:spPr>
        <p:txBody>
          <a:bodyPr>
            <a:normAutofit fontScale="90000"/>
          </a:bodyPr>
          <a:lstStyle/>
          <a:p>
            <a:r>
              <a:rPr lang="en-GB" dirty="0"/>
              <a:t>CERN’s vacuum expertise supporting companies developing quantum computers </a:t>
            </a:r>
          </a:p>
        </p:txBody>
      </p:sp>
    </p:spTree>
    <p:extLst>
      <p:ext uri="{BB962C8B-B14F-4D97-AF65-F5344CB8AC3E}">
        <p14:creationId xmlns:p14="http://schemas.microsoft.com/office/powerpoint/2010/main" val="1046198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November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 Placeholder 8"/>
          <p:cNvSpPr txBox="1">
            <a:spLocks/>
          </p:cNvSpPr>
          <p:nvPr/>
        </p:nvSpPr>
        <p:spPr>
          <a:xfrm>
            <a:off x="1173178" y="1483146"/>
            <a:ext cx="10030614" cy="9147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With a total of 104 kilometres of piping under vacuum, the vacuum system of the LHC is among the largest in the world.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sz="half" idx="1"/>
          </p:nvPr>
        </p:nvSpPr>
        <p:spPr>
          <a:xfrm>
            <a:off x="460375" y="906464"/>
            <a:ext cx="10453460" cy="763793"/>
          </a:xfrm>
        </p:spPr>
        <p:txBody>
          <a:bodyPr vert="horz" lIns="0" tIns="0" rIns="0" bIns="0" rtlCol="0" anchor="t">
            <a:noAutofit/>
          </a:bodyPr>
          <a:lstStyle/>
          <a:p>
            <a:pPr marL="50800" indent="0">
              <a:buNone/>
            </a:pPr>
            <a:r>
              <a:rPr lang="en-GB" sz="2800" b="0" dirty="0">
                <a:solidFill>
                  <a:srgbClr val="00B0F0"/>
                </a:solidFill>
              </a:rPr>
              <a:t>At CERN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3178" y="5602774"/>
            <a:ext cx="7009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A vacuum as empty as interstellar space | CERN (</a:t>
            </a:r>
            <a:r>
              <a:rPr lang="en-GB" dirty="0" err="1">
                <a:hlinkClick r:id="rId2"/>
              </a:rPr>
              <a:t>home.cern</a:t>
            </a:r>
            <a:r>
              <a:rPr lang="en-GB" dirty="0">
                <a:hlinkClick r:id="rId2"/>
              </a:rPr>
              <a:t>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173178" y="5925998"/>
            <a:ext cx="7783483" cy="366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https://home.cern/science/engineering/vacuum-empty-interstellar-space</a:t>
            </a:r>
          </a:p>
        </p:txBody>
      </p:sp>
      <p:sp>
        <p:nvSpPr>
          <p:cNvPr id="8" name="Rectangle 7"/>
          <p:cNvSpPr/>
          <p:nvPr/>
        </p:nvSpPr>
        <p:spPr>
          <a:xfrm>
            <a:off x="7168958" y="2535449"/>
            <a:ext cx="50006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/>
              <a:t>Three separate vacuum systems:</a:t>
            </a:r>
          </a:p>
          <a:p>
            <a:r>
              <a:rPr lang="en-GB" dirty="0"/>
              <a:t>For insulating:</a:t>
            </a:r>
          </a:p>
          <a:p>
            <a:r>
              <a:rPr lang="en-GB" dirty="0"/>
              <a:t>- the cryogenically cooled magnets</a:t>
            </a:r>
          </a:p>
          <a:p>
            <a:r>
              <a:rPr lang="en-GB" dirty="0"/>
              <a:t>- the helium distribution line</a:t>
            </a:r>
          </a:p>
          <a:p>
            <a:r>
              <a:rPr lang="en-GB" dirty="0"/>
              <a:t>- for the beam pipes </a:t>
            </a:r>
          </a:p>
          <a:p>
            <a:endParaRPr lang="en-GB" dirty="0"/>
          </a:p>
          <a:p>
            <a:r>
              <a:rPr lang="en-GB" dirty="0"/>
              <a:t>*In the beam pipes pressure is in the order of 10^(-10) to 10^(-11) mbar: </a:t>
            </a:r>
          </a:p>
          <a:p>
            <a:r>
              <a:rPr lang="en-GB" dirty="0"/>
              <a:t>a vacuum almost as rarefied as that found on the surface of the Moon.</a:t>
            </a:r>
          </a:p>
        </p:txBody>
      </p:sp>
      <p:pic>
        <p:nvPicPr>
          <p:cNvPr id="17" name="Picture 16" descr="0310030_02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74" b="90211" l="161" r="95884">
                        <a14:foregroundMark x1="53349" y1="24907" x2="53349" y2="24907"/>
                        <a14:foregroundMark x1="52220" y1="29988" x2="52220" y2="29988"/>
                        <a14:foregroundMark x1="39064" y1="14870" x2="39064" y2="14870"/>
                        <a14:foregroundMark x1="34302" y1="26022" x2="34302" y2="26022"/>
                        <a14:foregroundMark x1="43826" y1="21066" x2="43826" y2="21066"/>
                        <a14:foregroundMark x1="30589" y1="11400" x2="30589" y2="11400"/>
                        <a14:foregroundMark x1="20339" y1="21066" x2="20339" y2="21066"/>
                        <a14:foregroundMark x1="18886" y1="59851" x2="18886" y2="59851"/>
                        <a14:foregroundMark x1="21065" y1="67162" x2="21065" y2="67162"/>
                        <a14:foregroundMark x1="28087" y1="76208" x2="28087" y2="76208"/>
                        <a14:foregroundMark x1="32042" y1="75589" x2="32042" y2="75589"/>
                        <a14:foregroundMark x1="8636" y1="57001" x2="8636" y2="57001"/>
                        <a14:foregroundMark x1="161" y1="59232" x2="161" y2="59232"/>
                        <a14:foregroundMark x1="17756" y1="38414" x2="17756" y2="38414"/>
                        <a14:foregroundMark x1="17756" y1="24411" x2="17756" y2="24411"/>
                        <a14:foregroundMark x1="32849" y1="17100" x2="32849" y2="17100"/>
                        <a14:foregroundMark x1="48910" y1="27261" x2="48910" y2="27261"/>
                        <a14:foregroundMark x1="46731" y1="19331" x2="46731" y2="19331"/>
                        <a14:foregroundMark x1="43422" y1="15366" x2="43422" y2="15366"/>
                        <a14:foregroundMark x1="39387" y1="12020" x2="39387" y2="12020"/>
                        <a14:foregroundMark x1="71348" y1="22181" x2="71348" y2="22181"/>
                        <a14:foregroundMark x1="65779" y1="24907" x2="65779" y2="24907"/>
                        <a14:foregroundMark x1="57385" y1="24411" x2="57385" y2="24411"/>
                        <a14:foregroundMark x1="54076" y1="73978" x2="54076" y2="73978"/>
                        <a14:foregroundMark x1="3551" y1="57993" x2="3551" y2="57993"/>
                        <a14:foregroundMark x1="5730" y1="57249" x2="5730" y2="57249"/>
                        <a14:foregroundMark x1="9847" y1="55019" x2="9847" y2="55019"/>
                        <a14:foregroundMark x1="12752" y1="54275" x2="12752" y2="54275"/>
                        <a14:foregroundMark x1="13963" y1="51673" x2="13963" y2="51673"/>
                        <a14:foregroundMark x1="5004" y1="56506" x2="5004" y2="56506"/>
                        <a14:foregroundMark x1="2341" y1="58364" x2="2341" y2="58364"/>
                        <a14:foregroundMark x1="6941" y1="56134" x2="6941" y2="56134"/>
                        <a14:foregroundMark x1="10331" y1="56506" x2="10331" y2="56506"/>
                        <a14:foregroundMark x1="10573" y1="54647" x2="10573" y2="546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24" r="9370"/>
          <a:stretch/>
        </p:blipFill>
        <p:spPr>
          <a:xfrm>
            <a:off x="1017380" y="2118980"/>
            <a:ext cx="5177166" cy="3695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5646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9"/>
          <p:cNvSpPr/>
          <p:nvPr/>
        </p:nvSpPr>
        <p:spPr>
          <a:xfrm>
            <a:off x="5889403" y="1878360"/>
            <a:ext cx="432048" cy="1776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Surface, Coatings and Chemistry section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25.11.25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741279" y="1124744"/>
            <a:ext cx="4810173" cy="825096"/>
          </a:xfrm>
          <a:prstGeom prst="round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TE (Technology) Department</a:t>
            </a:r>
          </a:p>
          <a:p>
            <a:pPr algn="ctr"/>
            <a:r>
              <a:rPr lang="en-GB" sz="2400" b="1" dirty="0"/>
              <a:t>~ 700 persons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581971" y="2234893"/>
            <a:ext cx="7128791" cy="873524"/>
          </a:xfrm>
          <a:prstGeom prst="round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VSC (Vacuum, Surfaces and Coatings)  Group</a:t>
            </a:r>
          </a:p>
          <a:p>
            <a:pPr algn="ctr"/>
            <a:r>
              <a:rPr lang="en-GB" sz="2400" b="1" dirty="0"/>
              <a:t>~ 100 persons</a:t>
            </a:r>
            <a:endParaRPr lang="en-US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526187" y="3674162"/>
            <a:ext cx="3240360" cy="739954"/>
          </a:xfrm>
          <a:prstGeom prst="round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SCC section</a:t>
            </a:r>
          </a:p>
          <a:p>
            <a:pPr algn="ctr"/>
            <a:r>
              <a:rPr lang="en-GB" sz="2400" b="1" dirty="0"/>
              <a:t>~ 40 persons</a:t>
            </a:r>
            <a:endParaRPr lang="en-US" sz="2400" b="1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148985" y="4774044"/>
            <a:ext cx="11736685" cy="1268734"/>
            <a:chOff x="47328" y="4732153"/>
            <a:chExt cx="12124210" cy="1310625"/>
          </a:xfrm>
        </p:grpSpPr>
        <p:sp>
          <p:nvSpPr>
            <p:cNvPr id="11" name="Rounded Rectangle 10"/>
            <p:cNvSpPr/>
            <p:nvPr/>
          </p:nvSpPr>
          <p:spPr>
            <a:xfrm>
              <a:off x="2504915" y="4743290"/>
              <a:ext cx="2376264" cy="12961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Surface Analysis / Modification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947208" y="4743290"/>
              <a:ext cx="2376264" cy="12961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Chemical analysis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77064" y="4746634"/>
              <a:ext cx="2376264" cy="12961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Surface Treatments (Wet)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9795274" y="4743290"/>
              <a:ext cx="2376264" cy="12961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Thin film Coatings</a:t>
              </a:r>
            </a:p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(PVD)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7328" y="4732153"/>
              <a:ext cx="2376264" cy="12961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Plasma for acceleration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5477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3A2BD-BD84-CBF6-F608-21B31DED8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81D6E-7DD2-587E-67CC-497F985630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7</a:t>
            </a:fld>
            <a:endParaRPr lang="en-1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889D0A-6DF3-C3DA-6CE3-C47CF4D757BF}"/>
              </a:ext>
            </a:extLst>
          </p:cNvPr>
          <p:cNvSpPr txBox="1"/>
          <p:nvPr/>
        </p:nvSpPr>
        <p:spPr>
          <a:xfrm>
            <a:off x="4567958" y="5953276"/>
            <a:ext cx="79250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https://home.cern/news/news/engineering/additive-manufacturing-opens-new-prospects-cern</a:t>
            </a:r>
          </a:p>
        </p:txBody>
      </p:sp>
      <p:pic>
        <p:nvPicPr>
          <p:cNvPr id="3" name="Picture 2" descr="A person wearing a white coat and gloves working on a machine&#10;&#10;Description automatically generated">
            <a:extLst>
              <a:ext uri="{FF2B5EF4-FFF2-40B4-BE49-F238E27FC236}">
                <a16:creationId xmlns:a16="http://schemas.microsoft.com/office/drawing/2014/main" id="{A5E2EB4D-40D9-E290-990A-B4BFC03CA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133" y="1333802"/>
            <a:ext cx="7510927" cy="4190395"/>
          </a:xfrm>
          <a:prstGeom prst="rect">
            <a:avLst/>
          </a:prstGeom>
        </p:spPr>
      </p:pic>
      <p:sp>
        <p:nvSpPr>
          <p:cNvPr id="8" name="Knowledge Transfer…">
            <a:extLst>
              <a:ext uri="{FF2B5EF4-FFF2-40B4-BE49-F238E27FC236}">
                <a16:creationId xmlns:a16="http://schemas.microsoft.com/office/drawing/2014/main" id="{8BD9F683-7F8C-C758-F125-EAF93B6AA233}"/>
              </a:ext>
            </a:extLst>
          </p:cNvPr>
          <p:cNvSpPr txBox="1"/>
          <p:nvPr/>
        </p:nvSpPr>
        <p:spPr>
          <a:xfrm>
            <a:off x="2113133" y="785096"/>
            <a:ext cx="2024593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7800">
                <a:solidFill>
                  <a:srgbClr val="005293"/>
                </a:solidFill>
              </a:defRPr>
            </a:pPr>
            <a:r>
              <a:rPr lang="de-DE" sz="2400" dirty="0">
                <a:latin typeface="Helvetica" pitchFamily="2" charset="0"/>
                <a:ea typeface="Helvetica Neue" charset="0"/>
                <a:cs typeface="Helvetica Neue" charset="0"/>
              </a:rPr>
              <a:t>3D </a:t>
            </a:r>
            <a:r>
              <a:rPr lang="de-DE" sz="2400" dirty="0" err="1">
                <a:latin typeface="Helvetica" pitchFamily="2" charset="0"/>
                <a:ea typeface="Helvetica Neue" charset="0"/>
                <a:cs typeface="Helvetica Neue" charset="0"/>
              </a:rPr>
              <a:t>of</a:t>
            </a:r>
            <a:r>
              <a:rPr lang="de-DE" sz="2400" dirty="0">
                <a:latin typeface="Helvetica" pitchFamily="2" charset="0"/>
                <a:ea typeface="Helvetica Neue" charset="0"/>
                <a:cs typeface="Helvetica Neue" charset="0"/>
              </a:rPr>
              <a:t> Niobium</a:t>
            </a:r>
            <a:endParaRPr sz="10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1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November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 Placeholder 8"/>
          <p:cNvSpPr txBox="1">
            <a:spLocks/>
          </p:cNvSpPr>
          <p:nvPr/>
        </p:nvSpPr>
        <p:spPr>
          <a:xfrm>
            <a:off x="1076932" y="1758798"/>
            <a:ext cx="4964103" cy="40174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chemeClr val="tx1"/>
                </a:solidFill>
              </a:rPr>
              <a:t>The Large Hadron Collider (LHC) is the largest cryogenic system in the world and one of the coldest places on Earth.</a:t>
            </a:r>
          </a:p>
          <a:p>
            <a:r>
              <a:rPr lang="en-GB" b="0" dirty="0">
                <a:solidFill>
                  <a:schemeClr val="tx1"/>
                </a:solidFill>
              </a:rPr>
              <a:t>The LHC's main magnets operate at a temperature of 1.9 K, colder than the 2.7 K of outer space.</a:t>
            </a:r>
          </a:p>
          <a:p>
            <a:r>
              <a:rPr lang="en-GB" b="0" dirty="0">
                <a:solidFill>
                  <a:schemeClr val="tx1"/>
                </a:solidFill>
              </a:rPr>
              <a:t>120 tonnes of helium to keep the magnets at 1.9 K.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76933" y="5667200"/>
            <a:ext cx="73669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Cryogenics: Low temperatures, high performance | CERN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173178" y="5960354"/>
            <a:ext cx="89677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https://home.web.cern.ch/science/engineering/cryogenics-low-temperatures-high-performance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439335"/>
            <a:ext cx="5242551" cy="356103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858112" y="5137311"/>
            <a:ext cx="3480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https://cds.cern.ch/record/39306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sz="half" idx="1"/>
          </p:nvPr>
        </p:nvSpPr>
        <p:spPr>
          <a:xfrm>
            <a:off x="460375" y="906464"/>
            <a:ext cx="10453460" cy="763793"/>
          </a:xfrm>
        </p:spPr>
        <p:txBody>
          <a:bodyPr vert="horz" lIns="0" tIns="0" rIns="0" bIns="0" rtlCol="0" anchor="t">
            <a:noAutofit/>
          </a:bodyPr>
          <a:lstStyle/>
          <a:p>
            <a:pPr marL="50800" indent="0">
              <a:buNone/>
            </a:pPr>
            <a:r>
              <a:rPr lang="en-GB" sz="2800" b="0" dirty="0">
                <a:solidFill>
                  <a:srgbClr val="00B0F0"/>
                </a:solidFill>
              </a:rPr>
              <a:t>At CERN</a:t>
            </a:r>
          </a:p>
        </p:txBody>
      </p:sp>
    </p:spTree>
    <p:extLst>
      <p:ext uri="{BB962C8B-B14F-4D97-AF65-F5344CB8AC3E}">
        <p14:creationId xmlns:p14="http://schemas.microsoft.com/office/powerpoint/2010/main" val="119467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93905-09FD-6DB6-6A74-5CD57748DB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150" smtClean="0"/>
              <a:t>9</a:t>
            </a:fld>
            <a:endParaRPr lang="en-1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A6AC7F-234A-B916-8006-D893FEABEE5E}"/>
              </a:ext>
            </a:extLst>
          </p:cNvPr>
          <p:cNvSpPr txBox="1"/>
          <p:nvPr/>
        </p:nvSpPr>
        <p:spPr>
          <a:xfrm>
            <a:off x="213471" y="5968711"/>
            <a:ext cx="30699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https://te-dep-crg-ci.web.cern.ch/</a:t>
            </a:r>
          </a:p>
        </p:txBody>
      </p:sp>
      <p:pic>
        <p:nvPicPr>
          <p:cNvPr id="10" name="Picture 9" descr="A close up of a snowflake&#10;&#10;Description automatically generated">
            <a:extLst>
              <a:ext uri="{FF2B5EF4-FFF2-40B4-BE49-F238E27FC236}">
                <a16:creationId xmlns:a16="http://schemas.microsoft.com/office/drawing/2014/main" id="{6828830C-A9A8-81EF-F92F-21E826900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1" y="154470"/>
            <a:ext cx="3497291" cy="57358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3CBCF6D-A0D0-9E5C-5A03-93611F6F3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732" y="4098891"/>
            <a:ext cx="2850162" cy="209687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390A75-0DA2-C6E3-4C4B-4A3CE7F7CFD0}"/>
              </a:ext>
            </a:extLst>
          </p:cNvPr>
          <p:cNvGrpSpPr/>
          <p:nvPr/>
        </p:nvGrpSpPr>
        <p:grpSpPr>
          <a:xfrm>
            <a:off x="4675817" y="969842"/>
            <a:ext cx="5523997" cy="4383893"/>
            <a:chOff x="790950" y="779235"/>
            <a:chExt cx="4617752" cy="347730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B6B2F0-533F-1307-0A55-2D0A05685744}"/>
                </a:ext>
              </a:extLst>
            </p:cNvPr>
            <p:cNvSpPr txBox="1"/>
            <p:nvPr/>
          </p:nvSpPr>
          <p:spPr>
            <a:xfrm>
              <a:off x="4088044" y="940057"/>
              <a:ext cx="1211471" cy="17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377">
                <a:defRPr/>
              </a:pPr>
              <a:r>
                <a:rPr lang="en-US" sz="933" b="1" kern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</a:rPr>
                <a:t>Cryocooler envelope</a:t>
              </a:r>
              <a:endParaRPr lang="en-GB" sz="933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E20177-F69C-7BE0-82C7-AE352DEDC404}"/>
                </a:ext>
              </a:extLst>
            </p:cNvPr>
            <p:cNvCxnSpPr/>
            <p:nvPr/>
          </p:nvCxnSpPr>
          <p:spPr>
            <a:xfrm flipV="1">
              <a:off x="3936579" y="3768751"/>
              <a:ext cx="0" cy="196056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979A78D-B539-9119-1B7A-602D8B0E5F66}"/>
                </a:ext>
              </a:extLst>
            </p:cNvPr>
            <p:cNvGrpSpPr/>
            <p:nvPr/>
          </p:nvGrpSpPr>
          <p:grpSpPr>
            <a:xfrm>
              <a:off x="4610286" y="1114096"/>
              <a:ext cx="634534" cy="1661937"/>
              <a:chOff x="4706678" y="1148133"/>
              <a:chExt cx="1132481" cy="3079047"/>
            </a:xfrm>
            <a:effectLst/>
          </p:grpSpPr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07395D6F-97CE-1371-394E-1002D20B57D6}"/>
                  </a:ext>
                </a:extLst>
              </p:cNvPr>
              <p:cNvSpPr/>
              <p:nvPr/>
            </p:nvSpPr>
            <p:spPr>
              <a:xfrm>
                <a:off x="4706678" y="1148133"/>
                <a:ext cx="1132481" cy="135819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101E5389-55B2-8AFB-D16D-4B73E3CC73CA}"/>
                  </a:ext>
                </a:extLst>
              </p:cNvPr>
              <p:cNvSpPr/>
              <p:nvPr/>
            </p:nvSpPr>
            <p:spPr>
              <a:xfrm>
                <a:off x="4714184" y="2609924"/>
                <a:ext cx="773593" cy="161725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D03F228F-9B22-590F-17B5-FA0BD1C89D93}"/>
                  </a:ext>
                </a:extLst>
              </p:cNvPr>
              <p:cNvSpPr/>
              <p:nvPr/>
            </p:nvSpPr>
            <p:spPr>
              <a:xfrm>
                <a:off x="4707835" y="2378519"/>
                <a:ext cx="1131324" cy="315432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noFill/>
                  <a:latin typeface="Arial"/>
                </a:endParaRP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31F3A1A-D4FF-53CA-1B45-526E52A8E3F1}"/>
                  </a:ext>
                </a:extLst>
              </p:cNvPr>
              <p:cNvSpPr/>
              <p:nvPr/>
            </p:nvSpPr>
            <p:spPr>
              <a:xfrm>
                <a:off x="4718455" y="3967107"/>
                <a:ext cx="769320" cy="25340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noFill/>
                  <a:latin typeface="Arial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5BA0A7A-CD1A-04E1-9E2A-4F3441A5FB6E}"/>
                </a:ext>
              </a:extLst>
            </p:cNvPr>
            <p:cNvGrpSpPr/>
            <p:nvPr/>
          </p:nvGrpSpPr>
          <p:grpSpPr>
            <a:xfrm>
              <a:off x="3920827" y="1808096"/>
              <a:ext cx="643020" cy="109688"/>
              <a:chOff x="3742646" y="3153440"/>
              <a:chExt cx="1147627" cy="203217"/>
            </a:xfrm>
            <a:effectLst/>
          </p:grpSpPr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BA4F9664-F8AD-184E-5858-32763C877BEB}"/>
                  </a:ext>
                </a:extLst>
              </p:cNvPr>
              <p:cNvCxnSpPr/>
              <p:nvPr/>
            </p:nvCxnSpPr>
            <p:spPr>
              <a:xfrm>
                <a:off x="3762806" y="3153440"/>
                <a:ext cx="1118844" cy="1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8A07C5B3-B643-5C56-DCAB-988FE95C5917}"/>
                  </a:ext>
                </a:extLst>
              </p:cNvPr>
              <p:cNvCxnSpPr/>
              <p:nvPr/>
            </p:nvCxnSpPr>
            <p:spPr>
              <a:xfrm>
                <a:off x="3742646" y="3356657"/>
                <a:ext cx="113900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1B890FCF-1B57-F049-1E6A-16A0B327A883}"/>
                  </a:ext>
                </a:extLst>
              </p:cNvPr>
              <p:cNvCxnSpPr/>
              <p:nvPr/>
            </p:nvCxnSpPr>
            <p:spPr>
              <a:xfrm flipV="1">
                <a:off x="4769644" y="316124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D72A8E7C-11DF-FCFB-1AB0-FD96E0B437FD}"/>
                  </a:ext>
                </a:extLst>
              </p:cNvPr>
              <p:cNvCxnSpPr/>
              <p:nvPr/>
            </p:nvCxnSpPr>
            <p:spPr>
              <a:xfrm flipV="1">
                <a:off x="4778267" y="325771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07D193BB-C6E1-A609-F314-BBF4A8A3A78C}"/>
                  </a:ext>
                </a:extLst>
              </p:cNvPr>
              <p:cNvCxnSpPr/>
              <p:nvPr/>
            </p:nvCxnSpPr>
            <p:spPr>
              <a:xfrm flipH="1" flipV="1">
                <a:off x="4772025" y="330401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52ACB50E-2AD2-6D03-7D7F-EDCEF26B3B57}"/>
                  </a:ext>
                </a:extLst>
              </p:cNvPr>
              <p:cNvCxnSpPr/>
              <p:nvPr/>
            </p:nvCxnSpPr>
            <p:spPr>
              <a:xfrm flipH="1" flipV="1">
                <a:off x="4769644" y="320754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DF0FC3-269E-FD9C-50D0-EDD6EDFBFD99}"/>
                </a:ext>
              </a:extLst>
            </p:cNvPr>
            <p:cNvSpPr/>
            <p:nvPr/>
          </p:nvSpPr>
          <p:spPr>
            <a:xfrm>
              <a:off x="3420995" y="3964806"/>
              <a:ext cx="775965" cy="176171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noFill/>
                <a:latin typeface="Arial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2560BBB-B080-34BC-E4DE-4D4642F37B98}"/>
                </a:ext>
              </a:extLst>
            </p:cNvPr>
            <p:cNvSpPr/>
            <p:nvPr/>
          </p:nvSpPr>
          <p:spPr>
            <a:xfrm>
              <a:off x="3704696" y="1114096"/>
              <a:ext cx="335629" cy="660682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587D641-43AB-7676-7AE4-C9F67199F262}"/>
                </a:ext>
              </a:extLst>
            </p:cNvPr>
            <p:cNvSpPr/>
            <p:nvPr/>
          </p:nvSpPr>
          <p:spPr>
            <a:xfrm>
              <a:off x="3704696" y="1955639"/>
              <a:ext cx="335629" cy="663053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4F6CAF0-20CE-2727-F85D-91772DD894E8}"/>
                </a:ext>
              </a:extLst>
            </p:cNvPr>
            <p:cNvSpPr/>
            <p:nvPr/>
          </p:nvSpPr>
          <p:spPr>
            <a:xfrm>
              <a:off x="3712751" y="3198787"/>
              <a:ext cx="335629" cy="397585"/>
            </a:xfrm>
            <a:prstGeom prst="rect">
              <a:avLst/>
            </a:prstGeom>
            <a:gradFill rotWithShape="1">
              <a:gsLst>
                <a:gs pos="0">
                  <a:srgbClr val="DDDDDD">
                    <a:tint val="73000"/>
                    <a:satMod val="150000"/>
                  </a:srgbClr>
                </a:gs>
                <a:gs pos="25000">
                  <a:srgbClr val="DDDDDD">
                    <a:tint val="96000"/>
                    <a:shade val="80000"/>
                    <a:satMod val="105000"/>
                  </a:srgbClr>
                </a:gs>
                <a:gs pos="38000">
                  <a:srgbClr val="DDDDDD">
                    <a:tint val="96000"/>
                    <a:shade val="59000"/>
                    <a:satMod val="120000"/>
                  </a:srgbClr>
                </a:gs>
                <a:gs pos="55000">
                  <a:srgbClr val="DDDDDD">
                    <a:shade val="57000"/>
                    <a:satMod val="120000"/>
                  </a:srgbClr>
                </a:gs>
                <a:gs pos="80000">
                  <a:srgbClr val="DDDDDD">
                    <a:shade val="56000"/>
                    <a:satMod val="145000"/>
                  </a:srgbClr>
                </a:gs>
                <a:gs pos="88000">
                  <a:srgbClr val="DDDDDD">
                    <a:shade val="63000"/>
                    <a:satMod val="160000"/>
                  </a:srgbClr>
                </a:gs>
                <a:gs pos="100000">
                  <a:srgbClr val="DDDDDD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2585528-D2FA-5543-B7A2-0C98BE171E9C}"/>
                </a:ext>
              </a:extLst>
            </p:cNvPr>
            <p:cNvCxnSpPr/>
            <p:nvPr/>
          </p:nvCxnSpPr>
          <p:spPr>
            <a:xfrm flipH="1" flipV="1">
              <a:off x="3929921" y="1725181"/>
              <a:ext cx="1" cy="8713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460A1AD-B53E-9E4F-7BD0-E282A0184630}"/>
                </a:ext>
              </a:extLst>
            </p:cNvPr>
            <p:cNvGrpSpPr/>
            <p:nvPr/>
          </p:nvGrpSpPr>
          <p:grpSpPr>
            <a:xfrm>
              <a:off x="3886617" y="811699"/>
              <a:ext cx="71086" cy="917684"/>
              <a:chOff x="3780753" y="724105"/>
              <a:chExt cx="126871" cy="1313642"/>
            </a:xfrm>
            <a:effectLst/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8D1F3E66-A634-F598-A58F-4946BD1389CB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3415063B-1D08-4FD9-9A63-82EA1A77CB52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475057D-A98C-2195-6A9A-4ED17A7B4F26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275FFCCB-0623-FF24-8E15-E5635AA5D3C5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28D40FE2-56ED-3C48-9094-D57A52A74A44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AEAA0D2D-B447-4263-A1B2-5D85EBBB7642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90A2067C-F10F-7C9F-0B8B-F8B6000CBEC1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41F4B198-EB9E-60AB-3643-BDA5AEAB3AAC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id="{741DEB15-DE48-00FF-B3C3-29542F8E7854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1" name="Straight Connector 160">
                  <a:extLst>
                    <a:ext uri="{FF2B5EF4-FFF2-40B4-BE49-F238E27FC236}">
                      <a16:creationId xmlns:a16="http://schemas.microsoft.com/office/drawing/2014/main" id="{4FCB6820-0E14-77BA-84DD-CF89C4A7AA32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FB92067D-D698-6827-0F31-8CD2EA2BA242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13232E04-DABB-1A60-1992-C0DA5CE27581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745361A1-B4ED-FE6E-42A9-E02824797282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07E04C5F-A3BD-6A5E-548A-5361945CC17C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F4F5C291-06C3-8200-B36C-377804761170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BF24FA8F-6596-1AC1-9477-5CA9863A65EF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7E41384E-E1DB-A713-BED4-9A0B0F6778BB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03929D84-C7B2-B7FD-904D-7233F54646CC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040BAD7B-F3E7-C0CA-ADEB-2ED49CE00DA0}"/>
                  </a:ext>
                </a:extLst>
              </p:cNvPr>
              <p:cNvCxnSpPr/>
              <p:nvPr/>
            </p:nvCxnSpPr>
            <p:spPr>
              <a:xfrm flipV="1">
                <a:off x="3845379" y="724105"/>
                <a:ext cx="0" cy="557984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04AC20B-ECDB-13D7-244B-14AA23A5939B}"/>
                </a:ext>
              </a:extLst>
            </p:cNvPr>
            <p:cNvGrpSpPr/>
            <p:nvPr/>
          </p:nvGrpSpPr>
          <p:grpSpPr>
            <a:xfrm>
              <a:off x="3769336" y="811699"/>
              <a:ext cx="71086" cy="917089"/>
              <a:chOff x="3780753" y="724957"/>
              <a:chExt cx="126871" cy="1312790"/>
            </a:xfrm>
            <a:effectLst/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D1F6F2E-F497-95DF-64D7-BCD6B82FE8CE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592F44FB-8621-82C4-6E60-1D19A1570365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B273DC7D-7DA8-12AD-A47E-A7E331F7B01C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5B1CCE84-EF20-D0BC-4C9B-2FEEEC653CEC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63DC560-2DD7-68F0-D6BD-B269EE76F88E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5A8E25A-D25D-ECC2-A283-2576E7164B52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4FA2CD78-21CC-3807-CD2C-0AC1E1A9A1AF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51147225-3DE6-E7C6-5789-29181399C3F5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4677EBE6-7DE4-D922-A5CF-94683956C47C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95B0DF5F-7BE2-C5E2-7694-AE81CE6A3E73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0BE6D323-A4C8-C746-36B4-BC4C775AA863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4" name="Straight Connector 143">
                  <a:extLst>
                    <a:ext uri="{FF2B5EF4-FFF2-40B4-BE49-F238E27FC236}">
                      <a16:creationId xmlns:a16="http://schemas.microsoft.com/office/drawing/2014/main" id="{D0567CEA-4097-3953-1018-984E429FD00F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C82F91AB-F402-1F5D-B0E0-A5B6B44EB21C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0E4AC696-217D-AF05-D9DD-8F8E89E13419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29BEC173-030D-4E94-991D-21DBC4B315DB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E61F03E6-18AF-0BA7-DB91-5A757C33801E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4875EA8C-F749-284A-C645-96BA8F258FAB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2D9CAB86-3586-78CF-7EC5-6AE268F3FA11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9E01B06F-B790-384F-88E5-41599CD3F8B7}"/>
                  </a:ext>
                </a:extLst>
              </p:cNvPr>
              <p:cNvCxnSpPr/>
              <p:nvPr/>
            </p:nvCxnSpPr>
            <p:spPr>
              <a:xfrm flipV="1">
                <a:off x="3845379" y="724957"/>
                <a:ext cx="0" cy="557132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874B3AC-CACF-C310-4CC7-CD889BE5C119}"/>
                </a:ext>
              </a:extLst>
            </p:cNvPr>
            <p:cNvCxnSpPr/>
            <p:nvPr/>
          </p:nvCxnSpPr>
          <p:spPr>
            <a:xfrm flipV="1">
              <a:off x="3817896" y="1728559"/>
              <a:ext cx="1" cy="253056"/>
            </a:xfrm>
            <a:prstGeom prst="line">
              <a:avLst/>
            </a:prstGeom>
            <a:noFill/>
            <a:ln w="28575" cap="flat" cmpd="sng" algn="ctr">
              <a:solidFill>
                <a:srgbClr val="0055A0"/>
              </a:solidFill>
              <a:prstDash val="solid"/>
            </a:ln>
            <a:effectLst/>
          </p:spPr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F707834-156B-3CEB-1972-FC5B8E70FBA6}"/>
                </a:ext>
              </a:extLst>
            </p:cNvPr>
            <p:cNvGrpSpPr/>
            <p:nvPr/>
          </p:nvGrpSpPr>
          <p:grpSpPr>
            <a:xfrm>
              <a:off x="3778429" y="1914356"/>
              <a:ext cx="71086" cy="649942"/>
              <a:chOff x="3780753" y="1107372"/>
              <a:chExt cx="126871" cy="930375"/>
            </a:xfrm>
            <a:effectLst/>
          </p:grpSpPr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925719F2-1279-D1DE-2799-CD429E9D3B98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B6B84A03-0B15-F939-02EE-0E45705025CA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46CB359D-57EB-851C-E09C-31A41A2EFA34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0B9B85A9-FB39-AC4D-330B-DE33CA7F2E9E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45D08F2E-1821-5F6F-8B58-6BEB43D9CE04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16CFFBC-4403-EFD1-4BC6-9CF872A5D883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67BCF835-F9B2-6602-A127-1359ADD1D424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1039F8A7-F33C-DC15-273B-68E07E553188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AC53270B-0AD9-FA1F-EDFF-D474A29E5341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51265D67-6BA3-018E-4DA7-937AC4A21EB0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59C6DAF4-CDFB-E668-5B68-27C6ABE850C0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4C20BCEA-3575-C7D5-A03F-EA24D1C700A6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6F3C0667-AEA2-82C2-8665-75EABE56A0A2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2B4497C6-07BA-272B-8D65-8CEC9FEA2A56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0293F02C-7BB8-9E4E-7EFF-DD44FA7DC6BB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E1F9C428-2B64-5439-9AFA-A6678BB14F53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6AD50138-1676-6407-98FD-2EF5A14EB9F0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E8368C-45DE-B550-3E67-760B3F8C2937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A14ADC79-5416-4BDA-8573-E5D88380B33B}"/>
                  </a:ext>
                </a:extLst>
              </p:cNvPr>
              <p:cNvCxnSpPr/>
              <p:nvPr/>
            </p:nvCxnSpPr>
            <p:spPr>
              <a:xfrm flipV="1">
                <a:off x="3845379" y="1107372"/>
                <a:ext cx="0" cy="174717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CA2EF99-B5EF-4583-D93F-2CB0AC044FFB}"/>
                </a:ext>
              </a:extLst>
            </p:cNvPr>
            <p:cNvGrpSpPr/>
            <p:nvPr/>
          </p:nvGrpSpPr>
          <p:grpSpPr>
            <a:xfrm>
              <a:off x="3892476" y="1917510"/>
              <a:ext cx="71086" cy="649942"/>
              <a:chOff x="3780753" y="1107372"/>
              <a:chExt cx="126871" cy="930375"/>
            </a:xfrm>
            <a:effectLst/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A5D09EC3-0FDB-921D-672F-CF83FC68FEA9}"/>
                  </a:ext>
                </a:extLst>
              </p:cNvPr>
              <p:cNvGrpSpPr/>
              <p:nvPr/>
            </p:nvGrpSpPr>
            <p:grpSpPr>
              <a:xfrm>
                <a:off x="3780753" y="1295807"/>
                <a:ext cx="126871" cy="741940"/>
                <a:chOff x="2193033" y="2822552"/>
                <a:chExt cx="126871" cy="755844"/>
              </a:xfrm>
            </p:grpSpPr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76968FEF-EB63-08A4-69F4-845992F28789}"/>
                    </a:ext>
                  </a:extLst>
                </p:cNvPr>
                <p:cNvCxnSpPr/>
                <p:nvPr/>
              </p:nvCxnSpPr>
              <p:spPr>
                <a:xfrm flipV="1">
                  <a:off x="2205517" y="3404508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E5F0B316-0F2D-7707-95B9-3EC78CB593E7}"/>
                    </a:ext>
                  </a:extLst>
                </p:cNvPr>
                <p:cNvCxnSpPr/>
                <p:nvPr/>
              </p:nvCxnSpPr>
              <p:spPr>
                <a:xfrm flipV="1">
                  <a:off x="2207790" y="3504151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9CB67E31-8740-F801-AB3B-60881180F5F0}"/>
                    </a:ext>
                  </a:extLst>
                </p:cNvPr>
                <p:cNvCxnSpPr/>
                <p:nvPr/>
              </p:nvCxnSpPr>
              <p:spPr>
                <a:xfrm flipH="1" flipV="1">
                  <a:off x="2207898" y="3550446"/>
                  <a:ext cx="64800" cy="279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02C0DF35-E27F-E59B-F21D-6DBD836628FA}"/>
                    </a:ext>
                  </a:extLst>
                </p:cNvPr>
                <p:cNvCxnSpPr/>
                <p:nvPr/>
              </p:nvCxnSpPr>
              <p:spPr>
                <a:xfrm flipH="1" flipV="1">
                  <a:off x="2205517" y="3450803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37F429B7-4F4F-D681-36EA-8E10A44C367A}"/>
                    </a:ext>
                  </a:extLst>
                </p:cNvPr>
                <p:cNvCxnSpPr/>
                <p:nvPr/>
              </p:nvCxnSpPr>
              <p:spPr>
                <a:xfrm flipV="1">
                  <a:off x="2199275" y="320805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49C86A96-9880-F6A9-D496-8484075127B2}"/>
                    </a:ext>
                  </a:extLst>
                </p:cNvPr>
                <p:cNvCxnSpPr/>
                <p:nvPr/>
              </p:nvCxnSpPr>
              <p:spPr>
                <a:xfrm flipV="1">
                  <a:off x="2207898" y="330452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22029002-38FE-6653-371B-078E3E35A56F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35082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AEB5DE7E-E950-15BC-EA2F-851B17BC4D5A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25435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A3BCB514-C27E-7229-3C6D-F1DAD559728F}"/>
                    </a:ext>
                  </a:extLst>
                </p:cNvPr>
                <p:cNvCxnSpPr/>
                <p:nvPr/>
              </p:nvCxnSpPr>
              <p:spPr>
                <a:xfrm flipV="1">
                  <a:off x="2207898" y="3115469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D92ABD13-09F0-1E14-BEAC-529ED3C308E0}"/>
                    </a:ext>
                  </a:extLst>
                </p:cNvPr>
                <p:cNvCxnSpPr/>
                <p:nvPr/>
              </p:nvCxnSpPr>
              <p:spPr>
                <a:xfrm flipH="1" flipV="1">
                  <a:off x="2201656" y="3161764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E936C8D7-091E-401A-0EFE-EE381F8A941F}"/>
                    </a:ext>
                  </a:extLst>
                </p:cNvPr>
                <p:cNvCxnSpPr/>
                <p:nvPr/>
              </p:nvCxnSpPr>
              <p:spPr>
                <a:xfrm flipH="1" flipV="1">
                  <a:off x="2199275" y="3065296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C3FE69A5-03A1-402E-0C48-E987D02CD4D1}"/>
                    </a:ext>
                  </a:extLst>
                </p:cNvPr>
                <p:cNvCxnSpPr/>
                <p:nvPr/>
              </p:nvCxnSpPr>
              <p:spPr>
                <a:xfrm flipV="1">
                  <a:off x="2193033" y="2822552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98D9AD2D-D155-FF63-7C40-D2B7165F3F24}"/>
                    </a:ext>
                  </a:extLst>
                </p:cNvPr>
                <p:cNvCxnSpPr/>
                <p:nvPr/>
              </p:nvCxnSpPr>
              <p:spPr>
                <a:xfrm flipV="1">
                  <a:off x="2201656" y="291902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A3EE0203-ABF0-15D3-D7F2-5952CF78EB79}"/>
                    </a:ext>
                  </a:extLst>
                </p:cNvPr>
                <p:cNvCxnSpPr/>
                <p:nvPr/>
              </p:nvCxnSpPr>
              <p:spPr>
                <a:xfrm flipH="1" flipV="1">
                  <a:off x="2195414" y="2965315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48554120-EFF2-AEA9-9971-CEF6EECBC38C}"/>
                    </a:ext>
                  </a:extLst>
                </p:cNvPr>
                <p:cNvCxnSpPr/>
                <p:nvPr/>
              </p:nvCxnSpPr>
              <p:spPr>
                <a:xfrm flipH="1" flipV="1">
                  <a:off x="2193033" y="2868847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D04D5F59-EEA4-57ED-133E-B7134F69F50B}"/>
                    </a:ext>
                  </a:extLst>
                </p:cNvPr>
                <p:cNvCxnSpPr/>
                <p:nvPr/>
              </p:nvCxnSpPr>
              <p:spPr>
                <a:xfrm flipV="1">
                  <a:off x="2195414" y="3019000"/>
                  <a:ext cx="112006" cy="462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EB5A12C7-DE73-EBB0-81FB-444FACB17797}"/>
                  </a:ext>
                </a:extLst>
              </p:cNvPr>
              <p:cNvCxnSpPr/>
              <p:nvPr/>
            </p:nvCxnSpPr>
            <p:spPr>
              <a:xfrm flipH="1" flipV="1">
                <a:off x="3830340" y="1268371"/>
                <a:ext cx="64800" cy="27436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89205F64-1DBC-8DDC-6F47-0B8E04443414}"/>
                  </a:ext>
                </a:extLst>
              </p:cNvPr>
              <p:cNvCxnSpPr/>
              <p:nvPr/>
            </p:nvCxnSpPr>
            <p:spPr>
              <a:xfrm flipV="1">
                <a:off x="3845379" y="1107372"/>
                <a:ext cx="0" cy="174717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5AE4C2E-DCD1-432D-486E-032FD6B40F13}"/>
                </a:ext>
              </a:extLst>
            </p:cNvPr>
            <p:cNvGrpSpPr/>
            <p:nvPr/>
          </p:nvGrpSpPr>
          <p:grpSpPr>
            <a:xfrm>
              <a:off x="3923815" y="2648857"/>
              <a:ext cx="643020" cy="109688"/>
              <a:chOff x="3742646" y="3153440"/>
              <a:chExt cx="1147627" cy="203217"/>
            </a:xfrm>
            <a:effectLst/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FECAB13-A3BA-A28E-EF93-EBFC09D31DBE}"/>
                  </a:ext>
                </a:extLst>
              </p:cNvPr>
              <p:cNvCxnSpPr/>
              <p:nvPr/>
            </p:nvCxnSpPr>
            <p:spPr>
              <a:xfrm flipV="1">
                <a:off x="3742646" y="3153440"/>
                <a:ext cx="1139004" cy="7809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C5D275DB-1FE6-4339-E70A-6CC15418296F}"/>
                  </a:ext>
                </a:extLst>
              </p:cNvPr>
              <p:cNvCxnSpPr/>
              <p:nvPr/>
            </p:nvCxnSpPr>
            <p:spPr>
              <a:xfrm>
                <a:off x="3742646" y="3356657"/>
                <a:ext cx="113900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484CECFD-6AEC-2AA0-2A6E-7B3876DED663}"/>
                  </a:ext>
                </a:extLst>
              </p:cNvPr>
              <p:cNvCxnSpPr/>
              <p:nvPr/>
            </p:nvCxnSpPr>
            <p:spPr>
              <a:xfrm flipV="1">
                <a:off x="4769644" y="3161249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14A764B3-BC50-AD40-6CE3-2AA962C65164}"/>
                  </a:ext>
                </a:extLst>
              </p:cNvPr>
              <p:cNvCxnSpPr/>
              <p:nvPr/>
            </p:nvCxnSpPr>
            <p:spPr>
              <a:xfrm flipV="1">
                <a:off x="4778267" y="3257717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E62E93D5-66B6-2D98-59AA-B80458CECE69}"/>
                  </a:ext>
                </a:extLst>
              </p:cNvPr>
              <p:cNvCxnSpPr/>
              <p:nvPr/>
            </p:nvCxnSpPr>
            <p:spPr>
              <a:xfrm flipH="1" flipV="1">
                <a:off x="4772025" y="3304012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5F28DECD-7960-23D2-F7E2-551D9298F5F9}"/>
                  </a:ext>
                </a:extLst>
              </p:cNvPr>
              <p:cNvCxnSpPr/>
              <p:nvPr/>
            </p:nvCxnSpPr>
            <p:spPr>
              <a:xfrm flipH="1" flipV="1">
                <a:off x="4769644" y="3207544"/>
                <a:ext cx="112006" cy="4629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302EAF4-9522-E15A-307E-06DD4937B17D}"/>
                </a:ext>
              </a:extLst>
            </p:cNvPr>
            <p:cNvCxnSpPr/>
            <p:nvPr/>
          </p:nvCxnSpPr>
          <p:spPr>
            <a:xfrm flipV="1">
              <a:off x="3928495" y="2567453"/>
              <a:ext cx="0" cy="92475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6434B75-C111-FA9E-09EF-453EBB03C0DC}"/>
                </a:ext>
              </a:extLst>
            </p:cNvPr>
            <p:cNvGrpSpPr/>
            <p:nvPr/>
          </p:nvGrpSpPr>
          <p:grpSpPr>
            <a:xfrm>
              <a:off x="3900531" y="2754580"/>
              <a:ext cx="71086" cy="894417"/>
              <a:chOff x="3793589" y="3443347"/>
              <a:chExt cx="126871" cy="1657073"/>
            </a:xfrm>
            <a:effectLst/>
          </p:grpSpPr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08080EC4-91C8-AAAE-FEFF-88FE59C2C78D}"/>
                  </a:ext>
                </a:extLst>
              </p:cNvPr>
              <p:cNvCxnSpPr/>
              <p:nvPr/>
            </p:nvCxnSpPr>
            <p:spPr>
              <a:xfrm flipV="1">
                <a:off x="3844281" y="4910668"/>
                <a:ext cx="64800" cy="21600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95A865E-4D1C-8B0F-4E48-287F29650218}"/>
                  </a:ext>
                </a:extLst>
              </p:cNvPr>
              <p:cNvCxnSpPr/>
              <p:nvPr/>
            </p:nvCxnSpPr>
            <p:spPr>
              <a:xfrm flipV="1">
                <a:off x="3808454" y="4793038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08F8A415-EB12-9B8E-DEE0-7ABACD0FBD6C}"/>
                  </a:ext>
                </a:extLst>
              </p:cNvPr>
              <p:cNvCxnSpPr/>
              <p:nvPr/>
            </p:nvCxnSpPr>
            <p:spPr>
              <a:xfrm flipH="1" flipV="1">
                <a:off x="3802212" y="4851853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95EA08DF-B6BC-BA0B-E64D-D10EEAE51644}"/>
                  </a:ext>
                </a:extLst>
              </p:cNvPr>
              <p:cNvCxnSpPr/>
              <p:nvPr/>
            </p:nvCxnSpPr>
            <p:spPr>
              <a:xfrm flipH="1" flipV="1">
                <a:off x="3799831" y="472929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16BC0D67-D121-2B40-A8FB-8AADD4B9532D}"/>
                  </a:ext>
                </a:extLst>
              </p:cNvPr>
              <p:cNvCxnSpPr/>
              <p:nvPr/>
            </p:nvCxnSpPr>
            <p:spPr>
              <a:xfrm flipV="1">
                <a:off x="3793589" y="4420904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89C786C-6D53-AAD7-DACE-29B1D54DF639}"/>
                  </a:ext>
                </a:extLst>
              </p:cNvPr>
              <p:cNvCxnSpPr/>
              <p:nvPr/>
            </p:nvCxnSpPr>
            <p:spPr>
              <a:xfrm flipV="1">
                <a:off x="3802212" y="4543461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A49ABCC7-531B-D48F-D3E3-F0D3F26A3969}"/>
                  </a:ext>
                </a:extLst>
              </p:cNvPr>
              <p:cNvCxnSpPr/>
              <p:nvPr/>
            </p:nvCxnSpPr>
            <p:spPr>
              <a:xfrm flipH="1" flipV="1">
                <a:off x="3795970" y="460227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56C9EEDA-E997-7853-47D0-2EED6DCDF52C}"/>
                  </a:ext>
                </a:extLst>
              </p:cNvPr>
              <p:cNvCxnSpPr/>
              <p:nvPr/>
            </p:nvCxnSpPr>
            <p:spPr>
              <a:xfrm flipH="1" flipV="1">
                <a:off x="3793589" y="4479719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9DBFC5AD-6FC5-F94B-CBA4-C880E9D3E400}"/>
                  </a:ext>
                </a:extLst>
              </p:cNvPr>
              <p:cNvCxnSpPr/>
              <p:nvPr/>
            </p:nvCxnSpPr>
            <p:spPr>
              <a:xfrm flipV="1">
                <a:off x="3795970" y="4670480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03AE25A2-F2AD-748A-3BD4-D9366DB0914C}"/>
                  </a:ext>
                </a:extLst>
              </p:cNvPr>
              <p:cNvCxnSpPr/>
              <p:nvPr/>
            </p:nvCxnSpPr>
            <p:spPr>
              <a:xfrm flipH="1" flipV="1">
                <a:off x="3843176" y="4385395"/>
                <a:ext cx="64800" cy="35509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F9FD6048-C1D2-BA63-763D-EEB5A65D2D20}"/>
                  </a:ext>
                </a:extLst>
              </p:cNvPr>
              <p:cNvCxnSpPr/>
              <p:nvPr/>
            </p:nvCxnSpPr>
            <p:spPr>
              <a:xfrm flipH="1" flipV="1">
                <a:off x="3849065" y="3443347"/>
                <a:ext cx="0" cy="959806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9C57C223-E4C0-2EAA-EA49-3892A44BD093}"/>
                  </a:ext>
                </a:extLst>
              </p:cNvPr>
              <p:cNvCxnSpPr/>
              <p:nvPr/>
            </p:nvCxnSpPr>
            <p:spPr>
              <a:xfrm flipV="1">
                <a:off x="3854454" y="4929093"/>
                <a:ext cx="0" cy="171327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A6BC3E9-DF22-09D0-6657-62C45115C9C5}"/>
                </a:ext>
              </a:extLst>
            </p:cNvPr>
            <p:cNvGrpSpPr/>
            <p:nvPr/>
          </p:nvGrpSpPr>
          <p:grpSpPr>
            <a:xfrm>
              <a:off x="3786484" y="2564297"/>
              <a:ext cx="71086" cy="1400510"/>
              <a:chOff x="3793589" y="3094616"/>
              <a:chExt cx="126871" cy="2594703"/>
            </a:xfrm>
            <a:effectLst/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496A57C-C3C8-1BE8-023B-22E5F3F44BC5}"/>
                  </a:ext>
                </a:extLst>
              </p:cNvPr>
              <p:cNvCxnSpPr/>
              <p:nvPr/>
            </p:nvCxnSpPr>
            <p:spPr>
              <a:xfrm flipV="1">
                <a:off x="3849044" y="4929096"/>
                <a:ext cx="0" cy="760223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3FDB2F6-E060-F774-957E-7827C166FEB4}"/>
                  </a:ext>
                </a:extLst>
              </p:cNvPr>
              <p:cNvCxnSpPr/>
              <p:nvPr/>
            </p:nvCxnSpPr>
            <p:spPr>
              <a:xfrm flipV="1">
                <a:off x="3844281" y="4910668"/>
                <a:ext cx="64800" cy="21600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F09FD349-55C2-717E-6484-3D7E1362278A}"/>
                  </a:ext>
                </a:extLst>
              </p:cNvPr>
              <p:cNvCxnSpPr/>
              <p:nvPr/>
            </p:nvCxnSpPr>
            <p:spPr>
              <a:xfrm flipV="1">
                <a:off x="3808454" y="4793038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ADE082EB-46D9-7218-B4BE-B24461C7492F}"/>
                  </a:ext>
                </a:extLst>
              </p:cNvPr>
              <p:cNvCxnSpPr/>
              <p:nvPr/>
            </p:nvCxnSpPr>
            <p:spPr>
              <a:xfrm flipH="1" flipV="1">
                <a:off x="3802212" y="4851853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6257FE7-F93A-A0DF-D638-DFD90D1A2E84}"/>
                  </a:ext>
                </a:extLst>
              </p:cNvPr>
              <p:cNvCxnSpPr/>
              <p:nvPr/>
            </p:nvCxnSpPr>
            <p:spPr>
              <a:xfrm flipH="1" flipV="1">
                <a:off x="3799831" y="472929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4E73F4C-2288-8F88-CA12-433FD726D39D}"/>
                  </a:ext>
                </a:extLst>
              </p:cNvPr>
              <p:cNvCxnSpPr/>
              <p:nvPr/>
            </p:nvCxnSpPr>
            <p:spPr>
              <a:xfrm flipV="1">
                <a:off x="3793589" y="4420904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57CCAE95-BD32-ED30-2598-E682911B74A2}"/>
                  </a:ext>
                </a:extLst>
              </p:cNvPr>
              <p:cNvCxnSpPr/>
              <p:nvPr/>
            </p:nvCxnSpPr>
            <p:spPr>
              <a:xfrm flipV="1">
                <a:off x="3802212" y="4543461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F8B1764A-DBC4-C4C7-68ED-8925AA6FFDBF}"/>
                  </a:ext>
                </a:extLst>
              </p:cNvPr>
              <p:cNvCxnSpPr/>
              <p:nvPr/>
            </p:nvCxnSpPr>
            <p:spPr>
              <a:xfrm flipH="1" flipV="1">
                <a:off x="3795970" y="4602276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BBB575F-21F4-2C8C-950F-550290C66448}"/>
                  </a:ext>
                </a:extLst>
              </p:cNvPr>
              <p:cNvCxnSpPr/>
              <p:nvPr/>
            </p:nvCxnSpPr>
            <p:spPr>
              <a:xfrm flipH="1" flipV="1">
                <a:off x="3793589" y="4479719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D33DF75A-CF13-6DD0-CD7B-5001A0DDD59A}"/>
                  </a:ext>
                </a:extLst>
              </p:cNvPr>
              <p:cNvCxnSpPr/>
              <p:nvPr/>
            </p:nvCxnSpPr>
            <p:spPr>
              <a:xfrm flipV="1">
                <a:off x="3795970" y="4670480"/>
                <a:ext cx="112006" cy="58815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73BCE0F-6C48-258E-DBE2-2F802A7C0F1D}"/>
                  </a:ext>
                </a:extLst>
              </p:cNvPr>
              <p:cNvCxnSpPr/>
              <p:nvPr/>
            </p:nvCxnSpPr>
            <p:spPr>
              <a:xfrm flipH="1" flipV="1">
                <a:off x="3843176" y="4385395"/>
                <a:ext cx="64800" cy="35509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71C40F10-A552-FCC7-656B-219D66E342C2}"/>
                  </a:ext>
                </a:extLst>
              </p:cNvPr>
              <p:cNvCxnSpPr/>
              <p:nvPr/>
            </p:nvCxnSpPr>
            <p:spPr>
              <a:xfrm flipH="1" flipV="1">
                <a:off x="3858876" y="3094616"/>
                <a:ext cx="0" cy="1300599"/>
              </a:xfrm>
              <a:prstGeom prst="line">
                <a:avLst/>
              </a:prstGeom>
              <a:noFill/>
              <a:ln w="28575" cap="flat" cmpd="sng" algn="ctr">
                <a:solidFill>
                  <a:srgbClr val="0055A0"/>
                </a:solidFill>
                <a:prstDash val="solid"/>
              </a:ln>
              <a:effectLst/>
            </p:spPr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B9484D5-7691-D235-6767-C3106FEC78D4}"/>
                </a:ext>
              </a:extLst>
            </p:cNvPr>
            <p:cNvGrpSpPr/>
            <p:nvPr/>
          </p:nvGrpSpPr>
          <p:grpSpPr>
            <a:xfrm>
              <a:off x="3896374" y="3653370"/>
              <a:ext cx="80958" cy="119210"/>
              <a:chOff x="3795828" y="5122048"/>
              <a:chExt cx="144489" cy="220857"/>
            </a:xfrm>
            <a:effectLst/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30462590-F9A6-B06B-A17E-A270B3E9DA75}"/>
                  </a:ext>
                </a:extLst>
              </p:cNvPr>
              <p:cNvCxnSpPr/>
              <p:nvPr/>
            </p:nvCxnSpPr>
            <p:spPr>
              <a:xfrm flipH="1">
                <a:off x="3795828" y="5122048"/>
                <a:ext cx="14434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6721D5BA-995B-D95B-B66F-7E8748C91086}"/>
                  </a:ext>
                </a:extLst>
              </p:cNvPr>
              <p:cNvCxnSpPr/>
              <p:nvPr/>
            </p:nvCxnSpPr>
            <p:spPr>
              <a:xfrm>
                <a:off x="3806073" y="5125481"/>
                <a:ext cx="121250" cy="212414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84B33EBF-7630-5862-8AA7-15981D99FA29}"/>
                  </a:ext>
                </a:extLst>
              </p:cNvPr>
              <p:cNvCxnSpPr/>
              <p:nvPr/>
            </p:nvCxnSpPr>
            <p:spPr>
              <a:xfrm flipH="1">
                <a:off x="3795970" y="5342905"/>
                <a:ext cx="14434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210A1FFD-ADF9-53BB-448D-0FCA0C2F74C2}"/>
                  </a:ext>
                </a:extLst>
              </p:cNvPr>
              <p:cNvCxnSpPr/>
              <p:nvPr/>
            </p:nvCxnSpPr>
            <p:spPr>
              <a:xfrm flipH="1">
                <a:off x="3806073" y="5130491"/>
                <a:ext cx="121250" cy="212414"/>
              </a:xfrm>
              <a:prstGeom prst="line">
                <a:avLst/>
              </a:prstGeom>
              <a:noFill/>
              <a:ln w="28575" cap="flat" cmpd="sng" algn="ctr">
                <a:solidFill>
                  <a:srgbClr val="080808"/>
                </a:solidFill>
                <a:prstDash val="solid"/>
              </a:ln>
              <a:effectLst/>
            </p:spPr>
          </p:cxn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650D570-3404-7625-BD19-CE19549E2686}"/>
                </a:ext>
              </a:extLst>
            </p:cNvPr>
            <p:cNvSpPr/>
            <p:nvPr/>
          </p:nvSpPr>
          <p:spPr>
            <a:xfrm>
              <a:off x="3352961" y="965698"/>
              <a:ext cx="1926569" cy="1903259"/>
            </a:xfrm>
            <a:prstGeom prst="rect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14910D3-DC2B-70D1-9D78-39FA0041D3E9}"/>
                    </a:ext>
                  </a:extLst>
                </p:cNvPr>
                <p:cNvSpPr txBox="1"/>
                <p:nvPr/>
              </p:nvSpPr>
              <p:spPr>
                <a:xfrm>
                  <a:off x="3931416" y="779235"/>
                  <a:ext cx="948984" cy="18683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defTabSz="914377"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933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33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933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𝒉𝒑</m:t>
                          </m:r>
                          <m:r>
                            <a:rPr lang="en-US" sz="933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933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933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933" b="1" dirty="0">
                      <a:solidFill>
                        <a:srgbClr val="C00000"/>
                      </a:solidFill>
                      <a:latin typeface="Arial"/>
                    </a:rPr>
                    <a:t> 3.7 bar</a:t>
                  </a:r>
                </a:p>
              </p:txBody>
            </p:sp>
          </mc:Choice>
          <mc:Fallback xmlns="">
            <p:sp>
              <p:nvSpPr>
                <p:cNvPr id="296" name="TextBox 295">
                  <a:extLst>
                    <a:ext uri="{FF2B5EF4-FFF2-40B4-BE49-F238E27FC236}">
                      <a16:creationId xmlns:a16="http://schemas.microsoft.com/office/drawing/2014/main" id="{C35AEA95-5E73-4016-B0D9-372AEA94E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1416" y="779235"/>
                  <a:ext cx="948984" cy="186830"/>
                </a:xfrm>
                <a:prstGeom prst="rect">
                  <a:avLst/>
                </a:prstGeom>
                <a:blipFill>
                  <a:blip r:embed="rId4"/>
                  <a:stretch>
                    <a:fillRect b="-2439"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10ABC20-48D2-A41A-78BB-F6B5E391D64D}"/>
                    </a:ext>
                  </a:extLst>
                </p:cNvPr>
                <p:cNvSpPr txBox="1"/>
                <p:nvPr/>
              </p:nvSpPr>
              <p:spPr>
                <a:xfrm>
                  <a:off x="2849778" y="796319"/>
                  <a:ext cx="957642" cy="18683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r" defTabSz="914377"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933" b="1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33" b="1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933" b="1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𝒍𝒑</m:t>
                          </m:r>
                          <m:r>
                            <a:rPr lang="en-US" sz="933" b="1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933" b="1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𝒐𝒖𝒕</m:t>
                          </m:r>
                        </m:sub>
                      </m:sSub>
                      <m:r>
                        <a:rPr lang="en-US" sz="933" b="1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sz="933" b="1" dirty="0">
                      <a:solidFill>
                        <a:srgbClr val="0055A0"/>
                      </a:solidFill>
                      <a:latin typeface="Arial"/>
                    </a:rPr>
                    <a:t> 1.3 bar</a:t>
                  </a:r>
                </a:p>
              </p:txBody>
            </p:sp>
          </mc:Choice>
          <mc:Fallback xmlns="">
            <p:sp>
              <p:nvSpPr>
                <p:cNvPr id="297" name="TextBox 296">
                  <a:extLst>
                    <a:ext uri="{FF2B5EF4-FFF2-40B4-BE49-F238E27FC236}">
                      <a16:creationId xmlns:a16="http://schemas.microsoft.com/office/drawing/2014/main" id="{FD0C23C7-B86E-4E05-8D77-109C311F0C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9778" y="796319"/>
                  <a:ext cx="957642" cy="186830"/>
                </a:xfrm>
                <a:prstGeom prst="rect">
                  <a:avLst/>
                </a:prstGeom>
                <a:blipFill>
                  <a:blip r:embed="rId5"/>
                  <a:stretch>
                    <a:fillRect b="-5000"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2FED646-A6A2-CA7B-871F-EE39B493F70A}"/>
                </a:ext>
              </a:extLst>
            </p:cNvPr>
            <p:cNvSpPr/>
            <p:nvPr/>
          </p:nvSpPr>
          <p:spPr>
            <a:xfrm>
              <a:off x="3350066" y="2953985"/>
              <a:ext cx="919792" cy="1242077"/>
            </a:xfrm>
            <a:prstGeom prst="rect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sz="1467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2C33FD2-9AD6-3BF9-66B5-7EF8E8DE5B1D}"/>
                </a:ext>
              </a:extLst>
            </p:cNvPr>
            <p:cNvSpPr txBox="1"/>
            <p:nvPr/>
          </p:nvSpPr>
          <p:spPr>
            <a:xfrm>
              <a:off x="3286688" y="2920127"/>
              <a:ext cx="609420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933" b="1" kern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</a:rPr>
                <a:t>Remote envelope</a:t>
              </a:r>
              <a:endParaRPr lang="en-GB" sz="933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1F1A554-C69F-8CE7-3A73-5AC6BDCC3500}"/>
                </a:ext>
              </a:extLst>
            </p:cNvPr>
            <p:cNvSpPr txBox="1"/>
            <p:nvPr/>
          </p:nvSpPr>
          <p:spPr>
            <a:xfrm rot="16200000">
              <a:off x="3247104" y="2037497"/>
              <a:ext cx="782084" cy="2077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1200" b="1" dirty="0">
                  <a:solidFill>
                    <a:srgbClr val="080808"/>
                  </a:solidFill>
                  <a:latin typeface="Arial"/>
                </a:rPr>
                <a:t>CFHEX 2</a:t>
              </a:r>
              <a:endParaRPr lang="en-GB" sz="1200" b="1" dirty="0">
                <a:solidFill>
                  <a:srgbClr val="080808"/>
                </a:solidFill>
                <a:latin typeface="Arial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64F8F29-C59C-A682-956A-0886F77F63B2}"/>
                </a:ext>
              </a:extLst>
            </p:cNvPr>
            <p:cNvSpPr txBox="1"/>
            <p:nvPr/>
          </p:nvSpPr>
          <p:spPr>
            <a:xfrm rot="16200000">
              <a:off x="3254499" y="1227224"/>
              <a:ext cx="782083" cy="2077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1200" b="1" dirty="0">
                  <a:solidFill>
                    <a:srgbClr val="080808"/>
                  </a:solidFill>
                  <a:latin typeface="Arial"/>
                </a:rPr>
                <a:t>CFHEX 1</a:t>
              </a:r>
              <a:endParaRPr lang="en-GB" sz="1200" b="1" dirty="0">
                <a:solidFill>
                  <a:srgbClr val="080808"/>
                </a:solidFill>
                <a:latin typeface="Arial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E601480-CA84-98F3-4C1E-8F8DBAB9B69B}"/>
                </a:ext>
              </a:extLst>
            </p:cNvPr>
            <p:cNvSpPr txBox="1"/>
            <p:nvPr/>
          </p:nvSpPr>
          <p:spPr>
            <a:xfrm rot="16200000">
              <a:off x="3245943" y="3294077"/>
              <a:ext cx="750447" cy="2077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1200" b="1" dirty="0">
                  <a:solidFill>
                    <a:srgbClr val="080808"/>
                  </a:solidFill>
                  <a:latin typeface="Arial"/>
                </a:rPr>
                <a:t>CFHEX 3</a:t>
              </a:r>
              <a:endParaRPr lang="en-GB" sz="1200" b="1" dirty="0">
                <a:solidFill>
                  <a:srgbClr val="080808"/>
                </a:solidFill>
                <a:latin typeface="Arial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D643ED0-3B22-A45F-E99F-6E9128421549}"/>
                </a:ext>
              </a:extLst>
            </p:cNvPr>
            <p:cNvSpPr txBox="1"/>
            <p:nvPr/>
          </p:nvSpPr>
          <p:spPr>
            <a:xfrm rot="1147370">
              <a:off x="1529384" y="3771788"/>
              <a:ext cx="187029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7">
                <a:defRPr/>
              </a:pPr>
              <a:r>
                <a:rPr lang="en-US" sz="1200" b="1" u="sng" kern="0" dirty="0">
                  <a:solidFill>
                    <a:prstClr val="black"/>
                  </a:solidFill>
                  <a:latin typeface="Arial"/>
                </a:rPr>
                <a:t>Boost</a:t>
              </a:r>
              <a:r>
                <a:rPr lang="en-US" sz="1200" b="1" kern="0" dirty="0">
                  <a:solidFill>
                    <a:prstClr val="black"/>
                  </a:solidFill>
                  <a:latin typeface="Arial"/>
                </a:rPr>
                <a:t>: </a:t>
              </a:r>
              <a:r>
                <a:rPr lang="en-US" sz="1200" b="1" kern="0" dirty="0">
                  <a:solidFill>
                    <a:srgbClr val="00B050"/>
                  </a:solidFill>
                  <a:latin typeface="Arial"/>
                </a:rPr>
                <a:t>0.4 W at 4.6 K </a:t>
              </a:r>
              <a:r>
                <a:rPr lang="en-US" sz="1200" b="1" kern="0" dirty="0">
                  <a:solidFill>
                    <a:prstClr val="black"/>
                  </a:solidFill>
                  <a:latin typeface="Arial"/>
                </a:rPr>
                <a:t>at 0.7 m distance from the 2</a:t>
              </a:r>
              <a:r>
                <a:rPr lang="en-US" sz="1200" b="1" kern="0" baseline="30000" dirty="0">
                  <a:solidFill>
                    <a:prstClr val="black"/>
                  </a:solidFill>
                  <a:latin typeface="Arial"/>
                </a:rPr>
                <a:t>nd</a:t>
              </a:r>
              <a:r>
                <a:rPr lang="en-US" sz="1200" b="1" kern="0" dirty="0">
                  <a:solidFill>
                    <a:prstClr val="black"/>
                  </a:solidFill>
                  <a:latin typeface="Arial"/>
                </a:rPr>
                <a:t> stage (demonstrated already) !</a:t>
              </a:r>
              <a:endParaRPr lang="en-GB" sz="1200" b="1" kern="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EA1B6E6-2915-A6C3-976C-9F1C43C60430}"/>
                </a:ext>
              </a:extLst>
            </p:cNvPr>
            <p:cNvSpPr txBox="1"/>
            <p:nvPr/>
          </p:nvSpPr>
          <p:spPr>
            <a:xfrm>
              <a:off x="4564144" y="1121367"/>
              <a:ext cx="844558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1200" b="1" kern="0" dirty="0">
                  <a:solidFill>
                    <a:srgbClr val="080808"/>
                  </a:solidFill>
                  <a:latin typeface="Arial"/>
                </a:rPr>
                <a:t>2-stage </a:t>
              </a:r>
            </a:p>
            <a:p>
              <a:pPr defTabSz="914377">
                <a:defRPr/>
              </a:pPr>
              <a:r>
                <a:rPr lang="en-US" sz="1200" b="1" kern="0" dirty="0">
                  <a:solidFill>
                    <a:srgbClr val="080808"/>
                  </a:solidFill>
                  <a:latin typeface="Arial"/>
                </a:rPr>
                <a:t>GM</a:t>
              </a:r>
            </a:p>
            <a:p>
              <a:pPr defTabSz="914377">
                <a:defRPr/>
              </a:pPr>
              <a:r>
                <a:rPr lang="en-US" sz="1200" b="1" kern="0" dirty="0">
                  <a:solidFill>
                    <a:srgbClr val="080808"/>
                  </a:solidFill>
                  <a:latin typeface="Arial"/>
                </a:rPr>
                <a:t>cryocooler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5C0BEEB-C7D0-CC07-5844-C08375A41EB7}"/>
                    </a:ext>
                  </a:extLst>
                </p:cNvPr>
                <p:cNvSpPr txBox="1"/>
                <p:nvPr/>
              </p:nvSpPr>
              <p:spPr>
                <a:xfrm>
                  <a:off x="4639561" y="1753315"/>
                  <a:ext cx="620412" cy="207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>
                    <a:defRPr/>
                  </a:pPr>
                  <a14:m>
                    <m:oMath xmlns:m="http://schemas.openxmlformats.org/officeDocument/2006/math">
                      <m:r>
                        <a:rPr lang="en-US" sz="1200" b="1" i="1" kern="0" dirty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200" b="1" kern="0" dirty="0">
                      <a:solidFill>
                        <a:prstClr val="white"/>
                      </a:solidFill>
                      <a:latin typeface="Arial"/>
                    </a:rPr>
                    <a:t> 50 K</a:t>
                  </a:r>
                </a:p>
              </p:txBody>
            </p:sp>
          </mc:Choice>
          <mc:Fallback xmlns=""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C098AA5B-681E-4AEE-A991-162A2C983A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9561" y="1753315"/>
                  <a:ext cx="620412" cy="207749"/>
                </a:xfrm>
                <a:prstGeom prst="rect">
                  <a:avLst/>
                </a:prstGeom>
                <a:blipFill>
                  <a:blip r:embed="rId6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2FEC0A2-6464-7C3F-3015-891FC259FE65}"/>
                    </a:ext>
                  </a:extLst>
                </p:cNvPr>
                <p:cNvSpPr txBox="1"/>
                <p:nvPr/>
              </p:nvSpPr>
              <p:spPr>
                <a:xfrm>
                  <a:off x="4555951" y="2597213"/>
                  <a:ext cx="658686" cy="207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>
                    <a:defRPr/>
                  </a:pPr>
                  <a14:m>
                    <m:oMath xmlns:m="http://schemas.openxmlformats.org/officeDocument/2006/math">
                      <m:r>
                        <a:rPr lang="en-US" sz="1200" b="1" i="1" kern="0" dirty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200" b="1" kern="0" dirty="0">
                      <a:solidFill>
                        <a:prstClr val="white"/>
                      </a:solidFill>
                      <a:latin typeface="Arial"/>
                    </a:rPr>
                    <a:t> 10 K</a:t>
                  </a:r>
                </a:p>
              </p:txBody>
            </p:sp>
          </mc:Choice>
          <mc:Fallback xmlns=""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360AC64D-0914-4355-BDBA-2DE694BA07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5951" y="2597213"/>
                  <a:ext cx="658686" cy="207749"/>
                </a:xfrm>
                <a:prstGeom prst="rect">
                  <a:avLst/>
                </a:prstGeom>
                <a:blipFill>
                  <a:blip r:embed="rId7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45154C7-8710-1E4E-78B5-5814C98E36E3}"/>
                </a:ext>
              </a:extLst>
            </p:cNvPr>
            <p:cNvSpPr txBox="1"/>
            <p:nvPr/>
          </p:nvSpPr>
          <p:spPr>
            <a:xfrm>
              <a:off x="3339191" y="3946308"/>
              <a:ext cx="1026370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GB" sz="1200" b="1" kern="0" dirty="0">
                  <a:solidFill>
                    <a:prstClr val="white"/>
                  </a:solidFill>
                  <a:latin typeface="Arial"/>
                </a:rPr>
                <a:t>0.4 W @ 4.6 K</a:t>
              </a:r>
            </a:p>
          </p:txBody>
        </p:sp>
        <p:sp>
          <p:nvSpPr>
            <p:cNvPr id="45" name="Isosceles Triangle 307">
              <a:extLst>
                <a:ext uri="{FF2B5EF4-FFF2-40B4-BE49-F238E27FC236}">
                  <a16:creationId xmlns:a16="http://schemas.microsoft.com/office/drawing/2014/main" id="{1B09E646-132A-95AB-BF4D-1A21C867C0EC}"/>
                </a:ext>
              </a:extLst>
            </p:cNvPr>
            <p:cNvSpPr/>
            <p:nvPr/>
          </p:nvSpPr>
          <p:spPr>
            <a:xfrm>
              <a:off x="3769336" y="992791"/>
              <a:ext cx="74224" cy="73395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1467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Isosceles Triangle 308">
              <a:extLst>
                <a:ext uri="{FF2B5EF4-FFF2-40B4-BE49-F238E27FC236}">
                  <a16:creationId xmlns:a16="http://schemas.microsoft.com/office/drawing/2014/main" id="{54BBD687-AA83-FF93-D058-91914D6CF9E1}"/>
                </a:ext>
              </a:extLst>
            </p:cNvPr>
            <p:cNvSpPr/>
            <p:nvPr/>
          </p:nvSpPr>
          <p:spPr>
            <a:xfrm flipV="1">
              <a:off x="3886617" y="998174"/>
              <a:ext cx="74224" cy="73395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1467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6DCB2ED-7D55-5529-5355-D041576A16B2}"/>
                </a:ext>
              </a:extLst>
            </p:cNvPr>
            <p:cNvGrpSpPr/>
            <p:nvPr/>
          </p:nvGrpSpPr>
          <p:grpSpPr>
            <a:xfrm>
              <a:off x="1217871" y="1577275"/>
              <a:ext cx="655560" cy="1661937"/>
              <a:chOff x="4706679" y="1148133"/>
              <a:chExt cx="1170008" cy="3079047"/>
            </a:xfrm>
            <a:effectLst/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9627AB9-67CC-13C1-ACB0-CA80B68E40F2}"/>
                  </a:ext>
                </a:extLst>
              </p:cNvPr>
              <p:cNvSpPr/>
              <p:nvPr/>
            </p:nvSpPr>
            <p:spPr>
              <a:xfrm>
                <a:off x="4706679" y="1148133"/>
                <a:ext cx="1166147" cy="135819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6761D04-40EE-044E-BAFD-8E9A9B62E3A9}"/>
                  </a:ext>
                </a:extLst>
              </p:cNvPr>
              <p:cNvSpPr/>
              <p:nvPr/>
            </p:nvSpPr>
            <p:spPr>
              <a:xfrm>
                <a:off x="4714184" y="2609924"/>
                <a:ext cx="697525" cy="161725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BFF5EDA-CA44-8DC0-1317-83B459D4B5EA}"/>
                  </a:ext>
                </a:extLst>
              </p:cNvPr>
              <p:cNvSpPr/>
              <p:nvPr/>
            </p:nvSpPr>
            <p:spPr>
              <a:xfrm>
                <a:off x="4707835" y="2378519"/>
                <a:ext cx="1168852" cy="315432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noFill/>
                  <a:latin typeface="Arial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5140AB2-524D-E9DE-5A92-4A9763D6FC9F}"/>
                  </a:ext>
                </a:extLst>
              </p:cNvPr>
              <p:cNvSpPr/>
              <p:nvPr/>
            </p:nvSpPr>
            <p:spPr>
              <a:xfrm>
                <a:off x="4718455" y="3967107"/>
                <a:ext cx="693253" cy="253409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67" kern="0">
                  <a:noFill/>
                  <a:latin typeface="Arial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24FD42-4CDF-AEA7-FB6C-21C9F763CE52}"/>
                </a:ext>
              </a:extLst>
            </p:cNvPr>
            <p:cNvSpPr txBox="1"/>
            <p:nvPr/>
          </p:nvSpPr>
          <p:spPr>
            <a:xfrm>
              <a:off x="1176433" y="1584546"/>
              <a:ext cx="844558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US" sz="1200" b="1" kern="0" dirty="0">
                  <a:solidFill>
                    <a:srgbClr val="080808"/>
                  </a:solidFill>
                  <a:latin typeface="Arial"/>
                </a:rPr>
                <a:t>2-stage </a:t>
              </a:r>
            </a:p>
            <a:p>
              <a:pPr defTabSz="914377">
                <a:defRPr/>
              </a:pPr>
              <a:r>
                <a:rPr lang="en-US" sz="1200" b="1" kern="0" dirty="0">
                  <a:solidFill>
                    <a:srgbClr val="080808"/>
                  </a:solidFill>
                  <a:latin typeface="Arial"/>
                </a:rPr>
                <a:t>GM</a:t>
              </a:r>
            </a:p>
            <a:p>
              <a:pPr defTabSz="914377">
                <a:defRPr/>
              </a:pPr>
              <a:r>
                <a:rPr lang="en-US" sz="1200" b="1" kern="0" dirty="0">
                  <a:solidFill>
                    <a:srgbClr val="080808"/>
                  </a:solidFill>
                  <a:latin typeface="Arial"/>
                </a:rPr>
                <a:t>cryocooler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B2B3006-E62E-40ED-8195-D66652CF77CE}"/>
                    </a:ext>
                  </a:extLst>
                </p:cNvPr>
                <p:cNvSpPr txBox="1"/>
                <p:nvPr/>
              </p:nvSpPr>
              <p:spPr>
                <a:xfrm>
                  <a:off x="1241364" y="2219516"/>
                  <a:ext cx="714697" cy="207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>
                    <a:defRPr/>
                  </a:pPr>
                  <a14:m>
                    <m:oMath xmlns:m="http://schemas.openxmlformats.org/officeDocument/2006/math">
                      <m:r>
                        <a:rPr lang="en-US" sz="1200" b="1" i="1" kern="0" dirty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200" b="1" kern="0" dirty="0">
                      <a:solidFill>
                        <a:prstClr val="white"/>
                      </a:solidFill>
                      <a:latin typeface="Arial"/>
                    </a:rPr>
                    <a:t> 40 K</a:t>
                  </a:r>
                </a:p>
              </p:txBody>
            </p:sp>
          </mc:Choice>
          <mc:Fallback xmlns="">
            <p:sp>
              <p:nvSpPr>
                <p:cNvPr id="316" name="TextBox 315">
                  <a:extLst>
                    <a:ext uri="{FF2B5EF4-FFF2-40B4-BE49-F238E27FC236}">
                      <a16:creationId xmlns:a16="http://schemas.microsoft.com/office/drawing/2014/main" id="{B194CD09-215B-46F3-B557-0FF2B6E15E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1364" y="2219516"/>
                  <a:ext cx="714697" cy="207749"/>
                </a:xfrm>
                <a:prstGeom prst="rect">
                  <a:avLst/>
                </a:prstGeom>
                <a:blipFill>
                  <a:blip r:embed="rId8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96ECCFC-EBF6-E566-3A26-7E514CA722E7}"/>
                </a:ext>
              </a:extLst>
            </p:cNvPr>
            <p:cNvSpPr txBox="1"/>
            <p:nvPr/>
          </p:nvSpPr>
          <p:spPr>
            <a:xfrm>
              <a:off x="1194387" y="3051391"/>
              <a:ext cx="589337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GB" sz="1200" b="1" kern="0" dirty="0">
                  <a:solidFill>
                    <a:prstClr val="white"/>
                  </a:solidFill>
                  <a:latin typeface="Arial"/>
                </a:rPr>
                <a:t>8.8 K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FA673F7-E405-4A81-9BC1-195B13FFFAE2}"/>
                </a:ext>
              </a:extLst>
            </p:cNvPr>
            <p:cNvSpPr txBox="1"/>
            <p:nvPr/>
          </p:nvSpPr>
          <p:spPr>
            <a:xfrm>
              <a:off x="790950" y="3305254"/>
              <a:ext cx="125731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77">
                <a:defRPr/>
              </a:pPr>
              <a:r>
                <a:rPr lang="en-US" sz="1200" b="1" kern="0" dirty="0">
                  <a:solidFill>
                    <a:srgbClr val="00B050"/>
                  </a:solidFill>
                  <a:latin typeface="Arial"/>
                </a:rPr>
                <a:t>0.4 W at 8.8 K </a:t>
              </a:r>
              <a:r>
                <a:rPr lang="en-US" sz="1200" b="1" kern="0" dirty="0">
                  <a:solidFill>
                    <a:prstClr val="black"/>
                  </a:solidFill>
                  <a:latin typeface="Arial"/>
                </a:rPr>
                <a:t>at the 2</a:t>
              </a:r>
              <a:r>
                <a:rPr lang="en-US" sz="1200" b="1" kern="0" baseline="30000" dirty="0">
                  <a:solidFill>
                    <a:prstClr val="black"/>
                  </a:solidFill>
                  <a:latin typeface="Arial"/>
                </a:rPr>
                <a:t>nd</a:t>
              </a:r>
              <a:r>
                <a:rPr lang="en-US" sz="1200" b="1" kern="0" dirty="0">
                  <a:solidFill>
                    <a:prstClr val="black"/>
                  </a:solidFill>
                  <a:latin typeface="Arial"/>
                </a:rPr>
                <a:t> stage </a:t>
              </a:r>
              <a:endParaRPr lang="en-GB" sz="1200" b="1" kern="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2" name="Right Arrow 8">
              <a:extLst>
                <a:ext uri="{FF2B5EF4-FFF2-40B4-BE49-F238E27FC236}">
                  <a16:creationId xmlns:a16="http://schemas.microsoft.com/office/drawing/2014/main" id="{B1E83BCC-6A74-B609-2C7B-FCED1713CAC6}"/>
                </a:ext>
              </a:extLst>
            </p:cNvPr>
            <p:cNvSpPr/>
            <p:nvPr/>
          </p:nvSpPr>
          <p:spPr>
            <a:xfrm>
              <a:off x="2434427" y="2247882"/>
              <a:ext cx="458920" cy="30040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1467">
                <a:solidFill>
                  <a:prstClr val="white"/>
                </a:solidFill>
                <a:latin typeface="Calibri" panose="020F0502020204030204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C5BE671-418C-8723-F812-B9041C629244}"/>
                    </a:ext>
                  </a:extLst>
                </p:cNvPr>
                <p:cNvSpPr txBox="1"/>
                <p:nvPr/>
              </p:nvSpPr>
              <p:spPr>
                <a:xfrm>
                  <a:off x="2003063" y="2595570"/>
                  <a:ext cx="1372200" cy="4847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77"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  <a:latin typeface="Arial"/>
                    </a:rPr>
                    <a:t>Introduction of a remote cooling loop with </a:t>
                  </a:r>
                  <a14:m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2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</m:acc>
                      <m:r>
                        <a:rPr lang="en-US" sz="1200" b="1" i="1" kern="0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1200" b="1" kern="0" dirty="0">
                      <a:solidFill>
                        <a:prstClr val="black"/>
                      </a:solidFill>
                      <a:latin typeface="Arial"/>
                    </a:rPr>
                    <a:t> 100 mg/s</a:t>
                  </a:r>
                </a:p>
              </p:txBody>
            </p:sp>
          </mc:Choice>
          <mc:Fallback xmlns="">
            <p:sp>
              <p:nvSpPr>
                <p:cNvPr id="321" name="TextBox 320">
                  <a:extLst>
                    <a:ext uri="{FF2B5EF4-FFF2-40B4-BE49-F238E27FC236}">
                      <a16:creationId xmlns:a16="http://schemas.microsoft.com/office/drawing/2014/main" id="{735C7AC3-7DC9-43C0-AE92-DF0DCDC1FB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3063" y="2595570"/>
                  <a:ext cx="1372200" cy="484748"/>
                </a:xfrm>
                <a:prstGeom prst="rect">
                  <a:avLst/>
                </a:prstGeom>
                <a:blipFill>
                  <a:blip r:embed="rId9"/>
                  <a:stretch>
                    <a:fillRect t="-943" b="-566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7E54AD38-7BCA-AD0D-E76A-7F06FF5DB968}"/>
                </a:ext>
              </a:extLst>
            </p:cNvPr>
            <p:cNvCxnSpPr/>
            <p:nvPr/>
          </p:nvCxnSpPr>
          <p:spPr>
            <a:xfrm>
              <a:off x="1836986" y="3543045"/>
              <a:ext cx="1483419" cy="496758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5693934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9630</TotalTime>
  <Words>564</Words>
  <Application>Microsoft Macintosh PowerPoint</Application>
  <PresentationFormat>Widescreen</PresentationFormat>
  <Paragraphs>99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Helvetica Light</vt:lpstr>
      <vt:lpstr>Arial</vt:lpstr>
      <vt:lpstr>Calibri</vt:lpstr>
      <vt:lpstr>Cambria Math</vt:lpstr>
      <vt:lpstr>Helvetica Neue</vt:lpstr>
      <vt:lpstr>Helvetica</vt:lpstr>
      <vt:lpstr>Conception personnalisée</vt:lpstr>
      <vt:lpstr>1_Research</vt:lpstr>
      <vt:lpstr>CERN´s  Quantum Technology Initiative</vt:lpstr>
      <vt:lpstr>PowerPoint Presentation</vt:lpstr>
      <vt:lpstr>PowerPoint Presentation</vt:lpstr>
      <vt:lpstr>CERN’s vacuum expertise supporting companies developing quantum computers </vt:lpstr>
      <vt:lpstr>Vacuum </vt:lpstr>
      <vt:lpstr>Surface, Coatings and Chemistry section</vt:lpstr>
      <vt:lpstr>PowerPoint Presentation</vt:lpstr>
      <vt:lpstr>Cryogenics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Quantum Technology Initiative Phase 2 Proposal  Alberto Di Meglio</dc:title>
  <dc:creator>alberto.di.meglio@cern.ch</dc:creator>
  <cp:lastModifiedBy>Amanda Diez Fernandez</cp:lastModifiedBy>
  <cp:revision>131</cp:revision>
  <dcterms:created xsi:type="dcterms:W3CDTF">2021-06-30T07:58:21Z</dcterms:created>
  <dcterms:modified xsi:type="dcterms:W3CDTF">2025-11-25T09:59:53Z</dcterms:modified>
</cp:coreProperties>
</file>