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61.jpg" ContentType="image/p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9" r:id="rId2"/>
  </p:sldMasterIdLst>
  <p:notesMasterIdLst>
    <p:notesMasterId r:id="rId18"/>
  </p:notesMasterIdLst>
  <p:sldIdLst>
    <p:sldId id="2411" r:id="rId3"/>
    <p:sldId id="2415" r:id="rId4"/>
    <p:sldId id="2386" r:id="rId5"/>
    <p:sldId id="2413" r:id="rId6"/>
    <p:sldId id="2391" r:id="rId7"/>
    <p:sldId id="2376" r:id="rId8"/>
    <p:sldId id="2378" r:id="rId9"/>
    <p:sldId id="2419" r:id="rId10"/>
    <p:sldId id="2440" r:id="rId11"/>
    <p:sldId id="2410" r:id="rId12"/>
    <p:sldId id="2416" r:id="rId13"/>
    <p:sldId id="2388" r:id="rId14"/>
    <p:sldId id="2385" r:id="rId15"/>
    <p:sldId id="2439" r:id="rId16"/>
    <p:sldId id="26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85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F"/>
    <a:srgbClr val="05BBBD"/>
    <a:srgbClr val="08BCBE"/>
    <a:srgbClr val="0ABDBF"/>
    <a:srgbClr val="156082"/>
    <a:srgbClr val="1E59AE"/>
    <a:srgbClr val="003861"/>
    <a:srgbClr val="56D4E2"/>
    <a:srgbClr val="0088AE"/>
    <a:srgbClr val="222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2626" y="86"/>
      </p:cViewPr>
      <p:guideLst>
        <p:guide orient="horz" pos="1185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6AA31-B63E-4174-8C5C-BF4308F1EBE3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14709-558B-428E-B89F-7C9F5B0C2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18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2FAA8C-C432-3192-856E-ACDCB1039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68CBF7-2A19-A9DC-A5C2-BEB26E817B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AEEADE-DC2C-0F86-B4B8-4A50093A61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2,600+ staff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12,000+ visiting scientists and engineers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from over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110 nationalities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forming one of the world’s largest deep tech talent pools.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52% of CERN alumni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transition into private sector roles—many in high-tech startups and R&amp;D-intensive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industries【source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CERN Annual Report 2023 &amp; CERN Alumni Network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BA6A71-9523-3F6E-90BB-5697ADF555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01F4C4-AC76-49AE-9C30-170C9389D2A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82044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628AF8-5952-2BB2-A005-5DB00DC16D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2C810A-F4EA-312D-EE3B-72AB9EA558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B53B21-0C42-2210-8FC2-EAA1B1301C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B9541-630B-229F-F471-C37ED88F7A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FCEB7C-25B2-4A5C-B1BE-FE0A7013765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0985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0A02-07C8-207C-AB83-DC728693F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641622-11B1-11C4-3393-6277867C87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B877A8-AAAD-7882-08C1-A9F5DC3D20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B59B5C-1F26-E30A-4966-C6336E0578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182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E736EC-426A-10C7-50B4-5C13701DC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31BA5B-D7E3-E88E-7115-FE93694269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E72E87-5318-848D-BCE2-B91D55BBD6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2,600+ staff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12,000+ visiting scientists and engineers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from over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110 nationalities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forming one of the world’s largest deep tech talent pools.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52% of CERN alumni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transition into private sector roles—many in high-tech startups and R&amp;D-intensive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industries【source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CERN Annual Report 2023 &amp; CERN Alumni Network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9B309-D78A-E39E-10C2-996E787D92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01F4C4-AC76-49AE-9C30-170C9389D2A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3151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14709-558B-428E-B89F-7C9F5B0C27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256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E70A2-70ED-0C1D-4218-4717BEE6D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1F51BD-C8B4-836E-E26E-9E56755FFE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FBAF80-A381-2155-07CD-02DCC2D2F7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3F4DC-BD41-6632-E124-78CFD08904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464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F04F0-AB5E-6800-8DEE-E946E8D5C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A2B265-AD1F-3BE7-F7D2-79B47ADD4E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4E11A7-2722-96FF-DC57-B0807F6F55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A3409-940D-7080-42D4-14FA5EBEE4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883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77F073-E3CE-16AA-4FCB-B3D43BCFDE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A13B11-72D8-97F1-39DB-B1CC3468A2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CB53E7-C72C-FAAB-D165-6FB39A289C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2,600+ staff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12,000+ visiting scientists and engineers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from over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110 nationalities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forming one of the world’s largest deep tech talent pools.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52% of CERN alumni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transition into private sector roles—many in high-tech startups and R&amp;D-intensive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industries【source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CERN Annual Report 2023 &amp; CERN Alumni Network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6E6431-6B65-5EA1-A8E3-D71B92D2F7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01F4C4-AC76-49AE-9C30-170C9389D2A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8079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1642F7-751F-3F5B-1B1B-2AFA3EE48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C75FB8-08A1-C412-E895-47A1A2218F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812981-CFC1-1FCA-9913-1AF1ABDCAD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E2C9E-B8DA-0B02-547B-8F46EF32A6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5899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04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2BDCB-8FCF-F33B-8AF3-FF07272CEC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B8033F-034E-4B1F-D7A4-525319E8D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E2D6A-26C5-B696-01F0-4C100549E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F8458-448F-E228-9CF3-76FC76796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2BCF4-36AB-70E6-46CA-6096E3CEA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65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B820E-4D02-8821-A4CC-52C242693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D5296-1C65-CAE3-9956-A0892CE9F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AC72A-FF07-E5EF-D040-78AD927DB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EAFDE-3CF2-B39D-B496-9F62ACF79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D7A85-B8CD-1C85-3098-725EB34BC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80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545F97-8F07-0D3C-B890-CB1AB00830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6B0C7E-66C6-BDE1-5244-6C6AB081F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F1C24-1D0E-FBDA-45D1-F5727EA53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F117F8-F014-5D4C-1771-45BC38A3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EEE1B-FF13-5195-B6C7-3F8D0736E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674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KT 2023 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6C11AE-1026-3FE4-D406-55DA46591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4" name="Symbol zastępczy daty 2">
            <a:extLst>
              <a:ext uri="{FF2B5EF4-FFF2-40B4-BE49-F238E27FC236}">
                <a16:creationId xmlns:a16="http://schemas.microsoft.com/office/drawing/2014/main" id="{CC461DC0-FFFC-A2CD-4BBA-C7E98EEA2D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02530"/>
            <a:ext cx="1567873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26 March 2025</a:t>
            </a:r>
            <a:endParaRPr lang="en-US"/>
          </a:p>
        </p:txBody>
      </p:sp>
      <p:sp>
        <p:nvSpPr>
          <p:cNvPr id="5" name="Symbol zastępczy stopki 3">
            <a:extLst>
              <a:ext uri="{FF2B5EF4-FFF2-40B4-BE49-F238E27FC236}">
                <a16:creationId xmlns:a16="http://schemas.microsoft.com/office/drawing/2014/main" id="{D67B964D-EFCE-BCE3-97C1-D90BE6970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2309" y="640253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noProof="1"/>
              <a:t>Knowledge transfer in 2024</a:t>
            </a:r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BB2369AF-F891-76BD-DA13-A623E3B7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02530"/>
            <a:ext cx="2743200" cy="365125"/>
          </a:xfrm>
        </p:spPr>
        <p:txBody>
          <a:bodyPr/>
          <a:lstStyle/>
          <a:p>
            <a:fld id="{58E320A5-A69F-4F4D-858C-67C2F7AD8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0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009C5-8F2F-08F5-7E63-5D1BBCF4FC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78662"/>
          </a:xfrm>
        </p:spPr>
        <p:txBody>
          <a:bodyPr anchor="b"/>
          <a:lstStyle>
            <a:lvl1pPr algn="ctr">
              <a:defRPr sz="6000" b="1">
                <a:solidFill>
                  <a:srgbClr val="00539F"/>
                </a:solidFill>
                <a:latin typeface="Barlow" panose="00000500000000000000" pitchFamily="2" charset="0"/>
              </a:defRPr>
            </a:lvl1pPr>
          </a:lstStyle>
          <a:p>
            <a:r>
              <a:rPr lang="en-US" dirty="0"/>
              <a:t>CERN Venture Connect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42A40F-82E0-6993-BE15-5F519D241D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BABC"/>
                </a:solidFill>
                <a:latin typeface="Barlow SemiBold" panose="000007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DB599-C122-3E9C-8C3D-ECDCD8E8C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r>
              <a:rPr lang="en-US"/>
              <a:t>25/06/2024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D6B26-3337-D86F-E414-A7C0CCB1F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r>
              <a:rPr lang="en-US" dirty="0"/>
              <a:t>L. Kretzschmar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3666B-FB82-D01D-778A-D152C5DA2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fld id="{C69957E8-0D47-45E4-B4BA-595E0F6A03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5AD773A0-25CF-4CFB-CA1F-92FB50C42A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511" y="23813"/>
            <a:ext cx="1882473" cy="87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259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BCCCF-EBB1-276B-D78E-6860E3D6F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1C2F7-D9D8-ED3B-B167-F8BD763DF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96295-320E-C82F-1AD0-A571FD80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A5C10-106A-517C-E761-21627561B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926BC-94ED-70C5-623E-D5C0FA3F6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709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18381-6948-1A70-F115-42D99F88E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85804-9DA4-1829-5A68-0DD241C7F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45DF1-1A63-4A94-1E89-26322498F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F4934-F66D-C857-F132-424603D9D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2EECB-1E2C-9A2E-E2E4-0F2D0D801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920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28BD-D273-1125-B5E9-D03B325B9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937DA-3934-F201-EDEB-C3F4B719F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DD50F-FB08-A3E5-405B-FAC80A7189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1739A5-3D16-1607-6B13-C7853BC67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7035A-869D-EEDA-3E14-28686765E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3FFA1F-7D5C-8344-0A02-BFD7D0146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516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F69CF-852C-CCCC-C077-2C332C9C1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8D9F08-78D0-55FF-8B5C-C80408A5C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C9FC4-D53A-E9AF-1ECC-B40A6EC2F9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D47FF5-8A90-B186-CA3A-52BF796BE6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D7016F-4E09-FE7B-47EF-906689DE57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C42FE7-9195-1A3B-4B0E-0DEED35CC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2A3FDB-3C4F-4ADA-D86A-7F836A481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19C817-6301-F5E9-70AE-E2F6F7C82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054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13A62-56E2-F48C-3896-6A92CBBE9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97BCF9-9187-E13E-AA86-F05343322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EE8BB-02A7-2647-0DC6-1A2BFC251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25A4D-EA61-A0D0-4DB7-5C7CDBD39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2315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0A07E0-4D55-24C7-0E54-F81F8442E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F60E6-DF35-5B45-E9ED-A496E2EEB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AF1C1-B8DA-D882-B017-84B39F853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85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12420-953E-CADF-E76B-FB2E6CFF2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79781-57D4-3AC2-3871-AD6B6959E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416FC-7E9E-8359-1B1B-994942FE0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B238D-0921-7377-AB5A-45DF16F71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D88D4-BD58-A021-BA92-2664F631C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884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1A5D7-51BE-1393-DB63-FA91C7484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A11F2-0343-05BE-4F17-162B9CEC5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27CD1F-2BC3-C282-0A9E-85D30D016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8D3F9-9977-4ABE-1383-BF5DBEEE8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E701E6-64DB-DF4E-36CF-F58EE9A32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D9293-F08B-2F98-E984-7420E4BDE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7086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1752-ED20-D85D-47B3-2A7CF7A11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84DC37-B1E3-171C-2EB7-3E9F9C2594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C138C7-78BA-6A5A-89C4-0D6018E38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A54BC-462E-38FF-517C-929F37E33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D5E9DC-72F7-3A3C-550E-2C7A23484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8F4B5-B024-0E72-74D8-B10B5D513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300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A366A-C945-3158-F8C2-A5F08573E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DAE253-DA2A-9EB3-E7D9-4F79390FF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B7A52-77D4-FF8B-32CF-69BB2FA29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A74CC-5600-043F-E000-C1443EDB6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0DD3B-DCEC-1BBC-F006-3B7C8BF67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9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CE6EAC-F913-3E70-9331-B6A6A71BA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B6C960-484E-D6CC-A483-4470AFEAD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0F139-2774-1B3A-97E0-FB0625E76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E1D9B-3438-4DFE-3C27-FE101A54B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01E60-4EB2-95DB-F122-17E953C29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966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293FC-42DE-403A-04A1-81AE04709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6CBFD-6F36-44C8-250C-7E3C040DD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20074-FBD4-0F36-E9F7-2641B3127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5002E-BDD0-954E-431B-B16D12CF2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1B546-5E55-AF03-ACD3-B9A2E08C8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973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DE301-364E-19C6-13B7-8D87370E8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E68E1-F24F-E8A9-2284-F9ABD7B84A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FFC529-88BF-2A60-099C-AAB0BB163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3E1EF-5C55-2EAF-F712-C9B8D8E48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173F0C-636F-7843-0D7E-DFAB6CBE8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45AD39-62E6-03A5-4958-95480B048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046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69678-0A55-5AEA-3C41-E30285043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AA21EA-BC12-50AB-6B50-7BF08C265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2DAD-157F-E1F6-BB20-200CC9B9E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9EABC0-C4AF-138B-4F7A-9FD69B015B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84B60-33A5-2E05-AD24-B1456E5C33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C4E31C-82AE-126E-62FA-F7D384187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3BEA91-F878-3DCF-D013-51C4C2D1A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0E56F3-6851-0EE1-3550-D4092AF6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641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5CA89-94F6-CB6C-0E07-9E405065A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5DE38A-C101-570B-9E90-6D9272DC1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C810AE-03D6-7AC9-07B0-A3A56CF2A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AAF0B8-51F8-EB4E-EAA2-8CA08A22C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76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86F1A3-D658-7F0B-37A6-E6A28A906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55C18-C079-7271-16B0-8C6A604BC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AC8E40-5EB7-F390-2559-6ABDF376D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527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CEE7C-B644-B2B0-F3EE-EBB0AEEB4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D951B-ADE0-9866-FF92-2A4F770E3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2730DB-C073-8F4E-89D2-CF13904078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C12E7C-35AE-7769-3EF6-73B43913F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2B4DAA-52D1-3309-91D2-4578FE9A0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13A238-CCC9-041B-9080-2DE49266B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37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E503F-E237-72E6-9FB1-13F83FBD7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536BE2-39BB-2EC5-5B65-BB62CC87A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4BCC30-36D1-A1A1-14C5-3ED8F8531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AB2F57-3759-8BF4-BF21-44C521225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5A9C1-6A87-51E7-0064-4D671DD10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3533F-902D-46B2-4659-E4BB9DE7A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790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1C74BA-5DFE-FDBD-1E78-5493C0869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78A01B-DCA0-8F1A-54A5-E9BDDB829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6BF1E-535F-913A-9806-88E1FA8D7D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8DB39A-0480-45D5-9433-3BF2B11205CB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376C6-5994-D6F0-8CE7-DFEC74CA7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655C7-5640-4860-DCC9-FA92F036C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309D37-FB95-438A-949C-EC4EA590FD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69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76F4F2-1214-0D77-276A-965DB1C8C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92640E-A491-9951-7B27-FA891A79E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6FBAE-28C0-E39D-89EC-3B777E1C7E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AE470-D997-CC51-51B0-F3B3D1E9D4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39EE-2F47-C0B5-CF9B-DDBD12C5A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2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0.jp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19.png"/><Relationship Id="rId5" Type="http://schemas.openxmlformats.org/officeDocument/2006/relationships/image" Target="../media/image118.jpeg"/><Relationship Id="rId4" Type="http://schemas.openxmlformats.org/officeDocument/2006/relationships/image" Target="../media/image9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jpeg"/><Relationship Id="rId13" Type="http://schemas.openxmlformats.org/officeDocument/2006/relationships/image" Target="../media/image130.svg"/><Relationship Id="rId3" Type="http://schemas.openxmlformats.org/officeDocument/2006/relationships/image" Target="../media/image1.png"/><Relationship Id="rId7" Type="http://schemas.openxmlformats.org/officeDocument/2006/relationships/image" Target="../media/image124.jpg"/><Relationship Id="rId12" Type="http://schemas.openxmlformats.org/officeDocument/2006/relationships/image" Target="../media/image12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3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3.jpeg"/><Relationship Id="rId11" Type="http://schemas.openxmlformats.org/officeDocument/2006/relationships/image" Target="../media/image128.jpeg"/><Relationship Id="rId5" Type="http://schemas.openxmlformats.org/officeDocument/2006/relationships/image" Target="../media/image122.jpeg"/><Relationship Id="rId15" Type="http://schemas.openxmlformats.org/officeDocument/2006/relationships/image" Target="../media/image132.png"/><Relationship Id="rId10" Type="http://schemas.openxmlformats.org/officeDocument/2006/relationships/image" Target="../media/image127.jpeg"/><Relationship Id="rId4" Type="http://schemas.openxmlformats.org/officeDocument/2006/relationships/image" Target="../media/image121.png"/><Relationship Id="rId9" Type="http://schemas.openxmlformats.org/officeDocument/2006/relationships/image" Target="../media/image126.jpeg"/><Relationship Id="rId14" Type="http://schemas.openxmlformats.org/officeDocument/2006/relationships/image" Target="../media/image1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svg"/><Relationship Id="rId13" Type="http://schemas.openxmlformats.org/officeDocument/2006/relationships/image" Target="../media/image144.png"/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12" Type="http://schemas.openxmlformats.org/officeDocument/2006/relationships/image" Target="../media/image143.svg"/><Relationship Id="rId17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6" Type="http://schemas.openxmlformats.org/officeDocument/2006/relationships/hyperlink" Target="https://home.cern/about/who-we-are/our-governance/member-state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7.svg"/><Relationship Id="rId11" Type="http://schemas.openxmlformats.org/officeDocument/2006/relationships/image" Target="../media/image142.png"/><Relationship Id="rId5" Type="http://schemas.openxmlformats.org/officeDocument/2006/relationships/image" Target="../media/image136.png"/><Relationship Id="rId15" Type="http://schemas.openxmlformats.org/officeDocument/2006/relationships/hyperlink" Target="https://ventureconnect.cern/startup-application-form" TargetMode="External"/><Relationship Id="rId10" Type="http://schemas.openxmlformats.org/officeDocument/2006/relationships/image" Target="../media/image141.svg"/><Relationship Id="rId4" Type="http://schemas.openxmlformats.org/officeDocument/2006/relationships/image" Target="../media/image135.svg"/><Relationship Id="rId9" Type="http://schemas.openxmlformats.org/officeDocument/2006/relationships/image" Target="../media/image140.png"/><Relationship Id="rId14" Type="http://schemas.openxmlformats.org/officeDocument/2006/relationships/image" Target="../media/image145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13" Type="http://schemas.openxmlformats.org/officeDocument/2006/relationships/image" Target="../media/image156.jpg"/><Relationship Id="rId18" Type="http://schemas.openxmlformats.org/officeDocument/2006/relationships/image" Target="../media/image160.JPG"/><Relationship Id="rId3" Type="http://schemas.openxmlformats.org/officeDocument/2006/relationships/image" Target="../media/image146.jpg"/><Relationship Id="rId7" Type="http://schemas.openxmlformats.org/officeDocument/2006/relationships/image" Target="../media/image150.jpg"/><Relationship Id="rId12" Type="http://schemas.openxmlformats.org/officeDocument/2006/relationships/image" Target="../media/image155.png"/><Relationship Id="rId17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5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9.png"/><Relationship Id="rId11" Type="http://schemas.openxmlformats.org/officeDocument/2006/relationships/image" Target="../media/image154.png"/><Relationship Id="rId5" Type="http://schemas.openxmlformats.org/officeDocument/2006/relationships/image" Target="../media/image148.jpeg"/><Relationship Id="rId15" Type="http://schemas.openxmlformats.org/officeDocument/2006/relationships/image" Target="../media/image158.png"/><Relationship Id="rId10" Type="http://schemas.openxmlformats.org/officeDocument/2006/relationships/image" Target="../media/image153.png"/><Relationship Id="rId19" Type="http://schemas.openxmlformats.org/officeDocument/2006/relationships/image" Target="../media/image161.JPG"/><Relationship Id="rId4" Type="http://schemas.openxmlformats.org/officeDocument/2006/relationships/image" Target="../media/image147.png"/><Relationship Id="rId9" Type="http://schemas.openxmlformats.org/officeDocument/2006/relationships/image" Target="../media/image152.png"/><Relationship Id="rId14" Type="http://schemas.openxmlformats.org/officeDocument/2006/relationships/image" Target="../media/image157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png"/><Relationship Id="rId3" Type="http://schemas.openxmlformats.org/officeDocument/2006/relationships/image" Target="../media/image163.jpg"/><Relationship Id="rId7" Type="http://schemas.openxmlformats.org/officeDocument/2006/relationships/image" Target="../media/image1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Linn.Kretzschmar@cern.ch" TargetMode="External"/><Relationship Id="rId5" Type="http://schemas.openxmlformats.org/officeDocument/2006/relationships/image" Target="../media/image164.jpeg"/><Relationship Id="rId4" Type="http://schemas.openxmlformats.org/officeDocument/2006/relationships/hyperlink" Target="mailto:%20Hanae.Taxis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12" Type="http://schemas.microsoft.com/office/2007/relationships/hdphoto" Target="../media/hdphoto4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1.png"/><Relationship Id="rId10" Type="http://schemas.openxmlformats.org/officeDocument/2006/relationships/image" Target="../media/image8.png"/><Relationship Id="rId4" Type="http://schemas.openxmlformats.org/officeDocument/2006/relationships/image" Target="../media/image5.sv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notesSlide" Target="../notesSlides/notesSlide4.xml"/><Relationship Id="rId16" Type="http://schemas.openxmlformats.org/officeDocument/2006/relationships/hyperlink" Target="https://cernbox.cern.ch/s/J2jaD4sGe0lj9qv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microsoft.com/office/2007/relationships/hdphoto" Target="../media/hdphoto5.wdp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4.svg"/><Relationship Id="rId21" Type="http://schemas.openxmlformats.org/officeDocument/2006/relationships/image" Target="../media/image39.png"/><Relationship Id="rId42" Type="http://schemas.openxmlformats.org/officeDocument/2006/relationships/image" Target="../media/image59.png"/><Relationship Id="rId47" Type="http://schemas.openxmlformats.org/officeDocument/2006/relationships/image" Target="../media/image64.png"/><Relationship Id="rId63" Type="http://schemas.openxmlformats.org/officeDocument/2006/relationships/image" Target="../media/image80.png"/><Relationship Id="rId68" Type="http://schemas.openxmlformats.org/officeDocument/2006/relationships/image" Target="../media/image85.png"/><Relationship Id="rId7" Type="http://schemas.openxmlformats.org/officeDocument/2006/relationships/image" Target="../media/image26.png"/><Relationship Id="rId71" Type="http://schemas.openxmlformats.org/officeDocument/2006/relationships/image" Target="../media/image87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5.png"/><Relationship Id="rId29" Type="http://schemas.openxmlformats.org/officeDocument/2006/relationships/image" Target="../media/image47.png"/><Relationship Id="rId11" Type="http://schemas.openxmlformats.org/officeDocument/2006/relationships/image" Target="../media/image30.png"/><Relationship Id="rId24" Type="http://schemas.openxmlformats.org/officeDocument/2006/relationships/image" Target="../media/image42.jpg"/><Relationship Id="rId32" Type="http://schemas.openxmlformats.org/officeDocument/2006/relationships/image" Target="../media/image50.jpg"/><Relationship Id="rId37" Type="http://schemas.openxmlformats.org/officeDocument/2006/relationships/image" Target="../media/image54.jpg"/><Relationship Id="rId40" Type="http://schemas.openxmlformats.org/officeDocument/2006/relationships/image" Target="../media/image57.png"/><Relationship Id="rId45" Type="http://schemas.openxmlformats.org/officeDocument/2006/relationships/image" Target="../media/image62.jpg"/><Relationship Id="rId53" Type="http://schemas.openxmlformats.org/officeDocument/2006/relationships/image" Target="../media/image70.png"/><Relationship Id="rId58" Type="http://schemas.openxmlformats.org/officeDocument/2006/relationships/image" Target="../media/image75.png"/><Relationship Id="rId66" Type="http://schemas.openxmlformats.org/officeDocument/2006/relationships/image" Target="../media/image83.png"/><Relationship Id="rId5" Type="http://schemas.openxmlformats.org/officeDocument/2006/relationships/image" Target="../media/image24.jpg"/><Relationship Id="rId61" Type="http://schemas.openxmlformats.org/officeDocument/2006/relationships/image" Target="../media/image78.png"/><Relationship Id="rId19" Type="http://schemas.microsoft.com/office/2007/relationships/hdphoto" Target="../media/hdphoto6.wdp"/><Relationship Id="rId14" Type="http://schemas.openxmlformats.org/officeDocument/2006/relationships/image" Target="../media/image33.png"/><Relationship Id="rId22" Type="http://schemas.openxmlformats.org/officeDocument/2006/relationships/image" Target="../media/image40.svg"/><Relationship Id="rId27" Type="http://schemas.openxmlformats.org/officeDocument/2006/relationships/image" Target="../media/image45.jpg"/><Relationship Id="rId30" Type="http://schemas.openxmlformats.org/officeDocument/2006/relationships/image" Target="../media/image48.png"/><Relationship Id="rId35" Type="http://schemas.openxmlformats.org/officeDocument/2006/relationships/image" Target="../media/image53.png"/><Relationship Id="rId43" Type="http://schemas.openxmlformats.org/officeDocument/2006/relationships/image" Target="../media/image60.png"/><Relationship Id="rId48" Type="http://schemas.openxmlformats.org/officeDocument/2006/relationships/image" Target="../media/image65.png"/><Relationship Id="rId56" Type="http://schemas.openxmlformats.org/officeDocument/2006/relationships/image" Target="../media/image73.png"/><Relationship Id="rId64" Type="http://schemas.openxmlformats.org/officeDocument/2006/relationships/image" Target="../media/image81.png"/><Relationship Id="rId69" Type="http://schemas.openxmlformats.org/officeDocument/2006/relationships/image" Target="../media/image86.png"/><Relationship Id="rId8" Type="http://schemas.openxmlformats.org/officeDocument/2006/relationships/image" Target="../media/image27.jpeg"/><Relationship Id="rId51" Type="http://schemas.openxmlformats.org/officeDocument/2006/relationships/image" Target="../media/image68.jpg"/><Relationship Id="rId3" Type="http://schemas.openxmlformats.org/officeDocument/2006/relationships/image" Target="../media/image22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5" Type="http://schemas.openxmlformats.org/officeDocument/2006/relationships/image" Target="../media/image43.png"/><Relationship Id="rId33" Type="http://schemas.openxmlformats.org/officeDocument/2006/relationships/image" Target="../media/image51.png"/><Relationship Id="rId38" Type="http://schemas.openxmlformats.org/officeDocument/2006/relationships/image" Target="../media/image55.png"/><Relationship Id="rId46" Type="http://schemas.openxmlformats.org/officeDocument/2006/relationships/image" Target="../media/image63.png"/><Relationship Id="rId59" Type="http://schemas.openxmlformats.org/officeDocument/2006/relationships/image" Target="../media/image76.png"/><Relationship Id="rId67" Type="http://schemas.openxmlformats.org/officeDocument/2006/relationships/image" Target="../media/image84.png"/><Relationship Id="rId20" Type="http://schemas.openxmlformats.org/officeDocument/2006/relationships/image" Target="../media/image38.jpg"/><Relationship Id="rId41" Type="http://schemas.openxmlformats.org/officeDocument/2006/relationships/image" Target="../media/image58.jpg"/><Relationship Id="rId54" Type="http://schemas.openxmlformats.org/officeDocument/2006/relationships/image" Target="../media/image71.jpeg"/><Relationship Id="rId62" Type="http://schemas.openxmlformats.org/officeDocument/2006/relationships/image" Target="../media/image79.png"/><Relationship Id="rId7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g"/><Relationship Id="rId15" Type="http://schemas.openxmlformats.org/officeDocument/2006/relationships/image" Target="../media/image34.png"/><Relationship Id="rId23" Type="http://schemas.openxmlformats.org/officeDocument/2006/relationships/image" Target="../media/image41.png"/><Relationship Id="rId28" Type="http://schemas.openxmlformats.org/officeDocument/2006/relationships/image" Target="../media/image46.png"/><Relationship Id="rId36" Type="http://schemas.microsoft.com/office/2007/relationships/hdphoto" Target="../media/hdphoto7.wdp"/><Relationship Id="rId49" Type="http://schemas.openxmlformats.org/officeDocument/2006/relationships/image" Target="../media/image66.jpg"/><Relationship Id="rId57" Type="http://schemas.openxmlformats.org/officeDocument/2006/relationships/image" Target="../media/image74.png"/><Relationship Id="rId10" Type="http://schemas.openxmlformats.org/officeDocument/2006/relationships/image" Target="../media/image29.png"/><Relationship Id="rId31" Type="http://schemas.openxmlformats.org/officeDocument/2006/relationships/image" Target="../media/image49.png"/><Relationship Id="rId44" Type="http://schemas.openxmlformats.org/officeDocument/2006/relationships/image" Target="../media/image61.jpg"/><Relationship Id="rId52" Type="http://schemas.openxmlformats.org/officeDocument/2006/relationships/image" Target="../media/image69.png"/><Relationship Id="rId60" Type="http://schemas.openxmlformats.org/officeDocument/2006/relationships/image" Target="../media/image77.png"/><Relationship Id="rId65" Type="http://schemas.openxmlformats.org/officeDocument/2006/relationships/image" Target="../media/image82.png"/><Relationship Id="rId4" Type="http://schemas.openxmlformats.org/officeDocument/2006/relationships/image" Target="../media/image23.jpeg"/><Relationship Id="rId9" Type="http://schemas.openxmlformats.org/officeDocument/2006/relationships/image" Target="../media/image28.png"/><Relationship Id="rId13" Type="http://schemas.openxmlformats.org/officeDocument/2006/relationships/image" Target="../media/image32.jpg"/><Relationship Id="rId18" Type="http://schemas.openxmlformats.org/officeDocument/2006/relationships/image" Target="../media/image37.png"/><Relationship Id="rId39" Type="http://schemas.openxmlformats.org/officeDocument/2006/relationships/image" Target="../media/image56.png"/><Relationship Id="rId34" Type="http://schemas.openxmlformats.org/officeDocument/2006/relationships/image" Target="../media/image52.png"/><Relationship Id="rId50" Type="http://schemas.openxmlformats.org/officeDocument/2006/relationships/image" Target="../media/image67.png"/><Relationship Id="rId55" Type="http://schemas.openxmlformats.org/officeDocument/2006/relationships/image" Target="../media/image7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hape.systems/" TargetMode="External"/><Relationship Id="rId13" Type="http://schemas.openxmlformats.org/officeDocument/2006/relationships/image" Target="../media/image93.png"/><Relationship Id="rId18" Type="http://schemas.openxmlformats.org/officeDocument/2006/relationships/image" Target="../media/image97.png"/><Relationship Id="rId3" Type="http://schemas.openxmlformats.org/officeDocument/2006/relationships/image" Target="../media/image88.jpeg"/><Relationship Id="rId21" Type="http://schemas.openxmlformats.org/officeDocument/2006/relationships/image" Target="../media/image100.jpg"/><Relationship Id="rId7" Type="http://schemas.openxmlformats.org/officeDocument/2006/relationships/image" Target="../media/image90.png"/><Relationship Id="rId12" Type="http://schemas.openxmlformats.org/officeDocument/2006/relationships/hyperlink" Target="https://orbibarobotics.com/en/" TargetMode="External"/><Relationship Id="rId17" Type="http://schemas.openxmlformats.org/officeDocument/2006/relationships/image" Target="../media/image96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95.png"/><Relationship Id="rId20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phocal.com/" TargetMode="External"/><Relationship Id="rId11" Type="http://schemas.openxmlformats.org/officeDocument/2006/relationships/image" Target="../media/image92.jpg"/><Relationship Id="rId24" Type="http://schemas.openxmlformats.org/officeDocument/2006/relationships/image" Target="../media/image103.svg"/><Relationship Id="rId5" Type="http://schemas.openxmlformats.org/officeDocument/2006/relationships/image" Target="../media/image89.png"/><Relationship Id="rId15" Type="http://schemas.openxmlformats.org/officeDocument/2006/relationships/image" Target="../media/image94.png"/><Relationship Id="rId23" Type="http://schemas.openxmlformats.org/officeDocument/2006/relationships/image" Target="../media/image102.png"/><Relationship Id="rId10" Type="http://schemas.openxmlformats.org/officeDocument/2006/relationships/hyperlink" Target="http://muotech.io/" TargetMode="External"/><Relationship Id="rId19" Type="http://schemas.openxmlformats.org/officeDocument/2006/relationships/image" Target="../media/image98.png"/><Relationship Id="rId4" Type="http://schemas.openxmlformats.org/officeDocument/2006/relationships/image" Target="../media/image1.png"/><Relationship Id="rId9" Type="http://schemas.openxmlformats.org/officeDocument/2006/relationships/image" Target="../media/image91.jpeg"/><Relationship Id="rId14" Type="http://schemas.openxmlformats.org/officeDocument/2006/relationships/hyperlink" Target="https://www.unconventional.dev/" TargetMode="External"/><Relationship Id="rId22" Type="http://schemas.openxmlformats.org/officeDocument/2006/relationships/image" Target="../media/image10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17.png"/><Relationship Id="rId3" Type="http://schemas.openxmlformats.org/officeDocument/2006/relationships/image" Target="../media/image111.png"/><Relationship Id="rId7" Type="http://schemas.openxmlformats.org/officeDocument/2006/relationships/image" Target="../media/image114.png"/><Relationship Id="rId12" Type="http://schemas.openxmlformats.org/officeDocument/2006/relationships/image" Target="../media/image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png"/><Relationship Id="rId11" Type="http://schemas.microsoft.com/office/2007/relationships/hdphoto" Target="../media/hdphoto10.wdp"/><Relationship Id="rId5" Type="http://schemas.openxmlformats.org/officeDocument/2006/relationships/image" Target="../media/image112.png"/><Relationship Id="rId10" Type="http://schemas.openxmlformats.org/officeDocument/2006/relationships/image" Target="../media/image116.png"/><Relationship Id="rId4" Type="http://schemas.microsoft.com/office/2007/relationships/hdphoto" Target="../media/hdphoto8.wdp"/><Relationship Id="rId9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A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AEB730-0083-365B-09AE-085C46F64FA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FA3E8E5-BEBE-F05A-A58E-037ABEF5E2A4}"/>
              </a:ext>
            </a:extLst>
          </p:cNvPr>
          <p:cNvSpPr/>
          <p:nvPr/>
        </p:nvSpPr>
        <p:spPr>
          <a:xfrm>
            <a:off x="-321219" y="4776836"/>
            <a:ext cx="9090991" cy="708769"/>
          </a:xfrm>
          <a:prstGeom prst="roundRect">
            <a:avLst>
              <a:gd name="adj" fmla="val 50000"/>
            </a:avLst>
          </a:prstGeom>
          <a:solidFill>
            <a:srgbClr val="0088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AB5921-401A-DD75-7822-37DED8E13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9478" y="4853042"/>
            <a:ext cx="7858659" cy="101298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Deep Tech Startup Support </a:t>
            </a:r>
            <a:r>
              <a:rPr lang="en-US" sz="3200" dirty="0" err="1">
                <a:solidFill>
                  <a:schemeClr val="bg1"/>
                </a:solidFill>
              </a:rPr>
              <a:t>Programme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96A0888A-CA36-F8A1-339D-71039C508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202" y="624798"/>
            <a:ext cx="5251715" cy="2429261"/>
          </a:xfrm>
          <a:prstGeom prst="rect">
            <a:avLst/>
          </a:prstGeom>
        </p:spPr>
      </p:pic>
      <p:sp>
        <p:nvSpPr>
          <p:cNvPr id="14" name="Title 2">
            <a:extLst>
              <a:ext uri="{FF2B5EF4-FFF2-40B4-BE49-F238E27FC236}">
                <a16:creationId xmlns:a16="http://schemas.microsoft.com/office/drawing/2014/main" id="{F3BC7982-6B96-4EC2-34B9-B72B83736F31}"/>
              </a:ext>
            </a:extLst>
          </p:cNvPr>
          <p:cNvSpPr txBox="1">
            <a:spLocks/>
          </p:cNvSpPr>
          <p:nvPr/>
        </p:nvSpPr>
        <p:spPr>
          <a:xfrm>
            <a:off x="407843" y="5458076"/>
            <a:ext cx="3242709" cy="4655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rlow" panose="00000500000000000000" pitchFamily="2" charset="0"/>
                <a:ea typeface="+mj-ea"/>
                <a:cs typeface="+mj-cs"/>
              </a:rPr>
              <a:t>Linn Kretzschmar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3DF4A3-4AB8-BA4F-4F79-9BD7B4F5F7F2}"/>
              </a:ext>
            </a:extLst>
          </p:cNvPr>
          <p:cNvGrpSpPr/>
          <p:nvPr/>
        </p:nvGrpSpPr>
        <p:grpSpPr>
          <a:xfrm>
            <a:off x="145964" y="83869"/>
            <a:ext cx="3166149" cy="2891244"/>
            <a:chOff x="8870138" y="2061380"/>
            <a:chExt cx="3166149" cy="289124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4E343BB-7D0F-886E-5848-836ECFD5DA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CD345FB-E61B-FEDD-96C4-C8991A5F68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85BF2E3-4BB6-3E23-4A5E-54864EA682D9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84A25B-EF8D-AE34-A2A2-FAEBBAFF5371}"/>
              </a:ext>
            </a:extLst>
          </p:cNvPr>
          <p:cNvGrpSpPr>
            <a:grpSpLocks noChangeAspect="1"/>
          </p:cNvGrpSpPr>
          <p:nvPr/>
        </p:nvGrpSpPr>
        <p:grpSpPr>
          <a:xfrm>
            <a:off x="8992327" y="3648300"/>
            <a:ext cx="3014385" cy="2863731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9CE836-21AF-FF07-D17F-A8DFA44167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AC57698-A9E3-06D8-E83C-00E3CE06DC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BC5422F-8467-F202-FABB-818E336D08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8652" y="3133006"/>
            <a:ext cx="9966656" cy="1196312"/>
          </a:xfrm>
        </p:spPr>
        <p:txBody>
          <a:bodyPr>
            <a:normAutofit fontScale="90000"/>
          </a:bodyPr>
          <a:lstStyle/>
          <a:p>
            <a:r>
              <a:rPr lang="en-US" sz="7200" dirty="0">
                <a:solidFill>
                  <a:schemeClr val="bg1"/>
                </a:solidFill>
                <a:latin typeface="Barlow" panose="00000500000000000000" pitchFamily="2" charset="0"/>
              </a:rPr>
              <a:t>CERN VENTURE CONNECT</a:t>
            </a:r>
            <a:endParaRPr lang="en-GB" sz="7200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5" name="Date Placeholder 14">
            <a:extLst>
              <a:ext uri="{FF2B5EF4-FFF2-40B4-BE49-F238E27FC236}">
                <a16:creationId xmlns:a16="http://schemas.microsoft.com/office/drawing/2014/main" id="{0E6FA1FA-0193-00FB-89E5-FB19D3D3BF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" name="Date Placeholder 14">
            <a:extLst>
              <a:ext uri="{FF2B5EF4-FFF2-40B4-BE49-F238E27FC236}">
                <a16:creationId xmlns:a16="http://schemas.microsoft.com/office/drawing/2014/main" id="{0C79BEC2-2B8E-6216-A405-EED43C57B955}"/>
              </a:ext>
            </a:extLst>
          </p:cNvPr>
          <p:cNvSpPr txBox="1">
            <a:spLocks/>
          </p:cNvSpPr>
          <p:nvPr/>
        </p:nvSpPr>
        <p:spPr>
          <a:xfrm>
            <a:off x="4589001" y="6446912"/>
            <a:ext cx="3013998" cy="317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QuIC</a:t>
            </a:r>
            <a:r>
              <a:rPr lang="en-GB" sz="1400" b="1" dirty="0">
                <a:solidFill>
                  <a:schemeClr val="bg1"/>
                </a:solidFill>
              </a:rPr>
              <a:t> Business Community Summit</a:t>
            </a:r>
          </a:p>
        </p:txBody>
      </p:sp>
    </p:spTree>
    <p:extLst>
      <p:ext uri="{BB962C8B-B14F-4D97-AF65-F5344CB8AC3E}">
        <p14:creationId xmlns:p14="http://schemas.microsoft.com/office/powerpoint/2010/main" val="2643801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324E943-9D5D-85FB-A597-33C1ADAE398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C90D926-7BFA-0A17-3CD7-766C07D030BF}"/>
              </a:ext>
            </a:extLst>
          </p:cNvPr>
          <p:cNvGrpSpPr/>
          <p:nvPr/>
        </p:nvGrpSpPr>
        <p:grpSpPr>
          <a:xfrm flipH="1" flipV="1">
            <a:off x="-528665" y="4636947"/>
            <a:ext cx="2882165" cy="2709516"/>
            <a:chOff x="9154122" y="2061380"/>
            <a:chExt cx="2882165" cy="2709516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F196030-CA83-89EC-C226-22C0296416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D1954C4-6DA7-1C24-B397-FBB084CF8F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F7CDC87-0FD0-8B2F-2256-12AEDC6D0D92}"/>
                </a:ext>
              </a:extLst>
            </p:cNvPr>
            <p:cNvSpPr>
              <a:spLocks/>
            </p:cNvSpPr>
            <p:nvPr/>
          </p:nvSpPr>
          <p:spPr>
            <a:xfrm>
              <a:off x="9154122" y="3272780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pic>
        <p:nvPicPr>
          <p:cNvPr id="5" name="Picture 4" descr="A red circle with black text&#10;&#10;Description automatically generated">
            <a:extLst>
              <a:ext uri="{FF2B5EF4-FFF2-40B4-BE49-F238E27FC236}">
                <a16:creationId xmlns:a16="http://schemas.microsoft.com/office/drawing/2014/main" id="{CE140E2E-B182-FC9B-2104-8918A6F68D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39" y="84897"/>
            <a:ext cx="3132982" cy="948462"/>
          </a:xfrm>
          <a:prstGeom prst="rect">
            <a:avLst/>
          </a:prstGeom>
        </p:spPr>
      </p:pic>
      <p:sp>
        <p:nvSpPr>
          <p:cNvPr id="18" name="Title 2">
            <a:extLst>
              <a:ext uri="{FF2B5EF4-FFF2-40B4-BE49-F238E27FC236}">
                <a16:creationId xmlns:a16="http://schemas.microsoft.com/office/drawing/2014/main" id="{28B67E72-7902-4FBC-99E5-224B160AAA9B}"/>
              </a:ext>
            </a:extLst>
          </p:cNvPr>
          <p:cNvSpPr txBox="1">
            <a:spLocks/>
          </p:cNvSpPr>
          <p:nvPr/>
        </p:nvSpPr>
        <p:spPr>
          <a:xfrm>
            <a:off x="289303" y="841109"/>
            <a:ext cx="9582745" cy="5128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High-Speed Laser </a:t>
            </a:r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Marking</a:t>
            </a:r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</a:t>
            </a:r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of</a:t>
            </a:r>
            <a:r>
              <a:rPr lang="de-DE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Consumer </a:t>
            </a:r>
            <a:r>
              <a:rPr lang="de-DE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Goods</a:t>
            </a:r>
            <a:endParaRPr lang="en-GB" sz="2400" dirty="0">
              <a:solidFill>
                <a:srgbClr val="00BABC"/>
              </a:solidFill>
              <a:latin typeface="Barlow SemiBold" panose="00000700000000000000" pitchFamily="2" charset="0"/>
            </a:endParaRPr>
          </a:p>
        </p:txBody>
      </p:sp>
      <p:pic>
        <p:nvPicPr>
          <p:cNvPr id="22" name="Picture 21" descr="A hand holding a bottle cap&#10;&#10;Description automatically generated">
            <a:extLst>
              <a:ext uri="{FF2B5EF4-FFF2-40B4-BE49-F238E27FC236}">
                <a16:creationId xmlns:a16="http://schemas.microsoft.com/office/drawing/2014/main" id="{2E17001E-7F20-317F-069A-9F128DDDD4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8" t="42023" r="5358" b="1"/>
          <a:stretch/>
        </p:blipFill>
        <p:spPr>
          <a:xfrm rot="5400000">
            <a:off x="7372315" y="765754"/>
            <a:ext cx="1853220" cy="1977267"/>
          </a:xfrm>
          <a:prstGeom prst="rect">
            <a:avLst/>
          </a:prstGeom>
        </p:spPr>
      </p:pic>
      <p:pic>
        <p:nvPicPr>
          <p:cNvPr id="7" name="VIDEO CAPSULE VERTICALE">
            <a:hlinkClick r:id="" action="ppaction://media"/>
            <a:extLst>
              <a:ext uri="{FF2B5EF4-FFF2-40B4-BE49-F238E27FC236}">
                <a16:creationId xmlns:a16="http://schemas.microsoft.com/office/drawing/2014/main" id="{EF1692D4-893D-2360-8910-519984822E9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42211" y="2161474"/>
            <a:ext cx="2243978" cy="3989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ED19AA-7386-3ED0-3288-FE0C3FAD17BE}"/>
              </a:ext>
            </a:extLst>
          </p:cNvPr>
          <p:cNvSpPr txBox="1"/>
          <p:nvPr/>
        </p:nvSpPr>
        <p:spPr>
          <a:xfrm>
            <a:off x="381138" y="5560170"/>
            <a:ext cx="60971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0" dirty="0">
                <a:solidFill>
                  <a:srgbClr val="00539F"/>
                </a:solidFill>
                <a:effectLst/>
                <a:latin typeface="Barlow" panose="00000500000000000000" pitchFamily="2" charset="0"/>
              </a:rPr>
              <a:t>Alignment of heavy objects with 0.1 mm precision </a:t>
            </a:r>
            <a:endParaRPr lang="en-GB" sz="1600" b="1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pic>
        <p:nvPicPr>
          <p:cNvPr id="17" name="Picture 16" descr="A large machine with many objects in it&#10;&#10;AI-generated content may be incorrect.">
            <a:extLst>
              <a:ext uri="{FF2B5EF4-FFF2-40B4-BE49-F238E27FC236}">
                <a16:creationId xmlns:a16="http://schemas.microsoft.com/office/drawing/2014/main" id="{AF0A3F3B-21F3-325C-AF74-1C8B77EF23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03" y="2014047"/>
            <a:ext cx="4912706" cy="3510947"/>
          </a:xfrm>
          <a:prstGeom prst="rect">
            <a:avLst/>
          </a:prstGeom>
        </p:spPr>
      </p:pic>
      <p:sp>
        <p:nvSpPr>
          <p:cNvPr id="25" name="Footer Placeholder 7">
            <a:extLst>
              <a:ext uri="{FF2B5EF4-FFF2-40B4-BE49-F238E27FC236}">
                <a16:creationId xmlns:a16="http://schemas.microsoft.com/office/drawing/2014/main" id="{711A99B6-F237-0506-C423-D3EBD8A7D6BC}"/>
              </a:ext>
            </a:extLst>
          </p:cNvPr>
          <p:cNvSpPr txBox="1">
            <a:spLocks/>
          </p:cNvSpPr>
          <p:nvPr/>
        </p:nvSpPr>
        <p:spPr>
          <a:xfrm>
            <a:off x="7983745" y="613506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00539F"/>
                </a:solidFill>
              </a:rPr>
              <a:t>Pictures courtesy of </a:t>
            </a:r>
            <a:r>
              <a:rPr lang="en-US" sz="1050" dirty="0" err="1">
                <a:solidFill>
                  <a:srgbClr val="00539F"/>
                </a:solidFill>
              </a:rPr>
              <a:t>Inphocal</a:t>
            </a:r>
            <a:endParaRPr lang="en-GB" sz="1050" dirty="0">
              <a:solidFill>
                <a:srgbClr val="00539F"/>
              </a:solidFill>
            </a:endParaRPr>
          </a:p>
        </p:txBody>
      </p:sp>
      <p:pic>
        <p:nvPicPr>
          <p:cNvPr id="2" name="Picture 1" descr="A close-up of a logo&#10;&#10;Description automatically generated">
            <a:extLst>
              <a:ext uri="{FF2B5EF4-FFF2-40B4-BE49-F238E27FC236}">
                <a16:creationId xmlns:a16="http://schemas.microsoft.com/office/drawing/2014/main" id="{B07A53DC-0E03-4938-F6EE-5D385A4D3F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12" name="Slide Number Placeholder 7">
            <a:extLst>
              <a:ext uri="{FF2B5EF4-FFF2-40B4-BE49-F238E27FC236}">
                <a16:creationId xmlns:a16="http://schemas.microsoft.com/office/drawing/2014/main" id="{A6696A47-719E-DC34-DF1B-B03B787DA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5466" y="6412105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Date Placeholder 14">
            <a:extLst>
              <a:ext uri="{FF2B5EF4-FFF2-40B4-BE49-F238E27FC236}">
                <a16:creationId xmlns:a16="http://schemas.microsoft.com/office/drawing/2014/main" id="{C33904FC-5DB7-4B2F-6562-E1EADA7F6C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0" name="Date Placeholder 14">
            <a:extLst>
              <a:ext uri="{FF2B5EF4-FFF2-40B4-BE49-F238E27FC236}">
                <a16:creationId xmlns:a16="http://schemas.microsoft.com/office/drawing/2014/main" id="{F11FFE0A-AF9D-B7B0-862B-35BC867191F5}"/>
              </a:ext>
            </a:extLst>
          </p:cNvPr>
          <p:cNvSpPr txBox="1">
            <a:spLocks/>
          </p:cNvSpPr>
          <p:nvPr/>
        </p:nvSpPr>
        <p:spPr>
          <a:xfrm>
            <a:off x="4589001" y="6446912"/>
            <a:ext cx="3013998" cy="317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QuIC</a:t>
            </a:r>
            <a:r>
              <a:rPr lang="en-GB" sz="1400" b="1" dirty="0">
                <a:solidFill>
                  <a:schemeClr val="bg1"/>
                </a:solidFill>
              </a:rPr>
              <a:t> Business Community Summit</a:t>
            </a:r>
          </a:p>
        </p:txBody>
      </p:sp>
    </p:spTree>
    <p:extLst>
      <p:ext uri="{BB962C8B-B14F-4D97-AF65-F5344CB8AC3E}">
        <p14:creationId xmlns:p14="http://schemas.microsoft.com/office/powerpoint/2010/main" val="397449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23F263-09F7-84D2-6943-6957C2358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A94357A-6297-F4FF-6AB0-D1735D6DD414}"/>
              </a:ext>
            </a:extLst>
          </p:cNvPr>
          <p:cNvSpPr/>
          <p:nvPr/>
        </p:nvSpPr>
        <p:spPr>
          <a:xfrm>
            <a:off x="4728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FB4182F-CB62-FB75-C6D8-977773C7238E}"/>
              </a:ext>
            </a:extLst>
          </p:cNvPr>
          <p:cNvSpPr/>
          <p:nvPr/>
        </p:nvSpPr>
        <p:spPr>
          <a:xfrm>
            <a:off x="4759249" y="4034117"/>
            <a:ext cx="2690682" cy="1845676"/>
          </a:xfrm>
          <a:custGeom>
            <a:avLst/>
            <a:gdLst>
              <a:gd name="connsiteX0" fmla="*/ 1406911 w 1941603"/>
              <a:gd name="connsiteY0" fmla="*/ 0 h 1139564"/>
              <a:gd name="connsiteX1" fmla="*/ 1604079 w 1941603"/>
              <a:gd name="connsiteY1" fmla="*/ 197168 h 1139564"/>
              <a:gd name="connsiteX2" fmla="*/ 1340074 w 1941603"/>
              <a:gd name="connsiteY2" fmla="*/ 461173 h 1139564"/>
              <a:gd name="connsiteX3" fmla="*/ 1139564 w 1941603"/>
              <a:gd name="connsiteY3" fmla="*/ 260663 h 1139564"/>
              <a:gd name="connsiteX4" fmla="*/ 805381 w 1941603"/>
              <a:gd name="connsiteY4" fmla="*/ 594846 h 1139564"/>
              <a:gd name="connsiteX5" fmla="*/ 604871 w 1941603"/>
              <a:gd name="connsiteY5" fmla="*/ 394336 h 1139564"/>
              <a:gd name="connsiteX6" fmla="*/ 0 w 1941603"/>
              <a:gd name="connsiteY6" fmla="*/ 999207 h 1139564"/>
              <a:gd name="connsiteX7" fmla="*/ 140357 w 1941603"/>
              <a:gd name="connsiteY7" fmla="*/ 1139564 h 1139564"/>
              <a:gd name="connsiteX8" fmla="*/ 604871 w 1941603"/>
              <a:gd name="connsiteY8" fmla="*/ 675050 h 1139564"/>
              <a:gd name="connsiteX9" fmla="*/ 805381 w 1941603"/>
              <a:gd name="connsiteY9" fmla="*/ 875560 h 1139564"/>
              <a:gd name="connsiteX10" fmla="*/ 1139564 w 1941603"/>
              <a:gd name="connsiteY10" fmla="*/ 541377 h 1139564"/>
              <a:gd name="connsiteX11" fmla="*/ 1340074 w 1941603"/>
              <a:gd name="connsiteY11" fmla="*/ 741886 h 1139564"/>
              <a:gd name="connsiteX12" fmla="*/ 1744435 w 1941603"/>
              <a:gd name="connsiteY12" fmla="*/ 337525 h 1139564"/>
              <a:gd name="connsiteX13" fmla="*/ 1941603 w 1941603"/>
              <a:gd name="connsiteY13" fmla="*/ 534693 h 1139564"/>
              <a:gd name="connsiteX14" fmla="*/ 1941603 w 1941603"/>
              <a:gd name="connsiteY14" fmla="*/ 0 h 113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41603" h="1139564">
                <a:moveTo>
                  <a:pt x="1406911" y="0"/>
                </a:moveTo>
                <a:lnTo>
                  <a:pt x="1604079" y="197168"/>
                </a:lnTo>
                <a:lnTo>
                  <a:pt x="1340074" y="461173"/>
                </a:lnTo>
                <a:lnTo>
                  <a:pt x="1139564" y="260663"/>
                </a:lnTo>
                <a:lnTo>
                  <a:pt x="805381" y="594846"/>
                </a:lnTo>
                <a:lnTo>
                  <a:pt x="604871" y="394336"/>
                </a:lnTo>
                <a:lnTo>
                  <a:pt x="0" y="999207"/>
                </a:lnTo>
                <a:lnTo>
                  <a:pt x="140357" y="1139564"/>
                </a:lnTo>
                <a:lnTo>
                  <a:pt x="604871" y="675050"/>
                </a:lnTo>
                <a:lnTo>
                  <a:pt x="805381" y="875560"/>
                </a:lnTo>
                <a:lnTo>
                  <a:pt x="1139564" y="541377"/>
                </a:lnTo>
                <a:lnTo>
                  <a:pt x="1340074" y="741886"/>
                </a:lnTo>
                <a:lnTo>
                  <a:pt x="1744435" y="337525"/>
                </a:lnTo>
                <a:lnTo>
                  <a:pt x="1941603" y="534693"/>
                </a:lnTo>
                <a:lnTo>
                  <a:pt x="1941603" y="0"/>
                </a:lnTo>
                <a:close/>
              </a:path>
            </a:pathLst>
          </a:custGeom>
          <a:solidFill>
            <a:srgbClr val="05BBBD">
              <a:alpha val="53000"/>
            </a:srgbClr>
          </a:solidFill>
          <a:ln w="3333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5" name="Picture 4" descr="A close-up of a logo&#10;&#10;Description automatically generated">
            <a:extLst>
              <a:ext uri="{FF2B5EF4-FFF2-40B4-BE49-F238E27FC236}">
                <a16:creationId xmlns:a16="http://schemas.microsoft.com/office/drawing/2014/main" id="{C038F7C7-3A26-DADD-CCD5-57B0C1DAF0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grpSp>
        <p:nvGrpSpPr>
          <p:cNvPr id="455" name="Group 454">
            <a:extLst>
              <a:ext uri="{FF2B5EF4-FFF2-40B4-BE49-F238E27FC236}">
                <a16:creationId xmlns:a16="http://schemas.microsoft.com/office/drawing/2014/main" id="{88727223-8B6D-A82E-09C3-A3E11651E093}"/>
              </a:ext>
            </a:extLst>
          </p:cNvPr>
          <p:cNvGrpSpPr/>
          <p:nvPr/>
        </p:nvGrpSpPr>
        <p:grpSpPr>
          <a:xfrm>
            <a:off x="69667" y="161034"/>
            <a:ext cx="2237902" cy="2098708"/>
            <a:chOff x="8870138" y="2061380"/>
            <a:chExt cx="3166149" cy="2891244"/>
          </a:xfrm>
        </p:grpSpPr>
        <p:sp>
          <p:nvSpPr>
            <p:cNvPr id="456" name="Oval 455">
              <a:extLst>
                <a:ext uri="{FF2B5EF4-FFF2-40B4-BE49-F238E27FC236}">
                  <a16:creationId xmlns:a16="http://schemas.microsoft.com/office/drawing/2014/main" id="{32576E1C-2820-F66C-2316-DD0C1670F0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57" name="Oval 456">
              <a:extLst>
                <a:ext uri="{FF2B5EF4-FFF2-40B4-BE49-F238E27FC236}">
                  <a16:creationId xmlns:a16="http://schemas.microsoft.com/office/drawing/2014/main" id="{B07B600C-5073-5486-0528-BD221C0A1B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58" name="Oval 457">
              <a:extLst>
                <a:ext uri="{FF2B5EF4-FFF2-40B4-BE49-F238E27FC236}">
                  <a16:creationId xmlns:a16="http://schemas.microsoft.com/office/drawing/2014/main" id="{488F73D5-C9DE-52D6-6A0D-AF6F8B2341F1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460" name="Slide Number Placeholder 7">
            <a:extLst>
              <a:ext uri="{FF2B5EF4-FFF2-40B4-BE49-F238E27FC236}">
                <a16:creationId xmlns:a16="http://schemas.microsoft.com/office/drawing/2014/main" id="{7B5B828B-532B-AACA-0DA0-CE7D9565C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5466" y="6412105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z="1400" smtClean="0">
                <a:solidFill>
                  <a:schemeClr val="bg1"/>
                </a:solidFill>
                <a:latin typeface="+mj-lt"/>
              </a:rPr>
              <a:pPr/>
              <a:t>11</a:t>
            </a:fld>
            <a:endParaRPr lang="en-GB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5" name="Title 2">
            <a:extLst>
              <a:ext uri="{FF2B5EF4-FFF2-40B4-BE49-F238E27FC236}">
                <a16:creationId xmlns:a16="http://schemas.microsoft.com/office/drawing/2014/main" id="{1196B6C6-2AE9-BF88-3616-54000CE010AD}"/>
              </a:ext>
            </a:extLst>
          </p:cNvPr>
          <p:cNvSpPr txBox="1">
            <a:spLocks/>
          </p:cNvSpPr>
          <p:nvPr/>
        </p:nvSpPr>
        <p:spPr>
          <a:xfrm>
            <a:off x="162338" y="319617"/>
            <a:ext cx="10823928" cy="694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2025 Achievements</a:t>
            </a:r>
          </a:p>
        </p:txBody>
      </p:sp>
      <p:pic>
        <p:nvPicPr>
          <p:cNvPr id="486" name="Picture 485" descr="A close-up of a logo&#10;&#10;Description automatically generated">
            <a:extLst>
              <a:ext uri="{FF2B5EF4-FFF2-40B4-BE49-F238E27FC236}">
                <a16:creationId xmlns:a16="http://schemas.microsoft.com/office/drawing/2014/main" id="{2F65F665-E4DE-11A5-CACA-C4EBC095F9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D36B482C-55B8-EF7A-D4DF-1E74E1FD90EC}"/>
              </a:ext>
            </a:extLst>
          </p:cNvPr>
          <p:cNvSpPr txBox="1">
            <a:spLocks/>
          </p:cNvSpPr>
          <p:nvPr/>
        </p:nvSpPr>
        <p:spPr>
          <a:xfrm>
            <a:off x="4139255" y="5690223"/>
            <a:ext cx="4035404" cy="6203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sz="2000" dirty="0">
                <a:solidFill>
                  <a:schemeClr val="bg1"/>
                </a:solidFill>
                <a:latin typeface="Barlow SemiBold" panose="00000700000000000000" pitchFamily="2" charset="0"/>
              </a:rPr>
              <a:t>* incl. 2 CERN Alumni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B5EC5E01-D0E3-38DB-073A-7B91EEAB4F20}"/>
              </a:ext>
            </a:extLst>
          </p:cNvPr>
          <p:cNvSpPr txBox="1">
            <a:spLocks/>
          </p:cNvSpPr>
          <p:nvPr/>
        </p:nvSpPr>
        <p:spPr>
          <a:xfrm>
            <a:off x="4111556" y="5303643"/>
            <a:ext cx="4298732" cy="6203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sz="4800" dirty="0">
                <a:solidFill>
                  <a:schemeClr val="bg1"/>
                </a:solidFill>
                <a:latin typeface="Barlow SemiBold" panose="00000700000000000000" pitchFamily="2" charset="0"/>
              </a:rPr>
              <a:t>+32% growth</a:t>
            </a:r>
            <a:br>
              <a:rPr lang="en-GB" sz="3600" dirty="0">
                <a:solidFill>
                  <a:schemeClr val="bg1"/>
                </a:solidFill>
                <a:latin typeface="Barlow SemiBold" panose="00000700000000000000" pitchFamily="2" charset="0"/>
              </a:rPr>
            </a:br>
            <a:r>
              <a:rPr lang="en-GB" sz="2800" dirty="0">
                <a:solidFill>
                  <a:schemeClr val="bg1"/>
                </a:solidFill>
                <a:latin typeface="Barlow SemiBold" panose="00000700000000000000" pitchFamily="2" charset="0"/>
              </a:rPr>
              <a:t>(+15 Headcount*)</a:t>
            </a:r>
            <a:endParaRPr lang="en-GB" sz="36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pic>
        <p:nvPicPr>
          <p:cNvPr id="22" name="Picture 21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09E2089A-E63F-E59E-D631-9E0B50B74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16" y="3759548"/>
            <a:ext cx="3731657" cy="583132"/>
          </a:xfrm>
          <a:prstGeom prst="rect">
            <a:avLst/>
          </a:prstGeom>
        </p:spPr>
      </p:pic>
      <p:pic>
        <p:nvPicPr>
          <p:cNvPr id="28" name="Picture 27" descr="A yellow background with a bowl of soup&#10;&#10;AI-generated content may be incorrect.">
            <a:extLst>
              <a:ext uri="{FF2B5EF4-FFF2-40B4-BE49-F238E27FC236}">
                <a16:creationId xmlns:a16="http://schemas.microsoft.com/office/drawing/2014/main" id="{F77E76BE-4CAF-B928-CE7F-2078C05434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469" y="4414299"/>
            <a:ext cx="562720" cy="562720"/>
          </a:xfrm>
          <a:prstGeom prst="rect">
            <a:avLst/>
          </a:prstGeom>
        </p:spPr>
      </p:pic>
      <p:pic>
        <p:nvPicPr>
          <p:cNvPr id="32" name="Picture 31" descr="A red background with white text and a graph&#10;&#10;AI-generated content may be incorrect.">
            <a:extLst>
              <a:ext uri="{FF2B5EF4-FFF2-40B4-BE49-F238E27FC236}">
                <a16:creationId xmlns:a16="http://schemas.microsoft.com/office/drawing/2014/main" id="{D58A1AF3-930F-D36A-36FC-76CC9DA124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159" y="5627639"/>
            <a:ext cx="562720" cy="562720"/>
          </a:xfrm>
          <a:prstGeom prst="rect">
            <a:avLst/>
          </a:prstGeom>
        </p:spPr>
      </p:pic>
      <p:pic>
        <p:nvPicPr>
          <p:cNvPr id="34" name="Picture 33" descr="A logo for industry innovation and infrastructure&#10;&#10;AI-generated content may be incorrect.">
            <a:extLst>
              <a:ext uri="{FF2B5EF4-FFF2-40B4-BE49-F238E27FC236}">
                <a16:creationId xmlns:a16="http://schemas.microsoft.com/office/drawing/2014/main" id="{C07D0962-F81A-D55E-0070-08D66DC3FC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77" y="4409208"/>
            <a:ext cx="1781151" cy="1781151"/>
          </a:xfrm>
          <a:prstGeom prst="rect">
            <a:avLst/>
          </a:prstGeom>
        </p:spPr>
      </p:pic>
      <p:pic>
        <p:nvPicPr>
          <p:cNvPr id="36" name="Picture 35" descr="A yellow rectangular sign with white text&#10;&#10;AI-generated content may be incorrect.">
            <a:extLst>
              <a:ext uri="{FF2B5EF4-FFF2-40B4-BE49-F238E27FC236}">
                <a16:creationId xmlns:a16="http://schemas.microsoft.com/office/drawing/2014/main" id="{E74E4C44-C591-107E-A28D-5971FD0FB9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469" y="5023290"/>
            <a:ext cx="572365" cy="572365"/>
          </a:xfrm>
          <a:prstGeom prst="rect">
            <a:avLst/>
          </a:prstGeom>
        </p:spPr>
      </p:pic>
      <p:pic>
        <p:nvPicPr>
          <p:cNvPr id="38" name="Picture 37" descr="A green and white symbol with a planet earth in the middle&#10;&#10;AI-generated content may be incorrect.">
            <a:extLst>
              <a:ext uri="{FF2B5EF4-FFF2-40B4-BE49-F238E27FC236}">
                <a16:creationId xmlns:a16="http://schemas.microsoft.com/office/drawing/2014/main" id="{B9FCFB6B-E719-E9F7-A7B9-5B24E4DAA25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989" y="4409208"/>
            <a:ext cx="1155539" cy="1155539"/>
          </a:xfrm>
          <a:prstGeom prst="rect">
            <a:avLst/>
          </a:prstGeom>
        </p:spPr>
      </p:pic>
      <p:pic>
        <p:nvPicPr>
          <p:cNvPr id="40" name="Picture 39" descr="A green sign with white text and a tree and birds&#10;&#10;AI-generated content may be incorrect.">
            <a:extLst>
              <a:ext uri="{FF2B5EF4-FFF2-40B4-BE49-F238E27FC236}">
                <a16:creationId xmlns:a16="http://schemas.microsoft.com/office/drawing/2014/main" id="{90ECFAC7-CCB8-7246-CBDA-CABD851872C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440" y="5627756"/>
            <a:ext cx="562603" cy="562603"/>
          </a:xfrm>
          <a:prstGeom prst="rect">
            <a:avLst/>
          </a:prstGeom>
        </p:spPr>
      </p:pic>
      <p:pic>
        <p:nvPicPr>
          <p:cNvPr id="42" name="Picture 41" descr="A blue background with white text and a logo&#10;&#10;AI-generated content may be incorrect.">
            <a:extLst>
              <a:ext uri="{FF2B5EF4-FFF2-40B4-BE49-F238E27FC236}">
                <a16:creationId xmlns:a16="http://schemas.microsoft.com/office/drawing/2014/main" id="{1549E515-1BD7-6F06-DB00-6A426030D78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486" y="5655009"/>
            <a:ext cx="562603" cy="562603"/>
          </a:xfrm>
          <a:prstGeom prst="rect">
            <a:avLst/>
          </a:prstGeom>
        </p:spPr>
      </p:pic>
      <p:pic>
        <p:nvPicPr>
          <p:cNvPr id="44" name="Graphic 43" descr="Watering pot with solid fill">
            <a:extLst>
              <a:ext uri="{FF2B5EF4-FFF2-40B4-BE49-F238E27FC236}">
                <a16:creationId xmlns:a16="http://schemas.microsoft.com/office/drawing/2014/main" id="{3DBFA357-429D-8879-1DFC-DF526215519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315795" y="3498367"/>
            <a:ext cx="2826986" cy="2826986"/>
          </a:xfrm>
          <a:prstGeom prst="rect">
            <a:avLst/>
          </a:prstGeom>
          <a:effectLst/>
        </p:spPr>
      </p:pic>
      <p:sp>
        <p:nvSpPr>
          <p:cNvPr id="52" name="Title 2">
            <a:extLst>
              <a:ext uri="{FF2B5EF4-FFF2-40B4-BE49-F238E27FC236}">
                <a16:creationId xmlns:a16="http://schemas.microsoft.com/office/drawing/2014/main" id="{4A9D2FE5-5785-9436-F168-491D67D19E40}"/>
              </a:ext>
            </a:extLst>
          </p:cNvPr>
          <p:cNvSpPr txBox="1">
            <a:spLocks/>
          </p:cNvSpPr>
          <p:nvPr/>
        </p:nvSpPr>
        <p:spPr>
          <a:xfrm>
            <a:off x="329067" y="1543793"/>
            <a:ext cx="3887400" cy="14868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dirty="0">
                <a:solidFill>
                  <a:srgbClr val="0ABDBF"/>
                </a:solidFill>
                <a:latin typeface="Barlow SemiBold" panose="00000700000000000000" pitchFamily="2" charset="0"/>
              </a:rPr>
              <a:t>8</a:t>
            </a:r>
            <a:r>
              <a:rPr lang="en-GB" sz="3200" dirty="0">
                <a:latin typeface="Barlow SemiBold" panose="00000700000000000000" pitchFamily="2" charset="0"/>
              </a:rPr>
              <a:t> </a:t>
            </a:r>
            <a:r>
              <a:rPr lang="en-GB" sz="3600" dirty="0">
                <a:latin typeface="Barlow SemiBold" panose="00000700000000000000" pitchFamily="2" charset="0"/>
              </a:rPr>
              <a:t>new startups from</a:t>
            </a:r>
            <a:r>
              <a:rPr lang="en-GB" sz="3200" dirty="0">
                <a:latin typeface="Barlow SemiBold" panose="00000700000000000000" pitchFamily="2" charset="0"/>
              </a:rPr>
              <a:t> </a:t>
            </a:r>
            <a:r>
              <a:rPr lang="en-GB" dirty="0">
                <a:solidFill>
                  <a:srgbClr val="0ABDBF"/>
                </a:solidFill>
                <a:latin typeface="Barlow SemiBold" panose="00000700000000000000" pitchFamily="2" charset="0"/>
              </a:rPr>
              <a:t>7</a:t>
            </a:r>
            <a:r>
              <a:rPr lang="en-GB" sz="3200" dirty="0">
                <a:latin typeface="Barlow SemiBold" panose="00000700000000000000" pitchFamily="2" charset="0"/>
              </a:rPr>
              <a:t> </a:t>
            </a:r>
            <a:r>
              <a:rPr lang="en-GB" sz="3600" dirty="0">
                <a:latin typeface="Barlow SemiBold" panose="00000700000000000000" pitchFamily="2" charset="0"/>
              </a:rPr>
              <a:t>countries</a:t>
            </a:r>
            <a:endParaRPr lang="en-GB" sz="3200" dirty="0">
              <a:latin typeface="Barlow SemiBold" panose="00000700000000000000" pitchFamily="2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A5778F7-EB66-1347-B43F-805DD8A3C7D2}"/>
              </a:ext>
            </a:extLst>
          </p:cNvPr>
          <p:cNvGrpSpPr/>
          <p:nvPr/>
        </p:nvGrpSpPr>
        <p:grpSpPr>
          <a:xfrm>
            <a:off x="275825" y="1392793"/>
            <a:ext cx="3686486" cy="1744533"/>
            <a:chOff x="5025248" y="4464573"/>
            <a:chExt cx="2768129" cy="1247024"/>
          </a:xfrm>
        </p:grpSpPr>
        <p:sp>
          <p:nvSpPr>
            <p:cNvPr id="55" name="Half Frame 54">
              <a:extLst>
                <a:ext uri="{FF2B5EF4-FFF2-40B4-BE49-F238E27FC236}">
                  <a16:creationId xmlns:a16="http://schemas.microsoft.com/office/drawing/2014/main" id="{7BEA1D82-9EC8-FBE3-98E6-11092AE5C05F}"/>
                </a:ext>
              </a:extLst>
            </p:cNvPr>
            <p:cNvSpPr/>
            <p:nvPr/>
          </p:nvSpPr>
          <p:spPr>
            <a:xfrm rot="5400000">
              <a:off x="7295748" y="4480197"/>
              <a:ext cx="513253" cy="482005"/>
            </a:xfrm>
            <a:prstGeom prst="halfFrame">
              <a:avLst>
                <a:gd name="adj1" fmla="val 6012"/>
                <a:gd name="adj2" fmla="val 6726"/>
              </a:avLst>
            </a:prstGeom>
            <a:solidFill>
              <a:srgbClr val="0ABDB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6" name="Half Frame 55">
              <a:extLst>
                <a:ext uri="{FF2B5EF4-FFF2-40B4-BE49-F238E27FC236}">
                  <a16:creationId xmlns:a16="http://schemas.microsoft.com/office/drawing/2014/main" id="{29EEAF53-46D2-15F3-4514-D6F13131FCAD}"/>
                </a:ext>
              </a:extLst>
            </p:cNvPr>
            <p:cNvSpPr/>
            <p:nvPr/>
          </p:nvSpPr>
          <p:spPr>
            <a:xfrm flipV="1">
              <a:off x="5025248" y="5229592"/>
              <a:ext cx="513253" cy="482005"/>
            </a:xfrm>
            <a:prstGeom prst="halfFrame">
              <a:avLst>
                <a:gd name="adj1" fmla="val 6012"/>
                <a:gd name="adj2" fmla="val 6726"/>
              </a:avLst>
            </a:prstGeom>
            <a:solidFill>
              <a:srgbClr val="0ABDB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463" name="Title 2">
            <a:extLst>
              <a:ext uri="{FF2B5EF4-FFF2-40B4-BE49-F238E27FC236}">
                <a16:creationId xmlns:a16="http://schemas.microsoft.com/office/drawing/2014/main" id="{2C86FB10-42E1-A79A-F852-F34FFF76A24A}"/>
              </a:ext>
            </a:extLst>
          </p:cNvPr>
          <p:cNvSpPr txBox="1">
            <a:spLocks/>
          </p:cNvSpPr>
          <p:nvPr/>
        </p:nvSpPr>
        <p:spPr>
          <a:xfrm>
            <a:off x="7232438" y="5350357"/>
            <a:ext cx="4673221" cy="6203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r">
              <a:spcBef>
                <a:spcPts val="600"/>
              </a:spcBef>
            </a:pPr>
            <a:r>
              <a:rPr lang="en-GB" sz="4800" dirty="0">
                <a:solidFill>
                  <a:schemeClr val="bg1"/>
                </a:solidFill>
                <a:latin typeface="Barlow SemiBold" panose="00000700000000000000" pitchFamily="2" charset="0"/>
              </a:rPr>
              <a:t>€5 Million</a:t>
            </a:r>
          </a:p>
          <a:p>
            <a:pPr algn="r">
              <a:spcBef>
                <a:spcPts val="600"/>
              </a:spcBef>
            </a:pPr>
            <a:r>
              <a:rPr lang="en-GB" sz="2800" dirty="0">
                <a:solidFill>
                  <a:schemeClr val="bg1"/>
                </a:solidFill>
                <a:latin typeface="Barlow SemiBold" panose="00000700000000000000" pitchFamily="2" charset="0"/>
              </a:rPr>
              <a:t>of funding accumulated*</a:t>
            </a:r>
            <a:endParaRPr lang="en-GB" sz="2800" dirty="0">
              <a:solidFill>
                <a:schemeClr val="bg1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1F0FEC2-9CA7-6CD5-D832-5115BDC0B9F8}"/>
              </a:ext>
            </a:extLst>
          </p:cNvPr>
          <p:cNvGrpSpPr/>
          <p:nvPr/>
        </p:nvGrpSpPr>
        <p:grpSpPr>
          <a:xfrm>
            <a:off x="9089456" y="1115986"/>
            <a:ext cx="2664204" cy="2890460"/>
            <a:chOff x="9198729" y="1286705"/>
            <a:chExt cx="2664204" cy="28904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EF930E6-2CB8-8E55-8091-2D88C1A4A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 l="10063" r="8319" b="10675"/>
            <a:stretch>
              <a:fillRect/>
            </a:stretch>
          </p:blipFill>
          <p:spPr>
            <a:xfrm>
              <a:off x="10595009" y="1286705"/>
              <a:ext cx="1267924" cy="178672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D5B6EC1-CE0F-1D67-596A-5B47DC24D3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 t="15511"/>
            <a:stretch>
              <a:fillRect/>
            </a:stretch>
          </p:blipFill>
          <p:spPr>
            <a:xfrm>
              <a:off x="9198729" y="2930862"/>
              <a:ext cx="2664203" cy="124630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C7AFB70-9250-6C6D-9E20-8EF5643C4C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9198730" y="1290258"/>
              <a:ext cx="1404275" cy="1748636"/>
            </a:xfrm>
            <a:prstGeom prst="rect">
              <a:avLst/>
            </a:prstGeom>
          </p:spPr>
        </p:pic>
      </p:grpSp>
      <p:sp>
        <p:nvSpPr>
          <p:cNvPr id="57" name="Title 2">
            <a:extLst>
              <a:ext uri="{FF2B5EF4-FFF2-40B4-BE49-F238E27FC236}">
                <a16:creationId xmlns:a16="http://schemas.microsoft.com/office/drawing/2014/main" id="{1119F5DA-747B-0C4A-4173-ECCBB0002D3E}"/>
              </a:ext>
            </a:extLst>
          </p:cNvPr>
          <p:cNvSpPr txBox="1">
            <a:spLocks/>
          </p:cNvSpPr>
          <p:nvPr/>
        </p:nvSpPr>
        <p:spPr>
          <a:xfrm>
            <a:off x="4475867" y="2712973"/>
            <a:ext cx="4984726" cy="694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/>
              <a:t>Achieved milestones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US" sz="2400" b="0" dirty="0"/>
              <a:t>Patents filed &amp; granted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US" sz="2400" b="0" dirty="0"/>
              <a:t>First paying customers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US" sz="2400" b="0" dirty="0"/>
              <a:t>Significant revenue growth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US" sz="2400" b="0" dirty="0"/>
              <a:t>Launch of new product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US" sz="2400" b="0" dirty="0"/>
              <a:t>New strategic partnership</a:t>
            </a:r>
          </a:p>
        </p:txBody>
      </p:sp>
      <p:sp>
        <p:nvSpPr>
          <p:cNvPr id="59" name="Title 2">
            <a:extLst>
              <a:ext uri="{FF2B5EF4-FFF2-40B4-BE49-F238E27FC236}">
                <a16:creationId xmlns:a16="http://schemas.microsoft.com/office/drawing/2014/main" id="{F752D0BA-481B-0F45-85EE-2F8EA7A6BADD}"/>
              </a:ext>
            </a:extLst>
          </p:cNvPr>
          <p:cNvSpPr txBox="1">
            <a:spLocks/>
          </p:cNvSpPr>
          <p:nvPr/>
        </p:nvSpPr>
        <p:spPr>
          <a:xfrm>
            <a:off x="8379370" y="5690223"/>
            <a:ext cx="4035404" cy="6203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sz="2000" dirty="0">
                <a:solidFill>
                  <a:schemeClr val="bg1"/>
                </a:solidFill>
                <a:latin typeface="Barlow SemiBold" panose="00000700000000000000" pitchFamily="2" charset="0"/>
              </a:rPr>
              <a:t>* incl. €1.6 M via CVC network</a:t>
            </a:r>
          </a:p>
        </p:txBody>
      </p:sp>
      <p:sp>
        <p:nvSpPr>
          <p:cNvPr id="10" name="Date Placeholder 14">
            <a:extLst>
              <a:ext uri="{FF2B5EF4-FFF2-40B4-BE49-F238E27FC236}">
                <a16:creationId xmlns:a16="http://schemas.microsoft.com/office/drawing/2014/main" id="{9E8BBEFA-3E0C-6467-37E4-B63D81250F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3" name="Date Placeholder 14">
            <a:extLst>
              <a:ext uri="{FF2B5EF4-FFF2-40B4-BE49-F238E27FC236}">
                <a16:creationId xmlns:a16="http://schemas.microsoft.com/office/drawing/2014/main" id="{48714FDD-8C4B-0887-0F1C-A58FECF63398}"/>
              </a:ext>
            </a:extLst>
          </p:cNvPr>
          <p:cNvSpPr txBox="1">
            <a:spLocks/>
          </p:cNvSpPr>
          <p:nvPr/>
        </p:nvSpPr>
        <p:spPr>
          <a:xfrm>
            <a:off x="4589001" y="6446912"/>
            <a:ext cx="3013998" cy="317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QuIC</a:t>
            </a:r>
            <a:r>
              <a:rPr lang="en-GB" sz="1400" b="1" dirty="0">
                <a:solidFill>
                  <a:schemeClr val="bg1"/>
                </a:solidFill>
              </a:rPr>
              <a:t> Business Community Summit</a:t>
            </a:r>
          </a:p>
        </p:txBody>
      </p:sp>
    </p:spTree>
    <p:extLst>
      <p:ext uri="{BB962C8B-B14F-4D97-AF65-F5344CB8AC3E}">
        <p14:creationId xmlns:p14="http://schemas.microsoft.com/office/powerpoint/2010/main" val="24421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286EC-B6D1-CD12-7F7C-1DC9082C2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2BC0EA8-1455-859D-C819-D614736DD20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64FE2DA-BA84-0057-6344-F0D0D5DB89FB}"/>
              </a:ext>
            </a:extLst>
          </p:cNvPr>
          <p:cNvGrpSpPr>
            <a:grpSpLocks noChangeAspect="1"/>
          </p:cNvGrpSpPr>
          <p:nvPr/>
        </p:nvGrpSpPr>
        <p:grpSpPr>
          <a:xfrm rot="21159827">
            <a:off x="536906" y="2836227"/>
            <a:ext cx="2428080" cy="2217261"/>
            <a:chOff x="16539306" y="1998770"/>
            <a:chExt cx="3166149" cy="2891246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8DC11EE-76C0-E058-8DAF-AD97D412B7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27151" y="199877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6C6440E6-E2FF-CB1A-59F6-01175E776F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14240" y="2613807"/>
              <a:ext cx="1796404" cy="1797616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4077E0E7-C99A-E86C-D939-4C3033241E5D}"/>
                </a:ext>
              </a:extLst>
            </p:cNvPr>
            <p:cNvSpPr>
              <a:spLocks/>
            </p:cNvSpPr>
            <p:nvPr/>
          </p:nvSpPr>
          <p:spPr>
            <a:xfrm>
              <a:off x="16539306" y="3391899"/>
              <a:ext cx="1536323" cy="1498117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4D9447-6A10-B5F2-E801-71EFFCBEC21F}"/>
              </a:ext>
            </a:extLst>
          </p:cNvPr>
          <p:cNvGrpSpPr>
            <a:grpSpLocks noChangeAspect="1"/>
          </p:cNvGrpSpPr>
          <p:nvPr/>
        </p:nvGrpSpPr>
        <p:grpSpPr>
          <a:xfrm>
            <a:off x="2746402" y="1444145"/>
            <a:ext cx="2008376" cy="1908000"/>
            <a:chOff x="9209584" y="3230929"/>
            <a:chExt cx="1915028" cy="181931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5EB174C-75F7-CFF9-6BD6-8725F8274E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7C4BA45-7840-0E62-F4FD-F4ADE3CF44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9" name="Title 2">
            <a:extLst>
              <a:ext uri="{FF2B5EF4-FFF2-40B4-BE49-F238E27FC236}">
                <a16:creationId xmlns:a16="http://schemas.microsoft.com/office/drawing/2014/main" id="{9099AAB2-E7B0-1537-800F-9CC270F18F0B}"/>
              </a:ext>
            </a:extLst>
          </p:cNvPr>
          <p:cNvSpPr txBox="1">
            <a:spLocks/>
          </p:cNvSpPr>
          <p:nvPr/>
        </p:nvSpPr>
        <p:spPr>
          <a:xfrm>
            <a:off x="367236" y="214419"/>
            <a:ext cx="12078764" cy="983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Our Terms And Conditions.</a:t>
            </a:r>
          </a:p>
          <a:p>
            <a:pPr algn="l"/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No-fuss express agreement with founder-friendly terms</a:t>
            </a:r>
            <a:endParaRPr lang="en-GB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79C0539-3E28-EAB3-86EA-84268DA46F90}"/>
              </a:ext>
            </a:extLst>
          </p:cNvPr>
          <p:cNvSpPr/>
          <p:nvPr/>
        </p:nvSpPr>
        <p:spPr>
          <a:xfrm>
            <a:off x="873116" y="2764826"/>
            <a:ext cx="3777207" cy="51495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dirty="0">
                <a:solidFill>
                  <a:schemeClr val="bg1"/>
                </a:solidFill>
                <a:latin typeface="Barlow SemiBold" panose="00000700000000000000" pitchFamily="2" charset="0"/>
              </a:rPr>
              <a:t>PROGRAMME FEE p.a.</a:t>
            </a:r>
            <a:endParaRPr lang="en-GB" sz="28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A427700-9C3F-755B-8FFF-A88DF2B8C9B0}"/>
              </a:ext>
            </a:extLst>
          </p:cNvPr>
          <p:cNvSpPr txBox="1"/>
          <p:nvPr/>
        </p:nvSpPr>
        <p:spPr>
          <a:xfrm>
            <a:off x="990876" y="1830898"/>
            <a:ext cx="2011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00539F"/>
                </a:solidFill>
                <a:latin typeface="Barlow" panose="00000500000000000000" pitchFamily="2" charset="0"/>
              </a:rPr>
              <a:t>2%</a:t>
            </a:r>
            <a:endParaRPr lang="en-GB" sz="6000" b="1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31A6BC35-6BDB-A629-8338-0FF4E02A2A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639C4A9-FB1B-21AF-1E35-297FF80128EF}"/>
              </a:ext>
            </a:extLst>
          </p:cNvPr>
          <p:cNvGrpSpPr>
            <a:grpSpLocks noChangeAspect="1"/>
          </p:cNvGrpSpPr>
          <p:nvPr/>
        </p:nvGrpSpPr>
        <p:grpSpPr>
          <a:xfrm rot="20971615">
            <a:off x="9740663" y="2356306"/>
            <a:ext cx="2264241" cy="1764000"/>
            <a:chOff x="6728081" y="5553594"/>
            <a:chExt cx="446872" cy="348144"/>
          </a:xfrm>
        </p:grpSpPr>
        <p:sp>
          <p:nvSpPr>
            <p:cNvPr id="8" name="Freeform 362">
              <a:extLst>
                <a:ext uri="{FF2B5EF4-FFF2-40B4-BE49-F238E27FC236}">
                  <a16:creationId xmlns:a16="http://schemas.microsoft.com/office/drawing/2014/main" id="{95AE5755-4550-C64B-D89A-C153FABEA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368" y="5884851"/>
              <a:ext cx="3898" cy="14290"/>
            </a:xfrm>
            <a:custGeom>
              <a:avLst/>
              <a:gdLst>
                <a:gd name="T0" fmla="*/ 2 w 3"/>
                <a:gd name="T1" fmla="*/ 9 h 9"/>
                <a:gd name="T2" fmla="*/ 2 w 3"/>
                <a:gd name="T3" fmla="*/ 9 h 9"/>
                <a:gd name="T4" fmla="*/ 1 w 3"/>
                <a:gd name="T5" fmla="*/ 7 h 9"/>
                <a:gd name="T6" fmla="*/ 1 w 3"/>
                <a:gd name="T7" fmla="*/ 1 h 9"/>
                <a:gd name="T8" fmla="*/ 2 w 3"/>
                <a:gd name="T9" fmla="*/ 0 h 9"/>
                <a:gd name="T10" fmla="*/ 3 w 3"/>
                <a:gd name="T11" fmla="*/ 1 h 9"/>
                <a:gd name="T12" fmla="*/ 3 w 3"/>
                <a:gd name="T13" fmla="*/ 7 h 9"/>
                <a:gd name="T14" fmla="*/ 2 w 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9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5"/>
                    <a:pt x="1" y="3"/>
                    <a:pt x="1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3" y="8"/>
                    <a:pt x="3" y="9"/>
                    <a:pt x="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" name="Freeform 365">
              <a:extLst>
                <a:ext uri="{FF2B5EF4-FFF2-40B4-BE49-F238E27FC236}">
                  <a16:creationId xmlns:a16="http://schemas.microsoft.com/office/drawing/2014/main" id="{4D332EA8-D0DC-3A76-E7FF-FFE106405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553594"/>
              <a:ext cx="349443" cy="348143"/>
            </a:xfrm>
            <a:custGeom>
              <a:avLst/>
              <a:gdLst>
                <a:gd name="T0" fmla="*/ 0 w 269"/>
                <a:gd name="T1" fmla="*/ 171 h 268"/>
                <a:gd name="T2" fmla="*/ 44 w 269"/>
                <a:gd name="T3" fmla="*/ 268 h 268"/>
                <a:gd name="T4" fmla="*/ 269 w 269"/>
                <a:gd name="T5" fmla="*/ 0 h 268"/>
                <a:gd name="T6" fmla="*/ 0 w 269"/>
                <a:gd name="T7" fmla="*/ 17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0" y="171"/>
                  </a:moveTo>
                  <a:lnTo>
                    <a:pt x="44" y="268"/>
                  </a:lnTo>
                  <a:lnTo>
                    <a:pt x="269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0" name="Freeform 366">
              <a:extLst>
                <a:ext uri="{FF2B5EF4-FFF2-40B4-BE49-F238E27FC236}">
                  <a16:creationId xmlns:a16="http://schemas.microsoft.com/office/drawing/2014/main" id="{90C4B0BF-80B2-E036-747A-4BDC299B9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709479"/>
              <a:ext cx="141596" cy="192258"/>
            </a:xfrm>
            <a:custGeom>
              <a:avLst/>
              <a:gdLst>
                <a:gd name="T0" fmla="*/ 78 w 109"/>
                <a:gd name="T1" fmla="*/ 0 h 148"/>
                <a:gd name="T2" fmla="*/ 0 w 109"/>
                <a:gd name="T3" fmla="*/ 51 h 148"/>
                <a:gd name="T4" fmla="*/ 44 w 109"/>
                <a:gd name="T5" fmla="*/ 148 h 148"/>
                <a:gd name="T6" fmla="*/ 109 w 109"/>
                <a:gd name="T7" fmla="*/ 70 h 148"/>
                <a:gd name="T8" fmla="*/ 78 w 109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48">
                  <a:moveTo>
                    <a:pt x="78" y="0"/>
                  </a:moveTo>
                  <a:lnTo>
                    <a:pt x="0" y="51"/>
                  </a:lnTo>
                  <a:lnTo>
                    <a:pt x="44" y="148"/>
                  </a:lnTo>
                  <a:lnTo>
                    <a:pt x="109" y="7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5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11" name="Freeform 367">
              <a:extLst>
                <a:ext uri="{FF2B5EF4-FFF2-40B4-BE49-F238E27FC236}">
                  <a16:creationId xmlns:a16="http://schemas.microsoft.com/office/drawing/2014/main" id="{2546B06D-7AE8-5A42-55B0-E5F22728A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553594"/>
              <a:ext cx="306574" cy="279294"/>
            </a:xfrm>
            <a:custGeom>
              <a:avLst/>
              <a:gdLst>
                <a:gd name="T0" fmla="*/ 0 w 236"/>
                <a:gd name="T1" fmla="*/ 180 h 215"/>
                <a:gd name="T2" fmla="*/ 121 w 236"/>
                <a:gd name="T3" fmla="*/ 215 h 215"/>
                <a:gd name="T4" fmla="*/ 236 w 236"/>
                <a:gd name="T5" fmla="*/ 0 h 215"/>
                <a:gd name="T6" fmla="*/ 0 w 236"/>
                <a:gd name="T7" fmla="*/ 18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6" h="215">
                  <a:moveTo>
                    <a:pt x="0" y="180"/>
                  </a:moveTo>
                  <a:lnTo>
                    <a:pt x="121" y="215"/>
                  </a:lnTo>
                  <a:lnTo>
                    <a:pt x="236" y="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2" name="Freeform 368">
              <a:extLst>
                <a:ext uri="{FF2B5EF4-FFF2-40B4-BE49-F238E27FC236}">
                  <a16:creationId xmlns:a16="http://schemas.microsoft.com/office/drawing/2014/main" id="{ECEE98D8-17E3-C73A-1055-242EE2778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553594"/>
              <a:ext cx="446870" cy="222137"/>
            </a:xfrm>
            <a:custGeom>
              <a:avLst/>
              <a:gdLst>
                <a:gd name="T0" fmla="*/ 0 w 344"/>
                <a:gd name="T1" fmla="*/ 150 h 171"/>
                <a:gd name="T2" fmla="*/ 75 w 344"/>
                <a:gd name="T3" fmla="*/ 171 h 171"/>
                <a:gd name="T4" fmla="*/ 344 w 344"/>
                <a:gd name="T5" fmla="*/ 0 h 171"/>
                <a:gd name="T6" fmla="*/ 0 w 344"/>
                <a:gd name="T7" fmla="*/ 15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" h="171">
                  <a:moveTo>
                    <a:pt x="0" y="150"/>
                  </a:moveTo>
                  <a:lnTo>
                    <a:pt x="75" y="171"/>
                  </a:lnTo>
                  <a:lnTo>
                    <a:pt x="344" y="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" name="Freeform 369">
              <a:extLst>
                <a:ext uri="{FF2B5EF4-FFF2-40B4-BE49-F238E27FC236}">
                  <a16:creationId xmlns:a16="http://schemas.microsoft.com/office/drawing/2014/main" id="{7F335680-E36D-F9E2-F823-A9AA91C0F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87422"/>
              <a:ext cx="89634" cy="114316"/>
            </a:xfrm>
            <a:custGeom>
              <a:avLst/>
              <a:gdLst>
                <a:gd name="T0" fmla="*/ 11 w 69"/>
                <a:gd name="T1" fmla="*/ 88 h 88"/>
                <a:gd name="T2" fmla="*/ 0 w 69"/>
                <a:gd name="T3" fmla="*/ 0 h 88"/>
                <a:gd name="T4" fmla="*/ 69 w 69"/>
                <a:gd name="T5" fmla="*/ 20 h 88"/>
                <a:gd name="T6" fmla="*/ 11 w 69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88">
                  <a:moveTo>
                    <a:pt x="11" y="88"/>
                  </a:moveTo>
                  <a:lnTo>
                    <a:pt x="0" y="0"/>
                  </a:lnTo>
                  <a:lnTo>
                    <a:pt x="69" y="20"/>
                  </a:lnTo>
                  <a:lnTo>
                    <a:pt x="11" y="88"/>
                  </a:lnTo>
                  <a:close/>
                </a:path>
              </a:pathLst>
            </a:custGeom>
            <a:solidFill>
              <a:srgbClr val="006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" name="Freeform 370">
              <a:extLst>
                <a:ext uri="{FF2B5EF4-FFF2-40B4-BE49-F238E27FC236}">
                  <a16:creationId xmlns:a16="http://schemas.microsoft.com/office/drawing/2014/main" id="{9F0BAB57-CC25-89C1-C04F-D4FD0339D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709479"/>
              <a:ext cx="198754" cy="66252"/>
            </a:xfrm>
            <a:custGeom>
              <a:avLst/>
              <a:gdLst>
                <a:gd name="T0" fmla="*/ 0 w 153"/>
                <a:gd name="T1" fmla="*/ 30 h 51"/>
                <a:gd name="T2" fmla="*/ 153 w 153"/>
                <a:gd name="T3" fmla="*/ 0 h 51"/>
                <a:gd name="T4" fmla="*/ 75 w 153"/>
                <a:gd name="T5" fmla="*/ 51 h 51"/>
                <a:gd name="T6" fmla="*/ 0 w 153"/>
                <a:gd name="T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51">
                  <a:moveTo>
                    <a:pt x="0" y="30"/>
                  </a:moveTo>
                  <a:lnTo>
                    <a:pt x="153" y="0"/>
                  </a:lnTo>
                  <a:lnTo>
                    <a:pt x="75" y="51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" name="Freeform 371">
              <a:extLst>
                <a:ext uri="{FF2B5EF4-FFF2-40B4-BE49-F238E27FC236}">
                  <a16:creationId xmlns:a16="http://schemas.microsoft.com/office/drawing/2014/main" id="{9967A877-ACB2-9B00-8FB7-A937BA131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19872"/>
              <a:ext cx="157184" cy="113017"/>
            </a:xfrm>
            <a:custGeom>
              <a:avLst/>
              <a:gdLst>
                <a:gd name="T0" fmla="*/ 69 w 121"/>
                <a:gd name="T1" fmla="*/ 0 h 87"/>
                <a:gd name="T2" fmla="*/ 0 w 121"/>
                <a:gd name="T3" fmla="*/ 52 h 87"/>
                <a:gd name="T4" fmla="*/ 121 w 121"/>
                <a:gd name="T5" fmla="*/ 87 h 87"/>
                <a:gd name="T6" fmla="*/ 69 w 121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87">
                  <a:moveTo>
                    <a:pt x="69" y="0"/>
                  </a:moveTo>
                  <a:lnTo>
                    <a:pt x="0" y="52"/>
                  </a:lnTo>
                  <a:lnTo>
                    <a:pt x="121" y="8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DD5D854-4D12-B15A-F4F7-8D24B8FAB9A9}"/>
              </a:ext>
            </a:extLst>
          </p:cNvPr>
          <p:cNvSpPr/>
          <p:nvPr/>
        </p:nvSpPr>
        <p:spPr>
          <a:xfrm>
            <a:off x="7912324" y="4054751"/>
            <a:ext cx="2730730" cy="2032440"/>
          </a:xfrm>
          <a:custGeom>
            <a:avLst/>
            <a:gdLst>
              <a:gd name="connsiteX0" fmla="*/ 0 w 5277916"/>
              <a:gd name="connsiteY0" fmla="*/ 2877132 h 2877132"/>
              <a:gd name="connsiteX1" fmla="*/ 2040340 w 5277916"/>
              <a:gd name="connsiteY1" fmla="*/ 2460876 h 2877132"/>
              <a:gd name="connsiteX2" fmla="*/ 2804615 w 5277916"/>
              <a:gd name="connsiteY2" fmla="*/ 1949085 h 2877132"/>
              <a:gd name="connsiteX3" fmla="*/ 3022979 w 5277916"/>
              <a:gd name="connsiteY3" fmla="*/ 1157514 h 2877132"/>
              <a:gd name="connsiteX4" fmla="*/ 2627194 w 5277916"/>
              <a:gd name="connsiteY4" fmla="*/ 359120 h 2877132"/>
              <a:gd name="connsiteX5" fmla="*/ 1576316 w 5277916"/>
              <a:gd name="connsiteY5" fmla="*/ 17926 h 2877132"/>
              <a:gd name="connsiteX6" fmla="*/ 832513 w 5277916"/>
              <a:gd name="connsiteY6" fmla="*/ 870911 h 2877132"/>
              <a:gd name="connsiteX7" fmla="*/ 1412543 w 5277916"/>
              <a:gd name="connsiteY7" fmla="*/ 1860374 h 2877132"/>
              <a:gd name="connsiteX8" fmla="*/ 3466531 w 5277916"/>
              <a:gd name="connsiteY8" fmla="*/ 1894494 h 2877132"/>
              <a:gd name="connsiteX9" fmla="*/ 4647062 w 5277916"/>
              <a:gd name="connsiteY9" fmla="*/ 1293992 h 2877132"/>
              <a:gd name="connsiteX10" fmla="*/ 5192973 w 5277916"/>
              <a:gd name="connsiteY10" fmla="*/ 468302 h 2877132"/>
              <a:gd name="connsiteX11" fmla="*/ 5268036 w 5277916"/>
              <a:gd name="connsiteY11" fmla="*/ 284058 h 287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77916" h="2877132">
                <a:moveTo>
                  <a:pt x="0" y="2877132"/>
                </a:moveTo>
                <a:cubicBezTo>
                  <a:pt x="786452" y="2746341"/>
                  <a:pt x="1572904" y="2615550"/>
                  <a:pt x="2040340" y="2460876"/>
                </a:cubicBezTo>
                <a:cubicBezTo>
                  <a:pt x="2507776" y="2306202"/>
                  <a:pt x="2640842" y="2166312"/>
                  <a:pt x="2804615" y="1949085"/>
                </a:cubicBezTo>
                <a:cubicBezTo>
                  <a:pt x="2968388" y="1731858"/>
                  <a:pt x="3052549" y="1422508"/>
                  <a:pt x="3022979" y="1157514"/>
                </a:cubicBezTo>
                <a:cubicBezTo>
                  <a:pt x="2993409" y="892520"/>
                  <a:pt x="2868304" y="549051"/>
                  <a:pt x="2627194" y="359120"/>
                </a:cubicBezTo>
                <a:cubicBezTo>
                  <a:pt x="2386084" y="169189"/>
                  <a:pt x="1875429" y="-67372"/>
                  <a:pt x="1576316" y="17926"/>
                </a:cubicBezTo>
                <a:cubicBezTo>
                  <a:pt x="1277203" y="103224"/>
                  <a:pt x="859809" y="563836"/>
                  <a:pt x="832513" y="870911"/>
                </a:cubicBezTo>
                <a:cubicBezTo>
                  <a:pt x="805218" y="1177986"/>
                  <a:pt x="973540" y="1689777"/>
                  <a:pt x="1412543" y="1860374"/>
                </a:cubicBezTo>
                <a:cubicBezTo>
                  <a:pt x="1851546" y="2030971"/>
                  <a:pt x="2927445" y="1988891"/>
                  <a:pt x="3466531" y="1894494"/>
                </a:cubicBezTo>
                <a:cubicBezTo>
                  <a:pt x="4005617" y="1800097"/>
                  <a:pt x="4359322" y="1531691"/>
                  <a:pt x="4647062" y="1293992"/>
                </a:cubicBezTo>
                <a:cubicBezTo>
                  <a:pt x="4934802" y="1056293"/>
                  <a:pt x="5089477" y="636624"/>
                  <a:pt x="5192973" y="468302"/>
                </a:cubicBezTo>
                <a:cubicBezTo>
                  <a:pt x="5296469" y="299980"/>
                  <a:pt x="5282252" y="292019"/>
                  <a:pt x="5268036" y="284058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itle 2">
            <a:extLst>
              <a:ext uri="{FF2B5EF4-FFF2-40B4-BE49-F238E27FC236}">
                <a16:creationId xmlns:a16="http://schemas.microsoft.com/office/drawing/2014/main" id="{38FCE5BB-2F66-1B3A-5A13-1534F49A8CB6}"/>
              </a:ext>
            </a:extLst>
          </p:cNvPr>
          <p:cNvSpPr txBox="1">
            <a:spLocks/>
          </p:cNvSpPr>
          <p:nvPr/>
        </p:nvSpPr>
        <p:spPr>
          <a:xfrm>
            <a:off x="979427" y="3718254"/>
            <a:ext cx="7848461" cy="2371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sz="2200" dirty="0"/>
              <a:t>on revenue generated with CERN Tech applicable after exceeding CHF 1 million in annual sales.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Equity-free, non-exclusive worldwide license to commercialize the tech for 10 years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Exclusive access to technical support, resources, and activities to network and gain visibility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Official endorsement from CERN (use of CVC Logo)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Possibility for material transfer (where applicable) </a:t>
            </a:r>
          </a:p>
        </p:txBody>
      </p:sp>
      <p:sp>
        <p:nvSpPr>
          <p:cNvPr id="18" name="Slide Number Placeholder 7">
            <a:extLst>
              <a:ext uri="{FF2B5EF4-FFF2-40B4-BE49-F238E27FC236}">
                <a16:creationId xmlns:a16="http://schemas.microsoft.com/office/drawing/2014/main" id="{0F87FE79-E443-E43B-EF03-FB2AD8FFF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5466" y="6412105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Date Placeholder 14">
            <a:extLst>
              <a:ext uri="{FF2B5EF4-FFF2-40B4-BE49-F238E27FC236}">
                <a16:creationId xmlns:a16="http://schemas.microsoft.com/office/drawing/2014/main" id="{A0173E9D-FD58-1E4B-041E-3620823946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1" name="Date Placeholder 14">
            <a:extLst>
              <a:ext uri="{FF2B5EF4-FFF2-40B4-BE49-F238E27FC236}">
                <a16:creationId xmlns:a16="http://schemas.microsoft.com/office/drawing/2014/main" id="{946D1047-6582-A405-5720-1B4FA90B2046}"/>
              </a:ext>
            </a:extLst>
          </p:cNvPr>
          <p:cNvSpPr txBox="1">
            <a:spLocks/>
          </p:cNvSpPr>
          <p:nvPr/>
        </p:nvSpPr>
        <p:spPr>
          <a:xfrm>
            <a:off x="4589001" y="6446912"/>
            <a:ext cx="3013998" cy="317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QuIC</a:t>
            </a:r>
            <a:r>
              <a:rPr lang="en-GB" sz="1400" b="1" dirty="0">
                <a:solidFill>
                  <a:schemeClr val="bg1"/>
                </a:solidFill>
              </a:rPr>
              <a:t> Business Community Summit</a:t>
            </a:r>
          </a:p>
        </p:txBody>
      </p:sp>
    </p:spTree>
    <p:extLst>
      <p:ext uri="{BB962C8B-B14F-4D97-AF65-F5344CB8AC3E}">
        <p14:creationId xmlns:p14="http://schemas.microsoft.com/office/powerpoint/2010/main" val="963501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FE872-75CA-7FA4-E080-6FF208505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5DA489BC-7EAF-26D7-C129-AB8B7C4072E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5C810B21-82F0-292B-F187-39BF77E5ED0C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5E6C1C75-4E59-CE16-267A-4AD658A9FD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ABC32806-7423-BBC7-15D7-60B545F756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5EE75E38-01BA-C192-02CF-6F25EF91B811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3C796EAB-9AB6-2456-5BE1-CA48E23D29C2}"/>
              </a:ext>
            </a:extLst>
          </p:cNvPr>
          <p:cNvGrpSpPr>
            <a:grpSpLocks noChangeAspect="1"/>
          </p:cNvGrpSpPr>
          <p:nvPr/>
        </p:nvGrpSpPr>
        <p:grpSpPr>
          <a:xfrm>
            <a:off x="10517978" y="4425027"/>
            <a:ext cx="901382" cy="1476000"/>
            <a:chOff x="10273890" y="4951070"/>
            <a:chExt cx="681532" cy="1116000"/>
          </a:xfrm>
        </p:grpSpPr>
        <p:sp>
          <p:nvSpPr>
            <p:cNvPr id="160" name="Freeform 69">
              <a:extLst>
                <a:ext uri="{FF2B5EF4-FFF2-40B4-BE49-F238E27FC236}">
                  <a16:creationId xmlns:a16="http://schemas.microsoft.com/office/drawing/2014/main" id="{6927C8D0-6F0E-A2E6-ACD7-2AF5C99BC8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73890" y="4951070"/>
              <a:ext cx="673013" cy="1081927"/>
            </a:xfrm>
            <a:custGeom>
              <a:avLst/>
              <a:gdLst>
                <a:gd name="T0" fmla="*/ 12 w 193"/>
                <a:gd name="T1" fmla="*/ 300 h 310"/>
                <a:gd name="T2" fmla="*/ 10 w 193"/>
                <a:gd name="T3" fmla="*/ 300 h 310"/>
                <a:gd name="T4" fmla="*/ 3 w 193"/>
                <a:gd name="T5" fmla="*/ 303 h 310"/>
                <a:gd name="T6" fmla="*/ 0 w 193"/>
                <a:gd name="T7" fmla="*/ 310 h 310"/>
                <a:gd name="T8" fmla="*/ 0 w 193"/>
                <a:gd name="T9" fmla="*/ 310 h 310"/>
                <a:gd name="T10" fmla="*/ 3 w 193"/>
                <a:gd name="T11" fmla="*/ 303 h 310"/>
                <a:gd name="T12" fmla="*/ 10 w 193"/>
                <a:gd name="T13" fmla="*/ 300 h 310"/>
                <a:gd name="T14" fmla="*/ 12 w 193"/>
                <a:gd name="T15" fmla="*/ 300 h 310"/>
                <a:gd name="T16" fmla="*/ 88 w 193"/>
                <a:gd name="T17" fmla="*/ 161 h 310"/>
                <a:gd name="T18" fmla="*/ 71 w 193"/>
                <a:gd name="T19" fmla="*/ 179 h 310"/>
                <a:gd name="T20" fmla="*/ 12 w 193"/>
                <a:gd name="T21" fmla="*/ 294 h 310"/>
                <a:gd name="T22" fmla="*/ 12 w 193"/>
                <a:gd name="T23" fmla="*/ 294 h 310"/>
                <a:gd name="T24" fmla="*/ 71 w 193"/>
                <a:gd name="T25" fmla="*/ 179 h 310"/>
                <a:gd name="T26" fmla="*/ 88 w 193"/>
                <a:gd name="T27" fmla="*/ 161 h 310"/>
                <a:gd name="T28" fmla="*/ 88 w 193"/>
                <a:gd name="T29" fmla="*/ 161 h 310"/>
                <a:gd name="T30" fmla="*/ 186 w 193"/>
                <a:gd name="T31" fmla="*/ 0 h 310"/>
                <a:gd name="T32" fmla="*/ 193 w 193"/>
                <a:gd name="T33" fmla="*/ 3 h 310"/>
                <a:gd name="T34" fmla="*/ 193 w 193"/>
                <a:gd name="T35" fmla="*/ 2 h 310"/>
                <a:gd name="T36" fmla="*/ 186 w 193"/>
                <a:gd name="T37" fmla="*/ 0 h 310"/>
                <a:gd name="T38" fmla="*/ 186 w 193"/>
                <a:gd name="T39" fmla="*/ 0 h 310"/>
                <a:gd name="T40" fmla="*/ 186 w 193"/>
                <a:gd name="T41" fmla="*/ 0 h 310"/>
                <a:gd name="T42" fmla="*/ 186 w 193"/>
                <a:gd name="T43" fmla="*/ 0 h 310"/>
                <a:gd name="T44" fmla="*/ 186 w 193"/>
                <a:gd name="T45" fmla="*/ 0 h 310"/>
                <a:gd name="T46" fmla="*/ 81 w 193"/>
                <a:gd name="T47" fmla="*/ 0 h 310"/>
                <a:gd name="T48" fmla="*/ 10 w 193"/>
                <a:gd name="T49" fmla="*/ 0 h 310"/>
                <a:gd name="T50" fmla="*/ 3 w 193"/>
                <a:gd name="T51" fmla="*/ 3 h 310"/>
                <a:gd name="T52" fmla="*/ 1 w 193"/>
                <a:gd name="T53" fmla="*/ 6 h 310"/>
                <a:gd name="T54" fmla="*/ 1 w 193"/>
                <a:gd name="T55" fmla="*/ 5 h 310"/>
                <a:gd name="T56" fmla="*/ 1 w 193"/>
                <a:gd name="T57" fmla="*/ 6 h 310"/>
                <a:gd name="T58" fmla="*/ 0 w 193"/>
                <a:gd name="T59" fmla="*/ 7 h 310"/>
                <a:gd name="T60" fmla="*/ 0 w 193"/>
                <a:gd name="T61" fmla="*/ 8 h 310"/>
                <a:gd name="T62" fmla="*/ 0 w 193"/>
                <a:gd name="T63" fmla="*/ 10 h 310"/>
                <a:gd name="T64" fmla="*/ 0 w 193"/>
                <a:gd name="T65" fmla="*/ 10 h 310"/>
                <a:gd name="T66" fmla="*/ 0 w 193"/>
                <a:gd name="T67" fmla="*/ 8 h 310"/>
                <a:gd name="T68" fmla="*/ 0 w 193"/>
                <a:gd name="T69" fmla="*/ 7 h 310"/>
                <a:gd name="T70" fmla="*/ 1 w 193"/>
                <a:gd name="T71" fmla="*/ 6 h 310"/>
                <a:gd name="T72" fmla="*/ 1 w 193"/>
                <a:gd name="T73" fmla="*/ 5 h 310"/>
                <a:gd name="T74" fmla="*/ 1 w 193"/>
                <a:gd name="T75" fmla="*/ 6 h 310"/>
                <a:gd name="T76" fmla="*/ 3 w 193"/>
                <a:gd name="T77" fmla="*/ 3 h 310"/>
                <a:gd name="T78" fmla="*/ 10 w 193"/>
                <a:gd name="T79" fmla="*/ 0 h 310"/>
                <a:gd name="T80" fmla="*/ 81 w 193"/>
                <a:gd name="T81" fmla="*/ 0 h 310"/>
                <a:gd name="T82" fmla="*/ 186 w 193"/>
                <a:gd name="T83" fmla="*/ 0 h 310"/>
                <a:gd name="T84" fmla="*/ 186 w 193"/>
                <a:gd name="T85" fmla="*/ 0 h 310"/>
                <a:gd name="T86" fmla="*/ 186 w 193"/>
                <a:gd name="T8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3" h="310">
                  <a:moveTo>
                    <a:pt x="12" y="300"/>
                  </a:moveTo>
                  <a:cubicBezTo>
                    <a:pt x="10" y="300"/>
                    <a:pt x="10" y="300"/>
                    <a:pt x="10" y="300"/>
                  </a:cubicBezTo>
                  <a:cubicBezTo>
                    <a:pt x="7" y="300"/>
                    <a:pt x="5" y="301"/>
                    <a:pt x="3" y="303"/>
                  </a:cubicBezTo>
                  <a:cubicBezTo>
                    <a:pt x="1" y="305"/>
                    <a:pt x="0" y="308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08"/>
                    <a:pt x="1" y="305"/>
                    <a:pt x="3" y="303"/>
                  </a:cubicBezTo>
                  <a:cubicBezTo>
                    <a:pt x="5" y="301"/>
                    <a:pt x="7" y="300"/>
                    <a:pt x="10" y="300"/>
                  </a:cubicBezTo>
                  <a:cubicBezTo>
                    <a:pt x="12" y="300"/>
                    <a:pt x="12" y="300"/>
                    <a:pt x="12" y="300"/>
                  </a:cubicBezTo>
                  <a:moveTo>
                    <a:pt x="88" y="161"/>
                  </a:moveTo>
                  <a:cubicBezTo>
                    <a:pt x="88" y="169"/>
                    <a:pt x="79" y="173"/>
                    <a:pt x="71" y="179"/>
                  </a:cubicBezTo>
                  <a:cubicBezTo>
                    <a:pt x="29" y="212"/>
                    <a:pt x="12" y="241"/>
                    <a:pt x="12" y="294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2" y="241"/>
                    <a:pt x="29" y="212"/>
                    <a:pt x="71" y="179"/>
                  </a:cubicBezTo>
                  <a:cubicBezTo>
                    <a:pt x="79" y="173"/>
                    <a:pt x="88" y="169"/>
                    <a:pt x="88" y="161"/>
                  </a:cubicBezTo>
                  <a:cubicBezTo>
                    <a:pt x="88" y="161"/>
                    <a:pt x="88" y="161"/>
                    <a:pt x="88" y="161"/>
                  </a:cubicBezTo>
                  <a:moveTo>
                    <a:pt x="186" y="0"/>
                  </a:moveTo>
                  <a:cubicBezTo>
                    <a:pt x="189" y="0"/>
                    <a:pt x="191" y="1"/>
                    <a:pt x="193" y="3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1" y="1"/>
                    <a:pt x="189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6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2" y="4"/>
                    <a:pt x="1" y="5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2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</a:path>
              </a:pathLst>
            </a:custGeom>
            <a:solidFill>
              <a:srgbClr val="0D6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1" name="Freeform 70">
              <a:extLst>
                <a:ext uri="{FF2B5EF4-FFF2-40B4-BE49-F238E27FC236}">
                  <a16:creationId xmlns:a16="http://schemas.microsoft.com/office/drawing/2014/main" id="{C25EE68F-F860-B7A6-43A3-E7F827846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6487" y="5022060"/>
              <a:ext cx="599181" cy="976857"/>
            </a:xfrm>
            <a:custGeom>
              <a:avLst/>
              <a:gdLst>
                <a:gd name="T0" fmla="*/ 113 w 172"/>
                <a:gd name="T1" fmla="*/ 121 h 280"/>
                <a:gd name="T2" fmla="*/ 172 w 172"/>
                <a:gd name="T3" fmla="*/ 6 h 280"/>
                <a:gd name="T4" fmla="*/ 172 w 172"/>
                <a:gd name="T5" fmla="*/ 0 h 280"/>
                <a:gd name="T6" fmla="*/ 0 w 172"/>
                <a:gd name="T7" fmla="*/ 0 h 280"/>
                <a:gd name="T8" fmla="*/ 0 w 172"/>
                <a:gd name="T9" fmla="*/ 6 h 280"/>
                <a:gd name="T10" fmla="*/ 59 w 172"/>
                <a:gd name="T11" fmla="*/ 121 h 280"/>
                <a:gd name="T12" fmla="*/ 77 w 172"/>
                <a:gd name="T13" fmla="*/ 140 h 280"/>
                <a:gd name="T14" fmla="*/ 59 w 172"/>
                <a:gd name="T15" fmla="*/ 159 h 280"/>
                <a:gd name="T16" fmla="*/ 0 w 172"/>
                <a:gd name="T17" fmla="*/ 274 h 280"/>
                <a:gd name="T18" fmla="*/ 0 w 172"/>
                <a:gd name="T19" fmla="*/ 280 h 280"/>
                <a:gd name="T20" fmla="*/ 172 w 172"/>
                <a:gd name="T21" fmla="*/ 280 h 280"/>
                <a:gd name="T22" fmla="*/ 172 w 172"/>
                <a:gd name="T23" fmla="*/ 274 h 280"/>
                <a:gd name="T24" fmla="*/ 113 w 172"/>
                <a:gd name="T25" fmla="*/ 159 h 280"/>
                <a:gd name="T26" fmla="*/ 95 w 172"/>
                <a:gd name="T27" fmla="*/ 140 h 280"/>
                <a:gd name="T28" fmla="*/ 113 w 172"/>
                <a:gd name="T29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280">
                  <a:moveTo>
                    <a:pt x="113" y="121"/>
                  </a:moveTo>
                  <a:cubicBezTo>
                    <a:pt x="155" y="88"/>
                    <a:pt x="172" y="59"/>
                    <a:pt x="172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9"/>
                    <a:pt x="17" y="88"/>
                    <a:pt x="59" y="121"/>
                  </a:cubicBezTo>
                  <a:cubicBezTo>
                    <a:pt x="68" y="127"/>
                    <a:pt x="77" y="132"/>
                    <a:pt x="77" y="140"/>
                  </a:cubicBezTo>
                  <a:cubicBezTo>
                    <a:pt x="77" y="149"/>
                    <a:pt x="68" y="153"/>
                    <a:pt x="59" y="159"/>
                  </a:cubicBezTo>
                  <a:cubicBezTo>
                    <a:pt x="17" y="192"/>
                    <a:pt x="0" y="221"/>
                    <a:pt x="0" y="274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72" y="280"/>
                    <a:pt x="172" y="280"/>
                    <a:pt x="172" y="280"/>
                  </a:cubicBezTo>
                  <a:cubicBezTo>
                    <a:pt x="172" y="274"/>
                    <a:pt x="172" y="274"/>
                    <a:pt x="172" y="274"/>
                  </a:cubicBezTo>
                  <a:cubicBezTo>
                    <a:pt x="172" y="221"/>
                    <a:pt x="155" y="192"/>
                    <a:pt x="113" y="159"/>
                  </a:cubicBezTo>
                  <a:cubicBezTo>
                    <a:pt x="104" y="153"/>
                    <a:pt x="95" y="149"/>
                    <a:pt x="95" y="140"/>
                  </a:cubicBezTo>
                  <a:cubicBezTo>
                    <a:pt x="95" y="132"/>
                    <a:pt x="104" y="127"/>
                    <a:pt x="113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2" name="Freeform 71">
              <a:extLst>
                <a:ext uri="{FF2B5EF4-FFF2-40B4-BE49-F238E27FC236}">
                  <a16:creationId xmlns:a16="http://schemas.microsoft.com/office/drawing/2014/main" id="{80078ED0-EBFD-B479-3B2E-7638866A5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9083" y="5022060"/>
              <a:ext cx="511150" cy="42596"/>
            </a:xfrm>
            <a:custGeom>
              <a:avLst/>
              <a:gdLst>
                <a:gd name="T0" fmla="*/ 0 w 146"/>
                <a:gd name="T1" fmla="*/ 6 h 12"/>
                <a:gd name="T2" fmla="*/ 2 w 146"/>
                <a:gd name="T3" fmla="*/ 11 h 12"/>
                <a:gd name="T4" fmla="*/ 6 w 146"/>
                <a:gd name="T5" fmla="*/ 12 h 12"/>
                <a:gd name="T6" fmla="*/ 140 w 146"/>
                <a:gd name="T7" fmla="*/ 12 h 12"/>
                <a:gd name="T8" fmla="*/ 144 w 146"/>
                <a:gd name="T9" fmla="*/ 11 h 12"/>
                <a:gd name="T10" fmla="*/ 146 w 146"/>
                <a:gd name="T11" fmla="*/ 6 h 12"/>
                <a:gd name="T12" fmla="*/ 146 w 146"/>
                <a:gd name="T13" fmla="*/ 0 h 12"/>
                <a:gd name="T14" fmla="*/ 0 w 146"/>
                <a:gd name="T15" fmla="*/ 0 h 12"/>
                <a:gd name="T16" fmla="*/ 0 w 146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2">
                  <a:moveTo>
                    <a:pt x="0" y="6"/>
                  </a:moveTo>
                  <a:cubicBezTo>
                    <a:pt x="0" y="8"/>
                    <a:pt x="0" y="9"/>
                    <a:pt x="2" y="11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42" y="12"/>
                    <a:pt x="143" y="12"/>
                    <a:pt x="144" y="11"/>
                  </a:cubicBezTo>
                  <a:cubicBezTo>
                    <a:pt x="145" y="9"/>
                    <a:pt x="146" y="8"/>
                    <a:pt x="146" y="6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3" name="Freeform 72">
              <a:extLst>
                <a:ext uri="{FF2B5EF4-FFF2-40B4-BE49-F238E27FC236}">
                  <a16:creationId xmlns:a16="http://schemas.microsoft.com/office/drawing/2014/main" id="{20D34A42-C8CE-12EA-8039-067AF0647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890" y="4951070"/>
              <a:ext cx="681532" cy="70992"/>
            </a:xfrm>
            <a:custGeom>
              <a:avLst/>
              <a:gdLst>
                <a:gd name="T0" fmla="*/ 10 w 196"/>
                <a:gd name="T1" fmla="*/ 20 h 20"/>
                <a:gd name="T2" fmla="*/ 186 w 196"/>
                <a:gd name="T3" fmla="*/ 20 h 20"/>
                <a:gd name="T4" fmla="*/ 193 w 196"/>
                <a:gd name="T5" fmla="*/ 17 h 20"/>
                <a:gd name="T6" fmla="*/ 196 w 196"/>
                <a:gd name="T7" fmla="*/ 10 h 20"/>
                <a:gd name="T8" fmla="*/ 193 w 196"/>
                <a:gd name="T9" fmla="*/ 3 h 20"/>
                <a:gd name="T10" fmla="*/ 186 w 196"/>
                <a:gd name="T11" fmla="*/ 0 h 20"/>
                <a:gd name="T12" fmla="*/ 10 w 196"/>
                <a:gd name="T13" fmla="*/ 0 h 20"/>
                <a:gd name="T14" fmla="*/ 3 w 196"/>
                <a:gd name="T15" fmla="*/ 3 h 20"/>
                <a:gd name="T16" fmla="*/ 0 w 196"/>
                <a:gd name="T17" fmla="*/ 10 h 20"/>
                <a:gd name="T18" fmla="*/ 3 w 196"/>
                <a:gd name="T19" fmla="*/ 17 h 20"/>
                <a:gd name="T20" fmla="*/ 10 w 196"/>
                <a:gd name="T2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0">
                  <a:moveTo>
                    <a:pt x="10" y="20"/>
                  </a:moveTo>
                  <a:cubicBezTo>
                    <a:pt x="186" y="20"/>
                    <a:pt x="186" y="20"/>
                    <a:pt x="186" y="20"/>
                  </a:cubicBezTo>
                  <a:cubicBezTo>
                    <a:pt x="189" y="20"/>
                    <a:pt x="191" y="19"/>
                    <a:pt x="193" y="17"/>
                  </a:cubicBezTo>
                  <a:cubicBezTo>
                    <a:pt x="195" y="15"/>
                    <a:pt x="196" y="12"/>
                    <a:pt x="196" y="10"/>
                  </a:cubicBezTo>
                  <a:cubicBezTo>
                    <a:pt x="196" y="7"/>
                    <a:pt x="195" y="5"/>
                    <a:pt x="193" y="3"/>
                  </a:cubicBezTo>
                  <a:cubicBezTo>
                    <a:pt x="191" y="1"/>
                    <a:pt x="189" y="0"/>
                    <a:pt x="18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12"/>
                    <a:pt x="1" y="15"/>
                    <a:pt x="3" y="17"/>
                  </a:cubicBezTo>
                  <a:cubicBezTo>
                    <a:pt x="5" y="19"/>
                    <a:pt x="7" y="20"/>
                    <a:pt x="10" y="2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4" name="Freeform 73">
              <a:extLst>
                <a:ext uri="{FF2B5EF4-FFF2-40B4-BE49-F238E27FC236}">
                  <a16:creationId xmlns:a16="http://schemas.microsoft.com/office/drawing/2014/main" id="{07ED09A0-46C8-DF27-B6F9-330FC6894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890" y="5998917"/>
              <a:ext cx="681532" cy="68153"/>
            </a:xfrm>
            <a:custGeom>
              <a:avLst/>
              <a:gdLst>
                <a:gd name="T0" fmla="*/ 186 w 196"/>
                <a:gd name="T1" fmla="*/ 0 h 20"/>
                <a:gd name="T2" fmla="*/ 10 w 196"/>
                <a:gd name="T3" fmla="*/ 0 h 20"/>
                <a:gd name="T4" fmla="*/ 3 w 196"/>
                <a:gd name="T5" fmla="*/ 3 h 20"/>
                <a:gd name="T6" fmla="*/ 0 w 196"/>
                <a:gd name="T7" fmla="*/ 10 h 20"/>
                <a:gd name="T8" fmla="*/ 3 w 196"/>
                <a:gd name="T9" fmla="*/ 17 h 20"/>
                <a:gd name="T10" fmla="*/ 10 w 196"/>
                <a:gd name="T11" fmla="*/ 20 h 20"/>
                <a:gd name="T12" fmla="*/ 186 w 196"/>
                <a:gd name="T13" fmla="*/ 20 h 20"/>
                <a:gd name="T14" fmla="*/ 193 w 196"/>
                <a:gd name="T15" fmla="*/ 17 h 20"/>
                <a:gd name="T16" fmla="*/ 196 w 196"/>
                <a:gd name="T17" fmla="*/ 10 h 20"/>
                <a:gd name="T18" fmla="*/ 193 w 196"/>
                <a:gd name="T19" fmla="*/ 3 h 20"/>
                <a:gd name="T20" fmla="*/ 186 w 19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0">
                  <a:moveTo>
                    <a:pt x="18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3"/>
                    <a:pt x="1" y="15"/>
                    <a:pt x="3" y="17"/>
                  </a:cubicBezTo>
                  <a:cubicBezTo>
                    <a:pt x="5" y="19"/>
                    <a:pt x="7" y="20"/>
                    <a:pt x="10" y="20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89" y="20"/>
                    <a:pt x="191" y="19"/>
                    <a:pt x="193" y="17"/>
                  </a:cubicBezTo>
                  <a:cubicBezTo>
                    <a:pt x="195" y="15"/>
                    <a:pt x="196" y="13"/>
                    <a:pt x="196" y="10"/>
                  </a:cubicBezTo>
                  <a:cubicBezTo>
                    <a:pt x="196" y="8"/>
                    <a:pt x="195" y="5"/>
                    <a:pt x="193" y="3"/>
                  </a:cubicBezTo>
                  <a:cubicBezTo>
                    <a:pt x="191" y="1"/>
                    <a:pt x="189" y="0"/>
                    <a:pt x="186" y="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5" name="Rectangle 74">
              <a:extLst>
                <a:ext uri="{FF2B5EF4-FFF2-40B4-BE49-F238E27FC236}">
                  <a16:creationId xmlns:a16="http://schemas.microsoft.com/office/drawing/2014/main" id="{86525403-7AC2-5AAE-0806-FD59978B4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9083" y="5022060"/>
              <a:ext cx="511150" cy="19879"/>
            </a:xfrm>
            <a:prstGeom prst="rect">
              <a:avLst/>
            </a:prstGeom>
            <a:solidFill>
              <a:srgbClr val="1A1B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6" name="Freeform 75">
              <a:extLst>
                <a:ext uri="{FF2B5EF4-FFF2-40B4-BE49-F238E27FC236}">
                  <a16:creationId xmlns:a16="http://schemas.microsoft.com/office/drawing/2014/main" id="{FFE31DBF-C15D-6C67-FB93-10F8282A4D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6487" y="5022060"/>
              <a:ext cx="599181" cy="976857"/>
            </a:xfrm>
            <a:custGeom>
              <a:avLst/>
              <a:gdLst>
                <a:gd name="T0" fmla="*/ 113 w 172"/>
                <a:gd name="T1" fmla="*/ 121 h 280"/>
                <a:gd name="T2" fmla="*/ 172 w 172"/>
                <a:gd name="T3" fmla="*/ 6 h 280"/>
                <a:gd name="T4" fmla="*/ 172 w 172"/>
                <a:gd name="T5" fmla="*/ 0 h 280"/>
                <a:gd name="T6" fmla="*/ 0 w 172"/>
                <a:gd name="T7" fmla="*/ 0 h 280"/>
                <a:gd name="T8" fmla="*/ 0 w 172"/>
                <a:gd name="T9" fmla="*/ 6 h 280"/>
                <a:gd name="T10" fmla="*/ 59 w 172"/>
                <a:gd name="T11" fmla="*/ 121 h 280"/>
                <a:gd name="T12" fmla="*/ 77 w 172"/>
                <a:gd name="T13" fmla="*/ 140 h 280"/>
                <a:gd name="T14" fmla="*/ 59 w 172"/>
                <a:gd name="T15" fmla="*/ 159 h 280"/>
                <a:gd name="T16" fmla="*/ 0 w 172"/>
                <a:gd name="T17" fmla="*/ 274 h 280"/>
                <a:gd name="T18" fmla="*/ 0 w 172"/>
                <a:gd name="T19" fmla="*/ 280 h 280"/>
                <a:gd name="T20" fmla="*/ 172 w 172"/>
                <a:gd name="T21" fmla="*/ 280 h 280"/>
                <a:gd name="T22" fmla="*/ 172 w 172"/>
                <a:gd name="T23" fmla="*/ 274 h 280"/>
                <a:gd name="T24" fmla="*/ 113 w 172"/>
                <a:gd name="T25" fmla="*/ 159 h 280"/>
                <a:gd name="T26" fmla="*/ 95 w 172"/>
                <a:gd name="T27" fmla="*/ 140 h 280"/>
                <a:gd name="T28" fmla="*/ 113 w 172"/>
                <a:gd name="T29" fmla="*/ 121 h 280"/>
                <a:gd name="T30" fmla="*/ 89 w 172"/>
                <a:gd name="T31" fmla="*/ 140 h 280"/>
                <a:gd name="T32" fmla="*/ 106 w 172"/>
                <a:gd name="T33" fmla="*/ 162 h 280"/>
                <a:gd name="T34" fmla="*/ 109 w 172"/>
                <a:gd name="T35" fmla="*/ 165 h 280"/>
                <a:gd name="T36" fmla="*/ 159 w 172"/>
                <a:gd name="T37" fmla="*/ 274 h 280"/>
                <a:gd name="T38" fmla="*/ 13 w 172"/>
                <a:gd name="T39" fmla="*/ 274 h 280"/>
                <a:gd name="T40" fmla="*/ 63 w 172"/>
                <a:gd name="T41" fmla="*/ 165 h 280"/>
                <a:gd name="T42" fmla="*/ 66 w 172"/>
                <a:gd name="T43" fmla="*/ 162 h 280"/>
                <a:gd name="T44" fmla="*/ 83 w 172"/>
                <a:gd name="T45" fmla="*/ 140 h 280"/>
                <a:gd name="T46" fmla="*/ 66 w 172"/>
                <a:gd name="T47" fmla="*/ 118 h 280"/>
                <a:gd name="T48" fmla="*/ 63 w 172"/>
                <a:gd name="T49" fmla="*/ 115 h 280"/>
                <a:gd name="T50" fmla="*/ 13 w 172"/>
                <a:gd name="T51" fmla="*/ 6 h 280"/>
                <a:gd name="T52" fmla="*/ 159 w 172"/>
                <a:gd name="T53" fmla="*/ 6 h 280"/>
                <a:gd name="T54" fmla="*/ 109 w 172"/>
                <a:gd name="T55" fmla="*/ 115 h 280"/>
                <a:gd name="T56" fmla="*/ 106 w 172"/>
                <a:gd name="T57" fmla="*/ 118 h 280"/>
                <a:gd name="T58" fmla="*/ 89 w 172"/>
                <a:gd name="T59" fmla="*/ 14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2" h="280">
                  <a:moveTo>
                    <a:pt x="113" y="121"/>
                  </a:moveTo>
                  <a:cubicBezTo>
                    <a:pt x="155" y="88"/>
                    <a:pt x="172" y="59"/>
                    <a:pt x="172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9"/>
                    <a:pt x="17" y="88"/>
                    <a:pt x="59" y="121"/>
                  </a:cubicBezTo>
                  <a:cubicBezTo>
                    <a:pt x="68" y="127"/>
                    <a:pt x="77" y="132"/>
                    <a:pt x="77" y="140"/>
                  </a:cubicBezTo>
                  <a:cubicBezTo>
                    <a:pt x="77" y="149"/>
                    <a:pt x="68" y="153"/>
                    <a:pt x="59" y="159"/>
                  </a:cubicBezTo>
                  <a:cubicBezTo>
                    <a:pt x="17" y="192"/>
                    <a:pt x="0" y="221"/>
                    <a:pt x="0" y="274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72" y="280"/>
                    <a:pt x="172" y="280"/>
                    <a:pt x="172" y="280"/>
                  </a:cubicBezTo>
                  <a:cubicBezTo>
                    <a:pt x="172" y="274"/>
                    <a:pt x="172" y="274"/>
                    <a:pt x="172" y="274"/>
                  </a:cubicBezTo>
                  <a:cubicBezTo>
                    <a:pt x="172" y="221"/>
                    <a:pt x="155" y="192"/>
                    <a:pt x="113" y="159"/>
                  </a:cubicBezTo>
                  <a:cubicBezTo>
                    <a:pt x="104" y="153"/>
                    <a:pt x="95" y="149"/>
                    <a:pt x="95" y="140"/>
                  </a:cubicBezTo>
                  <a:cubicBezTo>
                    <a:pt x="95" y="132"/>
                    <a:pt x="104" y="127"/>
                    <a:pt x="113" y="121"/>
                  </a:cubicBezTo>
                  <a:close/>
                  <a:moveTo>
                    <a:pt x="89" y="140"/>
                  </a:moveTo>
                  <a:cubicBezTo>
                    <a:pt x="89" y="151"/>
                    <a:pt x="98" y="157"/>
                    <a:pt x="106" y="162"/>
                  </a:cubicBezTo>
                  <a:cubicBezTo>
                    <a:pt x="107" y="163"/>
                    <a:pt x="108" y="164"/>
                    <a:pt x="109" y="165"/>
                  </a:cubicBezTo>
                  <a:cubicBezTo>
                    <a:pt x="150" y="198"/>
                    <a:pt x="159" y="227"/>
                    <a:pt x="159" y="274"/>
                  </a:cubicBezTo>
                  <a:cubicBezTo>
                    <a:pt x="13" y="274"/>
                    <a:pt x="13" y="274"/>
                    <a:pt x="13" y="274"/>
                  </a:cubicBezTo>
                  <a:cubicBezTo>
                    <a:pt x="13" y="227"/>
                    <a:pt x="22" y="198"/>
                    <a:pt x="63" y="165"/>
                  </a:cubicBezTo>
                  <a:cubicBezTo>
                    <a:pt x="64" y="164"/>
                    <a:pt x="65" y="163"/>
                    <a:pt x="66" y="162"/>
                  </a:cubicBezTo>
                  <a:cubicBezTo>
                    <a:pt x="74" y="157"/>
                    <a:pt x="83" y="151"/>
                    <a:pt x="83" y="140"/>
                  </a:cubicBezTo>
                  <a:cubicBezTo>
                    <a:pt x="83" y="129"/>
                    <a:pt x="74" y="123"/>
                    <a:pt x="66" y="118"/>
                  </a:cubicBezTo>
                  <a:cubicBezTo>
                    <a:pt x="65" y="117"/>
                    <a:pt x="64" y="116"/>
                    <a:pt x="63" y="115"/>
                  </a:cubicBezTo>
                  <a:cubicBezTo>
                    <a:pt x="22" y="82"/>
                    <a:pt x="13" y="53"/>
                    <a:pt x="13" y="6"/>
                  </a:cubicBezTo>
                  <a:cubicBezTo>
                    <a:pt x="159" y="6"/>
                    <a:pt x="159" y="6"/>
                    <a:pt x="159" y="6"/>
                  </a:cubicBezTo>
                  <a:cubicBezTo>
                    <a:pt x="159" y="53"/>
                    <a:pt x="150" y="82"/>
                    <a:pt x="109" y="115"/>
                  </a:cubicBezTo>
                  <a:cubicBezTo>
                    <a:pt x="108" y="116"/>
                    <a:pt x="107" y="117"/>
                    <a:pt x="106" y="118"/>
                  </a:cubicBezTo>
                  <a:cubicBezTo>
                    <a:pt x="98" y="123"/>
                    <a:pt x="89" y="129"/>
                    <a:pt x="89" y="140"/>
                  </a:cubicBezTo>
                  <a:close/>
                </a:path>
              </a:pathLst>
            </a:custGeom>
            <a:solidFill>
              <a:srgbClr val="CE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7" name="Rectangle 76">
              <a:extLst>
                <a:ext uri="{FF2B5EF4-FFF2-40B4-BE49-F238E27FC236}">
                  <a16:creationId xmlns:a16="http://schemas.microsoft.com/office/drawing/2014/main" id="{8C95B23A-E952-DDD6-B3DA-6F68730C8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9083" y="5022060"/>
              <a:ext cx="511150" cy="19879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8" name="Freeform 77">
              <a:extLst>
                <a:ext uri="{FF2B5EF4-FFF2-40B4-BE49-F238E27FC236}">
                  <a16:creationId xmlns:a16="http://schemas.microsoft.com/office/drawing/2014/main" id="{AFABF99E-9D97-9A59-F317-C3F8512F92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59083" y="5311342"/>
              <a:ext cx="511150" cy="667330"/>
            </a:xfrm>
            <a:custGeom>
              <a:avLst/>
              <a:gdLst>
                <a:gd name="T0" fmla="*/ 77 w 146"/>
                <a:gd name="T1" fmla="*/ 158 h 192"/>
                <a:gd name="T2" fmla="*/ 92 w 146"/>
                <a:gd name="T3" fmla="*/ 151 h 192"/>
                <a:gd name="T4" fmla="*/ 93 w 146"/>
                <a:gd name="T5" fmla="*/ 127 h 192"/>
                <a:gd name="T6" fmla="*/ 91 w 146"/>
                <a:gd name="T7" fmla="*/ 109 h 192"/>
                <a:gd name="T8" fmla="*/ 94 w 146"/>
                <a:gd name="T9" fmla="*/ 105 h 192"/>
                <a:gd name="T10" fmla="*/ 80 w 146"/>
                <a:gd name="T11" fmla="*/ 94 h 192"/>
                <a:gd name="T12" fmla="*/ 75 w 146"/>
                <a:gd name="T13" fmla="*/ 88 h 192"/>
                <a:gd name="T14" fmla="*/ 77 w 146"/>
                <a:gd name="T15" fmla="*/ 51 h 192"/>
                <a:gd name="T16" fmla="*/ 96 w 146"/>
                <a:gd name="T17" fmla="*/ 33 h 192"/>
                <a:gd name="T18" fmla="*/ 73 w 146"/>
                <a:gd name="T19" fmla="*/ 3 h 192"/>
                <a:gd name="T20" fmla="*/ 50 w 146"/>
                <a:gd name="T21" fmla="*/ 33 h 192"/>
                <a:gd name="T22" fmla="*/ 69 w 146"/>
                <a:gd name="T23" fmla="*/ 51 h 192"/>
                <a:gd name="T24" fmla="*/ 71 w 146"/>
                <a:gd name="T25" fmla="*/ 89 h 192"/>
                <a:gd name="T26" fmla="*/ 66 w 146"/>
                <a:gd name="T27" fmla="*/ 94 h 192"/>
                <a:gd name="T28" fmla="*/ 51 w 146"/>
                <a:gd name="T29" fmla="*/ 110 h 192"/>
                <a:gd name="T30" fmla="*/ 67 w 146"/>
                <a:gd name="T31" fmla="*/ 129 h 192"/>
                <a:gd name="T32" fmla="*/ 69 w 146"/>
                <a:gd name="T33" fmla="*/ 145 h 192"/>
                <a:gd name="T34" fmla="*/ 65 w 146"/>
                <a:gd name="T35" fmla="*/ 144 h 192"/>
                <a:gd name="T36" fmla="*/ 58 w 146"/>
                <a:gd name="T37" fmla="*/ 139 h 192"/>
                <a:gd name="T38" fmla="*/ 49 w 146"/>
                <a:gd name="T39" fmla="*/ 142 h 192"/>
                <a:gd name="T40" fmla="*/ 55 w 146"/>
                <a:gd name="T41" fmla="*/ 163 h 192"/>
                <a:gd name="T42" fmla="*/ 0 w 146"/>
                <a:gd name="T43" fmla="*/ 192 h 192"/>
                <a:gd name="T44" fmla="*/ 145 w 146"/>
                <a:gd name="T45" fmla="*/ 170 h 192"/>
                <a:gd name="T46" fmla="*/ 79 w 146"/>
                <a:gd name="T47" fmla="*/ 104 h 192"/>
                <a:gd name="T48" fmla="*/ 86 w 146"/>
                <a:gd name="T49" fmla="*/ 109 h 192"/>
                <a:gd name="T50" fmla="*/ 89 w 146"/>
                <a:gd name="T51" fmla="*/ 124 h 192"/>
                <a:gd name="T52" fmla="*/ 77 w 146"/>
                <a:gd name="T53" fmla="*/ 116 h 192"/>
                <a:gd name="T54" fmla="*/ 77 w 146"/>
                <a:gd name="T55" fmla="*/ 135 h 192"/>
                <a:gd name="T56" fmla="*/ 83 w 146"/>
                <a:gd name="T57" fmla="*/ 135 h 192"/>
                <a:gd name="T58" fmla="*/ 83 w 146"/>
                <a:gd name="T59" fmla="*/ 145 h 192"/>
                <a:gd name="T60" fmla="*/ 77 w 146"/>
                <a:gd name="T61" fmla="*/ 145 h 192"/>
                <a:gd name="T62" fmla="*/ 67 w 146"/>
                <a:gd name="T63" fmla="*/ 116 h 192"/>
                <a:gd name="T64" fmla="*/ 63 w 146"/>
                <a:gd name="T65" fmla="*/ 110 h 192"/>
                <a:gd name="T66" fmla="*/ 67 w 146"/>
                <a:gd name="T67" fmla="*/ 104 h 192"/>
                <a:gd name="T68" fmla="*/ 69 w 146"/>
                <a:gd name="T69" fmla="*/ 114 h 192"/>
                <a:gd name="T70" fmla="*/ 58 w 146"/>
                <a:gd name="T71" fmla="*/ 154 h 192"/>
                <a:gd name="T72" fmla="*/ 69 w 146"/>
                <a:gd name="T73" fmla="*/ 158 h 192"/>
                <a:gd name="T74" fmla="*/ 58 w 146"/>
                <a:gd name="T75" fmla="*/ 15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6" h="192">
                  <a:moveTo>
                    <a:pt x="145" y="170"/>
                  </a:moveTo>
                  <a:cubicBezTo>
                    <a:pt x="119" y="170"/>
                    <a:pt x="97" y="166"/>
                    <a:pt x="77" y="158"/>
                  </a:cubicBezTo>
                  <a:cubicBezTo>
                    <a:pt x="78" y="158"/>
                    <a:pt x="79" y="158"/>
                    <a:pt x="80" y="157"/>
                  </a:cubicBezTo>
                  <a:cubicBezTo>
                    <a:pt x="80" y="157"/>
                    <a:pt x="88" y="155"/>
                    <a:pt x="92" y="151"/>
                  </a:cubicBezTo>
                  <a:cubicBezTo>
                    <a:pt x="96" y="148"/>
                    <a:pt x="97" y="143"/>
                    <a:pt x="97" y="138"/>
                  </a:cubicBezTo>
                  <a:cubicBezTo>
                    <a:pt x="97" y="134"/>
                    <a:pt x="96" y="130"/>
                    <a:pt x="93" y="127"/>
                  </a:cubicBezTo>
                  <a:cubicBezTo>
                    <a:pt x="93" y="126"/>
                    <a:pt x="92" y="126"/>
                    <a:pt x="91" y="125"/>
                  </a:cubicBezTo>
                  <a:cubicBezTo>
                    <a:pt x="89" y="122"/>
                    <a:pt x="89" y="110"/>
                    <a:pt x="91" y="109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94" y="108"/>
                    <a:pt x="95" y="107"/>
                    <a:pt x="94" y="105"/>
                  </a:cubicBezTo>
                  <a:cubicBezTo>
                    <a:pt x="94" y="105"/>
                    <a:pt x="93" y="100"/>
                    <a:pt x="89" y="98"/>
                  </a:cubicBezTo>
                  <a:cubicBezTo>
                    <a:pt x="86" y="95"/>
                    <a:pt x="80" y="94"/>
                    <a:pt x="80" y="94"/>
                  </a:cubicBezTo>
                  <a:cubicBezTo>
                    <a:pt x="78" y="93"/>
                    <a:pt x="77" y="92"/>
                    <a:pt x="77" y="91"/>
                  </a:cubicBezTo>
                  <a:cubicBezTo>
                    <a:pt x="77" y="90"/>
                    <a:pt x="76" y="89"/>
                    <a:pt x="75" y="88"/>
                  </a:cubicBezTo>
                  <a:cubicBezTo>
                    <a:pt x="73" y="88"/>
                    <a:pt x="74" y="72"/>
                    <a:pt x="75" y="60"/>
                  </a:cubicBezTo>
                  <a:cubicBezTo>
                    <a:pt x="75" y="56"/>
                    <a:pt x="76" y="53"/>
                    <a:pt x="77" y="51"/>
                  </a:cubicBezTo>
                  <a:cubicBezTo>
                    <a:pt x="80" y="44"/>
                    <a:pt x="87" y="40"/>
                    <a:pt x="93" y="36"/>
                  </a:cubicBezTo>
                  <a:cubicBezTo>
                    <a:pt x="94" y="35"/>
                    <a:pt x="95" y="34"/>
                    <a:pt x="96" y="33"/>
                  </a:cubicBezTo>
                  <a:cubicBezTo>
                    <a:pt x="110" y="22"/>
                    <a:pt x="121" y="11"/>
                    <a:pt x="128" y="0"/>
                  </a:cubicBezTo>
                  <a:cubicBezTo>
                    <a:pt x="111" y="2"/>
                    <a:pt x="92" y="3"/>
                    <a:pt x="73" y="3"/>
                  </a:cubicBezTo>
                  <a:cubicBezTo>
                    <a:pt x="54" y="3"/>
                    <a:pt x="35" y="2"/>
                    <a:pt x="18" y="0"/>
                  </a:cubicBezTo>
                  <a:cubicBezTo>
                    <a:pt x="25" y="11"/>
                    <a:pt x="36" y="22"/>
                    <a:pt x="50" y="33"/>
                  </a:cubicBezTo>
                  <a:cubicBezTo>
                    <a:pt x="51" y="34"/>
                    <a:pt x="52" y="35"/>
                    <a:pt x="53" y="36"/>
                  </a:cubicBezTo>
                  <a:cubicBezTo>
                    <a:pt x="59" y="40"/>
                    <a:pt x="66" y="44"/>
                    <a:pt x="69" y="51"/>
                  </a:cubicBezTo>
                  <a:cubicBezTo>
                    <a:pt x="70" y="53"/>
                    <a:pt x="71" y="56"/>
                    <a:pt x="71" y="60"/>
                  </a:cubicBezTo>
                  <a:cubicBezTo>
                    <a:pt x="72" y="71"/>
                    <a:pt x="73" y="88"/>
                    <a:pt x="71" y="89"/>
                  </a:cubicBezTo>
                  <a:cubicBezTo>
                    <a:pt x="70" y="89"/>
                    <a:pt x="69" y="90"/>
                    <a:pt x="69" y="91"/>
                  </a:cubicBezTo>
                  <a:cubicBezTo>
                    <a:pt x="69" y="92"/>
                    <a:pt x="68" y="93"/>
                    <a:pt x="66" y="94"/>
                  </a:cubicBezTo>
                  <a:cubicBezTo>
                    <a:pt x="66" y="94"/>
                    <a:pt x="59" y="95"/>
                    <a:pt x="56" y="99"/>
                  </a:cubicBezTo>
                  <a:cubicBezTo>
                    <a:pt x="52" y="102"/>
                    <a:pt x="51" y="106"/>
                    <a:pt x="51" y="110"/>
                  </a:cubicBezTo>
                  <a:cubicBezTo>
                    <a:pt x="51" y="115"/>
                    <a:pt x="52" y="119"/>
                    <a:pt x="55" y="122"/>
                  </a:cubicBezTo>
                  <a:cubicBezTo>
                    <a:pt x="58" y="126"/>
                    <a:pt x="67" y="129"/>
                    <a:pt x="67" y="129"/>
                  </a:cubicBezTo>
                  <a:cubicBezTo>
                    <a:pt x="68" y="129"/>
                    <a:pt x="69" y="131"/>
                    <a:pt x="69" y="133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69" y="146"/>
                    <a:pt x="68" y="147"/>
                    <a:pt x="67" y="146"/>
                  </a:cubicBezTo>
                  <a:cubicBezTo>
                    <a:pt x="67" y="146"/>
                    <a:pt x="66" y="146"/>
                    <a:pt x="65" y="144"/>
                  </a:cubicBezTo>
                  <a:cubicBezTo>
                    <a:pt x="63" y="143"/>
                    <a:pt x="63" y="141"/>
                    <a:pt x="63" y="141"/>
                  </a:cubicBezTo>
                  <a:cubicBezTo>
                    <a:pt x="62" y="140"/>
                    <a:pt x="60" y="138"/>
                    <a:pt x="58" y="139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0" y="139"/>
                    <a:pt x="49" y="141"/>
                    <a:pt x="49" y="142"/>
                  </a:cubicBezTo>
                  <a:cubicBezTo>
                    <a:pt x="49" y="142"/>
                    <a:pt x="52" y="149"/>
                    <a:pt x="55" y="152"/>
                  </a:cubicBezTo>
                  <a:cubicBezTo>
                    <a:pt x="56" y="155"/>
                    <a:pt x="56" y="159"/>
                    <a:pt x="55" y="163"/>
                  </a:cubicBezTo>
                  <a:cubicBezTo>
                    <a:pt x="39" y="167"/>
                    <a:pt x="21" y="170"/>
                    <a:pt x="1" y="170"/>
                  </a:cubicBezTo>
                  <a:cubicBezTo>
                    <a:pt x="0" y="177"/>
                    <a:pt x="0" y="184"/>
                    <a:pt x="0" y="192"/>
                  </a:cubicBezTo>
                  <a:cubicBezTo>
                    <a:pt x="146" y="192"/>
                    <a:pt x="146" y="192"/>
                    <a:pt x="146" y="192"/>
                  </a:cubicBezTo>
                  <a:cubicBezTo>
                    <a:pt x="146" y="184"/>
                    <a:pt x="146" y="177"/>
                    <a:pt x="145" y="170"/>
                  </a:cubicBezTo>
                  <a:close/>
                  <a:moveTo>
                    <a:pt x="77" y="106"/>
                  </a:moveTo>
                  <a:cubicBezTo>
                    <a:pt x="77" y="104"/>
                    <a:pt x="78" y="103"/>
                    <a:pt x="79" y="104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2" y="108"/>
                    <a:pt x="84" y="109"/>
                    <a:pt x="86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8" y="112"/>
                    <a:pt x="89" y="122"/>
                    <a:pt x="89" y="124"/>
                  </a:cubicBezTo>
                  <a:cubicBezTo>
                    <a:pt x="84" y="122"/>
                    <a:pt x="80" y="120"/>
                    <a:pt x="80" y="120"/>
                  </a:cubicBezTo>
                  <a:cubicBezTo>
                    <a:pt x="78" y="120"/>
                    <a:pt x="77" y="118"/>
                    <a:pt x="77" y="116"/>
                  </a:cubicBezTo>
                  <a:lnTo>
                    <a:pt x="77" y="106"/>
                  </a:lnTo>
                  <a:close/>
                  <a:moveTo>
                    <a:pt x="77" y="135"/>
                  </a:moveTo>
                  <a:cubicBezTo>
                    <a:pt x="77" y="133"/>
                    <a:pt x="78" y="132"/>
                    <a:pt x="80" y="133"/>
                  </a:cubicBezTo>
                  <a:cubicBezTo>
                    <a:pt x="80" y="133"/>
                    <a:pt x="82" y="133"/>
                    <a:pt x="83" y="135"/>
                  </a:cubicBezTo>
                  <a:cubicBezTo>
                    <a:pt x="85" y="136"/>
                    <a:pt x="85" y="138"/>
                    <a:pt x="85" y="140"/>
                  </a:cubicBezTo>
                  <a:cubicBezTo>
                    <a:pt x="85" y="142"/>
                    <a:pt x="84" y="144"/>
                    <a:pt x="83" y="145"/>
                  </a:cubicBezTo>
                  <a:cubicBezTo>
                    <a:pt x="81" y="147"/>
                    <a:pt x="80" y="148"/>
                    <a:pt x="80" y="148"/>
                  </a:cubicBezTo>
                  <a:cubicBezTo>
                    <a:pt x="78" y="148"/>
                    <a:pt x="77" y="147"/>
                    <a:pt x="77" y="145"/>
                  </a:cubicBezTo>
                  <a:lnTo>
                    <a:pt x="77" y="135"/>
                  </a:lnTo>
                  <a:close/>
                  <a:moveTo>
                    <a:pt x="67" y="116"/>
                  </a:moveTo>
                  <a:cubicBezTo>
                    <a:pt x="67" y="116"/>
                    <a:pt x="66" y="116"/>
                    <a:pt x="65" y="114"/>
                  </a:cubicBezTo>
                  <a:cubicBezTo>
                    <a:pt x="64" y="113"/>
                    <a:pt x="63" y="112"/>
                    <a:pt x="63" y="110"/>
                  </a:cubicBezTo>
                  <a:cubicBezTo>
                    <a:pt x="63" y="108"/>
                    <a:pt x="64" y="107"/>
                    <a:pt x="65" y="105"/>
                  </a:cubicBezTo>
                  <a:cubicBezTo>
                    <a:pt x="66" y="104"/>
                    <a:pt x="67" y="104"/>
                    <a:pt x="67" y="104"/>
                  </a:cubicBezTo>
                  <a:cubicBezTo>
                    <a:pt x="68" y="103"/>
                    <a:pt x="69" y="104"/>
                    <a:pt x="69" y="106"/>
                  </a:cubicBezTo>
                  <a:cubicBezTo>
                    <a:pt x="69" y="114"/>
                    <a:pt x="69" y="114"/>
                    <a:pt x="69" y="114"/>
                  </a:cubicBezTo>
                  <a:cubicBezTo>
                    <a:pt x="69" y="116"/>
                    <a:pt x="68" y="117"/>
                    <a:pt x="67" y="116"/>
                  </a:cubicBezTo>
                  <a:close/>
                  <a:moveTo>
                    <a:pt x="58" y="154"/>
                  </a:moveTo>
                  <a:cubicBezTo>
                    <a:pt x="62" y="156"/>
                    <a:pt x="66" y="158"/>
                    <a:pt x="66" y="158"/>
                  </a:cubicBezTo>
                  <a:cubicBezTo>
                    <a:pt x="67" y="158"/>
                    <a:pt x="68" y="158"/>
                    <a:pt x="69" y="158"/>
                  </a:cubicBezTo>
                  <a:cubicBezTo>
                    <a:pt x="65" y="160"/>
                    <a:pt x="61" y="161"/>
                    <a:pt x="57" y="162"/>
                  </a:cubicBezTo>
                  <a:cubicBezTo>
                    <a:pt x="57" y="159"/>
                    <a:pt x="57" y="156"/>
                    <a:pt x="58" y="154"/>
                  </a:cubicBezTo>
                  <a:close/>
                </a:path>
              </a:pathLst>
            </a:cu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B879F327-E056-5730-76A8-C977383FFC92}"/>
                </a:ext>
              </a:extLst>
            </p:cNvPr>
            <p:cNvSpPr/>
            <p:nvPr/>
          </p:nvSpPr>
          <p:spPr>
            <a:xfrm>
              <a:off x="10553700" y="5604511"/>
              <a:ext cx="45719" cy="250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A4521F2A-A2EB-5B22-FC5D-BC2993FAAEE5}"/>
                </a:ext>
              </a:extLst>
            </p:cNvPr>
            <p:cNvSpPr/>
            <p:nvPr/>
          </p:nvSpPr>
          <p:spPr>
            <a:xfrm>
              <a:off x="10627360" y="5604511"/>
              <a:ext cx="45719" cy="250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6076CC26-DA80-6E4C-6E29-30501E627E7A}"/>
                </a:ext>
              </a:extLst>
            </p:cNvPr>
            <p:cNvSpPr/>
            <p:nvPr/>
          </p:nvSpPr>
          <p:spPr>
            <a:xfrm>
              <a:off x="10521256" y="5642610"/>
              <a:ext cx="45719" cy="2190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: Rounded Corners 172">
              <a:extLst>
                <a:ext uri="{FF2B5EF4-FFF2-40B4-BE49-F238E27FC236}">
                  <a16:creationId xmlns:a16="http://schemas.microsoft.com/office/drawing/2014/main" id="{8FA6BCFD-A2CF-F644-8716-28D86C36E3FA}"/>
                </a:ext>
              </a:extLst>
            </p:cNvPr>
            <p:cNvSpPr/>
            <p:nvPr/>
          </p:nvSpPr>
          <p:spPr>
            <a:xfrm>
              <a:off x="10672937" y="5646420"/>
              <a:ext cx="45719" cy="2190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5752899-ED1C-0489-0713-E5F6335CEB53}"/>
              </a:ext>
            </a:extLst>
          </p:cNvPr>
          <p:cNvGrpSpPr/>
          <p:nvPr/>
        </p:nvGrpSpPr>
        <p:grpSpPr>
          <a:xfrm>
            <a:off x="-196790" y="4987822"/>
            <a:ext cx="1915028" cy="1819318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A419809-C7F7-7AD8-4AC4-F1AB53F300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10B0DC5-FEBF-4A18-EC17-0ADE7AB409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D5C0D81-7425-1E43-D833-89B1F3B8CC84}"/>
              </a:ext>
            </a:extLst>
          </p:cNvPr>
          <p:cNvGrpSpPr/>
          <p:nvPr/>
        </p:nvGrpSpPr>
        <p:grpSpPr>
          <a:xfrm>
            <a:off x="292194" y="1811926"/>
            <a:ext cx="11607612" cy="1764741"/>
            <a:chOff x="292194" y="1811926"/>
            <a:chExt cx="11607612" cy="1764741"/>
          </a:xfrm>
        </p:grpSpPr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CF9F0174-5790-39EA-0274-A203DD6C1786}"/>
                </a:ext>
              </a:extLst>
            </p:cNvPr>
            <p:cNvCxnSpPr>
              <a:cxnSpLocks/>
            </p:cNvCxnSpPr>
            <p:nvPr/>
          </p:nvCxnSpPr>
          <p:spPr>
            <a:xfrm>
              <a:off x="1348719" y="2846026"/>
              <a:ext cx="0" cy="324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3ABCE14-0497-11D3-CBEE-1C443DA6825B}"/>
                </a:ext>
              </a:extLst>
            </p:cNvPr>
            <p:cNvGrpSpPr/>
            <p:nvPr/>
          </p:nvGrpSpPr>
          <p:grpSpPr>
            <a:xfrm>
              <a:off x="834172" y="1811926"/>
              <a:ext cx="10522970" cy="1058716"/>
              <a:chOff x="834514" y="4159196"/>
              <a:chExt cx="10522970" cy="1058716"/>
            </a:xfrm>
          </p:grpSpPr>
          <p:pic>
            <p:nvPicPr>
              <p:cNvPr id="9" name="Graphique 8" descr="Liste de contrôle avec un remplissage uni">
                <a:extLst>
                  <a:ext uri="{FF2B5EF4-FFF2-40B4-BE49-F238E27FC236}">
                    <a16:creationId xmlns:a16="http://schemas.microsoft.com/office/drawing/2014/main" id="{35D31022-8BD7-206A-8F36-3239726D96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067157" y="4397341"/>
                <a:ext cx="576000" cy="576000"/>
              </a:xfrm>
              <a:prstGeom prst="rect">
                <a:avLst/>
              </a:prstGeom>
            </p:spPr>
          </p:pic>
          <p:pic>
            <p:nvPicPr>
              <p:cNvPr id="11" name="Graphique 10" descr="Poignée de main avec un remplissage uni">
                <a:extLst>
                  <a:ext uri="{FF2B5EF4-FFF2-40B4-BE49-F238E27FC236}">
                    <a16:creationId xmlns:a16="http://schemas.microsoft.com/office/drawing/2014/main" id="{BC174A13-108D-31C2-ECAA-855E00AAF9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894859" y="4377905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13" name="Graphique 12" descr="Réunion avec un remplissage uni">
                <a:extLst>
                  <a:ext uri="{FF2B5EF4-FFF2-40B4-BE49-F238E27FC236}">
                    <a16:creationId xmlns:a16="http://schemas.microsoft.com/office/drawing/2014/main" id="{57D38DCC-95FF-DCEF-6E5E-233E4AF469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714135" y="4339730"/>
                <a:ext cx="648000" cy="648000"/>
              </a:xfrm>
              <a:prstGeom prst="rect">
                <a:avLst/>
              </a:prstGeom>
            </p:spPr>
          </p:pic>
          <p:pic>
            <p:nvPicPr>
              <p:cNvPr id="16" name="Graphique 15" descr="Mille avec un remplissage uni">
                <a:extLst>
                  <a:ext uri="{FF2B5EF4-FFF2-40B4-BE49-F238E27FC236}">
                    <a16:creationId xmlns:a16="http://schemas.microsoft.com/office/drawing/2014/main" id="{ECACD884-15E6-2505-ED2E-F5231C3B00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4842187" y="4382554"/>
                <a:ext cx="612000" cy="612000"/>
              </a:xfrm>
              <a:prstGeom prst="rect">
                <a:avLst/>
              </a:prstGeom>
            </p:spPr>
          </p:pic>
          <p:pic>
            <p:nvPicPr>
              <p:cNvPr id="33" name="Graphique 32" descr="Main de robot avec un remplissage uni">
                <a:extLst>
                  <a:ext uri="{FF2B5EF4-FFF2-40B4-BE49-F238E27FC236}">
                    <a16:creationId xmlns:a16="http://schemas.microsoft.com/office/drawing/2014/main" id="{CFDAE593-4F7A-8E93-126D-0CF08735D8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8691842" y="4378886"/>
                <a:ext cx="576000" cy="576000"/>
              </a:xfrm>
              <a:prstGeom prst="rect">
                <a:avLst/>
              </a:prstGeom>
            </p:spPr>
          </p:pic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95F7A5F1-C62A-CF50-E9FF-872555EC202A}"/>
                  </a:ext>
                </a:extLst>
              </p:cNvPr>
              <p:cNvSpPr/>
              <p:nvPr/>
            </p:nvSpPr>
            <p:spPr>
              <a:xfrm>
                <a:off x="4620342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656DE809-D18A-71A6-EC4D-FF48EE54D833}"/>
                  </a:ext>
                </a:extLst>
              </p:cNvPr>
              <p:cNvSpPr/>
              <p:nvPr/>
            </p:nvSpPr>
            <p:spPr>
              <a:xfrm>
                <a:off x="2727428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C3AC4C83-3D56-2FE8-5AB8-92FF3EBBAEC3}"/>
                  </a:ext>
                </a:extLst>
              </p:cNvPr>
              <p:cNvSpPr/>
              <p:nvPr/>
            </p:nvSpPr>
            <p:spPr>
              <a:xfrm>
                <a:off x="6513256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7BD1B64-7778-4154-67CA-F9A161E1427E}"/>
                  </a:ext>
                </a:extLst>
              </p:cNvPr>
              <p:cNvSpPr/>
              <p:nvPr/>
            </p:nvSpPr>
            <p:spPr>
              <a:xfrm>
                <a:off x="8406170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7AB8659A-3A36-5362-83F4-3B9394A44654}"/>
                  </a:ext>
                </a:extLst>
              </p:cNvPr>
              <p:cNvSpPr/>
              <p:nvPr/>
            </p:nvSpPr>
            <p:spPr>
              <a:xfrm>
                <a:off x="10299084" y="4159196"/>
                <a:ext cx="1058400" cy="105871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833BE04-ABF9-5AAD-92C2-DC3C48B281CB}"/>
                  </a:ext>
                </a:extLst>
              </p:cNvPr>
              <p:cNvSpPr/>
              <p:nvPr/>
            </p:nvSpPr>
            <p:spPr>
              <a:xfrm>
                <a:off x="834514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7BEB07BA-3EE5-B2CE-1B95-374DC67FC0E7}"/>
                  </a:ext>
                </a:extLst>
              </p:cNvPr>
              <p:cNvGrpSpPr/>
              <p:nvPr/>
            </p:nvGrpSpPr>
            <p:grpSpPr>
              <a:xfrm>
                <a:off x="1815152" y="4626591"/>
                <a:ext cx="989463" cy="116006"/>
                <a:chOff x="1815152" y="4626591"/>
                <a:chExt cx="989463" cy="116006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60D5DF6-A614-F1C3-B9D0-2887244C7B18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8735E060-C286-698F-492C-56131BD9632A}"/>
                    </a:ext>
                  </a:extLst>
                </p:cNvPr>
                <p:cNvCxnSpPr>
                  <a:stCxn id="8" idx="6"/>
                  <a:endCxn id="4" idx="2"/>
                </p:cNvCxnSpPr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B4391758-F476-97F2-E9E0-75FEB6F5A8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42751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39DD15D2-F023-C5DF-40CE-58E01FF71A92}"/>
                  </a:ext>
                </a:extLst>
              </p:cNvPr>
              <p:cNvGrpSpPr/>
              <p:nvPr/>
            </p:nvGrpSpPr>
            <p:grpSpPr>
              <a:xfrm>
                <a:off x="3707487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3E96441A-B9CA-651F-8F41-3EC86C4B3BF3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58F733A4-3DF4-045C-7C78-96DEC31CD834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410A2E3-5320-F3A2-12DC-083AE27FBDE7}"/>
                  </a:ext>
                </a:extLst>
              </p:cNvPr>
              <p:cNvGrpSpPr/>
              <p:nvPr/>
            </p:nvGrpSpPr>
            <p:grpSpPr>
              <a:xfrm>
                <a:off x="5599704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EADAC941-13D2-88F1-A60A-7700378A8530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CF6B2D58-BE8E-864E-0E4B-BA309BBC3050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5B849BE7-9F12-CF16-7E05-DDAAD7536E3F}"/>
                  </a:ext>
                </a:extLst>
              </p:cNvPr>
              <p:cNvGrpSpPr/>
              <p:nvPr/>
            </p:nvGrpSpPr>
            <p:grpSpPr>
              <a:xfrm>
                <a:off x="7494182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336EA4D3-AF8D-11E6-CC60-7EC718281581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41F32A03-EAE4-0DF9-37D1-A09A12ADC094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1000B1F-2B6D-A4CE-E321-4CBA31B7378D}"/>
                  </a:ext>
                </a:extLst>
              </p:cNvPr>
              <p:cNvGrpSpPr/>
              <p:nvPr/>
            </p:nvGrpSpPr>
            <p:grpSpPr>
              <a:xfrm>
                <a:off x="9392885" y="46088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7A23AD62-9BB2-2FD2-6C53-CCE3D42B1827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8B31E18E-92B8-463D-511C-0FFA854EB49A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D33FA66D-631D-0D6F-57E1-0559BEB178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26217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A14881FC-FEF3-3D71-E8CF-0AC2AF1E2C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28579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EEF4CF1-A22A-0131-EE78-FE18DFA664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21082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4900412-7299-3A03-9946-C76E0BE0E0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14407" y="4277418"/>
                <a:ext cx="827754" cy="828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42575BF-E793-DD84-1D45-575F756585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8940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4" name="Graphic 53" descr="Contract with solid fill">
                <a:extLst>
                  <a:ext uri="{FF2B5EF4-FFF2-40B4-BE49-F238E27FC236}">
                    <a16:creationId xmlns:a16="http://schemas.microsoft.com/office/drawing/2014/main" id="{CC17D7D7-8C35-5FE4-8C7D-E737949874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0521598" y="4390517"/>
                <a:ext cx="612000" cy="612000"/>
              </a:xfrm>
              <a:prstGeom prst="rect">
                <a:avLst/>
              </a:prstGeom>
            </p:spPr>
          </p:pic>
        </p:grp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73E5103-A7A1-40C0-C270-B59BF6A859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47845" y="2870642"/>
              <a:ext cx="1355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178CA6C-8CD5-A9B8-62D7-5A5EBE43A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5111" y="2870642"/>
              <a:ext cx="4321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B48AD5C4-B071-6031-5363-F32DD0E49BFA}"/>
                </a:ext>
              </a:extLst>
            </p:cNvPr>
            <p:cNvCxnSpPr>
              <a:stCxn id="6" idx="4"/>
            </p:cNvCxnSpPr>
            <p:nvPr/>
          </p:nvCxnSpPr>
          <p:spPr>
            <a:xfrm flipH="1">
              <a:off x="8934617" y="2870642"/>
              <a:ext cx="411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8382DC06-6A70-71BA-EA00-D2F646B187D4}"/>
                </a:ext>
              </a:extLst>
            </p:cNvPr>
            <p:cNvCxnSpPr>
              <a:cxnSpLocks/>
              <a:stCxn id="7" idx="4"/>
            </p:cNvCxnSpPr>
            <p:nvPr/>
          </p:nvCxnSpPr>
          <p:spPr>
            <a:xfrm flipH="1">
              <a:off x="10827256" y="2870642"/>
              <a:ext cx="686" cy="396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2BAE0572-511A-45F0-DEC6-72EF5FA86A61}"/>
                </a:ext>
              </a:extLst>
            </p:cNvPr>
            <p:cNvCxnSpPr>
              <a:cxnSpLocks/>
            </p:cNvCxnSpPr>
            <p:nvPr/>
          </p:nvCxnSpPr>
          <p:spPr>
            <a:xfrm>
              <a:off x="3249332" y="2879802"/>
              <a:ext cx="0" cy="324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60C78A9E-7749-9B52-A140-0C2DD1F43340}"/>
                </a:ext>
              </a:extLst>
            </p:cNvPr>
            <p:cNvGrpSpPr/>
            <p:nvPr/>
          </p:nvGrpSpPr>
          <p:grpSpPr>
            <a:xfrm>
              <a:off x="292194" y="3053447"/>
              <a:ext cx="2023443" cy="523220"/>
              <a:chOff x="12756" y="2800985"/>
              <a:chExt cx="2023443" cy="523220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5C905074-55CC-87ED-D1DB-37AB2C73E334}"/>
                  </a:ext>
                </a:extLst>
              </p:cNvPr>
              <p:cNvGrpSpPr/>
              <p:nvPr/>
            </p:nvGrpSpPr>
            <p:grpSpPr>
              <a:xfrm>
                <a:off x="128967" y="2846289"/>
                <a:ext cx="1809750" cy="455776"/>
                <a:chOff x="128967" y="2846289"/>
                <a:chExt cx="1809750" cy="455776"/>
              </a:xfrm>
            </p:grpSpPr>
            <p:sp>
              <p:nvSpPr>
                <p:cNvPr id="77" name="Rectangle: Rounded Corners 76">
                  <a:extLst>
                    <a:ext uri="{FF2B5EF4-FFF2-40B4-BE49-F238E27FC236}">
                      <a16:creationId xmlns:a16="http://schemas.microsoft.com/office/drawing/2014/main" id="{0D1146DD-7B02-9FB4-2B07-08A7B8D16162}"/>
                    </a:ext>
                  </a:extLst>
                </p:cNvPr>
                <p:cNvSpPr/>
                <p:nvPr/>
              </p:nvSpPr>
              <p:spPr>
                <a:xfrm>
                  <a:off x="128967" y="3060055"/>
                  <a:ext cx="1809750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Rectangle: Rounded Corners 75">
                  <a:extLst>
                    <a:ext uri="{FF2B5EF4-FFF2-40B4-BE49-F238E27FC236}">
                      <a16:creationId xmlns:a16="http://schemas.microsoft.com/office/drawing/2014/main" id="{27AF1910-EA14-BE34-EB44-73139BDFF7A4}"/>
                    </a:ext>
                  </a:extLst>
                </p:cNvPr>
                <p:cNvSpPr/>
                <p:nvPr/>
              </p:nvSpPr>
              <p:spPr>
                <a:xfrm>
                  <a:off x="582357" y="2846289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7D66E6DD-7C16-B8D3-177B-D9CD6E36CA92}"/>
                    </a:ext>
                  </a:extLst>
                </p:cNvPr>
                <p:cNvSpPr/>
                <p:nvPr/>
              </p:nvSpPr>
              <p:spPr>
                <a:xfrm rot="10800000">
                  <a:off x="536454" y="301721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9FFE5DA2-6F87-4F10-F007-052A1063666D}"/>
                    </a:ext>
                  </a:extLst>
                </p:cNvPr>
                <p:cNvSpPr/>
                <p:nvPr/>
              </p:nvSpPr>
              <p:spPr>
                <a:xfrm rot="10800000" flipH="1">
                  <a:off x="1396501" y="301086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2DB7D722-9687-0486-EEE7-F0ACA9FAD75D}"/>
                  </a:ext>
                </a:extLst>
              </p:cNvPr>
              <p:cNvSpPr txBox="1"/>
              <p:nvPr/>
            </p:nvSpPr>
            <p:spPr>
              <a:xfrm>
                <a:off x="12756" y="2800985"/>
                <a:ext cx="202344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Apply via 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  <a:hlinkClick r:id="rId1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ventureconnect.cern</a:t>
                </a:r>
                <a:endParaRPr lang="en-GB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41BA577-9528-5681-922F-D3361D3EA523}"/>
                </a:ext>
              </a:extLst>
            </p:cNvPr>
            <p:cNvGrpSpPr/>
            <p:nvPr/>
          </p:nvGrpSpPr>
          <p:grpSpPr>
            <a:xfrm>
              <a:off x="2177515" y="3053447"/>
              <a:ext cx="2147236" cy="307777"/>
              <a:chOff x="2912703" y="3733160"/>
              <a:chExt cx="2147236" cy="307777"/>
            </a:xfrm>
          </p:grpSpPr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B1433254-50F9-05D6-C41B-F8535691F9D2}"/>
                  </a:ext>
                </a:extLst>
              </p:cNvPr>
              <p:cNvSpPr/>
              <p:nvPr/>
            </p:nvSpPr>
            <p:spPr>
              <a:xfrm>
                <a:off x="3075096" y="3780614"/>
                <a:ext cx="1809750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34AB8A2A-304B-9038-F496-10CFB1FEA49C}"/>
                  </a:ext>
                </a:extLst>
              </p:cNvPr>
              <p:cNvSpPr txBox="1"/>
              <p:nvPr/>
            </p:nvSpPr>
            <p:spPr>
              <a:xfrm>
                <a:off x="2912703" y="3733160"/>
                <a:ext cx="21472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Introductory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Meeting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BFF2E57-CF87-62CC-3E57-F3340F514A25}"/>
                </a:ext>
              </a:extLst>
            </p:cNvPr>
            <p:cNvGrpSpPr/>
            <p:nvPr/>
          </p:nvGrpSpPr>
          <p:grpSpPr>
            <a:xfrm>
              <a:off x="4153452" y="3053447"/>
              <a:ext cx="1940213" cy="523220"/>
              <a:chOff x="3874014" y="2979626"/>
              <a:chExt cx="1940213" cy="523220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A4455989-2F28-4EAF-6A31-DE0E3B208E5E}"/>
                  </a:ext>
                </a:extLst>
              </p:cNvPr>
              <p:cNvGrpSpPr/>
              <p:nvPr/>
            </p:nvGrpSpPr>
            <p:grpSpPr>
              <a:xfrm rot="10800000">
                <a:off x="4029391" y="3018562"/>
                <a:ext cx="1623849" cy="455776"/>
                <a:chOff x="236488" y="2846289"/>
                <a:chExt cx="1623849" cy="455776"/>
              </a:xfrm>
            </p:grpSpPr>
            <p:sp>
              <p:nvSpPr>
                <p:cNvPr id="110" name="Rectangle: Rounded Corners 109">
                  <a:extLst>
                    <a:ext uri="{FF2B5EF4-FFF2-40B4-BE49-F238E27FC236}">
                      <a16:creationId xmlns:a16="http://schemas.microsoft.com/office/drawing/2014/main" id="{B698EB4A-9BA2-B566-0BE3-B9A48C8A4F61}"/>
                    </a:ext>
                  </a:extLst>
                </p:cNvPr>
                <p:cNvSpPr/>
                <p:nvPr/>
              </p:nvSpPr>
              <p:spPr>
                <a:xfrm>
                  <a:off x="236488" y="3060055"/>
                  <a:ext cx="1623849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C02F10EA-35CF-90AD-90C0-12DDC53AAE97}"/>
                    </a:ext>
                  </a:extLst>
                </p:cNvPr>
                <p:cNvSpPr/>
                <p:nvPr/>
              </p:nvSpPr>
              <p:spPr>
                <a:xfrm>
                  <a:off x="582357" y="2846289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B376F99E-058B-CAC1-F406-52B3DAEC7D41}"/>
                    </a:ext>
                  </a:extLst>
                </p:cNvPr>
                <p:cNvSpPr/>
                <p:nvPr/>
              </p:nvSpPr>
              <p:spPr>
                <a:xfrm rot="10800000">
                  <a:off x="536454" y="301721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74907C48-7655-BFBA-A3DB-F24D446B8297}"/>
                    </a:ext>
                  </a:extLst>
                </p:cNvPr>
                <p:cNvSpPr/>
                <p:nvPr/>
              </p:nvSpPr>
              <p:spPr>
                <a:xfrm rot="10800000" flipH="1">
                  <a:off x="1396501" y="301086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D85D2827-E516-C93B-4EE9-65B5FF696793}"/>
                  </a:ext>
                </a:extLst>
              </p:cNvPr>
              <p:cNvSpPr txBox="1"/>
              <p:nvPr/>
            </p:nvSpPr>
            <p:spPr>
              <a:xfrm>
                <a:off x="3874014" y="2979626"/>
                <a:ext cx="194021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CERN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Technology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Matching</a:t>
                </a:r>
                <a:endParaRPr lang="en-GB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00723C65-25F3-DA15-5B05-975627BED1B4}"/>
                </a:ext>
              </a:extLst>
            </p:cNvPr>
            <p:cNvGrpSpPr/>
            <p:nvPr/>
          </p:nvGrpSpPr>
          <p:grpSpPr>
            <a:xfrm>
              <a:off x="5959777" y="3053447"/>
              <a:ext cx="2154989" cy="523220"/>
              <a:chOff x="5728107" y="2966217"/>
              <a:chExt cx="2154989" cy="523220"/>
            </a:xfrm>
          </p:grpSpPr>
          <p:sp>
            <p:nvSpPr>
              <p:cNvPr id="93" name="Rectangle: Rounded Corners 92">
                <a:extLst>
                  <a:ext uri="{FF2B5EF4-FFF2-40B4-BE49-F238E27FC236}">
                    <a16:creationId xmlns:a16="http://schemas.microsoft.com/office/drawing/2014/main" id="{699D3DFA-E912-1025-2141-4B5B4FC8D548}"/>
                  </a:ext>
                </a:extLst>
              </p:cNvPr>
              <p:cNvSpPr/>
              <p:nvPr/>
            </p:nvSpPr>
            <p:spPr>
              <a:xfrm>
                <a:off x="5940311" y="3219597"/>
                <a:ext cx="1725379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7D9DB5AD-4E56-909B-832C-B32352FC87EA}"/>
                  </a:ext>
                </a:extLst>
              </p:cNvPr>
              <p:cNvGrpSpPr/>
              <p:nvPr/>
            </p:nvGrpSpPr>
            <p:grpSpPr>
              <a:xfrm>
                <a:off x="6232122" y="3005831"/>
                <a:ext cx="1151386" cy="261688"/>
                <a:chOff x="6305598" y="3005831"/>
                <a:chExt cx="994987" cy="261688"/>
              </a:xfrm>
            </p:grpSpPr>
            <p:sp>
              <p:nvSpPr>
                <p:cNvPr id="94" name="Rectangle: Rounded Corners 93">
                  <a:extLst>
                    <a:ext uri="{FF2B5EF4-FFF2-40B4-BE49-F238E27FC236}">
                      <a16:creationId xmlns:a16="http://schemas.microsoft.com/office/drawing/2014/main" id="{E7C020AD-FF7C-B40C-5FAB-A8619F77FCA3}"/>
                    </a:ext>
                  </a:extLst>
                </p:cNvPr>
                <p:cNvSpPr/>
                <p:nvPr/>
              </p:nvSpPr>
              <p:spPr>
                <a:xfrm>
                  <a:off x="6351501" y="3005831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14DD5B08-3AF2-7C8C-AA9E-77C2CBAA2724}"/>
                    </a:ext>
                  </a:extLst>
                </p:cNvPr>
                <p:cNvSpPr/>
                <p:nvPr/>
              </p:nvSpPr>
              <p:spPr>
                <a:xfrm rot="10800000">
                  <a:off x="6305598" y="3176755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27D4B433-D18B-010A-9F19-9876D2B202B7}"/>
                    </a:ext>
                  </a:extLst>
                </p:cNvPr>
                <p:cNvSpPr/>
                <p:nvPr/>
              </p:nvSpPr>
              <p:spPr>
                <a:xfrm rot="10800000" flipH="1">
                  <a:off x="7165645" y="3170405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F74DFDC8-08C6-030F-EFEF-F2BEB592D879}"/>
                  </a:ext>
                </a:extLst>
              </p:cNvPr>
              <p:cNvSpPr txBox="1"/>
              <p:nvPr/>
            </p:nvSpPr>
            <p:spPr>
              <a:xfrm>
                <a:off x="5728107" y="2966217"/>
                <a:ext cx="215498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CERN Tech</a:t>
                </a:r>
              </a:p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Expert Consultation</a:t>
                </a: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927FBBE-ED65-285E-D59E-9BD632BA305D}"/>
                </a:ext>
              </a:extLst>
            </p:cNvPr>
            <p:cNvGrpSpPr/>
            <p:nvPr/>
          </p:nvGrpSpPr>
          <p:grpSpPr>
            <a:xfrm>
              <a:off x="7859628" y="3053447"/>
              <a:ext cx="2154989" cy="523220"/>
              <a:chOff x="7646230" y="2969366"/>
              <a:chExt cx="2154989" cy="523220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048A4DA0-35D0-4E82-7623-DA49937F9DD8}"/>
                  </a:ext>
                </a:extLst>
              </p:cNvPr>
              <p:cNvGrpSpPr/>
              <p:nvPr/>
            </p:nvGrpSpPr>
            <p:grpSpPr>
              <a:xfrm>
                <a:off x="7755335" y="3011521"/>
                <a:ext cx="1930958" cy="455776"/>
                <a:chOff x="7755335" y="3011521"/>
                <a:chExt cx="1930958" cy="455776"/>
              </a:xfrm>
            </p:grpSpPr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id="{36ABD8AA-2406-A72C-354A-BA2BCF03EB16}"/>
                    </a:ext>
                  </a:extLst>
                </p:cNvPr>
                <p:cNvSpPr/>
                <p:nvPr/>
              </p:nvSpPr>
              <p:spPr>
                <a:xfrm rot="10800000">
                  <a:off x="7755335" y="3011521"/>
                  <a:ext cx="1930958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18A019E5-995D-4AB2-0CAB-875CD43FACE3}"/>
                    </a:ext>
                  </a:extLst>
                </p:cNvPr>
                <p:cNvGrpSpPr/>
                <p:nvPr/>
              </p:nvGrpSpPr>
              <p:grpSpPr>
                <a:xfrm>
                  <a:off x="7804900" y="3206244"/>
                  <a:ext cx="1833817" cy="261053"/>
                  <a:chOff x="8210129" y="3206244"/>
                  <a:chExt cx="985774" cy="261053"/>
                </a:xfrm>
              </p:grpSpPr>
              <p:sp>
                <p:nvSpPr>
                  <p:cNvPr id="101" name="Rectangle: Rounded Corners 100">
                    <a:extLst>
                      <a:ext uri="{FF2B5EF4-FFF2-40B4-BE49-F238E27FC236}">
                        <a16:creationId xmlns:a16="http://schemas.microsoft.com/office/drawing/2014/main" id="{279E30A8-7DA8-E7DB-3C99-9BDDEF321C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258291" y="3225287"/>
                    <a:ext cx="894241" cy="242010"/>
                  </a:xfrm>
                  <a:prstGeom prst="roundRect">
                    <a:avLst>
                      <a:gd name="adj" fmla="val 32683"/>
                    </a:avLst>
                  </a:pr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2" name="Freeform: Shape 101">
                    <a:extLst>
                      <a:ext uri="{FF2B5EF4-FFF2-40B4-BE49-F238E27FC236}">
                        <a16:creationId xmlns:a16="http://schemas.microsoft.com/office/drawing/2014/main" id="{520ACDC7-474A-81D3-6CAE-2FA668FE6B38}"/>
                      </a:ext>
                    </a:extLst>
                  </p:cNvPr>
                  <p:cNvSpPr/>
                  <p:nvPr/>
                </p:nvSpPr>
                <p:spPr>
                  <a:xfrm rot="20993431">
                    <a:off x="9060963" y="3222119"/>
                    <a:ext cx="134940" cy="90764"/>
                  </a:xfrm>
                  <a:custGeom>
                    <a:avLst/>
                    <a:gdLst>
                      <a:gd name="connsiteX0" fmla="*/ 0 w 528320"/>
                      <a:gd name="connsiteY0" fmla="*/ 0 h 311237"/>
                      <a:gd name="connsiteX1" fmla="*/ 528320 w 528320"/>
                      <a:gd name="connsiteY1" fmla="*/ 0 h 311237"/>
                      <a:gd name="connsiteX2" fmla="*/ 528320 w 528320"/>
                      <a:gd name="connsiteY2" fmla="*/ 147596 h 311237"/>
                      <a:gd name="connsiteX3" fmla="*/ 507555 w 528320"/>
                      <a:gd name="connsiteY3" fmla="*/ 149529 h 311237"/>
                      <a:gd name="connsiteX4" fmla="*/ 343945 w 528320"/>
                      <a:gd name="connsiteY4" fmla="*/ 300576 h 311237"/>
                      <a:gd name="connsiteX5" fmla="*/ 342781 w 528320"/>
                      <a:gd name="connsiteY5" fmla="*/ 311237 h 311237"/>
                      <a:gd name="connsiteX6" fmla="*/ 0 w 528320"/>
                      <a:gd name="connsiteY6" fmla="*/ 311237 h 311237"/>
                      <a:gd name="connsiteX7" fmla="*/ 0 w 528320"/>
                      <a:gd name="connsiteY7" fmla="*/ 0 h 311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8320" h="311237">
                        <a:moveTo>
                          <a:pt x="0" y="0"/>
                        </a:moveTo>
                        <a:lnTo>
                          <a:pt x="528320" y="0"/>
                        </a:lnTo>
                        <a:lnTo>
                          <a:pt x="528320" y="147596"/>
                        </a:lnTo>
                        <a:lnTo>
                          <a:pt x="507555" y="149529"/>
                        </a:lnTo>
                        <a:cubicBezTo>
                          <a:pt x="425432" y="165043"/>
                          <a:pt x="360750" y="224759"/>
                          <a:pt x="343945" y="300576"/>
                        </a:cubicBezTo>
                        <a:lnTo>
                          <a:pt x="342781" y="311237"/>
                        </a:lnTo>
                        <a:lnTo>
                          <a:pt x="0" y="31123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8D1EEB72-9D78-E16E-5521-54E64D701827}"/>
                      </a:ext>
                    </a:extLst>
                  </p:cNvPr>
                  <p:cNvSpPr/>
                  <p:nvPr/>
                </p:nvSpPr>
                <p:spPr>
                  <a:xfrm flipH="1">
                    <a:off x="8210129" y="3206244"/>
                    <a:ext cx="134940" cy="90764"/>
                  </a:xfrm>
                  <a:custGeom>
                    <a:avLst/>
                    <a:gdLst>
                      <a:gd name="connsiteX0" fmla="*/ 0 w 528320"/>
                      <a:gd name="connsiteY0" fmla="*/ 0 h 311237"/>
                      <a:gd name="connsiteX1" fmla="*/ 528320 w 528320"/>
                      <a:gd name="connsiteY1" fmla="*/ 0 h 311237"/>
                      <a:gd name="connsiteX2" fmla="*/ 528320 w 528320"/>
                      <a:gd name="connsiteY2" fmla="*/ 147596 h 311237"/>
                      <a:gd name="connsiteX3" fmla="*/ 507555 w 528320"/>
                      <a:gd name="connsiteY3" fmla="*/ 149529 h 311237"/>
                      <a:gd name="connsiteX4" fmla="*/ 343945 w 528320"/>
                      <a:gd name="connsiteY4" fmla="*/ 300576 h 311237"/>
                      <a:gd name="connsiteX5" fmla="*/ 342781 w 528320"/>
                      <a:gd name="connsiteY5" fmla="*/ 311237 h 311237"/>
                      <a:gd name="connsiteX6" fmla="*/ 0 w 528320"/>
                      <a:gd name="connsiteY6" fmla="*/ 311237 h 311237"/>
                      <a:gd name="connsiteX7" fmla="*/ 0 w 528320"/>
                      <a:gd name="connsiteY7" fmla="*/ 0 h 311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8320" h="311237">
                        <a:moveTo>
                          <a:pt x="0" y="0"/>
                        </a:moveTo>
                        <a:lnTo>
                          <a:pt x="528320" y="0"/>
                        </a:lnTo>
                        <a:lnTo>
                          <a:pt x="528320" y="147596"/>
                        </a:lnTo>
                        <a:lnTo>
                          <a:pt x="507555" y="149529"/>
                        </a:lnTo>
                        <a:cubicBezTo>
                          <a:pt x="425432" y="165043"/>
                          <a:pt x="360750" y="224759"/>
                          <a:pt x="343945" y="300576"/>
                        </a:cubicBezTo>
                        <a:lnTo>
                          <a:pt x="342781" y="311237"/>
                        </a:lnTo>
                        <a:lnTo>
                          <a:pt x="0" y="31123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117" name="ZoneTexte 28">
                <a:extLst>
                  <a:ext uri="{FF2B5EF4-FFF2-40B4-BE49-F238E27FC236}">
                    <a16:creationId xmlns:a16="http://schemas.microsoft.com/office/drawing/2014/main" id="{7D2FCDE9-4273-9598-DC1E-61550EBE8565}"/>
                  </a:ext>
                </a:extLst>
              </p:cNvPr>
              <p:cNvSpPr txBox="1"/>
              <p:nvPr/>
            </p:nvSpPr>
            <p:spPr>
              <a:xfrm>
                <a:off x="7646230" y="2969366"/>
                <a:ext cx="215498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Feasibility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Assessment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with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CVC Prototype</a:t>
                </a: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3CD3FF27-92DC-3F7B-357A-A34CE1598202}"/>
                </a:ext>
              </a:extLst>
            </p:cNvPr>
            <p:cNvGrpSpPr/>
            <p:nvPr/>
          </p:nvGrpSpPr>
          <p:grpSpPr>
            <a:xfrm>
              <a:off x="9752570" y="3053447"/>
              <a:ext cx="2147236" cy="307777"/>
              <a:chOff x="3055775" y="3734736"/>
              <a:chExt cx="2147236" cy="307777"/>
            </a:xfrm>
          </p:grpSpPr>
          <p:sp>
            <p:nvSpPr>
              <p:cNvPr id="125" name="Rectangle: Rounded Corners 124">
                <a:extLst>
                  <a:ext uri="{FF2B5EF4-FFF2-40B4-BE49-F238E27FC236}">
                    <a16:creationId xmlns:a16="http://schemas.microsoft.com/office/drawing/2014/main" id="{4403B7AA-A3D8-8396-1DA9-8E2C374C18CB}"/>
                  </a:ext>
                </a:extLst>
              </p:cNvPr>
              <p:cNvSpPr/>
              <p:nvPr/>
            </p:nvSpPr>
            <p:spPr>
              <a:xfrm>
                <a:off x="3377720" y="3780614"/>
                <a:ext cx="1507125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ZoneTexte 24">
                <a:extLst>
                  <a:ext uri="{FF2B5EF4-FFF2-40B4-BE49-F238E27FC236}">
                    <a16:creationId xmlns:a16="http://schemas.microsoft.com/office/drawing/2014/main" id="{5DFCFBFF-8811-38DA-B7B5-E4996E1411F6}"/>
                  </a:ext>
                </a:extLst>
              </p:cNvPr>
              <p:cNvSpPr txBox="1"/>
              <p:nvPr/>
            </p:nvSpPr>
            <p:spPr>
              <a:xfrm>
                <a:off x="3055775" y="3734736"/>
                <a:ext cx="21472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Contract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Signing</a:t>
                </a:r>
                <a:endParaRPr lang="fr-FR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</p:grpSp>
      <p:sp>
        <p:nvSpPr>
          <p:cNvPr id="128" name="Title 2">
            <a:extLst>
              <a:ext uri="{FF2B5EF4-FFF2-40B4-BE49-F238E27FC236}">
                <a16:creationId xmlns:a16="http://schemas.microsoft.com/office/drawing/2014/main" id="{EEACB2F4-CB21-6A64-9778-622EAA4B58C0}"/>
              </a:ext>
            </a:extLst>
          </p:cNvPr>
          <p:cNvSpPr txBox="1">
            <a:spLocks/>
          </p:cNvSpPr>
          <p:nvPr/>
        </p:nvSpPr>
        <p:spPr>
          <a:xfrm>
            <a:off x="528574" y="3936832"/>
            <a:ext cx="7807706" cy="22494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sz="1800" b="0" dirty="0"/>
              <a:t>Deep tech startups, scaleups or entrepreneurs that are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800" b="0" dirty="0"/>
              <a:t>based in one of CERN’s member states or associated member states*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driven by a passionate team with an ambitious vision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CERN alumni or looking to leverage CERN technology to gain a competitive edge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operating in non-military and non-</a:t>
            </a:r>
            <a:r>
              <a:rPr lang="en-GB" sz="1800" b="0" dirty="0" err="1"/>
              <a:t>defense</a:t>
            </a:r>
            <a:r>
              <a:rPr lang="en-GB" sz="1800" b="0" dirty="0"/>
              <a:t>-related industries</a:t>
            </a:r>
          </a:p>
        </p:txBody>
      </p:sp>
      <p:sp>
        <p:nvSpPr>
          <p:cNvPr id="129" name="Title 2">
            <a:extLst>
              <a:ext uri="{FF2B5EF4-FFF2-40B4-BE49-F238E27FC236}">
                <a16:creationId xmlns:a16="http://schemas.microsoft.com/office/drawing/2014/main" id="{27ABE0BA-EF4A-E1A2-0BAA-FD36BB407441}"/>
              </a:ext>
            </a:extLst>
          </p:cNvPr>
          <p:cNvSpPr txBox="1">
            <a:spLocks/>
          </p:cNvSpPr>
          <p:nvPr/>
        </p:nvSpPr>
        <p:spPr>
          <a:xfrm>
            <a:off x="367236" y="214419"/>
            <a:ext cx="12078764" cy="983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How To Join</a:t>
            </a:r>
          </a:p>
          <a:p>
            <a:pPr algn="l"/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Straight-forward selection process</a:t>
            </a:r>
            <a:endParaRPr lang="en-GB" sz="2400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2C19B011-851F-F173-79FA-89E74390E4AA}"/>
              </a:ext>
            </a:extLst>
          </p:cNvPr>
          <p:cNvSpPr txBox="1"/>
          <p:nvPr/>
        </p:nvSpPr>
        <p:spPr>
          <a:xfrm>
            <a:off x="762000" y="6166503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Barlow" panose="00000500000000000000" pitchFamily="2" charset="0"/>
              </a:rPr>
              <a:t>* </a:t>
            </a:r>
            <a:r>
              <a:rPr lang="en-GB" sz="1200" dirty="0">
                <a:latin typeface="Barlow" panose="00000500000000000000" pitchFamily="2" charset="0"/>
                <a:hlinkClick r:id="rId16"/>
              </a:rPr>
              <a:t>List of CERN Member States</a:t>
            </a:r>
            <a:endParaRPr lang="en-GB" sz="1200" dirty="0">
              <a:latin typeface="Barlow" panose="00000500000000000000" pitchFamily="2" charset="0"/>
            </a:endParaRPr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20789ACA-81EB-EDD6-28EC-B7F70AE23026}"/>
              </a:ext>
            </a:extLst>
          </p:cNvPr>
          <p:cNvSpPr/>
          <p:nvPr/>
        </p:nvSpPr>
        <p:spPr>
          <a:xfrm>
            <a:off x="533450" y="3902908"/>
            <a:ext cx="2249222" cy="31810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Eligibility Criteria</a:t>
            </a:r>
            <a:endParaRPr lang="en-GB" sz="20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15986DA3-DB52-8B0C-5E43-C46F6173E301}"/>
              </a:ext>
            </a:extLst>
          </p:cNvPr>
          <p:cNvSpPr txBox="1"/>
          <p:nvPr/>
        </p:nvSpPr>
        <p:spPr>
          <a:xfrm>
            <a:off x="8328360" y="4419672"/>
            <a:ext cx="30506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39F"/>
                </a:solidFill>
                <a:effectLst/>
                <a:uLnTx/>
                <a:uFillTx/>
                <a:latin typeface="Barlow" panose="00000500000000000000" pitchFamily="2" charset="0"/>
              </a:rPr>
              <a:t>No Deadlines</a:t>
            </a: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651DCED2-9CC1-D293-CA41-7A8CCEB95DA3}"/>
              </a:ext>
            </a:extLst>
          </p:cNvPr>
          <p:cNvGrpSpPr/>
          <p:nvPr/>
        </p:nvGrpSpPr>
        <p:grpSpPr>
          <a:xfrm>
            <a:off x="8016250" y="4933830"/>
            <a:ext cx="3137734" cy="707886"/>
            <a:chOff x="6873722" y="4800893"/>
            <a:chExt cx="3137734" cy="707886"/>
          </a:xfrm>
        </p:grpSpPr>
        <p:sp>
          <p:nvSpPr>
            <p:cNvPr id="185" name="Rectangle: Rounded Corners 184">
              <a:extLst>
                <a:ext uri="{FF2B5EF4-FFF2-40B4-BE49-F238E27FC236}">
                  <a16:creationId xmlns:a16="http://schemas.microsoft.com/office/drawing/2014/main" id="{FB0C0971-A0B9-DCBC-4FE9-8FC29FC542EC}"/>
                </a:ext>
              </a:extLst>
            </p:cNvPr>
            <p:cNvSpPr/>
            <p:nvPr/>
          </p:nvSpPr>
          <p:spPr>
            <a:xfrm rot="10800000">
              <a:off x="7042112" y="4855029"/>
              <a:ext cx="2802929" cy="324963"/>
            </a:xfrm>
            <a:prstGeom prst="roundRect">
              <a:avLst>
                <a:gd name="adj" fmla="val 33207"/>
              </a:avLst>
            </a:prstGeom>
            <a:solidFill>
              <a:srgbClr val="0053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01B2B516-BF2D-5F72-B5AB-8E82F4532157}"/>
                </a:ext>
              </a:extLst>
            </p:cNvPr>
            <p:cNvGrpSpPr/>
            <p:nvPr/>
          </p:nvGrpSpPr>
          <p:grpSpPr>
            <a:xfrm>
              <a:off x="6873722" y="4800893"/>
              <a:ext cx="3137734" cy="707886"/>
              <a:chOff x="6873722" y="4800893"/>
              <a:chExt cx="3137734" cy="707886"/>
            </a:xfrm>
          </p:grpSpPr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F2102DBA-1226-F6B1-1336-877AF5215B67}"/>
                  </a:ext>
                </a:extLst>
              </p:cNvPr>
              <p:cNvGrpSpPr/>
              <p:nvPr/>
            </p:nvGrpSpPr>
            <p:grpSpPr>
              <a:xfrm>
                <a:off x="7354558" y="5115644"/>
                <a:ext cx="2178037" cy="351385"/>
                <a:chOff x="7483744" y="5115644"/>
                <a:chExt cx="1336035" cy="351385"/>
              </a:xfrm>
            </p:grpSpPr>
            <p:sp>
              <p:nvSpPr>
                <p:cNvPr id="186" name="Rectangle: Rounded Corners 185">
                  <a:extLst>
                    <a:ext uri="{FF2B5EF4-FFF2-40B4-BE49-F238E27FC236}">
                      <a16:creationId xmlns:a16="http://schemas.microsoft.com/office/drawing/2014/main" id="{CB74B70E-675F-0399-B5F2-E82A647CE364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" name="Freeform: Shape 186">
                  <a:extLst>
                    <a:ext uri="{FF2B5EF4-FFF2-40B4-BE49-F238E27FC236}">
                      <a16:creationId xmlns:a16="http://schemas.microsoft.com/office/drawing/2014/main" id="{3ECC9334-C848-BB77-DC50-73C9382F1C20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990ADBBC-1D9A-1D29-DC69-1C4A03F91A72}"/>
                    </a:ext>
                  </a:extLst>
                </p:cNvPr>
                <p:cNvSpPr/>
                <p:nvPr/>
              </p:nvSpPr>
              <p:spPr>
                <a:xfrm flipH="1">
                  <a:off x="7483744" y="5124170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8" name="ZoneTexte 28">
                <a:extLst>
                  <a:ext uri="{FF2B5EF4-FFF2-40B4-BE49-F238E27FC236}">
                    <a16:creationId xmlns:a16="http://schemas.microsoft.com/office/drawing/2014/main" id="{9D2F5FA1-EF05-6A59-79DE-5A15ACDE58F7}"/>
                  </a:ext>
                </a:extLst>
              </p:cNvPr>
              <p:cNvSpPr txBox="1"/>
              <p:nvPr/>
            </p:nvSpPr>
            <p:spPr>
              <a:xfrm>
                <a:off x="6873722" y="4800893"/>
                <a:ext cx="3137734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Applications </a:t>
                </a:r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considered</a:t>
                </a:r>
                <a:endPara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on a </a:t>
                </a:r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rolling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basis</a:t>
                </a:r>
                <a:endParaRPr lang="fr-FR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</p:grpSp>
      <p:pic>
        <p:nvPicPr>
          <p:cNvPr id="14" name="Picture 13" descr="A close-up of a logo&#10;&#10;Description automatically generated">
            <a:extLst>
              <a:ext uri="{FF2B5EF4-FFF2-40B4-BE49-F238E27FC236}">
                <a16:creationId xmlns:a16="http://schemas.microsoft.com/office/drawing/2014/main" id="{9CEB49D4-D1FB-75B2-88F0-61768FEC9AB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C8F008D6-79F3-4077-1525-A72B343BA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5466" y="6412105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13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Date Placeholder 14">
            <a:extLst>
              <a:ext uri="{FF2B5EF4-FFF2-40B4-BE49-F238E27FC236}">
                <a16:creationId xmlns:a16="http://schemas.microsoft.com/office/drawing/2014/main" id="{0A959403-4D2C-AE07-AFEA-45F6920538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6" name="Date Placeholder 14">
            <a:extLst>
              <a:ext uri="{FF2B5EF4-FFF2-40B4-BE49-F238E27FC236}">
                <a16:creationId xmlns:a16="http://schemas.microsoft.com/office/drawing/2014/main" id="{6782AD41-A74F-D4AB-4929-9547D45B52AF}"/>
              </a:ext>
            </a:extLst>
          </p:cNvPr>
          <p:cNvSpPr txBox="1">
            <a:spLocks/>
          </p:cNvSpPr>
          <p:nvPr/>
        </p:nvSpPr>
        <p:spPr>
          <a:xfrm>
            <a:off x="4589001" y="6446912"/>
            <a:ext cx="3013998" cy="317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QuIC</a:t>
            </a:r>
            <a:r>
              <a:rPr lang="en-GB" sz="1400" b="1" dirty="0">
                <a:solidFill>
                  <a:schemeClr val="bg1"/>
                </a:solidFill>
              </a:rPr>
              <a:t> Business Community Summit</a:t>
            </a:r>
          </a:p>
        </p:txBody>
      </p:sp>
    </p:spTree>
    <p:extLst>
      <p:ext uri="{BB962C8B-B14F-4D97-AF65-F5344CB8AC3E}">
        <p14:creationId xmlns:p14="http://schemas.microsoft.com/office/powerpoint/2010/main" val="739255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388FCB-94EB-3D97-2866-F5F24EBF5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1431F85-5BEC-11DE-D715-C5AF98DE8EFC}"/>
              </a:ext>
            </a:extLst>
          </p:cNvPr>
          <p:cNvSpPr/>
          <p:nvPr/>
        </p:nvSpPr>
        <p:spPr>
          <a:xfrm>
            <a:off x="0" y="2025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  <a:alpha val="0"/>
                </a:schemeClr>
              </a:gs>
              <a:gs pos="71000">
                <a:schemeClr val="bg1">
                  <a:alpha val="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51F37914-B0CE-04C9-B495-782DF4D35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20060" y="6355864"/>
            <a:ext cx="2539519" cy="458456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rlow" panose="00000500000000000000" pitchFamily="2" charset="0"/>
                <a:ea typeface="+mn-ea"/>
                <a:cs typeface="+mn-cs"/>
              </a:rPr>
              <a:t>FraWiNet Meeting (08.10.2025)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AA2405F-9911-C893-F74D-7E00C11D0B46}"/>
              </a:ext>
            </a:extLst>
          </p:cNvPr>
          <p:cNvGrpSpPr/>
          <p:nvPr/>
        </p:nvGrpSpPr>
        <p:grpSpPr>
          <a:xfrm>
            <a:off x="-196790" y="4987822"/>
            <a:ext cx="1915028" cy="1819318"/>
            <a:chOff x="9209584" y="3230929"/>
            <a:chExt cx="1915028" cy="181931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10AB402-A5F1-B7F5-FAF0-825942F000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8E08770-9F6D-2103-5D5D-B722A93313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7" name="Image 11" descr="Une image contenant habits, personne, costume, bâtiment&#10;&#10;Description générée automatiquement">
            <a:extLst>
              <a:ext uri="{FF2B5EF4-FFF2-40B4-BE49-F238E27FC236}">
                <a16:creationId xmlns:a16="http://schemas.microsoft.com/office/drawing/2014/main" id="{88CEC47E-C6FD-5860-7BAA-97282D32ED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184" y="2027669"/>
            <a:ext cx="6841344" cy="3764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 14">
            <a:extLst>
              <a:ext uri="{FF2B5EF4-FFF2-40B4-BE49-F238E27FC236}">
                <a16:creationId xmlns:a16="http://schemas.microsoft.com/office/drawing/2014/main" id="{16C753E5-1A9B-C1D9-2974-70AA35E0AD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876" y="2348785"/>
            <a:ext cx="3531812" cy="2276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 32" descr="Une image contenant texte, habits, chaussures, homme&#10;&#10;Description générée automatiquement">
            <a:extLst>
              <a:ext uri="{FF2B5EF4-FFF2-40B4-BE49-F238E27FC236}">
                <a16:creationId xmlns:a16="http://schemas.microsoft.com/office/drawing/2014/main" id="{EE440AE5-6BB2-5BA1-6E01-D8AFAD71ED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77" y="3225803"/>
            <a:ext cx="2169471" cy="1748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9EC977-9BDF-4101-D4D5-C764FD5FCD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63128" y="4582181"/>
            <a:ext cx="2443092" cy="1465499"/>
          </a:xfrm>
          <a:prstGeom prst="rect">
            <a:avLst/>
          </a:prstGeom>
        </p:spPr>
      </p:pic>
      <p:pic>
        <p:nvPicPr>
          <p:cNvPr id="15" name="Image 16" descr="Une image contenant habits, homme, intérieur, Convention&#10;&#10;Description générée automatiquement">
            <a:extLst>
              <a:ext uri="{FF2B5EF4-FFF2-40B4-BE49-F238E27FC236}">
                <a16:creationId xmlns:a16="http://schemas.microsoft.com/office/drawing/2014/main" id="{94E8360B-7AC3-8C81-2A03-9CC0078A88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62" y="4836252"/>
            <a:ext cx="2561994" cy="18014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Image 9" descr="Une image contenant texte, capture d’écran, logo, Marque&#10;&#10;Description générée automatiquement">
            <a:extLst>
              <a:ext uri="{FF2B5EF4-FFF2-40B4-BE49-F238E27FC236}">
                <a16:creationId xmlns:a16="http://schemas.microsoft.com/office/drawing/2014/main" id="{DDF7F935-1100-0915-682D-D9AF3AFC68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315" y="2046478"/>
            <a:ext cx="2962307" cy="16662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 8">
            <a:extLst>
              <a:ext uri="{FF2B5EF4-FFF2-40B4-BE49-F238E27FC236}">
                <a16:creationId xmlns:a16="http://schemas.microsoft.com/office/drawing/2014/main" id="{AAEC6F1E-BA44-6B1C-8F1B-57B267F3A8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1009" y="5615739"/>
            <a:ext cx="2192530" cy="110573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A person wearing a helmet&#10;&#10;AI-generated content may be incorrect.">
            <a:extLst>
              <a:ext uri="{FF2B5EF4-FFF2-40B4-BE49-F238E27FC236}">
                <a16:creationId xmlns:a16="http://schemas.microsoft.com/office/drawing/2014/main" id="{26351C64-5434-BBDA-D676-BD9D07B695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417" y="1424010"/>
            <a:ext cx="3655001" cy="182810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A18BE58-77DE-5646-DB4D-EFA4B9B3ED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2909" y="1100398"/>
            <a:ext cx="2529714" cy="17228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5AC8FEE-B469-8180-B404-D5EBAB1290C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37857" y="939902"/>
            <a:ext cx="2215543" cy="1465499"/>
          </a:xfrm>
          <a:prstGeom prst="rect">
            <a:avLst/>
          </a:prstGeom>
        </p:spPr>
      </p:pic>
      <p:pic>
        <p:nvPicPr>
          <p:cNvPr id="21" name="Picture 20" descr="A group of people in a room with large screens&#10;&#10;AI-generated content may be incorrect.">
            <a:extLst>
              <a:ext uri="{FF2B5EF4-FFF2-40B4-BE49-F238E27FC236}">
                <a16:creationId xmlns:a16="http://schemas.microsoft.com/office/drawing/2014/main" id="{CD37EBDC-9A5B-FBE4-1ADB-320AA1298D5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6" b="21744"/>
          <a:stretch/>
        </p:blipFill>
        <p:spPr>
          <a:xfrm>
            <a:off x="9117453" y="2315651"/>
            <a:ext cx="3646816" cy="1654050"/>
          </a:xfrm>
          <a:prstGeom prst="rect">
            <a:avLst/>
          </a:prstGeom>
        </p:spPr>
      </p:pic>
      <p:pic>
        <p:nvPicPr>
          <p:cNvPr id="22" name="Picture 21" descr="A person standing in front of a screen&#10;&#10;AI-generated content may be incorrect.">
            <a:extLst>
              <a:ext uri="{FF2B5EF4-FFF2-40B4-BE49-F238E27FC236}">
                <a16:creationId xmlns:a16="http://schemas.microsoft.com/office/drawing/2014/main" id="{96F6C44E-D770-BC72-896A-EB79378747F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941" y="618277"/>
            <a:ext cx="2288648" cy="152576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EE0CA09-6788-F175-6CE5-1E62382B960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805797" y="4941514"/>
            <a:ext cx="3148121" cy="1487942"/>
          </a:xfrm>
          <a:prstGeom prst="rect">
            <a:avLst/>
          </a:prstGeom>
        </p:spPr>
      </p:pic>
      <p:pic>
        <p:nvPicPr>
          <p:cNvPr id="26" name="Image 5">
            <a:extLst>
              <a:ext uri="{FF2B5EF4-FFF2-40B4-BE49-F238E27FC236}">
                <a16:creationId xmlns:a16="http://schemas.microsoft.com/office/drawing/2014/main" id="{3A50F5CB-C141-7BE2-0043-BC0AD3C4C60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82876" y="5405959"/>
            <a:ext cx="1053735" cy="118749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6" name="Title 2">
            <a:extLst>
              <a:ext uri="{FF2B5EF4-FFF2-40B4-BE49-F238E27FC236}">
                <a16:creationId xmlns:a16="http://schemas.microsoft.com/office/drawing/2014/main" id="{FC6C2A0A-C180-1893-4CD1-9A249185075D}"/>
              </a:ext>
            </a:extLst>
          </p:cNvPr>
          <p:cNvSpPr txBox="1">
            <a:spLocks/>
          </p:cNvSpPr>
          <p:nvPr/>
        </p:nvSpPr>
        <p:spPr>
          <a:xfrm>
            <a:off x="219078" y="-94808"/>
            <a:ext cx="9809437" cy="8998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fr-FR" sz="4000" dirty="0"/>
              <a:t>CVC </a:t>
            </a:r>
            <a:r>
              <a:rPr lang="fr-FR" sz="4000" dirty="0" err="1"/>
              <a:t>Activities</a:t>
            </a:r>
            <a:r>
              <a:rPr lang="fr-FR" sz="4000" dirty="0"/>
              <a:t> &amp; Network Support</a:t>
            </a:r>
            <a:endParaRPr lang="en-US" sz="4000" dirty="0"/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ABA4F917-5AD9-D969-B104-BA7C924CF21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pic>
        <p:nvPicPr>
          <p:cNvPr id="10" name="Picture 9" descr="A person looking at a booklet&#10;&#10;AI-generated content may be incorrect.">
            <a:extLst>
              <a:ext uri="{FF2B5EF4-FFF2-40B4-BE49-F238E27FC236}">
                <a16:creationId xmlns:a16="http://schemas.microsoft.com/office/drawing/2014/main" id="{5B38349E-3B16-C232-46FE-C55945CF518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5" y="4174200"/>
            <a:ext cx="2173447" cy="1448965"/>
          </a:xfrm>
          <a:prstGeom prst="rect">
            <a:avLst/>
          </a:prstGeom>
        </p:spPr>
      </p:pic>
      <p:pic>
        <p:nvPicPr>
          <p:cNvPr id="28" name="Picture 27" descr="A person standing in front of a group of people&#10;&#10;AI-generated content may be incorrect.">
            <a:extLst>
              <a:ext uri="{FF2B5EF4-FFF2-40B4-BE49-F238E27FC236}">
                <a16:creationId xmlns:a16="http://schemas.microsoft.com/office/drawing/2014/main" id="{854D23A3-3AE1-CD3C-6266-73F8E70E198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314" y="5192807"/>
            <a:ext cx="2306668" cy="1537778"/>
          </a:xfrm>
          <a:prstGeom prst="rect">
            <a:avLst/>
          </a:prstGeom>
        </p:spPr>
      </p:pic>
      <p:sp>
        <p:nvSpPr>
          <p:cNvPr id="30" name="Slide Number Placeholder 7">
            <a:extLst>
              <a:ext uri="{FF2B5EF4-FFF2-40B4-BE49-F238E27FC236}">
                <a16:creationId xmlns:a16="http://schemas.microsoft.com/office/drawing/2014/main" id="{E1DDC9FE-CA6B-934D-87E7-CEC716648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5466" y="6412105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14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Date Placeholder 14">
            <a:extLst>
              <a:ext uri="{FF2B5EF4-FFF2-40B4-BE49-F238E27FC236}">
                <a16:creationId xmlns:a16="http://schemas.microsoft.com/office/drawing/2014/main" id="{7A3596E0-1DFC-2B87-3480-625FC54E35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954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43BCDC6-A2BE-51A8-4485-67184BD6B88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DD389F-1034-968C-AAC4-8B6D0FCA6794}"/>
              </a:ext>
            </a:extLst>
          </p:cNvPr>
          <p:cNvSpPr/>
          <p:nvPr/>
        </p:nvSpPr>
        <p:spPr>
          <a:xfrm>
            <a:off x="7226029" y="1897479"/>
            <a:ext cx="2031419" cy="3066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Linn Kretzschmar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FBCC38F-2249-FE95-B302-8D8A736A5AEB}"/>
              </a:ext>
            </a:extLst>
          </p:cNvPr>
          <p:cNvGrpSpPr>
            <a:grpSpLocks noChangeAspect="1"/>
          </p:cNvGrpSpPr>
          <p:nvPr/>
        </p:nvGrpSpPr>
        <p:grpSpPr>
          <a:xfrm>
            <a:off x="5587150" y="2244720"/>
            <a:ext cx="1824136" cy="1800000"/>
            <a:chOff x="4435742" y="3461214"/>
            <a:chExt cx="1732797" cy="170987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8139CB6-66EA-8126-958D-5C65A25B7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7" b="387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C862AE-B55F-265A-AD21-85A69E3907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1BEB5A-18F2-DB6A-C807-35684CD716D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65D8864-5F68-D4D1-C8C8-194CEDF6FA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06C5715-1F9B-2BE1-378C-754ABB461A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E695D46-D118-667F-610D-9AD895B7DE48}"/>
              </a:ext>
            </a:extLst>
          </p:cNvPr>
          <p:cNvGrpSpPr>
            <a:grpSpLocks noChangeAspect="1"/>
          </p:cNvGrpSpPr>
          <p:nvPr/>
        </p:nvGrpSpPr>
        <p:grpSpPr>
          <a:xfrm>
            <a:off x="9636925" y="43495"/>
            <a:ext cx="2428080" cy="2217259"/>
            <a:chOff x="8870138" y="2061380"/>
            <a:chExt cx="3166149" cy="2891244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AA0194F-2DF0-DED8-32AF-63B604426E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061CF0D-F24F-ED1A-A4AC-639733C927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BDEB35E-863F-D808-D26C-CA20D2F1027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43B84222-69E4-9C81-2FF4-E832699C860D}"/>
              </a:ext>
            </a:extLst>
          </p:cNvPr>
          <p:cNvSpPr/>
          <p:nvPr/>
        </p:nvSpPr>
        <p:spPr>
          <a:xfrm>
            <a:off x="7241434" y="4037022"/>
            <a:ext cx="2031419" cy="555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"/>
              </a:spcAft>
            </a:pP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CVC</a:t>
            </a:r>
            <a:b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</a:br>
            <a:r>
              <a:rPr lang="en-US" sz="1400" b="1" dirty="0" err="1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Programme</a:t>
            </a: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 Lead</a:t>
            </a:r>
            <a:endParaRPr lang="en-GB" sz="9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759ABDB-B5D5-A00F-E074-E3E9C47BFAF2}"/>
              </a:ext>
            </a:extLst>
          </p:cNvPr>
          <p:cNvGrpSpPr>
            <a:grpSpLocks noChangeAspect="1"/>
          </p:cNvGrpSpPr>
          <p:nvPr/>
        </p:nvGrpSpPr>
        <p:grpSpPr>
          <a:xfrm>
            <a:off x="7327525" y="2244720"/>
            <a:ext cx="1824139" cy="1800000"/>
            <a:chOff x="4435742" y="3461214"/>
            <a:chExt cx="1732797" cy="170987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14BEA2-A2C7-474C-450E-70948C4AD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" b="418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36048F-B06F-DE5F-8B4A-DEB64DDDE4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Google Shape;1168;p27">
            <a:extLst>
              <a:ext uri="{FF2B5EF4-FFF2-40B4-BE49-F238E27FC236}">
                <a16:creationId xmlns:a16="http://schemas.microsoft.com/office/drawing/2014/main" id="{F26FFCEA-C8C2-E3DF-3A9F-0416B00B72BF}"/>
              </a:ext>
            </a:extLst>
          </p:cNvPr>
          <p:cNvSpPr txBox="1">
            <a:spLocks/>
          </p:cNvSpPr>
          <p:nvPr/>
        </p:nvSpPr>
        <p:spPr>
          <a:xfrm>
            <a:off x="9299872" y="4600817"/>
            <a:ext cx="1709302" cy="181124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b="1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Hanae.Taxis@cern.ch  </a:t>
            </a:r>
            <a:endParaRPr lang="en-GB" sz="1200" b="1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C96E4C0-FA4C-24DE-AB53-D83600BB6540}"/>
              </a:ext>
            </a:extLst>
          </p:cNvPr>
          <p:cNvSpPr/>
          <p:nvPr/>
        </p:nvSpPr>
        <p:spPr>
          <a:xfrm>
            <a:off x="8802151" y="4037022"/>
            <a:ext cx="2294165" cy="570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Communications &amp; Partnerships</a:t>
            </a:r>
            <a:endParaRPr lang="en-GB" sz="9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7CE060-AC7A-2797-28ED-0BF2ED7B18CC}"/>
              </a:ext>
            </a:extLst>
          </p:cNvPr>
          <p:cNvGrpSpPr>
            <a:grpSpLocks noChangeAspect="1"/>
          </p:cNvGrpSpPr>
          <p:nvPr/>
        </p:nvGrpSpPr>
        <p:grpSpPr>
          <a:xfrm>
            <a:off x="9037164" y="2244720"/>
            <a:ext cx="1824138" cy="1800000"/>
            <a:chOff x="4435742" y="3461214"/>
            <a:chExt cx="1732797" cy="170987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87646BA-BD18-94DB-7F18-DC39C409F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01" b="12801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  <a:ln>
              <a:solidFill>
                <a:srgbClr val="00BABC"/>
              </a:solidFill>
            </a:ln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FCD463E-C0A3-5C96-2E3B-E8654F138C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Google Shape;1168;p27">
            <a:extLst>
              <a:ext uri="{FF2B5EF4-FFF2-40B4-BE49-F238E27FC236}">
                <a16:creationId xmlns:a16="http://schemas.microsoft.com/office/drawing/2014/main" id="{D9A6633C-4041-8805-BCDD-FADB55AC1406}"/>
              </a:ext>
            </a:extLst>
          </p:cNvPr>
          <p:cNvSpPr txBox="1">
            <a:spLocks/>
          </p:cNvSpPr>
          <p:nvPr/>
        </p:nvSpPr>
        <p:spPr>
          <a:xfrm>
            <a:off x="1650275" y="5142730"/>
            <a:ext cx="2541911" cy="562325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Learn More</a:t>
            </a:r>
          </a:p>
        </p:txBody>
      </p:sp>
      <p:sp>
        <p:nvSpPr>
          <p:cNvPr id="30" name="Google Shape;1168;p27">
            <a:extLst>
              <a:ext uri="{FF2B5EF4-FFF2-40B4-BE49-F238E27FC236}">
                <a16:creationId xmlns:a16="http://schemas.microsoft.com/office/drawing/2014/main" id="{4F218D74-0263-288C-F836-ABA38264510E}"/>
              </a:ext>
            </a:extLst>
          </p:cNvPr>
          <p:cNvSpPr txBox="1">
            <a:spLocks/>
          </p:cNvSpPr>
          <p:nvPr/>
        </p:nvSpPr>
        <p:spPr>
          <a:xfrm>
            <a:off x="6652634" y="5185593"/>
            <a:ext cx="3378266" cy="498589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Meet the team</a:t>
            </a:r>
          </a:p>
        </p:txBody>
      </p:sp>
      <p:sp>
        <p:nvSpPr>
          <p:cNvPr id="43" name="Title 2">
            <a:extLst>
              <a:ext uri="{FF2B5EF4-FFF2-40B4-BE49-F238E27FC236}">
                <a16:creationId xmlns:a16="http://schemas.microsoft.com/office/drawing/2014/main" id="{2E2CFADE-F228-5725-B03B-A180EDA28B27}"/>
              </a:ext>
            </a:extLst>
          </p:cNvPr>
          <p:cNvSpPr txBox="1">
            <a:spLocks/>
          </p:cNvSpPr>
          <p:nvPr/>
        </p:nvSpPr>
        <p:spPr>
          <a:xfrm>
            <a:off x="621236" y="659129"/>
            <a:ext cx="10300764" cy="5941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/>
              <a:t>Thank you!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738B7E-09A9-1D8F-C26D-C77EA3040D66}"/>
              </a:ext>
            </a:extLst>
          </p:cNvPr>
          <p:cNvSpPr/>
          <p:nvPr/>
        </p:nvSpPr>
        <p:spPr>
          <a:xfrm>
            <a:off x="5483509" y="4037022"/>
            <a:ext cx="2031419" cy="7771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"/>
              </a:spcAft>
            </a:pP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Entrepreneurship &amp; Innovation Networks Section Lead</a:t>
            </a:r>
            <a:endParaRPr lang="en-GB" sz="14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sp>
        <p:nvSpPr>
          <p:cNvPr id="18" name="Google Shape;1168;p27">
            <a:extLst>
              <a:ext uri="{FF2B5EF4-FFF2-40B4-BE49-F238E27FC236}">
                <a16:creationId xmlns:a16="http://schemas.microsoft.com/office/drawing/2014/main" id="{1B22F5EA-F46D-9EBA-8196-6F08C8DAF139}"/>
              </a:ext>
            </a:extLst>
          </p:cNvPr>
          <p:cNvSpPr txBox="1">
            <a:spLocks/>
          </p:cNvSpPr>
          <p:nvPr/>
        </p:nvSpPr>
        <p:spPr>
          <a:xfrm>
            <a:off x="5928047" y="4772967"/>
            <a:ext cx="2152062" cy="32461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b="1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Han.Dols@cern.ch  </a:t>
            </a:r>
            <a:endParaRPr lang="en-GB" sz="1200" b="1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E0F19B-998C-5B23-4723-42D222864D1E}"/>
              </a:ext>
            </a:extLst>
          </p:cNvPr>
          <p:cNvSpPr/>
          <p:nvPr/>
        </p:nvSpPr>
        <p:spPr>
          <a:xfrm>
            <a:off x="5958223" y="1897479"/>
            <a:ext cx="1078690" cy="327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Han Dols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DF0F5A5-5B42-AFF3-D5F6-9BE86BF6A2D6}"/>
              </a:ext>
            </a:extLst>
          </p:cNvPr>
          <p:cNvSpPr/>
          <p:nvPr/>
        </p:nvSpPr>
        <p:spPr>
          <a:xfrm>
            <a:off x="9225364" y="1897479"/>
            <a:ext cx="1448757" cy="289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Hanaé Taxis</a:t>
            </a:r>
          </a:p>
        </p:txBody>
      </p:sp>
      <p:sp>
        <p:nvSpPr>
          <p:cNvPr id="16" name="Google Shape;1168;p27">
            <a:extLst>
              <a:ext uri="{FF2B5EF4-FFF2-40B4-BE49-F238E27FC236}">
                <a16:creationId xmlns:a16="http://schemas.microsoft.com/office/drawing/2014/main" id="{46C33FCC-8858-AB41-F5EA-C13861CA0A62}"/>
              </a:ext>
            </a:extLst>
          </p:cNvPr>
          <p:cNvSpPr txBox="1">
            <a:spLocks/>
          </p:cNvSpPr>
          <p:nvPr/>
        </p:nvSpPr>
        <p:spPr>
          <a:xfrm>
            <a:off x="7368265" y="4592184"/>
            <a:ext cx="2152062" cy="32461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b="1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Linn.Kretzschmar@cern.ch  </a:t>
            </a:r>
            <a:endParaRPr lang="en-GB" sz="1200" b="1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pic>
        <p:nvPicPr>
          <p:cNvPr id="39" name="Picture 38" descr="A close-up of a logo&#10;&#10;Description automatically generated">
            <a:extLst>
              <a:ext uri="{FF2B5EF4-FFF2-40B4-BE49-F238E27FC236}">
                <a16:creationId xmlns:a16="http://schemas.microsoft.com/office/drawing/2014/main" id="{4A3B28F9-6D72-2FAF-EFB3-6C1F8F1B6A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41" name="Slide Number Placeholder 7">
            <a:extLst>
              <a:ext uri="{FF2B5EF4-FFF2-40B4-BE49-F238E27FC236}">
                <a16:creationId xmlns:a16="http://schemas.microsoft.com/office/drawing/2014/main" id="{CD1A54B1-4A65-48EC-46CF-409C627F6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5466" y="6412105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15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4" name="Date Placeholder 14">
            <a:extLst>
              <a:ext uri="{FF2B5EF4-FFF2-40B4-BE49-F238E27FC236}">
                <a16:creationId xmlns:a16="http://schemas.microsoft.com/office/drawing/2014/main" id="{A48188FF-CB4C-1736-3800-26E9626D64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5" name="Date Placeholder 14">
            <a:extLst>
              <a:ext uri="{FF2B5EF4-FFF2-40B4-BE49-F238E27FC236}">
                <a16:creationId xmlns:a16="http://schemas.microsoft.com/office/drawing/2014/main" id="{3E1C3FAB-969B-83F9-02B0-A80CA2D870DE}"/>
              </a:ext>
            </a:extLst>
          </p:cNvPr>
          <p:cNvSpPr txBox="1">
            <a:spLocks/>
          </p:cNvSpPr>
          <p:nvPr/>
        </p:nvSpPr>
        <p:spPr>
          <a:xfrm>
            <a:off x="4589001" y="6446912"/>
            <a:ext cx="3013998" cy="317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QuIC</a:t>
            </a:r>
            <a:r>
              <a:rPr lang="en-GB" sz="1400" b="1" dirty="0">
                <a:solidFill>
                  <a:schemeClr val="bg1"/>
                </a:solidFill>
              </a:rPr>
              <a:t> Business Community Summit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E1424AC1-B215-9ED3-65ED-F20766042A52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28465" y="1940314"/>
            <a:ext cx="2758679" cy="272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142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52DE4-B3BE-61DC-8A85-860F97B00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43119C8-704D-1447-D174-E84109CBE7B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79AEE543-8A04-8B4F-6638-15A39AFE1FC2}"/>
              </a:ext>
            </a:extLst>
          </p:cNvPr>
          <p:cNvGrpSpPr/>
          <p:nvPr/>
        </p:nvGrpSpPr>
        <p:grpSpPr>
          <a:xfrm flipH="1" flipV="1">
            <a:off x="-528665" y="4636947"/>
            <a:ext cx="2882165" cy="2709516"/>
            <a:chOff x="9154122" y="2061380"/>
            <a:chExt cx="2882165" cy="2709516"/>
          </a:xfrm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3B5EA994-07CB-DFE6-2A64-8EDBB21684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9AB07E8-F351-B56E-CD5E-305A617151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D6C9C350-16D2-01EC-0CD0-6762AC0562F5}"/>
                </a:ext>
              </a:extLst>
            </p:cNvPr>
            <p:cNvSpPr>
              <a:spLocks/>
            </p:cNvSpPr>
            <p:nvPr/>
          </p:nvSpPr>
          <p:spPr>
            <a:xfrm>
              <a:off x="9154122" y="3272780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pic>
        <p:nvPicPr>
          <p:cNvPr id="5" name="Picture 4" descr="A close-up of a logo&#10;&#10;Description automatically generated">
            <a:extLst>
              <a:ext uri="{FF2B5EF4-FFF2-40B4-BE49-F238E27FC236}">
                <a16:creationId xmlns:a16="http://schemas.microsoft.com/office/drawing/2014/main" id="{552207E5-154F-BE26-263F-A8D0A6A78D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grpSp>
        <p:nvGrpSpPr>
          <p:cNvPr id="455" name="Group 454">
            <a:extLst>
              <a:ext uri="{FF2B5EF4-FFF2-40B4-BE49-F238E27FC236}">
                <a16:creationId xmlns:a16="http://schemas.microsoft.com/office/drawing/2014/main" id="{7431316C-0046-7F74-BD41-1847DF29AE2D}"/>
              </a:ext>
            </a:extLst>
          </p:cNvPr>
          <p:cNvGrpSpPr/>
          <p:nvPr/>
        </p:nvGrpSpPr>
        <p:grpSpPr>
          <a:xfrm>
            <a:off x="69667" y="161034"/>
            <a:ext cx="2237902" cy="2098708"/>
            <a:chOff x="8870138" y="2061380"/>
            <a:chExt cx="3166149" cy="2891244"/>
          </a:xfrm>
        </p:grpSpPr>
        <p:sp>
          <p:nvSpPr>
            <p:cNvPr id="456" name="Oval 455">
              <a:extLst>
                <a:ext uri="{FF2B5EF4-FFF2-40B4-BE49-F238E27FC236}">
                  <a16:creationId xmlns:a16="http://schemas.microsoft.com/office/drawing/2014/main" id="{DD6FF643-4784-E70E-290F-1C80F2AF9D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57" name="Oval 456">
              <a:extLst>
                <a:ext uri="{FF2B5EF4-FFF2-40B4-BE49-F238E27FC236}">
                  <a16:creationId xmlns:a16="http://schemas.microsoft.com/office/drawing/2014/main" id="{88AC8C9D-2759-0D7F-A0B9-AA24EC5D14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58" name="Oval 457">
              <a:extLst>
                <a:ext uri="{FF2B5EF4-FFF2-40B4-BE49-F238E27FC236}">
                  <a16:creationId xmlns:a16="http://schemas.microsoft.com/office/drawing/2014/main" id="{9C79F326-04CB-3F98-24A4-5D4D45E5D218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459" name="Date Placeholder 14">
            <a:extLst>
              <a:ext uri="{FF2B5EF4-FFF2-40B4-BE49-F238E27FC236}">
                <a16:creationId xmlns:a16="http://schemas.microsoft.com/office/drawing/2014/main" id="{F91CBD65-1F67-AD63-DF34-DEA7B929C7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sp>
        <p:nvSpPr>
          <p:cNvPr id="460" name="Slide Number Placeholder 7">
            <a:extLst>
              <a:ext uri="{FF2B5EF4-FFF2-40B4-BE49-F238E27FC236}">
                <a16:creationId xmlns:a16="http://schemas.microsoft.com/office/drawing/2014/main" id="{8E38836D-DADD-79B2-2478-2E2C0334D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61" name="Title 2">
            <a:extLst>
              <a:ext uri="{FF2B5EF4-FFF2-40B4-BE49-F238E27FC236}">
                <a16:creationId xmlns:a16="http://schemas.microsoft.com/office/drawing/2014/main" id="{09C6B6DE-428F-498D-0B7B-918D614A2832}"/>
              </a:ext>
            </a:extLst>
          </p:cNvPr>
          <p:cNvSpPr txBox="1">
            <a:spLocks/>
          </p:cNvSpPr>
          <p:nvPr/>
        </p:nvSpPr>
        <p:spPr>
          <a:xfrm>
            <a:off x="1640740" y="1870793"/>
            <a:ext cx="3617685" cy="13159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World-class talent in many technical fields with entrepreneurial ambitions.</a:t>
            </a:r>
          </a:p>
        </p:txBody>
      </p:sp>
      <p:sp>
        <p:nvSpPr>
          <p:cNvPr id="462" name="Title 2">
            <a:extLst>
              <a:ext uri="{FF2B5EF4-FFF2-40B4-BE49-F238E27FC236}">
                <a16:creationId xmlns:a16="http://schemas.microsoft.com/office/drawing/2014/main" id="{027820F0-5714-3930-AD19-96CA8D316509}"/>
              </a:ext>
            </a:extLst>
          </p:cNvPr>
          <p:cNvSpPr txBox="1">
            <a:spLocks/>
          </p:cNvSpPr>
          <p:nvPr/>
        </p:nvSpPr>
        <p:spPr>
          <a:xfrm>
            <a:off x="3355807" y="1298681"/>
            <a:ext cx="1999753" cy="6203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sz="3600" dirty="0">
                <a:solidFill>
                  <a:srgbClr val="00BABC"/>
                </a:solidFill>
                <a:latin typeface="Barlow SemiBold" panose="00000700000000000000" pitchFamily="2" charset="0"/>
              </a:rPr>
              <a:t>At CERN</a:t>
            </a:r>
            <a:endParaRPr lang="en-GB" sz="3600" dirty="0"/>
          </a:p>
        </p:txBody>
      </p:sp>
      <p:sp>
        <p:nvSpPr>
          <p:cNvPr id="463" name="Title 2">
            <a:extLst>
              <a:ext uri="{FF2B5EF4-FFF2-40B4-BE49-F238E27FC236}">
                <a16:creationId xmlns:a16="http://schemas.microsoft.com/office/drawing/2014/main" id="{7B8B6A51-8CA6-95BE-3621-22063936C467}"/>
              </a:ext>
            </a:extLst>
          </p:cNvPr>
          <p:cNvSpPr txBox="1">
            <a:spLocks/>
          </p:cNvSpPr>
          <p:nvPr/>
        </p:nvSpPr>
        <p:spPr>
          <a:xfrm>
            <a:off x="7007016" y="1682501"/>
            <a:ext cx="4022519" cy="6203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sz="3600" dirty="0">
                <a:solidFill>
                  <a:srgbClr val="00BABC"/>
                </a:solidFill>
                <a:latin typeface="Barlow SemiBold" panose="00000700000000000000" pitchFamily="2" charset="0"/>
              </a:rPr>
              <a:t>External startups</a:t>
            </a:r>
            <a:endParaRPr lang="en-GB" sz="3600" dirty="0"/>
          </a:p>
        </p:txBody>
      </p: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B1A17F17-5D83-BD22-49FC-06E24F17DEBA}"/>
              </a:ext>
            </a:extLst>
          </p:cNvPr>
          <p:cNvGrpSpPr>
            <a:grpSpLocks noChangeAspect="1"/>
          </p:cNvGrpSpPr>
          <p:nvPr/>
        </p:nvGrpSpPr>
        <p:grpSpPr>
          <a:xfrm>
            <a:off x="6492266" y="4091781"/>
            <a:ext cx="5594212" cy="2852426"/>
            <a:chOff x="-199296" y="1213856"/>
            <a:chExt cx="10287000" cy="5245213"/>
          </a:xfrm>
        </p:grpSpPr>
        <p:pic>
          <p:nvPicPr>
            <p:cNvPr id="465" name="Picture 464" descr="A group of people working with a robot&#10;&#10;AI-generated content may be incorrect.">
              <a:extLst>
                <a:ext uri="{FF2B5EF4-FFF2-40B4-BE49-F238E27FC236}">
                  <a16:creationId xmlns:a16="http://schemas.microsoft.com/office/drawing/2014/main" id="{625B27E4-6FED-B7BC-8608-1389FDF047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7617" b="73047" l="9961" r="89974">
                          <a14:foregroundMark x1="29036" y1="21582" x2="17904" y2="59863"/>
                          <a14:foregroundMark x1="17904" y1="59863" x2="28320" y2="68164"/>
                          <a14:foregroundMark x1="28320" y1="68164" x2="23177" y2="45898"/>
                          <a14:foregroundMark x1="13672" y1="72070" x2="21484" y2="73047"/>
                          <a14:foregroundMark x1="81380" y1="16992" x2="74089" y2="28516"/>
                          <a14:foregroundMark x1="74089" y1="28516" x2="77474" y2="43555"/>
                          <a14:foregroundMark x1="77474" y1="43555" x2="70247" y2="48926"/>
                          <a14:foregroundMark x1="39714" y1="72852" x2="39714" y2="722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517"/>
            <a:stretch>
              <a:fillRect/>
            </a:stretch>
          </p:blipFill>
          <p:spPr>
            <a:xfrm>
              <a:off x="-199296" y="1213856"/>
              <a:ext cx="10287000" cy="5245213"/>
            </a:xfrm>
            <a:prstGeom prst="rect">
              <a:avLst/>
            </a:prstGeom>
          </p:spPr>
        </p:pic>
        <p:sp>
          <p:nvSpPr>
            <p:cNvPr id="466" name="Oval 465">
              <a:extLst>
                <a:ext uri="{FF2B5EF4-FFF2-40B4-BE49-F238E27FC236}">
                  <a16:creationId xmlns:a16="http://schemas.microsoft.com/office/drawing/2014/main" id="{2E94E9F6-BB52-2A98-E2FD-BA9DF44A9797}"/>
                </a:ext>
              </a:extLst>
            </p:cNvPr>
            <p:cNvSpPr/>
            <p:nvPr/>
          </p:nvSpPr>
          <p:spPr>
            <a:xfrm>
              <a:off x="2331704" y="3031443"/>
              <a:ext cx="641839" cy="560117"/>
            </a:xfrm>
            <a:prstGeom prst="ellipse">
              <a:avLst/>
            </a:prstGeom>
            <a:solidFill>
              <a:srgbClr val="56D4E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7" name="Oval 466">
              <a:extLst>
                <a:ext uri="{FF2B5EF4-FFF2-40B4-BE49-F238E27FC236}">
                  <a16:creationId xmlns:a16="http://schemas.microsoft.com/office/drawing/2014/main" id="{A94A593F-0F8B-F885-1237-E131DE06D922}"/>
                </a:ext>
              </a:extLst>
            </p:cNvPr>
            <p:cNvSpPr/>
            <p:nvPr/>
          </p:nvSpPr>
          <p:spPr>
            <a:xfrm>
              <a:off x="2344590" y="3692561"/>
              <a:ext cx="359664" cy="232447"/>
            </a:xfrm>
            <a:prstGeom prst="ellipse">
              <a:avLst/>
            </a:prstGeom>
            <a:solidFill>
              <a:srgbClr val="00386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8" name="Oval 467">
              <a:extLst>
                <a:ext uri="{FF2B5EF4-FFF2-40B4-BE49-F238E27FC236}">
                  <a16:creationId xmlns:a16="http://schemas.microsoft.com/office/drawing/2014/main" id="{33F9F8EE-8263-131A-421D-3D1ED4AEFC67}"/>
                </a:ext>
              </a:extLst>
            </p:cNvPr>
            <p:cNvSpPr/>
            <p:nvPr/>
          </p:nvSpPr>
          <p:spPr>
            <a:xfrm>
              <a:off x="4760976" y="3127248"/>
              <a:ext cx="441926" cy="424410"/>
            </a:xfrm>
            <a:prstGeom prst="ellipse">
              <a:avLst/>
            </a:prstGeom>
            <a:solidFill>
              <a:srgbClr val="56D4E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9" name="Oval 468">
              <a:extLst>
                <a:ext uri="{FF2B5EF4-FFF2-40B4-BE49-F238E27FC236}">
                  <a16:creationId xmlns:a16="http://schemas.microsoft.com/office/drawing/2014/main" id="{03A613E5-CFFC-3361-0660-82BF2EA73BFB}"/>
                </a:ext>
              </a:extLst>
            </p:cNvPr>
            <p:cNvSpPr/>
            <p:nvPr/>
          </p:nvSpPr>
          <p:spPr>
            <a:xfrm>
              <a:off x="4691208" y="2867841"/>
              <a:ext cx="143936" cy="238771"/>
            </a:xfrm>
            <a:prstGeom prst="ellipse">
              <a:avLst/>
            </a:prstGeom>
            <a:solidFill>
              <a:srgbClr val="56D4E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0" name="Oval 469">
              <a:extLst>
                <a:ext uri="{FF2B5EF4-FFF2-40B4-BE49-F238E27FC236}">
                  <a16:creationId xmlns:a16="http://schemas.microsoft.com/office/drawing/2014/main" id="{EFF9A2AB-0187-3BBE-32B2-C792B358D612}"/>
                </a:ext>
              </a:extLst>
            </p:cNvPr>
            <p:cNvSpPr/>
            <p:nvPr/>
          </p:nvSpPr>
          <p:spPr>
            <a:xfrm>
              <a:off x="5077669" y="2933638"/>
              <a:ext cx="170036" cy="181088"/>
            </a:xfrm>
            <a:prstGeom prst="ellipse">
              <a:avLst/>
            </a:prstGeom>
            <a:solidFill>
              <a:srgbClr val="56D4E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1" name="Oval 470">
              <a:extLst>
                <a:ext uri="{FF2B5EF4-FFF2-40B4-BE49-F238E27FC236}">
                  <a16:creationId xmlns:a16="http://schemas.microsoft.com/office/drawing/2014/main" id="{91109EE1-4A8A-D4C3-7F18-1AB250EE58C8}"/>
                </a:ext>
              </a:extLst>
            </p:cNvPr>
            <p:cNvSpPr/>
            <p:nvPr/>
          </p:nvSpPr>
          <p:spPr>
            <a:xfrm>
              <a:off x="7258500" y="2732515"/>
              <a:ext cx="548423" cy="789466"/>
            </a:xfrm>
            <a:prstGeom prst="ellipse">
              <a:avLst/>
            </a:prstGeom>
            <a:solidFill>
              <a:srgbClr val="56D4E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2" name="Oval 471">
              <a:extLst>
                <a:ext uri="{FF2B5EF4-FFF2-40B4-BE49-F238E27FC236}">
                  <a16:creationId xmlns:a16="http://schemas.microsoft.com/office/drawing/2014/main" id="{BA4C3CCC-86DF-675B-EDD2-CD4D0965FEA8}"/>
                </a:ext>
              </a:extLst>
            </p:cNvPr>
            <p:cNvSpPr/>
            <p:nvPr/>
          </p:nvSpPr>
          <p:spPr>
            <a:xfrm>
              <a:off x="7119015" y="2767036"/>
              <a:ext cx="255143" cy="360212"/>
            </a:xfrm>
            <a:prstGeom prst="ellipse">
              <a:avLst/>
            </a:prstGeom>
            <a:solidFill>
              <a:srgbClr val="56D4E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3" name="Oval 472">
              <a:extLst>
                <a:ext uri="{FF2B5EF4-FFF2-40B4-BE49-F238E27FC236}">
                  <a16:creationId xmlns:a16="http://schemas.microsoft.com/office/drawing/2014/main" id="{0C0CA751-90D5-A558-F1CA-A568F73FAD1E}"/>
                </a:ext>
              </a:extLst>
            </p:cNvPr>
            <p:cNvSpPr/>
            <p:nvPr/>
          </p:nvSpPr>
          <p:spPr>
            <a:xfrm>
              <a:off x="2584103" y="3325923"/>
              <a:ext cx="255143" cy="360212"/>
            </a:xfrm>
            <a:prstGeom prst="ellipse">
              <a:avLst/>
            </a:prstGeom>
            <a:solidFill>
              <a:srgbClr val="56D4E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4" name="Title 2">
            <a:extLst>
              <a:ext uri="{FF2B5EF4-FFF2-40B4-BE49-F238E27FC236}">
                <a16:creationId xmlns:a16="http://schemas.microsoft.com/office/drawing/2014/main" id="{0E163BB8-7BDE-1B8E-CA37-4DEA6D92C7DE}"/>
              </a:ext>
            </a:extLst>
          </p:cNvPr>
          <p:cNvSpPr txBox="1">
            <a:spLocks/>
          </p:cNvSpPr>
          <p:nvPr/>
        </p:nvSpPr>
        <p:spPr>
          <a:xfrm>
            <a:off x="7033103" y="2264933"/>
            <a:ext cx="4206497" cy="14479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 err="1"/>
              <a:t>Deeptech</a:t>
            </a:r>
            <a:r>
              <a:rPr lang="en-GB" sz="2000" dirty="0"/>
              <a:t> startups from CERN Member States seeking access to CERN technologies.</a:t>
            </a:r>
            <a:endParaRPr lang="en-GB" sz="2000" b="0" dirty="0"/>
          </a:p>
        </p:txBody>
      </p:sp>
      <p:pic>
        <p:nvPicPr>
          <p:cNvPr id="475" name="Picture 474" descr="A group of people wearing glasses&#10;&#10;AI-generated content may be incorrect.">
            <a:extLst>
              <a:ext uri="{FF2B5EF4-FFF2-40B4-BE49-F238E27FC236}">
                <a16:creationId xmlns:a16="http://schemas.microsoft.com/office/drawing/2014/main" id="{927486DE-7A1C-779B-CEE8-D15D9CB16E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781" y="3950053"/>
            <a:ext cx="5646070" cy="3175914"/>
          </a:xfrm>
          <a:prstGeom prst="rect">
            <a:avLst/>
          </a:prstGeom>
        </p:spPr>
      </p:pic>
      <p:grpSp>
        <p:nvGrpSpPr>
          <p:cNvPr id="476" name="Group 475">
            <a:extLst>
              <a:ext uri="{FF2B5EF4-FFF2-40B4-BE49-F238E27FC236}">
                <a16:creationId xmlns:a16="http://schemas.microsoft.com/office/drawing/2014/main" id="{C0B4EA11-A4D7-7D03-215A-B5EAC6DFE345}"/>
              </a:ext>
            </a:extLst>
          </p:cNvPr>
          <p:cNvGrpSpPr/>
          <p:nvPr/>
        </p:nvGrpSpPr>
        <p:grpSpPr>
          <a:xfrm>
            <a:off x="6294961" y="3689864"/>
            <a:ext cx="6049783" cy="511399"/>
            <a:chOff x="6254321" y="3847182"/>
            <a:chExt cx="6049783" cy="511399"/>
          </a:xfrm>
        </p:grpSpPr>
        <p:sp>
          <p:nvSpPr>
            <p:cNvPr id="477" name="Rectangle: Rounded Corners 476">
              <a:extLst>
                <a:ext uri="{FF2B5EF4-FFF2-40B4-BE49-F238E27FC236}">
                  <a16:creationId xmlns:a16="http://schemas.microsoft.com/office/drawing/2014/main" id="{A26315FE-7A5C-B027-1CB0-C14997BEB569}"/>
                </a:ext>
              </a:extLst>
            </p:cNvPr>
            <p:cNvSpPr/>
            <p:nvPr/>
          </p:nvSpPr>
          <p:spPr>
            <a:xfrm>
              <a:off x="6254321" y="3847182"/>
              <a:ext cx="6049783" cy="511399"/>
            </a:xfrm>
            <a:prstGeom prst="roundRect">
              <a:avLst>
                <a:gd name="adj" fmla="val 31633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8" name="Title 2">
              <a:extLst>
                <a:ext uri="{FF2B5EF4-FFF2-40B4-BE49-F238E27FC236}">
                  <a16:creationId xmlns:a16="http://schemas.microsoft.com/office/drawing/2014/main" id="{3E798EA1-CB79-1031-A9C2-AD04E6F97F30}"/>
                </a:ext>
              </a:extLst>
            </p:cNvPr>
            <p:cNvSpPr txBox="1">
              <a:spLocks/>
            </p:cNvSpPr>
            <p:nvPr/>
          </p:nvSpPr>
          <p:spPr>
            <a:xfrm>
              <a:off x="6389769" y="3896204"/>
              <a:ext cx="5717927" cy="41335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b="1" kern="1200">
                  <a:solidFill>
                    <a:srgbClr val="00539F"/>
                  </a:solidFill>
                  <a:latin typeface="Barlow" panose="00000500000000000000" pitchFamily="2" charset="0"/>
                  <a:ea typeface="+mj-ea"/>
                  <a:cs typeface="+mj-cs"/>
                </a:defRPr>
              </a:lvl1pPr>
            </a:lstStyle>
            <a:p>
              <a:pPr algn="r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2000" dirty="0">
                  <a:solidFill>
                    <a:schemeClr val="bg1"/>
                  </a:solidFill>
                  <a:sym typeface="Wingdings" panose="05000000000000000000" pitchFamily="2" charset="2"/>
                </a:rPr>
                <a:t>Standard tech transfer model fails startup needs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9" name="Group 478">
            <a:extLst>
              <a:ext uri="{FF2B5EF4-FFF2-40B4-BE49-F238E27FC236}">
                <a16:creationId xmlns:a16="http://schemas.microsoft.com/office/drawing/2014/main" id="{01437D5D-2B43-EE59-2A7F-23BE6C5ECEB3}"/>
              </a:ext>
            </a:extLst>
          </p:cNvPr>
          <p:cNvGrpSpPr/>
          <p:nvPr/>
        </p:nvGrpSpPr>
        <p:grpSpPr>
          <a:xfrm>
            <a:off x="5007263" y="1638942"/>
            <a:ext cx="1008379" cy="5341234"/>
            <a:chOff x="5019041" y="1583161"/>
            <a:chExt cx="1008379" cy="5341234"/>
          </a:xfrm>
        </p:grpSpPr>
        <p:cxnSp>
          <p:nvCxnSpPr>
            <p:cNvPr id="480" name="Straight Connector 479">
              <a:extLst>
                <a:ext uri="{FF2B5EF4-FFF2-40B4-BE49-F238E27FC236}">
                  <a16:creationId xmlns:a16="http://schemas.microsoft.com/office/drawing/2014/main" id="{29928687-1805-B91A-542A-59D9BA8104D3}"/>
                </a:ext>
              </a:extLst>
            </p:cNvPr>
            <p:cNvCxnSpPr/>
            <p:nvPr/>
          </p:nvCxnSpPr>
          <p:spPr>
            <a:xfrm flipV="1">
              <a:off x="6024880" y="2230781"/>
              <a:ext cx="0" cy="4693614"/>
            </a:xfrm>
            <a:prstGeom prst="line">
              <a:avLst/>
            </a:prstGeom>
            <a:ln w="412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1" name="Arc 480">
              <a:extLst>
                <a:ext uri="{FF2B5EF4-FFF2-40B4-BE49-F238E27FC236}">
                  <a16:creationId xmlns:a16="http://schemas.microsoft.com/office/drawing/2014/main" id="{06770B0A-6D35-C5B4-A43C-B896839A81E4}"/>
                </a:ext>
              </a:extLst>
            </p:cNvPr>
            <p:cNvSpPr/>
            <p:nvPr/>
          </p:nvSpPr>
          <p:spPr>
            <a:xfrm>
              <a:off x="5019041" y="1583161"/>
              <a:ext cx="1008379" cy="1415309"/>
            </a:xfrm>
            <a:prstGeom prst="arc">
              <a:avLst>
                <a:gd name="adj1" fmla="val 15735394"/>
                <a:gd name="adj2" fmla="val 0"/>
              </a:avLst>
            </a:prstGeom>
            <a:ln w="41275">
              <a:headEnd type="stealth" w="lg" len="lg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2" name="Group 481">
            <a:extLst>
              <a:ext uri="{FF2B5EF4-FFF2-40B4-BE49-F238E27FC236}">
                <a16:creationId xmlns:a16="http://schemas.microsoft.com/office/drawing/2014/main" id="{4111A7FD-93EA-EDBB-80D7-121A40A3D9D4}"/>
              </a:ext>
            </a:extLst>
          </p:cNvPr>
          <p:cNvGrpSpPr/>
          <p:nvPr/>
        </p:nvGrpSpPr>
        <p:grpSpPr>
          <a:xfrm>
            <a:off x="6202511" y="1996171"/>
            <a:ext cx="1008379" cy="4883407"/>
            <a:chOff x="6211962" y="1951966"/>
            <a:chExt cx="1008379" cy="4883407"/>
          </a:xfrm>
        </p:grpSpPr>
        <p:cxnSp>
          <p:nvCxnSpPr>
            <p:cNvPr id="483" name="Straight Connector 482">
              <a:extLst>
                <a:ext uri="{FF2B5EF4-FFF2-40B4-BE49-F238E27FC236}">
                  <a16:creationId xmlns:a16="http://schemas.microsoft.com/office/drawing/2014/main" id="{3431BF9A-AA18-51DE-F65E-635829466ECA}"/>
                </a:ext>
              </a:extLst>
            </p:cNvPr>
            <p:cNvCxnSpPr/>
            <p:nvPr/>
          </p:nvCxnSpPr>
          <p:spPr>
            <a:xfrm flipV="1">
              <a:off x="6211964" y="2659373"/>
              <a:ext cx="0" cy="4176000"/>
            </a:xfrm>
            <a:prstGeom prst="line">
              <a:avLst/>
            </a:prstGeom>
            <a:ln w="412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4" name="Arc 483">
              <a:extLst>
                <a:ext uri="{FF2B5EF4-FFF2-40B4-BE49-F238E27FC236}">
                  <a16:creationId xmlns:a16="http://schemas.microsoft.com/office/drawing/2014/main" id="{3DF7BD4C-829D-0C20-67B6-2B96BB71677C}"/>
                </a:ext>
              </a:extLst>
            </p:cNvPr>
            <p:cNvSpPr/>
            <p:nvPr/>
          </p:nvSpPr>
          <p:spPr>
            <a:xfrm flipH="1">
              <a:off x="6211962" y="1951966"/>
              <a:ext cx="1008379" cy="1513629"/>
            </a:xfrm>
            <a:prstGeom prst="arc">
              <a:avLst>
                <a:gd name="adj1" fmla="val 15735394"/>
                <a:gd name="adj2" fmla="val 0"/>
              </a:avLst>
            </a:prstGeom>
            <a:ln w="41275">
              <a:headEnd type="stealth" w="lg" len="lg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5" name="Title 2">
            <a:extLst>
              <a:ext uri="{FF2B5EF4-FFF2-40B4-BE49-F238E27FC236}">
                <a16:creationId xmlns:a16="http://schemas.microsoft.com/office/drawing/2014/main" id="{267B75EB-7F20-128B-FBC2-7F34EC651353}"/>
              </a:ext>
            </a:extLst>
          </p:cNvPr>
          <p:cNvSpPr txBox="1">
            <a:spLocks/>
          </p:cNvSpPr>
          <p:nvPr/>
        </p:nvSpPr>
        <p:spPr>
          <a:xfrm>
            <a:off x="166146" y="471390"/>
            <a:ext cx="10823928" cy="694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CERN Venture Connect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ABC"/>
                </a:solidFill>
                <a:effectLst/>
                <a:uLnTx/>
                <a:uFillTx/>
                <a:latin typeface="Barlow SemiBold" panose="00000700000000000000" pitchFamily="2" charset="0"/>
                <a:ea typeface="+mn-ea"/>
                <a:cs typeface="+mn-cs"/>
              </a:rPr>
              <a:t>Supporting internal and external deep tech founders since 2023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86" name="Picture 485" descr="A close-up of a logo&#10;&#10;Description automatically generated">
            <a:extLst>
              <a:ext uri="{FF2B5EF4-FFF2-40B4-BE49-F238E27FC236}">
                <a16:creationId xmlns:a16="http://schemas.microsoft.com/office/drawing/2014/main" id="{69C270B1-8A5A-F9F1-BBD8-8EE312757F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grpSp>
        <p:nvGrpSpPr>
          <p:cNvPr id="488" name="Group 487">
            <a:extLst>
              <a:ext uri="{FF2B5EF4-FFF2-40B4-BE49-F238E27FC236}">
                <a16:creationId xmlns:a16="http://schemas.microsoft.com/office/drawing/2014/main" id="{7D1EF83B-C4A7-89EE-4670-A8899BA7112E}"/>
              </a:ext>
            </a:extLst>
          </p:cNvPr>
          <p:cNvGrpSpPr/>
          <p:nvPr/>
        </p:nvGrpSpPr>
        <p:grpSpPr>
          <a:xfrm>
            <a:off x="-210065" y="3689864"/>
            <a:ext cx="6130720" cy="511399"/>
            <a:chOff x="-193039" y="3854702"/>
            <a:chExt cx="6130720" cy="511399"/>
          </a:xfrm>
        </p:grpSpPr>
        <p:sp>
          <p:nvSpPr>
            <p:cNvPr id="489" name="Rectangle: Rounded Corners 488">
              <a:extLst>
                <a:ext uri="{FF2B5EF4-FFF2-40B4-BE49-F238E27FC236}">
                  <a16:creationId xmlns:a16="http://schemas.microsoft.com/office/drawing/2014/main" id="{3822C1F3-63C8-A5AA-058E-446AB518C01C}"/>
                </a:ext>
              </a:extLst>
            </p:cNvPr>
            <p:cNvSpPr/>
            <p:nvPr/>
          </p:nvSpPr>
          <p:spPr>
            <a:xfrm>
              <a:off x="-193039" y="3854702"/>
              <a:ext cx="6130720" cy="511399"/>
            </a:xfrm>
            <a:prstGeom prst="roundRect">
              <a:avLst>
                <a:gd name="adj" fmla="val 31633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0" name="Title 2">
              <a:extLst>
                <a:ext uri="{FF2B5EF4-FFF2-40B4-BE49-F238E27FC236}">
                  <a16:creationId xmlns:a16="http://schemas.microsoft.com/office/drawing/2014/main" id="{665822AC-66D2-D7A9-6CF3-B3D77DBE953D}"/>
                </a:ext>
              </a:extLst>
            </p:cNvPr>
            <p:cNvSpPr txBox="1">
              <a:spLocks/>
            </p:cNvSpPr>
            <p:nvPr/>
          </p:nvSpPr>
          <p:spPr>
            <a:xfrm>
              <a:off x="-111759" y="3903724"/>
              <a:ext cx="5968160" cy="41335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b="1" kern="1200">
                  <a:solidFill>
                    <a:srgbClr val="00539F"/>
                  </a:solidFill>
                  <a:latin typeface="Barlow" panose="00000500000000000000" pitchFamily="2" charset="0"/>
                  <a:ea typeface="+mj-ea"/>
                  <a:cs typeface="+mj-cs"/>
                </a:defRPr>
              </a:lvl1pPr>
            </a:lstStyle>
            <a:p>
              <a:pPr algn="r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2000" dirty="0">
                  <a:solidFill>
                    <a:schemeClr val="bg1"/>
                  </a:solidFill>
                  <a:sym typeface="Wingdings" panose="05000000000000000000" pitchFamily="2" charset="2"/>
                </a:rPr>
                <a:t>Limited entrepreneurial skills &amp; access to network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91" name="Slide Number Placeholder 7">
            <a:extLst>
              <a:ext uri="{FF2B5EF4-FFF2-40B4-BE49-F238E27FC236}">
                <a16:creationId xmlns:a16="http://schemas.microsoft.com/office/drawing/2014/main" id="{E4F732D5-EC7E-34E9-64D3-170802F2E34C}"/>
              </a:ext>
            </a:extLst>
          </p:cNvPr>
          <p:cNvSpPr txBox="1">
            <a:spLocks/>
          </p:cNvSpPr>
          <p:nvPr/>
        </p:nvSpPr>
        <p:spPr>
          <a:xfrm>
            <a:off x="9255466" y="64121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850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A35FF-4F4D-08F3-6387-FD5DE1B95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CEDA7FAC-6F2E-52A3-315D-C4423E3FF576}"/>
              </a:ext>
            </a:extLst>
          </p:cNvPr>
          <p:cNvGrpSpPr/>
          <p:nvPr/>
        </p:nvGrpSpPr>
        <p:grpSpPr>
          <a:xfrm flipH="1" flipV="1">
            <a:off x="-528665" y="4636947"/>
            <a:ext cx="2882165" cy="2709516"/>
            <a:chOff x="9154122" y="2061380"/>
            <a:chExt cx="2882165" cy="2709516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E00DE43-2C39-71E5-23E2-8C9451E0A7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86FD43C-C9EB-75C4-F3EB-C108B97380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9729D856-6066-F01C-0BFC-4E7A3DBBFCE6}"/>
                </a:ext>
              </a:extLst>
            </p:cNvPr>
            <p:cNvSpPr>
              <a:spLocks/>
            </p:cNvSpPr>
            <p:nvPr/>
          </p:nvSpPr>
          <p:spPr>
            <a:xfrm>
              <a:off x="9154122" y="3272780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A62F9CA-8518-46CF-5EBD-F4983AF4B950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4253325-7EB8-0AB8-BD47-B89B8ED46B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D40066C-9CF2-6725-76EF-04329DEFFC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2136D38-6D11-DBF2-6045-F395A1EE0A50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E3ED47E-6FE0-3FBB-F746-BF7B4C71366B}"/>
              </a:ext>
            </a:extLst>
          </p:cNvPr>
          <p:cNvGrpSpPr/>
          <p:nvPr/>
        </p:nvGrpSpPr>
        <p:grpSpPr>
          <a:xfrm>
            <a:off x="9291841" y="1648916"/>
            <a:ext cx="2831208" cy="6360097"/>
            <a:chOff x="532979" y="722937"/>
            <a:chExt cx="2831208" cy="6360097"/>
          </a:xfrm>
        </p:grpSpPr>
        <p:pic>
          <p:nvPicPr>
            <p:cNvPr id="80" name="Graphic 79" descr="Greek Pillar with solid fill">
              <a:extLst>
                <a:ext uri="{FF2B5EF4-FFF2-40B4-BE49-F238E27FC236}">
                  <a16:creationId xmlns:a16="http://schemas.microsoft.com/office/drawing/2014/main" id="{2A5BBF55-583C-1492-6CFF-BA3298FE9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32979" y="722937"/>
              <a:ext cx="2831208" cy="2831208"/>
            </a:xfrm>
            <a:prstGeom prst="rect">
              <a:avLst/>
            </a:prstGeom>
          </p:spPr>
        </p:pic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A0C9B26D-44F9-B025-2BF7-22CF97E4CE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28075" y="3185477"/>
              <a:ext cx="368" cy="3847783"/>
            </a:xfrm>
            <a:prstGeom prst="line">
              <a:avLst/>
            </a:prstGeom>
            <a:ln w="206375">
              <a:solidFill>
                <a:srgbClr val="05B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09C83DC-5FF1-F9A9-F7A0-FE84AFE2B7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57977" y="3185477"/>
              <a:ext cx="368" cy="3847783"/>
            </a:xfrm>
            <a:prstGeom prst="line">
              <a:avLst/>
            </a:prstGeom>
            <a:ln w="203200">
              <a:solidFill>
                <a:srgbClr val="05B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FA3FFB8-86F8-E0E5-9479-3D39A94EAC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67019" y="3196290"/>
              <a:ext cx="368" cy="3847783"/>
            </a:xfrm>
            <a:prstGeom prst="line">
              <a:avLst/>
            </a:prstGeom>
            <a:ln w="234950">
              <a:solidFill>
                <a:srgbClr val="05B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C2106C90-FA8F-226C-79CF-C23DF5EC81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1004" y="3235251"/>
              <a:ext cx="368" cy="3847783"/>
            </a:xfrm>
            <a:prstGeom prst="line">
              <a:avLst/>
            </a:prstGeom>
            <a:ln w="234950">
              <a:solidFill>
                <a:srgbClr val="05B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6BA9E41-9626-4C1E-28D6-4EBDF78BF600}"/>
              </a:ext>
            </a:extLst>
          </p:cNvPr>
          <p:cNvGrpSpPr/>
          <p:nvPr/>
        </p:nvGrpSpPr>
        <p:grpSpPr>
          <a:xfrm>
            <a:off x="-260581" y="1648916"/>
            <a:ext cx="2831208" cy="6360097"/>
            <a:chOff x="532979" y="722937"/>
            <a:chExt cx="2831208" cy="6360097"/>
          </a:xfrm>
        </p:grpSpPr>
        <p:pic>
          <p:nvPicPr>
            <p:cNvPr id="61" name="Graphic 60" descr="Greek Pillar with solid fill">
              <a:extLst>
                <a:ext uri="{FF2B5EF4-FFF2-40B4-BE49-F238E27FC236}">
                  <a16:creationId xmlns:a16="http://schemas.microsoft.com/office/drawing/2014/main" id="{667BC094-688D-1C3A-25F1-074D9A509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32979" y="722937"/>
              <a:ext cx="2831208" cy="2831208"/>
            </a:xfrm>
            <a:prstGeom prst="rect">
              <a:avLst/>
            </a:prstGeom>
          </p:spPr>
        </p:pic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1442D31-62AC-5F03-196F-9FC5988299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28075" y="3185477"/>
              <a:ext cx="368" cy="3847783"/>
            </a:xfrm>
            <a:prstGeom prst="line">
              <a:avLst/>
            </a:prstGeom>
            <a:ln w="206375">
              <a:solidFill>
                <a:srgbClr val="05B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679DB0A-CFD7-6A86-ECF3-FF5801EAE8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5597" y="3185477"/>
              <a:ext cx="368" cy="3847783"/>
            </a:xfrm>
            <a:prstGeom prst="line">
              <a:avLst/>
            </a:prstGeom>
            <a:ln w="203200">
              <a:solidFill>
                <a:srgbClr val="05B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D18FE33-DB2B-B3EF-AE25-E2EAB7FDD0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67019" y="3196290"/>
              <a:ext cx="368" cy="3847783"/>
            </a:xfrm>
            <a:prstGeom prst="line">
              <a:avLst/>
            </a:prstGeom>
            <a:ln w="234950">
              <a:solidFill>
                <a:srgbClr val="05B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805E678-D608-AB5F-7458-7AE4AF5F02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1004" y="3235251"/>
              <a:ext cx="368" cy="3847783"/>
            </a:xfrm>
            <a:prstGeom prst="line">
              <a:avLst/>
            </a:prstGeom>
            <a:ln w="234950">
              <a:solidFill>
                <a:srgbClr val="05BBB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9688FCC2-3E3E-655D-A8FE-62A7F5A74831}"/>
              </a:ext>
            </a:extLst>
          </p:cNvPr>
          <p:cNvSpPr/>
          <p:nvPr/>
        </p:nvSpPr>
        <p:spPr>
          <a:xfrm>
            <a:off x="0" y="2025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  <a:alpha val="0"/>
                </a:schemeClr>
              </a:gs>
              <a:gs pos="71000">
                <a:schemeClr val="bg1">
                  <a:alpha val="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" name="Picture 1" descr="A close-up of a logo&#10;&#10;Description automatically generated">
            <a:extLst>
              <a:ext uri="{FF2B5EF4-FFF2-40B4-BE49-F238E27FC236}">
                <a16:creationId xmlns:a16="http://schemas.microsoft.com/office/drawing/2014/main" id="{756CB78C-3B37-B018-7EAA-2662928679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pic>
        <p:nvPicPr>
          <p:cNvPr id="29" name="Picture 28" descr="A blue circle with white text&#10;&#10;Description automatically generated">
            <a:extLst>
              <a:ext uri="{FF2B5EF4-FFF2-40B4-BE49-F238E27FC236}">
                <a16:creationId xmlns:a16="http://schemas.microsoft.com/office/drawing/2014/main" id="{D1B75386-2BC0-FD95-E3C1-E3A9B244A9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42" b="89864" l="3073" r="89804">
                        <a14:foregroundMark x1="11453" y1="42690" x2="30168" y2="62378"/>
                        <a14:foregroundMark x1="30168" y1="62378" x2="52235" y2="59064"/>
                        <a14:foregroundMark x1="52235" y1="59064" x2="21089" y2="46784"/>
                        <a14:foregroundMark x1="21089" y1="46784" x2="17877" y2="46784"/>
                        <a14:foregroundMark x1="6425" y1="43080" x2="6564" y2="60039"/>
                        <a14:foregroundMark x1="3073" y1="41520" x2="38268" y2="57895"/>
                        <a14:foregroundMark x1="38268" y1="57895" x2="21089" y2="46784"/>
                        <a14:foregroundMark x1="56006" y1="46589" x2="69693" y2="45029"/>
                        <a14:foregroundMark x1="55028" y1="61209" x2="67318" y2="59844"/>
                        <a14:foregroundMark x1="71369" y1="44250" x2="71927" y2="47563"/>
                        <a14:foregroundMark x1="9078" y1="59454" x2="11732" y2="60429"/>
                        <a14:foregroundMark x1="12849" y1="60429" x2="10615" y2="57505"/>
                        <a14:foregroundMark x1="15503" y1="58285" x2="16620" y2="64327"/>
                        <a14:foregroundMark x1="18855" y1="56530" x2="21508" y2="63353"/>
                        <a14:foregroundMark x1="72905" y1="45614" x2="72626" y2="47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5331"/>
          <a:stretch>
            <a:fillRect/>
          </a:stretch>
        </p:blipFill>
        <p:spPr>
          <a:xfrm>
            <a:off x="671176" y="1302386"/>
            <a:ext cx="3741915" cy="1733769"/>
          </a:xfrm>
          <a:prstGeom prst="rect">
            <a:avLst/>
          </a:prstGeom>
        </p:spPr>
      </p:pic>
      <p:sp>
        <p:nvSpPr>
          <p:cNvPr id="30" name="Title 2">
            <a:extLst>
              <a:ext uri="{FF2B5EF4-FFF2-40B4-BE49-F238E27FC236}">
                <a16:creationId xmlns:a16="http://schemas.microsoft.com/office/drawing/2014/main" id="{3EA533FD-D128-C2FD-E3FB-8FF45456CA39}"/>
              </a:ext>
            </a:extLst>
          </p:cNvPr>
          <p:cNvSpPr txBox="1">
            <a:spLocks/>
          </p:cNvSpPr>
          <p:nvPr/>
        </p:nvSpPr>
        <p:spPr>
          <a:xfrm>
            <a:off x="166146" y="246901"/>
            <a:ext cx="10823928" cy="5667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Foundations of the </a:t>
            </a:r>
            <a:r>
              <a:rPr lang="en-US" sz="3600" dirty="0" err="1"/>
              <a:t>programme</a:t>
            </a:r>
            <a:endParaRPr lang="en-US" sz="3600" dirty="0"/>
          </a:p>
        </p:txBody>
      </p:sp>
      <p:pic>
        <p:nvPicPr>
          <p:cNvPr id="31" name="Picture 30" descr="A close-up of a logo&#10;&#10;Description automatically generated">
            <a:extLst>
              <a:ext uri="{FF2B5EF4-FFF2-40B4-BE49-F238E27FC236}">
                <a16:creationId xmlns:a16="http://schemas.microsoft.com/office/drawing/2014/main" id="{6D088325-EA83-99A1-47E9-55052491B1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5080" r="92453">
                        <a14:foregroundMark x1="8418" y1="35306" x2="9579" y2="71429"/>
                        <a14:foregroundMark x1="9579" y1="71429" x2="39042" y2="87347"/>
                        <a14:foregroundMark x1="39042" y1="87347" x2="46299" y2="87143"/>
                        <a14:foregroundMark x1="5080" y1="36122" x2="6096" y2="88980"/>
                        <a14:foregroundMark x1="15530" y1="53265" x2="24238" y2="55306"/>
                        <a14:foregroundMark x1="35269" y1="55306" x2="38607" y2="53265"/>
                        <a14:foregroundMark x1="36139" y1="40612" x2="38897" y2="38367"/>
                        <a14:foregroundMark x1="11756" y1="55510" x2="11756" y2="60408"/>
                        <a14:foregroundMark x1="29608" y1="53265" x2="28882" y2="57959"/>
                        <a14:foregroundMark x1="31495" y1="53061" x2="32075" y2="60816"/>
                        <a14:foregroundMark x1="15530" y1="71633" x2="18578" y2="70408"/>
                        <a14:foregroundMark x1="20029" y1="70000" x2="21916" y2="71224"/>
                        <a14:foregroundMark x1="25109" y1="67347" x2="24964" y2="75510"/>
                        <a14:foregroundMark x1="28302" y1="70204" x2="28302" y2="74694"/>
                        <a14:foregroundMark x1="31930" y1="70000" x2="32801" y2="72653"/>
                        <a14:foregroundMark x1="34688" y1="70612" x2="35994" y2="74490"/>
                        <a14:foregroundMark x1="10160" y1="84694" x2="11030" y2="88571"/>
                        <a14:foregroundMark x1="15094" y1="84898" x2="15820" y2="88163"/>
                        <a14:foregroundMark x1="19448" y1="82449" x2="19158" y2="87959"/>
                        <a14:foregroundMark x1="25689" y1="81429" x2="26996" y2="85918"/>
                        <a14:foregroundMark x1="40058" y1="67959" x2="40929" y2="71837"/>
                        <a14:foregroundMark x1="52540" y1="37959" x2="53266" y2="42857"/>
                        <a14:foregroundMark x1="55733" y1="37959" x2="55152" y2="45918"/>
                        <a14:foregroundMark x1="58055" y1="40000" x2="58636" y2="45510"/>
                        <a14:foregroundMark x1="62845" y1="38980" x2="62554" y2="42449"/>
                        <a14:foregroundMark x1="65167" y1="40612" x2="67634" y2="42449"/>
                        <a14:foregroundMark x1="69811" y1="36735" x2="69521" y2="43265"/>
                        <a14:foregroundMark x1="49782" y1="56122" x2="51669" y2="57143"/>
                        <a14:foregroundMark x1="53266" y1="54490" x2="55007" y2="57755"/>
                        <a14:foregroundMark x1="58345" y1="53265" x2="60522" y2="57755"/>
                        <a14:foregroundMark x1="63135" y1="53061" x2="66909" y2="55918"/>
                        <a14:foregroundMark x1="68650" y1="54898" x2="69666" y2="57755"/>
                        <a14:foregroundMark x1="72424" y1="55918" x2="73295" y2="58571"/>
                        <a14:foregroundMark x1="77213" y1="55918" x2="78810" y2="55918"/>
                        <a14:foregroundMark x1="83019" y1="53878" x2="84180" y2="58163"/>
                        <a14:foregroundMark x1="86792" y1="55102" x2="88970" y2="57551"/>
                        <a14:foregroundMark x1="90856" y1="51837" x2="92220" y2="56195"/>
                        <a14:backgroundMark x1="48621" y1="26122" x2="58345" y2="23265"/>
                        <a14:backgroundMark x1="95210" y1="51224" x2="95936" y2="53265"/>
                        <a14:backgroundMark x1="13353" y1="94286" x2="13353" y2="94286"/>
                        <a14:backgroundMark x1="95210" y1="53673" x2="95356" y2="57347"/>
                        <a14:backgroundMark x1="4499" y1="94694" x2="22932" y2="94898"/>
                        <a14:backgroundMark x1="13788" y1="94082" x2="13788" y2="94082"/>
                        <a14:backgroundMark x1="14949" y1="94490" x2="14949" y2="94490"/>
                        <a14:backgroundMark x1="14369" y1="94082" x2="14369" y2="94082"/>
                        <a14:backgroundMark x1="15530" y1="93878" x2="15530" y2="93878"/>
                        <a14:backgroundMark x1="16546" y1="94082" x2="16836" y2="94082"/>
                        <a14:backgroundMark x1="17271" y1="94082" x2="17562" y2="94082"/>
                        <a14:backgroundMark x1="18868" y1="94490" x2="18868" y2="94490"/>
                        <a14:backgroundMark x1="20174" y1="94490" x2="20174" y2="94490"/>
                        <a14:backgroundMark x1="21045" y1="94490" x2="21045" y2="94490"/>
                        <a14:backgroundMark x1="21045" y1="94490" x2="21045" y2="94490"/>
                        <a14:backgroundMark x1="20900" y1="94082" x2="20900" y2="94082"/>
                        <a14:backgroundMark x1="10885" y1="94286" x2="10885" y2="94286"/>
                        <a14:backgroundMark x1="9434" y1="94082" x2="9434" y2="94082"/>
                        <a14:backgroundMark x1="6386" y1="94286" x2="6386" y2="942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272"/>
          <a:stretch>
            <a:fillRect/>
          </a:stretch>
        </p:blipFill>
        <p:spPr>
          <a:xfrm>
            <a:off x="8219907" y="1227890"/>
            <a:ext cx="3327915" cy="1721289"/>
          </a:xfrm>
          <a:prstGeom prst="rect">
            <a:avLst/>
          </a:prstGeom>
        </p:spPr>
      </p:pic>
      <p:sp>
        <p:nvSpPr>
          <p:cNvPr id="32" name="Title 2">
            <a:extLst>
              <a:ext uri="{FF2B5EF4-FFF2-40B4-BE49-F238E27FC236}">
                <a16:creationId xmlns:a16="http://schemas.microsoft.com/office/drawing/2014/main" id="{479FB4A7-4FDB-1366-F937-F73137A32377}"/>
              </a:ext>
            </a:extLst>
          </p:cNvPr>
          <p:cNvSpPr txBox="1">
            <a:spLocks/>
          </p:cNvSpPr>
          <p:nvPr/>
        </p:nvSpPr>
        <p:spPr>
          <a:xfrm>
            <a:off x="1770110" y="2922997"/>
            <a:ext cx="2728439" cy="13843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/>
              <a:t>Pillar 1</a:t>
            </a:r>
          </a:p>
          <a:p>
            <a:pPr algn="l"/>
            <a:r>
              <a:rPr lang="en-US" sz="1600" dirty="0"/>
              <a:t>Preselected, high-TRL tech and expert support</a:t>
            </a:r>
          </a:p>
        </p:txBody>
      </p:sp>
      <p:sp>
        <p:nvSpPr>
          <p:cNvPr id="33" name="Title 2">
            <a:extLst>
              <a:ext uri="{FF2B5EF4-FFF2-40B4-BE49-F238E27FC236}">
                <a16:creationId xmlns:a16="http://schemas.microsoft.com/office/drawing/2014/main" id="{38962EAE-36DF-8562-CA04-72C1F4D91A17}"/>
              </a:ext>
            </a:extLst>
          </p:cNvPr>
          <p:cNvSpPr txBox="1">
            <a:spLocks/>
          </p:cNvSpPr>
          <p:nvPr/>
        </p:nvSpPr>
        <p:spPr>
          <a:xfrm>
            <a:off x="7013993" y="2480860"/>
            <a:ext cx="3036152" cy="172128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r"/>
            <a:r>
              <a:rPr lang="en-US" sz="3200" dirty="0"/>
              <a:t>Pillar 2</a:t>
            </a:r>
          </a:p>
          <a:p>
            <a:pPr algn="r"/>
            <a:r>
              <a:rPr lang="en-US" sz="1600" dirty="0"/>
              <a:t>Network of established deep tech ecosystem players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64DA797-0252-22B2-F1C7-725C0CF69BE7}"/>
              </a:ext>
            </a:extLst>
          </p:cNvPr>
          <p:cNvGrpSpPr/>
          <p:nvPr/>
        </p:nvGrpSpPr>
        <p:grpSpPr>
          <a:xfrm>
            <a:off x="236947" y="5027540"/>
            <a:ext cx="3344453" cy="883693"/>
            <a:chOff x="192130" y="5174118"/>
            <a:chExt cx="3344453" cy="883693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8BF77917-40D1-F3EA-BE2A-90348096CDCE}"/>
                </a:ext>
              </a:extLst>
            </p:cNvPr>
            <p:cNvSpPr/>
            <p:nvPr/>
          </p:nvSpPr>
          <p:spPr>
            <a:xfrm>
              <a:off x="230656" y="5174118"/>
              <a:ext cx="3231685" cy="883693"/>
            </a:xfrm>
            <a:prstGeom prst="roundRect">
              <a:avLst/>
            </a:prstGeom>
            <a:solidFill>
              <a:srgbClr val="0088A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5E15FEC-F592-9460-888E-8916871C5107}"/>
                </a:ext>
              </a:extLst>
            </p:cNvPr>
            <p:cNvSpPr txBox="1"/>
            <p:nvPr/>
          </p:nvSpPr>
          <p:spPr>
            <a:xfrm>
              <a:off x="192130" y="5211829"/>
              <a:ext cx="334445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sz="1600" b="1" dirty="0">
                  <a:solidFill>
                    <a:schemeClr val="bg1"/>
                  </a:solidFill>
                  <a:latin typeface="Barlow" panose="00000500000000000000" pitchFamily="2" charset="0"/>
                </a:rPr>
                <a:t>Reduced in-house R&amp;D through top-tier tech + support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GB" sz="1600" b="1" dirty="0">
                  <a:solidFill>
                    <a:schemeClr val="bg1"/>
                  </a:solidFill>
                  <a:latin typeface="Barlow" panose="00000500000000000000" pitchFamily="2" charset="0"/>
                </a:rPr>
                <a:t>Stronger product USP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2C4C124-1C19-B7E6-6BFB-51B5A4F1A6CE}"/>
              </a:ext>
            </a:extLst>
          </p:cNvPr>
          <p:cNvGrpSpPr/>
          <p:nvPr/>
        </p:nvGrpSpPr>
        <p:grpSpPr>
          <a:xfrm>
            <a:off x="8989703" y="4955223"/>
            <a:ext cx="3036151" cy="941025"/>
            <a:chOff x="8495468" y="5102989"/>
            <a:chExt cx="3036151" cy="1081717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AD2F1A17-76DF-AB24-C7F5-015D1FBB4A8E}"/>
                </a:ext>
              </a:extLst>
            </p:cNvPr>
            <p:cNvSpPr/>
            <p:nvPr/>
          </p:nvSpPr>
          <p:spPr>
            <a:xfrm>
              <a:off x="8495468" y="5102989"/>
              <a:ext cx="3036151" cy="1081717"/>
            </a:xfrm>
            <a:prstGeom prst="roundRect">
              <a:avLst/>
            </a:prstGeom>
            <a:solidFill>
              <a:srgbClr val="0088A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1804A0F-5338-3A1E-D73B-2692A17676FE}"/>
                </a:ext>
              </a:extLst>
            </p:cNvPr>
            <p:cNvSpPr txBox="1"/>
            <p:nvPr/>
          </p:nvSpPr>
          <p:spPr>
            <a:xfrm>
              <a:off x="8543365" y="5183941"/>
              <a:ext cx="2940356" cy="830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b="1" dirty="0">
                  <a:solidFill>
                    <a:schemeClr val="bg1"/>
                  </a:solidFill>
                  <a:latin typeface="Barlow" panose="00000500000000000000" pitchFamily="2" charset="0"/>
                </a:rPr>
                <a:t>International visibility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b="1" dirty="0">
                  <a:solidFill>
                    <a:schemeClr val="bg1"/>
                  </a:solidFill>
                  <a:latin typeface="Barlow" panose="00000500000000000000" pitchFamily="2" charset="0"/>
                </a:rPr>
                <a:t>Direct access to deep tech ecosystem &amp; expertise</a:t>
              </a:r>
              <a:endParaRPr lang="en-GB" sz="1600" b="1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</p:grpSp>
      <p:pic>
        <p:nvPicPr>
          <p:cNvPr id="89" name="Picture 88">
            <a:extLst>
              <a:ext uri="{FF2B5EF4-FFF2-40B4-BE49-F238E27FC236}">
                <a16:creationId xmlns:a16="http://schemas.microsoft.com/office/drawing/2014/main" id="{9D934C3F-CA84-BF05-0A7A-E3B7822D87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23578" y="2052443"/>
            <a:ext cx="2026885" cy="2849765"/>
          </a:xfrm>
          <a:prstGeom prst="rect">
            <a:avLst/>
          </a:prstGeom>
        </p:spPr>
      </p:pic>
      <p:pic>
        <p:nvPicPr>
          <p:cNvPr id="34" name="Picture 33" descr="A blue and white logo&#10;&#10;Description automatically generated">
            <a:extLst>
              <a:ext uri="{FF2B5EF4-FFF2-40B4-BE49-F238E27FC236}">
                <a16:creationId xmlns:a16="http://schemas.microsoft.com/office/drawing/2014/main" id="{601F9CCD-D343-A69A-5421-AD0ADFDF657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942" b="89864" l="2963" r="89926">
                        <a14:foregroundMark x1="10815" y1="39766" x2="10074" y2="71540"/>
                        <a14:foregroundMark x1="7704" y1="41131" x2="7111" y2="68421"/>
                        <a14:foregroundMark x1="20000" y1="44834" x2="33630" y2="45614"/>
                        <a14:foregroundMark x1="8000" y1="71150" x2="7704" y2="74074"/>
                        <a14:foregroundMark x1="2963" y1="40156" x2="4444" y2="66277"/>
                        <a14:foregroundMark x1="36444" y1="41326" x2="35704" y2="45614"/>
                        <a14:foregroundMark x1="38815" y1="44834" x2="39259" y2="47953"/>
                        <a14:foregroundMark x1="18370" y1="70175" x2="19704" y2="77388"/>
                        <a14:foregroundMark x1="24741" y1="72515" x2="24444" y2="77778"/>
                        <a14:foregroundMark x1="20296" y1="70955" x2="20444" y2="75828"/>
                        <a14:foregroundMark x1="27111" y1="73489" x2="28444" y2="79337"/>
                        <a14:foregroundMark x1="33185" y1="73684" x2="32593" y2="75244"/>
                        <a14:foregroundMark x1="37926" y1="71540" x2="38074" y2="76998"/>
                        <a14:foregroundMark x1="40000" y1="73294" x2="40889" y2="79532"/>
                        <a14:foregroundMark x1="65778" y1="71540" x2="66519" y2="75439"/>
                        <a14:foregroundMark x1="69037" y1="70175" x2="69185" y2="76218"/>
                        <a14:foregroundMark x1="74222" y1="71150" x2="73926" y2="75244"/>
                        <a14:foregroundMark x1="66370" y1="71150" x2="64593" y2="76023"/>
                        <a14:foregroundMark x1="82222" y1="70565" x2="82667" y2="74464"/>
                        <a14:foregroundMark x1="83852" y1="70565" x2="85778" y2="75049"/>
                        <a14:backgroundMark x1="24148" y1="25731" x2="49037" y2="24366"/>
                        <a14:backgroundMark x1="49037" y1="24366" x2="36000" y2="21053"/>
                        <a14:backgroundMark x1="76148" y1="28655" x2="84148" y2="504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704"/>
          <a:stretch>
            <a:fillRect/>
          </a:stretch>
        </p:blipFill>
        <p:spPr>
          <a:xfrm>
            <a:off x="4887283" y="4289762"/>
            <a:ext cx="3007657" cy="1538251"/>
          </a:xfrm>
          <a:prstGeom prst="rect">
            <a:avLst/>
          </a:prstGeom>
        </p:spPr>
      </p:pic>
      <p:sp>
        <p:nvSpPr>
          <p:cNvPr id="95" name="Slide Number Placeholder 7">
            <a:extLst>
              <a:ext uri="{FF2B5EF4-FFF2-40B4-BE49-F238E27FC236}">
                <a16:creationId xmlns:a16="http://schemas.microsoft.com/office/drawing/2014/main" id="{7D71990B-A919-7CB5-834C-2BD818D94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5466" y="6412105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Date Placeholder 14">
            <a:extLst>
              <a:ext uri="{FF2B5EF4-FFF2-40B4-BE49-F238E27FC236}">
                <a16:creationId xmlns:a16="http://schemas.microsoft.com/office/drawing/2014/main" id="{D352A30F-91EA-8FCD-4207-1EDD7CB0F9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" name="Date Placeholder 14">
            <a:extLst>
              <a:ext uri="{FF2B5EF4-FFF2-40B4-BE49-F238E27FC236}">
                <a16:creationId xmlns:a16="http://schemas.microsoft.com/office/drawing/2014/main" id="{F3CC31D4-98CF-CF00-C35B-4476C047549F}"/>
              </a:ext>
            </a:extLst>
          </p:cNvPr>
          <p:cNvSpPr txBox="1">
            <a:spLocks/>
          </p:cNvSpPr>
          <p:nvPr/>
        </p:nvSpPr>
        <p:spPr>
          <a:xfrm>
            <a:off x="4589001" y="6446912"/>
            <a:ext cx="3013998" cy="317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QuIC</a:t>
            </a:r>
            <a:r>
              <a:rPr lang="en-GB" sz="1400" b="1" dirty="0">
                <a:solidFill>
                  <a:schemeClr val="bg1"/>
                </a:solidFill>
              </a:rPr>
              <a:t> Business Community Summit</a:t>
            </a:r>
          </a:p>
        </p:txBody>
      </p:sp>
    </p:spTree>
    <p:extLst>
      <p:ext uri="{BB962C8B-B14F-4D97-AF65-F5344CB8AC3E}">
        <p14:creationId xmlns:p14="http://schemas.microsoft.com/office/powerpoint/2010/main" val="1333267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1408AF-782E-F11B-DF6E-A6CE35595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2ECACBF-A288-6EDA-6C79-1E9C6801DF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8CC35365-FB28-8359-EEA5-23F8FF52D036}"/>
              </a:ext>
            </a:extLst>
          </p:cNvPr>
          <p:cNvGrpSpPr/>
          <p:nvPr/>
        </p:nvGrpSpPr>
        <p:grpSpPr>
          <a:xfrm flipH="1" flipV="1">
            <a:off x="-528665" y="4636947"/>
            <a:ext cx="2882165" cy="2709516"/>
            <a:chOff x="9154122" y="2061380"/>
            <a:chExt cx="2882165" cy="2709516"/>
          </a:xfrm>
        </p:grpSpPr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37866A4A-AC27-F251-2C45-92AF74AE51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188B5351-8EAD-89E6-B6E4-0F35CA5D19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4E6775AE-32AD-2034-DF51-71FB1B6C647D}"/>
                </a:ext>
              </a:extLst>
            </p:cNvPr>
            <p:cNvSpPr>
              <a:spLocks/>
            </p:cNvSpPr>
            <p:nvPr/>
          </p:nvSpPr>
          <p:spPr>
            <a:xfrm>
              <a:off x="9154122" y="3272780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pic>
        <p:nvPicPr>
          <p:cNvPr id="487" name="Picture 486" descr="A diagram of a pie chart&#10;&#10;AI-generated content may be incorrect.">
            <a:extLst>
              <a:ext uri="{FF2B5EF4-FFF2-40B4-BE49-F238E27FC236}">
                <a16:creationId xmlns:a16="http://schemas.microsoft.com/office/drawing/2014/main" id="{7172B0A7-DB76-1B48-BB19-4ECD0E5284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780" y="781615"/>
            <a:ext cx="7626828" cy="5267194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B20EF07B-D631-D553-60F5-3D449DDA8247}"/>
              </a:ext>
            </a:extLst>
          </p:cNvPr>
          <p:cNvSpPr txBox="1">
            <a:spLocks/>
          </p:cNvSpPr>
          <p:nvPr/>
        </p:nvSpPr>
        <p:spPr>
          <a:xfrm>
            <a:off x="115325" y="134852"/>
            <a:ext cx="10823928" cy="694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CVC Offering</a:t>
            </a:r>
          </a:p>
        </p:txBody>
      </p:sp>
      <p:pic>
        <p:nvPicPr>
          <p:cNvPr id="5" name="Picture 4" descr="A close-up of a logo&#10;&#10;Description automatically generated">
            <a:extLst>
              <a:ext uri="{FF2B5EF4-FFF2-40B4-BE49-F238E27FC236}">
                <a16:creationId xmlns:a16="http://schemas.microsoft.com/office/drawing/2014/main" id="{404E4FA6-0BC8-DBBC-6461-D7EC6DF88F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B6A69DF-8D99-DA1A-8A8E-1F34BEDF7693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868320"/>
            <a:ext cx="2428080" cy="2217259"/>
            <a:chOff x="8870138" y="2061380"/>
            <a:chExt cx="3166149" cy="289124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5B2D08B-0BB6-6348-4C02-587CBCBEE9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FB49058-F875-E360-1B45-21976DC950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4CCFF5-20F8-41CC-C392-1A2652BF88E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D8268AF-40AA-C183-E817-B73D6E2D76F3}"/>
              </a:ext>
            </a:extLst>
          </p:cNvPr>
          <p:cNvSpPr txBox="1"/>
          <p:nvPr/>
        </p:nvSpPr>
        <p:spPr>
          <a:xfrm>
            <a:off x="9124991" y="4978204"/>
            <a:ext cx="253074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400" b="1" dirty="0">
                <a:solidFill>
                  <a:srgbClr val="00539F"/>
                </a:solidFill>
                <a:latin typeface="Barlow" panose="00000500000000000000" pitchFamily="2" charset="0"/>
              </a:rPr>
              <a:t>Connecting with the next investor among our network of 20+ deep tech VCs.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8A8D71-87EC-F5AA-9A9C-2395802981F5}"/>
              </a:ext>
            </a:extLst>
          </p:cNvPr>
          <p:cNvSpPr txBox="1"/>
          <p:nvPr/>
        </p:nvSpPr>
        <p:spPr>
          <a:xfrm>
            <a:off x="-35295" y="1686928"/>
            <a:ext cx="30673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sz="1400" b="1" dirty="0">
                <a:solidFill>
                  <a:srgbClr val="00539F"/>
                </a:solidFill>
                <a:latin typeface="Barlow" panose="00000500000000000000" pitchFamily="2" charset="0"/>
              </a:rPr>
              <a:t>Engage with our deep tech community &amp; expand your professional network.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4692A5-0787-3923-D756-E553858417FD}"/>
              </a:ext>
            </a:extLst>
          </p:cNvPr>
          <p:cNvSpPr txBox="1"/>
          <p:nvPr/>
        </p:nvSpPr>
        <p:spPr>
          <a:xfrm>
            <a:off x="8556234" y="1781558"/>
            <a:ext cx="228230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400" b="1" dirty="0">
                <a:solidFill>
                  <a:srgbClr val="00539F"/>
                </a:solidFill>
                <a:latin typeface="Barlow" panose="00000500000000000000" pitchFamily="2" charset="0"/>
              </a:rPr>
              <a:t>Receive a license for CERN’s cutting-edge tech &amp; unlock expert support.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999FF8-7D6C-5174-FB24-02AB80BF415A}"/>
              </a:ext>
            </a:extLst>
          </p:cNvPr>
          <p:cNvSpPr txBox="1"/>
          <p:nvPr/>
        </p:nvSpPr>
        <p:spPr>
          <a:xfrm>
            <a:off x="4646630" y="5941561"/>
            <a:ext cx="31302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400" b="1" dirty="0">
                <a:solidFill>
                  <a:srgbClr val="00539F"/>
                </a:solidFill>
                <a:latin typeface="Barlow" panose="00000500000000000000" pitchFamily="2" charset="0"/>
              </a:rPr>
              <a:t>Leverage the CERN Alumni pool to recruit top-tier talent for the team.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4FE1B5-0303-8720-E4BF-FD08EE2E46D1}"/>
              </a:ext>
            </a:extLst>
          </p:cNvPr>
          <p:cNvSpPr txBox="1"/>
          <p:nvPr/>
        </p:nvSpPr>
        <p:spPr>
          <a:xfrm>
            <a:off x="1796983" y="4329598"/>
            <a:ext cx="196548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sz="1400" b="1" dirty="0">
                <a:solidFill>
                  <a:srgbClr val="00539F"/>
                </a:solidFill>
                <a:latin typeface="Barlow" panose="00000500000000000000" pitchFamily="2" charset="0"/>
              </a:rPr>
              <a:t>Participate in expert-led workshops tailored to enhance skills.</a:t>
            </a:r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776EDBA7-6D2C-EF29-8DA2-7A0D2A410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5466" y="6412105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Date Placeholder 14">
            <a:extLst>
              <a:ext uri="{FF2B5EF4-FFF2-40B4-BE49-F238E27FC236}">
                <a16:creationId xmlns:a16="http://schemas.microsoft.com/office/drawing/2014/main" id="{93A9FF64-DD18-0C97-5762-B50E6DD1EE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0" name="Date Placeholder 14">
            <a:extLst>
              <a:ext uri="{FF2B5EF4-FFF2-40B4-BE49-F238E27FC236}">
                <a16:creationId xmlns:a16="http://schemas.microsoft.com/office/drawing/2014/main" id="{D3B0053B-3BBD-6C83-8928-ED0151159553}"/>
              </a:ext>
            </a:extLst>
          </p:cNvPr>
          <p:cNvSpPr txBox="1">
            <a:spLocks/>
          </p:cNvSpPr>
          <p:nvPr/>
        </p:nvSpPr>
        <p:spPr>
          <a:xfrm>
            <a:off x="4589001" y="6446912"/>
            <a:ext cx="3013998" cy="317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QuIC</a:t>
            </a:r>
            <a:r>
              <a:rPr lang="en-GB" sz="1400" b="1" dirty="0">
                <a:solidFill>
                  <a:schemeClr val="bg1"/>
                </a:solidFill>
              </a:rPr>
              <a:t> Business Community Summit</a:t>
            </a:r>
          </a:p>
        </p:txBody>
      </p:sp>
    </p:spTree>
    <p:extLst>
      <p:ext uri="{BB962C8B-B14F-4D97-AF65-F5344CB8AC3E}">
        <p14:creationId xmlns:p14="http://schemas.microsoft.com/office/powerpoint/2010/main" val="519142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D8D87E-CCA9-2598-6B01-DF990829C05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7C0FA4-8B78-18D9-438C-9137EB7320A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Technology Portfolio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Seven pioneering technologies ready to use</a:t>
            </a:r>
            <a:endParaRPr lang="en-GB" sz="2400" dirty="0"/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86BF10F3-49FF-56B4-2CF8-8639D1BF7CE2}"/>
              </a:ext>
            </a:extLst>
          </p:cNvPr>
          <p:cNvGrpSpPr/>
          <p:nvPr/>
        </p:nvGrpSpPr>
        <p:grpSpPr>
          <a:xfrm>
            <a:off x="245499" y="1598327"/>
            <a:ext cx="2948485" cy="1779960"/>
            <a:chOff x="316619" y="1598327"/>
            <a:chExt cx="2948485" cy="177996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3747ECE4-DA16-710B-997D-7AA854DD04DD}"/>
                </a:ext>
              </a:extLst>
            </p:cNvPr>
            <p:cNvGrpSpPr/>
            <p:nvPr/>
          </p:nvGrpSpPr>
          <p:grpSpPr>
            <a:xfrm>
              <a:off x="1059002" y="1598327"/>
              <a:ext cx="1809818" cy="1779960"/>
              <a:chOff x="9209584" y="3270287"/>
              <a:chExt cx="1809818" cy="177996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3D7B5A4-D405-6EA0-BE24-5D3FECD2DC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01C7EA0A-F99F-30E5-0D5E-8B15786D02D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182EE1BF-10C0-ACE7-6380-EBCDB59AC0B5}"/>
                </a:ext>
              </a:extLst>
            </p:cNvPr>
            <p:cNvGrpSpPr/>
            <p:nvPr/>
          </p:nvGrpSpPr>
          <p:grpSpPr>
            <a:xfrm>
              <a:off x="643278" y="1838704"/>
              <a:ext cx="2177663" cy="400110"/>
              <a:chOff x="6873722" y="4814541"/>
              <a:chExt cx="3137734" cy="400110"/>
            </a:xfrm>
          </p:grpSpPr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79972461-1E91-5CF9-3BD9-2397CB5AEA2D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ZoneTexte 28">
                <a:extLst>
                  <a:ext uri="{FF2B5EF4-FFF2-40B4-BE49-F238E27FC236}">
                    <a16:creationId xmlns:a16="http://schemas.microsoft.com/office/drawing/2014/main" id="{9E00C782-4395-9896-66A9-5EAE84495BA7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ACCURATE 2A</a:t>
                </a:r>
              </a:p>
            </p:txBody>
          </p:sp>
        </p:grpSp>
        <p:pic>
          <p:nvPicPr>
            <p:cNvPr id="217" name="Graphic 216" descr="Processor with solid fill">
              <a:extLst>
                <a:ext uri="{FF2B5EF4-FFF2-40B4-BE49-F238E27FC236}">
                  <a16:creationId xmlns:a16="http://schemas.microsoft.com/office/drawing/2014/main" id="{550074C5-E5EB-4E57-78FB-98632E857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380498" y="2218528"/>
              <a:ext cx="972000" cy="972000"/>
            </a:xfrm>
            <a:prstGeom prst="rect">
              <a:avLst/>
            </a:prstGeom>
          </p:spPr>
        </p:pic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D3F9CBE7-2DB1-E32A-A3DF-D54C412121C7}"/>
                </a:ext>
              </a:extLst>
            </p:cNvPr>
            <p:cNvSpPr txBox="1"/>
            <p:nvPr/>
          </p:nvSpPr>
          <p:spPr>
            <a:xfrm>
              <a:off x="316619" y="2274825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High-Precision ASIC measuring current at femtoampere levels</a:t>
              </a: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92AD8903-DBAF-9BFC-F64B-391BB40371CA}"/>
              </a:ext>
            </a:extLst>
          </p:cNvPr>
          <p:cNvGrpSpPr/>
          <p:nvPr/>
        </p:nvGrpSpPr>
        <p:grpSpPr>
          <a:xfrm>
            <a:off x="2975091" y="1598327"/>
            <a:ext cx="3306056" cy="1779960"/>
            <a:chOff x="3015731" y="1598327"/>
            <a:chExt cx="3306056" cy="1779960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E6F58A1-8394-ED02-C187-83A7482ADF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52303" y="1763422"/>
              <a:ext cx="1613777" cy="1614865"/>
            </a:xfrm>
            <a:prstGeom prst="ellipse">
              <a:avLst/>
            </a:prstGeom>
            <a:solidFill>
              <a:srgbClr val="0055A0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EF30F29-877A-691E-81FA-6135E86A1E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6992" y="1598327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AF615340-6227-33CC-E444-22B54AA14D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047011" y="2194542"/>
              <a:ext cx="1339317" cy="1008000"/>
              <a:chOff x="5205671" y="2651894"/>
              <a:chExt cx="1548007" cy="1165064"/>
            </a:xfrm>
          </p:grpSpPr>
          <p:sp>
            <p:nvSpPr>
              <p:cNvPr id="225" name="Rectangle: Rounded Corners 224">
                <a:extLst>
                  <a:ext uri="{FF2B5EF4-FFF2-40B4-BE49-F238E27FC236}">
                    <a16:creationId xmlns:a16="http://schemas.microsoft.com/office/drawing/2014/main" id="{C6993C99-3680-A483-B371-9F1DD4E708EF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Rectangle: Rounded Corners 225">
                <a:extLst>
                  <a:ext uri="{FF2B5EF4-FFF2-40B4-BE49-F238E27FC236}">
                    <a16:creationId xmlns:a16="http://schemas.microsoft.com/office/drawing/2014/main" id="{6B8D44C8-2EBE-9907-54DC-67EC53D38047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Rectangle: Rounded Corners 226">
                <a:extLst>
                  <a:ext uri="{FF2B5EF4-FFF2-40B4-BE49-F238E27FC236}">
                    <a16:creationId xmlns:a16="http://schemas.microsoft.com/office/drawing/2014/main" id="{851598C1-8CF6-1C34-95CB-33D2B5BD8859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F39D7E33-B6FE-4A21-73E7-3975FFC220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Rectangle: Rounded Corners 228">
                <a:extLst>
                  <a:ext uri="{FF2B5EF4-FFF2-40B4-BE49-F238E27FC236}">
                    <a16:creationId xmlns:a16="http://schemas.microsoft.com/office/drawing/2014/main" id="{26EC722A-152E-1AB4-1509-26863E6C68ED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Rectangle: Rounded Corners 229">
                <a:extLst>
                  <a:ext uri="{FF2B5EF4-FFF2-40B4-BE49-F238E27FC236}">
                    <a16:creationId xmlns:a16="http://schemas.microsoft.com/office/drawing/2014/main" id="{CFA83DC0-574B-8D88-5F07-367306EA5634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B546DA86-A74B-5BAB-0D49-BD31658E1455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Rectangle: Rounded Corners 232">
                <a:extLst>
                  <a:ext uri="{FF2B5EF4-FFF2-40B4-BE49-F238E27FC236}">
                    <a16:creationId xmlns:a16="http://schemas.microsoft.com/office/drawing/2014/main" id="{AA0A826C-32F2-511E-64BB-88E236484618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id="{13B10755-722B-776C-B539-8E33236F6A59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9911273E-B4DB-AAF4-5235-C312869F581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Rectangle: Rounded Corners 236">
                <a:extLst>
                  <a:ext uri="{FF2B5EF4-FFF2-40B4-BE49-F238E27FC236}">
                    <a16:creationId xmlns:a16="http://schemas.microsoft.com/office/drawing/2014/main" id="{DE8887B8-AB15-CF19-10E5-E1AE86CCD415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677FB9E7-A24E-E39D-DB8D-E5C35C4DD83A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Rectangle: Rounded Corners 238">
                <a:extLst>
                  <a:ext uri="{FF2B5EF4-FFF2-40B4-BE49-F238E27FC236}">
                    <a16:creationId xmlns:a16="http://schemas.microsoft.com/office/drawing/2014/main" id="{2369F51A-CC8B-03EA-18D3-1B1F300CFF40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50C5C774-93D3-0493-E115-81A63FD79D7D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Rectangle: Rounded Corners 240">
                <a:extLst>
                  <a:ext uri="{FF2B5EF4-FFF2-40B4-BE49-F238E27FC236}">
                    <a16:creationId xmlns:a16="http://schemas.microsoft.com/office/drawing/2014/main" id="{B40AA021-F189-643F-FDCB-F6A844125E1B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Rectangle: Rounded Corners 242">
                <a:extLst>
                  <a:ext uri="{FF2B5EF4-FFF2-40B4-BE49-F238E27FC236}">
                    <a16:creationId xmlns:a16="http://schemas.microsoft.com/office/drawing/2014/main" id="{98B50112-FB45-4AA3-FEAD-A451D254CF27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72F28D91-932A-9EC9-4BC5-315F1FF72828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Rectangle: Rounded Corners 244">
                <a:extLst>
                  <a:ext uri="{FF2B5EF4-FFF2-40B4-BE49-F238E27FC236}">
                    <a16:creationId xmlns:a16="http://schemas.microsoft.com/office/drawing/2014/main" id="{95142F01-A54D-CA2F-EC6B-F40111C55EF2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A2838F3A-4BA7-568B-A9FF-378BF346C10E}"/>
                </a:ext>
              </a:extLst>
            </p:cNvPr>
            <p:cNvGrpSpPr/>
            <p:nvPr/>
          </p:nvGrpSpPr>
          <p:grpSpPr>
            <a:xfrm>
              <a:off x="3512098" y="1879348"/>
              <a:ext cx="2177663" cy="707886"/>
              <a:chOff x="3851798" y="3883202"/>
              <a:chExt cx="2177663" cy="707886"/>
            </a:xfrm>
          </p:grpSpPr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DF461CA2-D8A1-5151-7FF9-CD718C283FE7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9E931B6-3AB3-5623-ABF3-7D123D81629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id="{C7D8F22E-26EF-3EB2-41DC-5485ECCD94EF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46F3F7B6-22AB-9581-153E-98FD13F4A51A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28F6DE4F-99FF-B931-0162-6D15B38F1993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1" name="ZoneTexte 28">
                <a:extLst>
                  <a:ext uri="{FF2B5EF4-FFF2-40B4-BE49-F238E27FC236}">
                    <a16:creationId xmlns:a16="http://schemas.microsoft.com/office/drawing/2014/main" id="{A4156B67-8311-99DA-3E02-E6D84E76778D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Structured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Laser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Beam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BEA47986-C97A-C7CE-4945-033830A7CE3E}"/>
                </a:ext>
              </a:extLst>
            </p:cNvPr>
            <p:cNvSpPr txBox="1"/>
            <p:nvPr/>
          </p:nvSpPr>
          <p:spPr>
            <a:xfrm>
              <a:off x="3015731" y="2559670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Collimation system for focused laser beams</a:t>
              </a: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7FF415E3-9C81-852D-6F72-88F7358D1D73}"/>
              </a:ext>
            </a:extLst>
          </p:cNvPr>
          <p:cNvGrpSpPr/>
          <p:nvPr/>
        </p:nvGrpSpPr>
        <p:grpSpPr>
          <a:xfrm>
            <a:off x="6037673" y="1598327"/>
            <a:ext cx="3306056" cy="1779960"/>
            <a:chOff x="6057993" y="1598327"/>
            <a:chExt cx="3306056" cy="1779960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A6AD7DBF-9A44-0CDE-ACB4-B6B71EE86552}"/>
                </a:ext>
              </a:extLst>
            </p:cNvPr>
            <p:cNvGrpSpPr/>
            <p:nvPr/>
          </p:nvGrpSpPr>
          <p:grpSpPr>
            <a:xfrm>
              <a:off x="6845604" y="1598327"/>
              <a:ext cx="1809818" cy="1779960"/>
              <a:chOff x="9209584" y="3270287"/>
              <a:chExt cx="1809818" cy="1779960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308CBC2C-14A3-8340-3BB4-5A6A53E9C0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C171ED84-777B-8ACC-F964-E882267FA4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A622F167-10F3-FF9C-27A5-16DAC7C060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2811" y="2242192"/>
              <a:ext cx="1339317" cy="1008000"/>
              <a:chOff x="5205671" y="2651894"/>
              <a:chExt cx="1548007" cy="1165064"/>
            </a:xfrm>
          </p:grpSpPr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BF585A2C-99D2-4EAA-7948-9021795EF00D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Rectangle: Rounded Corners 248">
                <a:extLst>
                  <a:ext uri="{FF2B5EF4-FFF2-40B4-BE49-F238E27FC236}">
                    <a16:creationId xmlns:a16="http://schemas.microsoft.com/office/drawing/2014/main" id="{41A0611D-CC57-DF70-AA1C-697664B079B3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Rectangle: Rounded Corners 249">
                <a:extLst>
                  <a:ext uri="{FF2B5EF4-FFF2-40B4-BE49-F238E27FC236}">
                    <a16:creationId xmlns:a16="http://schemas.microsoft.com/office/drawing/2014/main" id="{6BB3CF9D-F326-3BD0-850C-74F04ADED26A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CDA0D8C7-4D4C-7A53-6E5B-6156D24EAC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47876F8A-2FCF-0A58-65FC-DBE6E7F22485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6DB0358C-8623-7478-0C97-BCB2AD0FD220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Rectangle: Rounded Corners 253">
                <a:extLst>
                  <a:ext uri="{FF2B5EF4-FFF2-40B4-BE49-F238E27FC236}">
                    <a16:creationId xmlns:a16="http://schemas.microsoft.com/office/drawing/2014/main" id="{7C86BCAE-60B0-D1A2-F1FF-0EB716E68401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Rectangle: Rounded Corners 254">
                <a:extLst>
                  <a:ext uri="{FF2B5EF4-FFF2-40B4-BE49-F238E27FC236}">
                    <a16:creationId xmlns:a16="http://schemas.microsoft.com/office/drawing/2014/main" id="{22F5CF70-95AA-0BC4-9B52-613EF0AF2FF2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D6D5C58E-3438-95CB-40ED-426A5F701E83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Rectangle: Rounded Corners 256">
                <a:extLst>
                  <a:ext uri="{FF2B5EF4-FFF2-40B4-BE49-F238E27FC236}">
                    <a16:creationId xmlns:a16="http://schemas.microsoft.com/office/drawing/2014/main" id="{ECBA97EC-696F-D980-4F2A-E278F406BB5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Rectangle: Rounded Corners 257">
                <a:extLst>
                  <a:ext uri="{FF2B5EF4-FFF2-40B4-BE49-F238E27FC236}">
                    <a16:creationId xmlns:a16="http://schemas.microsoft.com/office/drawing/2014/main" id="{964ECEBB-C8E2-1DB0-2BE2-B8F344B5E60D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BCCAEEF2-CA31-A335-65C7-871644917761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EBC76E35-8FB4-CD85-E0EA-63E83203DD53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Rectangle: Rounded Corners 260">
                <a:extLst>
                  <a:ext uri="{FF2B5EF4-FFF2-40B4-BE49-F238E27FC236}">
                    <a16:creationId xmlns:a16="http://schemas.microsoft.com/office/drawing/2014/main" id="{94DD83A7-8B45-9D11-2B11-F9FD61444D0C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Rectangle: Rounded Corners 261">
                <a:extLst>
                  <a:ext uri="{FF2B5EF4-FFF2-40B4-BE49-F238E27FC236}">
                    <a16:creationId xmlns:a16="http://schemas.microsoft.com/office/drawing/2014/main" id="{E5C9561D-D9DE-C156-A6D6-131F58553BF3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Rectangle: Rounded Corners 262">
                <a:extLst>
                  <a:ext uri="{FF2B5EF4-FFF2-40B4-BE49-F238E27FC236}">
                    <a16:creationId xmlns:a16="http://schemas.microsoft.com/office/drawing/2014/main" id="{E74E227C-CD87-08D3-7F60-A2019FCBA10C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35B9234D-76AA-02BB-3578-2895B10480E2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Rectangle: Rounded Corners 264">
                <a:extLst>
                  <a:ext uri="{FF2B5EF4-FFF2-40B4-BE49-F238E27FC236}">
                    <a16:creationId xmlns:a16="http://schemas.microsoft.com/office/drawing/2014/main" id="{5A15C3ED-80FE-48E3-3FC2-7C5E267C83E7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B54F4036-CAD7-383F-83A0-3AA8BC6E9369}"/>
                </a:ext>
              </a:extLst>
            </p:cNvPr>
            <p:cNvGrpSpPr/>
            <p:nvPr/>
          </p:nvGrpSpPr>
          <p:grpSpPr>
            <a:xfrm>
              <a:off x="6405399" y="1879348"/>
              <a:ext cx="2177663" cy="707886"/>
              <a:chOff x="3851798" y="3883202"/>
              <a:chExt cx="2177663" cy="707886"/>
            </a:xfrm>
          </p:grpSpPr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137D4511-6304-209F-0537-EDC918206B5E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C4B815AE-A4A2-7B51-54FA-C0444EB6D53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B65846E7-FEF1-67EC-A998-691D6DE5BA71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7F121ED1-E14B-21CF-014B-EADB8EB4A4F8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2BAB9C85-97D9-5F9F-BD51-D689FFD68DA1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0" name="ZoneTexte 28">
                <a:extLst>
                  <a:ext uri="{FF2B5EF4-FFF2-40B4-BE49-F238E27FC236}">
                    <a16:creationId xmlns:a16="http://schemas.microsoft.com/office/drawing/2014/main" id="{4B534DD3-14BD-55DF-0ED3-036B7DCEF7B1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Single Frequency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Laser</a:t>
                </a:r>
              </a:p>
            </p:txBody>
          </p:sp>
        </p:grp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15EAF7BD-5262-1D4C-107F-E2EF03DF5E97}"/>
                </a:ext>
              </a:extLst>
            </p:cNvPr>
            <p:cNvSpPr txBox="1"/>
            <p:nvPr/>
          </p:nvSpPr>
          <p:spPr>
            <a:xfrm>
              <a:off x="6057993" y="2548082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Ultra-narrow, multi-wavelength laser system</a:t>
              </a: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21903CF1-99A3-0C26-1F2E-4F56E449E6B0}"/>
              </a:ext>
            </a:extLst>
          </p:cNvPr>
          <p:cNvGrpSpPr/>
          <p:nvPr/>
        </p:nvGrpSpPr>
        <p:grpSpPr>
          <a:xfrm>
            <a:off x="9000015" y="1598327"/>
            <a:ext cx="2948485" cy="1779960"/>
            <a:chOff x="9000015" y="1598327"/>
            <a:chExt cx="2948485" cy="1779960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609D0A67-73BE-E19C-45CC-6BB0B2D1E5EB}"/>
                </a:ext>
              </a:extLst>
            </p:cNvPr>
            <p:cNvGrpSpPr/>
            <p:nvPr/>
          </p:nvGrpSpPr>
          <p:grpSpPr>
            <a:xfrm>
              <a:off x="9647465" y="1598327"/>
              <a:ext cx="1809818" cy="1779960"/>
              <a:chOff x="9209584" y="3270287"/>
              <a:chExt cx="1809818" cy="1779960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A61ECC4D-3961-4815-E681-E954F6D505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3E3D96E9-26EF-7972-F607-72C62F9C11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DD0A3498-81FC-60FD-8E3C-7410EB0CF7B6}"/>
                </a:ext>
              </a:extLst>
            </p:cNvPr>
            <p:cNvGrpSpPr/>
            <p:nvPr/>
          </p:nvGrpSpPr>
          <p:grpSpPr>
            <a:xfrm>
              <a:off x="9554826" y="1885747"/>
              <a:ext cx="1692492" cy="400110"/>
              <a:chOff x="6873722" y="4814541"/>
              <a:chExt cx="3137734" cy="400110"/>
            </a:xfrm>
          </p:grpSpPr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06DBE0BB-F25B-8D91-7CCE-6D3FEA0EEDF1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ZoneTexte 28">
                <a:extLst>
                  <a:ext uri="{FF2B5EF4-FFF2-40B4-BE49-F238E27FC236}">
                    <a16:creationId xmlns:a16="http://schemas.microsoft.com/office/drawing/2014/main" id="{D5EBE0C7-9FA4-5692-EE40-B5BC8975F13D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AstroMesh</a:t>
                </a:r>
                <a:endPara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  <p:pic>
          <p:nvPicPr>
            <p:cNvPr id="219" name="Graphic 218" descr="Satellite with solid fill">
              <a:extLst>
                <a:ext uri="{FF2B5EF4-FFF2-40B4-BE49-F238E27FC236}">
                  <a16:creationId xmlns:a16="http://schemas.microsoft.com/office/drawing/2014/main" id="{3C74B396-0C2B-555C-D202-7937D0F09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042261" y="2285857"/>
              <a:ext cx="863994" cy="864000"/>
            </a:xfrm>
            <a:prstGeom prst="rect">
              <a:avLst/>
            </a:prstGeom>
          </p:spPr>
        </p:pic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4D1FD8A7-4350-7C79-3B10-43EB960C7190}"/>
                </a:ext>
              </a:extLst>
            </p:cNvPr>
            <p:cNvSpPr txBox="1"/>
            <p:nvPr/>
          </p:nvSpPr>
          <p:spPr>
            <a:xfrm>
              <a:off x="9000015" y="2246099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Satellite mesh networking with radiation monitoring</a:t>
              </a:r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546BD49F-8C93-F1F4-1943-19B38BEC54C4}"/>
              </a:ext>
            </a:extLst>
          </p:cNvPr>
          <p:cNvGrpSpPr/>
          <p:nvPr/>
        </p:nvGrpSpPr>
        <p:grpSpPr>
          <a:xfrm>
            <a:off x="316619" y="4132407"/>
            <a:ext cx="2626920" cy="1779960"/>
            <a:chOff x="502178" y="3990167"/>
            <a:chExt cx="2626920" cy="1779960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1F492C85-DE97-E78B-6D8C-ABEF716A074C}"/>
                </a:ext>
              </a:extLst>
            </p:cNvPr>
            <p:cNvGrpSpPr/>
            <p:nvPr/>
          </p:nvGrpSpPr>
          <p:grpSpPr>
            <a:xfrm>
              <a:off x="1011123" y="3990167"/>
              <a:ext cx="1809818" cy="1779960"/>
              <a:chOff x="9209584" y="3270287"/>
              <a:chExt cx="1809818" cy="1779960"/>
            </a:xfrm>
          </p:grpSpPr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8D1F2CFA-4DA9-A67C-B4C2-F3D674A026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02432DB9-A289-1DB5-84AF-1996E3BC447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54A8D65E-A262-BB27-01D8-74EE69C75D26}"/>
                </a:ext>
              </a:extLst>
            </p:cNvPr>
            <p:cNvGrpSpPr/>
            <p:nvPr/>
          </p:nvGrpSpPr>
          <p:grpSpPr>
            <a:xfrm>
              <a:off x="804116" y="4178653"/>
              <a:ext cx="1976030" cy="400110"/>
              <a:chOff x="6873722" y="4814541"/>
              <a:chExt cx="3111225" cy="400110"/>
            </a:xfrm>
          </p:grpSpPr>
          <p:sp>
            <p:nvSpPr>
              <p:cNvPr id="202" name="Rectangle: Rounded Corners 201">
                <a:extLst>
                  <a:ext uri="{FF2B5EF4-FFF2-40B4-BE49-F238E27FC236}">
                    <a16:creationId xmlns:a16="http://schemas.microsoft.com/office/drawing/2014/main" id="{DB095068-611C-D27D-69CA-2CE1201E1DC6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ZoneTexte 28">
                <a:extLst>
                  <a:ext uri="{FF2B5EF4-FFF2-40B4-BE49-F238E27FC236}">
                    <a16:creationId xmlns:a16="http://schemas.microsoft.com/office/drawing/2014/main" id="{C46C4B86-091B-00CB-56F0-239345A1EE72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1122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White Rabbit</a:t>
                </a:r>
              </a:p>
            </p:txBody>
          </p:sp>
        </p:grpSp>
        <p:pic>
          <p:nvPicPr>
            <p:cNvPr id="220" name="Graphic 219" descr="Stopwatch with solid fill">
              <a:extLst>
                <a:ext uri="{FF2B5EF4-FFF2-40B4-BE49-F238E27FC236}">
                  <a16:creationId xmlns:a16="http://schemas.microsoft.com/office/drawing/2014/main" id="{2BEE6965-3AC5-DC6C-5562-B9C3B8CA8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11637" y="4525831"/>
              <a:ext cx="1008002" cy="1008000"/>
            </a:xfrm>
            <a:prstGeom prst="rect">
              <a:avLst/>
            </a:prstGeom>
          </p:spPr>
        </p:pic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EA9D7F4-957C-A225-539D-16C30F7B0B78}"/>
                </a:ext>
              </a:extLst>
            </p:cNvPr>
            <p:cNvSpPr txBox="1"/>
            <p:nvPr/>
          </p:nvSpPr>
          <p:spPr>
            <a:xfrm>
              <a:off x="502178" y="4656202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Sub-nano second time synchronization</a:t>
              </a: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A126E96B-B931-DD94-6D5C-27C53CC318B9}"/>
              </a:ext>
            </a:extLst>
          </p:cNvPr>
          <p:cNvGrpSpPr/>
          <p:nvPr/>
        </p:nvGrpSpPr>
        <p:grpSpPr>
          <a:xfrm>
            <a:off x="2943539" y="4039872"/>
            <a:ext cx="2626920" cy="1779960"/>
            <a:chOff x="3162995" y="3897632"/>
            <a:chExt cx="2626920" cy="1779960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8F7149BE-D997-47C5-7A1E-D8202374F346}"/>
                </a:ext>
              </a:extLst>
            </p:cNvPr>
            <p:cNvGrpSpPr/>
            <p:nvPr/>
          </p:nvGrpSpPr>
          <p:grpSpPr>
            <a:xfrm>
              <a:off x="3695695" y="3897632"/>
              <a:ext cx="1809818" cy="1779960"/>
              <a:chOff x="9209584" y="3270287"/>
              <a:chExt cx="1809818" cy="1779960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6780AC37-CBE7-E565-C1ED-EF4CDF62FC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73B7722-FA0A-72B9-3ADD-C85EC17022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4F46AE39-4FF0-8532-E4AC-5BD08C390312}"/>
                </a:ext>
              </a:extLst>
            </p:cNvPr>
            <p:cNvGrpSpPr/>
            <p:nvPr/>
          </p:nvGrpSpPr>
          <p:grpSpPr>
            <a:xfrm>
              <a:off x="3741209" y="4178653"/>
              <a:ext cx="1170784" cy="400110"/>
              <a:chOff x="6873722" y="4814541"/>
              <a:chExt cx="3137734" cy="400110"/>
            </a:xfrm>
          </p:grpSpPr>
          <p:sp>
            <p:nvSpPr>
              <p:cNvPr id="205" name="Rectangle: Rounded Corners 204">
                <a:extLst>
                  <a:ext uri="{FF2B5EF4-FFF2-40B4-BE49-F238E27FC236}">
                    <a16:creationId xmlns:a16="http://schemas.microsoft.com/office/drawing/2014/main" id="{E773CDD7-F386-B25B-C961-D92A8733FF69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ZoneTexte 28">
                <a:extLst>
                  <a:ext uri="{FF2B5EF4-FFF2-40B4-BE49-F238E27FC236}">
                    <a16:creationId xmlns:a16="http://schemas.microsoft.com/office/drawing/2014/main" id="{EFF5257E-4460-58B4-4CAA-696BCA0500FE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Rucio</a:t>
                </a:r>
              </a:p>
            </p:txBody>
          </p:sp>
        </p:grpSp>
        <p:pic>
          <p:nvPicPr>
            <p:cNvPr id="221" name="Graphic 220" descr="Internet Of Things with solid fill">
              <a:extLst>
                <a:ext uri="{FF2B5EF4-FFF2-40B4-BE49-F238E27FC236}">
                  <a16:creationId xmlns:a16="http://schemas.microsoft.com/office/drawing/2014/main" id="{01380271-E87C-DD49-2405-23A0F32AB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085731" y="4618130"/>
              <a:ext cx="864001" cy="864000"/>
            </a:xfrm>
            <a:prstGeom prst="rect">
              <a:avLst/>
            </a:prstGeom>
          </p:spPr>
        </p:pic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E1993B8C-E801-85B0-62FE-E04877EB7729}"/>
                </a:ext>
              </a:extLst>
            </p:cNvPr>
            <p:cNvSpPr txBox="1"/>
            <p:nvPr/>
          </p:nvSpPr>
          <p:spPr>
            <a:xfrm>
              <a:off x="3162995" y="4618130"/>
              <a:ext cx="262692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Management of very large, distributed datasets</a:t>
              </a:r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495A9A75-8EF6-E77D-74CF-DC0F69EAB3CA}"/>
              </a:ext>
            </a:extLst>
          </p:cNvPr>
          <p:cNvGrpSpPr/>
          <p:nvPr/>
        </p:nvGrpSpPr>
        <p:grpSpPr>
          <a:xfrm>
            <a:off x="5870322" y="4039872"/>
            <a:ext cx="2626920" cy="1779960"/>
            <a:chOff x="6089778" y="3897632"/>
            <a:chExt cx="2626920" cy="1779960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1DD0D5C6-2274-DE0D-C782-9FF8DDA8436A}"/>
                </a:ext>
              </a:extLst>
            </p:cNvPr>
            <p:cNvGrpSpPr/>
            <p:nvPr/>
          </p:nvGrpSpPr>
          <p:grpSpPr>
            <a:xfrm>
              <a:off x="6569060" y="3897632"/>
              <a:ext cx="1809818" cy="1779960"/>
              <a:chOff x="9209584" y="3270287"/>
              <a:chExt cx="1809818" cy="1779960"/>
            </a:xfrm>
          </p:grpSpPr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434219DD-45CE-7703-19D7-88C7467B555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DFCF8D2B-1D2A-8DAB-822E-8AB381EFF7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222" name="Graphic 221" descr="Snowflake with solid fill">
              <a:extLst>
                <a:ext uri="{FF2B5EF4-FFF2-40B4-BE49-F238E27FC236}">
                  <a16:creationId xmlns:a16="http://schemas.microsoft.com/office/drawing/2014/main" id="{C70B0628-5A12-92CB-FA1B-2E079FD1F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767514" y="4481122"/>
              <a:ext cx="1188000" cy="1188000"/>
            </a:xfrm>
            <a:prstGeom prst="rect">
              <a:avLst/>
            </a:prstGeom>
          </p:spPr>
        </p:pic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50A79CD9-5176-24D9-4999-C297A7398CDC}"/>
                </a:ext>
              </a:extLst>
            </p:cNvPr>
            <p:cNvGrpSpPr/>
            <p:nvPr/>
          </p:nvGrpSpPr>
          <p:grpSpPr>
            <a:xfrm>
              <a:off x="6182305" y="4215629"/>
              <a:ext cx="2051988" cy="641930"/>
              <a:chOff x="6560257" y="4215629"/>
              <a:chExt cx="2051988" cy="641930"/>
            </a:xfrm>
          </p:grpSpPr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FCD87151-30A5-B293-C776-B60ABF2B1043}"/>
                  </a:ext>
                </a:extLst>
              </p:cNvPr>
              <p:cNvSpPr/>
              <p:nvPr/>
            </p:nvSpPr>
            <p:spPr>
              <a:xfrm rot="10800000">
                <a:off x="6560257" y="4215629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93" name="Group 192">
                <a:extLst>
                  <a:ext uri="{FF2B5EF4-FFF2-40B4-BE49-F238E27FC236}">
                    <a16:creationId xmlns:a16="http://schemas.microsoft.com/office/drawing/2014/main" id="{CF3B97BA-BE3F-2CE4-3DE3-BD49ECE77E8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38637" y="4506174"/>
                <a:ext cx="1295228" cy="351385"/>
                <a:chOff x="7481202" y="5115644"/>
                <a:chExt cx="1338577" cy="351385"/>
              </a:xfrm>
            </p:grpSpPr>
            <p:sp>
              <p:nvSpPr>
                <p:cNvPr id="195" name="Rectangle: Rounded Corners 194">
                  <a:extLst>
                    <a:ext uri="{FF2B5EF4-FFF2-40B4-BE49-F238E27FC236}">
                      <a16:creationId xmlns:a16="http://schemas.microsoft.com/office/drawing/2014/main" id="{EA31CF4C-0DCD-82DA-628E-9DBCADDB5E0E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DA7B27A5-3B64-11F9-340A-FCAEEC1742F1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3C986BD1-E208-0616-99B5-0863B1146575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94" name="ZoneTexte 28">
              <a:extLst>
                <a:ext uri="{FF2B5EF4-FFF2-40B4-BE49-F238E27FC236}">
                  <a16:creationId xmlns:a16="http://schemas.microsoft.com/office/drawing/2014/main" id="{6133A62B-77C1-0AC2-F749-79C515C8E77B}"/>
                </a:ext>
              </a:extLst>
            </p:cNvPr>
            <p:cNvSpPr txBox="1"/>
            <p:nvPr/>
          </p:nvSpPr>
          <p:spPr>
            <a:xfrm>
              <a:off x="6128114" y="4178653"/>
              <a:ext cx="2177663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Ultralight</a:t>
              </a:r>
              <a:r>
                <a: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rPr>
                <a:t> Carbon</a:t>
              </a:r>
            </a:p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Coldplate</a:t>
              </a:r>
              <a:endParaRPr lang="fr-FR" sz="2000" b="1" dirty="0">
                <a:solidFill>
                  <a:schemeClr val="bg1"/>
                </a:solidFill>
                <a:latin typeface="Barlow SemiBold" panose="00000700000000000000" pitchFamily="2" charset="0"/>
              </a:endParaRP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5E349651-A962-C568-F9DE-13C2DFE72176}"/>
                </a:ext>
              </a:extLst>
            </p:cNvPr>
            <p:cNvSpPr txBox="1"/>
            <p:nvPr/>
          </p:nvSpPr>
          <p:spPr>
            <a:xfrm>
              <a:off x="6089778" y="4805090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Lightweight thermal management</a:t>
              </a:r>
            </a:p>
          </p:txBody>
        </p:sp>
      </p:grpSp>
      <p:pic>
        <p:nvPicPr>
          <p:cNvPr id="10" name="Picture 9" descr="A close-up of a logo&#10;&#10;Description automatically generated">
            <a:extLst>
              <a:ext uri="{FF2B5EF4-FFF2-40B4-BE49-F238E27FC236}">
                <a16:creationId xmlns:a16="http://schemas.microsoft.com/office/drawing/2014/main" id="{4F229FC6-73D2-31A3-5CC9-CA62566BE44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12" name="Slide Number Placeholder 7">
            <a:extLst>
              <a:ext uri="{FF2B5EF4-FFF2-40B4-BE49-F238E27FC236}">
                <a16:creationId xmlns:a16="http://schemas.microsoft.com/office/drawing/2014/main" id="{C32C8A76-CBCF-E701-82CF-DE66DE004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5466" y="6412105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FD46CB8-6FD9-1448-4AE8-7DE7C2158DA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9832" b="89768" l="3606" r="99788">
                        <a14:foregroundMark x1="78897" y1="46123" x2="81124" y2="44125"/>
                        <a14:foregroundMark x1="92471" y1="42526" x2="90668" y2="48201"/>
                        <a14:foregroundMark x1="94698" y1="45484" x2="99788" y2="41886"/>
                        <a14:foregroundMark x1="76458" y1="46123" x2="82609" y2="42126"/>
                        <a14:foregroundMark x1="9650" y1="38529" x2="3606" y2="44045"/>
                        <a14:foregroundMark x1="3606" y1="44045" x2="10180" y2="48681"/>
                        <a14:foregroundMark x1="35313" y1="21343" x2="35313" y2="21343"/>
                        <a14:foregroundMark x1="35631" y1="20783" x2="35313" y2="20783"/>
                        <a14:foregroundMark x1="36267" y1="22142" x2="35737" y2="20224"/>
                        <a14:foregroundMark x1="34252" y1="21503" x2="35949" y2="20624"/>
                        <a14:backgroundMark x1="2757" y1="51559" x2="12089" y2="58673"/>
                        <a14:backgroundMark x1="12089" y1="58673" x2="13150" y2="58753"/>
                        <a14:backgroundMark x1="35313" y1="72822" x2="52598" y2="80176"/>
                        <a14:backgroundMark x1="28314" y1="74021" x2="34571" y2="69784"/>
                        <a14:backgroundMark x1="34358" y1="68665" x2="34358" y2="68665"/>
                        <a14:backgroundMark x1="35207" y1="67306" x2="35207" y2="67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177" b="19050"/>
          <a:stretch/>
        </p:blipFill>
        <p:spPr>
          <a:xfrm rot="482766">
            <a:off x="10120427" y="4170063"/>
            <a:ext cx="1733721" cy="1443781"/>
          </a:xfrm>
          <a:prstGeom prst="rect">
            <a:avLst/>
          </a:prstGeom>
        </p:spPr>
      </p:pic>
      <p:sp>
        <p:nvSpPr>
          <p:cNvPr id="57" name="TextBox 56">
            <a:hlinkClick r:id="rId16"/>
            <a:extLst>
              <a:ext uri="{FF2B5EF4-FFF2-40B4-BE49-F238E27FC236}">
                <a16:creationId xmlns:a16="http://schemas.microsoft.com/office/drawing/2014/main" id="{A0D59E68-0EED-16FC-8F04-FFDE205DEDF9}"/>
              </a:ext>
            </a:extLst>
          </p:cNvPr>
          <p:cNvSpPr txBox="1"/>
          <p:nvPr/>
        </p:nvSpPr>
        <p:spPr>
          <a:xfrm>
            <a:off x="8468901" y="4225986"/>
            <a:ext cx="17294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00539F"/>
                </a:solidFill>
                <a:latin typeface="Barlow" panose="00000500000000000000" pitchFamily="2" charset="0"/>
              </a:rPr>
              <a:t>Tech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00539F"/>
                </a:solidFill>
                <a:latin typeface="Barlow" panose="00000500000000000000" pitchFamily="2" charset="0"/>
              </a:rPr>
              <a:t>Prototypes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539F"/>
              </a:solidFill>
              <a:effectLst/>
              <a:uLnTx/>
              <a:uFillTx/>
              <a:latin typeface="Barlow" panose="00000500000000000000" pitchFamily="2" charset="0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85B07C3-1FF3-1F27-EF02-ABB9FD6F176F}"/>
              </a:ext>
            </a:extLst>
          </p:cNvPr>
          <p:cNvSpPr/>
          <p:nvPr/>
        </p:nvSpPr>
        <p:spPr>
          <a:xfrm rot="10800000">
            <a:off x="8839200" y="5072287"/>
            <a:ext cx="1978556" cy="324963"/>
          </a:xfrm>
          <a:prstGeom prst="roundRect">
            <a:avLst>
              <a:gd name="adj" fmla="val 33207"/>
            </a:avLst>
          </a:prstGeom>
          <a:solidFill>
            <a:srgbClr val="00BA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B0382B3-1784-9C38-4889-E2D18C2BAB38}"/>
              </a:ext>
            </a:extLst>
          </p:cNvPr>
          <p:cNvGrpSpPr/>
          <p:nvPr/>
        </p:nvGrpSpPr>
        <p:grpSpPr>
          <a:xfrm>
            <a:off x="9402745" y="5344024"/>
            <a:ext cx="1415015" cy="342859"/>
            <a:chOff x="7483744" y="5124170"/>
            <a:chExt cx="1274398" cy="342859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C7F1F4E2-2384-F280-1703-81E7727BB91F}"/>
                </a:ext>
              </a:extLst>
            </p:cNvPr>
            <p:cNvSpPr/>
            <p:nvPr/>
          </p:nvSpPr>
          <p:spPr>
            <a:xfrm rot="10800000">
              <a:off x="7545664" y="5142066"/>
              <a:ext cx="1212478" cy="324963"/>
            </a:xfrm>
            <a:prstGeom prst="roundRect">
              <a:avLst>
                <a:gd name="adj" fmla="val 32683"/>
              </a:avLst>
            </a:pr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DBCC1BA-CB8D-1877-AA38-0278F241FE9D}"/>
                </a:ext>
              </a:extLst>
            </p:cNvPr>
            <p:cNvSpPr/>
            <p:nvPr/>
          </p:nvSpPr>
          <p:spPr>
            <a:xfrm flipH="1">
              <a:off x="7483744" y="5124170"/>
              <a:ext cx="181193" cy="121875"/>
            </a:xfrm>
            <a:custGeom>
              <a:avLst/>
              <a:gdLst>
                <a:gd name="connsiteX0" fmla="*/ 0 w 528320"/>
                <a:gd name="connsiteY0" fmla="*/ 0 h 311237"/>
                <a:gd name="connsiteX1" fmla="*/ 528320 w 528320"/>
                <a:gd name="connsiteY1" fmla="*/ 0 h 311237"/>
                <a:gd name="connsiteX2" fmla="*/ 528320 w 528320"/>
                <a:gd name="connsiteY2" fmla="*/ 147596 h 311237"/>
                <a:gd name="connsiteX3" fmla="*/ 507555 w 528320"/>
                <a:gd name="connsiteY3" fmla="*/ 149529 h 311237"/>
                <a:gd name="connsiteX4" fmla="*/ 343945 w 528320"/>
                <a:gd name="connsiteY4" fmla="*/ 300576 h 311237"/>
                <a:gd name="connsiteX5" fmla="*/ 342781 w 528320"/>
                <a:gd name="connsiteY5" fmla="*/ 311237 h 311237"/>
                <a:gd name="connsiteX6" fmla="*/ 0 w 528320"/>
                <a:gd name="connsiteY6" fmla="*/ 311237 h 311237"/>
                <a:gd name="connsiteX7" fmla="*/ 0 w 528320"/>
                <a:gd name="connsiteY7" fmla="*/ 0 h 31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8320" h="311237">
                  <a:moveTo>
                    <a:pt x="0" y="0"/>
                  </a:moveTo>
                  <a:lnTo>
                    <a:pt x="528320" y="0"/>
                  </a:lnTo>
                  <a:lnTo>
                    <a:pt x="528320" y="147596"/>
                  </a:lnTo>
                  <a:lnTo>
                    <a:pt x="507555" y="149529"/>
                  </a:lnTo>
                  <a:cubicBezTo>
                    <a:pt x="425432" y="165043"/>
                    <a:pt x="360750" y="224759"/>
                    <a:pt x="343945" y="300576"/>
                  </a:cubicBezTo>
                  <a:lnTo>
                    <a:pt x="342781" y="311237"/>
                  </a:lnTo>
                  <a:lnTo>
                    <a:pt x="0" y="311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62" name="ZoneTexte 28">
            <a:hlinkClick r:id="rId16"/>
            <a:extLst>
              <a:ext uri="{FF2B5EF4-FFF2-40B4-BE49-F238E27FC236}">
                <a16:creationId xmlns:a16="http://schemas.microsoft.com/office/drawing/2014/main" id="{634E4A49-9CD5-E602-E20C-159BFCF9BD56}"/>
              </a:ext>
            </a:extLst>
          </p:cNvPr>
          <p:cNvSpPr txBox="1"/>
          <p:nvPr/>
        </p:nvSpPr>
        <p:spPr>
          <a:xfrm>
            <a:off x="8639309" y="5003859"/>
            <a:ext cx="22059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Readily</a:t>
            </a:r>
            <a: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 </a:t>
            </a:r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available</a:t>
            </a:r>
            <a:b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</a:br>
            <a: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for </a:t>
            </a:r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testing</a:t>
            </a:r>
            <a:b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</a:br>
            <a:endParaRPr lang="fr-FR" sz="20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6" name="Date Placeholder 14">
            <a:extLst>
              <a:ext uri="{FF2B5EF4-FFF2-40B4-BE49-F238E27FC236}">
                <a16:creationId xmlns:a16="http://schemas.microsoft.com/office/drawing/2014/main" id="{F6ACAA3F-F850-8962-2151-ED0F39246D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" name="Date Placeholder 14">
            <a:extLst>
              <a:ext uri="{FF2B5EF4-FFF2-40B4-BE49-F238E27FC236}">
                <a16:creationId xmlns:a16="http://schemas.microsoft.com/office/drawing/2014/main" id="{D46A9375-E4EF-0738-6F9C-D0A5B2B9457C}"/>
              </a:ext>
            </a:extLst>
          </p:cNvPr>
          <p:cNvSpPr txBox="1">
            <a:spLocks/>
          </p:cNvSpPr>
          <p:nvPr/>
        </p:nvSpPr>
        <p:spPr>
          <a:xfrm>
            <a:off x="4589001" y="6446912"/>
            <a:ext cx="3013998" cy="317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QuIC</a:t>
            </a:r>
            <a:r>
              <a:rPr lang="en-GB" sz="1400" b="1" dirty="0">
                <a:solidFill>
                  <a:schemeClr val="bg1"/>
                </a:solidFill>
              </a:rPr>
              <a:t> Business Community Summit</a:t>
            </a:r>
          </a:p>
        </p:txBody>
      </p:sp>
    </p:spTree>
    <p:extLst>
      <p:ext uri="{BB962C8B-B14F-4D97-AF65-F5344CB8AC3E}">
        <p14:creationId xmlns:p14="http://schemas.microsoft.com/office/powerpoint/2010/main" val="3149845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FD6C6-8B5A-0A37-54A8-9BCC93907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73627A-1425-71A1-4023-0ABD654147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6653"/>
          <a:stretch/>
        </p:blipFill>
        <p:spPr>
          <a:xfrm>
            <a:off x="7768131" y="1834050"/>
            <a:ext cx="4730436" cy="504895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4061B11-D906-C6A2-B62E-5B0495BD549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78B9BF-61F6-F6E1-E0DE-0EE8496C1B47}"/>
              </a:ext>
            </a:extLst>
          </p:cNvPr>
          <p:cNvSpPr/>
          <p:nvPr/>
        </p:nvSpPr>
        <p:spPr>
          <a:xfrm>
            <a:off x="79541" y="2869915"/>
            <a:ext cx="2904684" cy="3851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D9FE24-5A93-9174-C808-56986A9243F0}"/>
              </a:ext>
            </a:extLst>
          </p:cNvPr>
          <p:cNvSpPr/>
          <p:nvPr/>
        </p:nvSpPr>
        <p:spPr>
          <a:xfrm>
            <a:off x="3187988" y="2900298"/>
            <a:ext cx="3068442" cy="3851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051580-B7AD-B8DD-3A61-1B5A78A78380}"/>
              </a:ext>
            </a:extLst>
          </p:cNvPr>
          <p:cNvSpPr/>
          <p:nvPr/>
        </p:nvSpPr>
        <p:spPr>
          <a:xfrm>
            <a:off x="6479624" y="2910456"/>
            <a:ext cx="1555550" cy="3851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396B6B-4A4E-318A-45C4-F026C25D4AE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CVC Community.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Benefit from our regular networking events</a:t>
            </a:r>
            <a:endParaRPr lang="en-GB" sz="2400" dirty="0"/>
          </a:p>
        </p:txBody>
      </p:sp>
      <p:pic>
        <p:nvPicPr>
          <p:cNvPr id="12" name="Picture 11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D56DFA1A-9F44-8A2C-470D-0CA51FB410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" t="32621" r="38512" b="21499"/>
          <a:stretch/>
        </p:blipFill>
        <p:spPr>
          <a:xfrm>
            <a:off x="8592461" y="488681"/>
            <a:ext cx="1296000" cy="1296000"/>
          </a:xfrm>
          <a:custGeom>
            <a:avLst/>
            <a:gdLst>
              <a:gd name="connsiteX0" fmla="*/ 1572154 w 3144308"/>
              <a:gd name="connsiteY0" fmla="*/ 0 h 3146428"/>
              <a:gd name="connsiteX1" fmla="*/ 3144308 w 3144308"/>
              <a:gd name="connsiteY1" fmla="*/ 1573214 h 3146428"/>
              <a:gd name="connsiteX2" fmla="*/ 1572154 w 3144308"/>
              <a:gd name="connsiteY2" fmla="*/ 3146428 h 3146428"/>
              <a:gd name="connsiteX3" fmla="*/ 0 w 3144308"/>
              <a:gd name="connsiteY3" fmla="*/ 1573214 h 3146428"/>
              <a:gd name="connsiteX4" fmla="*/ 1572154 w 3144308"/>
              <a:gd name="connsiteY4" fmla="*/ 0 h 314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4308" h="3146428">
                <a:moveTo>
                  <a:pt x="1572154" y="0"/>
                </a:moveTo>
                <a:cubicBezTo>
                  <a:pt x="2440431" y="0"/>
                  <a:pt x="3144308" y="704352"/>
                  <a:pt x="3144308" y="1573214"/>
                </a:cubicBezTo>
                <a:cubicBezTo>
                  <a:pt x="3144308" y="2442076"/>
                  <a:pt x="2440431" y="3146428"/>
                  <a:pt x="1572154" y="3146428"/>
                </a:cubicBezTo>
                <a:cubicBezTo>
                  <a:pt x="703877" y="3146428"/>
                  <a:pt x="0" y="2442076"/>
                  <a:pt x="0" y="1573214"/>
                </a:cubicBezTo>
                <a:cubicBezTo>
                  <a:pt x="0" y="704352"/>
                  <a:pt x="703877" y="0"/>
                  <a:pt x="1572154" y="0"/>
                </a:cubicBezTo>
                <a:close/>
              </a:path>
            </a:pathLst>
          </a:custGeom>
          <a:ln w="53975">
            <a:solidFill>
              <a:srgbClr val="0088AE"/>
            </a:solidFill>
          </a:ln>
          <a:effectLst/>
        </p:spPr>
      </p:pic>
      <p:pic>
        <p:nvPicPr>
          <p:cNvPr id="13" name="Picture 12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7C981CF0-8DDA-989A-5D6F-C6343810E4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8" t="11316" r="29437" b="11399"/>
          <a:stretch>
            <a:fillRect/>
          </a:stretch>
        </p:blipFill>
        <p:spPr>
          <a:xfrm>
            <a:off x="8439093" y="5031042"/>
            <a:ext cx="1446851" cy="1447829"/>
          </a:xfrm>
          <a:custGeom>
            <a:avLst/>
            <a:gdLst>
              <a:gd name="connsiteX0" fmla="*/ 1259853 w 2519706"/>
              <a:gd name="connsiteY0" fmla="*/ 0 h 2521404"/>
              <a:gd name="connsiteX1" fmla="*/ 2519706 w 2519706"/>
              <a:gd name="connsiteY1" fmla="*/ 1260702 h 2521404"/>
              <a:gd name="connsiteX2" fmla="*/ 1259853 w 2519706"/>
              <a:gd name="connsiteY2" fmla="*/ 2521404 h 2521404"/>
              <a:gd name="connsiteX3" fmla="*/ 0 w 2519706"/>
              <a:gd name="connsiteY3" fmla="*/ 1260702 h 2521404"/>
              <a:gd name="connsiteX4" fmla="*/ 1259853 w 2519706"/>
              <a:gd name="connsiteY4" fmla="*/ 0 h 252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706" h="2521404">
                <a:moveTo>
                  <a:pt x="1259853" y="0"/>
                </a:moveTo>
                <a:cubicBezTo>
                  <a:pt x="1955651" y="0"/>
                  <a:pt x="2519706" y="564436"/>
                  <a:pt x="2519706" y="1260702"/>
                </a:cubicBezTo>
                <a:cubicBezTo>
                  <a:pt x="2519706" y="1956968"/>
                  <a:pt x="1955651" y="2521404"/>
                  <a:pt x="1259853" y="2521404"/>
                </a:cubicBezTo>
                <a:cubicBezTo>
                  <a:pt x="564055" y="2521404"/>
                  <a:pt x="0" y="1956968"/>
                  <a:pt x="0" y="1260702"/>
                </a:cubicBezTo>
                <a:cubicBezTo>
                  <a:pt x="0" y="564436"/>
                  <a:pt x="564055" y="0"/>
                  <a:pt x="1259853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4" name="Picture 3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678525D9-012C-55A9-80B2-9E968ECAC9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4" r="24942" b="12752"/>
          <a:stretch>
            <a:fillRect/>
          </a:stretch>
        </p:blipFill>
        <p:spPr>
          <a:xfrm>
            <a:off x="8837433" y="2538388"/>
            <a:ext cx="1219176" cy="1220000"/>
          </a:xfrm>
          <a:custGeom>
            <a:avLst/>
            <a:gdLst>
              <a:gd name="connsiteX0" fmla="*/ 1035428 w 2070856"/>
              <a:gd name="connsiteY0" fmla="*/ 0 h 2072252"/>
              <a:gd name="connsiteX1" fmla="*/ 2070856 w 2070856"/>
              <a:gd name="connsiteY1" fmla="*/ 1036126 h 2072252"/>
              <a:gd name="connsiteX2" fmla="*/ 1035428 w 2070856"/>
              <a:gd name="connsiteY2" fmla="*/ 2072252 h 2072252"/>
              <a:gd name="connsiteX3" fmla="*/ 0 w 2070856"/>
              <a:gd name="connsiteY3" fmla="*/ 1036126 h 2072252"/>
              <a:gd name="connsiteX4" fmla="*/ 1035428 w 2070856"/>
              <a:gd name="connsiteY4" fmla="*/ 0 h 207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856" h="2072252">
                <a:moveTo>
                  <a:pt x="1035428" y="0"/>
                </a:moveTo>
                <a:cubicBezTo>
                  <a:pt x="1607279" y="0"/>
                  <a:pt x="2070856" y="463889"/>
                  <a:pt x="2070856" y="1036126"/>
                </a:cubicBezTo>
                <a:cubicBezTo>
                  <a:pt x="2070856" y="1608363"/>
                  <a:pt x="1607279" y="2072252"/>
                  <a:pt x="1035428" y="2072252"/>
                </a:cubicBezTo>
                <a:cubicBezTo>
                  <a:pt x="463577" y="2072252"/>
                  <a:pt x="0" y="1608363"/>
                  <a:pt x="0" y="1036126"/>
                </a:cubicBezTo>
                <a:cubicBezTo>
                  <a:pt x="0" y="463889"/>
                  <a:pt x="463577" y="0"/>
                  <a:pt x="1035428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A15F66-7BC2-513C-9F97-FC4B213BAEA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2135" t="20692" r="39541" b="20491"/>
          <a:stretch/>
        </p:blipFill>
        <p:spPr>
          <a:xfrm>
            <a:off x="10497595" y="3937240"/>
            <a:ext cx="1007316" cy="1008000"/>
          </a:xfrm>
          <a:custGeom>
            <a:avLst/>
            <a:gdLst>
              <a:gd name="connsiteX0" fmla="*/ 806889 w 1613778"/>
              <a:gd name="connsiteY0" fmla="*/ 0 h 1614866"/>
              <a:gd name="connsiteX1" fmla="*/ 1613778 w 1613778"/>
              <a:gd name="connsiteY1" fmla="*/ 807433 h 1614866"/>
              <a:gd name="connsiteX2" fmla="*/ 806889 w 1613778"/>
              <a:gd name="connsiteY2" fmla="*/ 1614866 h 1614866"/>
              <a:gd name="connsiteX3" fmla="*/ 0 w 1613778"/>
              <a:gd name="connsiteY3" fmla="*/ 807433 h 1614866"/>
              <a:gd name="connsiteX4" fmla="*/ 806889 w 1613778"/>
              <a:gd name="connsiteY4" fmla="*/ 0 h 1614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3778" h="1614866">
                <a:moveTo>
                  <a:pt x="806889" y="0"/>
                </a:moveTo>
                <a:cubicBezTo>
                  <a:pt x="1252521" y="0"/>
                  <a:pt x="1613778" y="361500"/>
                  <a:pt x="1613778" y="807433"/>
                </a:cubicBezTo>
                <a:cubicBezTo>
                  <a:pt x="1613778" y="1253366"/>
                  <a:pt x="1252521" y="1614866"/>
                  <a:pt x="806889" y="1614866"/>
                </a:cubicBezTo>
                <a:cubicBezTo>
                  <a:pt x="361257" y="1614866"/>
                  <a:pt x="0" y="1253366"/>
                  <a:pt x="0" y="807433"/>
                </a:cubicBezTo>
                <a:cubicBezTo>
                  <a:pt x="0" y="361500"/>
                  <a:pt x="361257" y="0"/>
                  <a:pt x="806889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7" name="Picture 6" descr="A group of people in a dome&#10;&#10;Description automatically generated">
            <a:extLst>
              <a:ext uri="{FF2B5EF4-FFF2-40B4-BE49-F238E27FC236}">
                <a16:creationId xmlns:a16="http://schemas.microsoft.com/office/drawing/2014/main" id="{7424C6EF-E13A-361A-CF84-81C920DDAE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5" r="6353" b="12063"/>
          <a:stretch>
            <a:fillRect/>
          </a:stretch>
        </p:blipFill>
        <p:spPr>
          <a:xfrm>
            <a:off x="10420107" y="1688349"/>
            <a:ext cx="1578450" cy="1584000"/>
          </a:xfrm>
          <a:custGeom>
            <a:avLst/>
            <a:gdLst>
              <a:gd name="connsiteX0" fmla="*/ 1019884 w 2045575"/>
              <a:gd name="connsiteY0" fmla="*/ 0 h 2052766"/>
              <a:gd name="connsiteX1" fmla="*/ 2045575 w 2045575"/>
              <a:gd name="connsiteY1" fmla="*/ 1026383 h 2052766"/>
              <a:gd name="connsiteX2" fmla="*/ 1019884 w 2045575"/>
              <a:gd name="connsiteY2" fmla="*/ 2052766 h 2052766"/>
              <a:gd name="connsiteX3" fmla="*/ 15032 w 2045575"/>
              <a:gd name="connsiteY3" fmla="*/ 1233235 h 2052766"/>
              <a:gd name="connsiteX4" fmla="*/ 0 w 2045575"/>
              <a:gd name="connsiteY4" fmla="*/ 1134678 h 2052766"/>
              <a:gd name="connsiteX5" fmla="*/ 0 w 2045575"/>
              <a:gd name="connsiteY5" fmla="*/ 918088 h 2052766"/>
              <a:gd name="connsiteX6" fmla="*/ 15032 w 2045575"/>
              <a:gd name="connsiteY6" fmla="*/ 819531 h 2052766"/>
              <a:gd name="connsiteX7" fmla="*/ 1019884 w 2045575"/>
              <a:gd name="connsiteY7" fmla="*/ 0 h 205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5575" h="2052766">
                <a:moveTo>
                  <a:pt x="1019884" y="0"/>
                </a:moveTo>
                <a:cubicBezTo>
                  <a:pt x="1586357" y="0"/>
                  <a:pt x="2045575" y="459527"/>
                  <a:pt x="2045575" y="1026383"/>
                </a:cubicBezTo>
                <a:cubicBezTo>
                  <a:pt x="2045575" y="1593239"/>
                  <a:pt x="1586357" y="2052766"/>
                  <a:pt x="1019884" y="2052766"/>
                </a:cubicBezTo>
                <a:cubicBezTo>
                  <a:pt x="524220" y="2052766"/>
                  <a:pt x="110674" y="1700941"/>
                  <a:pt x="15032" y="1233235"/>
                </a:cubicBezTo>
                <a:lnTo>
                  <a:pt x="0" y="1134678"/>
                </a:lnTo>
                <a:lnTo>
                  <a:pt x="0" y="918088"/>
                </a:lnTo>
                <a:lnTo>
                  <a:pt x="15032" y="819531"/>
                </a:lnTo>
                <a:cubicBezTo>
                  <a:pt x="110674" y="351826"/>
                  <a:pt x="524220" y="0"/>
                  <a:pt x="1019884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D39D4A71-5BC3-AF12-988F-0D086CA30DBA}"/>
              </a:ext>
            </a:extLst>
          </p:cNvPr>
          <p:cNvSpPr txBox="1">
            <a:spLocks/>
          </p:cNvSpPr>
          <p:nvPr/>
        </p:nvSpPr>
        <p:spPr>
          <a:xfrm>
            <a:off x="316246" y="947423"/>
            <a:ext cx="7988003" cy="14251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Join us and connect with our 57 partners globally. Whether you look for funding, lab space, legal advice, your first customers or industry expertise, our network has got you covered. </a:t>
            </a:r>
            <a:endParaRPr lang="en-US" sz="2000" b="0" dirty="0"/>
          </a:p>
        </p:txBody>
      </p:sp>
      <p:pic>
        <p:nvPicPr>
          <p:cNvPr id="15" name="Picture 14" descr="A black and grey letter c&#10;&#10;Description automatically generated">
            <a:extLst>
              <a:ext uri="{FF2B5EF4-FFF2-40B4-BE49-F238E27FC236}">
                <a16:creationId xmlns:a16="http://schemas.microsoft.com/office/drawing/2014/main" id="{99FD6849-059F-AA68-F569-D4A187FE138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878" y="5326709"/>
            <a:ext cx="906212" cy="140179"/>
          </a:xfrm>
          <a:prstGeom prst="rect">
            <a:avLst/>
          </a:prstGeom>
        </p:spPr>
      </p:pic>
      <p:pic>
        <p:nvPicPr>
          <p:cNvPr id="17" name="Picture 1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F647E72-FD26-CF47-25C2-6E101DF968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571" y="3864993"/>
            <a:ext cx="1041343" cy="285328"/>
          </a:xfrm>
          <a:prstGeom prst="rect">
            <a:avLst/>
          </a:prstGeom>
        </p:spPr>
      </p:pic>
      <p:pic>
        <p:nvPicPr>
          <p:cNvPr id="18" name="Picture 1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3F4368B-A000-CFFF-F866-1A11D71919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012" y="5177733"/>
            <a:ext cx="1189367" cy="166784"/>
          </a:xfrm>
          <a:prstGeom prst="rect">
            <a:avLst/>
          </a:prstGeom>
        </p:spPr>
      </p:pic>
      <p:pic>
        <p:nvPicPr>
          <p:cNvPr id="20" name="Picture 19" descr="A logo of a kitchen&#10;&#10;Description automatically generated">
            <a:extLst>
              <a:ext uri="{FF2B5EF4-FFF2-40B4-BE49-F238E27FC236}">
                <a16:creationId xmlns:a16="http://schemas.microsoft.com/office/drawing/2014/main" id="{EB1752E5-B8A6-9682-DC21-380942045E1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541" y="2931956"/>
            <a:ext cx="496312" cy="496312"/>
          </a:xfrm>
          <a:prstGeom prst="rect">
            <a:avLst/>
          </a:prstGeom>
        </p:spPr>
      </p:pic>
      <p:pic>
        <p:nvPicPr>
          <p:cNvPr id="21" name="Picture 20" descr="A blue and white logo&#10;&#10;Description automatically generated">
            <a:extLst>
              <a:ext uri="{FF2B5EF4-FFF2-40B4-BE49-F238E27FC236}">
                <a16:creationId xmlns:a16="http://schemas.microsoft.com/office/drawing/2014/main" id="{7EC858A0-00EF-7D28-01C6-E1C69C30747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292" y="4233282"/>
            <a:ext cx="1099098" cy="228406"/>
          </a:xfrm>
          <a:prstGeom prst="rect">
            <a:avLst/>
          </a:prstGeom>
        </p:spPr>
      </p:pic>
      <p:pic>
        <p:nvPicPr>
          <p:cNvPr id="22" name="Picture 21" descr="A blue and red text on a black background&#10;&#10;Description automatically generated">
            <a:extLst>
              <a:ext uri="{FF2B5EF4-FFF2-40B4-BE49-F238E27FC236}">
                <a16:creationId xmlns:a16="http://schemas.microsoft.com/office/drawing/2014/main" id="{93135B9A-F21F-13E3-278E-6B461CA400F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5" t="10369" r="11463" b="17292"/>
          <a:stretch/>
        </p:blipFill>
        <p:spPr>
          <a:xfrm>
            <a:off x="3326025" y="3869793"/>
            <a:ext cx="985611" cy="275729"/>
          </a:xfrm>
          <a:prstGeom prst="rect">
            <a:avLst/>
          </a:prstGeom>
        </p:spPr>
      </p:pic>
      <p:pic>
        <p:nvPicPr>
          <p:cNvPr id="23" name="Picture 22" descr="A black and grey logo&#10;&#10;Description automatically generated">
            <a:extLst>
              <a:ext uri="{FF2B5EF4-FFF2-40B4-BE49-F238E27FC236}">
                <a16:creationId xmlns:a16="http://schemas.microsoft.com/office/drawing/2014/main" id="{074770A8-4CF5-15E0-18A7-EEFF165249E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5" y="3393266"/>
            <a:ext cx="884934" cy="376916"/>
          </a:xfrm>
          <a:prstGeom prst="rect">
            <a:avLst/>
          </a:prstGeom>
        </p:spPr>
      </p:pic>
      <p:pic>
        <p:nvPicPr>
          <p:cNvPr id="24" name="Picture 23" descr="A purple and blue text on a black background&#10;&#10;Description automatically generated">
            <a:extLst>
              <a:ext uri="{FF2B5EF4-FFF2-40B4-BE49-F238E27FC236}">
                <a16:creationId xmlns:a16="http://schemas.microsoft.com/office/drawing/2014/main" id="{670A7D34-7E08-ED0A-DD80-50103A16B9A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73" y="5817398"/>
            <a:ext cx="1015934" cy="368027"/>
          </a:xfrm>
          <a:prstGeom prst="rect">
            <a:avLst/>
          </a:prstGeom>
        </p:spPr>
      </p:pic>
      <p:pic>
        <p:nvPicPr>
          <p:cNvPr id="25" name="Picture 24" descr="A red and black logo&#10;&#10;Description automatically generated">
            <a:extLst>
              <a:ext uri="{FF2B5EF4-FFF2-40B4-BE49-F238E27FC236}">
                <a16:creationId xmlns:a16="http://schemas.microsoft.com/office/drawing/2014/main" id="{E0547BAE-EDD4-E81A-E199-248BEF7F72B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104" y="3035250"/>
            <a:ext cx="865563" cy="255341"/>
          </a:xfrm>
          <a:prstGeom prst="rect">
            <a:avLst/>
          </a:prstGeom>
        </p:spPr>
      </p:pic>
      <p:pic>
        <p:nvPicPr>
          <p:cNvPr id="26" name="Picture 25" descr="A black and white logo&#10;&#10;Description automatically generated">
            <a:extLst>
              <a:ext uri="{FF2B5EF4-FFF2-40B4-BE49-F238E27FC236}">
                <a16:creationId xmlns:a16="http://schemas.microsoft.com/office/drawing/2014/main" id="{7251DFE2-47CA-8803-513D-74671724959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10000" b="90000" l="7097" r="92581">
                        <a14:foregroundMark x1="15968" y1="34333" x2="15968" y2="34333"/>
                        <a14:foregroundMark x1="25161" y1="35667" x2="25161" y2="35667"/>
                        <a14:foregroundMark x1="7097" y1="54000" x2="7097" y2="54000"/>
                        <a14:foregroundMark x1="38548" y1="47000" x2="38548" y2="47000"/>
                        <a14:foregroundMark x1="52097" y1="43333" x2="52097" y2="43333"/>
                        <a14:foregroundMark x1="57258" y1="43667" x2="57258" y2="43667"/>
                        <a14:foregroundMark x1="68387" y1="42667" x2="68387" y2="42667"/>
                        <a14:foregroundMark x1="74677" y1="44000" x2="74677" y2="44000"/>
                        <a14:foregroundMark x1="92581" y1="41667" x2="92581" y2="41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159" y="3972455"/>
            <a:ext cx="985611" cy="476908"/>
          </a:xfrm>
          <a:prstGeom prst="rect">
            <a:avLst/>
          </a:prstGeom>
        </p:spPr>
      </p:pic>
      <p:pic>
        <p:nvPicPr>
          <p:cNvPr id="27" name="Picture 26" descr="A logo with black text&#10;&#10;Description automatically generated">
            <a:extLst>
              <a:ext uri="{FF2B5EF4-FFF2-40B4-BE49-F238E27FC236}">
                <a16:creationId xmlns:a16="http://schemas.microsoft.com/office/drawing/2014/main" id="{8D2E7526-19E0-2311-5AF7-27233C9D1868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49" b="34628"/>
          <a:stretch/>
        </p:blipFill>
        <p:spPr>
          <a:xfrm>
            <a:off x="1979903" y="3064721"/>
            <a:ext cx="829223" cy="25559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FA62AC9F-A0F3-E529-F45B-9321E787ABF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4842307" y="5716459"/>
            <a:ext cx="715659" cy="286263"/>
          </a:xfrm>
          <a:prstGeom prst="rect">
            <a:avLst/>
          </a:prstGeom>
        </p:spPr>
      </p:pic>
      <p:pic>
        <p:nvPicPr>
          <p:cNvPr id="30" name="Picture 29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758ECCB9-1A57-052C-F5D2-0861C9879874}"/>
              </a:ext>
            </a:extLst>
          </p:cNvPr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2" t="40338" r="7647" b="40862"/>
          <a:stretch/>
        </p:blipFill>
        <p:spPr>
          <a:xfrm>
            <a:off x="1189654" y="5004093"/>
            <a:ext cx="1682303" cy="148671"/>
          </a:xfrm>
          <a:prstGeom prst="rect">
            <a:avLst/>
          </a:prstGeom>
        </p:spPr>
      </p:pic>
      <p:pic>
        <p:nvPicPr>
          <p:cNvPr id="31" name="Picture 30" descr="A logo for a company&#10;&#10;Description automatically generated">
            <a:extLst>
              <a:ext uri="{FF2B5EF4-FFF2-40B4-BE49-F238E27FC236}">
                <a16:creationId xmlns:a16="http://schemas.microsoft.com/office/drawing/2014/main" id="{F0742EE2-1B58-CA3E-BDFB-2B13BD092A13}"/>
              </a:ext>
            </a:extLst>
          </p:cNvPr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00" b="33241"/>
          <a:stretch/>
        </p:blipFill>
        <p:spPr>
          <a:xfrm>
            <a:off x="1264292" y="4413838"/>
            <a:ext cx="796714" cy="264183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4478BFF1-19B8-C89C-25B2-E8AEC30A872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516420" y="3489224"/>
            <a:ext cx="692451" cy="292555"/>
          </a:xfrm>
          <a:prstGeom prst="rect">
            <a:avLst/>
          </a:prstGeom>
        </p:spPr>
      </p:pic>
      <p:pic>
        <p:nvPicPr>
          <p:cNvPr id="33" name="Picture 32" descr="A logo with blue cubes&#10;&#10;Description automatically generated">
            <a:extLst>
              <a:ext uri="{FF2B5EF4-FFF2-40B4-BE49-F238E27FC236}">
                <a16:creationId xmlns:a16="http://schemas.microsoft.com/office/drawing/2014/main" id="{641B5578-1734-FD34-E913-7754EBAC9841}"/>
              </a:ext>
            </a:extLst>
          </p:cNvPr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7" t="43254" r="41155" b="41833"/>
          <a:stretch/>
        </p:blipFill>
        <p:spPr>
          <a:xfrm>
            <a:off x="319534" y="3745561"/>
            <a:ext cx="1375242" cy="202476"/>
          </a:xfrm>
          <a:prstGeom prst="rect">
            <a:avLst/>
          </a:prstGeom>
        </p:spPr>
      </p:pic>
      <p:pic>
        <p:nvPicPr>
          <p:cNvPr id="34" name="Picture 33" descr="A logo with a star&#10;&#10;Description automatically generated">
            <a:extLst>
              <a:ext uri="{FF2B5EF4-FFF2-40B4-BE49-F238E27FC236}">
                <a16:creationId xmlns:a16="http://schemas.microsoft.com/office/drawing/2014/main" id="{F6B146D4-7C77-A2F4-D2ED-FE09BB9F4855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568" y="3903715"/>
            <a:ext cx="635057" cy="635057"/>
          </a:xfrm>
          <a:prstGeom prst="rect">
            <a:avLst/>
          </a:prstGeom>
        </p:spPr>
      </p:pic>
      <p:pic>
        <p:nvPicPr>
          <p:cNvPr id="38" name="Picture 37" descr="A blue sign with white letters&#10;&#10;Description automatically generated">
            <a:extLst>
              <a:ext uri="{FF2B5EF4-FFF2-40B4-BE49-F238E27FC236}">
                <a16:creationId xmlns:a16="http://schemas.microsoft.com/office/drawing/2014/main" id="{1FC53AD3-E962-9E72-8B5F-E8FD21BB9559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628" y="4703922"/>
            <a:ext cx="343256" cy="343256"/>
          </a:xfrm>
          <a:prstGeom prst="rect">
            <a:avLst/>
          </a:prstGeom>
        </p:spPr>
      </p:pic>
      <p:pic>
        <p:nvPicPr>
          <p:cNvPr id="39" name="Picture 38" descr="A purple text on a black background&#10;&#10;Description automatically generated">
            <a:extLst>
              <a:ext uri="{FF2B5EF4-FFF2-40B4-BE49-F238E27FC236}">
                <a16:creationId xmlns:a16="http://schemas.microsoft.com/office/drawing/2014/main" id="{63298B6F-9478-57E7-4482-7E4640767969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229" y="2869915"/>
            <a:ext cx="1314015" cy="511417"/>
          </a:xfrm>
          <a:prstGeom prst="rect">
            <a:avLst/>
          </a:prstGeom>
        </p:spPr>
      </p:pic>
      <p:pic>
        <p:nvPicPr>
          <p:cNvPr id="40" name="Picture 39" descr="A yellow and blue text on a black background&#10;&#10;Description automatically generated">
            <a:extLst>
              <a:ext uri="{FF2B5EF4-FFF2-40B4-BE49-F238E27FC236}">
                <a16:creationId xmlns:a16="http://schemas.microsoft.com/office/drawing/2014/main" id="{DBE3808C-971E-749E-702B-737794401E17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86" y="6222741"/>
            <a:ext cx="800957" cy="378331"/>
          </a:xfrm>
          <a:prstGeom prst="rect">
            <a:avLst/>
          </a:prstGeom>
        </p:spPr>
      </p:pic>
      <p:pic>
        <p:nvPicPr>
          <p:cNvPr id="41" name="Picture 40" descr="A logo for a company&#10;&#10;Description automatically generated">
            <a:extLst>
              <a:ext uri="{FF2B5EF4-FFF2-40B4-BE49-F238E27FC236}">
                <a16:creationId xmlns:a16="http://schemas.microsoft.com/office/drawing/2014/main" id="{8EFD2FD1-DB54-4DE7-7911-E0C77E278EC6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89" y="4965988"/>
            <a:ext cx="531288" cy="531288"/>
          </a:xfrm>
          <a:prstGeom prst="rect">
            <a:avLst/>
          </a:prstGeom>
        </p:spPr>
      </p:pic>
      <p:pic>
        <p:nvPicPr>
          <p:cNvPr id="42" name="Picture 41" descr="A close up of a logo&#10;&#10;Description automatically generated">
            <a:extLst>
              <a:ext uri="{FF2B5EF4-FFF2-40B4-BE49-F238E27FC236}">
                <a16:creationId xmlns:a16="http://schemas.microsoft.com/office/drawing/2014/main" id="{64564B8A-D92B-CE5D-0C3C-EFDCB3C6227F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733" y="3797011"/>
            <a:ext cx="913924" cy="186038"/>
          </a:xfrm>
          <a:prstGeom prst="rect">
            <a:avLst/>
          </a:prstGeom>
        </p:spPr>
      </p:pic>
      <p:pic>
        <p:nvPicPr>
          <p:cNvPr id="43" name="Picture 42" descr="A blue and black logo&#10;&#10;Description automatically generated">
            <a:extLst>
              <a:ext uri="{FF2B5EF4-FFF2-40B4-BE49-F238E27FC236}">
                <a16:creationId xmlns:a16="http://schemas.microsoft.com/office/drawing/2014/main" id="{BECEA61C-5A0E-F47D-CA2D-E268F2BF80BF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846" y="5219988"/>
            <a:ext cx="659006" cy="274587"/>
          </a:xfrm>
          <a:prstGeom prst="rect">
            <a:avLst/>
          </a:prstGeom>
        </p:spPr>
      </p:pic>
      <p:pic>
        <p:nvPicPr>
          <p:cNvPr id="44" name="Picture 43" descr="A blue square with white text&#10;&#10;Description automatically generated">
            <a:extLst>
              <a:ext uri="{FF2B5EF4-FFF2-40B4-BE49-F238E27FC236}">
                <a16:creationId xmlns:a16="http://schemas.microsoft.com/office/drawing/2014/main" id="{A3C4DEF2-947A-7542-7899-12366BD31BA2}"/>
              </a:ext>
            </a:extLst>
          </p:cNvPr>
          <p:cNvPicPr>
            <a:picLocks noChangeAspect="1"/>
          </p:cNvPicPr>
          <p:nvPr/>
        </p:nvPicPr>
        <p:blipFill rotWithShape="1">
          <a:blip r:embed="rId35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ackgroundRemoval t="18413" b="81429" l="32500" r="66667">
                        <a14:foregroundMark x1="50417" y1="31746" x2="42250" y2="32698"/>
                        <a14:foregroundMark x1="42250" y1="32698" x2="36667" y2="39524"/>
                        <a14:foregroundMark x1="36667" y1="39524" x2="35250" y2="47460"/>
                        <a14:foregroundMark x1="35250" y1="47460" x2="35333" y2="57302"/>
                        <a14:foregroundMark x1="35333" y1="57302" x2="45667" y2="63810"/>
                        <a14:foregroundMark x1="45667" y1="63810" x2="58583" y2="59524"/>
                        <a14:foregroundMark x1="58583" y1="59524" x2="64250" y2="52063"/>
                        <a14:foregroundMark x1="64250" y1="52063" x2="59750" y2="35714"/>
                        <a14:foregroundMark x1="59750" y1="35714" x2="47750" y2="33810"/>
                        <a14:foregroundMark x1="50333" y1="24127" x2="46167" y2="23175"/>
                        <a14:foregroundMark x1="46167" y1="23175" x2="37917" y2="26825"/>
                        <a14:foregroundMark x1="37917" y1="26825" x2="33750" y2="60952"/>
                        <a14:foregroundMark x1="33750" y1="60952" x2="35583" y2="72857"/>
                        <a14:foregroundMark x1="35583" y1="72857" x2="42250" y2="78571"/>
                        <a14:foregroundMark x1="42250" y1="78571" x2="59750" y2="74444"/>
                        <a14:foregroundMark x1="59750" y1="74444" x2="63417" y2="65397"/>
                        <a14:foregroundMark x1="63417" y1="65397" x2="66333" y2="43016"/>
                        <a14:foregroundMark x1="66333" y1="43016" x2="65167" y2="33333"/>
                        <a14:foregroundMark x1="65167" y1="33333" x2="49583" y2="22698"/>
                        <a14:foregroundMark x1="49583" y1="22698" x2="48417" y2="23175"/>
                        <a14:foregroundMark x1="40667" y1="17937" x2="35000" y2="24444"/>
                        <a14:foregroundMark x1="35000" y1="24444" x2="33500" y2="59365"/>
                        <a14:foregroundMark x1="33500" y1="59365" x2="35167" y2="74762"/>
                        <a14:foregroundMark x1="35167" y1="74762" x2="39917" y2="80317"/>
                        <a14:foregroundMark x1="39917" y1="80317" x2="54333" y2="80476"/>
                        <a14:foregroundMark x1="54333" y1="80476" x2="61833" y2="79048"/>
                        <a14:foregroundMark x1="61833" y1="79048" x2="65333" y2="69841"/>
                        <a14:foregroundMark x1="65333" y1="69841" x2="66667" y2="56032"/>
                        <a14:foregroundMark x1="44583" y1="41111" x2="38333" y2="40635"/>
                        <a14:foregroundMark x1="38333" y1="40635" x2="45333" y2="49048"/>
                        <a14:foregroundMark x1="45333" y1="49048" x2="58250" y2="40635"/>
                        <a14:foregroundMark x1="58250" y1="40635" x2="45333" y2="37937"/>
                        <a14:foregroundMark x1="45333" y1="37937" x2="43167" y2="39206"/>
                        <a14:foregroundMark x1="59083" y1="37937" x2="38667" y2="40159"/>
                        <a14:foregroundMark x1="38667" y1="40159" x2="39500" y2="51746"/>
                        <a14:foregroundMark x1="39500" y1="51746" x2="58750" y2="54127"/>
                        <a14:foregroundMark x1="58750" y1="54127" x2="64333" y2="49683"/>
                        <a14:foregroundMark x1="64333" y1="49683" x2="64000" y2="40476"/>
                        <a14:foregroundMark x1="64000" y1="40476" x2="57583" y2="37143"/>
                        <a14:foregroundMark x1="57583" y1="37143" x2="55917" y2="37619"/>
                        <a14:foregroundMark x1="45500" y1="49683" x2="34917" y2="49206"/>
                        <a14:foregroundMark x1="34917" y1="49206" x2="40167" y2="60159"/>
                        <a14:foregroundMark x1="40167" y1="60159" x2="54833" y2="63175"/>
                        <a14:foregroundMark x1="54833" y1="63175" x2="61750" y2="59206"/>
                        <a14:foregroundMark x1="61750" y1="59206" x2="40583" y2="50000"/>
                        <a14:foregroundMark x1="40583" y1="50000" x2="40500" y2="50000"/>
                        <a14:foregroundMark x1="42500" y1="54444" x2="45250" y2="58571"/>
                        <a14:foregroundMark x1="46667" y1="56190" x2="46667" y2="56190"/>
                        <a14:foregroundMark x1="51750" y1="57619" x2="51750" y2="57619"/>
                        <a14:foregroundMark x1="50500" y1="57778" x2="50500" y2="57778"/>
                        <a14:foregroundMark x1="49250" y1="42540" x2="49250" y2="42540"/>
                        <a14:foregroundMark x1="51417" y1="42381" x2="51417" y2="42381"/>
                        <a14:foregroundMark x1="46250" y1="41746" x2="46250" y2="41746"/>
                        <a14:foregroundMark x1="55417" y1="46667" x2="55417" y2="46667"/>
                        <a14:foregroundMark x1="57917" y1="43175" x2="57917" y2="43175"/>
                        <a14:foregroundMark x1="59833" y1="44444" x2="59833" y2="44444"/>
                        <a14:foregroundMark x1="58417" y1="46349" x2="59417" y2="46508"/>
                        <a14:foregroundMark x1="60417" y1="41905" x2="60417" y2="45079"/>
                        <a14:foregroundMark x1="42000" y1="18095" x2="52333" y2="19206"/>
                        <a14:foregroundMark x1="52333" y1="19206" x2="42750" y2="18730"/>
                        <a14:foregroundMark x1="33417" y1="32063" x2="34000" y2="45397"/>
                        <a14:foregroundMark x1="34000" y1="45397" x2="32583" y2="60635"/>
                        <a14:foregroundMark x1="39750" y1="82540" x2="53750" y2="80635"/>
                        <a14:foregroundMark x1="53750" y1="80635" x2="58667" y2="81429"/>
                        <a14:foregroundMark x1="40167" y1="52698" x2="40083" y2="58095"/>
                        <a14:foregroundMark x1="48000" y1="42381" x2="47917" y2="43175"/>
                        <a14:foregroundMark x1="46000" y1="46032" x2="47917" y2="45556"/>
                        <a14:foregroundMark x1="54667" y1="45079" x2="54667" y2="45873"/>
                        <a14:foregroundMark x1="46333" y1="57937" x2="46333" y2="57937"/>
                        <a14:foregroundMark x1="42750" y1="58254" x2="42750" y2="582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994" t="13643" r="30789" b="14141"/>
          <a:stretch/>
        </p:blipFill>
        <p:spPr>
          <a:xfrm>
            <a:off x="5532757" y="3863483"/>
            <a:ext cx="410096" cy="406843"/>
          </a:xfrm>
          <a:prstGeom prst="rect">
            <a:avLst/>
          </a:prstGeom>
        </p:spPr>
      </p:pic>
      <p:pic>
        <p:nvPicPr>
          <p:cNvPr id="45" name="Picture 44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4EA6FC28-4EDA-3939-639B-AF531F7DDE45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764" y="4657981"/>
            <a:ext cx="553929" cy="278118"/>
          </a:xfrm>
          <a:prstGeom prst="rect">
            <a:avLst/>
          </a:prstGeom>
        </p:spPr>
      </p:pic>
      <p:pic>
        <p:nvPicPr>
          <p:cNvPr id="47" name="Picture 46" descr="A logo with text on it&#10;&#10;Description automatically generated">
            <a:extLst>
              <a:ext uri="{FF2B5EF4-FFF2-40B4-BE49-F238E27FC236}">
                <a16:creationId xmlns:a16="http://schemas.microsoft.com/office/drawing/2014/main" id="{D9B8A759-CA1B-A51E-B7FC-C86F8D6404FE}"/>
              </a:ext>
            </a:extLst>
          </p:cNvPr>
          <p:cNvPicPr>
            <a:picLocks noChangeAspect="1"/>
          </p:cNvPicPr>
          <p:nvPr/>
        </p:nvPicPr>
        <p:blipFill rotWithShape="1"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10894" r="19877" b="13176"/>
          <a:stretch/>
        </p:blipFill>
        <p:spPr>
          <a:xfrm>
            <a:off x="4339182" y="4238185"/>
            <a:ext cx="954080" cy="408888"/>
          </a:xfrm>
          <a:prstGeom prst="rect">
            <a:avLst/>
          </a:prstGeom>
        </p:spPr>
      </p:pic>
      <p:pic>
        <p:nvPicPr>
          <p:cNvPr id="48" name="Picture 47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D42DC1F-6B78-9F7C-B7A4-9D21BFE2E182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386" y="3426122"/>
            <a:ext cx="861635" cy="302606"/>
          </a:xfrm>
          <a:prstGeom prst="rect">
            <a:avLst/>
          </a:prstGeom>
        </p:spPr>
      </p:pic>
      <p:pic>
        <p:nvPicPr>
          <p:cNvPr id="49" name="Picture 48" descr="A blue and black logo&#10;&#10;Description automatically generated">
            <a:extLst>
              <a:ext uri="{FF2B5EF4-FFF2-40B4-BE49-F238E27FC236}">
                <a16:creationId xmlns:a16="http://schemas.microsoft.com/office/drawing/2014/main" id="{B03CEF6A-9DD3-F14D-8DDE-EDD4D73ED873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611" y="4508815"/>
            <a:ext cx="1233360" cy="317263"/>
          </a:xfrm>
          <a:prstGeom prst="rect">
            <a:avLst/>
          </a:prstGeom>
        </p:spPr>
      </p:pic>
      <p:pic>
        <p:nvPicPr>
          <p:cNvPr id="50" name="Picture 49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61C736BB-AD6E-217B-2D91-1F06F7185D25}"/>
              </a:ext>
            </a:extLst>
          </p:cNvPr>
          <p:cNvPicPr>
            <a:picLocks noChangeAspect="1"/>
          </p:cNvPicPr>
          <p:nvPr/>
        </p:nvPicPr>
        <p:blipFill rotWithShape="1"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93" b="3341"/>
          <a:stretch/>
        </p:blipFill>
        <p:spPr>
          <a:xfrm>
            <a:off x="4229081" y="3475863"/>
            <a:ext cx="1217460" cy="268680"/>
          </a:xfrm>
          <a:prstGeom prst="rect">
            <a:avLst/>
          </a:prstGeom>
        </p:spPr>
      </p:pic>
      <p:pic>
        <p:nvPicPr>
          <p:cNvPr id="52" name="Picture 51" descr="A black and white logo&#10;&#10;Description automatically generated">
            <a:extLst>
              <a:ext uri="{FF2B5EF4-FFF2-40B4-BE49-F238E27FC236}">
                <a16:creationId xmlns:a16="http://schemas.microsoft.com/office/drawing/2014/main" id="{BAC15C89-8E6C-BA97-F610-BD414D6B0495}"/>
              </a:ext>
            </a:extLst>
          </p:cNvPr>
          <p:cNvPicPr>
            <a:picLocks noChangeAspect="1"/>
          </p:cNvPicPr>
          <p:nvPr/>
        </p:nvPicPr>
        <p:blipFill rotWithShape="1"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63" b="29870"/>
          <a:stretch/>
        </p:blipFill>
        <p:spPr>
          <a:xfrm>
            <a:off x="229011" y="3343130"/>
            <a:ext cx="1077584" cy="208767"/>
          </a:xfrm>
          <a:prstGeom prst="rect">
            <a:avLst/>
          </a:prstGeom>
        </p:spPr>
      </p:pic>
      <p:pic>
        <p:nvPicPr>
          <p:cNvPr id="53" name="Picture 5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E8398CB-D2BA-4A24-7498-E119B4987594}"/>
              </a:ext>
            </a:extLst>
          </p:cNvPr>
          <p:cNvPicPr>
            <a:picLocks noChangeAspect="1"/>
          </p:cNvPicPr>
          <p:nvPr/>
        </p:nvPicPr>
        <p:blipFill rotWithShape="1"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53" b="20981"/>
          <a:stretch/>
        </p:blipFill>
        <p:spPr>
          <a:xfrm>
            <a:off x="273287" y="4352411"/>
            <a:ext cx="906212" cy="312808"/>
          </a:xfrm>
          <a:prstGeom prst="rect">
            <a:avLst/>
          </a:prstGeom>
        </p:spPr>
      </p:pic>
      <p:pic>
        <p:nvPicPr>
          <p:cNvPr id="54" name="Picture 53" descr="A black and white symbol&#10;&#10;Description automatically generated">
            <a:extLst>
              <a:ext uri="{FF2B5EF4-FFF2-40B4-BE49-F238E27FC236}">
                <a16:creationId xmlns:a16="http://schemas.microsoft.com/office/drawing/2014/main" id="{E1FD6963-0FC8-F986-A41E-A3F092F688D4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542" y="5589525"/>
            <a:ext cx="301702" cy="227785"/>
          </a:xfrm>
          <a:prstGeom prst="rect">
            <a:avLst/>
          </a:prstGeom>
        </p:spPr>
      </p:pic>
      <p:pic>
        <p:nvPicPr>
          <p:cNvPr id="55" name="Picture 54" descr="A logo for a company&#10;&#10;Description automatically generated">
            <a:extLst>
              <a:ext uri="{FF2B5EF4-FFF2-40B4-BE49-F238E27FC236}">
                <a16:creationId xmlns:a16="http://schemas.microsoft.com/office/drawing/2014/main" id="{32A49028-56F7-CBE1-70D1-7572415E90EB}"/>
              </a:ext>
            </a:extLst>
          </p:cNvPr>
          <p:cNvPicPr>
            <a:picLocks noChangeAspect="1"/>
          </p:cNvPicPr>
          <p:nvPr/>
        </p:nvPicPr>
        <p:blipFill rotWithShape="1"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" t="21922" r="2443" b="20992"/>
          <a:stretch/>
        </p:blipFill>
        <p:spPr>
          <a:xfrm>
            <a:off x="3683681" y="5559107"/>
            <a:ext cx="888411" cy="266929"/>
          </a:xfrm>
          <a:prstGeom prst="rect">
            <a:avLst/>
          </a:prstGeom>
        </p:spPr>
      </p:pic>
      <p:pic>
        <p:nvPicPr>
          <p:cNvPr id="56" name="Picture 5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8513953E-7987-0EBF-3D33-7ED9688092E0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806" y="3347668"/>
            <a:ext cx="954081" cy="303120"/>
          </a:xfrm>
          <a:prstGeom prst="rect">
            <a:avLst/>
          </a:prstGeom>
        </p:spPr>
      </p:pic>
      <p:pic>
        <p:nvPicPr>
          <p:cNvPr id="57" name="Picture 56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593CC51F-38D2-3295-AEC2-DA10FEBF3DDF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41" y="4119436"/>
            <a:ext cx="762391" cy="190597"/>
          </a:xfrm>
          <a:prstGeom prst="rect">
            <a:avLst/>
          </a:prstGeom>
        </p:spPr>
      </p:pic>
      <p:pic>
        <p:nvPicPr>
          <p:cNvPr id="58" name="Picture 5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E1202DE-F413-D3F6-F45F-BE2A46EE3D0D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25" y="2870612"/>
            <a:ext cx="1152000" cy="4320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077D54D-CFF3-AE81-B075-B78D9EAD66F2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815" y="4996118"/>
            <a:ext cx="1233360" cy="143892"/>
          </a:xfrm>
          <a:prstGeom prst="rect">
            <a:avLst/>
          </a:prstGeom>
        </p:spPr>
      </p:pic>
      <p:pic>
        <p:nvPicPr>
          <p:cNvPr id="60" name="Image 11" descr="Une image contenant Graphique, conception&#10;&#10;Description générée automatiquement">
            <a:extLst>
              <a:ext uri="{FF2B5EF4-FFF2-40B4-BE49-F238E27FC236}">
                <a16:creationId xmlns:a16="http://schemas.microsoft.com/office/drawing/2014/main" id="{923982A7-4F06-89F2-C791-6F8B430AEEA2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1" t="19487" r="8770" b="15704"/>
          <a:stretch/>
        </p:blipFill>
        <p:spPr>
          <a:xfrm>
            <a:off x="3934406" y="5914129"/>
            <a:ext cx="818411" cy="264918"/>
          </a:xfrm>
          <a:prstGeom prst="rect">
            <a:avLst/>
          </a:prstGeom>
        </p:spPr>
      </p:pic>
      <p:pic>
        <p:nvPicPr>
          <p:cNvPr id="61" name="Picture 60" descr="A black and white logo&#10;&#10;Description automatically generated">
            <a:extLst>
              <a:ext uri="{FF2B5EF4-FFF2-40B4-BE49-F238E27FC236}">
                <a16:creationId xmlns:a16="http://schemas.microsoft.com/office/drawing/2014/main" id="{4585352D-DC5B-56EB-0C8A-BE1708AFEBAF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00" y="4326352"/>
            <a:ext cx="406669" cy="406668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DB362114-3817-A623-A1B5-B7EB2A95C514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2221372" y="4728968"/>
            <a:ext cx="602718" cy="155452"/>
          </a:xfrm>
          <a:prstGeom prst="rect">
            <a:avLst/>
          </a:prstGeom>
        </p:spPr>
      </p:pic>
      <p:pic>
        <p:nvPicPr>
          <p:cNvPr id="63" name="Picture 6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6FC7B9A-B0AD-0B79-C176-DA25B8F0A8D7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445" y="3121109"/>
            <a:ext cx="451511" cy="216000"/>
          </a:xfrm>
          <a:prstGeom prst="rect">
            <a:avLst/>
          </a:prstGeom>
        </p:spPr>
      </p:pic>
      <p:pic>
        <p:nvPicPr>
          <p:cNvPr id="66" name="Picture 4" descr="Our Industry Partners – ETH AI Center | ETH Zurich">
            <a:extLst>
              <a:ext uri="{FF2B5EF4-FFF2-40B4-BE49-F238E27FC236}">
                <a16:creationId xmlns:a16="http://schemas.microsoft.com/office/drawing/2014/main" id="{BEB559C8-849E-7E27-CEED-63325C7B3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46" y="4006757"/>
            <a:ext cx="540911" cy="30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Image 5" descr="Une image contenant Graphique, graphisme, Police, conception&#10;&#10;Description générée automatiquement">
            <a:extLst>
              <a:ext uri="{FF2B5EF4-FFF2-40B4-BE49-F238E27FC236}">
                <a16:creationId xmlns:a16="http://schemas.microsoft.com/office/drawing/2014/main" id="{C0BF2F63-CAE8-C4EE-9FBF-F337FB25C08C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520" y="6125033"/>
            <a:ext cx="1045627" cy="378331"/>
          </a:xfrm>
          <a:prstGeom prst="rect">
            <a:avLst/>
          </a:prstGeom>
        </p:spPr>
      </p:pic>
      <p:pic>
        <p:nvPicPr>
          <p:cNvPr id="68" name="Picture 10" descr="Swiss ICT Investor Club (SICTIC) - BioAlps">
            <a:extLst>
              <a:ext uri="{FF2B5EF4-FFF2-40B4-BE49-F238E27FC236}">
                <a16:creationId xmlns:a16="http://schemas.microsoft.com/office/drawing/2014/main" id="{F3309B13-4E0C-4B05-11ED-8418B4077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34" y="4744476"/>
            <a:ext cx="805877" cy="17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 descr="A black and white logo&#10;&#10;Description automatically generated">
            <a:extLst>
              <a:ext uri="{FF2B5EF4-FFF2-40B4-BE49-F238E27FC236}">
                <a16:creationId xmlns:a16="http://schemas.microsoft.com/office/drawing/2014/main" id="{9B8FE166-5455-39F8-455F-F5FDA0579009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121" y="5652265"/>
            <a:ext cx="1038001" cy="133210"/>
          </a:xfrm>
          <a:prstGeom prst="rect">
            <a:avLst/>
          </a:prstGeom>
        </p:spPr>
      </p:pic>
      <p:pic>
        <p:nvPicPr>
          <p:cNvPr id="35" name="Picture 34" descr="A red text on a black background&#10;&#10;Description automatically generated">
            <a:extLst>
              <a:ext uri="{FF2B5EF4-FFF2-40B4-BE49-F238E27FC236}">
                <a16:creationId xmlns:a16="http://schemas.microsoft.com/office/drawing/2014/main" id="{7C1FFF82-7A97-2A5A-52B7-8E46C02CA2B3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49" y="5122246"/>
            <a:ext cx="888411" cy="437576"/>
          </a:xfrm>
          <a:prstGeom prst="rect">
            <a:avLst/>
          </a:prstGeom>
        </p:spPr>
      </p:pic>
      <p:pic>
        <p:nvPicPr>
          <p:cNvPr id="37" name="Picture 36" descr="A red and black logo&#10;&#10;AI-generated content may be incorrect.">
            <a:extLst>
              <a:ext uri="{FF2B5EF4-FFF2-40B4-BE49-F238E27FC236}">
                <a16:creationId xmlns:a16="http://schemas.microsoft.com/office/drawing/2014/main" id="{DAC2A365-7AC9-B1F6-6984-30B1A4103DB1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3328094" y="5844221"/>
            <a:ext cx="602718" cy="451948"/>
          </a:xfrm>
          <a:prstGeom prst="rect">
            <a:avLst/>
          </a:prstGeom>
        </p:spPr>
      </p:pic>
      <p:pic>
        <p:nvPicPr>
          <p:cNvPr id="70" name="Picture 69" descr="A blue and black sign&#10;&#10;AI-generated content may be incorrect.">
            <a:extLst>
              <a:ext uri="{FF2B5EF4-FFF2-40B4-BE49-F238E27FC236}">
                <a16:creationId xmlns:a16="http://schemas.microsoft.com/office/drawing/2014/main" id="{53421A17-7E2C-DB87-2F0E-C5AC32D1065D}"/>
              </a:ext>
            </a:extLst>
          </p:cNvPr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>
            <a:off x="4809502" y="5126864"/>
            <a:ext cx="936427" cy="278118"/>
          </a:xfrm>
          <a:prstGeom prst="rect">
            <a:avLst/>
          </a:prstGeom>
        </p:spPr>
      </p:pic>
      <p:pic>
        <p:nvPicPr>
          <p:cNvPr id="69" name="Picture 68" descr="A purple and black logo&#10;&#10;AI-generated content may be incorrect.">
            <a:extLst>
              <a:ext uri="{FF2B5EF4-FFF2-40B4-BE49-F238E27FC236}">
                <a16:creationId xmlns:a16="http://schemas.microsoft.com/office/drawing/2014/main" id="{542431D0-4EE1-36CC-D968-19609EA742CD}"/>
              </a:ext>
            </a:extLst>
          </p:cNvPr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>
            <a:off x="4846023" y="5472785"/>
            <a:ext cx="839046" cy="175532"/>
          </a:xfrm>
          <a:prstGeom prst="rect">
            <a:avLst/>
          </a:prstGeom>
        </p:spPr>
      </p:pic>
      <p:pic>
        <p:nvPicPr>
          <p:cNvPr id="72" name="Picture 71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6093BEC2-B1D5-7EFB-5718-D6B6CEE29F5E}"/>
              </a:ext>
            </a:extLst>
          </p:cNvPr>
          <p:cNvPicPr>
            <a:picLocks noChangeAspect="1"/>
          </p:cNvPicPr>
          <p:nvPr/>
        </p:nvPicPr>
        <p:blipFill>
          <a:blip r:embed="rId62"/>
          <a:stretch>
            <a:fillRect/>
          </a:stretch>
        </p:blipFill>
        <p:spPr>
          <a:xfrm>
            <a:off x="6664935" y="3708057"/>
            <a:ext cx="971000" cy="252459"/>
          </a:xfrm>
          <a:prstGeom prst="rect">
            <a:avLst/>
          </a:prstGeom>
        </p:spPr>
      </p:pic>
      <p:pic>
        <p:nvPicPr>
          <p:cNvPr id="36" name="Picture 3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502FA5ED-9B88-559A-F5CA-28C912E7556D}"/>
              </a:ext>
            </a:extLst>
          </p:cNvPr>
          <p:cNvPicPr>
            <a:picLocks noChangeAspect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048" y="3027476"/>
            <a:ext cx="542346" cy="233807"/>
          </a:xfrm>
          <a:prstGeom prst="rect">
            <a:avLst/>
          </a:prstGeom>
        </p:spPr>
      </p:pic>
      <p:pic>
        <p:nvPicPr>
          <p:cNvPr id="71" name="Picture 7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1F4BE53-8064-80D4-8797-18C1D0B7C225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36" y="5573358"/>
            <a:ext cx="1086869" cy="182594"/>
          </a:xfrm>
          <a:prstGeom prst="rect">
            <a:avLst/>
          </a:prstGeom>
        </p:spPr>
      </p:pic>
      <p:pic>
        <p:nvPicPr>
          <p:cNvPr id="76" name="Picture 75" descr="A blue and orange logo&#10;&#10;AI-generated content may be incorrect.">
            <a:extLst>
              <a:ext uri="{FF2B5EF4-FFF2-40B4-BE49-F238E27FC236}">
                <a16:creationId xmlns:a16="http://schemas.microsoft.com/office/drawing/2014/main" id="{2F8BC252-7FF2-936D-4A61-45540FFF6133}"/>
              </a:ext>
            </a:extLst>
          </p:cNvPr>
          <p:cNvPicPr>
            <a:picLocks noChangeAspect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704" y="4665219"/>
            <a:ext cx="479816" cy="411515"/>
          </a:xfrm>
          <a:prstGeom prst="rect">
            <a:avLst/>
          </a:prstGeom>
        </p:spPr>
      </p:pic>
      <p:pic>
        <p:nvPicPr>
          <p:cNvPr id="78" name="Picture 77" descr="A close up of a logo&#10;&#10;AI-generated content may be incorrect.">
            <a:extLst>
              <a:ext uri="{FF2B5EF4-FFF2-40B4-BE49-F238E27FC236}">
                <a16:creationId xmlns:a16="http://schemas.microsoft.com/office/drawing/2014/main" id="{9586277A-EAB5-BFB6-E15F-E85143201104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330" y="4522074"/>
            <a:ext cx="559726" cy="559726"/>
          </a:xfrm>
          <a:prstGeom prst="rect">
            <a:avLst/>
          </a:prstGeom>
        </p:spPr>
      </p:pic>
      <p:pic>
        <p:nvPicPr>
          <p:cNvPr id="80" name="Picture 79" descr="A black and grey logo&#10;&#10;AI-generated content may be incorrect.">
            <a:extLst>
              <a:ext uri="{FF2B5EF4-FFF2-40B4-BE49-F238E27FC236}">
                <a16:creationId xmlns:a16="http://schemas.microsoft.com/office/drawing/2014/main" id="{97B18FF0-68E9-0EFA-D6BA-DD6484A90F78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673" y="4744738"/>
            <a:ext cx="931956" cy="192967"/>
          </a:xfrm>
          <a:prstGeom prst="rect">
            <a:avLst/>
          </a:prstGeom>
        </p:spPr>
      </p:pic>
      <p:pic>
        <p:nvPicPr>
          <p:cNvPr id="82" name="Picture 81" descr="A yellow background with black text&#10;&#10;AI-generated content may be incorrect.">
            <a:extLst>
              <a:ext uri="{FF2B5EF4-FFF2-40B4-BE49-F238E27FC236}">
                <a16:creationId xmlns:a16="http://schemas.microsoft.com/office/drawing/2014/main" id="{E254CEDD-C6C6-354A-5D97-C53BE25AE0D0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55" y="5031042"/>
            <a:ext cx="397445" cy="385453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DA33C167-8905-03D8-0B2B-956C2667CA43}"/>
              </a:ext>
            </a:extLst>
          </p:cNvPr>
          <p:cNvSpPr txBox="1"/>
          <p:nvPr/>
        </p:nvSpPr>
        <p:spPr>
          <a:xfrm>
            <a:off x="244336" y="2532452"/>
            <a:ext cx="25647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accent2"/>
                </a:solidFill>
                <a:latin typeface="Barlow SemiBold" panose="00000700000000000000" pitchFamily="2" charset="0"/>
              </a:rPr>
              <a:t>Venture Capitalists &amp; Funding 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407DFE3-5C2E-D000-2105-DB38FC565FDC}"/>
              </a:ext>
            </a:extLst>
          </p:cNvPr>
          <p:cNvSpPr txBox="1"/>
          <p:nvPr/>
        </p:nvSpPr>
        <p:spPr>
          <a:xfrm>
            <a:off x="3370953" y="2521336"/>
            <a:ext cx="25647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accent2"/>
                </a:solidFill>
                <a:latin typeface="Barlow SemiBold" panose="00000700000000000000" pitchFamily="2" charset="0"/>
              </a:rPr>
              <a:t>Support &amp; Development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EABF51D-C7E1-33F0-CD4A-8395E472328A}"/>
              </a:ext>
            </a:extLst>
          </p:cNvPr>
          <p:cNvSpPr txBox="1"/>
          <p:nvPr/>
        </p:nvSpPr>
        <p:spPr>
          <a:xfrm>
            <a:off x="5958398" y="2521819"/>
            <a:ext cx="25647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accent2"/>
                </a:solidFill>
                <a:latin typeface="Barlow SemiBold" panose="00000700000000000000" pitchFamily="2" charset="0"/>
              </a:rPr>
              <a:t>Hubs &amp; Legal advice</a:t>
            </a:r>
            <a:endParaRPr lang="en-GB" sz="1400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bpifrance">
            <a:extLst>
              <a:ext uri="{FF2B5EF4-FFF2-40B4-BE49-F238E27FC236}">
                <a16:creationId xmlns:a16="http://schemas.microsoft.com/office/drawing/2014/main" id="{E90E1851-E5FE-49F3-3719-3F845D050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644" y="5936117"/>
            <a:ext cx="798377" cy="26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close-up of a logo&#10;&#10;Description automatically generated">
            <a:extLst>
              <a:ext uri="{FF2B5EF4-FFF2-40B4-BE49-F238E27FC236}">
                <a16:creationId xmlns:a16="http://schemas.microsoft.com/office/drawing/2014/main" id="{3B590877-6901-3BA5-DDEE-905D81C6DDF6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19" name="Date Placeholder 14">
            <a:extLst>
              <a:ext uri="{FF2B5EF4-FFF2-40B4-BE49-F238E27FC236}">
                <a16:creationId xmlns:a16="http://schemas.microsoft.com/office/drawing/2014/main" id="{1EBD5E02-0DC6-D259-FE73-2AC1E210E1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768" y="6412105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November 14,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5" name="Slide Number Placeholder 7">
            <a:extLst>
              <a:ext uri="{FF2B5EF4-FFF2-40B4-BE49-F238E27FC236}">
                <a16:creationId xmlns:a16="http://schemas.microsoft.com/office/drawing/2014/main" id="{0C1243C9-6992-DB4A-C2DA-E8133D830184}"/>
              </a:ext>
            </a:extLst>
          </p:cNvPr>
          <p:cNvSpPr txBox="1">
            <a:spLocks/>
          </p:cNvSpPr>
          <p:nvPr/>
        </p:nvSpPr>
        <p:spPr>
          <a:xfrm>
            <a:off x="9255466" y="64121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D906AA79-06C1-E4DE-2995-94B4EE4D8A7E}"/>
              </a:ext>
            </a:extLst>
          </p:cNvPr>
          <p:cNvPicPr>
            <a:picLocks noChangeAspect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731" y="6395647"/>
            <a:ext cx="1308454" cy="18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01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82DF9-E793-740F-224B-A4FAACA7A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11AA4C7-2874-AF00-9C11-B7119CBD83F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3F71CE-0F21-E7BB-E1D6-90290B35A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C60075-392D-29B5-BDA0-587B35BBCBA2}"/>
              </a:ext>
            </a:extLst>
          </p:cNvPr>
          <p:cNvSpPr txBox="1">
            <a:spLocks/>
          </p:cNvSpPr>
          <p:nvPr/>
        </p:nvSpPr>
        <p:spPr>
          <a:xfrm>
            <a:off x="364069" y="85211"/>
            <a:ext cx="9809437" cy="6157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CVC Startups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B6847B-2637-2740-1A7C-CD5BBD11A65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FF693EA-DE2F-8C10-5089-3EB7E0DC47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7A94BED-7661-0811-EBDD-7C9061C737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957B3F-C2CE-227A-3BEC-7B77F4F790B4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6801CEC-AD35-D729-D338-905BCF5E40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2DAD17-C152-1DD0-A411-E745C8D73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23A794D-B0DE-C0CE-6B61-B0C2F52B23F0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Freeform 9">
            <a:extLst>
              <a:ext uri="{FF2B5EF4-FFF2-40B4-BE49-F238E27FC236}">
                <a16:creationId xmlns:a16="http://schemas.microsoft.com/office/drawing/2014/main" id="{2CD29FCC-505A-8C95-85BA-CBAE866B6B82}"/>
              </a:ext>
            </a:extLst>
          </p:cNvPr>
          <p:cNvSpPr/>
          <p:nvPr/>
        </p:nvSpPr>
        <p:spPr>
          <a:xfrm>
            <a:off x="9422177" y="4006347"/>
            <a:ext cx="4953120" cy="4953099"/>
          </a:xfrm>
          <a:custGeom>
            <a:avLst/>
            <a:gdLst/>
            <a:ahLst/>
            <a:cxnLst/>
            <a:rect l="l" t="t" r="r" b="b"/>
            <a:pathLst>
              <a:path w="6350000" h="6349974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3"/>
            <a:stretch>
              <a:fillRect l="-25046" r="-25046"/>
            </a:stretch>
          </a:blipFill>
        </p:spPr>
        <p:txBody>
          <a:bodyPr/>
          <a:lstStyle/>
          <a:p>
            <a:endParaRPr lang="en-GB" sz="1200"/>
          </a:p>
        </p:txBody>
      </p:sp>
      <p:pic>
        <p:nvPicPr>
          <p:cNvPr id="14" name="Picture 13" descr="A close-up of a logo&#10;&#10;Description automatically generated">
            <a:extLst>
              <a:ext uri="{FF2B5EF4-FFF2-40B4-BE49-F238E27FC236}">
                <a16:creationId xmlns:a16="http://schemas.microsoft.com/office/drawing/2014/main" id="{6FBF92E6-5136-4B17-0524-AA9F6F0814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DE7B79F5-544E-727F-3F03-EBD1A16543DA}"/>
              </a:ext>
            </a:extLst>
          </p:cNvPr>
          <p:cNvSpPr/>
          <p:nvPr/>
        </p:nvSpPr>
        <p:spPr>
          <a:xfrm>
            <a:off x="762588" y="3271361"/>
            <a:ext cx="8405951" cy="2566943"/>
          </a:xfrm>
          <a:prstGeom prst="rect">
            <a:avLst/>
          </a:prstGeom>
          <a:solidFill>
            <a:schemeClr val="bg1"/>
          </a:solidFill>
          <a:ln w="76200">
            <a:noFill/>
          </a:ln>
          <a:effectLst>
            <a:softEdge rad="38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 descr="A logo for a company&#10;&#10;AI-generated content may be incorrect.">
            <a:extLst>
              <a:ext uri="{FF2B5EF4-FFF2-40B4-BE49-F238E27FC236}">
                <a16:creationId xmlns:a16="http://schemas.microsoft.com/office/drawing/2014/main" id="{F7158E76-D671-31F6-53CC-21584EC9CE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72"/>
          <a:stretch>
            <a:fillRect/>
          </a:stretch>
        </p:blipFill>
        <p:spPr>
          <a:xfrm>
            <a:off x="3751440" y="3473560"/>
            <a:ext cx="2210232" cy="903187"/>
          </a:xfrm>
          <a:prstGeom prst="rect">
            <a:avLst/>
          </a:prstGeom>
        </p:spPr>
      </p:pic>
      <p:pic>
        <p:nvPicPr>
          <p:cNvPr id="33" name="Picture 32" descr="A red circle with black text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C2722BAB-6950-1619-8E81-F56C9F71BA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655" y="4275405"/>
            <a:ext cx="1753833" cy="530946"/>
          </a:xfrm>
          <a:prstGeom prst="rect">
            <a:avLst/>
          </a:prstGeom>
        </p:spPr>
      </p:pic>
      <p:pic>
        <p:nvPicPr>
          <p:cNvPr id="34" name="Picture 33" descr="A close-up of a logo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73D69AB9-3EB0-AF63-0419-95670297FA4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377" y="1686011"/>
            <a:ext cx="1556716" cy="583769"/>
          </a:xfrm>
          <a:prstGeom prst="rect">
            <a:avLst/>
          </a:prstGeom>
        </p:spPr>
      </p:pic>
      <p:pic>
        <p:nvPicPr>
          <p:cNvPr id="39" name="Picture 38" descr="A close up of a sign&#10;&#10;Description automatically generated">
            <a:hlinkClick r:id="rId10"/>
            <a:extLst>
              <a:ext uri="{FF2B5EF4-FFF2-40B4-BE49-F238E27FC236}">
                <a16:creationId xmlns:a16="http://schemas.microsoft.com/office/drawing/2014/main" id="{A1F41628-9CEF-75C9-D194-FE855CD6E09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7" r="26034"/>
          <a:stretch/>
        </p:blipFill>
        <p:spPr>
          <a:xfrm>
            <a:off x="1272786" y="3469031"/>
            <a:ext cx="1694854" cy="614057"/>
          </a:xfrm>
          <a:prstGeom prst="rect">
            <a:avLst/>
          </a:prstGeom>
        </p:spPr>
      </p:pic>
      <p:pic>
        <p:nvPicPr>
          <p:cNvPr id="40" name="Picture 39" descr="A logo of a robot&#10;&#10;Description automatically generated">
            <a:hlinkClick r:id="rId12"/>
            <a:extLst>
              <a:ext uri="{FF2B5EF4-FFF2-40B4-BE49-F238E27FC236}">
                <a16:creationId xmlns:a16="http://schemas.microsoft.com/office/drawing/2014/main" id="{25DCB76B-E869-51B1-E0A2-062F9CA3FFF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263" y="4396746"/>
            <a:ext cx="961099" cy="961778"/>
          </a:xfrm>
          <a:prstGeom prst="rect">
            <a:avLst/>
          </a:prstGeom>
        </p:spPr>
      </p:pic>
      <p:pic>
        <p:nvPicPr>
          <p:cNvPr id="41" name="Picture 40" descr="A black and red logo&#10;&#10;Description automatically generated">
            <a:hlinkClick r:id="rId14"/>
            <a:extLst>
              <a:ext uri="{FF2B5EF4-FFF2-40B4-BE49-F238E27FC236}">
                <a16:creationId xmlns:a16="http://schemas.microsoft.com/office/drawing/2014/main" id="{72C07463-05DE-8B11-AF0D-00576785750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084" y="1642128"/>
            <a:ext cx="974408" cy="626551"/>
          </a:xfrm>
          <a:prstGeom prst="rect">
            <a:avLst/>
          </a:prstGeom>
        </p:spPr>
      </p:pic>
      <p:pic>
        <p:nvPicPr>
          <p:cNvPr id="42" name="Picture 41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2A011EA3-5D84-9201-CA24-5476E1475A1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1" t="36821" r="26415" b="34289"/>
          <a:stretch/>
        </p:blipFill>
        <p:spPr>
          <a:xfrm>
            <a:off x="4624336" y="1723678"/>
            <a:ext cx="1706119" cy="581700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E64BB66A-1517-BB07-FA99-01558AC73A50}"/>
              </a:ext>
            </a:extLst>
          </p:cNvPr>
          <p:cNvGrpSpPr/>
          <p:nvPr/>
        </p:nvGrpSpPr>
        <p:grpSpPr>
          <a:xfrm>
            <a:off x="1121492" y="1539794"/>
            <a:ext cx="1195677" cy="859569"/>
            <a:chOff x="8436681" y="1432015"/>
            <a:chExt cx="881346" cy="65582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31B73A4-84A7-2D14-7F27-1F33DC7C612E}"/>
                </a:ext>
              </a:extLst>
            </p:cNvPr>
            <p:cNvSpPr/>
            <p:nvPr/>
          </p:nvSpPr>
          <p:spPr>
            <a:xfrm>
              <a:off x="8436681" y="1432015"/>
              <a:ext cx="881346" cy="655826"/>
            </a:xfrm>
            <a:prstGeom prst="rect">
              <a:avLst/>
            </a:prstGeom>
            <a:solidFill>
              <a:srgbClr val="1A262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5" name="Picture 44" descr="A logo of a dinosaur&#10;&#10;AI-generated content may be incorrect.">
              <a:extLst>
                <a:ext uri="{FF2B5EF4-FFF2-40B4-BE49-F238E27FC236}">
                  <a16:creationId xmlns:a16="http://schemas.microsoft.com/office/drawing/2014/main" id="{6BBA182C-ECBA-1625-A05C-7821BE3794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3866" y="1448973"/>
              <a:ext cx="834874" cy="540000"/>
            </a:xfrm>
            <a:prstGeom prst="rect">
              <a:avLst/>
            </a:prstGeom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FB5419CA-0599-501E-52D7-F7C57DD52F7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245141" y="1711577"/>
            <a:ext cx="2495822" cy="53263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AD447A2-9049-5FF2-10C0-6BFB3852A1F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598842" y="3603691"/>
            <a:ext cx="1969160" cy="626550"/>
          </a:xfrm>
          <a:prstGeom prst="rect">
            <a:avLst/>
          </a:prstGeom>
        </p:spPr>
      </p:pic>
      <p:pic>
        <p:nvPicPr>
          <p:cNvPr id="49" name="Picture 48" descr="A logo for a company&#10;&#10;AI-generated content may be incorrect.">
            <a:extLst>
              <a:ext uri="{FF2B5EF4-FFF2-40B4-BE49-F238E27FC236}">
                <a16:creationId xmlns:a16="http://schemas.microsoft.com/office/drawing/2014/main" id="{C7A16909-425C-C4EA-BC07-500E3C794B0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409" y="4152234"/>
            <a:ext cx="1895607" cy="859569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F2A9AB7F-53B4-421E-8413-223420081DC8}"/>
              </a:ext>
            </a:extLst>
          </p:cNvPr>
          <p:cNvGrpSpPr/>
          <p:nvPr/>
        </p:nvGrpSpPr>
        <p:grpSpPr>
          <a:xfrm>
            <a:off x="1121492" y="4983154"/>
            <a:ext cx="3182019" cy="579601"/>
            <a:chOff x="1206873" y="5378540"/>
            <a:chExt cx="3182019" cy="579601"/>
          </a:xfrm>
        </p:grpSpPr>
        <p:pic>
          <p:nvPicPr>
            <p:cNvPr id="50" name="Picture 49" descr="A black hexagon with a letter n&#10;&#10;AI-generated content may be incorrect.">
              <a:extLst>
                <a:ext uri="{FF2B5EF4-FFF2-40B4-BE49-F238E27FC236}">
                  <a16:creationId xmlns:a16="http://schemas.microsoft.com/office/drawing/2014/main" id="{4F2A214D-F700-53BA-9A9A-D8B3FBD9C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6873" y="5378540"/>
              <a:ext cx="579601" cy="579601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93DF9594-C4C9-C92A-F4D4-4DBD7B959C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1747140" y="5563534"/>
              <a:ext cx="2641752" cy="298977"/>
            </a:xfrm>
            <a:prstGeom prst="rect">
              <a:avLst/>
            </a:prstGeom>
          </p:spPr>
        </p:pic>
      </p:grpSp>
      <p:pic>
        <p:nvPicPr>
          <p:cNvPr id="52" name="Graphic 51">
            <a:extLst>
              <a:ext uri="{FF2B5EF4-FFF2-40B4-BE49-F238E27FC236}">
                <a16:creationId xmlns:a16="http://schemas.microsoft.com/office/drawing/2014/main" id="{29E05518-86E5-DDE9-8D0A-CBCC63307467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4843778" y="5123421"/>
            <a:ext cx="1833897" cy="314163"/>
          </a:xfrm>
          <a:prstGeom prst="rect">
            <a:avLst/>
          </a:prstGeom>
        </p:spPr>
      </p:pic>
      <p:sp>
        <p:nvSpPr>
          <p:cNvPr id="54" name="Title 2">
            <a:extLst>
              <a:ext uri="{FF2B5EF4-FFF2-40B4-BE49-F238E27FC236}">
                <a16:creationId xmlns:a16="http://schemas.microsoft.com/office/drawing/2014/main" id="{13F9E406-2AD6-D1E0-6373-75D51AC00591}"/>
              </a:ext>
            </a:extLst>
          </p:cNvPr>
          <p:cNvSpPr txBox="1">
            <a:spLocks/>
          </p:cNvSpPr>
          <p:nvPr/>
        </p:nvSpPr>
        <p:spPr>
          <a:xfrm>
            <a:off x="577592" y="823432"/>
            <a:ext cx="1819926" cy="532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sz="2000" dirty="0"/>
              <a:t>CERN alumni</a:t>
            </a:r>
            <a:endParaRPr lang="en-US" sz="2000" b="0" dirty="0"/>
          </a:p>
        </p:txBody>
      </p:sp>
      <p:sp>
        <p:nvSpPr>
          <p:cNvPr id="55" name="Title 2">
            <a:extLst>
              <a:ext uri="{FF2B5EF4-FFF2-40B4-BE49-F238E27FC236}">
                <a16:creationId xmlns:a16="http://schemas.microsoft.com/office/drawing/2014/main" id="{FE8AD5BD-1EFD-E67B-6007-0895F26E00F9}"/>
              </a:ext>
            </a:extLst>
          </p:cNvPr>
          <p:cNvSpPr txBox="1">
            <a:spLocks/>
          </p:cNvSpPr>
          <p:nvPr/>
        </p:nvSpPr>
        <p:spPr>
          <a:xfrm>
            <a:off x="581973" y="2700313"/>
            <a:ext cx="1819926" cy="5326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sz="2000" dirty="0"/>
              <a:t>External</a:t>
            </a:r>
            <a:endParaRPr lang="en-US" sz="1800" b="0" dirty="0"/>
          </a:p>
        </p:txBody>
      </p:sp>
      <p:sp>
        <p:nvSpPr>
          <p:cNvPr id="58" name="Slide Number Placeholder 7">
            <a:extLst>
              <a:ext uri="{FF2B5EF4-FFF2-40B4-BE49-F238E27FC236}">
                <a16:creationId xmlns:a16="http://schemas.microsoft.com/office/drawing/2014/main" id="{422B048A-AA82-80BE-207E-7F30A6E154F3}"/>
              </a:ext>
            </a:extLst>
          </p:cNvPr>
          <p:cNvSpPr txBox="1">
            <a:spLocks/>
          </p:cNvSpPr>
          <p:nvPr/>
        </p:nvSpPr>
        <p:spPr>
          <a:xfrm>
            <a:off x="9255466" y="64121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Date Placeholder 14">
            <a:extLst>
              <a:ext uri="{FF2B5EF4-FFF2-40B4-BE49-F238E27FC236}">
                <a16:creationId xmlns:a16="http://schemas.microsoft.com/office/drawing/2014/main" id="{499C1987-138C-6976-96E8-9D18AB5A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Date Placeholder 14">
            <a:extLst>
              <a:ext uri="{FF2B5EF4-FFF2-40B4-BE49-F238E27FC236}">
                <a16:creationId xmlns:a16="http://schemas.microsoft.com/office/drawing/2014/main" id="{B1B5C1D4-2DD7-2A8D-410F-891BB1162A18}"/>
              </a:ext>
            </a:extLst>
          </p:cNvPr>
          <p:cNvSpPr txBox="1">
            <a:spLocks/>
          </p:cNvSpPr>
          <p:nvPr/>
        </p:nvSpPr>
        <p:spPr>
          <a:xfrm>
            <a:off x="4589001" y="6446912"/>
            <a:ext cx="3013998" cy="317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QuIC</a:t>
            </a:r>
            <a:r>
              <a:rPr lang="en-GB" sz="1400" b="1" dirty="0">
                <a:solidFill>
                  <a:schemeClr val="bg1"/>
                </a:solidFill>
              </a:rPr>
              <a:t> Business Community Summit</a:t>
            </a:r>
          </a:p>
        </p:txBody>
      </p:sp>
    </p:spTree>
    <p:extLst>
      <p:ext uri="{BB962C8B-B14F-4D97-AF65-F5344CB8AC3E}">
        <p14:creationId xmlns:p14="http://schemas.microsoft.com/office/powerpoint/2010/main" val="38075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FFD92-5BAC-7C2C-35C9-2C958D4D9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blue and white logo&#10;&#10;Description automatically generated">
            <a:extLst>
              <a:ext uri="{FF2B5EF4-FFF2-40B4-BE49-F238E27FC236}">
                <a16:creationId xmlns:a16="http://schemas.microsoft.com/office/drawing/2014/main" id="{89053BA0-A1CF-F348-A3F2-86D8F4A5F5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099" y="1394025"/>
            <a:ext cx="2508313" cy="156887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67F5D0D-E3D0-0BAE-1C05-EA6DE16423A9}"/>
              </a:ext>
            </a:extLst>
          </p:cNvPr>
          <p:cNvSpPr txBox="1"/>
          <p:nvPr/>
        </p:nvSpPr>
        <p:spPr>
          <a:xfrm>
            <a:off x="440913" y="364784"/>
            <a:ext cx="7339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55A0"/>
                </a:solidFill>
                <a:latin typeface="Barlow" panose="00000500000000000000" pitchFamily="2" charset="0"/>
              </a:rPr>
              <a:t>White Rabbit</a:t>
            </a:r>
            <a:endParaRPr lang="en-GB" sz="3600" b="1" dirty="0">
              <a:solidFill>
                <a:srgbClr val="0055A0"/>
              </a:solidFill>
              <a:latin typeface="Barlow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6FA725E-1A92-6AF5-7A4F-97CB7F46DE8E}"/>
              </a:ext>
            </a:extLst>
          </p:cNvPr>
          <p:cNvSpPr txBox="1"/>
          <p:nvPr/>
        </p:nvSpPr>
        <p:spPr>
          <a:xfrm>
            <a:off x="440912" y="978527"/>
            <a:ext cx="8360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ABC"/>
                </a:solidFill>
                <a:latin typeface="Barlow SemiBold" panose="00000700000000000000" pitchFamily="2" charset="0"/>
              </a:rPr>
              <a:t>Ultra-Precise Time Synchronization for Complex Systems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BCA9E6E-B6E9-23F5-A7CD-065973CE29B5}"/>
              </a:ext>
            </a:extLst>
          </p:cNvPr>
          <p:cNvGrpSpPr>
            <a:grpSpLocks noChangeAspect="1"/>
          </p:cNvGrpSpPr>
          <p:nvPr/>
        </p:nvGrpSpPr>
        <p:grpSpPr>
          <a:xfrm>
            <a:off x="10039416" y="4798147"/>
            <a:ext cx="2152584" cy="2016000"/>
            <a:chOff x="3146258" y="3299548"/>
            <a:chExt cx="1987592" cy="1861479"/>
          </a:xfrm>
        </p:grpSpPr>
        <p:pic>
          <p:nvPicPr>
            <p:cNvPr id="46" name="Graphic 45" descr="Stopwatch with solid fill">
              <a:extLst>
                <a:ext uri="{FF2B5EF4-FFF2-40B4-BE49-F238E27FC236}">
                  <a16:creationId xmlns:a16="http://schemas.microsoft.com/office/drawing/2014/main" id="{4B9E8765-3F7D-B732-C3AC-48412A453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272371" y="3299548"/>
              <a:ext cx="1861479" cy="1861479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305B92E-95A9-505D-7B70-A69F8B2169BB}"/>
                </a:ext>
              </a:extLst>
            </p:cNvPr>
            <p:cNvSpPr/>
            <p:nvPr/>
          </p:nvSpPr>
          <p:spPr>
            <a:xfrm>
              <a:off x="3146258" y="3306438"/>
              <a:ext cx="1815201" cy="1781487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BE7CC62-1C6D-423A-3816-0AC924E755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0462" y="2826326"/>
            <a:ext cx="2102548" cy="1796891"/>
          </a:xfrm>
          <a:prstGeom prst="rect">
            <a:avLst/>
          </a:prstGeom>
        </p:spPr>
      </p:pic>
      <p:sp>
        <p:nvSpPr>
          <p:cNvPr id="4" name="Date Placeholder 14">
            <a:extLst>
              <a:ext uri="{FF2B5EF4-FFF2-40B4-BE49-F238E27FC236}">
                <a16:creationId xmlns:a16="http://schemas.microsoft.com/office/drawing/2014/main" id="{19F94B7A-3DC3-5FDA-4AD6-E69491A4F2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August 12, 2025</a:t>
            </a:r>
            <a:endParaRPr lang="en-GB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669D88BB-02E3-40AA-7C12-130CC85F3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STFC Visit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998500-AA74-FABD-8B53-C998AF36C34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4427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C5138F4-D212-3E0C-DE08-0AEC6B8D3780}"/>
              </a:ext>
            </a:extLst>
          </p:cNvPr>
          <p:cNvSpPr/>
          <p:nvPr/>
        </p:nvSpPr>
        <p:spPr>
          <a:xfrm>
            <a:off x="4349750" y="2095500"/>
            <a:ext cx="7842250" cy="4489450"/>
          </a:xfrm>
          <a:prstGeom prst="rect">
            <a:avLst/>
          </a:prstGeom>
          <a:solidFill>
            <a:srgbClr val="0A182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903268A-9409-34E9-EE7B-FD6BAF27ECFB}"/>
              </a:ext>
            </a:extLst>
          </p:cNvPr>
          <p:cNvSpPr/>
          <p:nvPr/>
        </p:nvSpPr>
        <p:spPr>
          <a:xfrm>
            <a:off x="10800431" y="-1"/>
            <a:ext cx="1391569" cy="857157"/>
          </a:xfrm>
          <a:prstGeom prst="rect">
            <a:avLst/>
          </a:prstGeom>
          <a:solidFill>
            <a:srgbClr val="0D1A3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F19D79-BF64-0605-6CDF-98D5BB8B65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07873" y="2853824"/>
            <a:ext cx="7984904" cy="2162270"/>
          </a:xfrm>
          <a:prstGeom prst="rect">
            <a:avLst/>
          </a:prstGeom>
        </p:spPr>
      </p:pic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3651639A-C6DA-1C48-EE70-EDDEA6A72861}"/>
              </a:ext>
            </a:extLst>
          </p:cNvPr>
          <p:cNvSpPr txBox="1">
            <a:spLocks/>
          </p:cNvSpPr>
          <p:nvPr/>
        </p:nvSpPr>
        <p:spPr>
          <a:xfrm>
            <a:off x="9255466" y="64121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11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52B410-6A4C-B452-422E-E0F848930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25C57B6-0799-D100-F781-91792D00EA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71000">
                <a:schemeClr val="bg1">
                  <a:alpha val="90000"/>
                </a:schemeClr>
              </a:gs>
              <a:gs pos="0">
                <a:srgbClr val="00BABC"/>
              </a:gs>
              <a:gs pos="46850">
                <a:schemeClr val="bg1">
                  <a:alpha val="46000"/>
                </a:schemeClr>
              </a:gs>
              <a:gs pos="25000">
                <a:srgbClr val="00BABC">
                  <a:alpha val="7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891E87A-327C-B479-019C-C86B4EB1A8BC}"/>
              </a:ext>
            </a:extLst>
          </p:cNvPr>
          <p:cNvGrpSpPr/>
          <p:nvPr/>
        </p:nvGrpSpPr>
        <p:grpSpPr>
          <a:xfrm flipH="1" flipV="1">
            <a:off x="-528665" y="4636947"/>
            <a:ext cx="2882165" cy="2709516"/>
            <a:chOff x="9154122" y="2061380"/>
            <a:chExt cx="2882165" cy="270951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F7850F2-9821-98F4-DC21-5E73D10735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CC74337-9DDC-E70E-BEB7-A818FC7DA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BB9096-DFB4-C219-F0C5-FBB360DDDE1C}"/>
                </a:ext>
              </a:extLst>
            </p:cNvPr>
            <p:cNvSpPr>
              <a:spLocks/>
            </p:cNvSpPr>
            <p:nvPr/>
          </p:nvSpPr>
          <p:spPr>
            <a:xfrm>
              <a:off x="9154122" y="3272780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15" name="Agrupar 60">
            <a:extLst>
              <a:ext uri="{FF2B5EF4-FFF2-40B4-BE49-F238E27FC236}">
                <a16:creationId xmlns:a16="http://schemas.microsoft.com/office/drawing/2014/main" id="{D5ADC118-94EB-3ADD-F3A2-97592C14C3F2}"/>
              </a:ext>
            </a:extLst>
          </p:cNvPr>
          <p:cNvGrpSpPr/>
          <p:nvPr/>
        </p:nvGrpSpPr>
        <p:grpSpPr>
          <a:xfrm>
            <a:off x="7930045" y="1900361"/>
            <a:ext cx="4423077" cy="1764000"/>
            <a:chOff x="4635432" y="3090597"/>
            <a:chExt cx="5307694" cy="2116800"/>
          </a:xfrm>
        </p:grpSpPr>
        <p:sp>
          <p:nvSpPr>
            <p:cNvPr id="54" name="TextBox 22">
              <a:extLst>
                <a:ext uri="{FF2B5EF4-FFF2-40B4-BE49-F238E27FC236}">
                  <a16:creationId xmlns:a16="http://schemas.microsoft.com/office/drawing/2014/main" id="{57F22BF2-271B-0A4F-B9F6-21415E70F455}"/>
                </a:ext>
              </a:extLst>
            </p:cNvPr>
            <p:cNvSpPr txBox="1"/>
            <p:nvPr/>
          </p:nvSpPr>
          <p:spPr>
            <a:xfrm>
              <a:off x="7150643" y="4135158"/>
              <a:ext cx="2792483" cy="40626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285739" indent="-285739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00539F"/>
                  </a:solidFill>
                  <a:latin typeface="Barlow" panose="00000500000000000000" pitchFamily="2" charset="0"/>
                  <a:ea typeface="+mn-lt"/>
                  <a:cs typeface="Calibri"/>
                </a:rPr>
                <a:t>Optimal Irrigation</a:t>
              </a:r>
            </a:p>
          </p:txBody>
        </p:sp>
        <p:grpSp>
          <p:nvGrpSpPr>
            <p:cNvPr id="55" name="Agrupar 55">
              <a:extLst>
                <a:ext uri="{FF2B5EF4-FFF2-40B4-BE49-F238E27FC236}">
                  <a16:creationId xmlns:a16="http://schemas.microsoft.com/office/drawing/2014/main" id="{53C5AAB7-3613-D707-07CB-557898E09E6F}"/>
                </a:ext>
              </a:extLst>
            </p:cNvPr>
            <p:cNvGrpSpPr/>
            <p:nvPr/>
          </p:nvGrpSpPr>
          <p:grpSpPr>
            <a:xfrm>
              <a:off x="4635432" y="3090597"/>
              <a:ext cx="4688367" cy="2116800"/>
              <a:chOff x="4635432" y="3090597"/>
              <a:chExt cx="4688367" cy="2116800"/>
            </a:xfrm>
          </p:grpSpPr>
          <p:sp>
            <p:nvSpPr>
              <p:cNvPr id="56" name="CaixaDeTexto 30">
                <a:extLst>
                  <a:ext uri="{FF2B5EF4-FFF2-40B4-BE49-F238E27FC236}">
                    <a16:creationId xmlns:a16="http://schemas.microsoft.com/office/drawing/2014/main" id="{E2B30EC0-6BA3-8508-CC85-40002DC32713}"/>
                  </a:ext>
                </a:extLst>
              </p:cNvPr>
              <p:cNvSpPr txBox="1"/>
              <p:nvPr/>
            </p:nvSpPr>
            <p:spPr>
              <a:xfrm>
                <a:off x="7182443" y="3774616"/>
                <a:ext cx="2141356" cy="4431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>
                    <a:solidFill>
                      <a:srgbClr val="00539F"/>
                    </a:solidFill>
                    <a:latin typeface="Barlow" panose="00000500000000000000" pitchFamily="2" charset="0"/>
                  </a:rPr>
                  <a:t>Soil monitoring </a:t>
                </a:r>
              </a:p>
            </p:txBody>
          </p:sp>
          <p:pic>
            <p:nvPicPr>
              <p:cNvPr id="57" name="Imagem 11">
                <a:extLst>
                  <a:ext uri="{FF2B5EF4-FFF2-40B4-BE49-F238E27FC236}">
                    <a16:creationId xmlns:a16="http://schemas.microsoft.com/office/drawing/2014/main" id="{3D3C4D08-B584-25C0-C471-FA0EBF86B8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35432" y="3090597"/>
                <a:ext cx="2574160" cy="2116800"/>
              </a:xfrm>
              <a:prstGeom prst="rect">
                <a:avLst/>
              </a:prstGeom>
            </p:spPr>
          </p:pic>
        </p:grpSp>
      </p:grpSp>
      <p:sp>
        <p:nvSpPr>
          <p:cNvPr id="50" name="TextBox 22">
            <a:extLst>
              <a:ext uri="{FF2B5EF4-FFF2-40B4-BE49-F238E27FC236}">
                <a16:creationId xmlns:a16="http://schemas.microsoft.com/office/drawing/2014/main" id="{F557907E-BC9E-2A68-9015-F7580070C2F1}"/>
              </a:ext>
            </a:extLst>
          </p:cNvPr>
          <p:cNvSpPr txBox="1"/>
          <p:nvPr/>
        </p:nvSpPr>
        <p:spPr>
          <a:xfrm>
            <a:off x="10059169" y="1284825"/>
            <a:ext cx="2327070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39" indent="-285739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539F"/>
                </a:solidFill>
                <a:latin typeface="Barlow" panose="00000500000000000000" pitchFamily="2" charset="0"/>
                <a:ea typeface="+mn-lt"/>
                <a:cs typeface="Calibri"/>
              </a:rPr>
              <a:t>Real time Detection</a:t>
            </a:r>
          </a:p>
        </p:txBody>
      </p:sp>
      <p:grpSp>
        <p:nvGrpSpPr>
          <p:cNvPr id="51" name="Agrupar 53">
            <a:extLst>
              <a:ext uri="{FF2B5EF4-FFF2-40B4-BE49-F238E27FC236}">
                <a16:creationId xmlns:a16="http://schemas.microsoft.com/office/drawing/2014/main" id="{490E3AA8-8741-8DA0-26C7-B918B63765E3}"/>
              </a:ext>
            </a:extLst>
          </p:cNvPr>
          <p:cNvGrpSpPr/>
          <p:nvPr/>
        </p:nvGrpSpPr>
        <p:grpSpPr>
          <a:xfrm>
            <a:off x="8097597" y="643327"/>
            <a:ext cx="3369707" cy="1404000"/>
            <a:chOff x="1349629" y="2825848"/>
            <a:chExt cx="4043648" cy="1684800"/>
          </a:xfrm>
        </p:grpSpPr>
        <p:sp>
          <p:nvSpPr>
            <p:cNvPr id="52" name="CaixaDeTexto 31">
              <a:extLst>
                <a:ext uri="{FF2B5EF4-FFF2-40B4-BE49-F238E27FC236}">
                  <a16:creationId xmlns:a16="http://schemas.microsoft.com/office/drawing/2014/main" id="{343866D8-444E-1EA5-E1DC-90D07035963E}"/>
                </a:ext>
              </a:extLst>
            </p:cNvPr>
            <p:cNvSpPr txBox="1"/>
            <p:nvPr/>
          </p:nvSpPr>
          <p:spPr>
            <a:xfrm>
              <a:off x="3711662" y="3220018"/>
              <a:ext cx="1681615" cy="443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539F"/>
                  </a:solidFill>
                  <a:latin typeface="Barlow" panose="00000500000000000000" pitchFamily="2" charset="0"/>
                </a:rPr>
                <a:t>Water leaks</a:t>
              </a:r>
            </a:p>
          </p:txBody>
        </p:sp>
        <p:pic>
          <p:nvPicPr>
            <p:cNvPr id="53" name="Imagem 3">
              <a:extLst>
                <a:ext uri="{FF2B5EF4-FFF2-40B4-BE49-F238E27FC236}">
                  <a16:creationId xmlns:a16="http://schemas.microsoft.com/office/drawing/2014/main" id="{428B4E3B-0AA2-1809-04C8-C3187A4E11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8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8992"/>
                      </a14:imgEffect>
                      <a14:imgEffect>
                        <a14:saturation sat="33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49629" y="2825848"/>
              <a:ext cx="2320929" cy="1684800"/>
            </a:xfrm>
            <a:prstGeom prst="rect">
              <a:avLst/>
            </a:prstGeom>
          </p:spPr>
        </p:pic>
      </p:grpSp>
      <p:grpSp>
        <p:nvGrpSpPr>
          <p:cNvPr id="22" name="Agrupar 58">
            <a:extLst>
              <a:ext uri="{FF2B5EF4-FFF2-40B4-BE49-F238E27FC236}">
                <a16:creationId xmlns:a16="http://schemas.microsoft.com/office/drawing/2014/main" id="{D05DB1B0-1188-EF4B-16CF-6F02E6602D54}"/>
              </a:ext>
            </a:extLst>
          </p:cNvPr>
          <p:cNvGrpSpPr/>
          <p:nvPr/>
        </p:nvGrpSpPr>
        <p:grpSpPr>
          <a:xfrm>
            <a:off x="8032431" y="3528155"/>
            <a:ext cx="4420402" cy="1764000"/>
            <a:chOff x="14138813" y="3458786"/>
            <a:chExt cx="5304481" cy="2116801"/>
          </a:xfrm>
        </p:grpSpPr>
        <p:grpSp>
          <p:nvGrpSpPr>
            <p:cNvPr id="23" name="Agrupar 56">
              <a:extLst>
                <a:ext uri="{FF2B5EF4-FFF2-40B4-BE49-F238E27FC236}">
                  <a16:creationId xmlns:a16="http://schemas.microsoft.com/office/drawing/2014/main" id="{84C8919C-396F-D449-999A-42A75C0FD3BD}"/>
                </a:ext>
              </a:extLst>
            </p:cNvPr>
            <p:cNvGrpSpPr/>
            <p:nvPr/>
          </p:nvGrpSpPr>
          <p:grpSpPr>
            <a:xfrm>
              <a:off x="14138813" y="3458786"/>
              <a:ext cx="4637373" cy="2116801"/>
              <a:chOff x="14138813" y="3458786"/>
              <a:chExt cx="4637373" cy="2116801"/>
            </a:xfrm>
          </p:grpSpPr>
          <p:pic>
            <p:nvPicPr>
              <p:cNvPr id="25" name="Imagem 4">
                <a:extLst>
                  <a:ext uri="{FF2B5EF4-FFF2-40B4-BE49-F238E27FC236}">
                    <a16:creationId xmlns:a16="http://schemas.microsoft.com/office/drawing/2014/main" id="{7F5CB453-8672-D84F-1005-B835BB5EE7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4138813" y="3458786"/>
                <a:ext cx="2323805" cy="2116801"/>
              </a:xfrm>
              <a:prstGeom prst="rect">
                <a:avLst/>
              </a:prstGeom>
            </p:spPr>
          </p:pic>
          <p:sp>
            <p:nvSpPr>
              <p:cNvPr id="26" name="CaixaDeTexto 49">
                <a:extLst>
                  <a:ext uri="{FF2B5EF4-FFF2-40B4-BE49-F238E27FC236}">
                    <a16:creationId xmlns:a16="http://schemas.microsoft.com/office/drawing/2014/main" id="{8680183A-CBE0-E707-F326-87A815F5A36F}"/>
                  </a:ext>
                </a:extLst>
              </p:cNvPr>
              <p:cNvSpPr txBox="1"/>
              <p:nvPr/>
            </p:nvSpPr>
            <p:spPr>
              <a:xfrm>
                <a:off x="16579046" y="3913521"/>
                <a:ext cx="2197140" cy="443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u="sng" dirty="0">
                    <a:solidFill>
                      <a:srgbClr val="00539F"/>
                    </a:solidFill>
                    <a:latin typeface="Barlow" panose="00000500000000000000" pitchFamily="2" charset="0"/>
                  </a:rPr>
                  <a:t>Concrete curing</a:t>
                </a:r>
              </a:p>
            </p:txBody>
          </p:sp>
        </p:grpSp>
        <p:sp>
          <p:nvSpPr>
            <p:cNvPr id="24" name="TextBox 22">
              <a:extLst>
                <a:ext uri="{FF2B5EF4-FFF2-40B4-BE49-F238E27FC236}">
                  <a16:creationId xmlns:a16="http://schemas.microsoft.com/office/drawing/2014/main" id="{80C52B90-BE87-3405-1461-FB68C35C459C}"/>
                </a:ext>
              </a:extLst>
            </p:cNvPr>
            <p:cNvSpPr txBox="1"/>
            <p:nvPr/>
          </p:nvSpPr>
          <p:spPr>
            <a:xfrm>
              <a:off x="16650810" y="4299571"/>
              <a:ext cx="2792484" cy="40626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285739" indent="-285739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00539F"/>
                  </a:solidFill>
                  <a:latin typeface="Barlow" panose="00000500000000000000" pitchFamily="2" charset="0"/>
                  <a:ea typeface="+mn-lt"/>
                  <a:cs typeface="Calibri"/>
                </a:rPr>
                <a:t>Water needs</a:t>
              </a:r>
            </a:p>
          </p:txBody>
        </p:sp>
      </p:grpSp>
      <p:sp>
        <p:nvSpPr>
          <p:cNvPr id="8" name="Title 2">
            <a:extLst>
              <a:ext uri="{FF2B5EF4-FFF2-40B4-BE49-F238E27FC236}">
                <a16:creationId xmlns:a16="http://schemas.microsoft.com/office/drawing/2014/main" id="{C2D1B7AD-58A1-0D91-9B07-F851C1BDF848}"/>
              </a:ext>
            </a:extLst>
          </p:cNvPr>
          <p:cNvSpPr txBox="1">
            <a:spLocks/>
          </p:cNvSpPr>
          <p:nvPr/>
        </p:nvSpPr>
        <p:spPr>
          <a:xfrm>
            <a:off x="352212" y="633343"/>
            <a:ext cx="7382398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Fiber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Optic </a:t>
            </a:r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Sensors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for </a:t>
            </a:r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Temperature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&amp; </a:t>
            </a:r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Humidity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</a:t>
            </a:r>
            <a:endParaRPr lang="en-US" sz="2400" dirty="0">
              <a:solidFill>
                <a:srgbClr val="00BABC"/>
              </a:solidFill>
              <a:latin typeface="Barlow SemiBold" panose="00000700000000000000" pitchFamily="2" charset="0"/>
            </a:endParaRPr>
          </a:p>
        </p:txBody>
      </p:sp>
      <p:grpSp>
        <p:nvGrpSpPr>
          <p:cNvPr id="78" name="Agrupar 15">
            <a:extLst>
              <a:ext uri="{FF2B5EF4-FFF2-40B4-BE49-F238E27FC236}">
                <a16:creationId xmlns:a16="http://schemas.microsoft.com/office/drawing/2014/main" id="{787BC592-4972-E204-DF08-C731F0B7DC68}"/>
              </a:ext>
            </a:extLst>
          </p:cNvPr>
          <p:cNvGrpSpPr/>
          <p:nvPr/>
        </p:nvGrpSpPr>
        <p:grpSpPr>
          <a:xfrm>
            <a:off x="404344" y="2095959"/>
            <a:ext cx="4882460" cy="3571142"/>
            <a:chOff x="1020518" y="1699529"/>
            <a:chExt cx="6914385" cy="5471727"/>
          </a:xfrm>
        </p:grpSpPr>
        <p:pic>
          <p:nvPicPr>
            <p:cNvPr id="79" name="Imagem 9">
              <a:extLst>
                <a:ext uri="{FF2B5EF4-FFF2-40B4-BE49-F238E27FC236}">
                  <a16:creationId xmlns:a16="http://schemas.microsoft.com/office/drawing/2014/main" id="{D2B56132-11AC-F170-1038-506A7EB51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20518" y="1699529"/>
              <a:ext cx="4481761" cy="3661632"/>
            </a:xfrm>
            <a:prstGeom prst="rect">
              <a:avLst/>
            </a:prstGeom>
          </p:spPr>
        </p:pic>
        <p:pic>
          <p:nvPicPr>
            <p:cNvPr id="80" name="Imagem 13">
              <a:extLst>
                <a:ext uri="{FF2B5EF4-FFF2-40B4-BE49-F238E27FC236}">
                  <a16:creationId xmlns:a16="http://schemas.microsoft.com/office/drawing/2014/main" id="{DA2B439A-0FBB-43B4-47EA-2D9FD7E6C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62575" y="3543403"/>
              <a:ext cx="3672328" cy="3627853"/>
            </a:xfrm>
            <a:prstGeom prst="rect">
              <a:avLst/>
            </a:prstGeom>
          </p:spPr>
        </p:pic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8EC43C44-0FA3-98A8-19ED-5B82659A3D35}"/>
              </a:ext>
            </a:extLst>
          </p:cNvPr>
          <p:cNvGrpSpPr>
            <a:grpSpLocks noChangeAspect="1"/>
          </p:cNvGrpSpPr>
          <p:nvPr/>
        </p:nvGrpSpPr>
        <p:grpSpPr>
          <a:xfrm>
            <a:off x="8002466" y="5080983"/>
            <a:ext cx="2063492" cy="1692000"/>
            <a:chOff x="4507029" y="2243842"/>
            <a:chExt cx="2585146" cy="2119741"/>
          </a:xfrm>
        </p:grpSpPr>
        <p:pic>
          <p:nvPicPr>
            <p:cNvPr id="87" name="Imagem 6">
              <a:extLst>
                <a:ext uri="{FF2B5EF4-FFF2-40B4-BE49-F238E27FC236}">
                  <a16:creationId xmlns:a16="http://schemas.microsoft.com/office/drawing/2014/main" id="{98E03065-1BF1-CD53-D6D7-018844C97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9775" b="92400" l="7778" r="92800">
                          <a14:foregroundMark x1="8200" y1="34875" x2="7867" y2="49650"/>
                          <a14:foregroundMark x1="7867" y1="49650" x2="7778" y2="49775"/>
                          <a14:foregroundMark x1="39889" y1="11000" x2="39756" y2="11325"/>
                          <a14:foregroundMark x1="84956" y1="61550" x2="89867" y2="65900"/>
                          <a14:foregroundMark x1="89867" y1="65900" x2="91022" y2="69000"/>
                          <a14:foregroundMark x1="61667" y1="92400" x2="68000" y2="85575"/>
                          <a14:foregroundMark x1="92822" y1="68825" x2="92822" y2="66825"/>
                          <a14:foregroundMark x1="39622" y1="9775" x2="40578" y2="9925"/>
                          <a14:foregroundMark x1="46378" y1="15825" x2="47200" y2="16900"/>
                          <a14:backgroundMark x1="40711" y1="13325" x2="40711" y2="1332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7029" y="2243842"/>
              <a:ext cx="2585146" cy="2119741"/>
            </a:xfrm>
            <a:prstGeom prst="rect">
              <a:avLst/>
            </a:prstGeom>
          </p:spPr>
        </p:pic>
        <p:pic>
          <p:nvPicPr>
            <p:cNvPr id="91" name="Imagem 10">
              <a:extLst>
                <a:ext uri="{FF2B5EF4-FFF2-40B4-BE49-F238E27FC236}">
                  <a16:creationId xmlns:a16="http://schemas.microsoft.com/office/drawing/2014/main" id="{69CB5597-BA12-9E72-E423-4EC177DF44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655" b="89655" l="9559" r="8970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12436" y="3387757"/>
              <a:ext cx="193360" cy="181659"/>
            </a:xfrm>
            <a:prstGeom prst="rect">
              <a:avLst/>
            </a:prstGeom>
          </p:spPr>
        </p:pic>
        <p:cxnSp>
          <p:nvCxnSpPr>
            <p:cNvPr id="92" name="Conexão Reta 32">
              <a:extLst>
                <a:ext uri="{FF2B5EF4-FFF2-40B4-BE49-F238E27FC236}">
                  <a16:creationId xmlns:a16="http://schemas.microsoft.com/office/drawing/2014/main" id="{2BCE04F6-6BB9-9D10-16A7-FD2BC0638C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1974" y="2795444"/>
              <a:ext cx="308702" cy="1734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exão Reta 34">
              <a:extLst>
                <a:ext uri="{FF2B5EF4-FFF2-40B4-BE49-F238E27FC236}">
                  <a16:creationId xmlns:a16="http://schemas.microsoft.com/office/drawing/2014/main" id="{346E5DE7-852F-A0BA-B735-3471250C8D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1974" y="2841269"/>
              <a:ext cx="308702" cy="1734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xão Reta 35">
              <a:extLst>
                <a:ext uri="{FF2B5EF4-FFF2-40B4-BE49-F238E27FC236}">
                  <a16:creationId xmlns:a16="http://schemas.microsoft.com/office/drawing/2014/main" id="{7D4424A5-9413-A82D-9CCC-CD68876D7A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1974" y="2887094"/>
              <a:ext cx="308702" cy="1734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exão Reta 36">
              <a:extLst>
                <a:ext uri="{FF2B5EF4-FFF2-40B4-BE49-F238E27FC236}">
                  <a16:creationId xmlns:a16="http://schemas.microsoft.com/office/drawing/2014/main" id="{58E6FCEB-4A38-EEB0-DEE5-509BEDD267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1974" y="2932919"/>
              <a:ext cx="308702" cy="1734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Arco 37">
              <a:extLst>
                <a:ext uri="{FF2B5EF4-FFF2-40B4-BE49-F238E27FC236}">
                  <a16:creationId xmlns:a16="http://schemas.microsoft.com/office/drawing/2014/main" id="{9B770E5E-6783-E12A-626B-51E7B89CB99C}"/>
                </a:ext>
              </a:extLst>
            </p:cNvPr>
            <p:cNvSpPr/>
            <p:nvPr/>
          </p:nvSpPr>
          <p:spPr>
            <a:xfrm rot="14047495">
              <a:off x="5860331" y="2921673"/>
              <a:ext cx="39281" cy="118847"/>
            </a:xfrm>
            <a:prstGeom prst="arc">
              <a:avLst>
                <a:gd name="adj1" fmla="val 12727383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5" name="Arco 38">
              <a:extLst>
                <a:ext uri="{FF2B5EF4-FFF2-40B4-BE49-F238E27FC236}">
                  <a16:creationId xmlns:a16="http://schemas.microsoft.com/office/drawing/2014/main" id="{7E71B0F2-E75E-D9F9-F91E-80D698179324}"/>
                </a:ext>
              </a:extLst>
            </p:cNvPr>
            <p:cNvSpPr/>
            <p:nvPr/>
          </p:nvSpPr>
          <p:spPr>
            <a:xfrm rot="14047495">
              <a:off x="5860331" y="3013659"/>
              <a:ext cx="39281" cy="118847"/>
            </a:xfrm>
            <a:prstGeom prst="arc">
              <a:avLst>
                <a:gd name="adj1" fmla="val 12727383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6" name="Arco 39">
              <a:extLst>
                <a:ext uri="{FF2B5EF4-FFF2-40B4-BE49-F238E27FC236}">
                  <a16:creationId xmlns:a16="http://schemas.microsoft.com/office/drawing/2014/main" id="{7186E743-FD3D-25B7-FC0D-7EA96E3AFE50}"/>
                </a:ext>
              </a:extLst>
            </p:cNvPr>
            <p:cNvSpPr/>
            <p:nvPr/>
          </p:nvSpPr>
          <p:spPr>
            <a:xfrm rot="4422958">
              <a:off x="6139630" y="2793999"/>
              <a:ext cx="43649" cy="145708"/>
            </a:xfrm>
            <a:prstGeom prst="arc">
              <a:avLst>
                <a:gd name="adj1" fmla="val 12727383"/>
                <a:gd name="adj2" fmla="val 21225508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7" name="Arco 40">
              <a:extLst>
                <a:ext uri="{FF2B5EF4-FFF2-40B4-BE49-F238E27FC236}">
                  <a16:creationId xmlns:a16="http://schemas.microsoft.com/office/drawing/2014/main" id="{66B3413D-6E47-C503-271C-B01233E6EBD3}"/>
                </a:ext>
              </a:extLst>
            </p:cNvPr>
            <p:cNvSpPr/>
            <p:nvPr/>
          </p:nvSpPr>
          <p:spPr>
            <a:xfrm rot="4422958">
              <a:off x="6139631" y="2885048"/>
              <a:ext cx="43649" cy="145708"/>
            </a:xfrm>
            <a:prstGeom prst="arc">
              <a:avLst>
                <a:gd name="adj1" fmla="val 12727383"/>
                <a:gd name="adj2" fmla="val 21225508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108" name="Conexão Reta 41">
              <a:extLst>
                <a:ext uri="{FF2B5EF4-FFF2-40B4-BE49-F238E27FC236}">
                  <a16:creationId xmlns:a16="http://schemas.microsoft.com/office/drawing/2014/main" id="{67BDFDD6-2482-DDFC-4BD0-DB762465A2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01260" y="2978132"/>
              <a:ext cx="271505" cy="1422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exão Reta 42">
              <a:extLst>
                <a:ext uri="{FF2B5EF4-FFF2-40B4-BE49-F238E27FC236}">
                  <a16:creationId xmlns:a16="http://schemas.microsoft.com/office/drawing/2014/main" id="{A33DD670-2BD1-1898-254E-F1557F1B28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80582" y="3387757"/>
              <a:ext cx="308702" cy="1734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exão Reta 43">
              <a:extLst>
                <a:ext uri="{FF2B5EF4-FFF2-40B4-BE49-F238E27FC236}">
                  <a16:creationId xmlns:a16="http://schemas.microsoft.com/office/drawing/2014/main" id="{93C18459-CD80-0373-08E1-0FCC5D1DA2C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79971" y="3195006"/>
              <a:ext cx="156898" cy="2835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exão Reta 44">
              <a:extLst>
                <a:ext uri="{FF2B5EF4-FFF2-40B4-BE49-F238E27FC236}">
                  <a16:creationId xmlns:a16="http://schemas.microsoft.com/office/drawing/2014/main" id="{2555FCC0-6D12-FD0C-A60E-B9206242312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36869" y="3478587"/>
              <a:ext cx="141259" cy="796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Arco 45">
              <a:extLst>
                <a:ext uri="{FF2B5EF4-FFF2-40B4-BE49-F238E27FC236}">
                  <a16:creationId xmlns:a16="http://schemas.microsoft.com/office/drawing/2014/main" id="{72FC21BA-629A-DAC1-2E45-6104B55A0EFE}"/>
                </a:ext>
              </a:extLst>
            </p:cNvPr>
            <p:cNvSpPr/>
            <p:nvPr/>
          </p:nvSpPr>
          <p:spPr>
            <a:xfrm rot="14154893">
              <a:off x="5888402" y="3088146"/>
              <a:ext cx="99700" cy="14261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3" name="Arco 46">
              <a:extLst>
                <a:ext uri="{FF2B5EF4-FFF2-40B4-BE49-F238E27FC236}">
                  <a16:creationId xmlns:a16="http://schemas.microsoft.com/office/drawing/2014/main" id="{D235A178-3D50-2A8D-F511-2DD38F15DFB2}"/>
                </a:ext>
              </a:extLst>
            </p:cNvPr>
            <p:cNvSpPr/>
            <p:nvPr/>
          </p:nvSpPr>
          <p:spPr>
            <a:xfrm rot="9251262">
              <a:off x="6163158" y="3450354"/>
              <a:ext cx="190020" cy="116742"/>
            </a:xfrm>
            <a:prstGeom prst="arc">
              <a:avLst>
                <a:gd name="adj1" fmla="val 16200000"/>
                <a:gd name="adj2" fmla="val 2122562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5" name="Arco 47">
              <a:extLst>
                <a:ext uri="{FF2B5EF4-FFF2-40B4-BE49-F238E27FC236}">
                  <a16:creationId xmlns:a16="http://schemas.microsoft.com/office/drawing/2014/main" id="{BCF8778D-B8D2-5909-C09C-2F8E6E73D0EA}"/>
                </a:ext>
              </a:extLst>
            </p:cNvPr>
            <p:cNvSpPr/>
            <p:nvPr/>
          </p:nvSpPr>
          <p:spPr>
            <a:xfrm rot="21107142">
              <a:off x="6494274" y="3392653"/>
              <a:ext cx="190020" cy="116742"/>
            </a:xfrm>
            <a:prstGeom prst="arc">
              <a:avLst>
                <a:gd name="adj1" fmla="val 16200000"/>
                <a:gd name="adj2" fmla="val 2122562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86" name="CaixaDeTexto 50">
            <a:extLst>
              <a:ext uri="{FF2B5EF4-FFF2-40B4-BE49-F238E27FC236}">
                <a16:creationId xmlns:a16="http://schemas.microsoft.com/office/drawing/2014/main" id="{096D57FA-E751-D6FC-6FBE-815631D8E378}"/>
              </a:ext>
            </a:extLst>
          </p:cNvPr>
          <p:cNvSpPr txBox="1"/>
          <p:nvPr/>
        </p:nvSpPr>
        <p:spPr>
          <a:xfrm>
            <a:off x="9928100" y="5470880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00539F"/>
                </a:solidFill>
                <a:latin typeface="Barlow" panose="00000500000000000000" pitchFamily="2" charset="0"/>
              </a:rPr>
              <a:t>Structural analysis</a:t>
            </a:r>
          </a:p>
        </p:txBody>
      </p:sp>
      <p:sp>
        <p:nvSpPr>
          <p:cNvPr id="117" name="TextBox 22">
            <a:extLst>
              <a:ext uri="{FF2B5EF4-FFF2-40B4-BE49-F238E27FC236}">
                <a16:creationId xmlns:a16="http://schemas.microsoft.com/office/drawing/2014/main" id="{988E3FA1-810E-E88D-CFEE-4DC780F81CA6}"/>
              </a:ext>
            </a:extLst>
          </p:cNvPr>
          <p:cNvSpPr txBox="1"/>
          <p:nvPr/>
        </p:nvSpPr>
        <p:spPr>
          <a:xfrm>
            <a:off x="10008759" y="5769609"/>
            <a:ext cx="2327071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39" indent="-285739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39F"/>
                </a:solidFill>
                <a:latin typeface="Barlow" panose="00000500000000000000" pitchFamily="2" charset="0"/>
                <a:ea typeface="+mn-lt"/>
                <a:cs typeface="Calibri"/>
              </a:rPr>
              <a:t>Infiltrations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4C952143-5BB5-AC66-347A-76089281140C}"/>
              </a:ext>
            </a:extLst>
          </p:cNvPr>
          <p:cNvSpPr txBox="1"/>
          <p:nvPr/>
        </p:nvSpPr>
        <p:spPr>
          <a:xfrm>
            <a:off x="352212" y="5690516"/>
            <a:ext cx="60971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0" dirty="0">
                <a:solidFill>
                  <a:srgbClr val="00539F"/>
                </a:solidFill>
                <a:effectLst/>
                <a:latin typeface="Barlow" panose="00000500000000000000" pitchFamily="2" charset="0"/>
              </a:rPr>
              <a:t>Radiation-hard, long-distance, ultra-high precision sensing</a:t>
            </a:r>
            <a:endParaRPr lang="en-GB" sz="1600" b="1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134" name="Footer Placeholder 7">
            <a:extLst>
              <a:ext uri="{FF2B5EF4-FFF2-40B4-BE49-F238E27FC236}">
                <a16:creationId xmlns:a16="http://schemas.microsoft.com/office/drawing/2014/main" id="{49697228-56BE-6031-D015-9DD25BC82487}"/>
              </a:ext>
            </a:extLst>
          </p:cNvPr>
          <p:cNvSpPr txBox="1">
            <a:spLocks/>
          </p:cNvSpPr>
          <p:nvPr/>
        </p:nvSpPr>
        <p:spPr>
          <a:xfrm>
            <a:off x="9083998" y="612744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rgbClr val="00539F"/>
                </a:solidFill>
              </a:rPr>
              <a:t>Pictures courtesy of </a:t>
            </a:r>
            <a:r>
              <a:rPr lang="en-US" sz="1050" dirty="0" err="1">
                <a:solidFill>
                  <a:srgbClr val="00539F"/>
                </a:solidFill>
              </a:rPr>
              <a:t>Fibersight</a:t>
            </a:r>
            <a:endParaRPr lang="en-GB" sz="1050" dirty="0">
              <a:solidFill>
                <a:srgbClr val="00539F"/>
              </a:solidFill>
            </a:endParaRPr>
          </a:p>
        </p:txBody>
      </p:sp>
      <p:pic>
        <p:nvPicPr>
          <p:cNvPr id="2" name="Picture 1" descr="A close-up of a logo&#10;&#10;Description automatically generated">
            <a:extLst>
              <a:ext uri="{FF2B5EF4-FFF2-40B4-BE49-F238E27FC236}">
                <a16:creationId xmlns:a16="http://schemas.microsoft.com/office/drawing/2014/main" id="{1BF1ABF8-31C5-D60E-549B-474A2F85C04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364" y="87382"/>
            <a:ext cx="1735102" cy="802598"/>
          </a:xfrm>
          <a:prstGeom prst="rect">
            <a:avLst/>
          </a:prstGeom>
        </p:spPr>
      </p:pic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66596817-8291-9C23-BCF3-5BAB42DCC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5466" y="6412105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z="1400" smtClean="0">
                <a:solidFill>
                  <a:schemeClr val="bg1"/>
                </a:solidFill>
              </a:rPr>
              <a:pPr/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8" descr="A blue and black logo&#10;&#10;AI-generated content may be incorrect.">
            <a:extLst>
              <a:ext uri="{FF2B5EF4-FFF2-40B4-BE49-F238E27FC236}">
                <a16:creationId xmlns:a16="http://schemas.microsoft.com/office/drawing/2014/main" id="{3EF8BCFB-7596-6E4A-CAC6-49441902DE4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2" y="-24904"/>
            <a:ext cx="2892328" cy="1518473"/>
          </a:xfrm>
          <a:prstGeom prst="rect">
            <a:avLst/>
          </a:prstGeom>
        </p:spPr>
      </p:pic>
      <p:sp>
        <p:nvSpPr>
          <p:cNvPr id="10" name="Date Placeholder 14">
            <a:extLst>
              <a:ext uri="{FF2B5EF4-FFF2-40B4-BE49-F238E27FC236}">
                <a16:creationId xmlns:a16="http://schemas.microsoft.com/office/drawing/2014/main" id="{30FF77A5-BF15-6883-3190-695878F2A4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269" y="6421621"/>
            <a:ext cx="2743200" cy="365125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Nov 25, 2025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Date Placeholder 14">
            <a:extLst>
              <a:ext uri="{FF2B5EF4-FFF2-40B4-BE49-F238E27FC236}">
                <a16:creationId xmlns:a16="http://schemas.microsoft.com/office/drawing/2014/main" id="{AD57292F-2F86-A608-EFBA-A4B1B30CFC52}"/>
              </a:ext>
            </a:extLst>
          </p:cNvPr>
          <p:cNvSpPr txBox="1">
            <a:spLocks/>
          </p:cNvSpPr>
          <p:nvPr/>
        </p:nvSpPr>
        <p:spPr>
          <a:xfrm>
            <a:off x="4589001" y="6446912"/>
            <a:ext cx="3013998" cy="317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QuIC</a:t>
            </a:r>
            <a:r>
              <a:rPr lang="en-GB" sz="1400" b="1" dirty="0">
                <a:solidFill>
                  <a:schemeClr val="bg1"/>
                </a:solidFill>
              </a:rPr>
              <a:t> Business Community Summit</a:t>
            </a:r>
          </a:p>
        </p:txBody>
      </p:sp>
    </p:spTree>
    <p:extLst>
      <p:ext uri="{BB962C8B-B14F-4D97-AF65-F5344CB8AC3E}">
        <p14:creationId xmlns:p14="http://schemas.microsoft.com/office/powerpoint/2010/main" val="278028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36848</TotalTime>
  <Words>950</Words>
  <Application>Microsoft Office PowerPoint</Application>
  <PresentationFormat>Widescreen</PresentationFormat>
  <Paragraphs>187</Paragraphs>
  <Slides>15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Aptos</vt:lpstr>
      <vt:lpstr>Aptos Display</vt:lpstr>
      <vt:lpstr>Arial</vt:lpstr>
      <vt:lpstr>Barlow</vt:lpstr>
      <vt:lpstr>Barlow SemiBold</vt:lpstr>
      <vt:lpstr>Calibri</vt:lpstr>
      <vt:lpstr>Wingdings</vt:lpstr>
      <vt:lpstr>Office Theme</vt:lpstr>
      <vt:lpstr>3_Office Theme</vt:lpstr>
      <vt:lpstr>CERN VENTURE CONNECT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Linn Kretzschmar</dc:creator>
  <cp:lastModifiedBy>Linn Kretzschmar</cp:lastModifiedBy>
  <cp:revision>34</cp:revision>
  <dcterms:created xsi:type="dcterms:W3CDTF">2025-03-28T12:15:48Z</dcterms:created>
  <dcterms:modified xsi:type="dcterms:W3CDTF">2025-11-25T14:54:47Z</dcterms:modified>
</cp:coreProperties>
</file>