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12"/>
  </p:notesMasterIdLst>
  <p:handoutMasterIdLst>
    <p:handoutMasterId r:id="rId13"/>
  </p:handoutMasterIdLst>
  <p:sldIdLst>
    <p:sldId id="256" r:id="rId2"/>
    <p:sldId id="367" r:id="rId3"/>
    <p:sldId id="722" r:id="rId4"/>
    <p:sldId id="715" r:id="rId5"/>
    <p:sldId id="723" r:id="rId6"/>
    <p:sldId id="724" r:id="rId7"/>
    <p:sldId id="725" r:id="rId8"/>
    <p:sldId id="726" r:id="rId9"/>
    <p:sldId id="727" r:id="rId10"/>
    <p:sldId id="714" r:id="rId11"/>
  </p:sldIdLst>
  <p:sldSz cx="9144000" cy="5143500" type="screen16x9"/>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700"/>
    <a:srgbClr val="B4B416"/>
    <a:srgbClr val="000000"/>
    <a:srgbClr val="3496D4"/>
    <a:srgbClr val="3E97D3"/>
    <a:srgbClr val="3654A1"/>
    <a:srgbClr val="3A53A1"/>
    <a:srgbClr val="C71C67"/>
    <a:srgbClr val="B3C30E"/>
    <a:srgbClr val="92A6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044"/>
    <p:restoredTop sz="94681"/>
  </p:normalViewPr>
  <p:slideViewPr>
    <p:cSldViewPr snapToGrid="0" snapToObjects="1">
      <p:cViewPr varScale="1">
        <p:scale>
          <a:sx n="119" d="100"/>
          <a:sy n="119" d="100"/>
        </p:scale>
        <p:origin x="192" y="6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21/10/2025</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21/10/2025</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00F6F-C4E6-37CC-1577-B2B9B1F26F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F6721A-4649-8A27-6FEF-F84919A25D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0AEDA5-1ECC-068B-0404-7129AF4C92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622F431-4423-10E8-2F18-BDB71A10B754}"/>
              </a:ext>
            </a:extLst>
          </p:cNvPr>
          <p:cNvSpPr>
            <a:spLocks noGrp="1"/>
          </p:cNvSpPr>
          <p:nvPr>
            <p:ph type="sldNum" sz="quarter" idx="5"/>
          </p:nvPr>
        </p:nvSpPr>
        <p:spPr/>
        <p:txBody>
          <a:bodyPr/>
          <a:lstStyle/>
          <a:p>
            <a:fld id="{50D9B9BD-A099-3541-A743-49318701A305}" type="slidenum">
              <a:rPr lang="en-GB" smtClean="0"/>
              <a:t>10</a:t>
            </a:fld>
            <a:endParaRPr lang="en-GB"/>
          </a:p>
        </p:txBody>
      </p:sp>
    </p:spTree>
    <p:extLst>
      <p:ext uri="{BB962C8B-B14F-4D97-AF65-F5344CB8AC3E}">
        <p14:creationId xmlns:p14="http://schemas.microsoft.com/office/powerpoint/2010/main" val="3298473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2</a:t>
            </a:fld>
            <a:endParaRPr lang="en-GB"/>
          </a:p>
        </p:txBody>
      </p:sp>
    </p:spTree>
    <p:extLst>
      <p:ext uri="{BB962C8B-B14F-4D97-AF65-F5344CB8AC3E}">
        <p14:creationId xmlns:p14="http://schemas.microsoft.com/office/powerpoint/2010/main" val="4102213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65D84-2FB5-F127-3C28-ED40B61839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005E9-71E0-23DF-CF70-6EFF519683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80BDAD-8D17-232C-9A32-337E378311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598C4C7-F3C4-E0ED-3963-5AD1D618EF42}"/>
              </a:ext>
            </a:extLst>
          </p:cNvPr>
          <p:cNvSpPr>
            <a:spLocks noGrp="1"/>
          </p:cNvSpPr>
          <p:nvPr>
            <p:ph type="sldNum" sz="quarter" idx="5"/>
          </p:nvPr>
        </p:nvSpPr>
        <p:spPr/>
        <p:txBody>
          <a:bodyPr/>
          <a:lstStyle/>
          <a:p>
            <a:fld id="{50D9B9BD-A099-3541-A743-49318701A305}" type="slidenum">
              <a:rPr lang="en-GB" smtClean="0"/>
              <a:t>3</a:t>
            </a:fld>
            <a:endParaRPr lang="en-GB"/>
          </a:p>
        </p:txBody>
      </p:sp>
    </p:spTree>
    <p:extLst>
      <p:ext uri="{BB962C8B-B14F-4D97-AF65-F5344CB8AC3E}">
        <p14:creationId xmlns:p14="http://schemas.microsoft.com/office/powerpoint/2010/main" val="213660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41D00-6531-74DA-3EFF-0C0DC807F1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5F464-026D-8D0D-6081-A19C30F67F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C03B6F-E00E-66DC-FE72-A63D4F89897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5332759-4483-B585-B07B-B5894EE7C938}"/>
              </a:ext>
            </a:extLst>
          </p:cNvPr>
          <p:cNvSpPr>
            <a:spLocks noGrp="1"/>
          </p:cNvSpPr>
          <p:nvPr>
            <p:ph type="sldNum" sz="quarter" idx="5"/>
          </p:nvPr>
        </p:nvSpPr>
        <p:spPr/>
        <p:txBody>
          <a:bodyPr/>
          <a:lstStyle/>
          <a:p>
            <a:fld id="{50D9B9BD-A099-3541-A743-49318701A305}" type="slidenum">
              <a:rPr lang="en-GB" smtClean="0"/>
              <a:t>4</a:t>
            </a:fld>
            <a:endParaRPr lang="en-GB"/>
          </a:p>
        </p:txBody>
      </p:sp>
    </p:spTree>
    <p:extLst>
      <p:ext uri="{BB962C8B-B14F-4D97-AF65-F5344CB8AC3E}">
        <p14:creationId xmlns:p14="http://schemas.microsoft.com/office/powerpoint/2010/main" val="265624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68437-663B-C0D7-4CFD-D8E2FBCF56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5B463C-0EEE-1101-F036-1B2D0B160F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1CCD46-2514-D4A3-60AD-16EC27365E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B6299FC-6FF8-5D20-0F16-C015A1020032}"/>
              </a:ext>
            </a:extLst>
          </p:cNvPr>
          <p:cNvSpPr>
            <a:spLocks noGrp="1"/>
          </p:cNvSpPr>
          <p:nvPr>
            <p:ph type="sldNum" sz="quarter" idx="5"/>
          </p:nvPr>
        </p:nvSpPr>
        <p:spPr/>
        <p:txBody>
          <a:bodyPr/>
          <a:lstStyle/>
          <a:p>
            <a:fld id="{50D9B9BD-A099-3541-A743-49318701A305}" type="slidenum">
              <a:rPr lang="en-GB" smtClean="0"/>
              <a:t>5</a:t>
            </a:fld>
            <a:endParaRPr lang="en-GB"/>
          </a:p>
        </p:txBody>
      </p:sp>
    </p:spTree>
    <p:extLst>
      <p:ext uri="{BB962C8B-B14F-4D97-AF65-F5344CB8AC3E}">
        <p14:creationId xmlns:p14="http://schemas.microsoft.com/office/powerpoint/2010/main" val="1166668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E2154-F846-9A2A-E872-EABCEB90DF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0B4AAF-D9C1-6AC3-04A9-BCB1CC780F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A741E7-B149-20D8-FC19-BA5D3D313CF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4E2E16F-CC3B-747A-1298-B440C7AE5896}"/>
              </a:ext>
            </a:extLst>
          </p:cNvPr>
          <p:cNvSpPr>
            <a:spLocks noGrp="1"/>
          </p:cNvSpPr>
          <p:nvPr>
            <p:ph type="sldNum" sz="quarter" idx="5"/>
          </p:nvPr>
        </p:nvSpPr>
        <p:spPr/>
        <p:txBody>
          <a:bodyPr/>
          <a:lstStyle/>
          <a:p>
            <a:fld id="{50D9B9BD-A099-3541-A743-49318701A305}" type="slidenum">
              <a:rPr lang="en-GB" smtClean="0"/>
              <a:t>6</a:t>
            </a:fld>
            <a:endParaRPr lang="en-GB"/>
          </a:p>
        </p:txBody>
      </p:sp>
    </p:spTree>
    <p:extLst>
      <p:ext uri="{BB962C8B-B14F-4D97-AF65-F5344CB8AC3E}">
        <p14:creationId xmlns:p14="http://schemas.microsoft.com/office/powerpoint/2010/main" val="3724120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89E52-F74B-2C8D-BDC8-697F1B678A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99381D-075B-F521-14C5-C5C1ACE1CE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43D87C-0EDB-C9E7-2B01-44ED822B862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9BA6C06-47DB-F673-22B4-581B19CC5050}"/>
              </a:ext>
            </a:extLst>
          </p:cNvPr>
          <p:cNvSpPr>
            <a:spLocks noGrp="1"/>
          </p:cNvSpPr>
          <p:nvPr>
            <p:ph type="sldNum" sz="quarter" idx="5"/>
          </p:nvPr>
        </p:nvSpPr>
        <p:spPr/>
        <p:txBody>
          <a:bodyPr/>
          <a:lstStyle/>
          <a:p>
            <a:fld id="{50D9B9BD-A099-3541-A743-49318701A305}" type="slidenum">
              <a:rPr lang="en-GB" smtClean="0"/>
              <a:t>7</a:t>
            </a:fld>
            <a:endParaRPr lang="en-GB"/>
          </a:p>
        </p:txBody>
      </p:sp>
    </p:spTree>
    <p:extLst>
      <p:ext uri="{BB962C8B-B14F-4D97-AF65-F5344CB8AC3E}">
        <p14:creationId xmlns:p14="http://schemas.microsoft.com/office/powerpoint/2010/main" val="2393456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EAC7A-21AA-B51F-39B9-D2174B29E1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B9886A-0979-7000-1E33-48F362EB6D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068A56-A7BF-68D6-BD71-73606CE95E3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595CF5-49BB-E3B1-B32D-55E95A8886B7}"/>
              </a:ext>
            </a:extLst>
          </p:cNvPr>
          <p:cNvSpPr>
            <a:spLocks noGrp="1"/>
          </p:cNvSpPr>
          <p:nvPr>
            <p:ph type="sldNum" sz="quarter" idx="5"/>
          </p:nvPr>
        </p:nvSpPr>
        <p:spPr/>
        <p:txBody>
          <a:bodyPr/>
          <a:lstStyle/>
          <a:p>
            <a:fld id="{50D9B9BD-A099-3541-A743-49318701A305}" type="slidenum">
              <a:rPr lang="en-GB" smtClean="0"/>
              <a:t>8</a:t>
            </a:fld>
            <a:endParaRPr lang="en-GB"/>
          </a:p>
        </p:txBody>
      </p:sp>
    </p:spTree>
    <p:extLst>
      <p:ext uri="{BB962C8B-B14F-4D97-AF65-F5344CB8AC3E}">
        <p14:creationId xmlns:p14="http://schemas.microsoft.com/office/powerpoint/2010/main" val="389885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1547E2-6162-B580-6125-6B06B66796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3CA25-13F1-C8B0-8BC0-03E17DDC05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30CD4A-F40D-A7E8-1362-6946D15D6AF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A649AA3-6BEE-B0FB-65D8-843452E8E092}"/>
              </a:ext>
            </a:extLst>
          </p:cNvPr>
          <p:cNvSpPr>
            <a:spLocks noGrp="1"/>
          </p:cNvSpPr>
          <p:nvPr>
            <p:ph type="sldNum" sz="quarter" idx="5"/>
          </p:nvPr>
        </p:nvSpPr>
        <p:spPr/>
        <p:txBody>
          <a:bodyPr/>
          <a:lstStyle/>
          <a:p>
            <a:fld id="{50D9B9BD-A099-3541-A743-49318701A305}" type="slidenum">
              <a:rPr lang="en-GB" smtClean="0"/>
              <a:t>9</a:t>
            </a:fld>
            <a:endParaRPr lang="en-GB"/>
          </a:p>
        </p:txBody>
      </p:sp>
    </p:spTree>
    <p:extLst>
      <p:ext uri="{BB962C8B-B14F-4D97-AF65-F5344CB8AC3E}">
        <p14:creationId xmlns:p14="http://schemas.microsoft.com/office/powerpoint/2010/main" val="1027485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solidFill>
                  <a:srgbClr val="3496D4"/>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solidFill>
                  <a:srgbClr val="3654A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dirty="0"/>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5" name="Picture 4" descr="A logo for a company&#10;&#10;Description automatically generated">
            <a:extLst>
              <a:ext uri="{FF2B5EF4-FFF2-40B4-BE49-F238E27FC236}">
                <a16:creationId xmlns:a16="http://schemas.microsoft.com/office/drawing/2014/main" id="{724574EE-15E2-DAC8-ACC3-23541F1FC257}"/>
              </a:ext>
            </a:extLst>
          </p:cNvPr>
          <p:cNvPicPr>
            <a:picLocks noChangeAspect="1"/>
          </p:cNvPicPr>
          <p:nvPr userDrawn="1"/>
        </p:nvPicPr>
        <p:blipFill>
          <a:blip r:embed="rId2"/>
          <a:stretch>
            <a:fillRect/>
          </a:stretch>
        </p:blipFill>
        <p:spPr>
          <a:xfrm>
            <a:off x="253415" y="238469"/>
            <a:ext cx="1779170" cy="1779170"/>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769" y="990613"/>
            <a:ext cx="8465079" cy="3518734"/>
          </a:xfrm>
        </p:spPr>
        <p:txBody>
          <a:bodyPr/>
          <a:lstStyle>
            <a:lvl1pPr>
              <a:defRPr sz="1800">
                <a:solidFill>
                  <a:srgbClr val="3A53A1"/>
                </a:solidFill>
                <a:latin typeface="Arial" charset="0"/>
                <a:ea typeface="Arial" charset="0"/>
                <a:cs typeface="Arial" charset="0"/>
              </a:defRPr>
            </a:lvl1pPr>
            <a:lvl2pPr>
              <a:defRPr sz="1500">
                <a:solidFill>
                  <a:srgbClr val="3E97D3"/>
                </a:solidFill>
                <a:latin typeface="Arial" charset="0"/>
                <a:ea typeface="Arial" charset="0"/>
                <a:cs typeface="Arial" charset="0"/>
              </a:defRPr>
            </a:lvl2pPr>
            <a:lvl3pPr>
              <a:defRPr sz="1350">
                <a:solidFill>
                  <a:srgbClr val="C71C67"/>
                </a:solidFill>
                <a:latin typeface="Arial" charset="0"/>
                <a:ea typeface="Arial" charset="0"/>
                <a:cs typeface="Arial" charset="0"/>
              </a:defRPr>
            </a:lvl3pPr>
            <a:lvl4pPr>
              <a:defRPr sz="1200">
                <a:solidFill>
                  <a:srgbClr val="B3C30E"/>
                </a:solidFill>
                <a:latin typeface="Arial" charset="0"/>
                <a:ea typeface="Arial" charset="0"/>
                <a:cs typeface="Arial" charset="0"/>
              </a:defRPr>
            </a:lvl4pPr>
            <a:lvl5pPr>
              <a:defRPr sz="1050">
                <a:solidFill>
                  <a:srgbClr val="3A53A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5" name="Footer Placeholder 4"/>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CERN, Dark Matter Eve 2025</a:t>
            </a:r>
            <a:endParaRPr lang="en-GB" dirty="0"/>
          </a:p>
        </p:txBody>
      </p:sp>
      <p:sp>
        <p:nvSpPr>
          <p:cNvPr id="6" name="Slide Number Placeholder 5"/>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8" name="Straight Connector 7"/>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13" name="2021_IPPOG_design.png" descr="2021_IPPOG_design.png">
            <a:extLst>
              <a:ext uri="{FF2B5EF4-FFF2-40B4-BE49-F238E27FC236}">
                <a16:creationId xmlns:a16="http://schemas.microsoft.com/office/drawing/2014/main" id="{18A2EA7C-415C-C94B-9B88-048033F58C80}"/>
              </a:ext>
            </a:extLst>
          </p:cNvPr>
          <p:cNvPicPr>
            <a:picLocks noChangeAspect="1"/>
          </p:cNvPicPr>
          <p:nvPr userDrawn="1"/>
        </p:nvPicPr>
        <p:blipFill>
          <a:blip r:embed="rId2"/>
          <a:srcRect t="276" b="276"/>
          <a:stretch>
            <a:fillRect/>
          </a:stretch>
        </p:blipFill>
        <p:spPr>
          <a:xfrm>
            <a:off x="0" y="4812144"/>
            <a:ext cx="9144000" cy="331355"/>
          </a:xfrm>
          <a:prstGeom prst="rect">
            <a:avLst/>
          </a:prstGeom>
          <a:ln w="12700">
            <a:miter lim="400000"/>
          </a:ln>
        </p:spPr>
      </p:pic>
      <p:sp>
        <p:nvSpPr>
          <p:cNvPr id="14" name="Title 1">
            <a:extLst>
              <a:ext uri="{FF2B5EF4-FFF2-40B4-BE49-F238E27FC236}">
                <a16:creationId xmlns:a16="http://schemas.microsoft.com/office/drawing/2014/main" id="{9C278E77-E517-6B11-09F6-66EA555C29B5}"/>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15" name="Straight Connector 14">
            <a:extLst>
              <a:ext uri="{FF2B5EF4-FFF2-40B4-BE49-F238E27FC236}">
                <a16:creationId xmlns:a16="http://schemas.microsoft.com/office/drawing/2014/main" id="{CE391A65-E0B9-7B20-4F70-42568743A593}"/>
              </a:ext>
            </a:extLst>
          </p:cNvPr>
          <p:cNvCxnSpPr>
            <a:cxnSpLocks/>
          </p:cNvCxnSpPr>
          <p:nvPr userDrawn="1"/>
        </p:nvCxnSpPr>
        <p:spPr>
          <a:xfrm flipV="1">
            <a:off x="1158850" y="866612"/>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16" name="Picture 15" descr="Logo, icon&#10;&#10;Description automatically generated with medium confidence">
            <a:extLst>
              <a:ext uri="{FF2B5EF4-FFF2-40B4-BE49-F238E27FC236}">
                <a16:creationId xmlns:a16="http://schemas.microsoft.com/office/drawing/2014/main" id="{064DA9B2-3816-A6E0-2F9E-8CB84C1734A2}"/>
              </a:ext>
            </a:extLst>
          </p:cNvPr>
          <p:cNvPicPr>
            <a:picLocks noChangeAspect="1"/>
          </p:cNvPicPr>
          <p:nvPr userDrawn="1"/>
        </p:nvPicPr>
        <p:blipFill>
          <a:blip r:embed="rId3"/>
          <a:stretch>
            <a:fillRect/>
          </a:stretch>
        </p:blipFill>
        <p:spPr>
          <a:xfrm>
            <a:off x="345781" y="166797"/>
            <a:ext cx="860611" cy="860611"/>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7769" y="1006231"/>
            <a:ext cx="4153697" cy="3406998"/>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2" y="1006227"/>
            <a:ext cx="4153696" cy="3406999"/>
          </a:xfrm>
        </p:spPr>
        <p:txBody>
          <a:bodyPr/>
          <a:lstStyle>
            <a:lvl1pPr>
              <a:defRPr sz="1800"/>
            </a:lvl1pPr>
            <a:lvl2pPr>
              <a:defRPr sz="1500"/>
            </a:lvl2pPr>
            <a:lvl3pPr>
              <a:defRPr sz="1350"/>
            </a:lvl3pPr>
            <a:lvl4pPr>
              <a:defRPr sz="1200"/>
            </a:lvl4pPr>
            <a:lvl5pPr>
              <a:defRPr sz="105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itle 1">
            <a:extLst>
              <a:ext uri="{FF2B5EF4-FFF2-40B4-BE49-F238E27FC236}">
                <a16:creationId xmlns:a16="http://schemas.microsoft.com/office/drawing/2014/main" id="{A5AEEFF2-0A69-A34D-9328-7C7C842B2418}"/>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21" name="Straight Connector 20">
            <a:extLst>
              <a:ext uri="{FF2B5EF4-FFF2-40B4-BE49-F238E27FC236}">
                <a16:creationId xmlns:a16="http://schemas.microsoft.com/office/drawing/2014/main" id="{7FBC278F-037C-BA41-861B-E50F28B8B7AA}"/>
              </a:ext>
            </a:extLst>
          </p:cNvPr>
          <p:cNvCxnSpPr>
            <a:cxnSpLocks/>
          </p:cNvCxnSpPr>
          <p:nvPr userDrawn="1"/>
        </p:nvCxnSpPr>
        <p:spPr>
          <a:xfrm flipV="1">
            <a:off x="1158850" y="875279"/>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22" name="Picture 21" descr="Logo, icon&#10;&#10;Description automatically generated with medium confidence">
            <a:extLst>
              <a:ext uri="{FF2B5EF4-FFF2-40B4-BE49-F238E27FC236}">
                <a16:creationId xmlns:a16="http://schemas.microsoft.com/office/drawing/2014/main" id="{F32CE339-7863-A94E-AC28-5AD07E991E44}"/>
              </a:ext>
            </a:extLst>
          </p:cNvPr>
          <p:cNvPicPr>
            <a:picLocks noChangeAspect="1"/>
          </p:cNvPicPr>
          <p:nvPr userDrawn="1"/>
        </p:nvPicPr>
        <p:blipFill>
          <a:blip r:embed="rId2"/>
          <a:stretch>
            <a:fillRect/>
          </a:stretch>
        </p:blipFill>
        <p:spPr>
          <a:xfrm>
            <a:off x="345781" y="166797"/>
            <a:ext cx="860611" cy="860611"/>
          </a:xfrm>
          <a:prstGeom prst="rect">
            <a:avLst/>
          </a:prstGeom>
        </p:spPr>
      </p:pic>
      <p:sp>
        <p:nvSpPr>
          <p:cNvPr id="13" name="Date Placeholder 3">
            <a:extLst>
              <a:ext uri="{FF2B5EF4-FFF2-40B4-BE49-F238E27FC236}">
                <a16:creationId xmlns:a16="http://schemas.microsoft.com/office/drawing/2014/main" id="{22AE8F20-6892-1B47-8E96-E0A6F505EAB9}"/>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4" name="Footer Placeholder 4">
            <a:extLst>
              <a:ext uri="{FF2B5EF4-FFF2-40B4-BE49-F238E27FC236}">
                <a16:creationId xmlns:a16="http://schemas.microsoft.com/office/drawing/2014/main" id="{4B27577F-4C96-354A-A41A-B8FDEE280D8F}"/>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CERN, Dark Matter Eve 2025</a:t>
            </a:r>
            <a:endParaRPr lang="en-GB" dirty="0"/>
          </a:p>
        </p:txBody>
      </p:sp>
      <p:sp>
        <p:nvSpPr>
          <p:cNvPr id="15" name="Slide Number Placeholder 5">
            <a:extLst>
              <a:ext uri="{FF2B5EF4-FFF2-40B4-BE49-F238E27FC236}">
                <a16:creationId xmlns:a16="http://schemas.microsoft.com/office/drawing/2014/main" id="{5A29B207-80BA-EF4D-BECC-53F41375EF35}"/>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6" name="Straight Connector 15">
            <a:extLst>
              <a:ext uri="{FF2B5EF4-FFF2-40B4-BE49-F238E27FC236}">
                <a16:creationId xmlns:a16="http://schemas.microsoft.com/office/drawing/2014/main" id="{CBFCC13F-C498-AE49-80BE-12D1386660C8}"/>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23" name="2021_IPPOG_design.png" descr="2021_IPPOG_design.png">
            <a:extLst>
              <a:ext uri="{FF2B5EF4-FFF2-40B4-BE49-F238E27FC236}">
                <a16:creationId xmlns:a16="http://schemas.microsoft.com/office/drawing/2014/main" id="{B0A0D9FF-5761-8540-88A3-821E13458835}"/>
              </a:ext>
            </a:extLst>
          </p:cNvPr>
          <p:cNvPicPr>
            <a:picLocks noChangeAspect="1"/>
          </p:cNvPicPr>
          <p:nvPr userDrawn="1"/>
        </p:nvPicPr>
        <p:blipFill>
          <a:blip r:embed="rId3"/>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1F079C32-003A-BE43-A71A-8BDF1B86ED8C}"/>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18" name="Straight Connector 17">
            <a:extLst>
              <a:ext uri="{FF2B5EF4-FFF2-40B4-BE49-F238E27FC236}">
                <a16:creationId xmlns:a16="http://schemas.microsoft.com/office/drawing/2014/main" id="{CB2FC997-ABED-424B-BBE7-CA1F0D2A75A7}"/>
              </a:ext>
            </a:extLst>
          </p:cNvPr>
          <p:cNvCxnSpPr>
            <a:cxnSpLocks/>
          </p:cNvCxnSpPr>
          <p:nvPr userDrawn="1"/>
        </p:nvCxnSpPr>
        <p:spPr>
          <a:xfrm flipV="1">
            <a:off x="1158850" y="871691"/>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19" name="Picture 18" descr="Logo, icon&#10;&#10;Description automatically generated with medium confidence">
            <a:extLst>
              <a:ext uri="{FF2B5EF4-FFF2-40B4-BE49-F238E27FC236}">
                <a16:creationId xmlns:a16="http://schemas.microsoft.com/office/drawing/2014/main" id="{CDC6060D-4580-4842-A82A-813489FE750B}"/>
              </a:ext>
            </a:extLst>
          </p:cNvPr>
          <p:cNvPicPr>
            <a:picLocks noChangeAspect="1"/>
          </p:cNvPicPr>
          <p:nvPr userDrawn="1"/>
        </p:nvPicPr>
        <p:blipFill>
          <a:blip r:embed="rId2"/>
          <a:stretch>
            <a:fillRect/>
          </a:stretch>
        </p:blipFill>
        <p:spPr>
          <a:xfrm>
            <a:off x="345781" y="166797"/>
            <a:ext cx="860611" cy="860611"/>
          </a:xfrm>
          <a:prstGeom prst="rect">
            <a:avLst/>
          </a:prstGeom>
        </p:spPr>
      </p:pic>
      <p:sp>
        <p:nvSpPr>
          <p:cNvPr id="10" name="Date Placeholder 3">
            <a:extLst>
              <a:ext uri="{FF2B5EF4-FFF2-40B4-BE49-F238E27FC236}">
                <a16:creationId xmlns:a16="http://schemas.microsoft.com/office/drawing/2014/main" id="{25ED36E6-EEE5-7B42-AAD4-7AA20C3C02F6}"/>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2" name="Footer Placeholder 4">
            <a:extLst>
              <a:ext uri="{FF2B5EF4-FFF2-40B4-BE49-F238E27FC236}">
                <a16:creationId xmlns:a16="http://schemas.microsoft.com/office/drawing/2014/main" id="{E010A3BE-8A32-7E46-A0E8-04121ACE0FA1}"/>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CERN, Dark Matter Eve 2025</a:t>
            </a:r>
            <a:endParaRPr lang="en-GB" dirty="0"/>
          </a:p>
        </p:txBody>
      </p:sp>
      <p:sp>
        <p:nvSpPr>
          <p:cNvPr id="13" name="Slide Number Placeholder 5">
            <a:extLst>
              <a:ext uri="{FF2B5EF4-FFF2-40B4-BE49-F238E27FC236}">
                <a16:creationId xmlns:a16="http://schemas.microsoft.com/office/drawing/2014/main" id="{80EEF4E1-7DC2-EE47-A288-38DCCA2D5669}"/>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4" name="Straight Connector 13">
            <a:extLst>
              <a:ext uri="{FF2B5EF4-FFF2-40B4-BE49-F238E27FC236}">
                <a16:creationId xmlns:a16="http://schemas.microsoft.com/office/drawing/2014/main" id="{5B8E3FB3-130F-CE4D-9210-FFCC3AF6F340}"/>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20" name="2021_IPPOG_design.png" descr="2021_IPPOG_design.png">
            <a:extLst>
              <a:ext uri="{FF2B5EF4-FFF2-40B4-BE49-F238E27FC236}">
                <a16:creationId xmlns:a16="http://schemas.microsoft.com/office/drawing/2014/main" id="{474BDF92-3CC6-6746-8F40-4511EC451E3D}"/>
              </a:ext>
            </a:extLst>
          </p:cNvPr>
          <p:cNvPicPr>
            <a:picLocks noChangeAspect="1"/>
          </p:cNvPicPr>
          <p:nvPr userDrawn="1"/>
        </p:nvPicPr>
        <p:blipFill>
          <a:blip r:embed="rId3"/>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F7AD76F7-3D83-B84A-90EF-F2D757F7507D}"/>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0" name="Footer Placeholder 4">
            <a:extLst>
              <a:ext uri="{FF2B5EF4-FFF2-40B4-BE49-F238E27FC236}">
                <a16:creationId xmlns:a16="http://schemas.microsoft.com/office/drawing/2014/main" id="{4DF22D42-2E72-5C48-8CD7-BFCED03C8CAB}"/>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CERN, Dark Matter Eve 2025</a:t>
            </a:r>
            <a:endParaRPr lang="en-GB" dirty="0"/>
          </a:p>
        </p:txBody>
      </p:sp>
      <p:sp>
        <p:nvSpPr>
          <p:cNvPr id="11" name="Slide Number Placeholder 5">
            <a:extLst>
              <a:ext uri="{FF2B5EF4-FFF2-40B4-BE49-F238E27FC236}">
                <a16:creationId xmlns:a16="http://schemas.microsoft.com/office/drawing/2014/main" id="{82472DD2-2706-6542-9E05-28D804E8FA55}"/>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2" name="Straight Connector 11">
            <a:extLst>
              <a:ext uri="{FF2B5EF4-FFF2-40B4-BE49-F238E27FC236}">
                <a16:creationId xmlns:a16="http://schemas.microsoft.com/office/drawing/2014/main" id="{0F633585-CAC6-554E-9BC8-52C6D2436322}"/>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16" name="2021_IPPOG_design.png" descr="2021_IPPOG_design.png">
            <a:extLst>
              <a:ext uri="{FF2B5EF4-FFF2-40B4-BE49-F238E27FC236}">
                <a16:creationId xmlns:a16="http://schemas.microsoft.com/office/drawing/2014/main" id="{BAE55505-06C5-FD49-A733-E8C2D0039726}"/>
              </a:ext>
            </a:extLst>
          </p:cNvPr>
          <p:cNvPicPr>
            <a:picLocks noChangeAspect="1"/>
          </p:cNvPicPr>
          <p:nvPr userDrawn="1"/>
        </p:nvPicPr>
        <p:blipFill>
          <a:blip r:embed="rId2"/>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5144240"/>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8" r:id="rId4"/>
    <p:sldLayoutId id="2147483679" r:id="rId5"/>
    <p:sldLayoutId id="2147483685" r:id="rId6"/>
  </p:sldLayoutIdLst>
  <p:hf hdr="0"/>
  <p:txStyles>
    <p:titleStyle>
      <a:lvl1pPr algn="l" defTabSz="514350" rtl="0" eaLnBrk="1" latinLnBrk="0" hangingPunct="1">
        <a:lnSpc>
          <a:spcPct val="90000"/>
        </a:lnSpc>
        <a:spcBef>
          <a:spcPct val="0"/>
        </a:spcBef>
        <a:buNone/>
        <a:defRPr sz="2800" kern="1200">
          <a:solidFill>
            <a:srgbClr val="3A53A1"/>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rgbClr val="3A53A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rgbClr val="3E97D3"/>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rgbClr val="C71C67"/>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rgbClr val="B3C30E"/>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rgbClr val="3A53A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400" dirty="0"/>
              <a:t>Should we have a CB Chair + Spokesperson?</a:t>
            </a:r>
            <a:endParaRPr lang="en-GB" sz="2400" dirty="0"/>
          </a:p>
        </p:txBody>
      </p:sp>
      <p:sp>
        <p:nvSpPr>
          <p:cNvPr id="3" name="Subtitle 2"/>
          <p:cNvSpPr>
            <a:spLocks noGrp="1"/>
          </p:cNvSpPr>
          <p:nvPr>
            <p:ph type="subTitle" idx="1"/>
          </p:nvPr>
        </p:nvSpPr>
        <p:spPr>
          <a:xfrm>
            <a:off x="1143000" y="2786062"/>
            <a:ext cx="6858000" cy="1974474"/>
          </a:xfrm>
        </p:spPr>
        <p:txBody>
          <a:bodyPr/>
          <a:lstStyle/>
          <a:p>
            <a:r>
              <a:rPr lang="en-GB" sz="2700" dirty="0"/>
              <a:t>Proposed Modifications to the IPPOG MoU</a:t>
            </a:r>
          </a:p>
          <a:p>
            <a:r>
              <a:rPr lang="en-GB" sz="1400" b="1" dirty="0"/>
              <a:t>S. Goldfarb, </a:t>
            </a:r>
            <a:r>
              <a:rPr lang="en-GB" sz="1400" b="1" i="1" dirty="0"/>
              <a:t>U. Melbourne, ATLAS IPPOG Representative</a:t>
            </a:r>
          </a:p>
          <a:p>
            <a:r>
              <a:rPr lang="en-GB" sz="1400" b="1" i="1" dirty="0"/>
              <a:t>On behalf of the IPPOG CB Chair Investigation Committee: P. Abreu, H.P. Beck, S. Goldfarb, F. Ould-Saada, A. Kranjc-Horvat, S. Schmeling</a:t>
            </a:r>
          </a:p>
          <a:p>
            <a:r>
              <a:rPr lang="en-GB" sz="1400" dirty="0"/>
              <a:t>CERN, 30 Oct 2025</a:t>
            </a:r>
          </a:p>
        </p:txBody>
      </p:sp>
      <p:pic>
        <p:nvPicPr>
          <p:cNvPr id="5" name="2021_IPPOG_design.png" descr="2021_IPPOG_design.png">
            <a:extLst>
              <a:ext uri="{FF2B5EF4-FFF2-40B4-BE49-F238E27FC236}">
                <a16:creationId xmlns:a16="http://schemas.microsoft.com/office/drawing/2014/main" id="{F2A56E75-85F8-7441-9D9A-8ED4F923826B}"/>
              </a:ext>
            </a:extLst>
          </p:cNvPr>
          <p:cNvPicPr>
            <a:picLocks noChangeAspect="1"/>
          </p:cNvPicPr>
          <p:nvPr/>
        </p:nvPicPr>
        <p:blipFill>
          <a:blip r:embed="rId3"/>
          <a:srcRect t="276" b="276"/>
          <a:stretch>
            <a:fillRect/>
          </a:stretch>
        </p:blipFill>
        <p:spPr>
          <a:xfrm>
            <a:off x="0" y="4751922"/>
            <a:ext cx="9144000" cy="400972"/>
          </a:xfrm>
          <a:prstGeom prst="rect">
            <a:avLst/>
          </a:prstGeom>
          <a:ln w="12700">
            <a:miter lim="400000"/>
          </a:ln>
        </p:spPr>
      </p:pic>
    </p:spTree>
    <p:extLst>
      <p:ext uri="{BB962C8B-B14F-4D97-AF65-F5344CB8AC3E}">
        <p14:creationId xmlns:p14="http://schemas.microsoft.com/office/powerpoint/2010/main" val="179375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A4D77-75C4-1B3E-DAEB-2CFE3A028A78}"/>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C9F448-8D9C-F73A-D777-E693722987AC}"/>
              </a:ext>
            </a:extLst>
          </p:cNvPr>
          <p:cNvSpPr>
            <a:spLocks noGrp="1"/>
          </p:cNvSpPr>
          <p:nvPr>
            <p:ph idx="1"/>
          </p:nvPr>
        </p:nvSpPr>
        <p:spPr/>
        <p:txBody>
          <a:bodyPr>
            <a:normAutofit/>
          </a:bodyPr>
          <a:lstStyle/>
          <a:p>
            <a:r>
              <a:rPr lang="en-GB" dirty="0"/>
              <a:t>It was proposed to eliminate ambiguity on Spokesperson / CB Chair number of terms eligibility. Two possibilities:</a:t>
            </a:r>
          </a:p>
          <a:p>
            <a:pPr marL="600075" lvl="1" indent="-342900">
              <a:buFont typeface="+mj-lt"/>
              <a:buAutoNum type="arabicPeriod"/>
            </a:pPr>
            <a:r>
              <a:rPr lang="en-GB" dirty="0"/>
              <a:t>The Collaboration Board shall, by a two-thirds majority of the votes cast, elect the (CB Chair / Spokesperson) for a term of office of three years maximum, with the </a:t>
            </a:r>
            <a:r>
              <a:rPr lang="en-GB" b="1" dirty="0"/>
              <a:t>total number of terms for each individual limited to two in that office</a:t>
            </a:r>
            <a:r>
              <a:rPr lang="en-GB" dirty="0"/>
              <a:t>.</a:t>
            </a:r>
          </a:p>
          <a:p>
            <a:pPr marL="600075" lvl="1" indent="-342900">
              <a:buFont typeface="+mj-lt"/>
              <a:buAutoNum type="arabicPeriod"/>
            </a:pPr>
            <a:r>
              <a:rPr lang="en-GB" dirty="0"/>
              <a:t>The Collaboration Board shall, by a two-thirds majority of the votes cast, elect the (CB Chair / Spokesperson) for a term of office of three years maximum, with the </a:t>
            </a:r>
            <a:r>
              <a:rPr lang="en-GB" b="1" dirty="0"/>
              <a:t>total number of consecutive terms for each individual limited to two in that office.</a:t>
            </a:r>
          </a:p>
          <a:p>
            <a:pPr lvl="1"/>
            <a:r>
              <a:rPr lang="en-GB" i="1" dirty="0"/>
              <a:t>We received one reply, suggesting to maintain the ambiguity</a:t>
            </a:r>
          </a:p>
          <a:p>
            <a:r>
              <a:rPr lang="en-GB" dirty="0"/>
              <a:t>Next Steps</a:t>
            </a:r>
          </a:p>
          <a:p>
            <a:pPr marL="600075" lvl="1" indent="-342900">
              <a:buFont typeface="+mj-lt"/>
              <a:buAutoNum type="arabicPeriod"/>
            </a:pPr>
            <a:r>
              <a:rPr lang="en-GB" dirty="0"/>
              <a:t>Converge on MoU</a:t>
            </a:r>
          </a:p>
          <a:p>
            <a:pPr marL="600075" lvl="1" indent="-342900">
              <a:buFont typeface="+mj-lt"/>
              <a:buAutoNum type="arabicPeriod"/>
            </a:pPr>
            <a:r>
              <a:rPr lang="en-GB" dirty="0"/>
              <a:t>Pass final version by CERN Legal Services (again)</a:t>
            </a:r>
          </a:p>
          <a:p>
            <a:pPr marL="600075" lvl="1" indent="-342900">
              <a:buFont typeface="+mj-lt"/>
              <a:buAutoNum type="arabicPeriod"/>
            </a:pPr>
            <a:r>
              <a:rPr lang="en-GB" dirty="0"/>
              <a:t>CB Vote on MoU and transition plan (need 2/3 agreement)</a:t>
            </a:r>
          </a:p>
        </p:txBody>
      </p:sp>
      <p:sp>
        <p:nvSpPr>
          <p:cNvPr id="3" name="Date Placeholder 2">
            <a:extLst>
              <a:ext uri="{FF2B5EF4-FFF2-40B4-BE49-F238E27FC236}">
                <a16:creationId xmlns:a16="http://schemas.microsoft.com/office/drawing/2014/main" id="{3CF93203-A529-FE91-6EF5-E0F169538255}"/>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390B92DD-9ADD-8658-52EE-D650EDA942A0}"/>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924F8427-8A6C-D16C-33E2-F5087E7524DB}"/>
              </a:ext>
            </a:extLst>
          </p:cNvPr>
          <p:cNvSpPr>
            <a:spLocks noGrp="1"/>
          </p:cNvSpPr>
          <p:nvPr>
            <p:ph type="sldNum" sz="quarter" idx="12"/>
          </p:nvPr>
        </p:nvSpPr>
        <p:spPr/>
        <p:txBody>
          <a:bodyPr/>
          <a:lstStyle/>
          <a:p>
            <a:fld id="{8DE9D450-AD3B-A24D-8A95-F027C5FCDEC4}" type="slidenum">
              <a:rPr lang="en-GB" smtClean="0"/>
              <a:pPr/>
              <a:t>10</a:t>
            </a:fld>
            <a:r>
              <a:rPr lang="en-GB"/>
              <a:t> </a:t>
            </a:r>
            <a:endParaRPr lang="en-GB" dirty="0"/>
          </a:p>
        </p:txBody>
      </p:sp>
      <p:sp>
        <p:nvSpPr>
          <p:cNvPr id="5" name="Title 4">
            <a:extLst>
              <a:ext uri="{FF2B5EF4-FFF2-40B4-BE49-F238E27FC236}">
                <a16:creationId xmlns:a16="http://schemas.microsoft.com/office/drawing/2014/main" id="{67F7390D-84CE-0C48-0D9D-83F5577E791E}"/>
              </a:ext>
            </a:extLst>
          </p:cNvPr>
          <p:cNvSpPr>
            <a:spLocks noGrp="1"/>
          </p:cNvSpPr>
          <p:nvPr>
            <p:ph type="title"/>
          </p:nvPr>
        </p:nvSpPr>
        <p:spPr/>
        <p:txBody>
          <a:bodyPr/>
          <a:lstStyle/>
          <a:p>
            <a:r>
              <a:rPr lang="en-GB" dirty="0"/>
              <a:t>Also For Discussion</a:t>
            </a:r>
          </a:p>
        </p:txBody>
      </p:sp>
    </p:spTree>
    <p:extLst>
      <p:ext uri="{BB962C8B-B14F-4D97-AF65-F5344CB8AC3E}">
        <p14:creationId xmlns:p14="http://schemas.microsoft.com/office/powerpoint/2010/main" val="1013810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F0559B2-832D-DC15-A8D2-27CA50490337}"/>
              </a:ext>
            </a:extLst>
          </p:cNvPr>
          <p:cNvSpPr>
            <a:spLocks noGrp="1"/>
          </p:cNvSpPr>
          <p:nvPr>
            <p:ph idx="1"/>
          </p:nvPr>
        </p:nvSpPr>
        <p:spPr/>
        <p:txBody>
          <a:bodyPr>
            <a:normAutofit lnSpcReduction="10000"/>
          </a:bodyPr>
          <a:lstStyle/>
          <a:p>
            <a:r>
              <a:rPr lang="en-GB" dirty="0"/>
              <a:t>Around 2016</a:t>
            </a:r>
          </a:p>
          <a:p>
            <a:pPr lvl="1"/>
            <a:r>
              <a:rPr lang="en-GB" dirty="0"/>
              <a:t>Charles Timmermans suggested the original MoU have a Spokesperson and a CB Chair</a:t>
            </a:r>
          </a:p>
          <a:p>
            <a:pPr lvl="2"/>
            <a:r>
              <a:rPr lang="en-GB" dirty="0"/>
              <a:t>That’s how experimental collaborations like those on LHC are set up</a:t>
            </a:r>
          </a:p>
          <a:p>
            <a:pPr lvl="1"/>
            <a:r>
              <a:rPr lang="en-GB" dirty="0"/>
              <a:t>Most of us rejected the idea, as IPPOG was small – it seemed like overkill</a:t>
            </a:r>
          </a:p>
          <a:p>
            <a:pPr lvl="2"/>
            <a:r>
              <a:rPr lang="en-GB" dirty="0"/>
              <a:t>Also, we weren’t sure we could find anyone willing to run</a:t>
            </a:r>
          </a:p>
          <a:p>
            <a:r>
              <a:rPr lang="en-GB" dirty="0"/>
              <a:t>Last year</a:t>
            </a:r>
          </a:p>
          <a:p>
            <a:pPr lvl="1"/>
            <a:r>
              <a:rPr lang="en-GB" dirty="0"/>
              <a:t>Some of us noticed we have grown significantly since then</a:t>
            </a:r>
          </a:p>
          <a:p>
            <a:pPr lvl="2"/>
            <a:r>
              <a:rPr lang="en-GB" dirty="0"/>
              <a:t>More importantly, the load on the Chairs has also grown</a:t>
            </a:r>
          </a:p>
          <a:p>
            <a:pPr lvl="1"/>
            <a:r>
              <a:rPr lang="en-GB" dirty="0"/>
              <a:t>We checked with Legal Services (Jonathan Drakeford - original author)</a:t>
            </a:r>
          </a:p>
          <a:p>
            <a:pPr lvl="2"/>
            <a:r>
              <a:rPr lang="en-GB" dirty="0"/>
              <a:t>Yes, it is possible to modify the MoU with 2/3 vote</a:t>
            </a:r>
          </a:p>
          <a:p>
            <a:pPr lvl="2"/>
            <a:r>
              <a:rPr lang="en-GB" dirty="0"/>
              <a:t>In fact, he recommends it (to be in line with other collaborations)</a:t>
            </a:r>
          </a:p>
          <a:p>
            <a:r>
              <a:rPr lang="en-GB" dirty="0"/>
              <a:t>Now</a:t>
            </a:r>
          </a:p>
          <a:p>
            <a:pPr lvl="1"/>
            <a:r>
              <a:rPr lang="en-GB" dirty="0"/>
              <a:t>We have a draft</a:t>
            </a:r>
          </a:p>
          <a:p>
            <a:pPr lvl="2"/>
            <a:r>
              <a:rPr lang="en-GB" dirty="0"/>
              <a:t>It’s been circulated to the CB</a:t>
            </a:r>
          </a:p>
          <a:p>
            <a:pPr lvl="2"/>
            <a:r>
              <a:rPr lang="en-GB" dirty="0"/>
              <a:t>Time for discussion</a:t>
            </a:r>
          </a:p>
        </p:txBody>
      </p:sp>
      <p:sp>
        <p:nvSpPr>
          <p:cNvPr id="3" name="Date Placeholder 2">
            <a:extLst>
              <a:ext uri="{FF2B5EF4-FFF2-40B4-BE49-F238E27FC236}">
                <a16:creationId xmlns:a16="http://schemas.microsoft.com/office/drawing/2014/main" id="{040F6B41-3B66-3447-A80F-D5ACC9BB842D}"/>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1FD14EF8-8114-8B49-BFE7-3BAA41920824}"/>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B761DAB4-3F8F-9B4D-AEA6-E5A5029524D0}"/>
              </a:ext>
            </a:extLst>
          </p:cNvPr>
          <p:cNvSpPr>
            <a:spLocks noGrp="1"/>
          </p:cNvSpPr>
          <p:nvPr>
            <p:ph type="sldNum" sz="quarter" idx="12"/>
          </p:nvPr>
        </p:nvSpPr>
        <p:spPr/>
        <p:txBody>
          <a:bodyPr/>
          <a:lstStyle/>
          <a:p>
            <a:fld id="{8DE9D450-AD3B-A24D-8A95-F027C5FCDEC4}" type="slidenum">
              <a:rPr lang="en-GB" smtClean="0"/>
              <a:pPr/>
              <a:t>2</a:t>
            </a:fld>
            <a:r>
              <a:rPr lang="en-GB"/>
              <a:t> </a:t>
            </a:r>
            <a:endParaRPr lang="en-GB" dirty="0"/>
          </a:p>
        </p:txBody>
      </p:sp>
      <p:sp>
        <p:nvSpPr>
          <p:cNvPr id="5" name="Title 4">
            <a:extLst>
              <a:ext uri="{FF2B5EF4-FFF2-40B4-BE49-F238E27FC236}">
                <a16:creationId xmlns:a16="http://schemas.microsoft.com/office/drawing/2014/main" id="{D03CBBED-DDE3-4145-8366-73F081F941B7}"/>
              </a:ext>
            </a:extLst>
          </p:cNvPr>
          <p:cNvSpPr>
            <a:spLocks noGrp="1"/>
          </p:cNvSpPr>
          <p:nvPr>
            <p:ph type="title"/>
          </p:nvPr>
        </p:nvSpPr>
        <p:spPr/>
        <p:txBody>
          <a:bodyPr/>
          <a:lstStyle/>
          <a:p>
            <a:r>
              <a:rPr lang="en-GB" dirty="0"/>
              <a:t>Brief History</a:t>
            </a:r>
          </a:p>
        </p:txBody>
      </p:sp>
    </p:spTree>
    <p:extLst>
      <p:ext uri="{BB962C8B-B14F-4D97-AF65-F5344CB8AC3E}">
        <p14:creationId xmlns:p14="http://schemas.microsoft.com/office/powerpoint/2010/main" val="2594343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29E7B-9A71-7703-1A8E-1685FC11E60C}"/>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27C8675-80F6-8A19-010C-2E8DAC6FB6A1}"/>
              </a:ext>
            </a:extLst>
          </p:cNvPr>
          <p:cNvSpPr>
            <a:spLocks noGrp="1"/>
          </p:cNvSpPr>
          <p:nvPr>
            <p:ph idx="1"/>
          </p:nvPr>
        </p:nvSpPr>
        <p:spPr/>
        <p:txBody>
          <a:bodyPr/>
          <a:lstStyle/>
          <a:p>
            <a:r>
              <a:rPr lang="en-GB" dirty="0"/>
              <a:t>Current Status</a:t>
            </a:r>
          </a:p>
          <a:p>
            <a:pPr lvl="1"/>
            <a:r>
              <a:rPr lang="en-GB" dirty="0"/>
              <a:t>1-2 Chair(s) serve a 3-year term (renewable once)</a:t>
            </a:r>
          </a:p>
          <a:p>
            <a:pPr lvl="1"/>
            <a:r>
              <a:rPr lang="en-GB" dirty="0"/>
              <a:t>They run the Collaboration with help of the Core Team</a:t>
            </a:r>
          </a:p>
          <a:p>
            <a:pPr lvl="1"/>
            <a:r>
              <a:rPr lang="en-GB" dirty="0"/>
              <a:t>They also Chair the Collaboration Board, running meetings, elections, other protocol</a:t>
            </a:r>
          </a:p>
          <a:p>
            <a:r>
              <a:rPr lang="en-GB" dirty="0"/>
              <a:t>Problem?</a:t>
            </a:r>
          </a:p>
          <a:p>
            <a:pPr lvl="1"/>
            <a:r>
              <a:rPr lang="en-GB" dirty="0"/>
              <a:t>Takes extra effort on part of the Chair(s)</a:t>
            </a:r>
          </a:p>
          <a:p>
            <a:pPr lvl="1"/>
            <a:r>
              <a:rPr lang="en-GB" dirty="0"/>
              <a:t>No separation of Executive and Legislative aspects of the collaboration</a:t>
            </a:r>
          </a:p>
          <a:p>
            <a:r>
              <a:rPr lang="en-GB" dirty="0"/>
              <a:t>Proposed Solution</a:t>
            </a:r>
          </a:p>
          <a:p>
            <a:pPr lvl="1"/>
            <a:r>
              <a:rPr lang="en-GB" dirty="0"/>
              <a:t>Split the job into a Spokesperson and a CB Chair</a:t>
            </a:r>
          </a:p>
          <a:p>
            <a:pPr lvl="2"/>
            <a:r>
              <a:rPr lang="en-GB" dirty="0"/>
              <a:t>Only one of each, but each can have a deputy (in case of absence or to help)</a:t>
            </a:r>
          </a:p>
          <a:p>
            <a:pPr lvl="2"/>
            <a:r>
              <a:rPr lang="en-GB" dirty="0"/>
              <a:t>Elections still for 3 years (renewable once) but staggered</a:t>
            </a:r>
          </a:p>
          <a:p>
            <a:pPr lvl="2"/>
            <a:r>
              <a:rPr lang="en-GB" dirty="0"/>
              <a:t>Each represents the Collaboration</a:t>
            </a:r>
          </a:p>
          <a:p>
            <a:pPr lvl="2"/>
            <a:r>
              <a:rPr lang="en-GB" dirty="0"/>
              <a:t>Both sign Addenda</a:t>
            </a:r>
          </a:p>
        </p:txBody>
      </p:sp>
      <p:sp>
        <p:nvSpPr>
          <p:cNvPr id="3" name="Date Placeholder 2">
            <a:extLst>
              <a:ext uri="{FF2B5EF4-FFF2-40B4-BE49-F238E27FC236}">
                <a16:creationId xmlns:a16="http://schemas.microsoft.com/office/drawing/2014/main" id="{BEE8E764-BE5E-1B45-4973-3BBB271FF339}"/>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F4138CE5-C248-B7AD-7314-33D7D79A8334}"/>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1580598D-E52D-7FF4-8ECE-0CEC5461662A}"/>
              </a:ext>
            </a:extLst>
          </p:cNvPr>
          <p:cNvSpPr>
            <a:spLocks noGrp="1"/>
          </p:cNvSpPr>
          <p:nvPr>
            <p:ph type="sldNum" sz="quarter" idx="12"/>
          </p:nvPr>
        </p:nvSpPr>
        <p:spPr/>
        <p:txBody>
          <a:bodyPr/>
          <a:lstStyle/>
          <a:p>
            <a:fld id="{8DE9D450-AD3B-A24D-8A95-F027C5FCDEC4}" type="slidenum">
              <a:rPr lang="en-GB" smtClean="0"/>
              <a:pPr/>
              <a:t>3</a:t>
            </a:fld>
            <a:r>
              <a:rPr lang="en-GB"/>
              <a:t> </a:t>
            </a:r>
            <a:endParaRPr lang="en-GB" dirty="0"/>
          </a:p>
        </p:txBody>
      </p:sp>
      <p:sp>
        <p:nvSpPr>
          <p:cNvPr id="5" name="Title 4">
            <a:extLst>
              <a:ext uri="{FF2B5EF4-FFF2-40B4-BE49-F238E27FC236}">
                <a16:creationId xmlns:a16="http://schemas.microsoft.com/office/drawing/2014/main" id="{12F55E4F-EF3D-43CE-3842-0F9E988A52FC}"/>
              </a:ext>
            </a:extLst>
          </p:cNvPr>
          <p:cNvSpPr>
            <a:spLocks noGrp="1"/>
          </p:cNvSpPr>
          <p:nvPr>
            <p:ph type="title"/>
          </p:nvPr>
        </p:nvSpPr>
        <p:spPr/>
        <p:txBody>
          <a:bodyPr>
            <a:normAutofit/>
          </a:bodyPr>
          <a:lstStyle/>
          <a:p>
            <a:r>
              <a:rPr lang="en-GB" dirty="0"/>
              <a:t>Basic Concept</a:t>
            </a:r>
          </a:p>
        </p:txBody>
      </p:sp>
    </p:spTree>
    <p:extLst>
      <p:ext uri="{BB962C8B-B14F-4D97-AF65-F5344CB8AC3E}">
        <p14:creationId xmlns:p14="http://schemas.microsoft.com/office/powerpoint/2010/main" val="112670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25A81-0F73-5110-8E66-A9A8B8077F92}"/>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5037206-17AA-5F84-11BB-D3C50C07F43C}"/>
              </a:ext>
            </a:extLst>
          </p:cNvPr>
          <p:cNvSpPr>
            <a:spLocks noGrp="1"/>
          </p:cNvSpPr>
          <p:nvPr>
            <p:ph idx="1"/>
          </p:nvPr>
        </p:nvSpPr>
        <p:spPr/>
        <p:txBody>
          <a:bodyPr/>
          <a:lstStyle/>
          <a:p>
            <a:r>
              <a:rPr lang="en-GB" dirty="0"/>
              <a:t>3.4 Neither can also be Representative</a:t>
            </a:r>
          </a:p>
          <a:p>
            <a:pPr lvl="1"/>
            <a:r>
              <a:rPr lang="en-GB" dirty="0"/>
              <a:t>Where a Representative is elected either as the Chairperson of the Collaboration Board (the “CB Chair”) or as the Spokesperson of the Collaboration (the “Spokesperson”), the Member concerned shall appoint a new Representative.</a:t>
            </a:r>
          </a:p>
          <a:p>
            <a:r>
              <a:rPr lang="en-GB" dirty="0"/>
              <a:t>5.2 Description of Forum</a:t>
            </a:r>
          </a:p>
          <a:p>
            <a:pPr lvl="1"/>
            <a:r>
              <a:rPr lang="en-GB" dirty="0"/>
              <a:t>The Forum shall consist of the CB Chair, the Spokesperson, the Representatives, the Candidate Representatives, the conveners of, and participants in, Working Groups and Activities, and/or local working groups and activities, as well as of any other contributors to the execution of IPPOG’s mission designated by Members or Candidates.</a:t>
            </a:r>
          </a:p>
          <a:p>
            <a:r>
              <a:rPr lang="en-GB" dirty="0"/>
              <a:t>5.3 Inviting Stakeholders</a:t>
            </a:r>
          </a:p>
          <a:p>
            <a:pPr lvl="1"/>
            <a:r>
              <a:rPr lang="en-GB" dirty="0"/>
              <a:t>Other stakeholders may be invited by the CB Chair or the Spokesperson to attend on an ad hoc basis as observers. </a:t>
            </a:r>
          </a:p>
        </p:txBody>
      </p:sp>
      <p:sp>
        <p:nvSpPr>
          <p:cNvPr id="3" name="Date Placeholder 2">
            <a:extLst>
              <a:ext uri="{FF2B5EF4-FFF2-40B4-BE49-F238E27FC236}">
                <a16:creationId xmlns:a16="http://schemas.microsoft.com/office/drawing/2014/main" id="{5B1037F6-5B15-7492-1FAC-2A405EFB8EBB}"/>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3BD227EA-F1A7-39A9-18E5-F6983BD7953F}"/>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77133470-3943-4A7B-52EE-7B8213BC716C}"/>
              </a:ext>
            </a:extLst>
          </p:cNvPr>
          <p:cNvSpPr>
            <a:spLocks noGrp="1"/>
          </p:cNvSpPr>
          <p:nvPr>
            <p:ph type="sldNum" sz="quarter" idx="12"/>
          </p:nvPr>
        </p:nvSpPr>
        <p:spPr/>
        <p:txBody>
          <a:bodyPr/>
          <a:lstStyle/>
          <a:p>
            <a:fld id="{8DE9D450-AD3B-A24D-8A95-F027C5FCDEC4}" type="slidenum">
              <a:rPr lang="en-GB" smtClean="0"/>
              <a:pPr/>
              <a:t>4</a:t>
            </a:fld>
            <a:r>
              <a:rPr lang="en-GB"/>
              <a:t> </a:t>
            </a:r>
            <a:endParaRPr lang="en-GB" dirty="0"/>
          </a:p>
        </p:txBody>
      </p:sp>
      <p:sp>
        <p:nvSpPr>
          <p:cNvPr id="5" name="Title 4">
            <a:extLst>
              <a:ext uri="{FF2B5EF4-FFF2-40B4-BE49-F238E27FC236}">
                <a16:creationId xmlns:a16="http://schemas.microsoft.com/office/drawing/2014/main" id="{C79830DF-3D9F-3411-69C3-735F8FD2B2AE}"/>
              </a:ext>
            </a:extLst>
          </p:cNvPr>
          <p:cNvSpPr>
            <a:spLocks noGrp="1"/>
          </p:cNvSpPr>
          <p:nvPr>
            <p:ph type="title"/>
          </p:nvPr>
        </p:nvSpPr>
        <p:spPr/>
        <p:txBody>
          <a:bodyPr/>
          <a:lstStyle/>
          <a:p>
            <a:r>
              <a:rPr lang="en-GB" dirty="0"/>
              <a:t>Key MoU Modifications</a:t>
            </a:r>
          </a:p>
        </p:txBody>
      </p:sp>
    </p:spTree>
    <p:extLst>
      <p:ext uri="{BB962C8B-B14F-4D97-AF65-F5344CB8AC3E}">
        <p14:creationId xmlns:p14="http://schemas.microsoft.com/office/powerpoint/2010/main" val="923929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4A6AA-43CF-BF71-0704-B17F50AFA4E1}"/>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A2A59FD3-1072-C11C-4BFC-9CCEB4C3D24C}"/>
              </a:ext>
            </a:extLst>
          </p:cNvPr>
          <p:cNvSpPr>
            <a:spLocks noGrp="1"/>
          </p:cNvSpPr>
          <p:nvPr>
            <p:ph idx="1"/>
          </p:nvPr>
        </p:nvSpPr>
        <p:spPr/>
        <p:txBody>
          <a:bodyPr>
            <a:normAutofit fontScale="92500" lnSpcReduction="10000"/>
          </a:bodyPr>
          <a:lstStyle/>
          <a:p>
            <a:r>
              <a:rPr lang="en-GB" dirty="0"/>
              <a:t>5.5 Convening the Collaboration</a:t>
            </a:r>
          </a:p>
          <a:p>
            <a:pPr lvl="1"/>
            <a:r>
              <a:rPr lang="en-GB" dirty="0"/>
              <a:t>Collaboration meetings shall be convened and chaired by the Spokesperson or by a person acting in their stead, including, as the case may be, the Deputy Spokesperson or any of the Conveners of the Working Groups or Activities.</a:t>
            </a:r>
          </a:p>
          <a:p>
            <a:r>
              <a:rPr lang="en-GB" dirty="0"/>
              <a:t>6.6 Representation of Collaboration</a:t>
            </a:r>
          </a:p>
          <a:p>
            <a:pPr lvl="1"/>
            <a:r>
              <a:rPr lang="en-GB" dirty="0"/>
              <a:t>Along with the Spokesperson, the CB Chair shall be an authorised representative of the IPPOG Collaboration. </a:t>
            </a:r>
          </a:p>
          <a:p>
            <a:r>
              <a:rPr lang="en-GB" dirty="0"/>
              <a:t>6.7 Deputy CB Chair</a:t>
            </a:r>
          </a:p>
          <a:p>
            <a:pPr lvl="1"/>
            <a:r>
              <a:rPr lang="en-GB" dirty="0"/>
              <a:t>In addition to the election of the CB Chair, the Collaboration Board shall, for the purpose of ensuring the Collaboration’s effective functioning, endorse one Deputy CB Chair, to be proposed by the CB Chair from among the Representatives, the Candidate Representatives and the conveners of, or participants in, Working Groups and Activities, it being understood that the candidate(s) for this position shall have an existing affiliation with a Member or a Candidate Member. The function of the Deputy CB Chair is to temporarily replace the CB Chair in their absence. The Deputy CB Chair, when acting as Deputy CB Chair, shall have the same powers and duties as the CB Chair whom they are temporarily replacing.</a:t>
            </a:r>
          </a:p>
        </p:txBody>
      </p:sp>
      <p:sp>
        <p:nvSpPr>
          <p:cNvPr id="3" name="Date Placeholder 2">
            <a:extLst>
              <a:ext uri="{FF2B5EF4-FFF2-40B4-BE49-F238E27FC236}">
                <a16:creationId xmlns:a16="http://schemas.microsoft.com/office/drawing/2014/main" id="{F970DF14-3119-27D4-3BEF-62C2D968A314}"/>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495889CB-9FCD-F328-BD7A-8207B09A3071}"/>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22C1D287-AB59-1CAE-356A-8DB4C26EF017}"/>
              </a:ext>
            </a:extLst>
          </p:cNvPr>
          <p:cNvSpPr>
            <a:spLocks noGrp="1"/>
          </p:cNvSpPr>
          <p:nvPr>
            <p:ph type="sldNum" sz="quarter" idx="12"/>
          </p:nvPr>
        </p:nvSpPr>
        <p:spPr/>
        <p:txBody>
          <a:bodyPr/>
          <a:lstStyle/>
          <a:p>
            <a:fld id="{8DE9D450-AD3B-A24D-8A95-F027C5FCDEC4}" type="slidenum">
              <a:rPr lang="en-GB" smtClean="0"/>
              <a:pPr/>
              <a:t>5</a:t>
            </a:fld>
            <a:r>
              <a:rPr lang="en-GB"/>
              <a:t> </a:t>
            </a:r>
            <a:endParaRPr lang="en-GB" dirty="0"/>
          </a:p>
        </p:txBody>
      </p:sp>
      <p:sp>
        <p:nvSpPr>
          <p:cNvPr id="5" name="Title 4">
            <a:extLst>
              <a:ext uri="{FF2B5EF4-FFF2-40B4-BE49-F238E27FC236}">
                <a16:creationId xmlns:a16="http://schemas.microsoft.com/office/drawing/2014/main" id="{021EAE95-1747-C517-F2D2-7582C8615677}"/>
              </a:ext>
            </a:extLst>
          </p:cNvPr>
          <p:cNvSpPr>
            <a:spLocks noGrp="1"/>
          </p:cNvSpPr>
          <p:nvPr>
            <p:ph type="title"/>
          </p:nvPr>
        </p:nvSpPr>
        <p:spPr/>
        <p:txBody>
          <a:bodyPr/>
          <a:lstStyle/>
          <a:p>
            <a:r>
              <a:rPr lang="en-GB" dirty="0"/>
              <a:t>Key MoU Modifications (2)</a:t>
            </a:r>
          </a:p>
        </p:txBody>
      </p:sp>
    </p:spTree>
    <p:extLst>
      <p:ext uri="{BB962C8B-B14F-4D97-AF65-F5344CB8AC3E}">
        <p14:creationId xmlns:p14="http://schemas.microsoft.com/office/powerpoint/2010/main" val="1801940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13FA3-3994-4359-2A12-79B7558565DE}"/>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693B0AD-58AD-D4B9-3292-F297305A2102}"/>
              </a:ext>
            </a:extLst>
          </p:cNvPr>
          <p:cNvSpPr>
            <a:spLocks noGrp="1"/>
          </p:cNvSpPr>
          <p:nvPr>
            <p:ph idx="1"/>
          </p:nvPr>
        </p:nvSpPr>
        <p:spPr/>
        <p:txBody>
          <a:bodyPr>
            <a:normAutofit/>
          </a:bodyPr>
          <a:lstStyle/>
          <a:p>
            <a:r>
              <a:rPr lang="en-GB" dirty="0"/>
              <a:t>5.5 Convening the Collaboration</a:t>
            </a:r>
          </a:p>
          <a:p>
            <a:pPr lvl="1"/>
            <a:r>
              <a:rPr lang="en-GB" dirty="0"/>
              <a:t>Collaboration meetings shall be convened and chaired by the </a:t>
            </a:r>
            <a:r>
              <a:rPr lang="en-GB" b="1" dirty="0"/>
              <a:t>Spokesperson</a:t>
            </a:r>
            <a:r>
              <a:rPr lang="en-GB" dirty="0"/>
              <a:t> or by a person acting in their stead, including, as the case may be, the </a:t>
            </a:r>
            <a:r>
              <a:rPr lang="en-GB" b="1" dirty="0"/>
              <a:t>Deputy Spokesperson </a:t>
            </a:r>
            <a:r>
              <a:rPr lang="en-GB" dirty="0"/>
              <a:t>or any of the Conveners of the Working Groups or Activities.</a:t>
            </a:r>
          </a:p>
          <a:p>
            <a:r>
              <a:rPr lang="en-GB" dirty="0"/>
              <a:t>7.2 Coordination Team</a:t>
            </a:r>
          </a:p>
          <a:p>
            <a:pPr lvl="1"/>
            <a:r>
              <a:rPr lang="en-GB" dirty="0"/>
              <a:t>The Coordination Team shall consist of a single Spokesperson, who shall manage the Coordination Team, the Scientific Secretary, and any other persons made available to serve on the Coordination Team.</a:t>
            </a:r>
          </a:p>
          <a:p>
            <a:r>
              <a:rPr lang="en-GB" dirty="0"/>
              <a:t>7.3 Scientific Secretary</a:t>
            </a:r>
          </a:p>
          <a:p>
            <a:pPr lvl="1"/>
            <a:r>
              <a:rPr lang="en-GB" dirty="0"/>
              <a:t>The Scientific Secretary shall assist the Spokesperson in the execution of their mandate. The Scientific Secretary, </a:t>
            </a:r>
            <a:r>
              <a:rPr lang="en-GB" b="1" dirty="0"/>
              <a:t>appointed by the Spokesperson and endorsed by the Collaboration Board</a:t>
            </a:r>
            <a:r>
              <a:rPr lang="en-GB" dirty="0"/>
              <a:t>, shall be employed, and continue to be employed, by a Member throughout their term. The IPPOG Collaboration may make a financial contribution to the providing Member in consideration of the latter’s cost in making available the Scientific Secretary. </a:t>
            </a:r>
          </a:p>
        </p:txBody>
      </p:sp>
      <p:sp>
        <p:nvSpPr>
          <p:cNvPr id="3" name="Date Placeholder 2">
            <a:extLst>
              <a:ext uri="{FF2B5EF4-FFF2-40B4-BE49-F238E27FC236}">
                <a16:creationId xmlns:a16="http://schemas.microsoft.com/office/drawing/2014/main" id="{586E64D7-0038-3622-0310-6C90FB5E7E4C}"/>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E61CE782-E197-3F2D-F7A7-49CD327315A1}"/>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EE6A1DD1-2978-6874-7816-5247EC9DDDBC}"/>
              </a:ext>
            </a:extLst>
          </p:cNvPr>
          <p:cNvSpPr>
            <a:spLocks noGrp="1"/>
          </p:cNvSpPr>
          <p:nvPr>
            <p:ph type="sldNum" sz="quarter" idx="12"/>
          </p:nvPr>
        </p:nvSpPr>
        <p:spPr/>
        <p:txBody>
          <a:bodyPr/>
          <a:lstStyle/>
          <a:p>
            <a:fld id="{8DE9D450-AD3B-A24D-8A95-F027C5FCDEC4}" type="slidenum">
              <a:rPr lang="en-GB" smtClean="0"/>
              <a:pPr/>
              <a:t>6</a:t>
            </a:fld>
            <a:r>
              <a:rPr lang="en-GB"/>
              <a:t> </a:t>
            </a:r>
            <a:endParaRPr lang="en-GB" dirty="0"/>
          </a:p>
        </p:txBody>
      </p:sp>
      <p:sp>
        <p:nvSpPr>
          <p:cNvPr id="5" name="Title 4">
            <a:extLst>
              <a:ext uri="{FF2B5EF4-FFF2-40B4-BE49-F238E27FC236}">
                <a16:creationId xmlns:a16="http://schemas.microsoft.com/office/drawing/2014/main" id="{7D3790CE-FECA-D0FB-7BB3-F361905A26FF}"/>
              </a:ext>
            </a:extLst>
          </p:cNvPr>
          <p:cNvSpPr>
            <a:spLocks noGrp="1"/>
          </p:cNvSpPr>
          <p:nvPr>
            <p:ph type="title"/>
          </p:nvPr>
        </p:nvSpPr>
        <p:spPr/>
        <p:txBody>
          <a:bodyPr/>
          <a:lstStyle/>
          <a:p>
            <a:r>
              <a:rPr lang="en-GB" dirty="0"/>
              <a:t>Key MoU Modifications (3)</a:t>
            </a:r>
          </a:p>
        </p:txBody>
      </p:sp>
    </p:spTree>
    <p:extLst>
      <p:ext uri="{BB962C8B-B14F-4D97-AF65-F5344CB8AC3E}">
        <p14:creationId xmlns:p14="http://schemas.microsoft.com/office/powerpoint/2010/main" val="3352523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F5150-BC66-CA9A-6958-ED3BB549EE96}"/>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607769C-9699-6E9F-D149-A2CD5C539AAC}"/>
              </a:ext>
            </a:extLst>
          </p:cNvPr>
          <p:cNvSpPr>
            <a:spLocks noGrp="1"/>
          </p:cNvSpPr>
          <p:nvPr>
            <p:ph idx="1"/>
          </p:nvPr>
        </p:nvSpPr>
        <p:spPr/>
        <p:txBody>
          <a:bodyPr>
            <a:normAutofit/>
          </a:bodyPr>
          <a:lstStyle/>
          <a:p>
            <a:r>
              <a:rPr lang="en-GB" dirty="0"/>
              <a:t>7.4 Election of Spokesperson</a:t>
            </a:r>
          </a:p>
          <a:p>
            <a:pPr lvl="1"/>
            <a:r>
              <a:rPr lang="en-GB" dirty="0"/>
              <a:t>The Collaboration Board shall, by a two-thirds majority of the votes cast, elect the Spokesperson for a term of office of three years maximum, renewable once by three years maximum…</a:t>
            </a:r>
          </a:p>
          <a:p>
            <a:pPr indent="-128588"/>
            <a:r>
              <a:rPr lang="en-GB" dirty="0"/>
              <a:t>7.5 Deputy Spokesperson</a:t>
            </a:r>
          </a:p>
          <a:p>
            <a:pPr lvl="1"/>
            <a:r>
              <a:rPr lang="en-GB" dirty="0"/>
              <a:t>In addition to the election of the Spokesperson, the Collaboration Board shall, for the purpose of ensuring the Collaboration’s effective functioning, </a:t>
            </a:r>
            <a:r>
              <a:rPr lang="en-GB" b="1" dirty="0"/>
              <a:t>endorse one Deputy Spokesperson, to be proposed by the Spokesperson</a:t>
            </a:r>
            <a:r>
              <a:rPr lang="en-GB" dirty="0"/>
              <a:t> from among the Representatives, the Candidate Representatives and the conveners of, or participants in, Working Groups and Activities…</a:t>
            </a:r>
          </a:p>
          <a:p>
            <a:r>
              <a:rPr lang="en-GB" dirty="0"/>
              <a:t>7.7 Collaboration Representation</a:t>
            </a:r>
          </a:p>
          <a:p>
            <a:pPr lvl="1"/>
            <a:r>
              <a:rPr lang="en-GB" dirty="0"/>
              <a:t>Along with the CB Chair, the Spokesperson shall be an authorised representative of the IPPOG Collaboration.</a:t>
            </a:r>
          </a:p>
        </p:txBody>
      </p:sp>
      <p:sp>
        <p:nvSpPr>
          <p:cNvPr id="3" name="Date Placeholder 2">
            <a:extLst>
              <a:ext uri="{FF2B5EF4-FFF2-40B4-BE49-F238E27FC236}">
                <a16:creationId xmlns:a16="http://schemas.microsoft.com/office/drawing/2014/main" id="{A2C7D406-9417-5439-EDD2-DEE51ABF637D}"/>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B2C83839-C4B0-6290-BE9C-D78C54010F68}"/>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E0F201D2-BA76-E1CE-F975-A48CAC9BF157}"/>
              </a:ext>
            </a:extLst>
          </p:cNvPr>
          <p:cNvSpPr>
            <a:spLocks noGrp="1"/>
          </p:cNvSpPr>
          <p:nvPr>
            <p:ph type="sldNum" sz="quarter" idx="12"/>
          </p:nvPr>
        </p:nvSpPr>
        <p:spPr/>
        <p:txBody>
          <a:bodyPr/>
          <a:lstStyle/>
          <a:p>
            <a:fld id="{8DE9D450-AD3B-A24D-8A95-F027C5FCDEC4}" type="slidenum">
              <a:rPr lang="en-GB" smtClean="0"/>
              <a:pPr/>
              <a:t>7</a:t>
            </a:fld>
            <a:r>
              <a:rPr lang="en-GB"/>
              <a:t> </a:t>
            </a:r>
            <a:endParaRPr lang="en-GB" dirty="0"/>
          </a:p>
        </p:txBody>
      </p:sp>
      <p:sp>
        <p:nvSpPr>
          <p:cNvPr id="5" name="Title 4">
            <a:extLst>
              <a:ext uri="{FF2B5EF4-FFF2-40B4-BE49-F238E27FC236}">
                <a16:creationId xmlns:a16="http://schemas.microsoft.com/office/drawing/2014/main" id="{B3EA8103-8AD7-0122-D465-C2B22E42B787}"/>
              </a:ext>
            </a:extLst>
          </p:cNvPr>
          <p:cNvSpPr>
            <a:spLocks noGrp="1"/>
          </p:cNvSpPr>
          <p:nvPr>
            <p:ph type="title"/>
          </p:nvPr>
        </p:nvSpPr>
        <p:spPr/>
        <p:txBody>
          <a:bodyPr/>
          <a:lstStyle/>
          <a:p>
            <a:r>
              <a:rPr lang="en-GB" dirty="0"/>
              <a:t>Key MoU Modifications (4)</a:t>
            </a:r>
          </a:p>
        </p:txBody>
      </p:sp>
    </p:spTree>
    <p:extLst>
      <p:ext uri="{BB962C8B-B14F-4D97-AF65-F5344CB8AC3E}">
        <p14:creationId xmlns:p14="http://schemas.microsoft.com/office/powerpoint/2010/main" val="831586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3C61E-A07F-154A-E595-633D68EC0755}"/>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C97550F-8CE7-088E-B922-F762F7771251}"/>
              </a:ext>
            </a:extLst>
          </p:cNvPr>
          <p:cNvSpPr>
            <a:spLocks noGrp="1"/>
          </p:cNvSpPr>
          <p:nvPr>
            <p:ph idx="1"/>
          </p:nvPr>
        </p:nvSpPr>
        <p:spPr/>
        <p:txBody>
          <a:bodyPr>
            <a:normAutofit/>
          </a:bodyPr>
          <a:lstStyle/>
          <a:p>
            <a:r>
              <a:rPr lang="en-GB" dirty="0"/>
              <a:t>9.1 Budget</a:t>
            </a:r>
          </a:p>
          <a:p>
            <a:pPr lvl="1"/>
            <a:r>
              <a:rPr lang="en-GB" dirty="0"/>
              <a:t>The Collaboration Board shall each year, in principle at its session held during the second of the biannual meetings of the Forum, adopt the </a:t>
            </a:r>
            <a:r>
              <a:rPr lang="en-GB" b="1" dirty="0"/>
              <a:t>budget proposed by the Spokesperson </a:t>
            </a:r>
            <a:r>
              <a:rPr lang="en-GB" dirty="0"/>
              <a:t>for the next year.</a:t>
            </a:r>
          </a:p>
          <a:p>
            <a:r>
              <a:rPr lang="en-GB" dirty="0"/>
              <a:t>9.6 Accounts</a:t>
            </a:r>
          </a:p>
          <a:p>
            <a:pPr lvl="1"/>
            <a:r>
              <a:rPr lang="en-GB" dirty="0"/>
              <a:t>Any payment from the IPPOG Collaboration accounts shall require </a:t>
            </a:r>
            <a:r>
              <a:rPr lang="en-GB" b="1" dirty="0"/>
              <a:t>joint signature </a:t>
            </a:r>
            <a:r>
              <a:rPr lang="en-GB" dirty="0"/>
              <a:t>by the CB Chair (or, in case of their unavailability, a person designated by them) and the Spokesperson (or, in case of their unavailability, a person designated by them). Any payment to the CB Chair or the Spokesperson shall require the joint signature of two Representatives who are not their deputies.</a:t>
            </a:r>
          </a:p>
          <a:p>
            <a:r>
              <a:rPr lang="en-GB" dirty="0"/>
              <a:t>10.6 IPPOG Name and Logo</a:t>
            </a:r>
          </a:p>
          <a:p>
            <a:pPr lvl="1"/>
            <a:r>
              <a:rPr lang="en-GB" dirty="0"/>
              <a:t>Except as otherwise agreed by the Collaboration Board, any </a:t>
            </a:r>
            <a:r>
              <a:rPr lang="en-GB" b="1" dirty="0"/>
              <a:t>use of the IPPOG name and logo by third parties shall be subject to the Spokesperson’s prior written permission</a:t>
            </a:r>
            <a:r>
              <a:rPr lang="en-GB" dirty="0"/>
              <a:t>. Usage disagreements should be discussed and voted on by the Collaboration Board.</a:t>
            </a:r>
          </a:p>
        </p:txBody>
      </p:sp>
      <p:sp>
        <p:nvSpPr>
          <p:cNvPr id="3" name="Date Placeholder 2">
            <a:extLst>
              <a:ext uri="{FF2B5EF4-FFF2-40B4-BE49-F238E27FC236}">
                <a16:creationId xmlns:a16="http://schemas.microsoft.com/office/drawing/2014/main" id="{79351379-8702-E12D-EBBC-D87826D3E16C}"/>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8F1A931A-006C-F0DA-F196-DC462EA2FB8C}"/>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B1FF0929-8ED6-B1DD-7B33-36B26EB8A43B}"/>
              </a:ext>
            </a:extLst>
          </p:cNvPr>
          <p:cNvSpPr>
            <a:spLocks noGrp="1"/>
          </p:cNvSpPr>
          <p:nvPr>
            <p:ph type="sldNum" sz="quarter" idx="12"/>
          </p:nvPr>
        </p:nvSpPr>
        <p:spPr/>
        <p:txBody>
          <a:bodyPr/>
          <a:lstStyle/>
          <a:p>
            <a:fld id="{8DE9D450-AD3B-A24D-8A95-F027C5FCDEC4}" type="slidenum">
              <a:rPr lang="en-GB" smtClean="0"/>
              <a:pPr/>
              <a:t>8</a:t>
            </a:fld>
            <a:r>
              <a:rPr lang="en-GB"/>
              <a:t> </a:t>
            </a:r>
            <a:endParaRPr lang="en-GB" dirty="0"/>
          </a:p>
        </p:txBody>
      </p:sp>
      <p:sp>
        <p:nvSpPr>
          <p:cNvPr id="5" name="Title 4">
            <a:extLst>
              <a:ext uri="{FF2B5EF4-FFF2-40B4-BE49-F238E27FC236}">
                <a16:creationId xmlns:a16="http://schemas.microsoft.com/office/drawing/2014/main" id="{DC2C84F4-DC49-C464-165F-C3BB85C4B4FD}"/>
              </a:ext>
            </a:extLst>
          </p:cNvPr>
          <p:cNvSpPr>
            <a:spLocks noGrp="1"/>
          </p:cNvSpPr>
          <p:nvPr>
            <p:ph type="title"/>
          </p:nvPr>
        </p:nvSpPr>
        <p:spPr/>
        <p:txBody>
          <a:bodyPr/>
          <a:lstStyle/>
          <a:p>
            <a:r>
              <a:rPr lang="en-GB" dirty="0"/>
              <a:t>Key MoU Modifications (5)</a:t>
            </a:r>
          </a:p>
        </p:txBody>
      </p:sp>
    </p:spTree>
    <p:extLst>
      <p:ext uri="{BB962C8B-B14F-4D97-AF65-F5344CB8AC3E}">
        <p14:creationId xmlns:p14="http://schemas.microsoft.com/office/powerpoint/2010/main" val="2616893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26619-3152-6931-2ECB-8E8B0291188A}"/>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1C47A22-18FE-D2EE-C515-25473EB781D2}"/>
              </a:ext>
            </a:extLst>
          </p:cNvPr>
          <p:cNvSpPr>
            <a:spLocks noGrp="1"/>
          </p:cNvSpPr>
          <p:nvPr>
            <p:ph idx="1"/>
          </p:nvPr>
        </p:nvSpPr>
        <p:spPr/>
        <p:txBody>
          <a:bodyPr>
            <a:normAutofit/>
          </a:bodyPr>
          <a:lstStyle/>
          <a:p>
            <a:r>
              <a:rPr lang="en-GB" dirty="0"/>
              <a:t>Article 6 – Working Groups</a:t>
            </a:r>
          </a:p>
          <a:p>
            <a:pPr lvl="1"/>
            <a:r>
              <a:rPr lang="en-GB" dirty="0"/>
              <a:t>The Collaboration Board may decide to establish Working Groups and Activities on specific matters as may be necessary for the functioning of the IPPOG Collaboration. Such Working Groups and Activities shall be chaired by </a:t>
            </a:r>
            <a:r>
              <a:rPr lang="en-GB" b="1" dirty="0"/>
              <a:t>Conveners appointed by the Spokesperson and endorsed by the Collaboration Board</a:t>
            </a:r>
            <a:r>
              <a:rPr lang="en-GB" dirty="0"/>
              <a:t>. The Conveners shall report to the Collaboration via the Spokesperson and to the Collaboration Board via the CB Chair, on the results of their activities.</a:t>
            </a:r>
          </a:p>
        </p:txBody>
      </p:sp>
      <p:sp>
        <p:nvSpPr>
          <p:cNvPr id="3" name="Date Placeholder 2">
            <a:extLst>
              <a:ext uri="{FF2B5EF4-FFF2-40B4-BE49-F238E27FC236}">
                <a16:creationId xmlns:a16="http://schemas.microsoft.com/office/drawing/2014/main" id="{EAEC284B-6C99-D9EB-A574-C49FB2C2C375}"/>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726ED67D-ECB9-9C24-0201-D1CAF3C76DEE}"/>
              </a:ext>
            </a:extLst>
          </p:cNvPr>
          <p:cNvSpPr>
            <a:spLocks noGrp="1"/>
          </p:cNvSpPr>
          <p:nvPr>
            <p:ph type="ftr" sz="quarter" idx="11"/>
          </p:nvPr>
        </p:nvSpPr>
        <p:spPr/>
        <p:txBody>
          <a:bodyPr/>
          <a:lstStyle/>
          <a:p>
            <a:r>
              <a:rPr lang="en-GB"/>
              <a:t>S. Goldfarb, CERN, Dark Matter Eve 2025</a:t>
            </a:r>
            <a:endParaRPr lang="en-GB" dirty="0"/>
          </a:p>
        </p:txBody>
      </p:sp>
      <p:sp>
        <p:nvSpPr>
          <p:cNvPr id="2" name="Slide Number Placeholder 1">
            <a:extLst>
              <a:ext uri="{FF2B5EF4-FFF2-40B4-BE49-F238E27FC236}">
                <a16:creationId xmlns:a16="http://schemas.microsoft.com/office/drawing/2014/main" id="{600B1978-9D4E-27B9-A6E1-2975E5EE1744}"/>
              </a:ext>
            </a:extLst>
          </p:cNvPr>
          <p:cNvSpPr>
            <a:spLocks noGrp="1"/>
          </p:cNvSpPr>
          <p:nvPr>
            <p:ph type="sldNum" sz="quarter" idx="12"/>
          </p:nvPr>
        </p:nvSpPr>
        <p:spPr/>
        <p:txBody>
          <a:bodyPr/>
          <a:lstStyle/>
          <a:p>
            <a:fld id="{8DE9D450-AD3B-A24D-8A95-F027C5FCDEC4}" type="slidenum">
              <a:rPr lang="en-GB" smtClean="0"/>
              <a:pPr/>
              <a:t>9</a:t>
            </a:fld>
            <a:r>
              <a:rPr lang="en-GB"/>
              <a:t> </a:t>
            </a:r>
            <a:endParaRPr lang="en-GB" dirty="0"/>
          </a:p>
        </p:txBody>
      </p:sp>
      <p:sp>
        <p:nvSpPr>
          <p:cNvPr id="5" name="Title 4">
            <a:extLst>
              <a:ext uri="{FF2B5EF4-FFF2-40B4-BE49-F238E27FC236}">
                <a16:creationId xmlns:a16="http://schemas.microsoft.com/office/drawing/2014/main" id="{050FE243-72D9-B620-8440-656A3AABE109}"/>
              </a:ext>
            </a:extLst>
          </p:cNvPr>
          <p:cNvSpPr>
            <a:spLocks noGrp="1"/>
          </p:cNvSpPr>
          <p:nvPr>
            <p:ph type="title"/>
          </p:nvPr>
        </p:nvSpPr>
        <p:spPr/>
        <p:txBody>
          <a:bodyPr/>
          <a:lstStyle/>
          <a:p>
            <a:r>
              <a:rPr lang="en-GB" dirty="0"/>
              <a:t>Key MoU Modifications (6)</a:t>
            </a:r>
          </a:p>
        </p:txBody>
      </p:sp>
    </p:spTree>
    <p:extLst>
      <p:ext uri="{BB962C8B-B14F-4D97-AF65-F5344CB8AC3E}">
        <p14:creationId xmlns:p14="http://schemas.microsoft.com/office/powerpoint/2010/main" val="834565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0th_IPPOG_CB-20210520" id="{EF1A1816-9E6F-B34C-AF69-EC63C9189CC9}" vid="{F48E2F64-6ACF-484C-847F-2780F1DA0C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38126</TotalTime>
  <Words>1481</Words>
  <Application>Microsoft Macintosh PowerPoint</Application>
  <PresentationFormat>On-screen Show (16:9)</PresentationFormat>
  <Paragraphs>119</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Should we have a CB Chair + Spokesperson?</vt:lpstr>
      <vt:lpstr>Brief History</vt:lpstr>
      <vt:lpstr>Basic Concept</vt:lpstr>
      <vt:lpstr>Key MoU Modifications</vt:lpstr>
      <vt:lpstr>Key MoU Modifications (2)</vt:lpstr>
      <vt:lpstr>Key MoU Modifications (3)</vt:lpstr>
      <vt:lpstr>Key MoU Modifications (4)</vt:lpstr>
      <vt:lpstr>Key MoU Modifications (5)</vt:lpstr>
      <vt:lpstr>Key MoU Modifications (6)</vt:lpstr>
      <vt:lpstr>Also For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Steven Goldfarb</cp:lastModifiedBy>
  <cp:revision>379</cp:revision>
  <cp:lastPrinted>2021-08-18T12:17:49Z</cp:lastPrinted>
  <dcterms:created xsi:type="dcterms:W3CDTF">2018-09-24T08:05:03Z</dcterms:created>
  <dcterms:modified xsi:type="dcterms:W3CDTF">2025-10-21T10:27:37Z</dcterms:modified>
</cp:coreProperties>
</file>