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87" r:id="rId5"/>
  </p:sldMasterIdLst>
  <p:notesMasterIdLst>
    <p:notesMasterId r:id="rId12"/>
  </p:notesMasterIdLst>
  <p:sldIdLst>
    <p:sldId id="266" r:id="rId6"/>
    <p:sldId id="258" r:id="rId7"/>
    <p:sldId id="268" r:id="rId8"/>
    <p:sldId id="261" r:id="rId9"/>
    <p:sldId id="271" r:id="rId10"/>
    <p:sldId id="272" r:id="rId11"/>
  </p:sldIdLst>
  <p:sldSz cx="12192000" cy="6858000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8622AE"/>
    <a:srgbClr val="03688F"/>
    <a:srgbClr val="D75E7D"/>
    <a:srgbClr val="78A2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38EB86-215B-42A1-8426-30C376D57FAF}" v="9" dt="2025-04-25T09:31:02.3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7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39585-B483-423E-B7B6-1F1AFA6071D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F1FE1-FB2A-4926-A8B6-276283D60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806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Facul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5885" y="0"/>
            <a:ext cx="10416116" cy="6597651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40752" y="1048714"/>
            <a:ext cx="3651249" cy="3117849"/>
          </a:xfrm>
          <a:solidFill>
            <a:srgbClr val="78A22F"/>
          </a:solidFill>
        </p:spPr>
        <p:txBody>
          <a:bodyPr lIns="216000"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02351" y="4166563"/>
            <a:ext cx="2438400" cy="2091267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34400" y="6244168"/>
            <a:ext cx="2438400" cy="613833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467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830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_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0" y="2084917"/>
            <a:ext cx="4193117" cy="477308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94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25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6500" y="2084917"/>
            <a:ext cx="4895288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029" y="2084917"/>
            <a:ext cx="4895288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98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7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3018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0752" y="3429001"/>
            <a:ext cx="3651249" cy="2815167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67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3018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2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_Image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4152899"/>
            <a:ext cx="10985500" cy="27051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06500" y="2084918"/>
            <a:ext cx="10195984" cy="1915583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7CF3032-2465-874C-B786-95E1B594A5AB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740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8101AB-8ACE-BB4C-9D61-B4AABFE115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30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47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3018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ADDE366-C2C0-524A-9BAF-5F0B70A98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52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94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193" y="174710"/>
            <a:ext cx="4192693" cy="14303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115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_EPF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5885" y="0"/>
            <a:ext cx="10416116" cy="6597651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40752" y="1048714"/>
            <a:ext cx="3651249" cy="3117849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02351" y="4166563"/>
            <a:ext cx="2438400" cy="2091267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34400" y="6244168"/>
            <a:ext cx="2438400" cy="613833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46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295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98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1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87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0" y="2084917"/>
            <a:ext cx="4193117" cy="477308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94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51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2" y="0"/>
            <a:ext cx="10985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0753" y="3429002"/>
            <a:ext cx="3651249" cy="2815167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39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985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D8E2D1C-2DE7-2D4E-A70B-04C243BB0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662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F294D-7428-7EF2-808D-4DB20D9395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69650B-A881-EE0E-FD51-F81125071B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7FEDE-3C9F-CC49-D1E6-A1B28769FD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ADD98A-2149-F828-73C3-DAA435D77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146F7-7000-C2E6-B5F0-B2229AB84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3589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Facul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5885" y="0"/>
            <a:ext cx="10416116" cy="6597651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40752" y="1048714"/>
            <a:ext cx="3651249" cy="3117849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02351" y="4166563"/>
            <a:ext cx="2438400" cy="2091267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34400" y="6244168"/>
            <a:ext cx="2438400" cy="613833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467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707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EPF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75885" y="0"/>
            <a:ext cx="10416116" cy="6597651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40752" y="1048714"/>
            <a:ext cx="3651249" cy="3117849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02351" y="4166563"/>
            <a:ext cx="2438400" cy="2091267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34400" y="6244168"/>
            <a:ext cx="2438400" cy="613833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46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438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210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708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ec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809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761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234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339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1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2688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94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2" y="174710"/>
            <a:ext cx="4192693" cy="14303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656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94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193" y="174710"/>
            <a:ext cx="4192693" cy="14303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773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0" y="2084917"/>
            <a:ext cx="4193117" cy="477308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94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475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6500" y="2084917"/>
            <a:ext cx="4895288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029" y="2084917"/>
            <a:ext cx="4895288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120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356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3018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0752" y="3429001"/>
            <a:ext cx="3651249" cy="2815167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637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ec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85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3018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58137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4152899"/>
            <a:ext cx="10985500" cy="27051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1206500" y="2084918"/>
            <a:ext cx="10195984" cy="1915583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7CF3032-2465-874C-B786-95E1B594A5AB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11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8101AB-8ACE-BB4C-9D61-B4AABFE115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2095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985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D8E2D1C-2DE7-2D4E-A70B-04C243BB0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562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1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08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103018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ADDE366-C2C0-524A-9BAF-5F0B70A98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243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0" y="2084917"/>
            <a:ext cx="4193117" cy="477308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94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313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6500" y="2084917"/>
            <a:ext cx="4895288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029" y="2084917"/>
            <a:ext cx="4895288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989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ec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13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Section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037168"/>
            <a:ext cx="5411893" cy="2391833"/>
          </a:xfrm>
        </p:spPr>
        <p:txBody>
          <a:bodyPr anchor="ctr" anchorCtr="0">
            <a:normAutofit/>
          </a:bodyPr>
          <a:lstStyle>
            <a:lvl1pPr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3429000"/>
            <a:ext cx="5411893" cy="287534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1" y="0"/>
            <a:ext cx="48895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597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43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_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1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8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Content_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6500" y="0"/>
            <a:ext cx="4193117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194" y="2084917"/>
            <a:ext cx="6108700" cy="4515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 rot="16200000">
            <a:off x="-1628551" y="3704603"/>
            <a:ext cx="4454736" cy="1215365"/>
          </a:xfrm>
          <a:prstGeom prst="rect">
            <a:avLst/>
          </a:prstGeom>
        </p:spPr>
        <p:txBody>
          <a:bodyPr/>
          <a:lstStyle/>
          <a:p>
            <a:fld id="{349A0848-A77E-4062-8822-76B02BA94589}" type="datetimeFigureOut">
              <a:rPr lang="en-GB" smtClean="0"/>
              <a:t>17/10/2025</a:t>
            </a:fld>
            <a:endParaRPr lang="en-GB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2" y="174710"/>
            <a:ext cx="4192693" cy="14303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129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6501" y="239404"/>
            <a:ext cx="4889500" cy="1430337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en-GB" noProof="0"/>
              <a:t>Modifiez le style du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6501" y="2084917"/>
            <a:ext cx="10301817" cy="4515696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en-GB" noProof="0" dirty="0"/>
              <a:t>Modifier les styles du </a:t>
            </a:r>
            <a:r>
              <a:rPr lang="en-GB" noProof="0" dirty="0" err="1"/>
              <a:t>texte</a:t>
            </a:r>
            <a:r>
              <a:rPr lang="en-GB" noProof="0" dirty="0"/>
              <a:t> du masque</a:t>
            </a:r>
          </a:p>
          <a:p>
            <a:pPr lvl="1"/>
            <a:r>
              <a:rPr lang="en-GB" noProof="0" dirty="0" err="1"/>
              <a:t>Deuxième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Troisième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Quatrième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Cinquième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487985" y="2498752"/>
            <a:ext cx="4724347" cy="683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3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08317" y="260351"/>
            <a:ext cx="683683" cy="218069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933" b="1">
                <a:solidFill>
                  <a:schemeClr val="tx1"/>
                </a:solidFill>
                <a:latin typeface="+mj-lt"/>
              </a:defRPr>
            </a:lvl1pPr>
          </a:lstStyle>
          <a:p>
            <a:fld id="{AB92E23E-C11E-4B8F-97C4-41DD1FA446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2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267" b="1" i="0" kern="1000" spc="-93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90000"/>
        <a:buFont typeface="Wingdings" pitchFamily="2" charset="2"/>
        <a:buChar char="§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133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SzPct val="90000"/>
        <a:buFont typeface="Wingdings" pitchFamily="2" charset="2"/>
        <a:buChar char="§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126">
          <p15:clr>
            <a:srgbClr val="F26B43"/>
          </p15:clr>
        </p15:guide>
        <p15:guide id="3" pos="5602">
          <p15:clr>
            <a:srgbClr val="F26B43"/>
          </p15:clr>
        </p15:guide>
        <p15:guide id="4" pos="2880">
          <p15:clr>
            <a:srgbClr val="F26B43"/>
          </p15:clr>
        </p15:guide>
        <p15:guide id="5" orient="horz" pos="123">
          <p15:clr>
            <a:srgbClr val="F26B43"/>
          </p15:clr>
        </p15:guide>
        <p15:guide id="6" orient="horz" pos="3117">
          <p15:clr>
            <a:srgbClr val="F26B43"/>
          </p15:clr>
        </p15:guide>
        <p15:guide id="7" pos="570">
          <p15:clr>
            <a:srgbClr val="F26B43"/>
          </p15:clr>
        </p15:guide>
        <p15:guide id="8" pos="1155">
          <p15:clr>
            <a:srgbClr val="F26B43"/>
          </p15:clr>
        </p15:guide>
        <p15:guide id="9" pos="1728">
          <p15:clr>
            <a:srgbClr val="F26B43"/>
          </p15:clr>
        </p15:guide>
        <p15:guide id="10" pos="2304">
          <p15:clr>
            <a:srgbClr val="F26B43"/>
          </p15:clr>
        </p15:guide>
        <p15:guide id="11" pos="3456">
          <p15:clr>
            <a:srgbClr val="F26B43"/>
          </p15:clr>
        </p15:guide>
        <p15:guide id="12" pos="4035">
          <p15:clr>
            <a:srgbClr val="F26B43"/>
          </p15:clr>
        </p15:guide>
        <p15:guide id="13" pos="4608">
          <p15:clr>
            <a:srgbClr val="F26B43"/>
          </p15:clr>
        </p15:guide>
        <p15:guide id="14" pos="5180">
          <p15:clr>
            <a:srgbClr val="F26B43"/>
          </p15:clr>
        </p15:guide>
        <p15:guide id="15" orient="horz" pos="490">
          <p15:clr>
            <a:srgbClr val="F26B43"/>
          </p15:clr>
        </p15:guide>
        <p15:guide id="16" orient="horz" pos="985">
          <p15:clr>
            <a:srgbClr val="F26B43"/>
          </p15:clr>
        </p15:guide>
        <p15:guide id="17" orient="horz" pos="1475">
          <p15:clr>
            <a:srgbClr val="F26B43"/>
          </p15:clr>
        </p15:guide>
        <p15:guide id="18" orient="horz" pos="1962">
          <p15:clr>
            <a:srgbClr val="F26B43"/>
          </p15:clr>
        </p15:guide>
        <p15:guide id="19" orient="horz" pos="2458">
          <p15:clr>
            <a:srgbClr val="F26B43"/>
          </p15:clr>
        </p15:guide>
        <p15:guide id="20" orient="horz" pos="2950">
          <p15:clr>
            <a:srgbClr val="F26B43"/>
          </p15:clr>
        </p15:guide>
        <p15:guide id="21" pos="5437">
          <p15:clr>
            <a:srgbClr val="F26B43"/>
          </p15:clr>
        </p15:guide>
        <p15:guide id="22" orient="horz">
          <p15:clr>
            <a:srgbClr val="F26B43"/>
          </p15:clr>
        </p15:guide>
        <p15:guide id="23" pos="5760">
          <p15:clr>
            <a:srgbClr val="F26B43"/>
          </p15:clr>
        </p15:guide>
        <p15:guide id="24" orient="horz" pos="3240">
          <p15:clr>
            <a:srgbClr val="F26B43"/>
          </p15:clr>
        </p15:guide>
        <p15:guide id="25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6501" y="239404"/>
            <a:ext cx="4889500" cy="1430337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en-GB" noProof="0"/>
              <a:t>Modifiez le style du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6501" y="2084917"/>
            <a:ext cx="10301817" cy="4515696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en-GB" noProof="0" dirty="0"/>
              <a:t>Modifier les styles du </a:t>
            </a:r>
            <a:r>
              <a:rPr lang="en-GB" noProof="0" dirty="0" err="1"/>
              <a:t>texte</a:t>
            </a:r>
            <a:r>
              <a:rPr lang="en-GB" noProof="0" dirty="0"/>
              <a:t> du masque</a:t>
            </a:r>
          </a:p>
          <a:p>
            <a:pPr lvl="1"/>
            <a:r>
              <a:rPr lang="en-GB" noProof="0" dirty="0" err="1"/>
              <a:t>Deuxième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Troisième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Quatrième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Cinquième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487985" y="2498752"/>
            <a:ext cx="4724347" cy="683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3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noProof="0"/>
              <a:t>Speaker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08317" y="260351"/>
            <a:ext cx="683683" cy="218069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933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122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267" b="1" i="0" kern="1000" spc="-93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90000"/>
        <a:buFont typeface="Wingdings" pitchFamily="2" charset="2"/>
        <a:buChar char="§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133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SzPct val="90000"/>
        <a:buFont typeface="Wingdings" pitchFamily="2" charset="2"/>
        <a:buChar char="§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126">
          <p15:clr>
            <a:srgbClr val="F26B43"/>
          </p15:clr>
        </p15:guide>
        <p15:guide id="3" pos="5602">
          <p15:clr>
            <a:srgbClr val="F26B43"/>
          </p15:clr>
        </p15:guide>
        <p15:guide id="4" pos="2880">
          <p15:clr>
            <a:srgbClr val="F26B43"/>
          </p15:clr>
        </p15:guide>
        <p15:guide id="5" orient="horz" pos="123">
          <p15:clr>
            <a:srgbClr val="F26B43"/>
          </p15:clr>
        </p15:guide>
        <p15:guide id="6" orient="horz" pos="3117">
          <p15:clr>
            <a:srgbClr val="F26B43"/>
          </p15:clr>
        </p15:guide>
        <p15:guide id="7" pos="570">
          <p15:clr>
            <a:srgbClr val="F26B43"/>
          </p15:clr>
        </p15:guide>
        <p15:guide id="8" pos="1155">
          <p15:clr>
            <a:srgbClr val="F26B43"/>
          </p15:clr>
        </p15:guide>
        <p15:guide id="9" pos="1728">
          <p15:clr>
            <a:srgbClr val="F26B43"/>
          </p15:clr>
        </p15:guide>
        <p15:guide id="10" pos="2304">
          <p15:clr>
            <a:srgbClr val="F26B43"/>
          </p15:clr>
        </p15:guide>
        <p15:guide id="11" pos="3456">
          <p15:clr>
            <a:srgbClr val="F26B43"/>
          </p15:clr>
        </p15:guide>
        <p15:guide id="12" pos="4035">
          <p15:clr>
            <a:srgbClr val="F26B43"/>
          </p15:clr>
        </p15:guide>
        <p15:guide id="13" pos="4608">
          <p15:clr>
            <a:srgbClr val="F26B43"/>
          </p15:clr>
        </p15:guide>
        <p15:guide id="14" pos="5180">
          <p15:clr>
            <a:srgbClr val="F26B43"/>
          </p15:clr>
        </p15:guide>
        <p15:guide id="15" orient="horz" pos="490">
          <p15:clr>
            <a:srgbClr val="F26B43"/>
          </p15:clr>
        </p15:guide>
        <p15:guide id="16" orient="horz" pos="985">
          <p15:clr>
            <a:srgbClr val="F26B43"/>
          </p15:clr>
        </p15:guide>
        <p15:guide id="17" orient="horz" pos="1475">
          <p15:clr>
            <a:srgbClr val="F26B43"/>
          </p15:clr>
        </p15:guide>
        <p15:guide id="18" orient="horz" pos="1962">
          <p15:clr>
            <a:srgbClr val="F26B43"/>
          </p15:clr>
        </p15:guide>
        <p15:guide id="19" orient="horz" pos="2458">
          <p15:clr>
            <a:srgbClr val="F26B43"/>
          </p15:clr>
        </p15:guide>
        <p15:guide id="20" orient="horz" pos="2950">
          <p15:clr>
            <a:srgbClr val="F26B43"/>
          </p15:clr>
        </p15:guide>
        <p15:guide id="21" pos="5437">
          <p15:clr>
            <a:srgbClr val="F26B43"/>
          </p15:clr>
        </p15:guide>
        <p15:guide id="22" orient="horz">
          <p15:clr>
            <a:srgbClr val="F26B43"/>
          </p15:clr>
        </p15:guide>
        <p15:guide id="23" pos="5760">
          <p15:clr>
            <a:srgbClr val="F26B43"/>
          </p15:clr>
        </p15:guide>
        <p15:guide id="24" orient="horz" pos="3240">
          <p15:clr>
            <a:srgbClr val="F26B43"/>
          </p15:clr>
        </p15:guide>
        <p15:guide id="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9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11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 descr="A building with a clock tower and a flag on top&#10;&#10;AI-generated content may be incorrect.">
            <a:extLst>
              <a:ext uri="{FF2B5EF4-FFF2-40B4-BE49-F238E27FC236}">
                <a16:creationId xmlns:a16="http://schemas.microsoft.com/office/drawing/2014/main" id="{E2B0E141-CC72-4E51-F980-1818DE2C1AD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9" r="2587" b="3179"/>
          <a:stretch/>
        </p:blipFill>
        <p:spPr>
          <a:xfrm>
            <a:off x="1490660" y="0"/>
            <a:ext cx="10701340" cy="6858000"/>
          </a:xfrm>
        </p:spPr>
      </p:pic>
      <p:sp>
        <p:nvSpPr>
          <p:cNvPr id="20" name="Title 2">
            <a:extLst>
              <a:ext uri="{FF2B5EF4-FFF2-40B4-BE49-F238E27FC236}">
                <a16:creationId xmlns:a16="http://schemas.microsoft.com/office/drawing/2014/main" id="{D4250E01-0437-A49D-AA94-DCD74305B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8" y="4474371"/>
            <a:ext cx="8477252" cy="2076448"/>
          </a:xfrm>
          <a:solidFill>
            <a:srgbClr val="78A22F"/>
          </a:solidFill>
        </p:spPr>
        <p:txBody>
          <a:bodyPr/>
          <a:lstStyle/>
          <a:p>
            <a:r>
              <a:rPr lang="sl-SI" dirty="0">
                <a:latin typeface="+mn-lt"/>
              </a:rPr>
              <a:t>IPPOG Spring Meeting 2026</a:t>
            </a:r>
            <a:br>
              <a:rPr lang="sl-SI" dirty="0">
                <a:latin typeface="+mn-lt"/>
              </a:rPr>
            </a:br>
            <a:r>
              <a:rPr lang="sl-SI" b="0" dirty="0">
                <a:latin typeface="+mn-lt"/>
              </a:rPr>
              <a:t>Ljubljana, Slovenia</a:t>
            </a:r>
            <a:endParaRPr lang="en-US" b="0" dirty="0">
              <a:latin typeface="+mn-lt"/>
            </a:endParaRPr>
          </a:p>
        </p:txBody>
      </p:sp>
      <p:pic>
        <p:nvPicPr>
          <p:cNvPr id="14" name="Picture 1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6E57569C-6DE3-ED5E-C070-7A1DE264779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778"/>
                    </a14:imgEffect>
                    <a14:imgEffect>
                      <a14:saturation sat="0"/>
                    </a14:imgEffect>
                    <a14:imgEffect>
                      <a14:brightnessContrast bright="100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257176"/>
            <a:ext cx="942974" cy="942974"/>
          </a:xfrm>
          <a:prstGeom prst="rect">
            <a:avLst/>
          </a:prstGeom>
          <a:noFill/>
        </p:spPr>
      </p:pic>
      <p:pic>
        <p:nvPicPr>
          <p:cNvPr id="15" name="Picture 14" descr="A logo for a company&#10;&#10;AI-generated content may be incorrect.">
            <a:extLst>
              <a:ext uri="{FF2B5EF4-FFF2-40B4-BE49-F238E27FC236}">
                <a16:creationId xmlns:a16="http://schemas.microsoft.com/office/drawing/2014/main" id="{40197ECB-35A7-A2F4-05D9-D99DF36AED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1576388"/>
            <a:ext cx="942974" cy="94297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D817A9F-67EF-DE02-9F38-A98D15F2179E}"/>
              </a:ext>
            </a:extLst>
          </p:cNvPr>
          <p:cNvSpPr txBox="1"/>
          <p:nvPr/>
        </p:nvSpPr>
        <p:spPr>
          <a:xfrm>
            <a:off x="1490660" y="6611779"/>
            <a:ext cx="31370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000" dirty="0">
                <a:solidFill>
                  <a:schemeClr val="bg1">
                    <a:lumMod val="65000"/>
                  </a:schemeClr>
                </a:solidFill>
              </a:rPr>
              <a:t>Photo: Visit Ljubljana</a:t>
            </a:r>
            <a:endParaRPr lang="en-GB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C1FBA3-ABC9-CAA1-C5D8-549E30A09B63}"/>
              </a:ext>
            </a:extLst>
          </p:cNvPr>
          <p:cNvSpPr txBox="1"/>
          <p:nvPr/>
        </p:nvSpPr>
        <p:spPr>
          <a:xfrm>
            <a:off x="9057680" y="6195470"/>
            <a:ext cx="313432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Slovenian representative: Tadej Novak</a:t>
            </a:r>
          </a:p>
        </p:txBody>
      </p:sp>
    </p:spTree>
    <p:extLst>
      <p:ext uri="{BB962C8B-B14F-4D97-AF65-F5344CB8AC3E}">
        <p14:creationId xmlns:p14="http://schemas.microsoft.com/office/powerpoint/2010/main" val="135321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5E8B89-34E5-0594-28E5-3F3B808322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0906" y="3627596"/>
            <a:ext cx="7748912" cy="3230404"/>
          </a:xfrm>
        </p:spPr>
        <p:txBody>
          <a:bodyPr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000" dirty="0"/>
              <a:t>Capital of Slovenia</a:t>
            </a:r>
          </a:p>
          <a:p>
            <a:pPr>
              <a:lnSpc>
                <a:spcPct val="110000"/>
              </a:lnSpc>
            </a:pPr>
            <a:r>
              <a:rPr lang="en-GB" sz="2000" dirty="0"/>
              <a:t>One of Europe’s greenest cities</a:t>
            </a:r>
          </a:p>
          <a:p>
            <a:pPr>
              <a:lnSpc>
                <a:spcPct val="110000"/>
              </a:lnSpc>
            </a:pPr>
            <a:r>
              <a:rPr lang="en-GB" sz="2000" b="1" dirty="0"/>
              <a:t>Distance</a:t>
            </a:r>
            <a:r>
              <a:rPr lang="en-GB" sz="2000" dirty="0"/>
              <a:t>: 20 min by foot from the venue, 10 min by bus</a:t>
            </a:r>
          </a:p>
          <a:p>
            <a:pPr>
              <a:lnSpc>
                <a:spcPct val="110000"/>
              </a:lnSpc>
            </a:pPr>
            <a:r>
              <a:rPr lang="en-GB" sz="2000" b="1" dirty="0"/>
              <a:t>Weather</a:t>
            </a:r>
            <a:r>
              <a:rPr lang="en-GB" sz="2000" dirty="0"/>
              <a:t>: similar to Geneva</a:t>
            </a:r>
          </a:p>
          <a:p>
            <a:pPr>
              <a:lnSpc>
                <a:spcPct val="110000"/>
              </a:lnSpc>
            </a:pPr>
            <a:r>
              <a:rPr lang="en-GB" sz="2000" b="1" dirty="0"/>
              <a:t>Hint</a:t>
            </a:r>
            <a:r>
              <a:rPr lang="en-GB" sz="2000" dirty="0"/>
              <a:t>: some of the best ice cream in Europe </a:t>
            </a:r>
            <a:r>
              <a:rPr lang="en-GB" sz="2000" dirty="0">
                <a:sym typeface="Wingdings" panose="05000000000000000000" pitchFamily="2" charset="2"/>
              </a:rPr>
              <a:t></a:t>
            </a:r>
            <a:endParaRPr lang="en-GB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A7B3EB-3567-528D-DFCA-8C61FB352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627596"/>
            <a:ext cx="4061254" cy="3230404"/>
          </a:xfrm>
        </p:spPr>
        <p:txBody>
          <a:bodyPr anchor="ctr">
            <a:normAutofit/>
          </a:bodyPr>
          <a:lstStyle/>
          <a:p>
            <a:pPr algn="ctr"/>
            <a:r>
              <a:rPr lang="en-GB" sz="4400" dirty="0">
                <a:solidFill>
                  <a:srgbClr val="78A22F"/>
                </a:solidFill>
                <a:latin typeface="+mn-lt"/>
              </a:rPr>
              <a:t>Ljubljana</a:t>
            </a:r>
          </a:p>
        </p:txBody>
      </p:sp>
      <p:pic>
        <p:nvPicPr>
          <p:cNvPr id="8" name="embankments-blaz-pogacar__FocusFillWyIwLjAwIiwiMC4wMCIsNjcwLDYwMF0.jpg" descr="embankments-blaz-pogacar__FocusFillWyIwLjAwIiwiMC4wMCIsNjcwLDYwMF0.jpg">
            <a:extLst>
              <a:ext uri="{FF2B5EF4-FFF2-40B4-BE49-F238E27FC236}">
                <a16:creationId xmlns:a16="http://schemas.microsoft.com/office/drawing/2014/main" id="{6B2A259C-7735-A3FE-4A2E-0FDB8E026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1556" y="-11137"/>
            <a:ext cx="4086121" cy="3659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Ljubljanski-grad-nad-mestom-Shutterstock__FocusFillWyIwLjAwIiwiMC4wMCIsNjcwLDYwMF0.jpg" descr="Ljubljanski-grad-nad-mestom-Shutterstock__FocusFillWyIwLjAwIiwiMC4wMCIsNjcwLDYwMF0.jpg">
            <a:extLst>
              <a:ext uri="{FF2B5EF4-FFF2-40B4-BE49-F238E27FC236}">
                <a16:creationId xmlns:a16="http://schemas.microsoft.com/office/drawing/2014/main" id="{F22CB7BD-0FDB-0E9F-2C6E-8C10A4EF9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3" y="-53240"/>
            <a:ext cx="4120703" cy="36901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ales-frelih-zmajski-most-dr__FocusFillWyIwLjAwIiwiMC4wMCIsNjcwLDYwMF0.jpg" descr="ales-frelih-zmajski-most-dr__FocusFillWyIwLjAwIiwiMC4wMCIsNjcwLDYwMF0.jpg">
            <a:extLst>
              <a:ext uri="{FF2B5EF4-FFF2-40B4-BE49-F238E27FC236}">
                <a16:creationId xmlns:a16="http://schemas.microsoft.com/office/drawing/2014/main" id="{41DBE8DB-1AE6-6C25-221C-42094C1427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0906" y="-1"/>
            <a:ext cx="4061253" cy="3636943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158D86A-AF12-91CB-B06C-99E1547237A8}"/>
              </a:ext>
            </a:extLst>
          </p:cNvPr>
          <p:cNvSpPr txBox="1"/>
          <p:nvPr/>
        </p:nvSpPr>
        <p:spPr>
          <a:xfrm>
            <a:off x="10783915" y="3672139"/>
            <a:ext cx="31370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000" dirty="0">
                <a:solidFill>
                  <a:schemeClr val="bg1">
                    <a:lumMod val="65000"/>
                  </a:schemeClr>
                </a:solidFill>
              </a:rPr>
              <a:t>Photos: Visit Ljubljana</a:t>
            </a:r>
            <a:endParaRPr lang="en-GB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10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CA399A7-C80D-9B52-04E9-1DE459443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6478" y="257176"/>
            <a:ext cx="5763016" cy="2391833"/>
          </a:xfrm>
        </p:spPr>
        <p:txBody>
          <a:bodyPr/>
          <a:lstStyle/>
          <a:p>
            <a:pPr algn="ctr"/>
            <a:r>
              <a:rPr lang="en-GB" dirty="0">
                <a:latin typeface="+mn-lt"/>
              </a:rPr>
              <a:t>Getting to Slovenia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2A2EB0B-70FC-43EF-2757-04A708CFA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09996" y="2290011"/>
            <a:ext cx="4889498" cy="4191000"/>
          </a:xfrm>
        </p:spPr>
        <p:txBody>
          <a:bodyPr>
            <a:normAutofit/>
          </a:bodyPr>
          <a:lstStyle/>
          <a:p>
            <a:r>
              <a:rPr lang="en-GB" dirty="0"/>
              <a:t>Night trains from Zürich etc*</a:t>
            </a:r>
          </a:p>
          <a:p>
            <a:r>
              <a:rPr lang="en-GB" dirty="0"/>
              <a:t>Tickets: ÖBB / DB</a:t>
            </a:r>
          </a:p>
          <a:p>
            <a:endParaRPr lang="en-GB" dirty="0"/>
          </a:p>
          <a:p>
            <a:r>
              <a:rPr lang="en-GB" dirty="0"/>
              <a:t>Closest airport: LJU (12 € shuttle)</a:t>
            </a:r>
          </a:p>
          <a:p>
            <a:r>
              <a:rPr lang="en-GB" sz="1800" dirty="0"/>
              <a:t>Backup: Zagreb (ZAG), Trieste (TRS)</a:t>
            </a:r>
          </a:p>
          <a:p>
            <a:endParaRPr lang="en-GB" dirty="0"/>
          </a:p>
          <a:p>
            <a:r>
              <a:rPr lang="en-GB" b="1" u="sng" dirty="0"/>
              <a:t>All daily available!</a:t>
            </a:r>
          </a:p>
          <a:p>
            <a:endParaRPr lang="en-GB" dirty="0"/>
          </a:p>
          <a:p>
            <a:r>
              <a:rPr lang="en-GB" sz="1200" dirty="0"/>
              <a:t>*including Austria, Croatia, Hungary, Italy, Germany, Slovakia, Czechia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FB95DB1-7393-1FDF-5BB3-68BF1C467F1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2729" r="1295" b="3953"/>
          <a:stretch/>
        </p:blipFill>
        <p:spPr>
          <a:xfrm>
            <a:off x="1206501" y="0"/>
            <a:ext cx="4889499" cy="6858000"/>
          </a:xfrm>
        </p:spPr>
      </p:pic>
      <p:pic>
        <p:nvPicPr>
          <p:cNvPr id="11" name="Picture 10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FDB82324-A563-464E-B68F-E410E5CF7AF5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778"/>
                    </a14:imgEffect>
                    <a14:imgEffect>
                      <a14:saturation sat="0"/>
                    </a14:imgEffect>
                    <a14:imgEffect>
                      <a14:brightnessContrast bright="100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257176"/>
            <a:ext cx="725463" cy="725463"/>
          </a:xfrm>
          <a:prstGeom prst="rect">
            <a:avLst/>
          </a:prstGeom>
          <a:noFill/>
        </p:spPr>
      </p:pic>
      <p:pic>
        <p:nvPicPr>
          <p:cNvPr id="12" name="Picture 11" descr="A logo for a company&#10;&#10;AI-generated content may be incorrect.">
            <a:extLst>
              <a:ext uri="{FF2B5EF4-FFF2-40B4-BE49-F238E27FC236}">
                <a16:creationId xmlns:a16="http://schemas.microsoft.com/office/drawing/2014/main" id="{FB011BD2-9FDD-9D55-3E6E-990C6881C1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1126011"/>
            <a:ext cx="725463" cy="725463"/>
          </a:xfrm>
          <a:prstGeom prst="rect">
            <a:avLst/>
          </a:prstGeom>
        </p:spPr>
      </p:pic>
      <p:pic>
        <p:nvPicPr>
          <p:cNvPr id="15" name="Graphic 14" descr="Landing with solid fill">
            <a:extLst>
              <a:ext uri="{FF2B5EF4-FFF2-40B4-BE49-F238E27FC236}">
                <a16:creationId xmlns:a16="http://schemas.microsoft.com/office/drawing/2014/main" id="{DD23A213-6532-CB14-780E-138FBA9DB2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10988" y="3653816"/>
            <a:ext cx="729135" cy="729135"/>
          </a:xfrm>
          <a:prstGeom prst="rect">
            <a:avLst/>
          </a:prstGeom>
        </p:spPr>
      </p:pic>
      <p:pic>
        <p:nvPicPr>
          <p:cNvPr id="17" name="Graphic 16" descr="Train with solid fill">
            <a:extLst>
              <a:ext uri="{FF2B5EF4-FFF2-40B4-BE49-F238E27FC236}">
                <a16:creationId xmlns:a16="http://schemas.microsoft.com/office/drawing/2014/main" id="{DE64FA9D-BA8D-A00C-7247-8068D2F0EC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10987" y="2322128"/>
            <a:ext cx="729135" cy="729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01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and person sitting on a boat in a canal&#10;&#10;AI-generated content may be incorrect.">
            <a:extLst>
              <a:ext uri="{FF2B5EF4-FFF2-40B4-BE49-F238E27FC236}">
                <a16:creationId xmlns:a16="http://schemas.microsoft.com/office/drawing/2014/main" id="{FC719BAA-207C-C5DC-35A8-00CBB0DE0B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82" t="175" r="6237" b="-175"/>
          <a:stretch/>
        </p:blipFill>
        <p:spPr>
          <a:xfrm>
            <a:off x="6066276" y="0"/>
            <a:ext cx="6125724" cy="68820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81319DE-252B-712D-1E82-034334C16873}"/>
              </a:ext>
            </a:extLst>
          </p:cNvPr>
          <p:cNvSpPr/>
          <p:nvPr/>
        </p:nvSpPr>
        <p:spPr>
          <a:xfrm>
            <a:off x="1176777" y="-12032"/>
            <a:ext cx="5544865" cy="6870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D406B222-E632-E070-495E-A23D74B0D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6489" y="982639"/>
            <a:ext cx="4889498" cy="1430337"/>
          </a:xfrm>
        </p:spPr>
        <p:txBody>
          <a:bodyPr/>
          <a:lstStyle/>
          <a:p>
            <a:pPr algn="ctr"/>
            <a:r>
              <a:rPr lang="en-GB" dirty="0" err="1">
                <a:solidFill>
                  <a:schemeClr val="bg1"/>
                </a:solidFill>
                <a:latin typeface="+mn-lt"/>
              </a:rPr>
              <a:t>Accomodation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9967B-7F51-A3CF-60CB-8E5110BE8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6489" y="2237690"/>
            <a:ext cx="4889498" cy="451569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Clr>
                <a:schemeClr val="bg1"/>
              </a:buClr>
              <a:buNone/>
            </a:pPr>
            <a:r>
              <a:rPr lang="en-GB" dirty="0">
                <a:solidFill>
                  <a:schemeClr val="bg1"/>
                </a:solidFill>
              </a:rPr>
              <a:t>~ </a:t>
            </a:r>
            <a:r>
              <a:rPr lang="sl-SI" dirty="0">
                <a:solidFill>
                  <a:schemeClr val="bg1"/>
                </a:solidFill>
              </a:rPr>
              <a:t>4 000 hotel rooms</a:t>
            </a:r>
            <a:r>
              <a:rPr lang="en-GB" dirty="0">
                <a:solidFill>
                  <a:schemeClr val="bg1"/>
                </a:solidFill>
              </a:rPr>
              <a:t> (Ljubljana)</a:t>
            </a:r>
            <a:endParaRPr lang="sl-SI" dirty="0">
              <a:solidFill>
                <a:schemeClr val="bg1"/>
              </a:solidFill>
            </a:endParaRPr>
          </a:p>
          <a:p>
            <a:pPr marL="0" indent="0" algn="ctr">
              <a:lnSpc>
                <a:spcPct val="150000"/>
              </a:lnSpc>
              <a:buClr>
                <a:schemeClr val="bg1"/>
              </a:buClr>
              <a:buNone/>
            </a:pPr>
            <a:r>
              <a:rPr lang="sl-SI" dirty="0">
                <a:solidFill>
                  <a:schemeClr val="bg1"/>
                </a:solidFill>
              </a:rPr>
              <a:t>Price range: 100-150 €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buClr>
                <a:schemeClr val="bg1"/>
              </a:buClr>
            </a:pP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buClr>
                <a:schemeClr val="bg1"/>
              </a:buClr>
            </a:pP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3" name="Picture 2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EF10BAF2-FB3C-F435-E8DE-BDE183CFE1BD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778"/>
                    </a14:imgEffect>
                    <a14:imgEffect>
                      <a14:saturation sat="0"/>
                    </a14:imgEffect>
                    <a14:imgEffect>
                      <a14:brightnessContrast bright="100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257176"/>
            <a:ext cx="725463" cy="725463"/>
          </a:xfrm>
          <a:prstGeom prst="rect">
            <a:avLst/>
          </a:prstGeom>
          <a:noFill/>
        </p:spPr>
      </p:pic>
      <p:pic>
        <p:nvPicPr>
          <p:cNvPr id="24" name="Picture 23" descr="A logo for a company&#10;&#10;AI-generated content may be incorrect.">
            <a:extLst>
              <a:ext uri="{FF2B5EF4-FFF2-40B4-BE49-F238E27FC236}">
                <a16:creationId xmlns:a16="http://schemas.microsoft.com/office/drawing/2014/main" id="{E9AE1219-4AB3-70DD-8136-12B65C68AB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1126011"/>
            <a:ext cx="725463" cy="72546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C12D6BC-9736-138B-5F9C-21E143D0A485}"/>
              </a:ext>
            </a:extLst>
          </p:cNvPr>
          <p:cNvSpPr txBox="1"/>
          <p:nvPr/>
        </p:nvSpPr>
        <p:spPr>
          <a:xfrm>
            <a:off x="6737684" y="6611779"/>
            <a:ext cx="31370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000" dirty="0">
                <a:solidFill>
                  <a:schemeClr val="bg1">
                    <a:lumMod val="65000"/>
                  </a:schemeClr>
                </a:solidFill>
              </a:rPr>
              <a:t>Photo: Visit Ljubljana</a:t>
            </a:r>
            <a:endParaRPr lang="en-GB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106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E26EF3-FA18-5537-5535-73BE94FB6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371" y="605644"/>
            <a:ext cx="9906629" cy="1319409"/>
          </a:xfrm>
          <a:solidFill>
            <a:srgbClr val="78A22F"/>
          </a:solidFill>
        </p:spPr>
        <p:txBody>
          <a:bodyPr/>
          <a:lstStyle/>
          <a:p>
            <a:r>
              <a:rPr lang="en-GB" dirty="0">
                <a:latin typeface="+mn-lt"/>
              </a:rPr>
              <a:t>  When? (vote)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7E1D107-A012-4F05-0850-1C475E1DEB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436647"/>
              </p:ext>
            </p:extLst>
          </p:nvPr>
        </p:nvGraphicFramePr>
        <p:xfrm>
          <a:off x="541293" y="2613738"/>
          <a:ext cx="4485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800">
                  <a:extLst>
                    <a:ext uri="{9D8B030D-6E8A-4147-A177-3AD203B41FA5}">
                      <a16:colId xmlns:a16="http://schemas.microsoft.com/office/drawing/2014/main" val="3938220209"/>
                    </a:ext>
                  </a:extLst>
                </a:gridCol>
                <a:gridCol w="640800">
                  <a:extLst>
                    <a:ext uri="{9D8B030D-6E8A-4147-A177-3AD203B41FA5}">
                      <a16:colId xmlns:a16="http://schemas.microsoft.com/office/drawing/2014/main" val="278229129"/>
                    </a:ext>
                  </a:extLst>
                </a:gridCol>
                <a:gridCol w="640800">
                  <a:extLst>
                    <a:ext uri="{9D8B030D-6E8A-4147-A177-3AD203B41FA5}">
                      <a16:colId xmlns:a16="http://schemas.microsoft.com/office/drawing/2014/main" val="1276361381"/>
                    </a:ext>
                  </a:extLst>
                </a:gridCol>
                <a:gridCol w="640800">
                  <a:extLst>
                    <a:ext uri="{9D8B030D-6E8A-4147-A177-3AD203B41FA5}">
                      <a16:colId xmlns:a16="http://schemas.microsoft.com/office/drawing/2014/main" val="3863412506"/>
                    </a:ext>
                  </a:extLst>
                </a:gridCol>
                <a:gridCol w="640800">
                  <a:extLst>
                    <a:ext uri="{9D8B030D-6E8A-4147-A177-3AD203B41FA5}">
                      <a16:colId xmlns:a16="http://schemas.microsoft.com/office/drawing/2014/main" val="2661308936"/>
                    </a:ext>
                  </a:extLst>
                </a:gridCol>
                <a:gridCol w="640800">
                  <a:extLst>
                    <a:ext uri="{9D8B030D-6E8A-4147-A177-3AD203B41FA5}">
                      <a16:colId xmlns:a16="http://schemas.microsoft.com/office/drawing/2014/main" val="1945046490"/>
                    </a:ext>
                  </a:extLst>
                </a:gridCol>
                <a:gridCol w="640800">
                  <a:extLst>
                    <a:ext uri="{9D8B030D-6E8A-4147-A177-3AD203B41FA5}">
                      <a16:colId xmlns:a16="http://schemas.microsoft.com/office/drawing/2014/main" val="1166872487"/>
                    </a:ext>
                  </a:extLst>
                </a:gridCol>
              </a:tblGrid>
              <a:tr h="370840">
                <a:tc gridSpan="7">
                  <a:txBody>
                    <a:bodyPr/>
                    <a:lstStyle/>
                    <a:p>
                      <a:pPr algn="ctr"/>
                      <a:r>
                        <a:rPr lang="en-GB" sz="3600" dirty="0">
                          <a:solidFill>
                            <a:srgbClr val="78A22F"/>
                          </a:solidFill>
                          <a:latin typeface="+mj-lt"/>
                        </a:rPr>
                        <a:t>April 2026</a:t>
                      </a:r>
                    </a:p>
                  </a:txBody>
                  <a:tcPr marL="100584" marR="100584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417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MON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TUE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WED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THU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FRI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j-lt"/>
                        </a:rPr>
                        <a:t>SAT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j-lt"/>
                        </a:rPr>
                        <a:t>SUN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134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7165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12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793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19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518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26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8121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30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bg1"/>
                        </a:solidFill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5025176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924DACE-29D6-BCAD-C418-E5B6C85FD7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258904"/>
              </p:ext>
            </p:extLst>
          </p:nvPr>
        </p:nvGraphicFramePr>
        <p:xfrm>
          <a:off x="7203207" y="2613738"/>
          <a:ext cx="4485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800">
                  <a:extLst>
                    <a:ext uri="{9D8B030D-6E8A-4147-A177-3AD203B41FA5}">
                      <a16:colId xmlns:a16="http://schemas.microsoft.com/office/drawing/2014/main" val="3938220209"/>
                    </a:ext>
                  </a:extLst>
                </a:gridCol>
                <a:gridCol w="640800">
                  <a:extLst>
                    <a:ext uri="{9D8B030D-6E8A-4147-A177-3AD203B41FA5}">
                      <a16:colId xmlns:a16="http://schemas.microsoft.com/office/drawing/2014/main" val="278229129"/>
                    </a:ext>
                  </a:extLst>
                </a:gridCol>
                <a:gridCol w="640800">
                  <a:extLst>
                    <a:ext uri="{9D8B030D-6E8A-4147-A177-3AD203B41FA5}">
                      <a16:colId xmlns:a16="http://schemas.microsoft.com/office/drawing/2014/main" val="1276361381"/>
                    </a:ext>
                  </a:extLst>
                </a:gridCol>
                <a:gridCol w="640800">
                  <a:extLst>
                    <a:ext uri="{9D8B030D-6E8A-4147-A177-3AD203B41FA5}">
                      <a16:colId xmlns:a16="http://schemas.microsoft.com/office/drawing/2014/main" val="3863412506"/>
                    </a:ext>
                  </a:extLst>
                </a:gridCol>
                <a:gridCol w="640800">
                  <a:extLst>
                    <a:ext uri="{9D8B030D-6E8A-4147-A177-3AD203B41FA5}">
                      <a16:colId xmlns:a16="http://schemas.microsoft.com/office/drawing/2014/main" val="2661308936"/>
                    </a:ext>
                  </a:extLst>
                </a:gridCol>
                <a:gridCol w="640800">
                  <a:extLst>
                    <a:ext uri="{9D8B030D-6E8A-4147-A177-3AD203B41FA5}">
                      <a16:colId xmlns:a16="http://schemas.microsoft.com/office/drawing/2014/main" val="1945046490"/>
                    </a:ext>
                  </a:extLst>
                </a:gridCol>
                <a:gridCol w="640800">
                  <a:extLst>
                    <a:ext uri="{9D8B030D-6E8A-4147-A177-3AD203B41FA5}">
                      <a16:colId xmlns:a16="http://schemas.microsoft.com/office/drawing/2014/main" val="1166872487"/>
                    </a:ext>
                  </a:extLst>
                </a:gridCol>
              </a:tblGrid>
              <a:tr h="370840">
                <a:tc gridSpan="7">
                  <a:txBody>
                    <a:bodyPr/>
                    <a:lstStyle/>
                    <a:p>
                      <a:pPr algn="ctr"/>
                      <a:r>
                        <a:rPr lang="en-GB" sz="3600" dirty="0">
                          <a:solidFill>
                            <a:srgbClr val="78A22F"/>
                          </a:solidFill>
                          <a:latin typeface="+mj-lt"/>
                        </a:rPr>
                        <a:t>June 2026</a:t>
                      </a:r>
                    </a:p>
                  </a:txBody>
                  <a:tcPr marL="83127" marR="83127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417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MON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TUE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WED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THU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FRI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j-lt"/>
                        </a:rPr>
                        <a:t>SAT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j-lt"/>
                        </a:rPr>
                        <a:t>SUN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134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3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4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chemeClr val="tx1"/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5</a:t>
                      </a:r>
                      <a:endParaRPr lang="en-GB" dirty="0">
                        <a:solidFill>
                          <a:schemeClr val="tx1"/>
                        </a:solidFill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6</a:t>
                      </a:r>
                      <a:endParaRPr lang="en-GB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7</a:t>
                      </a:r>
                      <a:endParaRPr lang="en-GB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7165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8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9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10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11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12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13</a:t>
                      </a:r>
                      <a:endParaRPr lang="en-GB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14</a:t>
                      </a:r>
                      <a:endParaRPr lang="en-GB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793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15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16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17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18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19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20</a:t>
                      </a:r>
                      <a:endParaRPr lang="en-GB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21</a:t>
                      </a:r>
                      <a:endParaRPr lang="en-GB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518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22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23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24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25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26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27</a:t>
                      </a:r>
                      <a:endParaRPr lang="en-GB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28</a:t>
                      </a:r>
                      <a:endParaRPr lang="en-GB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8121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29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30</a:t>
                      </a:r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5025176"/>
                  </a:ext>
                </a:extLst>
              </a:tr>
            </a:tbl>
          </a:graphicData>
        </a:graphic>
      </p:graphicFrame>
      <p:pic>
        <p:nvPicPr>
          <p:cNvPr id="13" name="Picture 1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7D678CD7-EBAC-6121-A29B-334E396261F3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778"/>
                    </a14:imgEffect>
                    <a14:imgEffect>
                      <a14:saturation sat="0"/>
                    </a14:imgEffect>
                    <a14:imgEffect>
                      <a14:brightnessContrast bright="100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257176"/>
            <a:ext cx="725463" cy="725463"/>
          </a:xfrm>
          <a:prstGeom prst="rect">
            <a:avLst/>
          </a:prstGeom>
          <a:noFill/>
        </p:spPr>
      </p:pic>
      <p:pic>
        <p:nvPicPr>
          <p:cNvPr id="14" name="Picture 13" descr="A logo for a company&#10;&#10;AI-generated content may be incorrect.">
            <a:extLst>
              <a:ext uri="{FF2B5EF4-FFF2-40B4-BE49-F238E27FC236}">
                <a16:creationId xmlns:a16="http://schemas.microsoft.com/office/drawing/2014/main" id="{721BD42B-06A2-816C-59AF-636808DA56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1126011"/>
            <a:ext cx="725463" cy="72546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592951D-46FF-9827-6648-00DA9A682B00}"/>
              </a:ext>
            </a:extLst>
          </p:cNvPr>
          <p:cNvSpPr/>
          <p:nvPr/>
        </p:nvSpPr>
        <p:spPr>
          <a:xfrm>
            <a:off x="647699" y="4719583"/>
            <a:ext cx="2400301" cy="382937"/>
          </a:xfrm>
          <a:prstGeom prst="rect">
            <a:avLst/>
          </a:prstGeom>
          <a:noFill/>
          <a:ln w="76200">
            <a:solidFill>
              <a:srgbClr val="0080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EA4A39-B416-1E3E-7A3B-E3BEA172AD8A}"/>
              </a:ext>
            </a:extLst>
          </p:cNvPr>
          <p:cNvSpPr txBox="1"/>
          <p:nvPr/>
        </p:nvSpPr>
        <p:spPr>
          <a:xfrm>
            <a:off x="438150" y="5633725"/>
            <a:ext cx="1139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accent6">
                    <a:lumMod val="50000"/>
                  </a:schemeClr>
                </a:solidFill>
              </a:rPr>
              <a:t>Temperatures:		April 6°C / 17°C					 		June  14°C / 25°C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535A170-CE35-E034-DE8C-D18208E8644D}"/>
              </a:ext>
            </a:extLst>
          </p:cNvPr>
          <p:cNvSpPr/>
          <p:nvPr/>
        </p:nvSpPr>
        <p:spPr>
          <a:xfrm>
            <a:off x="3048001" y="4719583"/>
            <a:ext cx="671364" cy="382937"/>
          </a:xfrm>
          <a:prstGeom prst="rect">
            <a:avLst/>
          </a:prstGeom>
          <a:noFill/>
          <a:ln w="76200">
            <a:solidFill>
              <a:srgbClr val="008080">
                <a:alpha val="4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213014-4C4B-BF8E-D7EA-A84133533EA0}"/>
              </a:ext>
            </a:extLst>
          </p:cNvPr>
          <p:cNvSpPr/>
          <p:nvPr/>
        </p:nvSpPr>
        <p:spPr>
          <a:xfrm>
            <a:off x="7324724" y="3616495"/>
            <a:ext cx="2400301" cy="382937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CDCF68-07C1-9624-0131-CD184170068C}"/>
              </a:ext>
            </a:extLst>
          </p:cNvPr>
          <p:cNvSpPr/>
          <p:nvPr/>
        </p:nvSpPr>
        <p:spPr>
          <a:xfrm>
            <a:off x="9725026" y="3616495"/>
            <a:ext cx="671364" cy="382937"/>
          </a:xfrm>
          <a:prstGeom prst="rect">
            <a:avLst/>
          </a:prstGeom>
          <a:noFill/>
          <a:ln w="76200">
            <a:solidFill>
              <a:srgbClr val="03688F">
                <a:alpha val="50196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30F95F-BF01-BF26-0BA7-242DE37F8C91}"/>
              </a:ext>
            </a:extLst>
          </p:cNvPr>
          <p:cNvSpPr txBox="1"/>
          <p:nvPr/>
        </p:nvSpPr>
        <p:spPr>
          <a:xfrm>
            <a:off x="96941" y="469013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>
                <a:solidFill>
                  <a:srgbClr val="008080"/>
                </a:solidFill>
              </a:rPr>
              <a:t>A</a:t>
            </a:r>
            <a:endParaRPr lang="en-GB" sz="1800" b="1" dirty="0">
              <a:solidFill>
                <a:srgbClr val="00808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C7546B-9E81-7A84-A81B-00DC1CB99B84}"/>
              </a:ext>
            </a:extLst>
          </p:cNvPr>
          <p:cNvSpPr txBox="1"/>
          <p:nvPr/>
        </p:nvSpPr>
        <p:spPr>
          <a:xfrm>
            <a:off x="6758855" y="3546353"/>
            <a:ext cx="44435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sz="2800" b="1" dirty="0">
                <a:solidFill>
                  <a:srgbClr val="03688F"/>
                </a:solidFill>
              </a:rPr>
              <a:t>B</a:t>
            </a:r>
            <a:endParaRPr lang="en-GB" sz="1800" b="1" dirty="0">
              <a:solidFill>
                <a:srgbClr val="03688F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3E4685-ADF5-58BF-CF77-D14E4F71D926}"/>
              </a:ext>
            </a:extLst>
          </p:cNvPr>
          <p:cNvSpPr txBox="1"/>
          <p:nvPr/>
        </p:nvSpPr>
        <p:spPr>
          <a:xfrm flipH="1">
            <a:off x="5215731" y="2749493"/>
            <a:ext cx="14439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strike="sngStrike" dirty="0">
                <a:solidFill>
                  <a:srgbClr val="C00000"/>
                </a:solidFill>
                <a:latin typeface="+mj-lt"/>
              </a:rPr>
              <a:t>May 2026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3FA895A-195E-E16C-AF55-0EFADB8C5C06}"/>
              </a:ext>
            </a:extLst>
          </p:cNvPr>
          <p:cNvCxnSpPr/>
          <p:nvPr/>
        </p:nvCxnSpPr>
        <p:spPr>
          <a:xfrm>
            <a:off x="5231172" y="2655110"/>
            <a:ext cx="0" cy="2828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E710585-7777-9644-4313-C3B64BD8706B}"/>
              </a:ext>
            </a:extLst>
          </p:cNvPr>
          <p:cNvCxnSpPr/>
          <p:nvPr/>
        </p:nvCxnSpPr>
        <p:spPr>
          <a:xfrm>
            <a:off x="6650110" y="2655110"/>
            <a:ext cx="0" cy="2828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528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1EA2698-3BEF-86F3-7891-42EB1F200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33"/>
            <a:ext cx="12192000" cy="685190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F8AC595-5B94-6715-BC87-C06AE6120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2863" y="3962400"/>
            <a:ext cx="6529136" cy="2229853"/>
          </a:xfrm>
          <a:solidFill>
            <a:srgbClr val="78A22F"/>
          </a:solidFill>
        </p:spPr>
        <p:txBody>
          <a:bodyPr>
            <a:normAutofit/>
          </a:bodyPr>
          <a:lstStyle/>
          <a:p>
            <a:r>
              <a:rPr lang="en-GB" b="0" dirty="0">
                <a:latin typeface="+mn-lt"/>
              </a:rPr>
              <a:t>We look forward to welcoming you to </a:t>
            </a:r>
            <a:br>
              <a:rPr lang="en-GB" dirty="0">
                <a:latin typeface="+mn-lt"/>
              </a:rPr>
            </a:br>
            <a:r>
              <a:rPr lang="en-GB" dirty="0">
                <a:latin typeface="+mn-lt"/>
              </a:rPr>
              <a:t>Ljubljana, Slovenia!</a:t>
            </a:r>
          </a:p>
        </p:txBody>
      </p:sp>
      <p:pic>
        <p:nvPicPr>
          <p:cNvPr id="7" name="Picture 6" descr="A white rectangular sign with green text&#10;&#10;AI-generated content may be incorrect.">
            <a:extLst>
              <a:ext uri="{FF2B5EF4-FFF2-40B4-BE49-F238E27FC236}">
                <a16:creationId xmlns:a16="http://schemas.microsoft.com/office/drawing/2014/main" id="{B87DE0FB-678B-526E-289F-B6FF7B3040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7503"/>
            <a:ext cx="2857143" cy="174285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2EB758F-7220-E447-2179-4B2E8C8CAC1E}"/>
              </a:ext>
            </a:extLst>
          </p:cNvPr>
          <p:cNvSpPr txBox="1"/>
          <p:nvPr/>
        </p:nvSpPr>
        <p:spPr>
          <a:xfrm>
            <a:off x="10785262" y="7486074"/>
            <a:ext cx="31370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000" dirty="0">
                <a:solidFill>
                  <a:schemeClr val="bg1">
                    <a:lumMod val="65000"/>
                  </a:schemeClr>
                </a:solidFill>
              </a:rPr>
              <a:t>Photo: I feel Slovenia</a:t>
            </a:r>
            <a:endParaRPr lang="en-GB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90DED-81BF-0915-827E-3796B4CD101F}"/>
              </a:ext>
            </a:extLst>
          </p:cNvPr>
          <p:cNvSpPr txBox="1"/>
          <p:nvPr/>
        </p:nvSpPr>
        <p:spPr>
          <a:xfrm>
            <a:off x="0" y="6602246"/>
            <a:ext cx="31370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000" dirty="0">
                <a:solidFill>
                  <a:schemeClr val="bg1">
                    <a:lumMod val="65000"/>
                  </a:schemeClr>
                </a:solidFill>
              </a:rPr>
              <a:t>Photo: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</a:rPr>
              <a:t>University of Ljubljana</a:t>
            </a:r>
          </a:p>
        </p:txBody>
      </p:sp>
    </p:spTree>
    <p:extLst>
      <p:ext uri="{BB962C8B-B14F-4D97-AF65-F5344CB8AC3E}">
        <p14:creationId xmlns:p14="http://schemas.microsoft.com/office/powerpoint/2010/main" val="323179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hème Office">
  <a:themeElements>
    <a:clrScheme name="Custom 2">
      <a:dk1>
        <a:sysClr val="windowText" lastClr="000000"/>
      </a:dk1>
      <a:lt1>
        <a:sysClr val="window" lastClr="FFFFFF"/>
      </a:lt1>
      <a:dk2>
        <a:srgbClr val="6C6E73"/>
      </a:dk2>
      <a:lt2>
        <a:srgbClr val="F2F2F2"/>
      </a:lt2>
      <a:accent1>
        <a:srgbClr val="78A22F"/>
      </a:accent1>
      <a:accent2>
        <a:srgbClr val="A5BF6B"/>
      </a:accent2>
      <a:accent3>
        <a:srgbClr val="048ABF"/>
      </a:accent3>
      <a:accent4>
        <a:srgbClr val="AEDFF2"/>
      </a:accent4>
      <a:accent5>
        <a:srgbClr val="B7CE93"/>
      </a:accent5>
      <a:accent6>
        <a:srgbClr val="51C3F9"/>
      </a:accent6>
      <a:hlink>
        <a:srgbClr val="EE7B08"/>
      </a:hlink>
      <a:folHlink>
        <a:srgbClr val="977B2D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1_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7522A253A99943BD6B1E1A095A0667" ma:contentTypeVersion="6" ma:contentTypeDescription="Crée un document." ma:contentTypeScope="" ma:versionID="b43cc27bb4e6503f84ac317e0be57858">
  <xsd:schema xmlns:xsd="http://www.w3.org/2001/XMLSchema" xmlns:xs="http://www.w3.org/2001/XMLSchema" xmlns:p="http://schemas.microsoft.com/office/2006/metadata/properties" xmlns:ns3="d56e3be3-d183-4b30-860c-a4ce85d11094" targetNamespace="http://schemas.microsoft.com/office/2006/metadata/properties" ma:root="true" ma:fieldsID="3e0408320ece1f9cb8c4852e8230d40d" ns3:_="">
    <xsd:import namespace="d56e3be3-d183-4b30-860c-a4ce85d11094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6e3be3-d183-4b30-860c-a4ce85d11094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56e3be3-d183-4b30-860c-a4ce85d11094" xsi:nil="true"/>
  </documentManagement>
</p:properties>
</file>

<file path=customXml/itemProps1.xml><?xml version="1.0" encoding="utf-8"?>
<ds:datastoreItem xmlns:ds="http://schemas.openxmlformats.org/officeDocument/2006/customXml" ds:itemID="{91F36670-CDB9-4324-8371-3BFC8EFAC20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099C23D-5BFD-46B1-ABC3-87AF1F6895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6e3be3-d183-4b30-860c-a4ce85d110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20CB79-0D82-418A-8130-FF9B31A8C27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d56e3be3-d183-4b30-860c-a4ce85d11094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EPFL_General_presentation_202403_EN_FULL</Template>
  <TotalTime>284</TotalTime>
  <Words>268</Words>
  <Application>Microsoft Office PowerPoint</Application>
  <PresentationFormat>Widescreen</PresentationFormat>
  <Paragraphs>108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Aptos</vt:lpstr>
      <vt:lpstr>Arial</vt:lpstr>
      <vt:lpstr>Ebrima</vt:lpstr>
      <vt:lpstr>Franklin Gothic Demi Cond</vt:lpstr>
      <vt:lpstr>Wingdings</vt:lpstr>
      <vt:lpstr>Thème Office</vt:lpstr>
      <vt:lpstr>1_Thème Office</vt:lpstr>
      <vt:lpstr>IPPOG Spring Meeting 2026 Ljubljana, Slovenia</vt:lpstr>
      <vt:lpstr>Ljubljana</vt:lpstr>
      <vt:lpstr>Getting to Slovenia</vt:lpstr>
      <vt:lpstr>Accomodation</vt:lpstr>
      <vt:lpstr>  When? (vote)</vt:lpstr>
      <vt:lpstr>We look forward to welcoming you to  Ljubljana, Slovenia!</vt:lpstr>
    </vt:vector>
  </TitlesOfParts>
  <Company>EPFL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Anja Kranjc Horvat</dc:creator>
  <cp:lastModifiedBy>Anja Kranjc Horvat</cp:lastModifiedBy>
  <cp:revision>4</cp:revision>
  <dcterms:created xsi:type="dcterms:W3CDTF">2025-04-24T12:18:34Z</dcterms:created>
  <dcterms:modified xsi:type="dcterms:W3CDTF">2025-10-17T10:40:19Z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0x010100267522A253A99943BD6B1E1A095A0667</vt:lpwstr>
  </property>
</Properties>
</file>