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1101" r:id="rId2"/>
    <p:sldId id="256" r:id="rId3"/>
    <p:sldId id="1119" r:id="rId4"/>
    <p:sldId id="112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8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59AE7-32C5-49E9-9754-1E5610459683}" type="datetimeFigureOut">
              <a:rPr lang="en-US" smtClean="0"/>
              <a:t>01/07/2025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E30ED-FEB0-4405-999E-FD0EE3F132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268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658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DCD08-F189-4FE5-8EE7-53E7AB983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EFDB5F-72A3-40FA-A1A1-C4F04F375D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C70D7-A44F-4C66-8F4B-4F269ECEF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FD1C-30FD-41D2-8C60-89C72F8CD24E}" type="datetimeFigureOut">
              <a:rPr lang="en-US" smtClean="0"/>
              <a:t>01/07/2025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A452B7-BE0B-46FC-AC13-E843A0080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00BDC-AE5E-4358-83C5-FEF16FE95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E8EA-178E-4BC0-A78F-9DAE1B61F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386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5FF81-819E-4F22-A9E4-36D5CD0E2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2B9E5-E6F3-4AF5-AAB3-0F9036DD19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61FEC4-05AB-4831-9909-3EDC97A6C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FD1C-30FD-41D2-8C60-89C72F8CD24E}" type="datetimeFigureOut">
              <a:rPr lang="en-US" smtClean="0"/>
              <a:t>01/07/2025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A4D0B-78BC-4A27-BBE8-8D279FAE0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64E2C-CC64-4F75-8ECC-44048C7BB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E8EA-178E-4BC0-A78F-9DAE1B61F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75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BEA391-4DDD-4674-9C23-DB3DF93E88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359F3A-8527-445F-BB22-6D68A4A3F5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52AFF-305C-40E2-BE26-291B3423B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FD1C-30FD-41D2-8C60-89C72F8CD24E}" type="datetimeFigureOut">
              <a:rPr lang="en-US" smtClean="0"/>
              <a:t>01/07/2025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F6F43-F8DA-46ED-AB79-93D880706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A05529-E168-4D0D-8D40-1FA7D0B21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E8EA-178E-4BC0-A78F-9DAE1B61F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7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DFC01-636E-4472-8421-1B283F83C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4E4CC-0D9F-4CC0-BA43-F83247886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7F8C0-12E9-4D16-88A6-9C52D622B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FD1C-30FD-41D2-8C60-89C72F8CD24E}" type="datetimeFigureOut">
              <a:rPr lang="en-US" smtClean="0"/>
              <a:t>01/07/2025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8E20C-AEC3-4D9F-A479-EED35EA8E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A4A62-5814-449E-B363-B230E2768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E8EA-178E-4BC0-A78F-9DAE1B61F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311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5FE91-AB2E-4B00-82FB-0621CF1F4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0BB440-6D9D-41F9-B232-4B6DDA0A2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7FA117-A302-49D2-9EEF-924F7E169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FD1C-30FD-41D2-8C60-89C72F8CD24E}" type="datetimeFigureOut">
              <a:rPr lang="en-US" smtClean="0"/>
              <a:t>01/07/2025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5D937-B473-4502-9FDB-2EAB3E172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3F130-6D3F-4115-BEC6-C3C9E9864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E8EA-178E-4BC0-A78F-9DAE1B61F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07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D374A-CCB2-4892-8271-21DBBFBE4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BD016-583B-480A-AEE4-293F6B79C1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FEE3B2-26C7-4775-A49C-F7207631A8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433502-7512-4AB3-91E7-398CCFD3D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FD1C-30FD-41D2-8C60-89C72F8CD24E}" type="datetimeFigureOut">
              <a:rPr lang="en-US" smtClean="0"/>
              <a:t>01/07/2025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A36194-CFCE-4421-8D1F-4A0AC3051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C3B365-AA94-4C70-9546-8DEE47C20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E8EA-178E-4BC0-A78F-9DAE1B61F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937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9BB11-4EB1-45A9-BAB4-72080F092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C48A4-730A-4DF9-8840-24731899A8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449CF5-F647-4DBE-9C83-C0EF99C46F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BFD7CE-268E-4755-A584-6787CD7C6E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7C0DC9-56D1-4AAF-A37B-9FEF13CFB6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853EBE-CD4A-4945-ACE5-4B8E67F7E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FD1C-30FD-41D2-8C60-89C72F8CD24E}" type="datetimeFigureOut">
              <a:rPr lang="en-US" smtClean="0"/>
              <a:t>01/07/2025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83883F-0B78-4B20-8834-3D7F65864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C32E3D-C1D4-45B9-B0A0-D62AE71A9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E8EA-178E-4BC0-A78F-9DAE1B61F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8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46731-32B8-46AC-B5E7-2BA73DBAC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1458FD-4C8E-40FE-8689-2637AD699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FD1C-30FD-41D2-8C60-89C72F8CD24E}" type="datetimeFigureOut">
              <a:rPr lang="en-US" smtClean="0"/>
              <a:t>01/07/2025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026332-9BEB-426D-98E8-424DFF259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7B6E5B-E968-4164-8499-FAED763F0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E8EA-178E-4BC0-A78F-9DAE1B61F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532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818255-93AF-4CB2-BAEE-0954D36A5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FD1C-30FD-41D2-8C60-89C72F8CD24E}" type="datetimeFigureOut">
              <a:rPr lang="en-US" smtClean="0"/>
              <a:t>01/07/2025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AC04F3-DD0C-4976-AE6E-2BE51D174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CFEF1A-5BF9-477B-92C9-F11E89D75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E8EA-178E-4BC0-A78F-9DAE1B61F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48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5A0B8-178A-4E80-93EE-229D15C97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8FE12-E76F-4133-A0FC-1A9F45836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E0334E-8A3D-41BB-BEF7-499233AC39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A10D39-CBB9-4256-BB50-BEBA51E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FD1C-30FD-41D2-8C60-89C72F8CD24E}" type="datetimeFigureOut">
              <a:rPr lang="en-US" smtClean="0"/>
              <a:t>01/07/2025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9B7151-FBFA-4715-8185-82573A8ED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DBF064-FF88-43BF-9994-E0A11FB75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E8EA-178E-4BC0-A78F-9DAE1B61F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107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F85A0-EBE8-468A-8B82-FBC600D58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36BA23-BE26-47E7-865F-F702B01091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9A03C8-24FB-431C-99A0-64D584BFF6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0EA83C-3995-499C-B7FC-654F2B099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FD1C-30FD-41D2-8C60-89C72F8CD24E}" type="datetimeFigureOut">
              <a:rPr lang="en-US" smtClean="0"/>
              <a:t>01/07/2025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2CA259-3D4B-4AC1-81D3-DE2D74CA4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7D8821-DE03-4536-ACE8-007F01109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E8EA-178E-4BC0-A78F-9DAE1B61F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96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8D8B8E-DDB2-44C7-901E-7B932356E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802008-A5A1-4471-92DC-B32324602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F1370-6408-4588-8B5E-3CC1BE97A8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BFD1C-30FD-41D2-8C60-89C72F8CD24E}" type="datetimeFigureOut">
              <a:rPr lang="en-US" smtClean="0"/>
              <a:t>01/07/2025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AE0AC-1C29-4589-961B-F1007A6C7F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E2653-1E3E-4163-AE76-8EE6FAD2BB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FE8EA-178E-4BC0-A78F-9DAE1B61F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jpe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gif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62335" y="6021288"/>
            <a:ext cx="11067332" cy="274114"/>
            <a:chOff x="562334" y="836712"/>
            <a:chExt cx="11067332" cy="274114"/>
          </a:xfrm>
        </p:grpSpPr>
        <p:pic>
          <p:nvPicPr>
            <p:cNvPr id="13" name="Picture 2" descr="flag of Belgium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2334" y="836712"/>
              <a:ext cx="479730" cy="274114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4" name="Picture 4" descr="flag of Denmark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66550" y="836712"/>
              <a:ext cx="479730" cy="274114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5" name="Picture 6" descr="flag of Finland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70766" y="836712"/>
              <a:ext cx="479730" cy="274114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6" name="Picture 8" descr="flag of Franc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074982" y="836712"/>
              <a:ext cx="479730" cy="274114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7" name="Picture 10" descr="flag of Germany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579198" y="836712"/>
              <a:ext cx="479730" cy="274114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Picture 12" descr="flag of Italy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083414" y="836712"/>
              <a:ext cx="479730" cy="274114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9" name="Picture 14" descr="flag of Netherlands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587630" y="836712"/>
              <a:ext cx="479730" cy="274114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0" name="Picture 16" descr="flag of Norway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091846" y="836712"/>
              <a:ext cx="479730" cy="274114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1" name="Picture 18" descr="flag of Russia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596062" y="836712"/>
              <a:ext cx="479730" cy="2741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pic>
          <p:nvPicPr>
            <p:cNvPr id="22" name="Picture 21" descr="flag of Spain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5100278" y="836712"/>
              <a:ext cx="479730" cy="274114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3" name="Picture 22" descr="flag of Sweden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5604494" y="836712"/>
              <a:ext cx="479730" cy="274114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4" name="Picture 33" descr="flag of Switzerland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6108710" y="836712"/>
              <a:ext cx="479730" cy="274114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5" name="Picture 26" descr="flag of United Kingdom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612926" y="836712"/>
              <a:ext cx="479730" cy="274114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6" name="Picture 2" descr="flag of Austria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7142" y="836712"/>
              <a:ext cx="479730" cy="27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4" descr="flag of Czech Republic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1358" y="836712"/>
              <a:ext cx="479730" cy="27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6" descr="flag of Hungary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5574" y="836712"/>
              <a:ext cx="479730" cy="27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8" descr="flag of Israel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790" y="836712"/>
              <a:ext cx="479730" cy="27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10" descr="flag of Poland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34006" y="836712"/>
              <a:ext cx="479730" cy="27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12" descr="flag of Portugal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38222" y="836712"/>
              <a:ext cx="479730" cy="27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14" descr="flag of Slovakia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42438" y="836712"/>
              <a:ext cx="479730" cy="27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16" descr="flag of South Africa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49936" y="836712"/>
              <a:ext cx="479730" cy="27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2" descr="Image of National Flag"/>
            <p:cNvPicPr preferRelativeResize="0">
              <a:picLocks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6654" y="836712"/>
              <a:ext cx="478800" cy="2736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A5DC9A7B-E8F7-FD4E-A9ED-82BD38D6EF32}"/>
              </a:ext>
            </a:extLst>
          </p:cNvPr>
          <p:cNvSpPr/>
          <p:nvPr/>
        </p:nvSpPr>
        <p:spPr>
          <a:xfrm>
            <a:off x="6240016" y="112369"/>
            <a:ext cx="5836915" cy="27699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36" tIns="45719" rIns="91436" bIns="45719">
            <a:spAutoFit/>
          </a:bodyPr>
          <a:lstStyle/>
          <a:p>
            <a:pPr algn="ctr"/>
            <a:endParaRPr lang="en-GB" sz="800" dirty="0">
              <a:solidFill>
                <a:schemeClr val="bg1"/>
              </a:solidFill>
              <a:latin typeface="Calibri" panose="020F0502020204030204" pitchFamily="34" charset="0"/>
              <a:ea typeface="Cooper Black" charset="0"/>
              <a:cs typeface="Calibri" panose="020F0502020204030204" pitchFamily="34" charset="0"/>
            </a:endParaRPr>
          </a:p>
          <a:p>
            <a:pPr algn="ctr"/>
            <a:endParaRPr lang="en-US" sz="3200" b="1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32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 for discussion on LCC magnet multipole tolerances</a:t>
            </a:r>
          </a:p>
          <a:p>
            <a:pPr algn="ctr"/>
            <a: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  <a:ea typeface="Cooper Black" charset="0"/>
                <a:cs typeface="Calibri" panose="020F0502020204030204" pitchFamily="34" charset="0"/>
              </a:rPr>
              <a:t>-----------------</a:t>
            </a:r>
          </a:p>
          <a:p>
            <a:pPr algn="ctr"/>
            <a:r>
              <a:rPr lang="en-GB" sz="2100" dirty="0">
                <a:solidFill>
                  <a:schemeClr val="bg1"/>
                </a:solidFill>
                <a:latin typeface="Calibri" panose="020F0502020204030204" pitchFamily="34" charset="0"/>
                <a:ea typeface="Cooper Black" charset="0"/>
                <a:cs typeface="Calibri" panose="020F0502020204030204" pitchFamily="34" charset="0"/>
              </a:rPr>
              <a:t>K. André, S. Liuzzo, P. Raimondi, S. White</a:t>
            </a:r>
          </a:p>
          <a:p>
            <a:pPr algn="ctr"/>
            <a:endParaRPr lang="en-GB" sz="2100" dirty="0">
              <a:solidFill>
                <a:schemeClr val="bg1"/>
              </a:solidFill>
              <a:latin typeface="Calibri" panose="020F0502020204030204" pitchFamily="34" charset="0"/>
              <a:ea typeface="Cooper Black" charset="0"/>
              <a:cs typeface="Calibri" panose="020F050202020403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485BB15-39B0-3840-AF0E-20E23A986996}"/>
              </a:ext>
            </a:extLst>
          </p:cNvPr>
          <p:cNvSpPr txBox="1"/>
          <p:nvPr/>
        </p:nvSpPr>
        <p:spPr>
          <a:xfrm>
            <a:off x="7525862" y="4005064"/>
            <a:ext cx="34480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PIONEERING SYNCHROTRON SCIENCE</a:t>
            </a:r>
          </a:p>
        </p:txBody>
      </p:sp>
      <p:pic>
        <p:nvPicPr>
          <p:cNvPr id="3" name="Picture 2" descr="jocelynchavy_esrf_low-1.jpg"/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000" y="116632"/>
            <a:ext cx="5927131" cy="56886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574" y="4689124"/>
            <a:ext cx="2248649" cy="115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461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3293246-93AC-4EDE-A1E3-DD2CE5D2C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table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40F8559-5860-4D32-A92F-E7B9C2CBF0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2" t="15023" r="21061" b="62361"/>
          <a:stretch/>
        </p:blipFill>
        <p:spPr>
          <a:xfrm>
            <a:off x="333375" y="2289391"/>
            <a:ext cx="6457950" cy="32555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45CD44-C023-48C8-A6B7-45F0DBAC9D81}"/>
              </a:ext>
            </a:extLst>
          </p:cNvPr>
          <p:cNvSpPr txBox="1"/>
          <p:nvPr/>
        </p:nvSpPr>
        <p:spPr>
          <a:xfrm>
            <a:off x="6858000" y="2362200"/>
            <a:ext cx="4495800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Request on error on measurement 10e-4 </a:t>
            </a:r>
          </a:p>
          <a:p>
            <a:endParaRPr lang="en-US" dirty="0"/>
          </a:p>
          <a:p>
            <a:r>
              <a:rPr lang="en-US" dirty="0"/>
              <a:t>What is considered in the random error ? Manufacturing error, measurement error ?</a:t>
            </a:r>
          </a:p>
          <a:p>
            <a:endParaRPr lang="en-US" dirty="0"/>
          </a:p>
          <a:p>
            <a:r>
              <a:rPr lang="en-US" dirty="0"/>
              <a:t>Criteria for a1/b1 (rand): weak orbit corrector</a:t>
            </a:r>
          </a:p>
          <a:p>
            <a:r>
              <a:rPr lang="en-US" dirty="0"/>
              <a:t>Criteria for b2 (syst): tune shift &lt; 0.1</a:t>
            </a:r>
          </a:p>
          <a:p>
            <a:r>
              <a:rPr lang="en-US" dirty="0"/>
              <a:t>Criteria for b2 (rand): bb &lt; 5%</a:t>
            </a:r>
          </a:p>
          <a:p>
            <a:r>
              <a:rPr lang="en-US" dirty="0"/>
              <a:t>Criteria for a2 (rand): emittance coupling ~ %</a:t>
            </a:r>
          </a:p>
          <a:p>
            <a:r>
              <a:rPr lang="en-US" dirty="0"/>
              <a:t>Criteria for b3 (syst): </a:t>
            </a:r>
            <a:r>
              <a:rPr lang="el-GR" dirty="0"/>
              <a:t>Δ</a:t>
            </a:r>
            <a:r>
              <a:rPr lang="en-US" dirty="0"/>
              <a:t>k2</a:t>
            </a:r>
            <a:r>
              <a:rPr lang="en-US" baseline="-25000" dirty="0"/>
              <a:t>S[FD]</a:t>
            </a:r>
            <a:r>
              <a:rPr lang="en-US" dirty="0"/>
              <a:t> &lt; 1%</a:t>
            </a:r>
          </a:p>
        </p:txBody>
      </p:sp>
    </p:spTree>
    <p:extLst>
      <p:ext uri="{BB962C8B-B14F-4D97-AF65-F5344CB8AC3E}">
        <p14:creationId xmlns:p14="http://schemas.microsoft.com/office/powerpoint/2010/main" val="3481933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A2F09-DD70-4786-86F0-A5A31154C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B2 in arc dipoles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DC9248-AF56-4252-91C8-C55C87312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multipole tolerance discussion 01/07/2025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44FA13-9F38-435C-BBA1-9FF7EAF57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C42F-3E89-4126-81AF-C41EC4DCBDE3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0A3F3D-7B7C-466E-A8C8-C1C61D9DC587}"/>
              </a:ext>
            </a:extLst>
          </p:cNvPr>
          <p:cNvSpPr txBox="1"/>
          <p:nvPr/>
        </p:nvSpPr>
        <p:spPr>
          <a:xfrm>
            <a:off x="1583266" y="5934857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Systematic tolerance: tune shift &lt; 0.1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CE31A9-EC21-457E-8F86-54C0030C18CA}"/>
              </a:ext>
            </a:extLst>
          </p:cNvPr>
          <p:cNvSpPr txBox="1"/>
          <p:nvPr/>
        </p:nvSpPr>
        <p:spPr>
          <a:xfrm>
            <a:off x="7823201" y="5947695"/>
            <a:ext cx="2929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Random tolerance: bb &lt; 5%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BD0CAB19-DC23-43D8-94E7-F338E2C1A8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97" y="1475816"/>
            <a:ext cx="5765303" cy="4334265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2DF128-8E24-474B-9CD8-8B0102D57F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388" y="1475815"/>
            <a:ext cx="5765303" cy="4334265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B227FFE-3820-4B4F-B3CB-89F6D523ABE5}"/>
              </a:ext>
            </a:extLst>
          </p:cNvPr>
          <p:cNvCxnSpPr/>
          <p:nvPr/>
        </p:nvCxnSpPr>
        <p:spPr>
          <a:xfrm>
            <a:off x="6632448" y="3108960"/>
            <a:ext cx="2450591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1D2BDA2-2698-47CC-ACF6-D55EF71F2061}"/>
              </a:ext>
            </a:extLst>
          </p:cNvPr>
          <p:cNvCxnSpPr/>
          <p:nvPr/>
        </p:nvCxnSpPr>
        <p:spPr>
          <a:xfrm>
            <a:off x="9515100" y="3169920"/>
            <a:ext cx="2450591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1477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A2F09-DD70-4786-86F0-A5A31154C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B3 &amp; A2 in arc dipoles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DC9248-AF56-4252-91C8-C55C87312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multipole tolerance discussion 01/07/2025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44FA13-9F38-435C-BBA1-9FF7EAF57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C42F-3E89-4126-81AF-C41EC4DCBDE3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0A3F3D-7B7C-466E-A8C8-C1C61D9DC587}"/>
              </a:ext>
            </a:extLst>
          </p:cNvPr>
          <p:cNvSpPr txBox="1"/>
          <p:nvPr/>
        </p:nvSpPr>
        <p:spPr>
          <a:xfrm>
            <a:off x="800100" y="5803858"/>
            <a:ext cx="492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Systematic tolerance: chromaticity correction requires less than 1% </a:t>
            </a:r>
            <a:r>
              <a:rPr lang="en-US" dirty="0" err="1"/>
              <a:t>sextupole</a:t>
            </a:r>
            <a:r>
              <a:rPr lang="en-US" dirty="0"/>
              <a:t> strength </a:t>
            </a:r>
            <a:r>
              <a:rPr lang="en-US" dirty="0" err="1"/>
              <a:t>modif</a:t>
            </a:r>
            <a:r>
              <a:rPr lang="en-US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CE31A9-EC21-457E-8F86-54C0030C18CA}"/>
              </a:ext>
            </a:extLst>
          </p:cNvPr>
          <p:cNvSpPr txBox="1"/>
          <p:nvPr/>
        </p:nvSpPr>
        <p:spPr>
          <a:xfrm>
            <a:off x="6615436" y="5803858"/>
            <a:ext cx="492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Random tolerance: hor. emittance growth &lt; 1% and ver. emittance growth &lt; some %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0BCE97-01C9-4554-A00F-FC82CE6C98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97" y="1418514"/>
            <a:ext cx="5865888" cy="43342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3C6096-539E-41ED-B3A9-C8257EE3EE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585" y="1418513"/>
            <a:ext cx="5765303" cy="4334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992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173</Words>
  <Application>Microsoft Office PowerPoint</Application>
  <PresentationFormat>Widescreen</PresentationFormat>
  <Paragraphs>27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Cooper Black</vt:lpstr>
      <vt:lpstr>Office Theme</vt:lpstr>
      <vt:lpstr>PowerPoint Presentation</vt:lpstr>
      <vt:lpstr>Summary table</vt:lpstr>
      <vt:lpstr>B2 in arc dipoles</vt:lpstr>
      <vt:lpstr>B3 &amp; A2 in arc dipoles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Kevin</dc:creator>
  <cp:lastModifiedBy>ANDRE Kevin</cp:lastModifiedBy>
  <cp:revision>3</cp:revision>
  <dcterms:created xsi:type="dcterms:W3CDTF">2025-07-01T14:15:07Z</dcterms:created>
  <dcterms:modified xsi:type="dcterms:W3CDTF">2025-07-01T14:18:31Z</dcterms:modified>
</cp:coreProperties>
</file>