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74" r:id="rId2"/>
    <p:sldId id="305" r:id="rId3"/>
    <p:sldId id="306" r:id="rId4"/>
    <p:sldId id="330" r:id="rId5"/>
    <p:sldId id="329" r:id="rId6"/>
    <p:sldId id="267" r:id="rId7"/>
    <p:sldId id="285" r:id="rId8"/>
    <p:sldId id="286" r:id="rId9"/>
    <p:sldId id="308" r:id="rId10"/>
    <p:sldId id="309" r:id="rId11"/>
    <p:sldId id="310" r:id="rId12"/>
    <p:sldId id="311" r:id="rId13"/>
    <p:sldId id="312" r:id="rId14"/>
    <p:sldId id="332" r:id="rId15"/>
    <p:sldId id="333" r:id="rId16"/>
    <p:sldId id="313" r:id="rId17"/>
    <p:sldId id="314" r:id="rId18"/>
    <p:sldId id="315" r:id="rId19"/>
    <p:sldId id="319" r:id="rId20"/>
    <p:sldId id="307" r:id="rId21"/>
    <p:sldId id="321" r:id="rId22"/>
    <p:sldId id="320" r:id="rId23"/>
    <p:sldId id="323" r:id="rId24"/>
    <p:sldId id="324" r:id="rId25"/>
    <p:sldId id="325" r:id="rId26"/>
    <p:sldId id="334" r:id="rId27"/>
    <p:sldId id="335" r:id="rId28"/>
    <p:sldId id="336" r:id="rId29"/>
    <p:sldId id="327" r:id="rId30"/>
    <p:sldId id="32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297D29"/>
    <a:srgbClr val="2855C8"/>
    <a:srgbClr val="E03434"/>
    <a:srgbClr val="64A028"/>
    <a:srgbClr val="6D59B4"/>
    <a:srgbClr val="E06A00"/>
    <a:srgbClr val="B09A70"/>
    <a:srgbClr val="BF95D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88372" autoAdjust="0"/>
  </p:normalViewPr>
  <p:slideViewPr>
    <p:cSldViewPr snapToGrid="0">
      <p:cViewPr varScale="1">
        <p:scale>
          <a:sx n="112" d="100"/>
          <a:sy n="112" d="100"/>
        </p:scale>
        <p:origin x="8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95682-51EA-43DE-82C5-4CFD6B660C3F}" type="datetimeFigureOut">
              <a:rPr lang="en-GB" smtClean="0"/>
              <a:t>10/07/2025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57D4E6-AA0D-4BAF-9B86-E3CBFD8ACB09}" type="slidenum">
              <a:rPr lang="en-GB" smtClean="0"/>
              <a:t>‹#›</a:t>
            </a:fld>
            <a:endParaRPr lang="en-GB"/>
          </a:p>
        </p:txBody>
      </p:sp>
    </p:spTree>
    <p:extLst>
      <p:ext uri="{BB962C8B-B14F-4D97-AF65-F5344CB8AC3E}">
        <p14:creationId xmlns:p14="http://schemas.microsoft.com/office/powerpoint/2010/main" val="3699889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D57D4E6-AA0D-4BAF-9B86-E3CBFD8ACB09}" type="slidenum">
              <a:rPr lang="en-GB" smtClean="0"/>
              <a:t>12</a:t>
            </a:fld>
            <a:endParaRPr lang="en-GB"/>
          </a:p>
        </p:txBody>
      </p:sp>
    </p:spTree>
    <p:extLst>
      <p:ext uri="{BB962C8B-B14F-4D97-AF65-F5344CB8AC3E}">
        <p14:creationId xmlns:p14="http://schemas.microsoft.com/office/powerpoint/2010/main" val="275995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D57D4E6-AA0D-4BAF-9B86-E3CBFD8ACB09}" type="slidenum">
              <a:rPr lang="en-GB" smtClean="0"/>
              <a:t>18</a:t>
            </a:fld>
            <a:endParaRPr lang="en-GB"/>
          </a:p>
        </p:txBody>
      </p:sp>
    </p:spTree>
    <p:extLst>
      <p:ext uri="{BB962C8B-B14F-4D97-AF65-F5344CB8AC3E}">
        <p14:creationId xmlns:p14="http://schemas.microsoft.com/office/powerpoint/2010/main" val="4222513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4412F-730E-4962-1CD0-744CD0D3188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EA46B1C-61B3-171B-C6BB-F9909D9437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BF804DC-EC6F-D925-BAB9-66616DE97242}"/>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5" name="Footer Placeholder 4">
            <a:extLst>
              <a:ext uri="{FF2B5EF4-FFF2-40B4-BE49-F238E27FC236}">
                <a16:creationId xmlns:a16="http://schemas.microsoft.com/office/drawing/2014/main" id="{6D430605-D1C0-EC45-6BA0-E7FC754D9C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C7B390-8244-C55E-1EFA-464153F0482E}"/>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4192836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2A907-4305-9B69-A1F8-6D5ECBBF5A9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7D70B0B-DB02-3095-ECC6-657AD816314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CD2569-77D6-4196-7C60-C5E804DC0192}"/>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5" name="Footer Placeholder 4">
            <a:extLst>
              <a:ext uri="{FF2B5EF4-FFF2-40B4-BE49-F238E27FC236}">
                <a16:creationId xmlns:a16="http://schemas.microsoft.com/office/drawing/2014/main" id="{11F46BE2-1303-7ACE-9570-949304101C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ACCCAF-B80A-7A07-A79B-D7FD3D0684C2}"/>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3485266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245B0A-98D3-E2B1-AEFF-804865A897C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BDD3006-3701-7A10-518A-E8C350AE56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EE7C65-3A45-59F6-D5D9-75E0A5D2B5C0}"/>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5" name="Footer Placeholder 4">
            <a:extLst>
              <a:ext uri="{FF2B5EF4-FFF2-40B4-BE49-F238E27FC236}">
                <a16:creationId xmlns:a16="http://schemas.microsoft.com/office/drawing/2014/main" id="{2B1E3282-DCDA-1AF2-9190-AFEC8858F7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2575D8-3D0E-0F94-C692-18FBE0B8DA9F}"/>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541640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457C6-93E3-8AEA-107A-C3F8249C884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CC3AAFD-DA7A-E8B6-536E-8ACCF2F43A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D444B4-5D18-F57A-2965-64AA9172E3FD}"/>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5" name="Footer Placeholder 4">
            <a:extLst>
              <a:ext uri="{FF2B5EF4-FFF2-40B4-BE49-F238E27FC236}">
                <a16:creationId xmlns:a16="http://schemas.microsoft.com/office/drawing/2014/main" id="{64E88812-4BEA-C22E-9FAA-B1C1D3733A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970900-35CC-DC56-6290-6777AC7753A1}"/>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880547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8F39A-8BC8-15D2-499B-7407631C80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BCA4C74-6649-7588-5E2C-F513F3B8157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C974A8-A1DD-4E25-BD24-3F467D4ADB28}"/>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5" name="Footer Placeholder 4">
            <a:extLst>
              <a:ext uri="{FF2B5EF4-FFF2-40B4-BE49-F238E27FC236}">
                <a16:creationId xmlns:a16="http://schemas.microsoft.com/office/drawing/2014/main" id="{0CD0045B-4307-4388-BA1F-08A3893B20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190D7A-DF67-4D2A-D5BF-293D746DF9EB}"/>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287999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61BE8-8E73-48AA-792A-5E71B6FD6D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646416-AFBC-2CCD-895E-E924EA346D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87A6863-C0B3-B6F6-412F-4431982DC3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017DEB-205D-3E0E-7CB4-E3B863985261}"/>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6" name="Footer Placeholder 5">
            <a:extLst>
              <a:ext uri="{FF2B5EF4-FFF2-40B4-BE49-F238E27FC236}">
                <a16:creationId xmlns:a16="http://schemas.microsoft.com/office/drawing/2014/main" id="{DC40FAEE-ADFA-0A5D-6140-635620C7639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3584D18-545D-03F3-F497-CB8EFE7A4112}"/>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4004581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FCA4A-A067-E23F-1795-9464A7D00A2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2B2AB34-A1AB-2696-2719-DD3421C495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F3A4F2-744E-3F14-EE06-B5C8607F2D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84C8F24-4AB8-0B16-8D6A-4342F1F696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418755-4FF8-3C03-BB95-97438724C6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3E6B3B9-E5CA-CBEA-55D9-46FBB91455DA}"/>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8" name="Footer Placeholder 7">
            <a:extLst>
              <a:ext uri="{FF2B5EF4-FFF2-40B4-BE49-F238E27FC236}">
                <a16:creationId xmlns:a16="http://schemas.microsoft.com/office/drawing/2014/main" id="{418DD5F5-F7AF-A1B9-E0EF-59094F4F718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0C3FB4D-A293-64DB-2C15-BFEFF39DAE4D}"/>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4096789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B678C-D9E3-6D69-401F-0734ED36227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9FABD0-8B7A-FE76-C23F-EE4E119952ED}"/>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4" name="Footer Placeholder 3">
            <a:extLst>
              <a:ext uri="{FF2B5EF4-FFF2-40B4-BE49-F238E27FC236}">
                <a16:creationId xmlns:a16="http://schemas.microsoft.com/office/drawing/2014/main" id="{D471CEB7-9081-4203-FD6E-97D4F786F39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866181C-6393-F07D-F8C8-2A76C9CE252B}"/>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414838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3BB244-9123-710A-03E2-28DF50E8BA73}"/>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3" name="Footer Placeholder 2">
            <a:extLst>
              <a:ext uri="{FF2B5EF4-FFF2-40B4-BE49-F238E27FC236}">
                <a16:creationId xmlns:a16="http://schemas.microsoft.com/office/drawing/2014/main" id="{05B25D35-50A4-B280-09D6-BA8D45F7EB1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FEF8278-7179-3ED7-57FB-FD3E3B0C4EBF}"/>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2343174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D42E1-7A0E-9C49-85F7-F0D55CD5E6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A8A21CE-D2EA-86D0-66D0-560482F5DA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0EFFD96-2C83-E813-E3AB-42766225A9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2A19B2-B2CE-FCFA-3A09-FB65D05F8440}"/>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6" name="Footer Placeholder 5">
            <a:extLst>
              <a:ext uri="{FF2B5EF4-FFF2-40B4-BE49-F238E27FC236}">
                <a16:creationId xmlns:a16="http://schemas.microsoft.com/office/drawing/2014/main" id="{4A10090B-CF3F-2614-C120-2CF389BDBB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EFB940-382B-111E-90A9-53725F864B22}"/>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2015081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1FEE2-7D26-51F1-2264-9E8AFA2FA9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DC095FA-5CC0-9A90-A00A-A936E43CED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1BC91BA-88A1-A080-E131-CFCE938D67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5D18DD-D6C5-626D-4A3A-41D5A8BBE7A1}"/>
              </a:ext>
            </a:extLst>
          </p:cNvPr>
          <p:cNvSpPr>
            <a:spLocks noGrp="1"/>
          </p:cNvSpPr>
          <p:nvPr>
            <p:ph type="dt" sz="half" idx="10"/>
          </p:nvPr>
        </p:nvSpPr>
        <p:spPr/>
        <p:txBody>
          <a:bodyPr/>
          <a:lstStyle/>
          <a:p>
            <a:fld id="{B47CC2F5-20D2-4ABB-AF96-2546D9AE3E86}" type="datetimeFigureOut">
              <a:rPr lang="en-GB" smtClean="0"/>
              <a:t>10/07/2025</a:t>
            </a:fld>
            <a:endParaRPr lang="en-GB"/>
          </a:p>
        </p:txBody>
      </p:sp>
      <p:sp>
        <p:nvSpPr>
          <p:cNvPr id="6" name="Footer Placeholder 5">
            <a:extLst>
              <a:ext uri="{FF2B5EF4-FFF2-40B4-BE49-F238E27FC236}">
                <a16:creationId xmlns:a16="http://schemas.microsoft.com/office/drawing/2014/main" id="{90D89959-E820-E978-29B5-15D0ADFE599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9D9B2D5-EB31-548B-FCB3-FEFFA4EBF1E3}"/>
              </a:ext>
            </a:extLst>
          </p:cNvPr>
          <p:cNvSpPr>
            <a:spLocks noGrp="1"/>
          </p:cNvSpPr>
          <p:nvPr>
            <p:ph type="sldNum" sz="quarter" idx="12"/>
          </p:nvPr>
        </p:nvSpPr>
        <p:spPr/>
        <p:txBody>
          <a:bodyPr/>
          <a:lstStyle/>
          <a:p>
            <a:fld id="{413F3AA5-9472-48D0-9746-22392246FC49}" type="slidenum">
              <a:rPr lang="en-GB" smtClean="0"/>
              <a:t>‹#›</a:t>
            </a:fld>
            <a:endParaRPr lang="en-GB"/>
          </a:p>
        </p:txBody>
      </p:sp>
    </p:spTree>
    <p:extLst>
      <p:ext uri="{BB962C8B-B14F-4D97-AF65-F5344CB8AC3E}">
        <p14:creationId xmlns:p14="http://schemas.microsoft.com/office/powerpoint/2010/main" val="4228286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4B8250-A9E0-02D4-AE27-DFA55B053C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5D5CD5F-8A0C-FF09-2610-503CE717D2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709AF7-E44A-A3FE-D5ED-113F964801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47CC2F5-20D2-4ABB-AF96-2546D9AE3E86}" type="datetimeFigureOut">
              <a:rPr lang="en-GB" smtClean="0"/>
              <a:t>10/07/2025</a:t>
            </a:fld>
            <a:endParaRPr lang="en-GB"/>
          </a:p>
        </p:txBody>
      </p:sp>
      <p:sp>
        <p:nvSpPr>
          <p:cNvPr id="5" name="Footer Placeholder 4">
            <a:extLst>
              <a:ext uri="{FF2B5EF4-FFF2-40B4-BE49-F238E27FC236}">
                <a16:creationId xmlns:a16="http://schemas.microsoft.com/office/drawing/2014/main" id="{15A108CB-B95E-E35B-D6D1-18C636963C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6E539A1-4E7D-080D-9E63-EFFE344B2C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13F3AA5-9472-48D0-9746-22392246FC49}" type="slidenum">
              <a:rPr lang="en-GB" smtClean="0"/>
              <a:t>‹#›</a:t>
            </a:fld>
            <a:endParaRPr lang="en-GB"/>
          </a:p>
        </p:txBody>
      </p:sp>
    </p:spTree>
    <p:extLst>
      <p:ext uri="{BB962C8B-B14F-4D97-AF65-F5344CB8AC3E}">
        <p14:creationId xmlns:p14="http://schemas.microsoft.com/office/powerpoint/2010/main" val="12543812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dms.cern.ch/document/3314632"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26BAD-ED47-7CFA-BD4F-04667108B79A}"/>
              </a:ext>
            </a:extLst>
          </p:cNvPr>
          <p:cNvSpPr>
            <a:spLocks noGrp="1"/>
          </p:cNvSpPr>
          <p:nvPr>
            <p:ph type="ctrTitle"/>
          </p:nvPr>
        </p:nvSpPr>
        <p:spPr/>
        <p:txBody>
          <a:bodyPr>
            <a:normAutofit/>
          </a:bodyPr>
          <a:lstStyle/>
          <a:p>
            <a:r>
              <a:rPr lang="en-US" dirty="0"/>
              <a:t>HR_FFC01_01 </a:t>
            </a:r>
            <a:br>
              <a:rPr lang="en-US" dirty="0"/>
            </a:br>
            <a:r>
              <a:rPr lang="en-US" dirty="0"/>
              <a:t>tests at 4.5 K results </a:t>
            </a:r>
            <a:endParaRPr lang="en-GB" sz="4000" i="1" dirty="0"/>
          </a:p>
        </p:txBody>
      </p:sp>
      <p:sp>
        <p:nvSpPr>
          <p:cNvPr id="3" name="Subtitle 2">
            <a:extLst>
              <a:ext uri="{FF2B5EF4-FFF2-40B4-BE49-F238E27FC236}">
                <a16:creationId xmlns:a16="http://schemas.microsoft.com/office/drawing/2014/main" id="{424DCC2B-B238-56D8-98AA-B8332AC1C206}"/>
              </a:ext>
            </a:extLst>
          </p:cNvPr>
          <p:cNvSpPr>
            <a:spLocks noGrp="1"/>
          </p:cNvSpPr>
          <p:nvPr>
            <p:ph type="subTitle" idx="1"/>
          </p:nvPr>
        </p:nvSpPr>
        <p:spPr/>
        <p:txBody>
          <a:bodyPr/>
          <a:lstStyle/>
          <a:p>
            <a:r>
              <a:rPr lang="en-US" dirty="0"/>
              <a:t>F. Mangiarotti, A. Baskys, V. di Capua, L. Fiscarelli, N. Gal, </a:t>
            </a:r>
            <a:br>
              <a:rPr lang="en-US" dirty="0"/>
            </a:br>
            <a:r>
              <a:rPr lang="en-US" dirty="0"/>
              <a:t>C. Petrone, N. Vallis, G. Willering</a:t>
            </a:r>
          </a:p>
          <a:p>
            <a:r>
              <a:rPr lang="en-US" dirty="0"/>
              <a:t>2025.07.10</a:t>
            </a:r>
            <a:endParaRPr lang="en-GB" dirty="0"/>
          </a:p>
        </p:txBody>
      </p:sp>
      <p:sp>
        <p:nvSpPr>
          <p:cNvPr id="5" name="TextBox 4">
            <a:extLst>
              <a:ext uri="{FF2B5EF4-FFF2-40B4-BE49-F238E27FC236}">
                <a16:creationId xmlns:a16="http://schemas.microsoft.com/office/drawing/2014/main" id="{674A54A3-6709-9006-E01F-9B815BA32B71}"/>
              </a:ext>
            </a:extLst>
          </p:cNvPr>
          <p:cNvSpPr txBox="1"/>
          <p:nvPr/>
        </p:nvSpPr>
        <p:spPr>
          <a:xfrm>
            <a:off x="463164" y="6033254"/>
            <a:ext cx="6094674" cy="369332"/>
          </a:xfrm>
          <a:prstGeom prst="rect">
            <a:avLst/>
          </a:prstGeom>
          <a:noFill/>
        </p:spPr>
        <p:txBody>
          <a:bodyPr wrap="square">
            <a:spAutoFit/>
          </a:bodyPr>
          <a:lstStyle/>
          <a:p>
            <a:r>
              <a:rPr lang="en-GB" dirty="0">
                <a:hlinkClick r:id="rId2"/>
              </a:rPr>
              <a:t>https://edms.cern.ch/document/3314632</a:t>
            </a:r>
            <a:r>
              <a:rPr lang="en-GB" dirty="0"/>
              <a:t> </a:t>
            </a:r>
          </a:p>
        </p:txBody>
      </p:sp>
    </p:spTree>
    <p:extLst>
      <p:ext uri="{BB962C8B-B14F-4D97-AF65-F5344CB8AC3E}">
        <p14:creationId xmlns:p14="http://schemas.microsoft.com/office/powerpoint/2010/main" val="41327373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graph&#10;&#10;AI-generated content may be incorrect.">
            <a:extLst>
              <a:ext uri="{FF2B5EF4-FFF2-40B4-BE49-F238E27FC236}">
                <a16:creationId xmlns:a16="http://schemas.microsoft.com/office/drawing/2014/main" id="{B764B87A-8B19-D9B5-C8F8-C88EBE2271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 y="0"/>
            <a:ext cx="12190094" cy="6858000"/>
          </a:xfrm>
          <a:prstGeom prst="rect">
            <a:avLst/>
          </a:prstGeom>
        </p:spPr>
      </p:pic>
      <p:sp>
        <p:nvSpPr>
          <p:cNvPr id="6" name="TextBox 5">
            <a:extLst>
              <a:ext uri="{FF2B5EF4-FFF2-40B4-BE49-F238E27FC236}">
                <a16:creationId xmlns:a16="http://schemas.microsoft.com/office/drawing/2014/main" id="{74BC77A9-A9F3-DF87-1F58-4F749D7AB83C}"/>
              </a:ext>
            </a:extLst>
          </p:cNvPr>
          <p:cNvSpPr txBox="1"/>
          <p:nvPr/>
        </p:nvSpPr>
        <p:spPr>
          <a:xfrm>
            <a:off x="6246976" y="3939611"/>
            <a:ext cx="671787" cy="369332"/>
          </a:xfrm>
          <a:prstGeom prst="rect">
            <a:avLst/>
          </a:prstGeom>
          <a:noFill/>
        </p:spPr>
        <p:txBody>
          <a:bodyPr wrap="none" rtlCol="0">
            <a:spAutoFit/>
          </a:bodyPr>
          <a:lstStyle/>
          <a:p>
            <a:r>
              <a:rPr lang="en-US" dirty="0"/>
              <a:t>5 A/s</a:t>
            </a:r>
            <a:endParaRPr lang="en-GB" dirty="0"/>
          </a:p>
        </p:txBody>
      </p:sp>
      <p:sp>
        <p:nvSpPr>
          <p:cNvPr id="7" name="TextBox 6">
            <a:extLst>
              <a:ext uri="{FF2B5EF4-FFF2-40B4-BE49-F238E27FC236}">
                <a16:creationId xmlns:a16="http://schemas.microsoft.com/office/drawing/2014/main" id="{3C03FA85-FE81-7F52-0B5D-688F4723DF3C}"/>
              </a:ext>
            </a:extLst>
          </p:cNvPr>
          <p:cNvSpPr txBox="1"/>
          <p:nvPr/>
        </p:nvSpPr>
        <p:spPr>
          <a:xfrm>
            <a:off x="3418318" y="273465"/>
            <a:ext cx="671787" cy="369332"/>
          </a:xfrm>
          <a:prstGeom prst="rect">
            <a:avLst/>
          </a:prstGeom>
          <a:noFill/>
        </p:spPr>
        <p:txBody>
          <a:bodyPr wrap="none" rtlCol="0">
            <a:spAutoFit/>
          </a:bodyPr>
          <a:lstStyle/>
          <a:p>
            <a:r>
              <a:rPr lang="en-US" dirty="0"/>
              <a:t>5 A/s</a:t>
            </a:r>
            <a:endParaRPr lang="en-GB" dirty="0"/>
          </a:p>
        </p:txBody>
      </p:sp>
      <p:sp>
        <p:nvSpPr>
          <p:cNvPr id="8" name="TextBox 7">
            <a:extLst>
              <a:ext uri="{FF2B5EF4-FFF2-40B4-BE49-F238E27FC236}">
                <a16:creationId xmlns:a16="http://schemas.microsoft.com/office/drawing/2014/main" id="{1F14A151-F74A-80A6-1CCF-2CBDD5D8D209}"/>
              </a:ext>
            </a:extLst>
          </p:cNvPr>
          <p:cNvSpPr txBox="1"/>
          <p:nvPr/>
        </p:nvSpPr>
        <p:spPr>
          <a:xfrm>
            <a:off x="6161518" y="273465"/>
            <a:ext cx="671787" cy="369332"/>
          </a:xfrm>
          <a:prstGeom prst="rect">
            <a:avLst/>
          </a:prstGeom>
          <a:noFill/>
        </p:spPr>
        <p:txBody>
          <a:bodyPr wrap="none" rtlCol="0">
            <a:spAutoFit/>
          </a:bodyPr>
          <a:lstStyle/>
          <a:p>
            <a:r>
              <a:rPr lang="en-US" dirty="0"/>
              <a:t>5 A/s</a:t>
            </a:r>
            <a:endParaRPr lang="en-GB" dirty="0"/>
          </a:p>
        </p:txBody>
      </p:sp>
      <p:sp>
        <p:nvSpPr>
          <p:cNvPr id="9" name="TextBox 8">
            <a:extLst>
              <a:ext uri="{FF2B5EF4-FFF2-40B4-BE49-F238E27FC236}">
                <a16:creationId xmlns:a16="http://schemas.microsoft.com/office/drawing/2014/main" id="{73563A13-1E75-54CA-A96D-D541C8EDB456}"/>
              </a:ext>
            </a:extLst>
          </p:cNvPr>
          <p:cNvSpPr txBox="1"/>
          <p:nvPr/>
        </p:nvSpPr>
        <p:spPr>
          <a:xfrm>
            <a:off x="8434699" y="273465"/>
            <a:ext cx="795218" cy="369332"/>
          </a:xfrm>
          <a:prstGeom prst="rect">
            <a:avLst/>
          </a:prstGeom>
          <a:noFill/>
        </p:spPr>
        <p:txBody>
          <a:bodyPr wrap="none" rtlCol="0">
            <a:spAutoFit/>
          </a:bodyPr>
          <a:lstStyle/>
          <a:p>
            <a:r>
              <a:rPr lang="en-US" dirty="0"/>
              <a:t>10 A/s</a:t>
            </a:r>
            <a:endParaRPr lang="en-GB" dirty="0"/>
          </a:p>
        </p:txBody>
      </p:sp>
      <p:sp>
        <p:nvSpPr>
          <p:cNvPr id="10" name="TextBox 9">
            <a:extLst>
              <a:ext uri="{FF2B5EF4-FFF2-40B4-BE49-F238E27FC236}">
                <a16:creationId xmlns:a16="http://schemas.microsoft.com/office/drawing/2014/main" id="{3071EF36-41A1-BB0F-BFC2-E7D4136B7BD2}"/>
              </a:ext>
            </a:extLst>
          </p:cNvPr>
          <p:cNvSpPr txBox="1"/>
          <p:nvPr/>
        </p:nvSpPr>
        <p:spPr>
          <a:xfrm>
            <a:off x="10143858" y="273465"/>
            <a:ext cx="795218" cy="369332"/>
          </a:xfrm>
          <a:prstGeom prst="rect">
            <a:avLst/>
          </a:prstGeom>
          <a:noFill/>
        </p:spPr>
        <p:txBody>
          <a:bodyPr wrap="none" rtlCol="0">
            <a:spAutoFit/>
          </a:bodyPr>
          <a:lstStyle/>
          <a:p>
            <a:r>
              <a:rPr lang="en-US" dirty="0"/>
              <a:t>15 A/s</a:t>
            </a:r>
            <a:endParaRPr lang="en-GB" dirty="0"/>
          </a:p>
        </p:txBody>
      </p:sp>
      <p:sp>
        <p:nvSpPr>
          <p:cNvPr id="11" name="Star: 5 Points 10">
            <a:extLst>
              <a:ext uri="{FF2B5EF4-FFF2-40B4-BE49-F238E27FC236}">
                <a16:creationId xmlns:a16="http://schemas.microsoft.com/office/drawing/2014/main" id="{AF3C1FE4-C020-2A60-76A1-D8A49A11F6AC}"/>
              </a:ext>
            </a:extLst>
          </p:cNvPr>
          <p:cNvSpPr/>
          <p:nvPr/>
        </p:nvSpPr>
        <p:spPr>
          <a:xfrm>
            <a:off x="10823707" y="1230596"/>
            <a:ext cx="230737" cy="239282"/>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Star: 5 Points 11">
            <a:extLst>
              <a:ext uri="{FF2B5EF4-FFF2-40B4-BE49-F238E27FC236}">
                <a16:creationId xmlns:a16="http://schemas.microsoft.com/office/drawing/2014/main" id="{2BA56F2B-54D5-7670-4841-8B21451E984D}"/>
              </a:ext>
            </a:extLst>
          </p:cNvPr>
          <p:cNvSpPr/>
          <p:nvPr/>
        </p:nvSpPr>
        <p:spPr>
          <a:xfrm>
            <a:off x="10336368" y="4030274"/>
            <a:ext cx="230737" cy="239282"/>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C684FF7-47C3-8CD9-9A75-EEB38E109D9A}"/>
              </a:ext>
            </a:extLst>
          </p:cNvPr>
          <p:cNvSpPr txBox="1"/>
          <p:nvPr/>
        </p:nvSpPr>
        <p:spPr>
          <a:xfrm>
            <a:off x="8314817" y="3900224"/>
            <a:ext cx="795218" cy="369332"/>
          </a:xfrm>
          <a:prstGeom prst="rect">
            <a:avLst/>
          </a:prstGeom>
          <a:noFill/>
        </p:spPr>
        <p:txBody>
          <a:bodyPr wrap="none" rtlCol="0">
            <a:spAutoFit/>
          </a:bodyPr>
          <a:lstStyle/>
          <a:p>
            <a:r>
              <a:rPr lang="en-US" dirty="0"/>
              <a:t>50 A/s</a:t>
            </a:r>
            <a:endParaRPr lang="en-GB" dirty="0"/>
          </a:p>
        </p:txBody>
      </p:sp>
      <p:sp>
        <p:nvSpPr>
          <p:cNvPr id="14" name="TextBox 13">
            <a:extLst>
              <a:ext uri="{FF2B5EF4-FFF2-40B4-BE49-F238E27FC236}">
                <a16:creationId xmlns:a16="http://schemas.microsoft.com/office/drawing/2014/main" id="{745C0FDF-9E69-82BD-5D23-F8D977512686}"/>
              </a:ext>
            </a:extLst>
          </p:cNvPr>
          <p:cNvSpPr txBox="1"/>
          <p:nvPr/>
        </p:nvSpPr>
        <p:spPr>
          <a:xfrm>
            <a:off x="9417719" y="3570279"/>
            <a:ext cx="918649" cy="369332"/>
          </a:xfrm>
          <a:prstGeom prst="rect">
            <a:avLst/>
          </a:prstGeom>
          <a:noFill/>
        </p:spPr>
        <p:txBody>
          <a:bodyPr wrap="none" rtlCol="0">
            <a:spAutoFit/>
          </a:bodyPr>
          <a:lstStyle/>
          <a:p>
            <a:r>
              <a:rPr lang="en-US" dirty="0"/>
              <a:t>100 A/s</a:t>
            </a:r>
            <a:endParaRPr lang="en-GB" dirty="0"/>
          </a:p>
        </p:txBody>
      </p:sp>
      <p:sp>
        <p:nvSpPr>
          <p:cNvPr id="15" name="TextBox 14">
            <a:extLst>
              <a:ext uri="{FF2B5EF4-FFF2-40B4-BE49-F238E27FC236}">
                <a16:creationId xmlns:a16="http://schemas.microsoft.com/office/drawing/2014/main" id="{994552E5-972D-E237-F80E-1BC25B2E9FD7}"/>
              </a:ext>
            </a:extLst>
          </p:cNvPr>
          <p:cNvSpPr txBox="1"/>
          <p:nvPr/>
        </p:nvSpPr>
        <p:spPr>
          <a:xfrm>
            <a:off x="10174227" y="4488023"/>
            <a:ext cx="918649" cy="369332"/>
          </a:xfrm>
          <a:prstGeom prst="rect">
            <a:avLst/>
          </a:prstGeom>
          <a:noFill/>
        </p:spPr>
        <p:txBody>
          <a:bodyPr wrap="none" rtlCol="0">
            <a:spAutoFit/>
          </a:bodyPr>
          <a:lstStyle/>
          <a:p>
            <a:r>
              <a:rPr lang="en-US" dirty="0"/>
              <a:t>200 A/s</a:t>
            </a:r>
            <a:endParaRPr lang="en-GB" dirty="0"/>
          </a:p>
        </p:txBody>
      </p:sp>
    </p:spTree>
    <p:extLst>
      <p:ext uri="{BB962C8B-B14F-4D97-AF65-F5344CB8AC3E}">
        <p14:creationId xmlns:p14="http://schemas.microsoft.com/office/powerpoint/2010/main" val="2312491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EFB2BB-118B-950A-E062-9FF74D526DE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D087AE9-485B-F29F-8933-9BCD58768BFF}"/>
              </a:ext>
            </a:extLst>
          </p:cNvPr>
          <p:cNvSpPr>
            <a:spLocks noGrp="1"/>
          </p:cNvSpPr>
          <p:nvPr>
            <p:ph type="title"/>
          </p:nvPr>
        </p:nvSpPr>
        <p:spPr/>
        <p:txBody>
          <a:bodyPr/>
          <a:lstStyle/>
          <a:p>
            <a:r>
              <a:rPr lang="en-US" dirty="0"/>
              <a:t>Quench detection and protection</a:t>
            </a:r>
            <a:endParaRPr lang="en-GB" dirty="0"/>
          </a:p>
        </p:txBody>
      </p:sp>
      <p:sp>
        <p:nvSpPr>
          <p:cNvPr id="5" name="Text Placeholder 4">
            <a:extLst>
              <a:ext uri="{FF2B5EF4-FFF2-40B4-BE49-F238E27FC236}">
                <a16:creationId xmlns:a16="http://schemas.microsoft.com/office/drawing/2014/main" id="{E47936A2-C25A-AED2-FE52-F8900DCDB3E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028558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graph of a graph&#10;&#10;AI-generated content may be incorrect.">
            <a:extLst>
              <a:ext uri="{FF2B5EF4-FFF2-40B4-BE49-F238E27FC236}">
                <a16:creationId xmlns:a16="http://schemas.microsoft.com/office/drawing/2014/main" id="{1E5BBB70-D8E1-2A4C-7FCB-E5D7174A6B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4832"/>
            <a:ext cx="7270890" cy="5453168"/>
          </a:xfrm>
          <a:prstGeom prst="rect">
            <a:avLst/>
          </a:prstGeom>
        </p:spPr>
      </p:pic>
      <p:sp>
        <p:nvSpPr>
          <p:cNvPr id="2" name="Title 1">
            <a:extLst>
              <a:ext uri="{FF2B5EF4-FFF2-40B4-BE49-F238E27FC236}">
                <a16:creationId xmlns:a16="http://schemas.microsoft.com/office/drawing/2014/main" id="{4D4C792E-37D1-7CF4-C45B-17E706176273}"/>
              </a:ext>
            </a:extLst>
          </p:cNvPr>
          <p:cNvSpPr>
            <a:spLocks noGrp="1"/>
          </p:cNvSpPr>
          <p:nvPr>
            <p:ph type="title"/>
          </p:nvPr>
        </p:nvSpPr>
        <p:spPr/>
        <p:txBody>
          <a:bodyPr/>
          <a:lstStyle/>
          <a:p>
            <a:r>
              <a:rPr lang="en-US" dirty="0"/>
              <a:t>Quench detection</a:t>
            </a:r>
            <a:endParaRPr lang="en-GB" dirty="0"/>
          </a:p>
        </p:txBody>
      </p:sp>
      <p:sp>
        <p:nvSpPr>
          <p:cNvPr id="9" name="TextBox 8">
            <a:extLst>
              <a:ext uri="{FF2B5EF4-FFF2-40B4-BE49-F238E27FC236}">
                <a16:creationId xmlns:a16="http://schemas.microsoft.com/office/drawing/2014/main" id="{A204D23B-2E76-2B59-5831-B8739364CEBD}"/>
              </a:ext>
            </a:extLst>
          </p:cNvPr>
          <p:cNvSpPr txBox="1"/>
          <p:nvPr/>
        </p:nvSpPr>
        <p:spPr>
          <a:xfrm>
            <a:off x="7535911" y="1432698"/>
            <a:ext cx="2748787" cy="369332"/>
          </a:xfrm>
          <a:prstGeom prst="rect">
            <a:avLst/>
          </a:prstGeom>
          <a:noFill/>
        </p:spPr>
        <p:txBody>
          <a:bodyPr wrap="square" rtlCol="0">
            <a:spAutoFit/>
          </a:bodyPr>
          <a:lstStyle/>
          <a:p>
            <a:r>
              <a:rPr lang="en-US" dirty="0"/>
              <a:t>QD trigger at 5 mV, 3.2 </a:t>
            </a:r>
            <a:r>
              <a:rPr lang="en-US" dirty="0" err="1"/>
              <a:t>ms</a:t>
            </a:r>
            <a:endParaRPr lang="en-GB" dirty="0"/>
          </a:p>
        </p:txBody>
      </p:sp>
      <p:cxnSp>
        <p:nvCxnSpPr>
          <p:cNvPr id="11" name="Straight Arrow Connector 10">
            <a:extLst>
              <a:ext uri="{FF2B5EF4-FFF2-40B4-BE49-F238E27FC236}">
                <a16:creationId xmlns:a16="http://schemas.microsoft.com/office/drawing/2014/main" id="{E4A38552-0091-2AE3-D28A-ECB4D8095ABC}"/>
              </a:ext>
            </a:extLst>
          </p:cNvPr>
          <p:cNvCxnSpPr>
            <a:cxnSpLocks/>
          </p:cNvCxnSpPr>
          <p:nvPr/>
        </p:nvCxnSpPr>
        <p:spPr>
          <a:xfrm flipH="1">
            <a:off x="5623133" y="1652540"/>
            <a:ext cx="1912778" cy="4924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AFADF14-C03D-062C-B9BA-E80105D1C634}"/>
              </a:ext>
            </a:extLst>
          </p:cNvPr>
          <p:cNvCxnSpPr>
            <a:cxnSpLocks/>
          </p:cNvCxnSpPr>
          <p:nvPr/>
        </p:nvCxnSpPr>
        <p:spPr>
          <a:xfrm flipH="1">
            <a:off x="3913974" y="3627142"/>
            <a:ext cx="3623417" cy="4748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A98E2BA3-5D6A-C87E-53F4-927E31E9181A}"/>
              </a:ext>
            </a:extLst>
          </p:cNvPr>
          <p:cNvSpPr txBox="1"/>
          <p:nvPr/>
        </p:nvSpPr>
        <p:spPr>
          <a:xfrm>
            <a:off x="7535911" y="3442476"/>
            <a:ext cx="2905570" cy="369332"/>
          </a:xfrm>
          <a:prstGeom prst="rect">
            <a:avLst/>
          </a:prstGeom>
          <a:noFill/>
        </p:spPr>
        <p:txBody>
          <a:bodyPr wrap="square" rtlCol="0">
            <a:spAutoFit/>
          </a:bodyPr>
          <a:lstStyle/>
          <a:p>
            <a:r>
              <a:rPr lang="en-US" dirty="0"/>
              <a:t>QD trigger at 5 mV, 9 </a:t>
            </a:r>
            <a:r>
              <a:rPr lang="en-US" dirty="0" err="1"/>
              <a:t>ms</a:t>
            </a:r>
            <a:endParaRPr lang="en-GB" dirty="0"/>
          </a:p>
        </p:txBody>
      </p:sp>
      <p:sp>
        <p:nvSpPr>
          <p:cNvPr id="20" name="TextBox 19">
            <a:extLst>
              <a:ext uri="{FF2B5EF4-FFF2-40B4-BE49-F238E27FC236}">
                <a16:creationId xmlns:a16="http://schemas.microsoft.com/office/drawing/2014/main" id="{ECD646E4-3EF8-DDB8-6D0D-7C4A8AC76754}"/>
              </a:ext>
            </a:extLst>
          </p:cNvPr>
          <p:cNvSpPr txBox="1"/>
          <p:nvPr/>
        </p:nvSpPr>
        <p:spPr>
          <a:xfrm>
            <a:off x="7535911" y="5299771"/>
            <a:ext cx="4108772" cy="1200329"/>
          </a:xfrm>
          <a:prstGeom prst="rect">
            <a:avLst/>
          </a:prstGeom>
          <a:noFill/>
        </p:spPr>
        <p:txBody>
          <a:bodyPr wrap="square">
            <a:spAutoFit/>
          </a:bodyPr>
          <a:lstStyle/>
          <a:p>
            <a:r>
              <a:rPr lang="en-US" dirty="0"/>
              <a:t>Quench detection working as expected.</a:t>
            </a:r>
          </a:p>
          <a:p>
            <a:endParaRPr lang="en-US" dirty="0"/>
          </a:p>
          <a:p>
            <a:r>
              <a:rPr lang="en-US" dirty="0"/>
              <a:t>Validation time reduced at the end of CD 1 as no false trip was detected.</a:t>
            </a:r>
          </a:p>
        </p:txBody>
      </p:sp>
      <p:cxnSp>
        <p:nvCxnSpPr>
          <p:cNvPr id="14" name="Straight Arrow Connector 13">
            <a:extLst>
              <a:ext uri="{FF2B5EF4-FFF2-40B4-BE49-F238E27FC236}">
                <a16:creationId xmlns:a16="http://schemas.microsoft.com/office/drawing/2014/main" id="{D49D0FE3-A596-406D-4140-E2490CBAD858}"/>
              </a:ext>
            </a:extLst>
          </p:cNvPr>
          <p:cNvCxnSpPr>
            <a:cxnSpLocks/>
          </p:cNvCxnSpPr>
          <p:nvPr/>
        </p:nvCxnSpPr>
        <p:spPr>
          <a:xfrm flipH="1">
            <a:off x="6096000" y="4546363"/>
            <a:ext cx="1439911" cy="12818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DBAE5312-1854-336F-BFA2-2CDFD9AA3B89}"/>
              </a:ext>
            </a:extLst>
          </p:cNvPr>
          <p:cNvSpPr txBox="1"/>
          <p:nvPr/>
        </p:nvSpPr>
        <p:spPr>
          <a:xfrm>
            <a:off x="7535911" y="4367324"/>
            <a:ext cx="2905570" cy="369332"/>
          </a:xfrm>
          <a:prstGeom prst="rect">
            <a:avLst/>
          </a:prstGeom>
          <a:noFill/>
        </p:spPr>
        <p:txBody>
          <a:bodyPr wrap="square" rtlCol="0">
            <a:spAutoFit/>
          </a:bodyPr>
          <a:lstStyle/>
          <a:p>
            <a:r>
              <a:rPr lang="en-US" dirty="0"/>
              <a:t>QD trigger at 5 mV, ~2 </a:t>
            </a:r>
            <a:r>
              <a:rPr lang="en-US" dirty="0" err="1"/>
              <a:t>ms</a:t>
            </a:r>
            <a:endParaRPr lang="en-GB" dirty="0"/>
          </a:p>
        </p:txBody>
      </p:sp>
      <p:sp>
        <p:nvSpPr>
          <p:cNvPr id="21" name="TextBox 20">
            <a:extLst>
              <a:ext uri="{FF2B5EF4-FFF2-40B4-BE49-F238E27FC236}">
                <a16:creationId xmlns:a16="http://schemas.microsoft.com/office/drawing/2014/main" id="{21BEEB3D-E976-E679-059B-F7E6B515552E}"/>
              </a:ext>
            </a:extLst>
          </p:cNvPr>
          <p:cNvSpPr txBox="1"/>
          <p:nvPr/>
        </p:nvSpPr>
        <p:spPr>
          <a:xfrm>
            <a:off x="948583" y="2659674"/>
            <a:ext cx="848246" cy="307777"/>
          </a:xfrm>
          <a:prstGeom prst="rect">
            <a:avLst/>
          </a:prstGeom>
          <a:solidFill>
            <a:srgbClr val="FFFFCC"/>
          </a:solidFill>
        </p:spPr>
        <p:txBody>
          <a:bodyPr wrap="none" rtlCol="0">
            <a:spAutoFit/>
          </a:bodyPr>
          <a:lstStyle/>
          <a:p>
            <a:r>
              <a:rPr lang="en-US" sz="1400" dirty="0"/>
              <a:t>Trip CD1</a:t>
            </a:r>
            <a:endParaRPr lang="en-GB" sz="1400" dirty="0"/>
          </a:p>
        </p:txBody>
      </p:sp>
      <p:sp>
        <p:nvSpPr>
          <p:cNvPr id="22" name="TextBox 21">
            <a:extLst>
              <a:ext uri="{FF2B5EF4-FFF2-40B4-BE49-F238E27FC236}">
                <a16:creationId xmlns:a16="http://schemas.microsoft.com/office/drawing/2014/main" id="{0D90615C-E26F-ACFC-122A-FAF7164B5B52}"/>
              </a:ext>
            </a:extLst>
          </p:cNvPr>
          <p:cNvSpPr txBox="1"/>
          <p:nvPr/>
        </p:nvSpPr>
        <p:spPr>
          <a:xfrm>
            <a:off x="959341" y="4367324"/>
            <a:ext cx="1186543" cy="307777"/>
          </a:xfrm>
          <a:prstGeom prst="rect">
            <a:avLst/>
          </a:prstGeom>
          <a:solidFill>
            <a:srgbClr val="FFFFCC"/>
          </a:solidFill>
        </p:spPr>
        <p:txBody>
          <a:bodyPr wrap="none" rtlCol="0">
            <a:spAutoFit/>
          </a:bodyPr>
          <a:lstStyle/>
          <a:p>
            <a:r>
              <a:rPr lang="en-US" sz="1400" dirty="0"/>
              <a:t>Quench CD1</a:t>
            </a:r>
            <a:endParaRPr lang="en-GB" sz="1400" dirty="0"/>
          </a:p>
        </p:txBody>
      </p:sp>
      <p:sp>
        <p:nvSpPr>
          <p:cNvPr id="23" name="TextBox 22">
            <a:extLst>
              <a:ext uri="{FF2B5EF4-FFF2-40B4-BE49-F238E27FC236}">
                <a16:creationId xmlns:a16="http://schemas.microsoft.com/office/drawing/2014/main" id="{E2E122D8-DE5D-7FEC-EA65-27848A08FFC0}"/>
              </a:ext>
            </a:extLst>
          </p:cNvPr>
          <p:cNvSpPr txBox="1"/>
          <p:nvPr/>
        </p:nvSpPr>
        <p:spPr>
          <a:xfrm>
            <a:off x="948583" y="6038435"/>
            <a:ext cx="1186543" cy="307777"/>
          </a:xfrm>
          <a:prstGeom prst="rect">
            <a:avLst/>
          </a:prstGeom>
          <a:solidFill>
            <a:srgbClr val="FFFFCC"/>
          </a:solidFill>
        </p:spPr>
        <p:txBody>
          <a:bodyPr wrap="none" rtlCol="0">
            <a:spAutoFit/>
          </a:bodyPr>
          <a:lstStyle/>
          <a:p>
            <a:r>
              <a:rPr lang="en-US" sz="1400" dirty="0"/>
              <a:t>Quench CD2</a:t>
            </a:r>
            <a:endParaRPr lang="en-GB" sz="1400" dirty="0"/>
          </a:p>
        </p:txBody>
      </p:sp>
    </p:spTree>
    <p:extLst>
      <p:ext uri="{BB962C8B-B14F-4D97-AF65-F5344CB8AC3E}">
        <p14:creationId xmlns:p14="http://schemas.microsoft.com/office/powerpoint/2010/main" val="286233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01842-6A96-F119-27E7-4298CC278723}"/>
              </a:ext>
            </a:extLst>
          </p:cNvPr>
          <p:cNvSpPr>
            <a:spLocks noGrp="1"/>
          </p:cNvSpPr>
          <p:nvPr>
            <p:ph type="title"/>
          </p:nvPr>
        </p:nvSpPr>
        <p:spPr/>
        <p:txBody>
          <a:bodyPr/>
          <a:lstStyle/>
          <a:p>
            <a:r>
              <a:rPr lang="en-US" dirty="0"/>
              <a:t>Quench protection</a:t>
            </a:r>
            <a:endParaRPr lang="en-GB" dirty="0"/>
          </a:p>
        </p:txBody>
      </p:sp>
      <p:pic>
        <p:nvPicPr>
          <p:cNvPr id="6" name="Picture 5">
            <a:extLst>
              <a:ext uri="{FF2B5EF4-FFF2-40B4-BE49-F238E27FC236}">
                <a16:creationId xmlns:a16="http://schemas.microsoft.com/office/drawing/2014/main" id="{6B1FB90A-5030-0C6B-70C3-9FDA8FC43AA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44289" y="1514930"/>
            <a:ext cx="5767910" cy="4433585"/>
          </a:xfrm>
          <a:prstGeom prst="rect">
            <a:avLst/>
          </a:prstGeom>
          <a:noFill/>
          <a:ln>
            <a:noFill/>
          </a:ln>
        </p:spPr>
      </p:pic>
      <p:cxnSp>
        <p:nvCxnSpPr>
          <p:cNvPr id="8" name="Straight Connector 7">
            <a:extLst>
              <a:ext uri="{FF2B5EF4-FFF2-40B4-BE49-F238E27FC236}">
                <a16:creationId xmlns:a16="http://schemas.microsoft.com/office/drawing/2014/main" id="{9C279231-686E-B9E4-4248-7426A2376617}"/>
              </a:ext>
            </a:extLst>
          </p:cNvPr>
          <p:cNvCxnSpPr/>
          <p:nvPr/>
        </p:nvCxnSpPr>
        <p:spPr>
          <a:xfrm flipV="1">
            <a:off x="7505230" y="3444870"/>
            <a:ext cx="0" cy="183734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3EA12FEA-919A-EB16-B803-37CC2052C1A8}"/>
              </a:ext>
            </a:extLst>
          </p:cNvPr>
          <p:cNvSpPr txBox="1"/>
          <p:nvPr/>
        </p:nvSpPr>
        <p:spPr>
          <a:xfrm>
            <a:off x="667039" y="6043231"/>
            <a:ext cx="7178632" cy="369332"/>
          </a:xfrm>
          <a:prstGeom prst="rect">
            <a:avLst/>
          </a:prstGeom>
          <a:noFill/>
        </p:spPr>
        <p:txBody>
          <a:bodyPr wrap="none" rtlCol="0">
            <a:spAutoFit/>
          </a:bodyPr>
          <a:lstStyle/>
          <a:p>
            <a:r>
              <a:rPr lang="en-GB" dirty="0"/>
              <a:t>Adiabatic hotspot temperature during both quenches expected &lt; 160 K</a:t>
            </a:r>
          </a:p>
        </p:txBody>
      </p:sp>
      <p:pic>
        <p:nvPicPr>
          <p:cNvPr id="5" name="Picture 4">
            <a:extLst>
              <a:ext uri="{FF2B5EF4-FFF2-40B4-BE49-F238E27FC236}">
                <a16:creationId xmlns:a16="http://schemas.microsoft.com/office/drawing/2014/main" id="{86FF7CAB-7DDF-BB4E-46A1-0D6B1A3266FF}"/>
              </a:ext>
            </a:extLst>
          </p:cNvPr>
          <p:cNvPicPr>
            <a:picLocks noChangeAspect="1"/>
          </p:cNvPicPr>
          <p:nvPr/>
        </p:nvPicPr>
        <p:blipFill>
          <a:blip r:embed="rId3"/>
          <a:stretch>
            <a:fillRect/>
          </a:stretch>
        </p:blipFill>
        <p:spPr>
          <a:xfrm>
            <a:off x="667039" y="1690688"/>
            <a:ext cx="5577249" cy="4093939"/>
          </a:xfrm>
          <a:prstGeom prst="rect">
            <a:avLst/>
          </a:prstGeom>
        </p:spPr>
      </p:pic>
      <p:cxnSp>
        <p:nvCxnSpPr>
          <p:cNvPr id="7" name="Straight Connector 6">
            <a:extLst>
              <a:ext uri="{FF2B5EF4-FFF2-40B4-BE49-F238E27FC236}">
                <a16:creationId xmlns:a16="http://schemas.microsoft.com/office/drawing/2014/main" id="{70900307-BBB0-D383-DC99-FE4DE91C1DE1}"/>
              </a:ext>
            </a:extLst>
          </p:cNvPr>
          <p:cNvCxnSpPr/>
          <p:nvPr/>
        </p:nvCxnSpPr>
        <p:spPr>
          <a:xfrm flipV="1">
            <a:off x="7693238" y="3446092"/>
            <a:ext cx="0" cy="183734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F42B1070-5EBE-55EF-543B-F105F8AD7C89}"/>
              </a:ext>
            </a:extLst>
          </p:cNvPr>
          <p:cNvSpPr txBox="1"/>
          <p:nvPr/>
        </p:nvSpPr>
        <p:spPr>
          <a:xfrm rot="16200000">
            <a:off x="7096532" y="2973496"/>
            <a:ext cx="697627" cy="307777"/>
          </a:xfrm>
          <a:prstGeom prst="rect">
            <a:avLst/>
          </a:prstGeom>
          <a:noFill/>
        </p:spPr>
        <p:txBody>
          <a:bodyPr wrap="none" rtlCol="0">
            <a:spAutoFit/>
          </a:bodyPr>
          <a:lstStyle/>
          <a:p>
            <a:r>
              <a:rPr lang="en-US" sz="1400" dirty="0"/>
              <a:t>Q CD1</a:t>
            </a:r>
            <a:endParaRPr lang="en-GB" sz="1400" dirty="0"/>
          </a:p>
        </p:txBody>
      </p:sp>
      <p:sp>
        <p:nvSpPr>
          <p:cNvPr id="10" name="TextBox 9">
            <a:extLst>
              <a:ext uri="{FF2B5EF4-FFF2-40B4-BE49-F238E27FC236}">
                <a16:creationId xmlns:a16="http://schemas.microsoft.com/office/drawing/2014/main" id="{DFB61E76-5248-11F5-442B-DC2B14030BF6}"/>
              </a:ext>
            </a:extLst>
          </p:cNvPr>
          <p:cNvSpPr txBox="1"/>
          <p:nvPr/>
        </p:nvSpPr>
        <p:spPr>
          <a:xfrm rot="16200000">
            <a:off x="7344424" y="2973495"/>
            <a:ext cx="697627" cy="307777"/>
          </a:xfrm>
          <a:prstGeom prst="rect">
            <a:avLst/>
          </a:prstGeom>
          <a:noFill/>
        </p:spPr>
        <p:txBody>
          <a:bodyPr wrap="none" rtlCol="0">
            <a:spAutoFit/>
          </a:bodyPr>
          <a:lstStyle/>
          <a:p>
            <a:r>
              <a:rPr lang="en-US" sz="1400" dirty="0"/>
              <a:t>Q CD2</a:t>
            </a:r>
            <a:endParaRPr lang="en-GB" sz="1400" dirty="0"/>
          </a:p>
        </p:txBody>
      </p:sp>
      <p:sp>
        <p:nvSpPr>
          <p:cNvPr id="11" name="TextBox 10">
            <a:extLst>
              <a:ext uri="{FF2B5EF4-FFF2-40B4-BE49-F238E27FC236}">
                <a16:creationId xmlns:a16="http://schemas.microsoft.com/office/drawing/2014/main" id="{53E7D760-AE04-7C84-5189-2A18F8CD2E14}"/>
              </a:ext>
            </a:extLst>
          </p:cNvPr>
          <p:cNvSpPr txBox="1"/>
          <p:nvPr/>
        </p:nvSpPr>
        <p:spPr>
          <a:xfrm rot="16200000">
            <a:off x="5237076" y="1875714"/>
            <a:ext cx="697627" cy="307777"/>
          </a:xfrm>
          <a:prstGeom prst="rect">
            <a:avLst/>
          </a:prstGeom>
          <a:noFill/>
        </p:spPr>
        <p:txBody>
          <a:bodyPr wrap="none" rtlCol="0">
            <a:spAutoFit/>
          </a:bodyPr>
          <a:lstStyle/>
          <a:p>
            <a:r>
              <a:rPr lang="en-US" sz="1400" dirty="0"/>
              <a:t>Q CD2</a:t>
            </a:r>
            <a:endParaRPr lang="en-GB" sz="1400" dirty="0"/>
          </a:p>
        </p:txBody>
      </p:sp>
      <p:sp>
        <p:nvSpPr>
          <p:cNvPr id="14" name="TextBox 13">
            <a:extLst>
              <a:ext uri="{FF2B5EF4-FFF2-40B4-BE49-F238E27FC236}">
                <a16:creationId xmlns:a16="http://schemas.microsoft.com/office/drawing/2014/main" id="{FE00DBC4-9E43-E1F0-ADDB-2366F6E73796}"/>
              </a:ext>
            </a:extLst>
          </p:cNvPr>
          <p:cNvSpPr txBox="1"/>
          <p:nvPr/>
        </p:nvSpPr>
        <p:spPr>
          <a:xfrm rot="16200000">
            <a:off x="3968772" y="2513549"/>
            <a:ext cx="697627" cy="307777"/>
          </a:xfrm>
          <a:prstGeom prst="rect">
            <a:avLst/>
          </a:prstGeom>
          <a:noFill/>
        </p:spPr>
        <p:txBody>
          <a:bodyPr wrap="none" rtlCol="0">
            <a:spAutoFit/>
          </a:bodyPr>
          <a:lstStyle/>
          <a:p>
            <a:r>
              <a:rPr lang="en-US" sz="1400" dirty="0"/>
              <a:t>Q CD1</a:t>
            </a:r>
            <a:endParaRPr lang="en-GB" sz="1400" dirty="0"/>
          </a:p>
        </p:txBody>
      </p:sp>
      <p:pic>
        <p:nvPicPr>
          <p:cNvPr id="15" name="Picture 14">
            <a:extLst>
              <a:ext uri="{FF2B5EF4-FFF2-40B4-BE49-F238E27FC236}">
                <a16:creationId xmlns:a16="http://schemas.microsoft.com/office/drawing/2014/main" id="{7D3B2691-42CC-8AB3-8776-34382758D430}"/>
              </a:ext>
            </a:extLst>
          </p:cNvPr>
          <p:cNvPicPr>
            <a:picLocks noChangeAspect="1"/>
          </p:cNvPicPr>
          <p:nvPr/>
        </p:nvPicPr>
        <p:blipFill>
          <a:blip r:embed="rId4"/>
          <a:stretch>
            <a:fillRect/>
          </a:stretch>
        </p:blipFill>
        <p:spPr>
          <a:xfrm>
            <a:off x="8712408" y="168044"/>
            <a:ext cx="1316990" cy="2463165"/>
          </a:xfrm>
          <a:prstGeom prst="rect">
            <a:avLst/>
          </a:prstGeom>
        </p:spPr>
      </p:pic>
      <p:sp>
        <p:nvSpPr>
          <p:cNvPr id="16" name="TextBox 15">
            <a:extLst>
              <a:ext uri="{FF2B5EF4-FFF2-40B4-BE49-F238E27FC236}">
                <a16:creationId xmlns:a16="http://schemas.microsoft.com/office/drawing/2014/main" id="{039D9C15-D411-1D55-5FB7-8469E0A35F71}"/>
              </a:ext>
            </a:extLst>
          </p:cNvPr>
          <p:cNvSpPr txBox="1"/>
          <p:nvPr/>
        </p:nvSpPr>
        <p:spPr>
          <a:xfrm>
            <a:off x="6954732" y="1420214"/>
            <a:ext cx="1442190" cy="307777"/>
          </a:xfrm>
          <a:prstGeom prst="rect">
            <a:avLst/>
          </a:prstGeom>
          <a:noFill/>
        </p:spPr>
        <p:txBody>
          <a:bodyPr wrap="none" rtlCol="0">
            <a:spAutoFit/>
          </a:bodyPr>
          <a:lstStyle/>
          <a:p>
            <a:r>
              <a:rPr lang="en-US" sz="1400" dirty="0"/>
              <a:t>Perfect isolation</a:t>
            </a:r>
            <a:endParaRPr lang="en-GB" sz="1400" dirty="0"/>
          </a:p>
        </p:txBody>
      </p:sp>
      <p:sp>
        <p:nvSpPr>
          <p:cNvPr id="17" name="TextBox 16">
            <a:extLst>
              <a:ext uri="{FF2B5EF4-FFF2-40B4-BE49-F238E27FC236}">
                <a16:creationId xmlns:a16="http://schemas.microsoft.com/office/drawing/2014/main" id="{D4FA7597-131A-8232-1256-6DA09EA271B3}"/>
              </a:ext>
            </a:extLst>
          </p:cNvPr>
          <p:cNvSpPr txBox="1"/>
          <p:nvPr/>
        </p:nvSpPr>
        <p:spPr>
          <a:xfrm>
            <a:off x="10416121" y="1420214"/>
            <a:ext cx="1370953" cy="307777"/>
          </a:xfrm>
          <a:prstGeom prst="rect">
            <a:avLst/>
          </a:prstGeom>
          <a:noFill/>
        </p:spPr>
        <p:txBody>
          <a:bodyPr wrap="none" rtlCol="0">
            <a:spAutoFit/>
          </a:bodyPr>
          <a:lstStyle/>
          <a:p>
            <a:r>
              <a:rPr lang="en-US" sz="1400" dirty="0"/>
              <a:t>Perfect contact</a:t>
            </a:r>
            <a:endParaRPr lang="en-GB" sz="1400" dirty="0"/>
          </a:p>
        </p:txBody>
      </p:sp>
    </p:spTree>
    <p:extLst>
      <p:ext uri="{BB962C8B-B14F-4D97-AF65-F5344CB8AC3E}">
        <p14:creationId xmlns:p14="http://schemas.microsoft.com/office/powerpoint/2010/main" val="3637871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creenshot of a graph&#10;&#10;AI-generated content may be incorrect.">
            <a:extLst>
              <a:ext uri="{FF2B5EF4-FFF2-40B4-BE49-F238E27FC236}">
                <a16:creationId xmlns:a16="http://schemas.microsoft.com/office/drawing/2014/main" id="{5ADE4001-874B-2295-5C9E-B1EA32A1A2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4" name="Title 1">
            <a:extLst>
              <a:ext uri="{FF2B5EF4-FFF2-40B4-BE49-F238E27FC236}">
                <a16:creationId xmlns:a16="http://schemas.microsoft.com/office/drawing/2014/main" id="{1F08A12D-751C-AB48-CB26-4CD96A1CB0DA}"/>
              </a:ext>
            </a:extLst>
          </p:cNvPr>
          <p:cNvSpPr txBox="1">
            <a:spLocks/>
          </p:cNvSpPr>
          <p:nvPr/>
        </p:nvSpPr>
        <p:spPr>
          <a:xfrm>
            <a:off x="9264100" y="90245"/>
            <a:ext cx="2692425" cy="833477"/>
          </a:xfrm>
          <a:prstGeom prst="rect">
            <a:avLst/>
          </a:prstGeom>
          <a:solidFill>
            <a:schemeClr val="bg1"/>
          </a:solidFill>
          <a:effectLst>
            <a:outerShdw blurRad="50800" dist="38100" dir="2700000" algn="tl" rotWithShape="0">
              <a:prstClr val="black">
                <a:alpha val="40000"/>
              </a:prstClr>
            </a:outerShdw>
          </a:effectLst>
        </p:spPr>
        <p:txBody>
          <a:bodyPr anchor="ctr" anchorCtr="0">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CD1 quench</a:t>
            </a:r>
            <a:endParaRPr lang="en-GB" dirty="0"/>
          </a:p>
        </p:txBody>
      </p:sp>
      <p:pic>
        <p:nvPicPr>
          <p:cNvPr id="7" name="Picture 6" descr="A diagram of a circuit&#10;&#10;AI-generated content may be incorrect.">
            <a:extLst>
              <a:ext uri="{FF2B5EF4-FFF2-40B4-BE49-F238E27FC236}">
                <a16:creationId xmlns:a16="http://schemas.microsoft.com/office/drawing/2014/main" id="{DCD8EF35-0C80-1F72-3B72-AFD5DBD03502}"/>
              </a:ext>
            </a:extLst>
          </p:cNvPr>
          <p:cNvPicPr>
            <a:picLocks noChangeAspect="1"/>
          </p:cNvPicPr>
          <p:nvPr/>
        </p:nvPicPr>
        <p:blipFill>
          <a:blip r:embed="rId3">
            <a:extLst>
              <a:ext uri="{28A0092B-C50C-407E-A947-70E740481C1C}">
                <a14:useLocalDpi xmlns:a14="http://schemas.microsoft.com/office/drawing/2010/main" val="0"/>
              </a:ext>
            </a:extLst>
          </a:blip>
          <a:srcRect l="25649"/>
          <a:stretch/>
        </p:blipFill>
        <p:spPr>
          <a:xfrm>
            <a:off x="9264100" y="4580964"/>
            <a:ext cx="2692425" cy="2025426"/>
          </a:xfrm>
          <a:prstGeom prst="rect">
            <a:avLst/>
          </a:prstGeom>
          <a:ln>
            <a:no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2826FCFD-3925-8526-84A9-87EEE93584CD}"/>
              </a:ext>
            </a:extLst>
          </p:cNvPr>
          <p:cNvSpPr txBox="1"/>
          <p:nvPr/>
        </p:nvSpPr>
        <p:spPr>
          <a:xfrm>
            <a:off x="9264100" y="1783977"/>
            <a:ext cx="2624266" cy="1200329"/>
          </a:xfrm>
          <a:prstGeom prst="rect">
            <a:avLst/>
          </a:prstGeom>
          <a:noFill/>
        </p:spPr>
        <p:txBody>
          <a:bodyPr wrap="square" rtlCol="0">
            <a:spAutoFit/>
          </a:bodyPr>
          <a:lstStyle/>
          <a:p>
            <a:r>
              <a:rPr lang="en-US" dirty="0"/>
              <a:t>Quench starts in DR2</a:t>
            </a:r>
          </a:p>
          <a:p>
            <a:endParaRPr lang="en-US" dirty="0"/>
          </a:p>
          <a:p>
            <a:r>
              <a:rPr lang="en-US" dirty="0"/>
              <a:t>Pick-up coils react to the quench</a:t>
            </a:r>
            <a:endParaRPr lang="en-GB" dirty="0"/>
          </a:p>
        </p:txBody>
      </p:sp>
    </p:spTree>
    <p:extLst>
      <p:ext uri="{BB962C8B-B14F-4D97-AF65-F5344CB8AC3E}">
        <p14:creationId xmlns:p14="http://schemas.microsoft.com/office/powerpoint/2010/main" val="709939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36DBB-E0E7-2022-5A63-CFCB3C267628}"/>
            </a:ext>
          </a:extLst>
        </p:cNvPr>
        <p:cNvGrpSpPr/>
        <p:nvPr/>
      </p:nvGrpSpPr>
      <p:grpSpPr>
        <a:xfrm>
          <a:off x="0" y="0"/>
          <a:ext cx="0" cy="0"/>
          <a:chOff x="0" y="0"/>
          <a:chExt cx="0" cy="0"/>
        </a:xfrm>
      </p:grpSpPr>
      <p:pic>
        <p:nvPicPr>
          <p:cNvPr id="9" name="Picture 8" descr="A screenshot of a graph&#10;&#10;AI-generated content may be incorrect.">
            <a:extLst>
              <a:ext uri="{FF2B5EF4-FFF2-40B4-BE49-F238E27FC236}">
                <a16:creationId xmlns:a16="http://schemas.microsoft.com/office/drawing/2014/main" id="{27DB6EA3-1584-AA6E-4305-C46E4F84B8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4" name="Title 1">
            <a:extLst>
              <a:ext uri="{FF2B5EF4-FFF2-40B4-BE49-F238E27FC236}">
                <a16:creationId xmlns:a16="http://schemas.microsoft.com/office/drawing/2014/main" id="{ABAEC192-4ED4-974B-A557-5DACABAE862B}"/>
              </a:ext>
            </a:extLst>
          </p:cNvPr>
          <p:cNvSpPr txBox="1">
            <a:spLocks/>
          </p:cNvSpPr>
          <p:nvPr/>
        </p:nvSpPr>
        <p:spPr>
          <a:xfrm>
            <a:off x="9264100" y="90245"/>
            <a:ext cx="2692425" cy="833477"/>
          </a:xfrm>
          <a:prstGeom prst="rect">
            <a:avLst/>
          </a:prstGeom>
          <a:solidFill>
            <a:schemeClr val="bg1"/>
          </a:solidFill>
          <a:effectLst>
            <a:outerShdw blurRad="50800" dist="38100" dir="2700000" algn="tl" rotWithShape="0">
              <a:prstClr val="black">
                <a:alpha val="40000"/>
              </a:prstClr>
            </a:outerShdw>
          </a:effectLst>
        </p:spPr>
        <p:txBody>
          <a:bodyPr anchor="ctr" anchorCtr="0">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CD2 quench</a:t>
            </a:r>
            <a:endParaRPr lang="en-GB" dirty="0"/>
          </a:p>
        </p:txBody>
      </p:sp>
      <p:pic>
        <p:nvPicPr>
          <p:cNvPr id="7" name="Picture 6" descr="A diagram of a circuit&#10;&#10;AI-generated content may be incorrect.">
            <a:extLst>
              <a:ext uri="{FF2B5EF4-FFF2-40B4-BE49-F238E27FC236}">
                <a16:creationId xmlns:a16="http://schemas.microsoft.com/office/drawing/2014/main" id="{FB69CA69-673E-0510-E49B-33B0B4B2DA6E}"/>
              </a:ext>
            </a:extLst>
          </p:cNvPr>
          <p:cNvPicPr>
            <a:picLocks noChangeAspect="1"/>
          </p:cNvPicPr>
          <p:nvPr/>
        </p:nvPicPr>
        <p:blipFill>
          <a:blip r:embed="rId3">
            <a:extLst>
              <a:ext uri="{28A0092B-C50C-407E-A947-70E740481C1C}">
                <a14:useLocalDpi xmlns:a14="http://schemas.microsoft.com/office/drawing/2010/main" val="0"/>
              </a:ext>
            </a:extLst>
          </a:blip>
          <a:srcRect l="25649"/>
          <a:stretch/>
        </p:blipFill>
        <p:spPr>
          <a:xfrm>
            <a:off x="9264100" y="4580964"/>
            <a:ext cx="2692425" cy="2025426"/>
          </a:xfrm>
          <a:prstGeom prst="rect">
            <a:avLst/>
          </a:prstGeom>
          <a:ln>
            <a:no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DB9469DE-64FB-608A-A602-467E3C090ABA}"/>
              </a:ext>
            </a:extLst>
          </p:cNvPr>
          <p:cNvSpPr txBox="1"/>
          <p:nvPr/>
        </p:nvSpPr>
        <p:spPr>
          <a:xfrm>
            <a:off x="9264100" y="1783977"/>
            <a:ext cx="2624266" cy="2308324"/>
          </a:xfrm>
          <a:prstGeom prst="rect">
            <a:avLst/>
          </a:prstGeom>
          <a:noFill/>
        </p:spPr>
        <p:txBody>
          <a:bodyPr wrap="square" rtlCol="0">
            <a:spAutoFit/>
          </a:bodyPr>
          <a:lstStyle/>
          <a:p>
            <a:r>
              <a:rPr lang="en-US" dirty="0"/>
              <a:t>Quench starts in DR3 layer jump</a:t>
            </a:r>
          </a:p>
          <a:p>
            <a:endParaRPr lang="en-US" dirty="0"/>
          </a:p>
          <a:p>
            <a:r>
              <a:rPr lang="en-US" dirty="0"/>
              <a:t>It seems to be mechanically induced</a:t>
            </a:r>
          </a:p>
          <a:p>
            <a:endParaRPr lang="en-US" dirty="0"/>
          </a:p>
          <a:p>
            <a:r>
              <a:rPr lang="en-US" dirty="0"/>
              <a:t>Pick-up coils react to the mechanical movement</a:t>
            </a:r>
            <a:endParaRPr lang="en-GB" dirty="0"/>
          </a:p>
        </p:txBody>
      </p:sp>
    </p:spTree>
    <p:extLst>
      <p:ext uri="{BB962C8B-B14F-4D97-AF65-F5344CB8AC3E}">
        <p14:creationId xmlns:p14="http://schemas.microsoft.com/office/powerpoint/2010/main" val="3853064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B64EF-13D5-1C41-2E4D-DCB5331075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21B40D-6279-1453-BDE2-25EA46DE6B93}"/>
              </a:ext>
            </a:extLst>
          </p:cNvPr>
          <p:cNvSpPr>
            <a:spLocks noGrp="1"/>
          </p:cNvSpPr>
          <p:nvPr>
            <p:ph type="title"/>
          </p:nvPr>
        </p:nvSpPr>
        <p:spPr/>
        <p:txBody>
          <a:bodyPr/>
          <a:lstStyle/>
          <a:p>
            <a:r>
              <a:rPr lang="en-US" dirty="0"/>
              <a:t>V-I measurements</a:t>
            </a:r>
            <a:endParaRPr lang="en-GB" dirty="0"/>
          </a:p>
        </p:txBody>
      </p:sp>
      <p:sp>
        <p:nvSpPr>
          <p:cNvPr id="3" name="Text Placeholder 2">
            <a:extLst>
              <a:ext uri="{FF2B5EF4-FFF2-40B4-BE49-F238E27FC236}">
                <a16:creationId xmlns:a16="http://schemas.microsoft.com/office/drawing/2014/main" id="{C3AEBE70-2295-7247-7E38-BA04579EE46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717459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a graph&#10;&#10;AI-generated content may be incorrect.">
            <a:extLst>
              <a:ext uri="{FF2B5EF4-FFF2-40B4-BE49-F238E27FC236}">
                <a16:creationId xmlns:a16="http://schemas.microsoft.com/office/drawing/2014/main" id="{3DE42593-ADE1-3805-47E5-E8AA8CEA9F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 y="0"/>
            <a:ext cx="12190096" cy="6858000"/>
          </a:xfrm>
          <a:prstGeom prst="rect">
            <a:avLst/>
          </a:prstGeom>
        </p:spPr>
      </p:pic>
    </p:spTree>
    <p:extLst>
      <p:ext uri="{BB962C8B-B14F-4D97-AF65-F5344CB8AC3E}">
        <p14:creationId xmlns:p14="http://schemas.microsoft.com/office/powerpoint/2010/main" val="3054966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different colored lines&#10;&#10;AI-generated content may be incorrect.">
            <a:extLst>
              <a:ext uri="{FF2B5EF4-FFF2-40B4-BE49-F238E27FC236}">
                <a16:creationId xmlns:a16="http://schemas.microsoft.com/office/drawing/2014/main" id="{DDEA0D94-BE89-5205-8916-4DC04C8C8B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903970" cy="6858000"/>
          </a:xfrm>
          <a:prstGeom prst="rect">
            <a:avLst/>
          </a:prstGeom>
        </p:spPr>
      </p:pic>
      <p:pic>
        <p:nvPicPr>
          <p:cNvPr id="9" name="Picture 8" descr="A diagram of a circuit&#10;&#10;AI-generated content may be incorrect.">
            <a:extLst>
              <a:ext uri="{FF2B5EF4-FFF2-40B4-BE49-F238E27FC236}">
                <a16:creationId xmlns:a16="http://schemas.microsoft.com/office/drawing/2014/main" id="{C4709D48-CB2E-0552-13CC-6BD981385BD0}"/>
              </a:ext>
            </a:extLst>
          </p:cNvPr>
          <p:cNvPicPr>
            <a:picLocks noChangeAspect="1"/>
          </p:cNvPicPr>
          <p:nvPr/>
        </p:nvPicPr>
        <p:blipFill>
          <a:blip r:embed="rId4">
            <a:extLst>
              <a:ext uri="{28A0092B-C50C-407E-A947-70E740481C1C}">
                <a14:useLocalDpi xmlns:a14="http://schemas.microsoft.com/office/drawing/2010/main" val="0"/>
              </a:ext>
            </a:extLst>
          </a:blip>
          <a:srcRect l="23902"/>
          <a:stretch/>
        </p:blipFill>
        <p:spPr>
          <a:xfrm>
            <a:off x="8903970" y="4329954"/>
            <a:ext cx="3023237" cy="2222082"/>
          </a:xfrm>
          <a:prstGeom prst="rect">
            <a:avLst/>
          </a:prstGeom>
          <a:ln>
            <a:no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160D84A2-ECBE-D424-2CF4-88011CBCEB8A}"/>
              </a:ext>
            </a:extLst>
          </p:cNvPr>
          <p:cNvSpPr txBox="1">
            <a:spLocks/>
          </p:cNvSpPr>
          <p:nvPr/>
        </p:nvSpPr>
        <p:spPr>
          <a:xfrm>
            <a:off x="8713694" y="90245"/>
            <a:ext cx="3379694" cy="833477"/>
          </a:xfrm>
          <a:prstGeom prst="rect">
            <a:avLst/>
          </a:prstGeom>
          <a:solidFill>
            <a:schemeClr val="bg1"/>
          </a:solidFill>
          <a:effectLst>
            <a:outerShdw blurRad="50800" dist="38100" dir="2700000" algn="tl" rotWithShape="0">
              <a:prstClr val="black">
                <a:alpha val="40000"/>
              </a:prstClr>
            </a:outerShdw>
          </a:effectLst>
        </p:spPr>
        <p:txBody>
          <a:bodyPr anchor="ctr" anchorCtr="0">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VI measurements</a:t>
            </a:r>
            <a:endParaRPr lang="en-GB" dirty="0"/>
          </a:p>
        </p:txBody>
      </p:sp>
      <p:sp>
        <p:nvSpPr>
          <p:cNvPr id="11" name="TextBox 10">
            <a:extLst>
              <a:ext uri="{FF2B5EF4-FFF2-40B4-BE49-F238E27FC236}">
                <a16:creationId xmlns:a16="http://schemas.microsoft.com/office/drawing/2014/main" id="{22736687-2B1A-8871-5120-426E9D796BED}"/>
              </a:ext>
            </a:extLst>
          </p:cNvPr>
          <p:cNvSpPr txBox="1"/>
          <p:nvPr/>
        </p:nvSpPr>
        <p:spPr>
          <a:xfrm>
            <a:off x="8903970" y="1438667"/>
            <a:ext cx="2624266" cy="2585323"/>
          </a:xfrm>
          <a:prstGeom prst="rect">
            <a:avLst/>
          </a:prstGeom>
          <a:noFill/>
        </p:spPr>
        <p:txBody>
          <a:bodyPr wrap="square" rtlCol="0">
            <a:spAutoFit/>
          </a:bodyPr>
          <a:lstStyle/>
          <a:p>
            <a:r>
              <a:rPr lang="en-US" dirty="0"/>
              <a:t>All measurements are done from copper to copper to avoid unknown current distribution effects</a:t>
            </a:r>
          </a:p>
          <a:p>
            <a:endParaRPr lang="en-US" dirty="0"/>
          </a:p>
          <a:p>
            <a:r>
              <a:rPr lang="en-US" dirty="0"/>
              <a:t>Measurement is very linear: no indication of SC-normal transition</a:t>
            </a:r>
            <a:endParaRPr lang="en-GB" dirty="0"/>
          </a:p>
        </p:txBody>
      </p:sp>
    </p:spTree>
    <p:extLst>
      <p:ext uri="{BB962C8B-B14F-4D97-AF65-F5344CB8AC3E}">
        <p14:creationId xmlns:p14="http://schemas.microsoft.com/office/powerpoint/2010/main" val="3654895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5B779-D890-91FF-E357-4113072B7D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E73078-7B29-5413-21C6-57BB949FBFE0}"/>
              </a:ext>
            </a:extLst>
          </p:cNvPr>
          <p:cNvSpPr>
            <a:spLocks noGrp="1"/>
          </p:cNvSpPr>
          <p:nvPr>
            <p:ph type="title"/>
          </p:nvPr>
        </p:nvSpPr>
        <p:spPr/>
        <p:txBody>
          <a:bodyPr/>
          <a:lstStyle/>
          <a:p>
            <a:r>
              <a:rPr lang="en-US" dirty="0"/>
              <a:t>AC losses</a:t>
            </a:r>
            <a:endParaRPr lang="en-GB" dirty="0"/>
          </a:p>
        </p:txBody>
      </p:sp>
      <p:sp>
        <p:nvSpPr>
          <p:cNvPr id="3" name="Text Placeholder 2">
            <a:extLst>
              <a:ext uri="{FF2B5EF4-FFF2-40B4-BE49-F238E27FC236}">
                <a16:creationId xmlns:a16="http://schemas.microsoft.com/office/drawing/2014/main" id="{17CE15C1-94D6-F482-A12D-5CC67A78E0C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119128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graph&#10;&#10;AI-generated content may be incorrect.">
            <a:extLst>
              <a:ext uri="{FF2B5EF4-FFF2-40B4-BE49-F238E27FC236}">
                <a16:creationId xmlns:a16="http://schemas.microsoft.com/office/drawing/2014/main" id="{4B5DEB50-796D-6730-9DA5-0D4160F826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 y="0"/>
            <a:ext cx="12190094" cy="6858000"/>
          </a:xfrm>
          <a:prstGeom prst="rect">
            <a:avLst/>
          </a:prstGeom>
        </p:spPr>
      </p:pic>
      <p:sp>
        <p:nvSpPr>
          <p:cNvPr id="6" name="Title 1">
            <a:extLst>
              <a:ext uri="{FF2B5EF4-FFF2-40B4-BE49-F238E27FC236}">
                <a16:creationId xmlns:a16="http://schemas.microsoft.com/office/drawing/2014/main" id="{04F26936-0033-C416-8551-739CBFCD4046}"/>
              </a:ext>
            </a:extLst>
          </p:cNvPr>
          <p:cNvSpPr txBox="1">
            <a:spLocks/>
          </p:cNvSpPr>
          <p:nvPr/>
        </p:nvSpPr>
        <p:spPr>
          <a:xfrm>
            <a:off x="1229360" y="243483"/>
            <a:ext cx="3332479" cy="833477"/>
          </a:xfrm>
          <a:prstGeom prst="rect">
            <a:avLst/>
          </a:prstGeom>
          <a:solidFill>
            <a:schemeClr val="bg1"/>
          </a:solidFill>
          <a:effectLst>
            <a:outerShdw blurRad="50800" dist="38100" dir="2700000" algn="tl" rotWithShape="0">
              <a:prstClr val="black">
                <a:alpha val="40000"/>
              </a:prstClr>
            </a:outerShdw>
          </a:effectLst>
        </p:spPr>
        <p:txBody>
          <a:bodyPr anchor="ctr" anchorCtr="0">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Powering overview:</a:t>
            </a:r>
          </a:p>
          <a:p>
            <a:r>
              <a:rPr lang="en-GB" dirty="0"/>
              <a:t>Cool down 1, part 1</a:t>
            </a:r>
          </a:p>
        </p:txBody>
      </p:sp>
      <p:sp>
        <p:nvSpPr>
          <p:cNvPr id="7" name="TextBox 6">
            <a:extLst>
              <a:ext uri="{FF2B5EF4-FFF2-40B4-BE49-F238E27FC236}">
                <a16:creationId xmlns:a16="http://schemas.microsoft.com/office/drawing/2014/main" id="{C88539BF-D0AF-D900-1D31-4088B319C8CF}"/>
              </a:ext>
            </a:extLst>
          </p:cNvPr>
          <p:cNvSpPr txBox="1"/>
          <p:nvPr/>
        </p:nvSpPr>
        <p:spPr>
          <a:xfrm>
            <a:off x="1341261" y="3655605"/>
            <a:ext cx="2445670" cy="2308324"/>
          </a:xfrm>
          <a:prstGeom prst="rect">
            <a:avLst/>
          </a:prstGeom>
          <a:solidFill>
            <a:schemeClr val="bg1"/>
          </a:solidFill>
          <a:ln>
            <a:solidFill>
              <a:schemeClr val="bg1">
                <a:lumMod val="65000"/>
              </a:schemeClr>
            </a:solidFill>
          </a:ln>
        </p:spPr>
        <p:txBody>
          <a:bodyPr wrap="none" rtlCol="0">
            <a:spAutoFit/>
          </a:bodyPr>
          <a:lstStyle/>
          <a:p>
            <a:r>
              <a:rPr lang="en-US" dirty="0">
                <a:solidFill>
                  <a:schemeClr val="accent5"/>
                </a:solidFill>
              </a:rPr>
              <a:t>❶</a:t>
            </a:r>
            <a:r>
              <a:rPr lang="en-US" dirty="0"/>
              <a:t> Protection checks</a:t>
            </a:r>
          </a:p>
          <a:p>
            <a:r>
              <a:rPr lang="en-US" dirty="0">
                <a:solidFill>
                  <a:schemeClr val="accent5"/>
                </a:solidFill>
              </a:rPr>
              <a:t>❷</a:t>
            </a:r>
            <a:r>
              <a:rPr lang="en-US" dirty="0"/>
              <a:t> Reference cycles </a:t>
            </a:r>
          </a:p>
          <a:p>
            <a:r>
              <a:rPr lang="en-US" dirty="0">
                <a:solidFill>
                  <a:schemeClr val="accent5"/>
                </a:solidFill>
              </a:rPr>
              <a:t>❸</a:t>
            </a:r>
            <a:r>
              <a:rPr lang="en-US" dirty="0"/>
              <a:t> VI measurements</a:t>
            </a:r>
          </a:p>
          <a:p>
            <a:r>
              <a:rPr lang="en-US" dirty="0">
                <a:solidFill>
                  <a:schemeClr val="accent5"/>
                </a:solidFill>
              </a:rPr>
              <a:t>❹</a:t>
            </a:r>
            <a:r>
              <a:rPr lang="en-US" dirty="0"/>
              <a:t> Holding current</a:t>
            </a:r>
          </a:p>
          <a:p>
            <a:r>
              <a:rPr lang="en-US" dirty="0">
                <a:solidFill>
                  <a:schemeClr val="accent5"/>
                </a:solidFill>
              </a:rPr>
              <a:t>❺ </a:t>
            </a:r>
            <a:r>
              <a:rPr lang="en-US" dirty="0"/>
              <a:t>Trip due to lost </a:t>
            </a:r>
            <a:r>
              <a:rPr lang="en-US" dirty="0" err="1"/>
              <a:t>Vtap</a:t>
            </a:r>
            <a:endParaRPr lang="en-US" dirty="0"/>
          </a:p>
          <a:p>
            <a:r>
              <a:rPr lang="en-US" dirty="0">
                <a:solidFill>
                  <a:schemeClr val="accent5"/>
                </a:solidFill>
              </a:rPr>
              <a:t>❻</a:t>
            </a:r>
            <a:r>
              <a:rPr lang="en-US" dirty="0"/>
              <a:t> AC loss cycles</a:t>
            </a:r>
          </a:p>
          <a:p>
            <a:r>
              <a:rPr lang="en-US" dirty="0">
                <a:solidFill>
                  <a:schemeClr val="accent5"/>
                </a:solidFill>
              </a:rPr>
              <a:t>❼</a:t>
            </a:r>
            <a:r>
              <a:rPr lang="en-US" dirty="0"/>
              <a:t> Quench</a:t>
            </a:r>
          </a:p>
          <a:p>
            <a:r>
              <a:rPr lang="en-US" dirty="0">
                <a:solidFill>
                  <a:schemeClr val="accent5"/>
                </a:solidFill>
              </a:rPr>
              <a:t>❽</a:t>
            </a:r>
            <a:r>
              <a:rPr lang="en-US" dirty="0"/>
              <a:t> Mag. measurements</a:t>
            </a:r>
            <a:endParaRPr lang="en-GB" dirty="0"/>
          </a:p>
        </p:txBody>
      </p:sp>
      <p:sp>
        <p:nvSpPr>
          <p:cNvPr id="9" name="TextBox 8">
            <a:extLst>
              <a:ext uri="{FF2B5EF4-FFF2-40B4-BE49-F238E27FC236}">
                <a16:creationId xmlns:a16="http://schemas.microsoft.com/office/drawing/2014/main" id="{CB08E95C-D53D-D7E0-1999-9E73FE5C5131}"/>
              </a:ext>
            </a:extLst>
          </p:cNvPr>
          <p:cNvSpPr txBox="1"/>
          <p:nvPr/>
        </p:nvSpPr>
        <p:spPr>
          <a:xfrm>
            <a:off x="7580671" y="2548701"/>
            <a:ext cx="511277" cy="369332"/>
          </a:xfrm>
          <a:prstGeom prst="rect">
            <a:avLst/>
          </a:prstGeom>
          <a:noFill/>
        </p:spPr>
        <p:txBody>
          <a:bodyPr wrap="square">
            <a:spAutoFit/>
          </a:bodyPr>
          <a:lstStyle/>
          <a:p>
            <a:r>
              <a:rPr lang="en-US" dirty="0">
                <a:solidFill>
                  <a:schemeClr val="accent5"/>
                </a:solidFill>
              </a:rPr>
              <a:t>❶</a:t>
            </a:r>
            <a:endParaRPr lang="en-GB" dirty="0"/>
          </a:p>
        </p:txBody>
      </p:sp>
      <p:sp>
        <p:nvSpPr>
          <p:cNvPr id="10" name="TextBox 9">
            <a:extLst>
              <a:ext uri="{FF2B5EF4-FFF2-40B4-BE49-F238E27FC236}">
                <a16:creationId xmlns:a16="http://schemas.microsoft.com/office/drawing/2014/main" id="{33F19EC7-6F9B-AC46-DAFB-0219D85CE29E}"/>
              </a:ext>
            </a:extLst>
          </p:cNvPr>
          <p:cNvSpPr txBox="1"/>
          <p:nvPr/>
        </p:nvSpPr>
        <p:spPr>
          <a:xfrm>
            <a:off x="9281652" y="2548701"/>
            <a:ext cx="511277" cy="369332"/>
          </a:xfrm>
          <a:prstGeom prst="rect">
            <a:avLst/>
          </a:prstGeom>
          <a:noFill/>
        </p:spPr>
        <p:txBody>
          <a:bodyPr wrap="square">
            <a:spAutoFit/>
          </a:bodyPr>
          <a:lstStyle/>
          <a:p>
            <a:r>
              <a:rPr lang="en-US" dirty="0">
                <a:solidFill>
                  <a:schemeClr val="accent5"/>
                </a:solidFill>
              </a:rPr>
              <a:t>❶</a:t>
            </a:r>
            <a:endParaRPr lang="en-GB" dirty="0"/>
          </a:p>
        </p:txBody>
      </p:sp>
      <p:sp>
        <p:nvSpPr>
          <p:cNvPr id="11" name="TextBox 10">
            <a:extLst>
              <a:ext uri="{FF2B5EF4-FFF2-40B4-BE49-F238E27FC236}">
                <a16:creationId xmlns:a16="http://schemas.microsoft.com/office/drawing/2014/main" id="{CB492ED3-A443-793A-CD7E-862C1C0593EC}"/>
              </a:ext>
            </a:extLst>
          </p:cNvPr>
          <p:cNvSpPr txBox="1"/>
          <p:nvPr/>
        </p:nvSpPr>
        <p:spPr>
          <a:xfrm>
            <a:off x="4542174" y="5604429"/>
            <a:ext cx="511277" cy="369332"/>
          </a:xfrm>
          <a:prstGeom prst="rect">
            <a:avLst/>
          </a:prstGeom>
          <a:noFill/>
        </p:spPr>
        <p:txBody>
          <a:bodyPr wrap="square">
            <a:spAutoFit/>
          </a:bodyPr>
          <a:lstStyle/>
          <a:p>
            <a:r>
              <a:rPr lang="en-US" dirty="0">
                <a:solidFill>
                  <a:schemeClr val="accent5"/>
                </a:solidFill>
              </a:rPr>
              <a:t>❶</a:t>
            </a:r>
            <a:endParaRPr lang="en-GB" dirty="0"/>
          </a:p>
        </p:txBody>
      </p:sp>
      <p:sp>
        <p:nvSpPr>
          <p:cNvPr id="13" name="TextBox 12">
            <a:extLst>
              <a:ext uri="{FF2B5EF4-FFF2-40B4-BE49-F238E27FC236}">
                <a16:creationId xmlns:a16="http://schemas.microsoft.com/office/drawing/2014/main" id="{14DAA296-1419-A659-4751-30E11C4A3C74}"/>
              </a:ext>
            </a:extLst>
          </p:cNvPr>
          <p:cNvSpPr txBox="1"/>
          <p:nvPr/>
        </p:nvSpPr>
        <p:spPr>
          <a:xfrm>
            <a:off x="10894142" y="1830946"/>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4" name="TextBox 13">
            <a:extLst>
              <a:ext uri="{FF2B5EF4-FFF2-40B4-BE49-F238E27FC236}">
                <a16:creationId xmlns:a16="http://schemas.microsoft.com/office/drawing/2014/main" id="{838ADFF6-D868-6E96-8F47-28E8EEE4636E}"/>
              </a:ext>
            </a:extLst>
          </p:cNvPr>
          <p:cNvSpPr txBox="1"/>
          <p:nvPr/>
        </p:nvSpPr>
        <p:spPr>
          <a:xfrm>
            <a:off x="5127239" y="5134585"/>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7" name="TextBox 16">
            <a:extLst>
              <a:ext uri="{FF2B5EF4-FFF2-40B4-BE49-F238E27FC236}">
                <a16:creationId xmlns:a16="http://schemas.microsoft.com/office/drawing/2014/main" id="{B6557D16-5AD9-2BC4-9BAC-C340295252CC}"/>
              </a:ext>
            </a:extLst>
          </p:cNvPr>
          <p:cNvSpPr txBox="1"/>
          <p:nvPr/>
        </p:nvSpPr>
        <p:spPr>
          <a:xfrm>
            <a:off x="8798359" y="5134585"/>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9" name="TextBox 18">
            <a:extLst>
              <a:ext uri="{FF2B5EF4-FFF2-40B4-BE49-F238E27FC236}">
                <a16:creationId xmlns:a16="http://schemas.microsoft.com/office/drawing/2014/main" id="{D8F13C25-8E6D-C3E8-37C4-51C99A3ADDDA}"/>
              </a:ext>
            </a:extLst>
          </p:cNvPr>
          <p:cNvSpPr txBox="1"/>
          <p:nvPr/>
        </p:nvSpPr>
        <p:spPr>
          <a:xfrm>
            <a:off x="6577780" y="3643315"/>
            <a:ext cx="738931" cy="369332"/>
          </a:xfrm>
          <a:prstGeom prst="rect">
            <a:avLst/>
          </a:prstGeom>
          <a:noFill/>
        </p:spPr>
        <p:txBody>
          <a:bodyPr wrap="square">
            <a:spAutoFit/>
          </a:bodyPr>
          <a:lstStyle/>
          <a:p>
            <a:r>
              <a:rPr lang="en-US" dirty="0">
                <a:solidFill>
                  <a:schemeClr val="accent5"/>
                </a:solidFill>
              </a:rPr>
              <a:t>❸</a:t>
            </a:r>
            <a:endParaRPr lang="en-GB" dirty="0"/>
          </a:p>
        </p:txBody>
      </p:sp>
      <p:sp>
        <p:nvSpPr>
          <p:cNvPr id="21" name="TextBox 20">
            <a:extLst>
              <a:ext uri="{FF2B5EF4-FFF2-40B4-BE49-F238E27FC236}">
                <a16:creationId xmlns:a16="http://schemas.microsoft.com/office/drawing/2014/main" id="{22D15CED-9DAE-AA5F-1C85-795F20E1F873}"/>
              </a:ext>
            </a:extLst>
          </p:cNvPr>
          <p:cNvSpPr txBox="1"/>
          <p:nvPr/>
        </p:nvSpPr>
        <p:spPr>
          <a:xfrm>
            <a:off x="10363758" y="3510267"/>
            <a:ext cx="540774" cy="369331"/>
          </a:xfrm>
          <a:prstGeom prst="rect">
            <a:avLst/>
          </a:prstGeom>
          <a:noFill/>
        </p:spPr>
        <p:txBody>
          <a:bodyPr wrap="square">
            <a:spAutoFit/>
          </a:bodyPr>
          <a:lstStyle/>
          <a:p>
            <a:r>
              <a:rPr lang="en-US" dirty="0">
                <a:solidFill>
                  <a:schemeClr val="accent5"/>
                </a:solidFill>
              </a:rPr>
              <a:t>❹</a:t>
            </a:r>
            <a:endParaRPr lang="en-GB" dirty="0"/>
          </a:p>
        </p:txBody>
      </p:sp>
      <p:pic>
        <p:nvPicPr>
          <p:cNvPr id="2" name="Picture 1" descr="A graph of a graph&#10;&#10;AI-generated content may be incorrect.">
            <a:extLst>
              <a:ext uri="{FF2B5EF4-FFF2-40B4-BE49-F238E27FC236}">
                <a16:creationId xmlns:a16="http://schemas.microsoft.com/office/drawing/2014/main" id="{FEF16D8B-307E-BE3A-0762-19BB1160A987}"/>
              </a:ext>
            </a:extLst>
          </p:cNvPr>
          <p:cNvPicPr>
            <a:picLocks noChangeAspect="1"/>
          </p:cNvPicPr>
          <p:nvPr/>
        </p:nvPicPr>
        <p:blipFill>
          <a:blip r:embed="rId2">
            <a:extLst>
              <a:ext uri="{28A0092B-C50C-407E-A947-70E740481C1C}">
                <a14:useLocalDpi xmlns:a14="http://schemas.microsoft.com/office/drawing/2010/main" val="0"/>
              </a:ext>
            </a:extLst>
          </a:blip>
          <a:srcRect l="10683" t="3703" r="71514" b="87848"/>
          <a:stretch/>
        </p:blipFill>
        <p:spPr>
          <a:xfrm>
            <a:off x="1341261" y="2338595"/>
            <a:ext cx="2170112" cy="579438"/>
          </a:xfrm>
          <a:prstGeom prst="rect">
            <a:avLst/>
          </a:prstGeom>
        </p:spPr>
      </p:pic>
    </p:spTree>
    <p:extLst>
      <p:ext uri="{BB962C8B-B14F-4D97-AF65-F5344CB8AC3E}">
        <p14:creationId xmlns:p14="http://schemas.microsoft.com/office/powerpoint/2010/main" val="839775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with red and yellow lines&#10;&#10;AI-generated content may be incorrect.">
            <a:extLst>
              <a:ext uri="{FF2B5EF4-FFF2-40B4-BE49-F238E27FC236}">
                <a16:creationId xmlns:a16="http://schemas.microsoft.com/office/drawing/2014/main" id="{EF40C1DC-6AB9-868E-2DB5-991B83700828}"/>
              </a:ext>
            </a:extLst>
          </p:cNvPr>
          <p:cNvPicPr>
            <a:picLocks noChangeAspect="1"/>
          </p:cNvPicPr>
          <p:nvPr/>
        </p:nvPicPr>
        <p:blipFill>
          <a:blip r:embed="rId2">
            <a:extLst>
              <a:ext uri="{28A0092B-C50C-407E-A947-70E740481C1C}">
                <a14:useLocalDpi xmlns:a14="http://schemas.microsoft.com/office/drawing/2010/main" val="0"/>
              </a:ext>
            </a:extLst>
          </a:blip>
          <a:srcRect r="45588" b="39085"/>
          <a:stretch/>
        </p:blipFill>
        <p:spPr>
          <a:xfrm>
            <a:off x="5325989" y="1825625"/>
            <a:ext cx="6632929" cy="4177553"/>
          </a:xfrm>
          <a:prstGeom prst="rect">
            <a:avLst/>
          </a:prstGeom>
        </p:spPr>
      </p:pic>
      <p:sp>
        <p:nvSpPr>
          <p:cNvPr id="4" name="Title 3">
            <a:extLst>
              <a:ext uri="{FF2B5EF4-FFF2-40B4-BE49-F238E27FC236}">
                <a16:creationId xmlns:a16="http://schemas.microsoft.com/office/drawing/2014/main" id="{06FA0FE3-E44F-97F4-A330-DFCEA7EAACCF}"/>
              </a:ext>
            </a:extLst>
          </p:cNvPr>
          <p:cNvSpPr>
            <a:spLocks noGrp="1"/>
          </p:cNvSpPr>
          <p:nvPr>
            <p:ph type="title"/>
          </p:nvPr>
        </p:nvSpPr>
        <p:spPr/>
        <p:txBody>
          <a:bodyPr/>
          <a:lstStyle/>
          <a:p>
            <a:r>
              <a:rPr lang="en-US" dirty="0"/>
              <a:t>Resistive voltage compensation</a:t>
            </a:r>
            <a:endParaRPr lang="en-GB" dirty="0"/>
          </a:p>
        </p:txBody>
      </p:sp>
      <p:sp>
        <p:nvSpPr>
          <p:cNvPr id="5" name="Content Placeholder 4">
            <a:extLst>
              <a:ext uri="{FF2B5EF4-FFF2-40B4-BE49-F238E27FC236}">
                <a16:creationId xmlns:a16="http://schemas.microsoft.com/office/drawing/2014/main" id="{35B61D86-2A07-72D7-8CA1-81225B05D34A}"/>
              </a:ext>
            </a:extLst>
          </p:cNvPr>
          <p:cNvSpPr>
            <a:spLocks noGrp="1"/>
          </p:cNvSpPr>
          <p:nvPr>
            <p:ph idx="1"/>
          </p:nvPr>
        </p:nvSpPr>
        <p:spPr>
          <a:xfrm>
            <a:off x="838200" y="1825625"/>
            <a:ext cx="4666129" cy="4351338"/>
          </a:xfrm>
        </p:spPr>
        <p:txBody>
          <a:bodyPr/>
          <a:lstStyle/>
          <a:p>
            <a:r>
              <a:rPr lang="en-US" dirty="0"/>
              <a:t>To compensate the measured voltage (</a:t>
            </a:r>
            <a:r>
              <a:rPr lang="en-US" dirty="0">
                <a:solidFill>
                  <a:srgbClr val="7030A0"/>
                </a:solidFill>
              </a:rPr>
              <a:t>purple</a:t>
            </a:r>
            <a:r>
              <a:rPr lang="en-US" dirty="0"/>
              <a:t>), I did a linear fit of the data after the decay is over. I applied that fit to the current to get the “resistive” voltage (</a:t>
            </a:r>
            <a:r>
              <a:rPr lang="en-US" dirty="0">
                <a:solidFill>
                  <a:schemeClr val="accent2"/>
                </a:solidFill>
              </a:rPr>
              <a:t>orange</a:t>
            </a:r>
            <a:r>
              <a:rPr lang="en-US" dirty="0"/>
              <a:t>), and the difference is the voltage to be used for AC losses (</a:t>
            </a:r>
            <a:r>
              <a:rPr lang="en-US" dirty="0">
                <a:solidFill>
                  <a:srgbClr val="FF0000"/>
                </a:solidFill>
              </a:rPr>
              <a:t>red</a:t>
            </a:r>
            <a:r>
              <a:rPr lang="en-US" dirty="0"/>
              <a:t>)</a:t>
            </a:r>
            <a:endParaRPr lang="en-GB" dirty="0"/>
          </a:p>
        </p:txBody>
      </p:sp>
    </p:spTree>
    <p:extLst>
      <p:ext uri="{BB962C8B-B14F-4D97-AF65-F5344CB8AC3E}">
        <p14:creationId xmlns:p14="http://schemas.microsoft.com/office/powerpoint/2010/main" val="490165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graphs showing different colored lines&#10;&#10;AI-generated content may be incorrect.">
            <a:extLst>
              <a:ext uri="{FF2B5EF4-FFF2-40B4-BE49-F238E27FC236}">
                <a16:creationId xmlns:a16="http://schemas.microsoft.com/office/drawing/2014/main" id="{A4C9CE4F-5987-BB70-136C-F4BBC673F3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0094" cy="6858000"/>
          </a:xfrm>
          <a:prstGeom prst="rect">
            <a:avLst/>
          </a:prstGeom>
        </p:spPr>
      </p:pic>
      <p:cxnSp>
        <p:nvCxnSpPr>
          <p:cNvPr id="6" name="Straight Connector 5">
            <a:extLst>
              <a:ext uri="{FF2B5EF4-FFF2-40B4-BE49-F238E27FC236}">
                <a16:creationId xmlns:a16="http://schemas.microsoft.com/office/drawing/2014/main" id="{58994AC7-6322-92EF-784C-EC3D68098EC3}"/>
              </a:ext>
            </a:extLst>
          </p:cNvPr>
          <p:cNvCxnSpPr/>
          <p:nvPr/>
        </p:nvCxnSpPr>
        <p:spPr>
          <a:xfrm>
            <a:off x="4963130" y="6480373"/>
            <a:ext cx="39329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F2CB5B02-BF1F-3C68-AF77-DDB1B0C48B54}"/>
              </a:ext>
            </a:extLst>
          </p:cNvPr>
          <p:cNvCxnSpPr/>
          <p:nvPr/>
        </p:nvCxnSpPr>
        <p:spPr>
          <a:xfrm>
            <a:off x="5356635" y="6193042"/>
            <a:ext cx="0" cy="2286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28627A8B-04FD-9B36-9BC1-673DFBA75895}"/>
              </a:ext>
            </a:extLst>
          </p:cNvPr>
          <p:cNvCxnSpPr>
            <a:cxnSpLocks/>
          </p:cNvCxnSpPr>
          <p:nvPr/>
        </p:nvCxnSpPr>
        <p:spPr>
          <a:xfrm flipV="1">
            <a:off x="5356635" y="6468468"/>
            <a:ext cx="0" cy="1695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24E609E1-9821-C1EB-889B-42542ED02A66}"/>
              </a:ext>
            </a:extLst>
          </p:cNvPr>
          <p:cNvSpPr txBox="1"/>
          <p:nvPr/>
        </p:nvSpPr>
        <p:spPr>
          <a:xfrm>
            <a:off x="5164537" y="5860212"/>
            <a:ext cx="533068" cy="369332"/>
          </a:xfrm>
          <a:prstGeom prst="rect">
            <a:avLst/>
          </a:prstGeom>
          <a:noFill/>
        </p:spPr>
        <p:txBody>
          <a:bodyPr wrap="square">
            <a:spAutoFit/>
          </a:bodyPr>
          <a:lstStyle/>
          <a:p>
            <a:r>
              <a:rPr lang="el-GR" dirty="0"/>
              <a:t>Δ</a:t>
            </a:r>
            <a:r>
              <a:rPr lang="en-US" dirty="0"/>
              <a:t>E </a:t>
            </a:r>
            <a:endParaRPr lang="en-GB" dirty="0"/>
          </a:p>
        </p:txBody>
      </p:sp>
      <p:cxnSp>
        <p:nvCxnSpPr>
          <p:cNvPr id="10" name="Straight Connector 9">
            <a:extLst>
              <a:ext uri="{FF2B5EF4-FFF2-40B4-BE49-F238E27FC236}">
                <a16:creationId xmlns:a16="http://schemas.microsoft.com/office/drawing/2014/main" id="{B10ACCDB-5691-DB1F-8A57-48E0F9ABCC2C}"/>
              </a:ext>
            </a:extLst>
          </p:cNvPr>
          <p:cNvCxnSpPr/>
          <p:nvPr/>
        </p:nvCxnSpPr>
        <p:spPr>
          <a:xfrm>
            <a:off x="5385207" y="6456951"/>
            <a:ext cx="39329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6E51DDCD-C2A2-2841-78DB-A23243EDA5C5}"/>
              </a:ext>
            </a:extLst>
          </p:cNvPr>
          <p:cNvSpPr txBox="1"/>
          <p:nvPr/>
        </p:nvSpPr>
        <p:spPr>
          <a:xfrm>
            <a:off x="1485900" y="657225"/>
            <a:ext cx="1036309" cy="369332"/>
          </a:xfrm>
          <a:prstGeom prst="rect">
            <a:avLst/>
          </a:prstGeom>
          <a:noFill/>
        </p:spPr>
        <p:txBody>
          <a:bodyPr wrap="none" rtlCol="0">
            <a:spAutoFit/>
          </a:bodyPr>
          <a:lstStyle/>
          <a:p>
            <a:r>
              <a:rPr lang="en-US" dirty="0"/>
              <a:t>precycle</a:t>
            </a:r>
            <a:endParaRPr lang="en-GB" dirty="0"/>
          </a:p>
        </p:txBody>
      </p:sp>
      <p:sp>
        <p:nvSpPr>
          <p:cNvPr id="12" name="TextBox 11">
            <a:extLst>
              <a:ext uri="{FF2B5EF4-FFF2-40B4-BE49-F238E27FC236}">
                <a16:creationId xmlns:a16="http://schemas.microsoft.com/office/drawing/2014/main" id="{BA7D9A89-0401-0F5F-9E4F-1C4A3BE88574}"/>
              </a:ext>
            </a:extLst>
          </p:cNvPr>
          <p:cNvSpPr txBox="1"/>
          <p:nvPr/>
        </p:nvSpPr>
        <p:spPr>
          <a:xfrm>
            <a:off x="6838473" y="657225"/>
            <a:ext cx="1036309" cy="369332"/>
          </a:xfrm>
          <a:prstGeom prst="rect">
            <a:avLst/>
          </a:prstGeom>
          <a:noFill/>
        </p:spPr>
        <p:txBody>
          <a:bodyPr wrap="none" rtlCol="0">
            <a:spAutoFit/>
          </a:bodyPr>
          <a:lstStyle/>
          <a:p>
            <a:r>
              <a:rPr lang="en-US" dirty="0"/>
              <a:t>precycle</a:t>
            </a:r>
            <a:endParaRPr lang="en-GB" dirty="0"/>
          </a:p>
        </p:txBody>
      </p:sp>
      <p:sp>
        <p:nvSpPr>
          <p:cNvPr id="13" name="TextBox 12">
            <a:extLst>
              <a:ext uri="{FF2B5EF4-FFF2-40B4-BE49-F238E27FC236}">
                <a16:creationId xmlns:a16="http://schemas.microsoft.com/office/drawing/2014/main" id="{5EA40044-07D4-A297-E3E1-09C2F8202D4B}"/>
              </a:ext>
            </a:extLst>
          </p:cNvPr>
          <p:cNvSpPr txBox="1"/>
          <p:nvPr/>
        </p:nvSpPr>
        <p:spPr>
          <a:xfrm>
            <a:off x="3495675" y="657225"/>
            <a:ext cx="671787" cy="369332"/>
          </a:xfrm>
          <a:prstGeom prst="rect">
            <a:avLst/>
          </a:prstGeom>
          <a:noFill/>
        </p:spPr>
        <p:txBody>
          <a:bodyPr wrap="none" rtlCol="0">
            <a:spAutoFit/>
          </a:bodyPr>
          <a:lstStyle/>
          <a:p>
            <a:r>
              <a:rPr lang="en-US" dirty="0"/>
              <a:t>5 A/s</a:t>
            </a:r>
            <a:endParaRPr lang="en-GB" dirty="0"/>
          </a:p>
        </p:txBody>
      </p:sp>
      <p:sp>
        <p:nvSpPr>
          <p:cNvPr id="14" name="TextBox 13">
            <a:extLst>
              <a:ext uri="{FF2B5EF4-FFF2-40B4-BE49-F238E27FC236}">
                <a16:creationId xmlns:a16="http://schemas.microsoft.com/office/drawing/2014/main" id="{9D11CC29-82D2-41C0-5939-F145DFBD5594}"/>
              </a:ext>
            </a:extLst>
          </p:cNvPr>
          <p:cNvSpPr txBox="1"/>
          <p:nvPr/>
        </p:nvSpPr>
        <p:spPr>
          <a:xfrm>
            <a:off x="4983279" y="657225"/>
            <a:ext cx="795218" cy="369332"/>
          </a:xfrm>
          <a:prstGeom prst="rect">
            <a:avLst/>
          </a:prstGeom>
          <a:noFill/>
        </p:spPr>
        <p:txBody>
          <a:bodyPr wrap="none" rtlCol="0">
            <a:spAutoFit/>
          </a:bodyPr>
          <a:lstStyle/>
          <a:p>
            <a:r>
              <a:rPr lang="en-US" dirty="0"/>
              <a:t>10 A/s</a:t>
            </a:r>
            <a:endParaRPr lang="en-GB" dirty="0"/>
          </a:p>
        </p:txBody>
      </p:sp>
      <p:sp>
        <p:nvSpPr>
          <p:cNvPr id="15" name="TextBox 14">
            <a:extLst>
              <a:ext uri="{FF2B5EF4-FFF2-40B4-BE49-F238E27FC236}">
                <a16:creationId xmlns:a16="http://schemas.microsoft.com/office/drawing/2014/main" id="{4544553A-AC03-90B8-42E8-BB9E6671B370}"/>
              </a:ext>
            </a:extLst>
          </p:cNvPr>
          <p:cNvSpPr txBox="1"/>
          <p:nvPr/>
        </p:nvSpPr>
        <p:spPr>
          <a:xfrm>
            <a:off x="10484593" y="657225"/>
            <a:ext cx="860941" cy="369332"/>
          </a:xfrm>
          <a:prstGeom prst="rect">
            <a:avLst/>
          </a:prstGeom>
          <a:noFill/>
        </p:spPr>
        <p:txBody>
          <a:bodyPr wrap="none" rtlCol="0">
            <a:spAutoFit/>
          </a:bodyPr>
          <a:lstStyle/>
          <a:p>
            <a:r>
              <a:rPr lang="en-US" dirty="0"/>
              <a:t>7.5 A/s</a:t>
            </a:r>
            <a:endParaRPr lang="en-GB" dirty="0"/>
          </a:p>
        </p:txBody>
      </p:sp>
      <p:sp>
        <p:nvSpPr>
          <p:cNvPr id="16" name="TextBox 15">
            <a:extLst>
              <a:ext uri="{FF2B5EF4-FFF2-40B4-BE49-F238E27FC236}">
                <a16:creationId xmlns:a16="http://schemas.microsoft.com/office/drawing/2014/main" id="{6F13429E-09F0-0C63-852F-669BF877FBA2}"/>
              </a:ext>
            </a:extLst>
          </p:cNvPr>
          <p:cNvSpPr txBox="1"/>
          <p:nvPr/>
        </p:nvSpPr>
        <p:spPr>
          <a:xfrm>
            <a:off x="8779092" y="657225"/>
            <a:ext cx="860941" cy="369332"/>
          </a:xfrm>
          <a:prstGeom prst="rect">
            <a:avLst/>
          </a:prstGeom>
          <a:noFill/>
        </p:spPr>
        <p:txBody>
          <a:bodyPr wrap="none" rtlCol="0">
            <a:spAutoFit/>
          </a:bodyPr>
          <a:lstStyle/>
          <a:p>
            <a:r>
              <a:rPr lang="en-US" dirty="0"/>
              <a:t>2.5 A/s</a:t>
            </a:r>
            <a:endParaRPr lang="en-GB" dirty="0"/>
          </a:p>
        </p:txBody>
      </p:sp>
    </p:spTree>
    <p:extLst>
      <p:ext uri="{BB962C8B-B14F-4D97-AF65-F5344CB8AC3E}">
        <p14:creationId xmlns:p14="http://schemas.microsoft.com/office/powerpoint/2010/main" val="19371349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D65B0-3E5D-AFFF-0D59-15799BAEFB1E}"/>
              </a:ext>
            </a:extLst>
          </p:cNvPr>
          <p:cNvSpPr>
            <a:spLocks noGrp="1"/>
          </p:cNvSpPr>
          <p:nvPr>
            <p:ph type="title"/>
          </p:nvPr>
        </p:nvSpPr>
        <p:spPr/>
        <p:txBody>
          <a:bodyPr/>
          <a:lstStyle/>
          <a:p>
            <a:r>
              <a:rPr lang="en-US" dirty="0"/>
              <a:t>AC loss summary</a:t>
            </a:r>
            <a:endParaRPr lang="en-GB" dirty="0"/>
          </a:p>
        </p:txBody>
      </p:sp>
      <p:sp>
        <p:nvSpPr>
          <p:cNvPr id="3" name="Content Placeholder 2">
            <a:extLst>
              <a:ext uri="{FF2B5EF4-FFF2-40B4-BE49-F238E27FC236}">
                <a16:creationId xmlns:a16="http://schemas.microsoft.com/office/drawing/2014/main" id="{90BC10B3-F6A0-097E-3822-2AD5236EA082}"/>
              </a:ext>
            </a:extLst>
          </p:cNvPr>
          <p:cNvSpPr>
            <a:spLocks noGrp="1"/>
          </p:cNvSpPr>
          <p:nvPr>
            <p:ph idx="1"/>
          </p:nvPr>
        </p:nvSpPr>
        <p:spPr>
          <a:xfrm>
            <a:off x="838200" y="1825625"/>
            <a:ext cx="5734050" cy="4351338"/>
          </a:xfrm>
        </p:spPr>
        <p:txBody>
          <a:bodyPr/>
          <a:lstStyle/>
          <a:p>
            <a:r>
              <a:rPr lang="en-US" dirty="0"/>
              <a:t>Preliminary results summarized on the right</a:t>
            </a:r>
          </a:p>
          <a:p>
            <a:r>
              <a:rPr lang="en-US" dirty="0"/>
              <a:t>At lower ramp rate, the resistance effect is larger, so results are less reliable</a:t>
            </a:r>
          </a:p>
          <a:p>
            <a:r>
              <a:rPr lang="en-US" dirty="0"/>
              <a:t>New procedures to be investigated in the next magnet</a:t>
            </a:r>
          </a:p>
        </p:txBody>
      </p:sp>
      <p:pic>
        <p:nvPicPr>
          <p:cNvPr id="7" name="Picture 6">
            <a:extLst>
              <a:ext uri="{FF2B5EF4-FFF2-40B4-BE49-F238E27FC236}">
                <a16:creationId xmlns:a16="http://schemas.microsoft.com/office/drawing/2014/main" id="{47C02AEC-8493-1660-15CA-F31E6364B294}"/>
              </a:ext>
            </a:extLst>
          </p:cNvPr>
          <p:cNvPicPr>
            <a:picLocks noChangeAspect="1"/>
          </p:cNvPicPr>
          <p:nvPr/>
        </p:nvPicPr>
        <p:blipFill>
          <a:blip r:embed="rId2"/>
          <a:stretch>
            <a:fillRect/>
          </a:stretch>
        </p:blipFill>
        <p:spPr>
          <a:xfrm>
            <a:off x="6861230" y="1690688"/>
            <a:ext cx="4584589" cy="3846909"/>
          </a:xfrm>
          <a:prstGeom prst="rect">
            <a:avLst/>
          </a:prstGeom>
        </p:spPr>
      </p:pic>
    </p:spTree>
    <p:extLst>
      <p:ext uri="{BB962C8B-B14F-4D97-AF65-F5344CB8AC3E}">
        <p14:creationId xmlns:p14="http://schemas.microsoft.com/office/powerpoint/2010/main" val="1000555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A2C90-F143-DFF6-B9FA-5973C1D479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7A996D-CFC0-89D6-9E0F-FC453E602589}"/>
              </a:ext>
            </a:extLst>
          </p:cNvPr>
          <p:cNvSpPr>
            <a:spLocks noGrp="1"/>
          </p:cNvSpPr>
          <p:nvPr>
            <p:ph type="title"/>
          </p:nvPr>
        </p:nvSpPr>
        <p:spPr/>
        <p:txBody>
          <a:bodyPr/>
          <a:lstStyle/>
          <a:p>
            <a:r>
              <a:rPr lang="en-US" dirty="0"/>
              <a:t>Inductance</a:t>
            </a:r>
            <a:endParaRPr lang="en-GB" dirty="0"/>
          </a:p>
        </p:txBody>
      </p:sp>
      <p:sp>
        <p:nvSpPr>
          <p:cNvPr id="3" name="Text Placeholder 2">
            <a:extLst>
              <a:ext uri="{FF2B5EF4-FFF2-40B4-BE49-F238E27FC236}">
                <a16:creationId xmlns:a16="http://schemas.microsoft.com/office/drawing/2014/main" id="{62C57A32-1407-E178-9BD6-87BBEA6B7E1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43454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different colored lines&#10;&#10;AI-generated content may be incorrect.">
            <a:extLst>
              <a:ext uri="{FF2B5EF4-FFF2-40B4-BE49-F238E27FC236}">
                <a16:creationId xmlns:a16="http://schemas.microsoft.com/office/drawing/2014/main" id="{2F1B1D21-4EFF-6B0E-D94A-925869075A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8031" y="0"/>
            <a:ext cx="8903969" cy="6858000"/>
          </a:xfrm>
          <a:prstGeom prst="rect">
            <a:avLst/>
          </a:prstGeom>
        </p:spPr>
      </p:pic>
      <p:sp>
        <p:nvSpPr>
          <p:cNvPr id="6" name="Title 5">
            <a:extLst>
              <a:ext uri="{FF2B5EF4-FFF2-40B4-BE49-F238E27FC236}">
                <a16:creationId xmlns:a16="http://schemas.microsoft.com/office/drawing/2014/main" id="{E730F5E1-55F5-929D-9505-DDC1B91AD243}"/>
              </a:ext>
            </a:extLst>
          </p:cNvPr>
          <p:cNvSpPr>
            <a:spLocks noGrp="1"/>
          </p:cNvSpPr>
          <p:nvPr>
            <p:ph type="title"/>
          </p:nvPr>
        </p:nvSpPr>
        <p:spPr/>
        <p:txBody>
          <a:bodyPr/>
          <a:lstStyle/>
          <a:p>
            <a:r>
              <a:rPr lang="en-US" dirty="0"/>
              <a:t>Inductance</a:t>
            </a:r>
            <a:endParaRPr lang="en-GB" dirty="0"/>
          </a:p>
        </p:txBody>
      </p:sp>
      <p:sp>
        <p:nvSpPr>
          <p:cNvPr id="7" name="Content Placeholder 6">
            <a:extLst>
              <a:ext uri="{FF2B5EF4-FFF2-40B4-BE49-F238E27FC236}">
                <a16:creationId xmlns:a16="http://schemas.microsoft.com/office/drawing/2014/main" id="{DE7274D6-BE81-E20B-8B19-BD5A72C84864}"/>
              </a:ext>
            </a:extLst>
          </p:cNvPr>
          <p:cNvSpPr>
            <a:spLocks noGrp="1"/>
          </p:cNvSpPr>
          <p:nvPr>
            <p:ph idx="1"/>
          </p:nvPr>
        </p:nvSpPr>
        <p:spPr>
          <a:xfrm>
            <a:off x="838200" y="1825625"/>
            <a:ext cx="2910840" cy="4351338"/>
          </a:xfrm>
        </p:spPr>
        <p:txBody>
          <a:bodyPr/>
          <a:lstStyle/>
          <a:p>
            <a:r>
              <a:rPr lang="en-US" dirty="0"/>
              <a:t>Different behavior during ramp up or down</a:t>
            </a:r>
          </a:p>
          <a:p>
            <a:r>
              <a:rPr lang="en-US" dirty="0"/>
              <a:t>During the first ramp up, the inductance is a little bit higher</a:t>
            </a:r>
          </a:p>
          <a:p>
            <a:pPr lvl="1"/>
            <a:r>
              <a:rPr lang="en-US" dirty="0"/>
              <a:t>Also observed after the quench</a:t>
            </a:r>
            <a:endParaRPr lang="en-GB" dirty="0"/>
          </a:p>
        </p:txBody>
      </p:sp>
      <p:sp>
        <p:nvSpPr>
          <p:cNvPr id="8" name="TextBox 7">
            <a:extLst>
              <a:ext uri="{FF2B5EF4-FFF2-40B4-BE49-F238E27FC236}">
                <a16:creationId xmlns:a16="http://schemas.microsoft.com/office/drawing/2014/main" id="{8EB3FE8A-1934-C192-FD5C-BF7972513183}"/>
              </a:ext>
            </a:extLst>
          </p:cNvPr>
          <p:cNvSpPr txBox="1"/>
          <p:nvPr/>
        </p:nvSpPr>
        <p:spPr>
          <a:xfrm>
            <a:off x="9873722" y="2614364"/>
            <a:ext cx="1750607" cy="369332"/>
          </a:xfrm>
          <a:prstGeom prst="rect">
            <a:avLst/>
          </a:prstGeom>
          <a:noFill/>
        </p:spPr>
        <p:txBody>
          <a:bodyPr wrap="none" rtlCol="0">
            <a:spAutoFit/>
          </a:bodyPr>
          <a:lstStyle/>
          <a:p>
            <a:r>
              <a:rPr lang="en-US" dirty="0"/>
              <a:t>5, 10 and 15 A/s</a:t>
            </a:r>
            <a:endParaRPr lang="en-GB" dirty="0"/>
          </a:p>
        </p:txBody>
      </p:sp>
    </p:spTree>
    <p:extLst>
      <p:ext uri="{BB962C8B-B14F-4D97-AF65-F5344CB8AC3E}">
        <p14:creationId xmlns:p14="http://schemas.microsoft.com/office/powerpoint/2010/main" val="1139961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6BF38-0D58-B937-EF71-00E004B109F4}"/>
            </a:ext>
          </a:extLst>
        </p:cNvPr>
        <p:cNvGrpSpPr/>
        <p:nvPr/>
      </p:nvGrpSpPr>
      <p:grpSpPr>
        <a:xfrm>
          <a:off x="0" y="0"/>
          <a:ext cx="0" cy="0"/>
          <a:chOff x="0" y="0"/>
          <a:chExt cx="0" cy="0"/>
        </a:xfrm>
      </p:grpSpPr>
      <p:pic>
        <p:nvPicPr>
          <p:cNvPr id="3" name="Picture 2" descr="A graph of a graph&#10;&#10;AI-generated content may be incorrect.">
            <a:extLst>
              <a:ext uri="{FF2B5EF4-FFF2-40B4-BE49-F238E27FC236}">
                <a16:creationId xmlns:a16="http://schemas.microsoft.com/office/drawing/2014/main" id="{FCFB1412-5863-C4CF-2800-15275F5B4E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8031" y="-9832"/>
            <a:ext cx="8903969" cy="6858000"/>
          </a:xfrm>
          <a:prstGeom prst="rect">
            <a:avLst/>
          </a:prstGeom>
        </p:spPr>
      </p:pic>
      <p:sp>
        <p:nvSpPr>
          <p:cNvPr id="6" name="Title 5">
            <a:extLst>
              <a:ext uri="{FF2B5EF4-FFF2-40B4-BE49-F238E27FC236}">
                <a16:creationId xmlns:a16="http://schemas.microsoft.com/office/drawing/2014/main" id="{A5AFCADA-1E91-4898-DC2F-0C44B740A2BD}"/>
              </a:ext>
            </a:extLst>
          </p:cNvPr>
          <p:cNvSpPr>
            <a:spLocks noGrp="1"/>
          </p:cNvSpPr>
          <p:nvPr>
            <p:ph type="title"/>
          </p:nvPr>
        </p:nvSpPr>
        <p:spPr/>
        <p:txBody>
          <a:bodyPr/>
          <a:lstStyle/>
          <a:p>
            <a:r>
              <a:rPr lang="en-US" dirty="0"/>
              <a:t>Inductance</a:t>
            </a:r>
            <a:endParaRPr lang="en-GB" dirty="0"/>
          </a:p>
        </p:txBody>
      </p:sp>
      <p:sp>
        <p:nvSpPr>
          <p:cNvPr id="7" name="Content Placeholder 6">
            <a:extLst>
              <a:ext uri="{FF2B5EF4-FFF2-40B4-BE49-F238E27FC236}">
                <a16:creationId xmlns:a16="http://schemas.microsoft.com/office/drawing/2014/main" id="{BE3A72F8-BE27-E1FB-A3BD-841CB93913D4}"/>
              </a:ext>
            </a:extLst>
          </p:cNvPr>
          <p:cNvSpPr>
            <a:spLocks noGrp="1"/>
          </p:cNvSpPr>
          <p:nvPr>
            <p:ph idx="1"/>
          </p:nvPr>
        </p:nvSpPr>
        <p:spPr>
          <a:xfrm>
            <a:off x="838200" y="1825625"/>
            <a:ext cx="2910840" cy="4351338"/>
          </a:xfrm>
        </p:spPr>
        <p:txBody>
          <a:bodyPr/>
          <a:lstStyle/>
          <a:p>
            <a:r>
              <a:rPr lang="en-US" dirty="0"/>
              <a:t>Different behavior during ramp up or down</a:t>
            </a:r>
          </a:p>
          <a:p>
            <a:r>
              <a:rPr lang="en-US" dirty="0"/>
              <a:t>During the first ramp up, the inductance is a little bit higher</a:t>
            </a:r>
          </a:p>
          <a:p>
            <a:pPr lvl="1"/>
            <a:r>
              <a:rPr lang="en-US" dirty="0"/>
              <a:t>Also observed after the quench</a:t>
            </a:r>
            <a:endParaRPr lang="en-GB" dirty="0"/>
          </a:p>
        </p:txBody>
      </p:sp>
      <p:sp>
        <p:nvSpPr>
          <p:cNvPr id="4" name="TextBox 3">
            <a:extLst>
              <a:ext uri="{FF2B5EF4-FFF2-40B4-BE49-F238E27FC236}">
                <a16:creationId xmlns:a16="http://schemas.microsoft.com/office/drawing/2014/main" id="{3C52C2BE-FF6A-582B-3D79-CAF705A5A8AD}"/>
              </a:ext>
            </a:extLst>
          </p:cNvPr>
          <p:cNvSpPr txBox="1"/>
          <p:nvPr/>
        </p:nvSpPr>
        <p:spPr>
          <a:xfrm rot="20733879">
            <a:off x="8891237" y="2766878"/>
            <a:ext cx="1777794" cy="369332"/>
          </a:xfrm>
          <a:prstGeom prst="rect">
            <a:avLst/>
          </a:prstGeom>
          <a:noFill/>
        </p:spPr>
        <p:txBody>
          <a:bodyPr wrap="none" rtlCol="0">
            <a:spAutoFit/>
          </a:bodyPr>
          <a:lstStyle/>
          <a:p>
            <a:r>
              <a:rPr lang="en-US" dirty="0"/>
              <a:t>First ramp, 5 A/s</a:t>
            </a:r>
            <a:endParaRPr lang="en-GB" dirty="0"/>
          </a:p>
        </p:txBody>
      </p:sp>
      <p:sp>
        <p:nvSpPr>
          <p:cNvPr id="8" name="TextBox 7">
            <a:extLst>
              <a:ext uri="{FF2B5EF4-FFF2-40B4-BE49-F238E27FC236}">
                <a16:creationId xmlns:a16="http://schemas.microsoft.com/office/drawing/2014/main" id="{3DBC8E35-7FB5-C5A2-EA99-693D04FA4C8E}"/>
              </a:ext>
            </a:extLst>
          </p:cNvPr>
          <p:cNvSpPr txBox="1"/>
          <p:nvPr/>
        </p:nvSpPr>
        <p:spPr>
          <a:xfrm rot="20433796">
            <a:off x="9891455" y="3395038"/>
            <a:ext cx="1646413" cy="369332"/>
          </a:xfrm>
          <a:prstGeom prst="rect">
            <a:avLst/>
          </a:prstGeom>
          <a:noFill/>
        </p:spPr>
        <p:txBody>
          <a:bodyPr wrap="none" rtlCol="0">
            <a:spAutoFit/>
          </a:bodyPr>
          <a:lstStyle/>
          <a:p>
            <a:r>
              <a:rPr lang="en-US" dirty="0"/>
              <a:t>2.5 and 7.5 A/s</a:t>
            </a:r>
            <a:endParaRPr lang="en-GB" dirty="0"/>
          </a:p>
        </p:txBody>
      </p:sp>
    </p:spTree>
    <p:extLst>
      <p:ext uri="{BB962C8B-B14F-4D97-AF65-F5344CB8AC3E}">
        <p14:creationId xmlns:p14="http://schemas.microsoft.com/office/powerpoint/2010/main" val="1406867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06EA1-261A-37A7-26B9-AFB0D6BC24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2AFA5E-2C43-2FA1-EFDB-A21F6B8DDDCE}"/>
              </a:ext>
            </a:extLst>
          </p:cNvPr>
          <p:cNvSpPr>
            <a:spLocks noGrp="1"/>
          </p:cNvSpPr>
          <p:nvPr>
            <p:ph type="title"/>
          </p:nvPr>
        </p:nvSpPr>
        <p:spPr/>
        <p:txBody>
          <a:bodyPr/>
          <a:lstStyle/>
          <a:p>
            <a:r>
              <a:rPr lang="en-US" dirty="0"/>
              <a:t>Splice resistance</a:t>
            </a:r>
            <a:endParaRPr lang="en-GB" dirty="0"/>
          </a:p>
        </p:txBody>
      </p:sp>
      <p:sp>
        <p:nvSpPr>
          <p:cNvPr id="3" name="Text Placeholder 2">
            <a:extLst>
              <a:ext uri="{FF2B5EF4-FFF2-40B4-BE49-F238E27FC236}">
                <a16:creationId xmlns:a16="http://schemas.microsoft.com/office/drawing/2014/main" id="{E848ADCA-A50F-D6FF-0AD4-92A5E0CAB1B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993174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different colored lines&#10;&#10;AI-generated content may be incorrect.">
            <a:extLst>
              <a:ext uri="{FF2B5EF4-FFF2-40B4-BE49-F238E27FC236}">
                <a16:creationId xmlns:a16="http://schemas.microsoft.com/office/drawing/2014/main" id="{E04F3C20-31BC-C074-9A15-AD22965C93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03970" cy="6858000"/>
          </a:xfrm>
          <a:prstGeom prst="rect">
            <a:avLst/>
          </a:prstGeom>
        </p:spPr>
      </p:pic>
      <p:pic>
        <p:nvPicPr>
          <p:cNvPr id="5" name="Picture 4" descr="A diagram of a circuit&#10;&#10;AI-generated content may be incorrect.">
            <a:extLst>
              <a:ext uri="{FF2B5EF4-FFF2-40B4-BE49-F238E27FC236}">
                <a16:creationId xmlns:a16="http://schemas.microsoft.com/office/drawing/2014/main" id="{E358054F-8A54-5B7D-490C-ECBABAAAA5C9}"/>
              </a:ext>
            </a:extLst>
          </p:cNvPr>
          <p:cNvPicPr>
            <a:picLocks noChangeAspect="1"/>
          </p:cNvPicPr>
          <p:nvPr/>
        </p:nvPicPr>
        <p:blipFill>
          <a:blip r:embed="rId3">
            <a:extLst>
              <a:ext uri="{28A0092B-C50C-407E-A947-70E740481C1C}">
                <a14:useLocalDpi xmlns:a14="http://schemas.microsoft.com/office/drawing/2010/main" val="0"/>
              </a:ext>
            </a:extLst>
          </a:blip>
          <a:srcRect l="25493"/>
          <a:stretch/>
        </p:blipFill>
        <p:spPr>
          <a:xfrm>
            <a:off x="8985001" y="4295775"/>
            <a:ext cx="3121274" cy="2343150"/>
          </a:xfrm>
          <a:prstGeom prst="rect">
            <a:avLst/>
          </a:prstGeom>
          <a:effectLst>
            <a:outerShdw blurRad="50800" dist="38100" dir="2700000" algn="tl" rotWithShape="0">
              <a:prstClr val="black">
                <a:alpha val="40000"/>
              </a:prstClr>
            </a:outerShdw>
          </a:effectLst>
        </p:spPr>
      </p:pic>
      <p:sp>
        <p:nvSpPr>
          <p:cNvPr id="6" name="Title 1">
            <a:extLst>
              <a:ext uri="{FF2B5EF4-FFF2-40B4-BE49-F238E27FC236}">
                <a16:creationId xmlns:a16="http://schemas.microsoft.com/office/drawing/2014/main" id="{B3EFF397-1E8D-0DA6-55BC-FF5AF1B0869E}"/>
              </a:ext>
            </a:extLst>
          </p:cNvPr>
          <p:cNvSpPr txBox="1">
            <a:spLocks/>
          </p:cNvSpPr>
          <p:nvPr/>
        </p:nvSpPr>
        <p:spPr>
          <a:xfrm>
            <a:off x="9172574" y="90245"/>
            <a:ext cx="2920813" cy="938455"/>
          </a:xfrm>
          <a:prstGeom prst="rect">
            <a:avLst/>
          </a:prstGeom>
          <a:solidFill>
            <a:schemeClr val="bg1"/>
          </a:solidFill>
          <a:effectLst>
            <a:outerShdw blurRad="50800" dist="38100" dir="2700000" algn="tl" rotWithShape="0">
              <a:prstClr val="black">
                <a:alpha val="40000"/>
              </a:prstClr>
            </a:outerShdw>
          </a:effectLst>
        </p:spPr>
        <p:txBody>
          <a:bodyPr anchor="ctr" anchorCtr="0">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Splice resistance</a:t>
            </a:r>
            <a:endParaRPr lang="en-GB" dirty="0"/>
          </a:p>
        </p:txBody>
      </p:sp>
      <p:sp>
        <p:nvSpPr>
          <p:cNvPr id="7" name="TextBox 6">
            <a:extLst>
              <a:ext uri="{FF2B5EF4-FFF2-40B4-BE49-F238E27FC236}">
                <a16:creationId xmlns:a16="http://schemas.microsoft.com/office/drawing/2014/main" id="{248E8855-DC3E-058D-8FBA-E94FD12D9962}"/>
              </a:ext>
            </a:extLst>
          </p:cNvPr>
          <p:cNvSpPr txBox="1"/>
          <p:nvPr/>
        </p:nvSpPr>
        <p:spPr>
          <a:xfrm>
            <a:off x="9172574" y="1369576"/>
            <a:ext cx="2624266" cy="1477328"/>
          </a:xfrm>
          <a:prstGeom prst="rect">
            <a:avLst/>
          </a:prstGeom>
          <a:noFill/>
        </p:spPr>
        <p:txBody>
          <a:bodyPr wrap="square" rtlCol="0">
            <a:spAutoFit/>
          </a:bodyPr>
          <a:lstStyle/>
          <a:p>
            <a:r>
              <a:rPr lang="en-US" dirty="0"/>
              <a:t>Splice Cu-HTS resistance measured during the magnetic measurements stair-step cycle</a:t>
            </a:r>
            <a:endParaRPr lang="en-GB" dirty="0"/>
          </a:p>
        </p:txBody>
      </p:sp>
      <p:sp>
        <p:nvSpPr>
          <p:cNvPr id="8" name="TextBox 7">
            <a:extLst>
              <a:ext uri="{FF2B5EF4-FFF2-40B4-BE49-F238E27FC236}">
                <a16:creationId xmlns:a16="http://schemas.microsoft.com/office/drawing/2014/main" id="{1AAB0810-ED2E-E3A6-3797-ED4E7ADFA420}"/>
              </a:ext>
            </a:extLst>
          </p:cNvPr>
          <p:cNvSpPr txBox="1"/>
          <p:nvPr/>
        </p:nvSpPr>
        <p:spPr>
          <a:xfrm>
            <a:off x="8061562" y="4111109"/>
            <a:ext cx="651140" cy="369332"/>
          </a:xfrm>
          <a:prstGeom prst="rect">
            <a:avLst/>
          </a:prstGeom>
          <a:noFill/>
        </p:spPr>
        <p:txBody>
          <a:bodyPr wrap="none" rtlCol="0">
            <a:spAutoFit/>
          </a:bodyPr>
          <a:lstStyle/>
          <a:p>
            <a:r>
              <a:rPr lang="en-US" dirty="0"/>
              <a:t>8 n</a:t>
            </a:r>
            <a:r>
              <a:rPr lang="el-GR" dirty="0"/>
              <a:t>Ω</a:t>
            </a:r>
            <a:endParaRPr lang="en-GB" dirty="0"/>
          </a:p>
        </p:txBody>
      </p:sp>
      <p:sp>
        <p:nvSpPr>
          <p:cNvPr id="9" name="TextBox 8">
            <a:extLst>
              <a:ext uri="{FF2B5EF4-FFF2-40B4-BE49-F238E27FC236}">
                <a16:creationId xmlns:a16="http://schemas.microsoft.com/office/drawing/2014/main" id="{353CBC65-B431-233E-1009-B9C6E93BA94A}"/>
              </a:ext>
            </a:extLst>
          </p:cNvPr>
          <p:cNvSpPr txBox="1"/>
          <p:nvPr/>
        </p:nvSpPr>
        <p:spPr>
          <a:xfrm>
            <a:off x="8061562" y="1996559"/>
            <a:ext cx="774571" cy="369332"/>
          </a:xfrm>
          <a:prstGeom prst="rect">
            <a:avLst/>
          </a:prstGeom>
          <a:noFill/>
        </p:spPr>
        <p:txBody>
          <a:bodyPr wrap="none" rtlCol="0">
            <a:spAutoFit/>
          </a:bodyPr>
          <a:lstStyle/>
          <a:p>
            <a:r>
              <a:rPr lang="en-US" dirty="0"/>
              <a:t>78 n</a:t>
            </a:r>
            <a:r>
              <a:rPr lang="el-GR" dirty="0"/>
              <a:t>Ω</a:t>
            </a:r>
            <a:endParaRPr lang="en-GB" dirty="0"/>
          </a:p>
        </p:txBody>
      </p:sp>
      <p:sp>
        <p:nvSpPr>
          <p:cNvPr id="10" name="TextBox 9">
            <a:extLst>
              <a:ext uri="{FF2B5EF4-FFF2-40B4-BE49-F238E27FC236}">
                <a16:creationId xmlns:a16="http://schemas.microsoft.com/office/drawing/2014/main" id="{6A0BDDED-0FAF-AA93-4E11-94546ED2C13C}"/>
              </a:ext>
            </a:extLst>
          </p:cNvPr>
          <p:cNvSpPr txBox="1"/>
          <p:nvPr/>
        </p:nvSpPr>
        <p:spPr>
          <a:xfrm>
            <a:off x="8061562" y="1627227"/>
            <a:ext cx="774571" cy="369332"/>
          </a:xfrm>
          <a:prstGeom prst="rect">
            <a:avLst/>
          </a:prstGeom>
          <a:noFill/>
        </p:spPr>
        <p:txBody>
          <a:bodyPr wrap="none" rtlCol="0">
            <a:spAutoFit/>
          </a:bodyPr>
          <a:lstStyle/>
          <a:p>
            <a:r>
              <a:rPr lang="en-US" dirty="0"/>
              <a:t>71 n</a:t>
            </a:r>
            <a:r>
              <a:rPr lang="el-GR" dirty="0"/>
              <a:t>Ω</a:t>
            </a:r>
            <a:endParaRPr lang="en-GB" dirty="0"/>
          </a:p>
        </p:txBody>
      </p:sp>
      <p:sp>
        <p:nvSpPr>
          <p:cNvPr id="11" name="TextBox 10">
            <a:extLst>
              <a:ext uri="{FF2B5EF4-FFF2-40B4-BE49-F238E27FC236}">
                <a16:creationId xmlns:a16="http://schemas.microsoft.com/office/drawing/2014/main" id="{812DEFA9-8A05-A9E4-3B5E-3D10E1AEF432}"/>
              </a:ext>
            </a:extLst>
          </p:cNvPr>
          <p:cNvSpPr txBox="1"/>
          <p:nvPr/>
        </p:nvSpPr>
        <p:spPr>
          <a:xfrm>
            <a:off x="8061561" y="844034"/>
            <a:ext cx="898003" cy="369332"/>
          </a:xfrm>
          <a:prstGeom prst="rect">
            <a:avLst/>
          </a:prstGeom>
          <a:noFill/>
        </p:spPr>
        <p:txBody>
          <a:bodyPr wrap="none" rtlCol="0">
            <a:spAutoFit/>
          </a:bodyPr>
          <a:lstStyle/>
          <a:p>
            <a:r>
              <a:rPr lang="en-US" dirty="0"/>
              <a:t>102 n</a:t>
            </a:r>
            <a:r>
              <a:rPr lang="el-GR" dirty="0"/>
              <a:t>Ω</a:t>
            </a:r>
            <a:endParaRPr lang="en-GB" dirty="0"/>
          </a:p>
        </p:txBody>
      </p:sp>
      <p:sp>
        <p:nvSpPr>
          <p:cNvPr id="12" name="TextBox 11">
            <a:extLst>
              <a:ext uri="{FF2B5EF4-FFF2-40B4-BE49-F238E27FC236}">
                <a16:creationId xmlns:a16="http://schemas.microsoft.com/office/drawing/2014/main" id="{7CCFBD5E-B089-24AF-9210-33D65F26EADD}"/>
              </a:ext>
            </a:extLst>
          </p:cNvPr>
          <p:cNvSpPr txBox="1"/>
          <p:nvPr/>
        </p:nvSpPr>
        <p:spPr>
          <a:xfrm>
            <a:off x="8061562" y="4676776"/>
            <a:ext cx="774571" cy="369332"/>
          </a:xfrm>
          <a:prstGeom prst="rect">
            <a:avLst/>
          </a:prstGeom>
          <a:noFill/>
        </p:spPr>
        <p:txBody>
          <a:bodyPr wrap="none" rtlCol="0">
            <a:spAutoFit/>
          </a:bodyPr>
          <a:lstStyle/>
          <a:p>
            <a:r>
              <a:rPr lang="en-US" dirty="0"/>
              <a:t>20 n</a:t>
            </a:r>
            <a:r>
              <a:rPr lang="el-GR" dirty="0"/>
              <a:t>Ω</a:t>
            </a:r>
            <a:endParaRPr lang="en-GB" dirty="0"/>
          </a:p>
        </p:txBody>
      </p:sp>
      <p:sp>
        <p:nvSpPr>
          <p:cNvPr id="13" name="TextBox 12">
            <a:extLst>
              <a:ext uri="{FF2B5EF4-FFF2-40B4-BE49-F238E27FC236}">
                <a16:creationId xmlns:a16="http://schemas.microsoft.com/office/drawing/2014/main" id="{3C356963-958D-F830-F30B-C0F936BFB8A7}"/>
              </a:ext>
            </a:extLst>
          </p:cNvPr>
          <p:cNvSpPr txBox="1"/>
          <p:nvPr/>
        </p:nvSpPr>
        <p:spPr>
          <a:xfrm>
            <a:off x="8061562" y="5017055"/>
            <a:ext cx="774571" cy="369332"/>
          </a:xfrm>
          <a:prstGeom prst="rect">
            <a:avLst/>
          </a:prstGeom>
          <a:noFill/>
        </p:spPr>
        <p:txBody>
          <a:bodyPr wrap="none" rtlCol="0">
            <a:spAutoFit/>
          </a:bodyPr>
          <a:lstStyle/>
          <a:p>
            <a:r>
              <a:rPr lang="en-US" dirty="0"/>
              <a:t>13 n</a:t>
            </a:r>
            <a:r>
              <a:rPr lang="el-GR" dirty="0"/>
              <a:t>Ω</a:t>
            </a:r>
            <a:endParaRPr lang="en-GB" dirty="0"/>
          </a:p>
        </p:txBody>
      </p:sp>
    </p:spTree>
    <p:extLst>
      <p:ext uri="{BB962C8B-B14F-4D97-AF65-F5344CB8AC3E}">
        <p14:creationId xmlns:p14="http://schemas.microsoft.com/office/powerpoint/2010/main" val="24364241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881E12-F2EA-B5B6-CD32-0FFDEA860D09}"/>
              </a:ext>
            </a:extLst>
          </p:cNvPr>
          <p:cNvSpPr>
            <a:spLocks noGrp="1"/>
          </p:cNvSpPr>
          <p:nvPr>
            <p:ph type="title"/>
          </p:nvPr>
        </p:nvSpPr>
        <p:spPr/>
        <p:txBody>
          <a:bodyPr/>
          <a:lstStyle/>
          <a:p>
            <a:r>
              <a:rPr lang="en-US" dirty="0"/>
              <a:t>Splice resistance 4.5 K and 77 K</a:t>
            </a:r>
            <a:endParaRPr lang="en-GB" dirty="0"/>
          </a:p>
        </p:txBody>
      </p:sp>
      <p:graphicFrame>
        <p:nvGraphicFramePr>
          <p:cNvPr id="6" name="Content Placeholder 5">
            <a:extLst>
              <a:ext uri="{FF2B5EF4-FFF2-40B4-BE49-F238E27FC236}">
                <a16:creationId xmlns:a16="http://schemas.microsoft.com/office/drawing/2014/main" id="{76DAEEA2-0189-0363-4FFF-455769BFA8AD}"/>
              </a:ext>
            </a:extLst>
          </p:cNvPr>
          <p:cNvGraphicFramePr>
            <a:graphicFrameLocks noGrp="1"/>
          </p:cNvGraphicFramePr>
          <p:nvPr>
            <p:ph idx="1"/>
            <p:extLst>
              <p:ext uri="{D42A27DB-BD31-4B8C-83A1-F6EECF244321}">
                <p14:modId xmlns:p14="http://schemas.microsoft.com/office/powerpoint/2010/main" val="4090192674"/>
              </p:ext>
            </p:extLst>
          </p:nvPr>
        </p:nvGraphicFramePr>
        <p:xfrm>
          <a:off x="838200" y="1825625"/>
          <a:ext cx="5000628" cy="2595880"/>
        </p:xfrm>
        <a:graphic>
          <a:graphicData uri="http://schemas.openxmlformats.org/drawingml/2006/table">
            <a:tbl>
              <a:tblPr firstRow="1" bandRow="1">
                <a:tableStyleId>{5C22544A-7EE6-4342-B048-85BDC9FD1C3A}</a:tableStyleId>
              </a:tblPr>
              <a:tblGrid>
                <a:gridCol w="1250157">
                  <a:extLst>
                    <a:ext uri="{9D8B030D-6E8A-4147-A177-3AD203B41FA5}">
                      <a16:colId xmlns:a16="http://schemas.microsoft.com/office/drawing/2014/main" val="3521156724"/>
                    </a:ext>
                  </a:extLst>
                </a:gridCol>
                <a:gridCol w="1250157">
                  <a:extLst>
                    <a:ext uri="{9D8B030D-6E8A-4147-A177-3AD203B41FA5}">
                      <a16:colId xmlns:a16="http://schemas.microsoft.com/office/drawing/2014/main" val="1175214813"/>
                    </a:ext>
                  </a:extLst>
                </a:gridCol>
                <a:gridCol w="1250157">
                  <a:extLst>
                    <a:ext uri="{9D8B030D-6E8A-4147-A177-3AD203B41FA5}">
                      <a16:colId xmlns:a16="http://schemas.microsoft.com/office/drawing/2014/main" val="4060578578"/>
                    </a:ext>
                  </a:extLst>
                </a:gridCol>
                <a:gridCol w="1250157">
                  <a:extLst>
                    <a:ext uri="{9D8B030D-6E8A-4147-A177-3AD203B41FA5}">
                      <a16:colId xmlns:a16="http://schemas.microsoft.com/office/drawing/2014/main" val="1338769538"/>
                    </a:ext>
                  </a:extLst>
                </a:gridCol>
              </a:tblGrid>
              <a:tr h="370840">
                <a:tc>
                  <a:txBody>
                    <a:bodyPr/>
                    <a:lstStyle/>
                    <a:p>
                      <a:pPr algn="ctr"/>
                      <a:r>
                        <a:rPr lang="en-US" dirty="0"/>
                        <a:t>Splice</a:t>
                      </a:r>
                      <a:endParaRPr lang="en-GB" dirty="0"/>
                    </a:p>
                  </a:txBody>
                  <a:tcPr/>
                </a:tc>
                <a:tc>
                  <a:txBody>
                    <a:bodyPr/>
                    <a:lstStyle/>
                    <a:p>
                      <a:pPr algn="ctr"/>
                      <a:r>
                        <a:rPr lang="en-US" dirty="0"/>
                        <a:t>4.5 K</a:t>
                      </a:r>
                      <a:endParaRPr lang="en-GB" dirty="0"/>
                    </a:p>
                  </a:txBody>
                  <a:tcPr/>
                </a:tc>
                <a:tc>
                  <a:txBody>
                    <a:bodyPr/>
                    <a:lstStyle/>
                    <a:p>
                      <a:pPr algn="ctr"/>
                      <a:r>
                        <a:rPr lang="en-US" dirty="0"/>
                        <a:t>77 K</a:t>
                      </a:r>
                      <a:endParaRPr lang="en-GB" dirty="0"/>
                    </a:p>
                  </a:txBody>
                  <a:tcPr/>
                </a:tc>
                <a:tc>
                  <a:txBody>
                    <a:bodyPr/>
                    <a:lstStyle/>
                    <a:p>
                      <a:pPr algn="ctr"/>
                      <a:r>
                        <a:rPr lang="en-US" dirty="0"/>
                        <a:t>77 K bis</a:t>
                      </a:r>
                      <a:endParaRPr lang="en-GB" dirty="0"/>
                    </a:p>
                  </a:txBody>
                  <a:tcPr/>
                </a:tc>
                <a:extLst>
                  <a:ext uri="{0D108BD9-81ED-4DB2-BD59-A6C34878D82A}">
                    <a16:rowId xmlns:a16="http://schemas.microsoft.com/office/drawing/2014/main" val="3779236400"/>
                  </a:ext>
                </a:extLst>
              </a:tr>
              <a:tr h="370840">
                <a:tc>
                  <a:txBody>
                    <a:bodyPr/>
                    <a:lstStyle/>
                    <a:p>
                      <a:pPr algn="ctr"/>
                      <a:r>
                        <a:rPr lang="en-US" dirty="0"/>
                        <a:t>110-112</a:t>
                      </a:r>
                      <a:endParaRPr lang="en-GB" dirty="0"/>
                    </a:p>
                  </a:txBody>
                  <a:tcPr/>
                </a:tc>
                <a:tc>
                  <a:txBody>
                    <a:bodyPr/>
                    <a:lstStyle/>
                    <a:p>
                      <a:pPr algn="ctr" fontAlgn="b"/>
                      <a:r>
                        <a:rPr lang="en-GB" sz="1800" kern="1200" dirty="0">
                          <a:solidFill>
                            <a:schemeClr val="dk1"/>
                          </a:solidFill>
                          <a:latin typeface="+mn-lt"/>
                          <a:ea typeface="+mn-ea"/>
                          <a:cs typeface="+mn-cs"/>
                        </a:rPr>
                        <a:t>8</a:t>
                      </a:r>
                    </a:p>
                  </a:txBody>
                  <a:tcPr marL="9525" marR="9525" marT="9525" marB="0" anchor="ctr"/>
                </a:tc>
                <a:tc>
                  <a:txBody>
                    <a:bodyPr/>
                    <a:lstStyle/>
                    <a:p>
                      <a:pPr algn="ctr" fontAlgn="b"/>
                      <a:r>
                        <a:rPr lang="en-GB" sz="1800" kern="1200">
                          <a:solidFill>
                            <a:schemeClr val="dk1"/>
                          </a:solidFill>
                          <a:latin typeface="+mn-lt"/>
                          <a:ea typeface="+mn-ea"/>
                          <a:cs typeface="+mn-cs"/>
                        </a:rPr>
                        <a:t>33</a:t>
                      </a:r>
                    </a:p>
                  </a:txBody>
                  <a:tcPr marL="9525" marR="9525" marT="9525" marB="0" anchor="ctr"/>
                </a:tc>
                <a:tc>
                  <a:txBody>
                    <a:bodyPr/>
                    <a:lstStyle/>
                    <a:p>
                      <a:pPr algn="ctr" fontAlgn="b"/>
                      <a:r>
                        <a:rPr lang="en-GB" sz="1800" kern="1200">
                          <a:solidFill>
                            <a:schemeClr val="dk1"/>
                          </a:solidFill>
                          <a:latin typeface="+mn-lt"/>
                          <a:ea typeface="+mn-ea"/>
                          <a:cs typeface="+mn-cs"/>
                        </a:rPr>
                        <a:t>35</a:t>
                      </a:r>
                    </a:p>
                  </a:txBody>
                  <a:tcPr marL="9525" marR="9525" marT="9525" marB="0" anchor="ctr"/>
                </a:tc>
                <a:extLst>
                  <a:ext uri="{0D108BD9-81ED-4DB2-BD59-A6C34878D82A}">
                    <a16:rowId xmlns:a16="http://schemas.microsoft.com/office/drawing/2014/main" val="3005751305"/>
                  </a:ext>
                </a:extLst>
              </a:tr>
              <a:tr h="370840">
                <a:tc>
                  <a:txBody>
                    <a:bodyPr/>
                    <a:lstStyle/>
                    <a:p>
                      <a:pPr algn="ctr"/>
                      <a:r>
                        <a:rPr lang="en-US" dirty="0"/>
                        <a:t>122-120</a:t>
                      </a:r>
                      <a:endParaRPr lang="en-GB" dirty="0"/>
                    </a:p>
                  </a:txBody>
                  <a:tcPr/>
                </a:tc>
                <a:tc>
                  <a:txBody>
                    <a:bodyPr/>
                    <a:lstStyle/>
                    <a:p>
                      <a:pPr algn="ctr" fontAlgn="b"/>
                      <a:r>
                        <a:rPr lang="en-GB" sz="1800" kern="1200" dirty="0">
                          <a:solidFill>
                            <a:schemeClr val="dk1"/>
                          </a:solidFill>
                          <a:latin typeface="+mn-lt"/>
                          <a:ea typeface="+mn-ea"/>
                          <a:cs typeface="+mn-cs"/>
                        </a:rPr>
                        <a:t>78</a:t>
                      </a:r>
                    </a:p>
                  </a:txBody>
                  <a:tcPr marL="9525" marR="9525" marT="9525" marB="0" anchor="ctr"/>
                </a:tc>
                <a:tc rowSpan="2">
                  <a:txBody>
                    <a:bodyPr/>
                    <a:lstStyle/>
                    <a:p>
                      <a:pPr algn="ctr" fontAlgn="b"/>
                      <a:r>
                        <a:rPr lang="en-GB" sz="1800" kern="1200" dirty="0">
                          <a:solidFill>
                            <a:schemeClr val="dk1"/>
                          </a:solidFill>
                          <a:latin typeface="+mn-lt"/>
                          <a:ea typeface="+mn-ea"/>
                          <a:cs typeface="+mn-cs"/>
                        </a:rPr>
                        <a:t>634</a:t>
                      </a:r>
                    </a:p>
                  </a:txBody>
                  <a:tcPr marL="9525" marR="9525" marT="9525" marB="0" anchor="ctr"/>
                </a:tc>
                <a:tc>
                  <a:txBody>
                    <a:bodyPr/>
                    <a:lstStyle/>
                    <a:p>
                      <a:pPr algn="ctr" fontAlgn="b"/>
                      <a:r>
                        <a:rPr lang="en-GB" sz="1800" kern="1200">
                          <a:solidFill>
                            <a:schemeClr val="dk1"/>
                          </a:solidFill>
                          <a:latin typeface="+mn-lt"/>
                          <a:ea typeface="+mn-ea"/>
                          <a:cs typeface="+mn-cs"/>
                        </a:rPr>
                        <a:t>238</a:t>
                      </a:r>
                    </a:p>
                  </a:txBody>
                  <a:tcPr marL="9525" marR="9525" marT="9525" marB="0" anchor="ctr"/>
                </a:tc>
                <a:extLst>
                  <a:ext uri="{0D108BD9-81ED-4DB2-BD59-A6C34878D82A}">
                    <a16:rowId xmlns:a16="http://schemas.microsoft.com/office/drawing/2014/main" val="295471527"/>
                  </a:ext>
                </a:extLst>
              </a:tr>
              <a:tr h="370840">
                <a:tc>
                  <a:txBody>
                    <a:bodyPr/>
                    <a:lstStyle/>
                    <a:p>
                      <a:pPr algn="ctr"/>
                      <a:r>
                        <a:rPr lang="en-US" dirty="0"/>
                        <a:t>120-212</a:t>
                      </a:r>
                      <a:endParaRPr lang="en-GB" dirty="0"/>
                    </a:p>
                  </a:txBody>
                  <a:tcPr/>
                </a:tc>
                <a:tc>
                  <a:txBody>
                    <a:bodyPr/>
                    <a:lstStyle/>
                    <a:p>
                      <a:pPr algn="ctr" fontAlgn="b"/>
                      <a:r>
                        <a:rPr lang="en-GB" sz="1800" kern="1200">
                          <a:solidFill>
                            <a:schemeClr val="dk1"/>
                          </a:solidFill>
                          <a:latin typeface="+mn-lt"/>
                          <a:ea typeface="+mn-ea"/>
                          <a:cs typeface="+mn-cs"/>
                        </a:rPr>
                        <a:t>71</a:t>
                      </a:r>
                    </a:p>
                  </a:txBody>
                  <a:tcPr marL="9525" marR="9525" marT="9525" marB="0" anchor="ctr"/>
                </a:tc>
                <a:tc vMerge="1">
                  <a:txBody>
                    <a:bodyPr/>
                    <a:lstStyle/>
                    <a:p>
                      <a:pPr algn="l" fontAlgn="b"/>
                      <a:endParaRPr lang="en-GB" sz="1800" kern="1200" dirty="0">
                        <a:solidFill>
                          <a:schemeClr val="dk1"/>
                        </a:solidFill>
                        <a:latin typeface="+mn-lt"/>
                        <a:ea typeface="+mn-ea"/>
                        <a:cs typeface="+mn-cs"/>
                      </a:endParaRPr>
                    </a:p>
                  </a:txBody>
                  <a:tcPr marL="9525" marR="9525" marT="9525" marB="0" anchor="b"/>
                </a:tc>
                <a:tc>
                  <a:txBody>
                    <a:bodyPr/>
                    <a:lstStyle/>
                    <a:p>
                      <a:pPr algn="ctr" fontAlgn="b"/>
                      <a:r>
                        <a:rPr lang="en-GB" sz="1800" kern="1200">
                          <a:solidFill>
                            <a:schemeClr val="dk1"/>
                          </a:solidFill>
                          <a:latin typeface="+mn-lt"/>
                          <a:ea typeface="+mn-ea"/>
                          <a:cs typeface="+mn-cs"/>
                        </a:rPr>
                        <a:t>221</a:t>
                      </a:r>
                    </a:p>
                  </a:txBody>
                  <a:tcPr marL="9525" marR="9525" marT="9525" marB="0" anchor="ctr"/>
                </a:tc>
                <a:extLst>
                  <a:ext uri="{0D108BD9-81ED-4DB2-BD59-A6C34878D82A}">
                    <a16:rowId xmlns:a16="http://schemas.microsoft.com/office/drawing/2014/main" val="4001384157"/>
                  </a:ext>
                </a:extLst>
              </a:tr>
              <a:tr h="370840">
                <a:tc>
                  <a:txBody>
                    <a:bodyPr/>
                    <a:lstStyle/>
                    <a:p>
                      <a:pPr algn="ctr"/>
                      <a:r>
                        <a:rPr lang="en-US" dirty="0"/>
                        <a:t>222-220</a:t>
                      </a:r>
                      <a:endParaRPr lang="en-GB" dirty="0"/>
                    </a:p>
                  </a:txBody>
                  <a:tcPr/>
                </a:tc>
                <a:tc>
                  <a:txBody>
                    <a:bodyPr/>
                    <a:lstStyle/>
                    <a:p>
                      <a:pPr algn="ctr" fontAlgn="b"/>
                      <a:r>
                        <a:rPr lang="en-GB" sz="1800" kern="1200">
                          <a:solidFill>
                            <a:schemeClr val="dk1"/>
                          </a:solidFill>
                          <a:latin typeface="+mn-lt"/>
                          <a:ea typeface="+mn-ea"/>
                          <a:cs typeface="+mn-cs"/>
                        </a:rPr>
                        <a:t>13</a:t>
                      </a:r>
                    </a:p>
                  </a:txBody>
                  <a:tcPr marL="9525" marR="9525" marT="9525" marB="0" anchor="ctr"/>
                </a:tc>
                <a:tc rowSpan="2">
                  <a:txBody>
                    <a:bodyPr/>
                    <a:lstStyle/>
                    <a:p>
                      <a:pPr algn="ctr" fontAlgn="b"/>
                      <a:r>
                        <a:rPr lang="en-GB" sz="1800" kern="1200" dirty="0">
                          <a:solidFill>
                            <a:schemeClr val="dk1"/>
                          </a:solidFill>
                          <a:latin typeface="+mn-lt"/>
                          <a:ea typeface="+mn-ea"/>
                          <a:cs typeface="+mn-cs"/>
                        </a:rPr>
                        <a:t>85</a:t>
                      </a:r>
                    </a:p>
                  </a:txBody>
                  <a:tcPr marL="9525" marR="9525" marT="9525" marB="0" anchor="ctr"/>
                </a:tc>
                <a:tc>
                  <a:txBody>
                    <a:bodyPr/>
                    <a:lstStyle/>
                    <a:p>
                      <a:pPr algn="ctr" fontAlgn="b"/>
                      <a:r>
                        <a:rPr lang="en-US" sz="1800" kern="1200" dirty="0">
                          <a:solidFill>
                            <a:schemeClr val="dk1"/>
                          </a:solidFill>
                          <a:latin typeface="+mn-lt"/>
                          <a:ea typeface="+mn-ea"/>
                          <a:cs typeface="+mn-cs"/>
                        </a:rPr>
                        <a:t>--</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a16="http://schemas.microsoft.com/office/drawing/2014/main" val="1968000966"/>
                  </a:ext>
                </a:extLst>
              </a:tr>
              <a:tr h="370840">
                <a:tc>
                  <a:txBody>
                    <a:bodyPr/>
                    <a:lstStyle/>
                    <a:p>
                      <a:pPr algn="ctr"/>
                      <a:r>
                        <a:rPr lang="en-US" dirty="0"/>
                        <a:t>220-312</a:t>
                      </a:r>
                      <a:endParaRPr lang="en-GB" dirty="0"/>
                    </a:p>
                  </a:txBody>
                  <a:tcPr/>
                </a:tc>
                <a:tc>
                  <a:txBody>
                    <a:bodyPr/>
                    <a:lstStyle/>
                    <a:p>
                      <a:pPr algn="ctr" fontAlgn="b"/>
                      <a:r>
                        <a:rPr lang="en-GB" sz="1800" kern="1200">
                          <a:solidFill>
                            <a:schemeClr val="dk1"/>
                          </a:solidFill>
                          <a:latin typeface="+mn-lt"/>
                          <a:ea typeface="+mn-ea"/>
                          <a:cs typeface="+mn-cs"/>
                        </a:rPr>
                        <a:t>20</a:t>
                      </a:r>
                    </a:p>
                  </a:txBody>
                  <a:tcPr marL="9525" marR="9525" marT="9525" marB="0" anchor="ctr"/>
                </a:tc>
                <a:tc vMerge="1">
                  <a:txBody>
                    <a:bodyPr/>
                    <a:lstStyle/>
                    <a:p>
                      <a:pPr algn="l" fontAlgn="b"/>
                      <a:endParaRPr lang="en-GB" sz="1800" kern="1200" dirty="0">
                        <a:solidFill>
                          <a:schemeClr val="dk1"/>
                        </a:solidFill>
                        <a:latin typeface="+mn-lt"/>
                        <a:ea typeface="+mn-ea"/>
                        <a:cs typeface="+mn-cs"/>
                      </a:endParaRPr>
                    </a:p>
                  </a:txBody>
                  <a:tcPr marL="9525" marR="9525" marT="9525" marB="0" anchor="b"/>
                </a:tc>
                <a:tc>
                  <a:txBody>
                    <a:bodyPr/>
                    <a:lstStyle/>
                    <a:p>
                      <a:pPr algn="ctr" fontAlgn="b"/>
                      <a:r>
                        <a:rPr lang="en-US" sz="1800" kern="1200" dirty="0">
                          <a:solidFill>
                            <a:schemeClr val="dk1"/>
                          </a:solidFill>
                          <a:latin typeface="+mn-lt"/>
                          <a:ea typeface="+mn-ea"/>
                          <a:cs typeface="+mn-cs"/>
                        </a:rPr>
                        <a:t>--</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a16="http://schemas.microsoft.com/office/drawing/2014/main" val="2101558677"/>
                  </a:ext>
                </a:extLst>
              </a:tr>
              <a:tr h="370840">
                <a:tc>
                  <a:txBody>
                    <a:bodyPr/>
                    <a:lstStyle/>
                    <a:p>
                      <a:pPr algn="ctr"/>
                      <a:r>
                        <a:rPr lang="en-US" dirty="0"/>
                        <a:t>322-320</a:t>
                      </a:r>
                      <a:endParaRPr lang="en-GB" dirty="0"/>
                    </a:p>
                  </a:txBody>
                  <a:tcPr/>
                </a:tc>
                <a:tc>
                  <a:txBody>
                    <a:bodyPr/>
                    <a:lstStyle/>
                    <a:p>
                      <a:pPr algn="ctr" fontAlgn="b"/>
                      <a:r>
                        <a:rPr lang="en-GB" sz="1800" kern="1200">
                          <a:solidFill>
                            <a:schemeClr val="dk1"/>
                          </a:solidFill>
                          <a:latin typeface="+mn-lt"/>
                          <a:ea typeface="+mn-ea"/>
                          <a:cs typeface="+mn-cs"/>
                        </a:rPr>
                        <a:t>102</a:t>
                      </a:r>
                    </a:p>
                  </a:txBody>
                  <a:tcPr marL="9525" marR="9525" marT="9525" marB="0" anchor="ctr"/>
                </a:tc>
                <a:tc>
                  <a:txBody>
                    <a:bodyPr/>
                    <a:lstStyle/>
                    <a:p>
                      <a:pPr algn="ctr" fontAlgn="b"/>
                      <a:r>
                        <a:rPr lang="en-GB" sz="1800" kern="1200" dirty="0">
                          <a:solidFill>
                            <a:schemeClr val="dk1"/>
                          </a:solidFill>
                          <a:latin typeface="+mn-lt"/>
                          <a:ea typeface="+mn-ea"/>
                          <a:cs typeface="+mn-cs"/>
                        </a:rPr>
                        <a:t>232</a:t>
                      </a:r>
                    </a:p>
                  </a:txBody>
                  <a:tcPr marL="9525" marR="9525" marT="9525" marB="0" anchor="ctr"/>
                </a:tc>
                <a:tc>
                  <a:txBody>
                    <a:bodyPr/>
                    <a:lstStyle/>
                    <a:p>
                      <a:pPr algn="ctr" fontAlgn="b"/>
                      <a:r>
                        <a:rPr lang="en-GB" sz="1800" kern="1200" dirty="0">
                          <a:solidFill>
                            <a:schemeClr val="dk1"/>
                          </a:solidFill>
                          <a:latin typeface="+mn-lt"/>
                          <a:ea typeface="+mn-ea"/>
                          <a:cs typeface="+mn-cs"/>
                        </a:rPr>
                        <a:t>227</a:t>
                      </a:r>
                    </a:p>
                  </a:txBody>
                  <a:tcPr marL="9525" marR="9525" marT="9525" marB="0" anchor="ctr"/>
                </a:tc>
                <a:extLst>
                  <a:ext uri="{0D108BD9-81ED-4DB2-BD59-A6C34878D82A}">
                    <a16:rowId xmlns:a16="http://schemas.microsoft.com/office/drawing/2014/main" val="3219547514"/>
                  </a:ext>
                </a:extLst>
              </a:tr>
            </a:tbl>
          </a:graphicData>
        </a:graphic>
      </p:graphicFrame>
      <p:sp>
        <p:nvSpPr>
          <p:cNvPr id="7" name="TextBox 6">
            <a:extLst>
              <a:ext uri="{FF2B5EF4-FFF2-40B4-BE49-F238E27FC236}">
                <a16:creationId xmlns:a16="http://schemas.microsoft.com/office/drawing/2014/main" id="{4D5CA310-5618-11E6-5AD4-8345D3EE3E0E}"/>
              </a:ext>
            </a:extLst>
          </p:cNvPr>
          <p:cNvSpPr txBox="1"/>
          <p:nvPr/>
        </p:nvSpPr>
        <p:spPr>
          <a:xfrm>
            <a:off x="838199" y="4752975"/>
            <a:ext cx="5257801" cy="1477328"/>
          </a:xfrm>
          <a:prstGeom prst="rect">
            <a:avLst/>
          </a:prstGeom>
          <a:noFill/>
        </p:spPr>
        <p:txBody>
          <a:bodyPr wrap="square" rtlCol="0">
            <a:spAutoFit/>
          </a:bodyPr>
          <a:lstStyle/>
          <a:p>
            <a:r>
              <a:rPr lang="en-US" dirty="0"/>
              <a:t>Note: at 77 K sometimes the voltage taps are not exactly the same (e.g. 110-111 instead of 110-112)</a:t>
            </a:r>
          </a:p>
          <a:p>
            <a:endParaRPr lang="en-US" dirty="0"/>
          </a:p>
          <a:p>
            <a:r>
              <a:rPr lang="en-US" dirty="0"/>
              <a:t>At 4.5 K the resistance decreases by almost 4 times compared to 77 K</a:t>
            </a:r>
            <a:endParaRPr lang="en-GB" dirty="0"/>
          </a:p>
        </p:txBody>
      </p:sp>
      <p:pic>
        <p:nvPicPr>
          <p:cNvPr id="9" name="Picture 8">
            <a:extLst>
              <a:ext uri="{FF2B5EF4-FFF2-40B4-BE49-F238E27FC236}">
                <a16:creationId xmlns:a16="http://schemas.microsoft.com/office/drawing/2014/main" id="{97C64318-0996-D095-977D-5608CB3E60E9}"/>
              </a:ext>
            </a:extLst>
          </p:cNvPr>
          <p:cNvPicPr>
            <a:picLocks noChangeAspect="1"/>
          </p:cNvPicPr>
          <p:nvPr/>
        </p:nvPicPr>
        <p:blipFill>
          <a:blip r:embed="rId2"/>
          <a:stretch>
            <a:fillRect/>
          </a:stretch>
        </p:blipFill>
        <p:spPr>
          <a:xfrm>
            <a:off x="6628991" y="1825625"/>
            <a:ext cx="4724809" cy="3365284"/>
          </a:xfrm>
          <a:prstGeom prst="rect">
            <a:avLst/>
          </a:prstGeom>
        </p:spPr>
      </p:pic>
    </p:spTree>
    <p:extLst>
      <p:ext uri="{BB962C8B-B14F-4D97-AF65-F5344CB8AC3E}">
        <p14:creationId xmlns:p14="http://schemas.microsoft.com/office/powerpoint/2010/main" val="3637536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5D68A-8E93-9ED6-BA57-3F720DB79B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6AE5A-8E4A-F38A-F46E-898D168041B0}"/>
              </a:ext>
            </a:extLst>
          </p:cNvPr>
          <p:cNvSpPr>
            <a:spLocks noGrp="1"/>
          </p:cNvSpPr>
          <p:nvPr>
            <p:ph type="title"/>
          </p:nvPr>
        </p:nvSpPr>
        <p:spPr/>
        <p:txBody>
          <a:bodyPr/>
          <a:lstStyle/>
          <a:p>
            <a:r>
              <a:rPr lang="en-US" dirty="0"/>
              <a:t>Conclusions</a:t>
            </a:r>
            <a:endParaRPr lang="en-GB" dirty="0"/>
          </a:p>
        </p:txBody>
      </p:sp>
      <p:sp>
        <p:nvSpPr>
          <p:cNvPr id="3" name="Text Placeholder 2">
            <a:extLst>
              <a:ext uri="{FF2B5EF4-FFF2-40B4-BE49-F238E27FC236}">
                <a16:creationId xmlns:a16="http://schemas.microsoft.com/office/drawing/2014/main" id="{C0BBCEF1-D988-DF3E-442C-6E640FB35F66}"/>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658577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a graph&#10;&#10;AI-generated content may be incorrect.">
            <a:extLst>
              <a:ext uri="{FF2B5EF4-FFF2-40B4-BE49-F238E27FC236}">
                <a16:creationId xmlns:a16="http://schemas.microsoft.com/office/drawing/2014/main" id="{DC3BDAF3-68DE-1505-6038-7B56E6B67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 y="0"/>
            <a:ext cx="12190094" cy="6858000"/>
          </a:xfrm>
          <a:prstGeom prst="rect">
            <a:avLst/>
          </a:prstGeom>
        </p:spPr>
      </p:pic>
      <p:sp>
        <p:nvSpPr>
          <p:cNvPr id="4" name="TextBox 3">
            <a:extLst>
              <a:ext uri="{FF2B5EF4-FFF2-40B4-BE49-F238E27FC236}">
                <a16:creationId xmlns:a16="http://schemas.microsoft.com/office/drawing/2014/main" id="{54234303-96DD-0614-EA77-A32E42B91509}"/>
              </a:ext>
            </a:extLst>
          </p:cNvPr>
          <p:cNvSpPr txBox="1"/>
          <p:nvPr/>
        </p:nvSpPr>
        <p:spPr>
          <a:xfrm>
            <a:off x="9374216" y="3635940"/>
            <a:ext cx="2445670" cy="2308324"/>
          </a:xfrm>
          <a:prstGeom prst="rect">
            <a:avLst/>
          </a:prstGeom>
          <a:solidFill>
            <a:schemeClr val="bg1"/>
          </a:solidFill>
          <a:ln>
            <a:solidFill>
              <a:schemeClr val="bg1">
                <a:lumMod val="65000"/>
              </a:schemeClr>
            </a:solidFill>
          </a:ln>
        </p:spPr>
        <p:txBody>
          <a:bodyPr wrap="none" rtlCol="0">
            <a:spAutoFit/>
          </a:bodyPr>
          <a:lstStyle/>
          <a:p>
            <a:r>
              <a:rPr lang="en-US" dirty="0">
                <a:solidFill>
                  <a:schemeClr val="accent5"/>
                </a:solidFill>
              </a:rPr>
              <a:t>❶</a:t>
            </a:r>
            <a:r>
              <a:rPr lang="en-US" dirty="0"/>
              <a:t> Protection checks</a:t>
            </a:r>
          </a:p>
          <a:p>
            <a:r>
              <a:rPr lang="en-US" dirty="0">
                <a:solidFill>
                  <a:schemeClr val="accent5"/>
                </a:solidFill>
              </a:rPr>
              <a:t>❷</a:t>
            </a:r>
            <a:r>
              <a:rPr lang="en-US" dirty="0"/>
              <a:t> Reference cycles </a:t>
            </a:r>
          </a:p>
          <a:p>
            <a:r>
              <a:rPr lang="en-US" dirty="0">
                <a:solidFill>
                  <a:schemeClr val="accent5"/>
                </a:solidFill>
              </a:rPr>
              <a:t>❸</a:t>
            </a:r>
            <a:r>
              <a:rPr lang="en-US" dirty="0"/>
              <a:t> VI measurements</a:t>
            </a:r>
          </a:p>
          <a:p>
            <a:r>
              <a:rPr lang="en-US" dirty="0">
                <a:solidFill>
                  <a:schemeClr val="accent5"/>
                </a:solidFill>
              </a:rPr>
              <a:t>❹</a:t>
            </a:r>
            <a:r>
              <a:rPr lang="en-US" dirty="0"/>
              <a:t> Holding current</a:t>
            </a:r>
          </a:p>
          <a:p>
            <a:r>
              <a:rPr lang="en-US" dirty="0">
                <a:solidFill>
                  <a:schemeClr val="accent5"/>
                </a:solidFill>
              </a:rPr>
              <a:t>❺ </a:t>
            </a:r>
            <a:r>
              <a:rPr lang="en-US" dirty="0"/>
              <a:t>Trip due to lost </a:t>
            </a:r>
            <a:r>
              <a:rPr lang="en-US" dirty="0" err="1"/>
              <a:t>Vtap</a:t>
            </a:r>
            <a:endParaRPr lang="en-US" dirty="0"/>
          </a:p>
          <a:p>
            <a:r>
              <a:rPr lang="en-US" dirty="0">
                <a:solidFill>
                  <a:schemeClr val="accent5"/>
                </a:solidFill>
              </a:rPr>
              <a:t>❻</a:t>
            </a:r>
            <a:r>
              <a:rPr lang="en-US" dirty="0"/>
              <a:t> AC loss cycles</a:t>
            </a:r>
          </a:p>
          <a:p>
            <a:r>
              <a:rPr lang="en-US" dirty="0">
                <a:solidFill>
                  <a:schemeClr val="accent5"/>
                </a:solidFill>
              </a:rPr>
              <a:t>❼</a:t>
            </a:r>
            <a:r>
              <a:rPr lang="en-US" dirty="0"/>
              <a:t> Quench</a:t>
            </a:r>
          </a:p>
          <a:p>
            <a:r>
              <a:rPr lang="en-US" dirty="0">
                <a:solidFill>
                  <a:schemeClr val="accent5"/>
                </a:solidFill>
              </a:rPr>
              <a:t>❽</a:t>
            </a:r>
            <a:r>
              <a:rPr lang="en-US" dirty="0"/>
              <a:t> Mag. measurements</a:t>
            </a:r>
            <a:endParaRPr lang="en-GB" dirty="0"/>
          </a:p>
        </p:txBody>
      </p:sp>
      <p:sp>
        <p:nvSpPr>
          <p:cNvPr id="5" name="Title 1">
            <a:extLst>
              <a:ext uri="{FF2B5EF4-FFF2-40B4-BE49-F238E27FC236}">
                <a16:creationId xmlns:a16="http://schemas.microsoft.com/office/drawing/2014/main" id="{9AC151BE-94E8-2FB7-1AE4-8707AE432EC4}"/>
              </a:ext>
            </a:extLst>
          </p:cNvPr>
          <p:cNvSpPr txBox="1">
            <a:spLocks/>
          </p:cNvSpPr>
          <p:nvPr/>
        </p:nvSpPr>
        <p:spPr>
          <a:xfrm>
            <a:off x="1229360" y="243483"/>
            <a:ext cx="3332479" cy="833477"/>
          </a:xfrm>
          <a:prstGeom prst="rect">
            <a:avLst/>
          </a:prstGeom>
          <a:solidFill>
            <a:schemeClr val="bg1"/>
          </a:solidFill>
          <a:effectLst>
            <a:outerShdw blurRad="50800" dist="38100" dir="2700000" algn="tl" rotWithShape="0">
              <a:prstClr val="black">
                <a:alpha val="40000"/>
              </a:prstClr>
            </a:outerShdw>
          </a:effectLst>
        </p:spPr>
        <p:txBody>
          <a:bodyPr anchor="ctr" anchorCtr="0">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Powering overview:</a:t>
            </a:r>
          </a:p>
          <a:p>
            <a:r>
              <a:rPr lang="en-GB" dirty="0"/>
              <a:t>Cool down 1, part 2</a:t>
            </a:r>
          </a:p>
        </p:txBody>
      </p:sp>
      <p:sp>
        <p:nvSpPr>
          <p:cNvPr id="6" name="TextBox 5">
            <a:extLst>
              <a:ext uri="{FF2B5EF4-FFF2-40B4-BE49-F238E27FC236}">
                <a16:creationId xmlns:a16="http://schemas.microsoft.com/office/drawing/2014/main" id="{D1F1F994-0176-5ECA-2BB4-AA39216FB2AC}"/>
              </a:ext>
            </a:extLst>
          </p:cNvPr>
          <p:cNvSpPr txBox="1"/>
          <p:nvPr/>
        </p:nvSpPr>
        <p:spPr>
          <a:xfrm>
            <a:off x="4088708" y="1762121"/>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7" name="TextBox 6">
            <a:extLst>
              <a:ext uri="{FF2B5EF4-FFF2-40B4-BE49-F238E27FC236}">
                <a16:creationId xmlns:a16="http://schemas.microsoft.com/office/drawing/2014/main" id="{757DEF98-F442-F240-7662-F4DB6128ABC2}"/>
              </a:ext>
            </a:extLst>
          </p:cNvPr>
          <p:cNvSpPr txBox="1"/>
          <p:nvPr/>
        </p:nvSpPr>
        <p:spPr>
          <a:xfrm>
            <a:off x="6369791" y="1762121"/>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8" name="TextBox 7">
            <a:extLst>
              <a:ext uri="{FF2B5EF4-FFF2-40B4-BE49-F238E27FC236}">
                <a16:creationId xmlns:a16="http://schemas.microsoft.com/office/drawing/2014/main" id="{B3183E10-3FBC-A361-19B1-31AC83FEF3FD}"/>
              </a:ext>
            </a:extLst>
          </p:cNvPr>
          <p:cNvSpPr txBox="1"/>
          <p:nvPr/>
        </p:nvSpPr>
        <p:spPr>
          <a:xfrm>
            <a:off x="9374216" y="1762121"/>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9" name="TextBox 8">
            <a:extLst>
              <a:ext uri="{FF2B5EF4-FFF2-40B4-BE49-F238E27FC236}">
                <a16:creationId xmlns:a16="http://schemas.microsoft.com/office/drawing/2014/main" id="{66BC9B7A-4567-FE94-681F-2C5C70844CA3}"/>
              </a:ext>
            </a:extLst>
          </p:cNvPr>
          <p:cNvSpPr txBox="1"/>
          <p:nvPr/>
        </p:nvSpPr>
        <p:spPr>
          <a:xfrm>
            <a:off x="2344152" y="5095256"/>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0" name="TextBox 9">
            <a:extLst>
              <a:ext uri="{FF2B5EF4-FFF2-40B4-BE49-F238E27FC236}">
                <a16:creationId xmlns:a16="http://schemas.microsoft.com/office/drawing/2014/main" id="{FD72F4A8-5F9F-273B-CC9E-0482E87D2284}"/>
              </a:ext>
            </a:extLst>
          </p:cNvPr>
          <p:cNvSpPr txBox="1"/>
          <p:nvPr/>
        </p:nvSpPr>
        <p:spPr>
          <a:xfrm>
            <a:off x="4318119" y="5095256"/>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1" name="TextBox 10">
            <a:extLst>
              <a:ext uri="{FF2B5EF4-FFF2-40B4-BE49-F238E27FC236}">
                <a16:creationId xmlns:a16="http://schemas.microsoft.com/office/drawing/2014/main" id="{0AC59C77-1333-B781-FB10-F99925CC3829}"/>
              </a:ext>
            </a:extLst>
          </p:cNvPr>
          <p:cNvSpPr txBox="1"/>
          <p:nvPr/>
        </p:nvSpPr>
        <p:spPr>
          <a:xfrm>
            <a:off x="9004750" y="257634"/>
            <a:ext cx="738931" cy="369332"/>
          </a:xfrm>
          <a:prstGeom prst="rect">
            <a:avLst/>
          </a:prstGeom>
          <a:noFill/>
        </p:spPr>
        <p:txBody>
          <a:bodyPr wrap="square">
            <a:spAutoFit/>
          </a:bodyPr>
          <a:lstStyle/>
          <a:p>
            <a:r>
              <a:rPr lang="en-US" dirty="0">
                <a:solidFill>
                  <a:schemeClr val="accent5"/>
                </a:solidFill>
              </a:rPr>
              <a:t>❸</a:t>
            </a:r>
            <a:endParaRPr lang="en-GB" dirty="0"/>
          </a:p>
        </p:txBody>
      </p:sp>
      <p:sp>
        <p:nvSpPr>
          <p:cNvPr id="13" name="TextBox 12">
            <a:extLst>
              <a:ext uri="{FF2B5EF4-FFF2-40B4-BE49-F238E27FC236}">
                <a16:creationId xmlns:a16="http://schemas.microsoft.com/office/drawing/2014/main" id="{3874F34B-A763-F9DE-860E-06CC42F0B6A6}"/>
              </a:ext>
            </a:extLst>
          </p:cNvPr>
          <p:cNvSpPr txBox="1"/>
          <p:nvPr/>
        </p:nvSpPr>
        <p:spPr>
          <a:xfrm>
            <a:off x="4827639" y="475555"/>
            <a:ext cx="589935" cy="369332"/>
          </a:xfrm>
          <a:prstGeom prst="rect">
            <a:avLst/>
          </a:prstGeom>
          <a:noFill/>
        </p:spPr>
        <p:txBody>
          <a:bodyPr wrap="square">
            <a:spAutoFit/>
          </a:bodyPr>
          <a:lstStyle/>
          <a:p>
            <a:r>
              <a:rPr lang="en-US" dirty="0">
                <a:solidFill>
                  <a:schemeClr val="accent5"/>
                </a:solidFill>
              </a:rPr>
              <a:t>❺</a:t>
            </a:r>
            <a:endParaRPr lang="en-GB" dirty="0"/>
          </a:p>
        </p:txBody>
      </p:sp>
      <p:sp>
        <p:nvSpPr>
          <p:cNvPr id="15" name="TextBox 14">
            <a:extLst>
              <a:ext uri="{FF2B5EF4-FFF2-40B4-BE49-F238E27FC236}">
                <a16:creationId xmlns:a16="http://schemas.microsoft.com/office/drawing/2014/main" id="{EA134452-C6D5-215B-3305-308C8E06DEA7}"/>
              </a:ext>
            </a:extLst>
          </p:cNvPr>
          <p:cNvSpPr txBox="1"/>
          <p:nvPr/>
        </p:nvSpPr>
        <p:spPr>
          <a:xfrm>
            <a:off x="10382537" y="182422"/>
            <a:ext cx="580103" cy="369332"/>
          </a:xfrm>
          <a:prstGeom prst="rect">
            <a:avLst/>
          </a:prstGeom>
          <a:noFill/>
        </p:spPr>
        <p:txBody>
          <a:bodyPr wrap="square">
            <a:spAutoFit/>
          </a:bodyPr>
          <a:lstStyle/>
          <a:p>
            <a:r>
              <a:rPr lang="en-US" dirty="0">
                <a:solidFill>
                  <a:schemeClr val="accent5"/>
                </a:solidFill>
              </a:rPr>
              <a:t>❻</a:t>
            </a:r>
            <a:endParaRPr lang="en-GB" dirty="0"/>
          </a:p>
        </p:txBody>
      </p:sp>
      <p:sp>
        <p:nvSpPr>
          <p:cNvPr id="16" name="TextBox 15">
            <a:extLst>
              <a:ext uri="{FF2B5EF4-FFF2-40B4-BE49-F238E27FC236}">
                <a16:creationId xmlns:a16="http://schemas.microsoft.com/office/drawing/2014/main" id="{F096AF5D-9DE3-8C9D-AC20-382EF733836B}"/>
              </a:ext>
            </a:extLst>
          </p:cNvPr>
          <p:cNvSpPr txBox="1"/>
          <p:nvPr/>
        </p:nvSpPr>
        <p:spPr>
          <a:xfrm>
            <a:off x="3293476" y="3507506"/>
            <a:ext cx="580103" cy="369332"/>
          </a:xfrm>
          <a:prstGeom prst="rect">
            <a:avLst/>
          </a:prstGeom>
          <a:noFill/>
        </p:spPr>
        <p:txBody>
          <a:bodyPr wrap="square">
            <a:spAutoFit/>
          </a:bodyPr>
          <a:lstStyle/>
          <a:p>
            <a:r>
              <a:rPr lang="en-US" dirty="0">
                <a:solidFill>
                  <a:schemeClr val="accent5"/>
                </a:solidFill>
              </a:rPr>
              <a:t>❻</a:t>
            </a:r>
            <a:endParaRPr lang="en-GB" dirty="0"/>
          </a:p>
        </p:txBody>
      </p:sp>
      <p:sp>
        <p:nvSpPr>
          <p:cNvPr id="18" name="TextBox 17">
            <a:extLst>
              <a:ext uri="{FF2B5EF4-FFF2-40B4-BE49-F238E27FC236}">
                <a16:creationId xmlns:a16="http://schemas.microsoft.com/office/drawing/2014/main" id="{A3E7AEDA-B9AB-A2E6-0033-6ED8AA31F832}"/>
              </a:ext>
            </a:extLst>
          </p:cNvPr>
          <p:cNvSpPr txBox="1"/>
          <p:nvPr/>
        </p:nvSpPr>
        <p:spPr>
          <a:xfrm>
            <a:off x="10923312" y="1113831"/>
            <a:ext cx="580103" cy="369332"/>
          </a:xfrm>
          <a:prstGeom prst="rect">
            <a:avLst/>
          </a:prstGeom>
          <a:noFill/>
        </p:spPr>
        <p:txBody>
          <a:bodyPr wrap="square">
            <a:spAutoFit/>
          </a:bodyPr>
          <a:lstStyle/>
          <a:p>
            <a:r>
              <a:rPr lang="en-US" dirty="0">
                <a:solidFill>
                  <a:schemeClr val="accent5"/>
                </a:solidFill>
              </a:rPr>
              <a:t>❼</a:t>
            </a:r>
            <a:endParaRPr lang="en-GB" dirty="0"/>
          </a:p>
        </p:txBody>
      </p:sp>
      <p:sp>
        <p:nvSpPr>
          <p:cNvPr id="20" name="TextBox 19">
            <a:extLst>
              <a:ext uri="{FF2B5EF4-FFF2-40B4-BE49-F238E27FC236}">
                <a16:creationId xmlns:a16="http://schemas.microsoft.com/office/drawing/2014/main" id="{9E8986F7-71E0-A5E3-8F74-88A670E6F69B}"/>
              </a:ext>
            </a:extLst>
          </p:cNvPr>
          <p:cNvSpPr txBox="1"/>
          <p:nvPr/>
        </p:nvSpPr>
        <p:spPr>
          <a:xfrm>
            <a:off x="6646606" y="3507506"/>
            <a:ext cx="648929" cy="369332"/>
          </a:xfrm>
          <a:prstGeom prst="rect">
            <a:avLst/>
          </a:prstGeom>
          <a:noFill/>
        </p:spPr>
        <p:txBody>
          <a:bodyPr wrap="square">
            <a:spAutoFit/>
          </a:bodyPr>
          <a:lstStyle/>
          <a:p>
            <a:r>
              <a:rPr lang="en-US" dirty="0">
                <a:solidFill>
                  <a:schemeClr val="accent5"/>
                </a:solidFill>
              </a:rPr>
              <a:t>❽</a:t>
            </a:r>
            <a:endParaRPr lang="en-GB" dirty="0"/>
          </a:p>
        </p:txBody>
      </p:sp>
      <p:sp>
        <p:nvSpPr>
          <p:cNvPr id="21" name="TextBox 20">
            <a:extLst>
              <a:ext uri="{FF2B5EF4-FFF2-40B4-BE49-F238E27FC236}">
                <a16:creationId xmlns:a16="http://schemas.microsoft.com/office/drawing/2014/main" id="{5F0C2FE2-68BA-A614-8875-0A50DEBD625B}"/>
              </a:ext>
            </a:extLst>
          </p:cNvPr>
          <p:cNvSpPr txBox="1"/>
          <p:nvPr/>
        </p:nvSpPr>
        <p:spPr>
          <a:xfrm>
            <a:off x="8318423" y="3507506"/>
            <a:ext cx="648929" cy="369332"/>
          </a:xfrm>
          <a:prstGeom prst="rect">
            <a:avLst/>
          </a:prstGeom>
          <a:noFill/>
        </p:spPr>
        <p:txBody>
          <a:bodyPr wrap="square">
            <a:spAutoFit/>
          </a:bodyPr>
          <a:lstStyle/>
          <a:p>
            <a:r>
              <a:rPr lang="en-US" dirty="0">
                <a:solidFill>
                  <a:schemeClr val="accent5"/>
                </a:solidFill>
              </a:rPr>
              <a:t>❽</a:t>
            </a:r>
            <a:endParaRPr lang="en-GB" dirty="0"/>
          </a:p>
        </p:txBody>
      </p:sp>
    </p:spTree>
    <p:extLst>
      <p:ext uri="{BB962C8B-B14F-4D97-AF65-F5344CB8AC3E}">
        <p14:creationId xmlns:p14="http://schemas.microsoft.com/office/powerpoint/2010/main" val="26892724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F1A4C-2DE5-3E73-69DD-5E8B3993B4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0EFB62-3F15-B3DD-7F43-D95720B1CAF1}"/>
              </a:ext>
            </a:extLst>
          </p:cNvPr>
          <p:cNvSpPr>
            <a:spLocks noGrp="1"/>
          </p:cNvSpPr>
          <p:nvPr>
            <p:ph type="title"/>
          </p:nvPr>
        </p:nvSpPr>
        <p:spPr/>
        <p:txBody>
          <a:bodyPr/>
          <a:lstStyle/>
          <a:p>
            <a:r>
              <a:rPr lang="en-US" dirty="0"/>
              <a:t>Conclusions</a:t>
            </a:r>
            <a:endParaRPr lang="en-GB" dirty="0"/>
          </a:p>
        </p:txBody>
      </p:sp>
      <p:sp>
        <p:nvSpPr>
          <p:cNvPr id="3" name="Content Placeholder 2">
            <a:extLst>
              <a:ext uri="{FF2B5EF4-FFF2-40B4-BE49-F238E27FC236}">
                <a16:creationId xmlns:a16="http://schemas.microsoft.com/office/drawing/2014/main" id="{475266A3-C3FF-5A93-7F7E-AEC035FC3274}"/>
              </a:ext>
            </a:extLst>
          </p:cNvPr>
          <p:cNvSpPr>
            <a:spLocks noGrp="1"/>
          </p:cNvSpPr>
          <p:nvPr>
            <p:ph idx="1"/>
          </p:nvPr>
        </p:nvSpPr>
        <p:spPr/>
        <p:txBody>
          <a:bodyPr>
            <a:normAutofit fontScale="92500" lnSpcReduction="10000"/>
          </a:bodyPr>
          <a:lstStyle/>
          <a:p>
            <a:r>
              <a:rPr lang="en-US" dirty="0"/>
              <a:t>The magnet reached the nominal current (1835 A, 87% of short sample limit) without quench at 4.5 K</a:t>
            </a:r>
          </a:p>
          <a:p>
            <a:r>
              <a:rPr lang="en-US" dirty="0"/>
              <a:t>V-I measurements do not show a </a:t>
            </a:r>
            <a:r>
              <a:rPr lang="en-US" dirty="0" err="1"/>
              <a:t>sc</a:t>
            </a:r>
            <a:r>
              <a:rPr lang="en-US" dirty="0"/>
              <a:t>-normal transition in the magnet</a:t>
            </a:r>
          </a:p>
          <a:p>
            <a:r>
              <a:rPr lang="en-GB" dirty="0"/>
              <a:t>0.2-0.5 K temperature rise during ramps – probably cooling in the magnet not very effective</a:t>
            </a:r>
          </a:p>
          <a:p>
            <a:r>
              <a:rPr lang="en-GB" dirty="0"/>
              <a:t>Magnetic field, magnet inductance, splice resistance measured, and AC-loss estimated up to nominal current.</a:t>
            </a:r>
          </a:p>
          <a:p>
            <a:r>
              <a:rPr lang="en-GB" dirty="0"/>
              <a:t>Two quenches registered:</a:t>
            </a:r>
          </a:p>
          <a:p>
            <a:pPr lvl="1"/>
            <a:r>
              <a:rPr lang="en-GB" dirty="0"/>
              <a:t>During a 15 A/s ramp down, at 1220 A in the middle coil – probably due to heating</a:t>
            </a:r>
          </a:p>
          <a:p>
            <a:pPr lvl="1"/>
            <a:r>
              <a:rPr lang="en-GB" dirty="0"/>
              <a:t>After thermal cycle, at 1800 A, in the top coil layer jump – probably due to mechanical motion</a:t>
            </a:r>
          </a:p>
        </p:txBody>
      </p:sp>
    </p:spTree>
    <p:extLst>
      <p:ext uri="{BB962C8B-B14F-4D97-AF65-F5344CB8AC3E}">
        <p14:creationId xmlns:p14="http://schemas.microsoft.com/office/powerpoint/2010/main" val="805059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B1970-108F-B0BE-70A9-10F3E394A3DD}"/>
            </a:ext>
          </a:extLst>
        </p:cNvPr>
        <p:cNvGrpSpPr/>
        <p:nvPr/>
      </p:nvGrpSpPr>
      <p:grpSpPr>
        <a:xfrm>
          <a:off x="0" y="0"/>
          <a:ext cx="0" cy="0"/>
          <a:chOff x="0" y="0"/>
          <a:chExt cx="0" cy="0"/>
        </a:xfrm>
      </p:grpSpPr>
      <p:pic>
        <p:nvPicPr>
          <p:cNvPr id="4" name="Picture 3" descr="A graph of a graph&#10;&#10;AI-generated content may be incorrect.">
            <a:extLst>
              <a:ext uri="{FF2B5EF4-FFF2-40B4-BE49-F238E27FC236}">
                <a16:creationId xmlns:a16="http://schemas.microsoft.com/office/drawing/2014/main" id="{3B21426D-5F5D-BE73-6A6E-785B429A06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 y="0"/>
            <a:ext cx="12190094" cy="6858000"/>
          </a:xfrm>
          <a:prstGeom prst="rect">
            <a:avLst/>
          </a:prstGeom>
        </p:spPr>
      </p:pic>
      <p:sp>
        <p:nvSpPr>
          <p:cNvPr id="6" name="Title 1">
            <a:extLst>
              <a:ext uri="{FF2B5EF4-FFF2-40B4-BE49-F238E27FC236}">
                <a16:creationId xmlns:a16="http://schemas.microsoft.com/office/drawing/2014/main" id="{0D9280D9-B29E-777E-421B-21033EC5147F}"/>
              </a:ext>
            </a:extLst>
          </p:cNvPr>
          <p:cNvSpPr txBox="1">
            <a:spLocks/>
          </p:cNvSpPr>
          <p:nvPr/>
        </p:nvSpPr>
        <p:spPr>
          <a:xfrm>
            <a:off x="1388347" y="260575"/>
            <a:ext cx="3332479" cy="833477"/>
          </a:xfrm>
          <a:prstGeom prst="rect">
            <a:avLst/>
          </a:prstGeom>
          <a:solidFill>
            <a:schemeClr val="bg1"/>
          </a:solidFill>
          <a:effectLst>
            <a:outerShdw blurRad="50800" dist="38100" dir="2700000" algn="tl" rotWithShape="0">
              <a:prstClr val="black">
                <a:alpha val="40000"/>
              </a:prstClr>
            </a:outerShdw>
          </a:effectLst>
        </p:spPr>
        <p:txBody>
          <a:bodyPr anchor="ctr" anchorCtr="0">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Powering overview:</a:t>
            </a:r>
          </a:p>
          <a:p>
            <a:r>
              <a:rPr lang="en-GB" dirty="0"/>
              <a:t>Cool down 2</a:t>
            </a:r>
          </a:p>
        </p:txBody>
      </p:sp>
      <p:sp>
        <p:nvSpPr>
          <p:cNvPr id="7" name="TextBox 6">
            <a:extLst>
              <a:ext uri="{FF2B5EF4-FFF2-40B4-BE49-F238E27FC236}">
                <a16:creationId xmlns:a16="http://schemas.microsoft.com/office/drawing/2014/main" id="{65A80812-B3C0-63BD-215C-7AF23F3F1211}"/>
              </a:ext>
            </a:extLst>
          </p:cNvPr>
          <p:cNvSpPr txBox="1"/>
          <p:nvPr/>
        </p:nvSpPr>
        <p:spPr>
          <a:xfrm>
            <a:off x="1637486" y="1217742"/>
            <a:ext cx="2445670" cy="2308324"/>
          </a:xfrm>
          <a:prstGeom prst="rect">
            <a:avLst/>
          </a:prstGeom>
          <a:solidFill>
            <a:schemeClr val="bg1"/>
          </a:solidFill>
          <a:ln>
            <a:solidFill>
              <a:schemeClr val="bg1">
                <a:lumMod val="65000"/>
              </a:schemeClr>
            </a:solidFill>
          </a:ln>
        </p:spPr>
        <p:txBody>
          <a:bodyPr wrap="none" rtlCol="0">
            <a:spAutoFit/>
          </a:bodyPr>
          <a:lstStyle/>
          <a:p>
            <a:r>
              <a:rPr lang="en-US" dirty="0">
                <a:solidFill>
                  <a:schemeClr val="accent5"/>
                </a:solidFill>
              </a:rPr>
              <a:t>❶</a:t>
            </a:r>
            <a:r>
              <a:rPr lang="en-US" dirty="0"/>
              <a:t> Protection checks</a:t>
            </a:r>
          </a:p>
          <a:p>
            <a:r>
              <a:rPr lang="en-US" dirty="0">
                <a:solidFill>
                  <a:schemeClr val="accent5"/>
                </a:solidFill>
              </a:rPr>
              <a:t>❷</a:t>
            </a:r>
            <a:r>
              <a:rPr lang="en-US" dirty="0"/>
              <a:t> Reference cycles </a:t>
            </a:r>
          </a:p>
          <a:p>
            <a:r>
              <a:rPr lang="en-US" dirty="0">
                <a:solidFill>
                  <a:schemeClr val="accent5"/>
                </a:solidFill>
              </a:rPr>
              <a:t>❸</a:t>
            </a:r>
            <a:r>
              <a:rPr lang="en-US" dirty="0"/>
              <a:t> VI measurements</a:t>
            </a:r>
          </a:p>
          <a:p>
            <a:r>
              <a:rPr lang="en-US" dirty="0">
                <a:solidFill>
                  <a:schemeClr val="accent5"/>
                </a:solidFill>
              </a:rPr>
              <a:t>❹</a:t>
            </a:r>
            <a:r>
              <a:rPr lang="en-US" dirty="0"/>
              <a:t> Holding current</a:t>
            </a:r>
          </a:p>
          <a:p>
            <a:r>
              <a:rPr lang="en-US" dirty="0">
                <a:solidFill>
                  <a:schemeClr val="accent5"/>
                </a:solidFill>
              </a:rPr>
              <a:t>❺ </a:t>
            </a:r>
            <a:r>
              <a:rPr lang="en-US" dirty="0"/>
              <a:t>Trip due to lost </a:t>
            </a:r>
            <a:r>
              <a:rPr lang="en-US" dirty="0" err="1"/>
              <a:t>Vtap</a:t>
            </a:r>
            <a:endParaRPr lang="en-US" dirty="0"/>
          </a:p>
          <a:p>
            <a:r>
              <a:rPr lang="en-US" dirty="0">
                <a:solidFill>
                  <a:schemeClr val="accent5"/>
                </a:solidFill>
              </a:rPr>
              <a:t>❻</a:t>
            </a:r>
            <a:r>
              <a:rPr lang="en-US" dirty="0"/>
              <a:t> AC loss cycles</a:t>
            </a:r>
          </a:p>
          <a:p>
            <a:r>
              <a:rPr lang="en-US" dirty="0">
                <a:solidFill>
                  <a:schemeClr val="accent5"/>
                </a:solidFill>
              </a:rPr>
              <a:t>❼</a:t>
            </a:r>
            <a:r>
              <a:rPr lang="en-US" dirty="0"/>
              <a:t> Quench</a:t>
            </a:r>
          </a:p>
          <a:p>
            <a:r>
              <a:rPr lang="en-US" dirty="0">
                <a:solidFill>
                  <a:schemeClr val="accent5"/>
                </a:solidFill>
              </a:rPr>
              <a:t>❽</a:t>
            </a:r>
            <a:r>
              <a:rPr lang="en-US" dirty="0"/>
              <a:t> Mag. measurements</a:t>
            </a:r>
            <a:endParaRPr lang="en-GB" dirty="0"/>
          </a:p>
        </p:txBody>
      </p:sp>
      <p:sp>
        <p:nvSpPr>
          <p:cNvPr id="9" name="TextBox 8">
            <a:extLst>
              <a:ext uri="{FF2B5EF4-FFF2-40B4-BE49-F238E27FC236}">
                <a16:creationId xmlns:a16="http://schemas.microsoft.com/office/drawing/2014/main" id="{1AF071CE-7262-34D2-16BE-17DE6B04E456}"/>
              </a:ext>
            </a:extLst>
          </p:cNvPr>
          <p:cNvSpPr txBox="1"/>
          <p:nvPr/>
        </p:nvSpPr>
        <p:spPr>
          <a:xfrm>
            <a:off x="6805434" y="909386"/>
            <a:ext cx="511277" cy="369332"/>
          </a:xfrm>
          <a:prstGeom prst="rect">
            <a:avLst/>
          </a:prstGeom>
          <a:noFill/>
        </p:spPr>
        <p:txBody>
          <a:bodyPr wrap="square">
            <a:spAutoFit/>
          </a:bodyPr>
          <a:lstStyle/>
          <a:p>
            <a:r>
              <a:rPr lang="en-US" dirty="0">
                <a:solidFill>
                  <a:schemeClr val="accent5"/>
                </a:solidFill>
              </a:rPr>
              <a:t>❶</a:t>
            </a:r>
            <a:endParaRPr lang="en-GB" dirty="0"/>
          </a:p>
        </p:txBody>
      </p:sp>
      <p:sp>
        <p:nvSpPr>
          <p:cNvPr id="11" name="TextBox 10">
            <a:extLst>
              <a:ext uri="{FF2B5EF4-FFF2-40B4-BE49-F238E27FC236}">
                <a16:creationId xmlns:a16="http://schemas.microsoft.com/office/drawing/2014/main" id="{EE4A7D4E-59EC-960C-9F35-78C09A2AAF34}"/>
              </a:ext>
            </a:extLst>
          </p:cNvPr>
          <p:cNvSpPr txBox="1"/>
          <p:nvPr/>
        </p:nvSpPr>
        <p:spPr>
          <a:xfrm>
            <a:off x="2066532" y="5681671"/>
            <a:ext cx="511277" cy="369332"/>
          </a:xfrm>
          <a:prstGeom prst="rect">
            <a:avLst/>
          </a:prstGeom>
          <a:noFill/>
        </p:spPr>
        <p:txBody>
          <a:bodyPr wrap="square">
            <a:spAutoFit/>
          </a:bodyPr>
          <a:lstStyle/>
          <a:p>
            <a:r>
              <a:rPr lang="en-US" dirty="0">
                <a:solidFill>
                  <a:schemeClr val="accent5"/>
                </a:solidFill>
              </a:rPr>
              <a:t>❶</a:t>
            </a:r>
            <a:endParaRPr lang="en-GB" dirty="0"/>
          </a:p>
        </p:txBody>
      </p:sp>
      <p:sp>
        <p:nvSpPr>
          <p:cNvPr id="13" name="TextBox 12">
            <a:extLst>
              <a:ext uri="{FF2B5EF4-FFF2-40B4-BE49-F238E27FC236}">
                <a16:creationId xmlns:a16="http://schemas.microsoft.com/office/drawing/2014/main" id="{DD2B451B-C716-4F00-BE1D-059F9FA8B9B6}"/>
              </a:ext>
            </a:extLst>
          </p:cNvPr>
          <p:cNvSpPr txBox="1"/>
          <p:nvPr/>
        </p:nvSpPr>
        <p:spPr>
          <a:xfrm>
            <a:off x="2654711" y="5319251"/>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4" name="TextBox 13">
            <a:extLst>
              <a:ext uri="{FF2B5EF4-FFF2-40B4-BE49-F238E27FC236}">
                <a16:creationId xmlns:a16="http://schemas.microsoft.com/office/drawing/2014/main" id="{287EAFED-652E-9F4B-0B00-E5362C06FA07}"/>
              </a:ext>
            </a:extLst>
          </p:cNvPr>
          <p:cNvSpPr txBox="1"/>
          <p:nvPr/>
        </p:nvSpPr>
        <p:spPr>
          <a:xfrm>
            <a:off x="4564108" y="5235097"/>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7" name="TextBox 16">
            <a:extLst>
              <a:ext uri="{FF2B5EF4-FFF2-40B4-BE49-F238E27FC236}">
                <a16:creationId xmlns:a16="http://schemas.microsoft.com/office/drawing/2014/main" id="{EEAB0686-1AE8-54CE-B985-60F44212A532}"/>
              </a:ext>
            </a:extLst>
          </p:cNvPr>
          <p:cNvSpPr txBox="1"/>
          <p:nvPr/>
        </p:nvSpPr>
        <p:spPr>
          <a:xfrm>
            <a:off x="8453302" y="5235097"/>
            <a:ext cx="738931" cy="369332"/>
          </a:xfrm>
          <a:prstGeom prst="rect">
            <a:avLst/>
          </a:prstGeom>
          <a:noFill/>
        </p:spPr>
        <p:txBody>
          <a:bodyPr wrap="square">
            <a:spAutoFit/>
          </a:bodyPr>
          <a:lstStyle/>
          <a:p>
            <a:r>
              <a:rPr lang="en-US" dirty="0">
                <a:solidFill>
                  <a:schemeClr val="accent5"/>
                </a:solidFill>
              </a:rPr>
              <a:t>❷</a:t>
            </a:r>
            <a:endParaRPr lang="en-GB" dirty="0"/>
          </a:p>
        </p:txBody>
      </p:sp>
      <p:sp>
        <p:nvSpPr>
          <p:cNvPr id="19" name="TextBox 18">
            <a:extLst>
              <a:ext uri="{FF2B5EF4-FFF2-40B4-BE49-F238E27FC236}">
                <a16:creationId xmlns:a16="http://schemas.microsoft.com/office/drawing/2014/main" id="{0F7D6052-0154-26DB-5628-7F53D1E735F3}"/>
              </a:ext>
            </a:extLst>
          </p:cNvPr>
          <p:cNvSpPr txBox="1"/>
          <p:nvPr/>
        </p:nvSpPr>
        <p:spPr>
          <a:xfrm>
            <a:off x="7714371" y="3617678"/>
            <a:ext cx="738931" cy="369332"/>
          </a:xfrm>
          <a:prstGeom prst="rect">
            <a:avLst/>
          </a:prstGeom>
          <a:noFill/>
        </p:spPr>
        <p:txBody>
          <a:bodyPr wrap="square">
            <a:spAutoFit/>
          </a:bodyPr>
          <a:lstStyle/>
          <a:p>
            <a:r>
              <a:rPr lang="en-US" dirty="0">
                <a:solidFill>
                  <a:schemeClr val="accent5"/>
                </a:solidFill>
              </a:rPr>
              <a:t>❸</a:t>
            </a:r>
            <a:endParaRPr lang="en-GB" dirty="0"/>
          </a:p>
        </p:txBody>
      </p:sp>
      <p:sp>
        <p:nvSpPr>
          <p:cNvPr id="21" name="TextBox 20">
            <a:extLst>
              <a:ext uri="{FF2B5EF4-FFF2-40B4-BE49-F238E27FC236}">
                <a16:creationId xmlns:a16="http://schemas.microsoft.com/office/drawing/2014/main" id="{23EBE794-B5A7-563C-0A64-1A4574EFB6FA}"/>
              </a:ext>
            </a:extLst>
          </p:cNvPr>
          <p:cNvSpPr txBox="1"/>
          <p:nvPr/>
        </p:nvSpPr>
        <p:spPr>
          <a:xfrm>
            <a:off x="4083156" y="3793798"/>
            <a:ext cx="540774" cy="369331"/>
          </a:xfrm>
          <a:prstGeom prst="rect">
            <a:avLst/>
          </a:prstGeom>
          <a:noFill/>
        </p:spPr>
        <p:txBody>
          <a:bodyPr wrap="square">
            <a:spAutoFit/>
          </a:bodyPr>
          <a:lstStyle/>
          <a:p>
            <a:r>
              <a:rPr lang="en-US" dirty="0">
                <a:solidFill>
                  <a:schemeClr val="accent5"/>
                </a:solidFill>
              </a:rPr>
              <a:t>❹</a:t>
            </a:r>
            <a:endParaRPr lang="en-GB" dirty="0"/>
          </a:p>
        </p:txBody>
      </p:sp>
      <p:pic>
        <p:nvPicPr>
          <p:cNvPr id="2" name="Picture 1" descr="A graph of a graph&#10;&#10;AI-generated content may be incorrect.">
            <a:extLst>
              <a:ext uri="{FF2B5EF4-FFF2-40B4-BE49-F238E27FC236}">
                <a16:creationId xmlns:a16="http://schemas.microsoft.com/office/drawing/2014/main" id="{BC14DE16-D734-379A-99CD-B7591D6C03B5}"/>
              </a:ext>
            </a:extLst>
          </p:cNvPr>
          <p:cNvPicPr>
            <a:picLocks noChangeAspect="1"/>
          </p:cNvPicPr>
          <p:nvPr/>
        </p:nvPicPr>
        <p:blipFill>
          <a:blip r:embed="rId3">
            <a:extLst>
              <a:ext uri="{28A0092B-C50C-407E-A947-70E740481C1C}">
                <a14:useLocalDpi xmlns:a14="http://schemas.microsoft.com/office/drawing/2010/main" val="0"/>
              </a:ext>
            </a:extLst>
          </a:blip>
          <a:srcRect l="10683" t="3703" r="71514" b="87848"/>
          <a:stretch/>
        </p:blipFill>
        <p:spPr>
          <a:xfrm>
            <a:off x="1315784" y="3697291"/>
            <a:ext cx="2170112" cy="579438"/>
          </a:xfrm>
          <a:prstGeom prst="rect">
            <a:avLst/>
          </a:prstGeom>
        </p:spPr>
      </p:pic>
      <p:sp>
        <p:nvSpPr>
          <p:cNvPr id="8" name="TextBox 7">
            <a:extLst>
              <a:ext uri="{FF2B5EF4-FFF2-40B4-BE49-F238E27FC236}">
                <a16:creationId xmlns:a16="http://schemas.microsoft.com/office/drawing/2014/main" id="{5EBEE9DA-7DF9-7BB6-0C6B-A130D462ECED}"/>
              </a:ext>
            </a:extLst>
          </p:cNvPr>
          <p:cNvSpPr txBox="1"/>
          <p:nvPr/>
        </p:nvSpPr>
        <p:spPr>
          <a:xfrm>
            <a:off x="10894814" y="3609131"/>
            <a:ext cx="648929" cy="369332"/>
          </a:xfrm>
          <a:prstGeom prst="rect">
            <a:avLst/>
          </a:prstGeom>
          <a:noFill/>
        </p:spPr>
        <p:txBody>
          <a:bodyPr wrap="square">
            <a:spAutoFit/>
          </a:bodyPr>
          <a:lstStyle/>
          <a:p>
            <a:r>
              <a:rPr lang="en-US" dirty="0">
                <a:solidFill>
                  <a:schemeClr val="accent5"/>
                </a:solidFill>
              </a:rPr>
              <a:t>❽</a:t>
            </a:r>
            <a:endParaRPr lang="en-GB" dirty="0"/>
          </a:p>
        </p:txBody>
      </p:sp>
      <p:sp>
        <p:nvSpPr>
          <p:cNvPr id="12" name="TextBox 11">
            <a:extLst>
              <a:ext uri="{FF2B5EF4-FFF2-40B4-BE49-F238E27FC236}">
                <a16:creationId xmlns:a16="http://schemas.microsoft.com/office/drawing/2014/main" id="{035DEBDF-542F-44A8-244A-7A4FED13DE30}"/>
              </a:ext>
            </a:extLst>
          </p:cNvPr>
          <p:cNvSpPr txBox="1"/>
          <p:nvPr/>
        </p:nvSpPr>
        <p:spPr>
          <a:xfrm>
            <a:off x="8173838" y="208766"/>
            <a:ext cx="648929" cy="369332"/>
          </a:xfrm>
          <a:prstGeom prst="rect">
            <a:avLst/>
          </a:prstGeom>
          <a:noFill/>
        </p:spPr>
        <p:txBody>
          <a:bodyPr wrap="square">
            <a:spAutoFit/>
          </a:bodyPr>
          <a:lstStyle/>
          <a:p>
            <a:r>
              <a:rPr lang="en-US" dirty="0">
                <a:solidFill>
                  <a:schemeClr val="accent5"/>
                </a:solidFill>
              </a:rPr>
              <a:t>❽</a:t>
            </a:r>
            <a:endParaRPr lang="en-GB" dirty="0"/>
          </a:p>
        </p:txBody>
      </p:sp>
      <p:sp>
        <p:nvSpPr>
          <p:cNvPr id="15" name="TextBox 14">
            <a:extLst>
              <a:ext uri="{FF2B5EF4-FFF2-40B4-BE49-F238E27FC236}">
                <a16:creationId xmlns:a16="http://schemas.microsoft.com/office/drawing/2014/main" id="{E9DEA65A-8E7C-0BAA-E747-14127F587DB8}"/>
              </a:ext>
            </a:extLst>
          </p:cNvPr>
          <p:cNvSpPr txBox="1"/>
          <p:nvPr/>
        </p:nvSpPr>
        <p:spPr>
          <a:xfrm>
            <a:off x="3621596" y="3733134"/>
            <a:ext cx="580103" cy="369332"/>
          </a:xfrm>
          <a:prstGeom prst="rect">
            <a:avLst/>
          </a:prstGeom>
          <a:noFill/>
        </p:spPr>
        <p:txBody>
          <a:bodyPr wrap="square">
            <a:spAutoFit/>
          </a:bodyPr>
          <a:lstStyle/>
          <a:p>
            <a:r>
              <a:rPr lang="en-US" dirty="0">
                <a:solidFill>
                  <a:schemeClr val="accent5"/>
                </a:solidFill>
              </a:rPr>
              <a:t>❼</a:t>
            </a:r>
            <a:endParaRPr lang="en-GB" dirty="0"/>
          </a:p>
        </p:txBody>
      </p:sp>
    </p:spTree>
    <p:extLst>
      <p:ext uri="{BB962C8B-B14F-4D97-AF65-F5344CB8AC3E}">
        <p14:creationId xmlns:p14="http://schemas.microsoft.com/office/powerpoint/2010/main" val="3021187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92FA7-F851-FAC5-0353-0DA8C2166E04}"/>
              </a:ext>
            </a:extLst>
          </p:cNvPr>
          <p:cNvSpPr>
            <a:spLocks noGrp="1"/>
          </p:cNvSpPr>
          <p:nvPr>
            <p:ph type="title"/>
          </p:nvPr>
        </p:nvSpPr>
        <p:spPr/>
        <p:txBody>
          <a:bodyPr/>
          <a:lstStyle/>
          <a:p>
            <a:r>
              <a:rPr lang="en-US" dirty="0"/>
              <a:t>Magnet layout</a:t>
            </a:r>
            <a:endParaRPr lang="en-GB" dirty="0"/>
          </a:p>
        </p:txBody>
      </p:sp>
      <p:pic>
        <p:nvPicPr>
          <p:cNvPr id="4" name="Content Placeholder 3">
            <a:extLst>
              <a:ext uri="{FF2B5EF4-FFF2-40B4-BE49-F238E27FC236}">
                <a16:creationId xmlns:a16="http://schemas.microsoft.com/office/drawing/2014/main" id="{69793376-3667-42D2-731B-F6D2F7561065}"/>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5701"/>
          <a:stretch/>
        </p:blipFill>
        <p:spPr bwMode="auto">
          <a:xfrm>
            <a:off x="838200" y="1922702"/>
            <a:ext cx="10515600" cy="4157183"/>
          </a:xfrm>
          <a:prstGeom prst="rect">
            <a:avLst/>
          </a:prstGeom>
          <a:noFill/>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71D4D699-8C0F-C1CE-6E9E-3D84C8DE1D81}"/>
              </a:ext>
            </a:extLst>
          </p:cNvPr>
          <p:cNvSpPr txBox="1"/>
          <p:nvPr/>
        </p:nvSpPr>
        <p:spPr>
          <a:xfrm>
            <a:off x="6348037" y="4498622"/>
            <a:ext cx="606256" cy="923330"/>
          </a:xfrm>
          <a:prstGeom prst="rect">
            <a:avLst/>
          </a:prstGeom>
          <a:solidFill>
            <a:schemeClr val="bg1"/>
          </a:solidFill>
        </p:spPr>
        <p:txBody>
          <a:bodyPr wrap="none" rtlCol="0">
            <a:spAutoFit/>
          </a:bodyPr>
          <a:lstStyle/>
          <a:p>
            <a:r>
              <a:rPr lang="en-US" dirty="0"/>
              <a:t>DR3</a:t>
            </a:r>
          </a:p>
          <a:p>
            <a:r>
              <a:rPr lang="en-US" dirty="0"/>
              <a:t>DR2</a:t>
            </a:r>
          </a:p>
          <a:p>
            <a:r>
              <a:rPr lang="en-US" dirty="0"/>
              <a:t>DR1</a:t>
            </a:r>
            <a:endParaRPr lang="en-GB" dirty="0"/>
          </a:p>
        </p:txBody>
      </p:sp>
    </p:spTree>
    <p:extLst>
      <p:ext uri="{BB962C8B-B14F-4D97-AF65-F5344CB8AC3E}">
        <p14:creationId xmlns:p14="http://schemas.microsoft.com/office/powerpoint/2010/main" val="3230231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451E6-0B3B-1B70-B8B2-B429F3E64BC8}"/>
              </a:ext>
            </a:extLst>
          </p:cNvPr>
          <p:cNvSpPr>
            <a:spLocks noGrp="1"/>
          </p:cNvSpPr>
          <p:nvPr>
            <p:ph type="title"/>
          </p:nvPr>
        </p:nvSpPr>
        <p:spPr/>
        <p:txBody>
          <a:bodyPr/>
          <a:lstStyle/>
          <a:p>
            <a:r>
              <a:rPr lang="en-US" dirty="0"/>
              <a:t>Topics</a:t>
            </a:r>
            <a:endParaRPr lang="en-GB" dirty="0"/>
          </a:p>
        </p:txBody>
      </p:sp>
      <p:sp>
        <p:nvSpPr>
          <p:cNvPr id="3" name="Content Placeholder 2">
            <a:extLst>
              <a:ext uri="{FF2B5EF4-FFF2-40B4-BE49-F238E27FC236}">
                <a16:creationId xmlns:a16="http://schemas.microsoft.com/office/drawing/2014/main" id="{58C30ECA-95CF-A48D-0D3C-1F4877123AB4}"/>
              </a:ext>
            </a:extLst>
          </p:cNvPr>
          <p:cNvSpPr>
            <a:spLocks noGrp="1"/>
          </p:cNvSpPr>
          <p:nvPr>
            <p:ph idx="1"/>
          </p:nvPr>
        </p:nvSpPr>
        <p:spPr/>
        <p:txBody>
          <a:bodyPr/>
          <a:lstStyle/>
          <a:p>
            <a:r>
              <a:rPr lang="en-US" dirty="0"/>
              <a:t>Operation range</a:t>
            </a:r>
          </a:p>
          <a:p>
            <a:r>
              <a:rPr lang="en-US" dirty="0"/>
              <a:t>Quench detection and protection</a:t>
            </a:r>
          </a:p>
          <a:p>
            <a:r>
              <a:rPr lang="en-US" dirty="0"/>
              <a:t>V-I measurements</a:t>
            </a:r>
          </a:p>
          <a:p>
            <a:r>
              <a:rPr lang="en-US" dirty="0"/>
              <a:t>AC loss</a:t>
            </a:r>
          </a:p>
          <a:p>
            <a:r>
              <a:rPr lang="en-US" dirty="0"/>
              <a:t>Inductance</a:t>
            </a:r>
          </a:p>
          <a:p>
            <a:r>
              <a:rPr lang="en-US" dirty="0"/>
              <a:t>Splice resistance</a:t>
            </a:r>
          </a:p>
          <a:p>
            <a:r>
              <a:rPr lang="en-US" dirty="0"/>
              <a:t>Conclusion</a:t>
            </a:r>
            <a:endParaRPr lang="en-GB" dirty="0"/>
          </a:p>
        </p:txBody>
      </p:sp>
    </p:spTree>
    <p:extLst>
      <p:ext uri="{BB962C8B-B14F-4D97-AF65-F5344CB8AC3E}">
        <p14:creationId xmlns:p14="http://schemas.microsoft.com/office/powerpoint/2010/main" val="3490890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BED42A-C0E6-D5E7-4BDA-41C80F53AE5B}"/>
              </a:ext>
            </a:extLst>
          </p:cNvPr>
          <p:cNvSpPr>
            <a:spLocks noGrp="1"/>
          </p:cNvSpPr>
          <p:nvPr>
            <p:ph type="title"/>
          </p:nvPr>
        </p:nvSpPr>
        <p:spPr/>
        <p:txBody>
          <a:bodyPr/>
          <a:lstStyle/>
          <a:p>
            <a:r>
              <a:rPr lang="en-US" dirty="0"/>
              <a:t>Operation range</a:t>
            </a:r>
            <a:endParaRPr lang="en-GB" dirty="0"/>
          </a:p>
        </p:txBody>
      </p:sp>
      <p:sp>
        <p:nvSpPr>
          <p:cNvPr id="5" name="Text Placeholder 4">
            <a:extLst>
              <a:ext uri="{FF2B5EF4-FFF2-40B4-BE49-F238E27FC236}">
                <a16:creationId xmlns:a16="http://schemas.microsoft.com/office/drawing/2014/main" id="{94394AE7-4D22-FBBF-6736-E3825EB199B8}"/>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5744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22787D-6121-2BA7-1DDA-86BB2964A654}"/>
              </a:ext>
            </a:extLst>
          </p:cNvPr>
          <p:cNvSpPr>
            <a:spLocks noGrp="1"/>
          </p:cNvSpPr>
          <p:nvPr>
            <p:ph type="title"/>
          </p:nvPr>
        </p:nvSpPr>
        <p:spPr/>
        <p:txBody>
          <a:bodyPr/>
          <a:lstStyle/>
          <a:p>
            <a:r>
              <a:rPr lang="en-US" dirty="0"/>
              <a:t>Ramp rate and temperature dependency</a:t>
            </a:r>
            <a:endParaRPr lang="en-GB" dirty="0"/>
          </a:p>
        </p:txBody>
      </p:sp>
      <p:pic>
        <p:nvPicPr>
          <p:cNvPr id="6" name="Picture 5">
            <a:extLst>
              <a:ext uri="{FF2B5EF4-FFF2-40B4-BE49-F238E27FC236}">
                <a16:creationId xmlns:a16="http://schemas.microsoft.com/office/drawing/2014/main" id="{2D065D8E-F758-8EE5-8C6B-92346AE9F7F5}"/>
              </a:ext>
            </a:extLst>
          </p:cNvPr>
          <p:cNvPicPr>
            <a:picLocks noChangeAspect="1"/>
          </p:cNvPicPr>
          <p:nvPr/>
        </p:nvPicPr>
        <p:blipFill>
          <a:blip r:embed="rId2"/>
          <a:stretch>
            <a:fillRect/>
          </a:stretch>
        </p:blipFill>
        <p:spPr>
          <a:xfrm>
            <a:off x="838200" y="1519779"/>
            <a:ext cx="4972889" cy="4522887"/>
          </a:xfrm>
          <a:prstGeom prst="rect">
            <a:avLst/>
          </a:prstGeom>
        </p:spPr>
      </p:pic>
      <p:sp>
        <p:nvSpPr>
          <p:cNvPr id="10" name="TextBox 9">
            <a:extLst>
              <a:ext uri="{FF2B5EF4-FFF2-40B4-BE49-F238E27FC236}">
                <a16:creationId xmlns:a16="http://schemas.microsoft.com/office/drawing/2014/main" id="{AD34A7B8-5C31-D289-9E56-23DD2880C7D5}"/>
              </a:ext>
            </a:extLst>
          </p:cNvPr>
          <p:cNvSpPr txBox="1"/>
          <p:nvPr/>
        </p:nvSpPr>
        <p:spPr>
          <a:xfrm>
            <a:off x="2712720" y="3777409"/>
            <a:ext cx="2764411" cy="369332"/>
          </a:xfrm>
          <a:prstGeom prst="rect">
            <a:avLst/>
          </a:prstGeom>
          <a:noFill/>
        </p:spPr>
        <p:txBody>
          <a:bodyPr wrap="none" rtlCol="0">
            <a:spAutoFit/>
          </a:bodyPr>
          <a:lstStyle/>
          <a:p>
            <a:r>
              <a:rPr lang="en-US" dirty="0"/>
              <a:t>During ramp down, in DR2</a:t>
            </a:r>
            <a:endParaRPr lang="en-GB" dirty="0"/>
          </a:p>
        </p:txBody>
      </p:sp>
      <p:cxnSp>
        <p:nvCxnSpPr>
          <p:cNvPr id="12" name="Straight Arrow Connector 11">
            <a:extLst>
              <a:ext uri="{FF2B5EF4-FFF2-40B4-BE49-F238E27FC236}">
                <a16:creationId xmlns:a16="http://schemas.microsoft.com/office/drawing/2014/main" id="{B4AB496C-2BC2-A1CD-5C6D-C6D2DEE80053}"/>
              </a:ext>
            </a:extLst>
          </p:cNvPr>
          <p:cNvCxnSpPr/>
          <p:nvPr/>
        </p:nvCxnSpPr>
        <p:spPr>
          <a:xfrm flipV="1">
            <a:off x="4500880" y="3586480"/>
            <a:ext cx="101600" cy="1909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3" name="Picture 2">
            <a:extLst>
              <a:ext uri="{FF2B5EF4-FFF2-40B4-BE49-F238E27FC236}">
                <a16:creationId xmlns:a16="http://schemas.microsoft.com/office/drawing/2014/main" id="{4CB7A1EB-2A64-92E9-F48A-FA59DC3A0B8E}"/>
              </a:ext>
            </a:extLst>
          </p:cNvPr>
          <p:cNvPicPr>
            <a:picLocks noChangeAspect="1"/>
          </p:cNvPicPr>
          <p:nvPr/>
        </p:nvPicPr>
        <p:blipFill>
          <a:blip r:embed="rId3"/>
          <a:stretch>
            <a:fillRect/>
          </a:stretch>
        </p:blipFill>
        <p:spPr>
          <a:xfrm>
            <a:off x="6213800" y="1519779"/>
            <a:ext cx="5140000" cy="4522887"/>
          </a:xfrm>
          <a:prstGeom prst="rect">
            <a:avLst/>
          </a:prstGeom>
        </p:spPr>
      </p:pic>
    </p:spTree>
    <p:extLst>
      <p:ext uri="{BB962C8B-B14F-4D97-AF65-F5344CB8AC3E}">
        <p14:creationId xmlns:p14="http://schemas.microsoft.com/office/powerpoint/2010/main" val="3835424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A8F21-A25B-50C4-72E1-6B1A4F1B6422}"/>
              </a:ext>
            </a:extLst>
          </p:cNvPr>
          <p:cNvSpPr>
            <a:spLocks noGrp="1"/>
          </p:cNvSpPr>
          <p:nvPr>
            <p:ph type="title"/>
          </p:nvPr>
        </p:nvSpPr>
        <p:spPr/>
        <p:txBody>
          <a:bodyPr/>
          <a:lstStyle/>
          <a:p>
            <a:r>
              <a:rPr lang="en-US" dirty="0"/>
              <a:t>Comparison with double racetrack</a:t>
            </a:r>
            <a:endParaRPr lang="en-GB" dirty="0"/>
          </a:p>
        </p:txBody>
      </p:sp>
      <p:sp>
        <p:nvSpPr>
          <p:cNvPr id="6" name="TextBox 5">
            <a:extLst>
              <a:ext uri="{FF2B5EF4-FFF2-40B4-BE49-F238E27FC236}">
                <a16:creationId xmlns:a16="http://schemas.microsoft.com/office/drawing/2014/main" id="{580A6DED-D90B-13C9-90AB-A362CFC564D5}"/>
              </a:ext>
            </a:extLst>
          </p:cNvPr>
          <p:cNvSpPr txBox="1"/>
          <p:nvPr/>
        </p:nvSpPr>
        <p:spPr>
          <a:xfrm>
            <a:off x="6715760" y="1889760"/>
            <a:ext cx="4907280" cy="2308324"/>
          </a:xfrm>
          <a:prstGeom prst="rect">
            <a:avLst/>
          </a:prstGeom>
          <a:noFill/>
        </p:spPr>
        <p:txBody>
          <a:bodyPr wrap="square" rtlCol="0">
            <a:spAutoFit/>
          </a:bodyPr>
          <a:lstStyle/>
          <a:p>
            <a:r>
              <a:rPr lang="en-US" dirty="0"/>
              <a:t>DR quenched at much higher ramp rate, during ramp up, and at higher fraction of short sample limit.</a:t>
            </a:r>
          </a:p>
          <a:p>
            <a:endParaRPr lang="en-US" dirty="0"/>
          </a:p>
          <a:p>
            <a:r>
              <a:rPr lang="en-GB" dirty="0"/>
              <a:t>Maybe the quench in HR was due to worse cooling conditions than in DR? See next slide for comparison of measured temperature during the high ramp rate cycles on both magnets.</a:t>
            </a:r>
          </a:p>
        </p:txBody>
      </p:sp>
      <p:pic>
        <p:nvPicPr>
          <p:cNvPr id="10" name="Content Placeholder 9">
            <a:extLst>
              <a:ext uri="{FF2B5EF4-FFF2-40B4-BE49-F238E27FC236}">
                <a16:creationId xmlns:a16="http://schemas.microsoft.com/office/drawing/2014/main" id="{4A5C4467-6528-12B8-4EA0-E60820C923FC}"/>
              </a:ext>
            </a:extLst>
          </p:cNvPr>
          <p:cNvPicPr>
            <a:picLocks noGrp="1" noChangeAspect="1"/>
          </p:cNvPicPr>
          <p:nvPr>
            <p:ph idx="1"/>
          </p:nvPr>
        </p:nvPicPr>
        <p:blipFill>
          <a:blip r:embed="rId2"/>
          <a:stretch>
            <a:fillRect/>
          </a:stretch>
        </p:blipFill>
        <p:spPr>
          <a:xfrm>
            <a:off x="838200" y="1621379"/>
            <a:ext cx="5552440" cy="5049994"/>
          </a:xfrm>
          <a:prstGeom prst="rect">
            <a:avLst/>
          </a:prstGeom>
        </p:spPr>
      </p:pic>
    </p:spTree>
    <p:extLst>
      <p:ext uri="{BB962C8B-B14F-4D97-AF65-F5344CB8AC3E}">
        <p14:creationId xmlns:p14="http://schemas.microsoft.com/office/powerpoint/2010/main" val="22502983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5206</TotalTime>
  <Words>868</Words>
  <Application>Microsoft Office PowerPoint</Application>
  <PresentationFormat>Widescreen</PresentationFormat>
  <Paragraphs>201</Paragraphs>
  <Slides>30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Aptos</vt:lpstr>
      <vt:lpstr>Aptos Display</vt:lpstr>
      <vt:lpstr>Arial</vt:lpstr>
      <vt:lpstr>Office Theme</vt:lpstr>
      <vt:lpstr>HR_FFC01_01  tests at 4.5 K results </vt:lpstr>
      <vt:lpstr>PowerPoint Presentation</vt:lpstr>
      <vt:lpstr>PowerPoint Presentation</vt:lpstr>
      <vt:lpstr>PowerPoint Presentation</vt:lpstr>
      <vt:lpstr>Magnet layout</vt:lpstr>
      <vt:lpstr>Topics</vt:lpstr>
      <vt:lpstr>Operation range</vt:lpstr>
      <vt:lpstr>Ramp rate and temperature dependency</vt:lpstr>
      <vt:lpstr>Comparison with double racetrack</vt:lpstr>
      <vt:lpstr>PowerPoint Presentation</vt:lpstr>
      <vt:lpstr>Quench detection and protection</vt:lpstr>
      <vt:lpstr>Quench detection</vt:lpstr>
      <vt:lpstr>Quench protection</vt:lpstr>
      <vt:lpstr>PowerPoint Presentation</vt:lpstr>
      <vt:lpstr>PowerPoint Presentation</vt:lpstr>
      <vt:lpstr>V-I measurements</vt:lpstr>
      <vt:lpstr>PowerPoint Presentation</vt:lpstr>
      <vt:lpstr>PowerPoint Presentation</vt:lpstr>
      <vt:lpstr>AC losses</vt:lpstr>
      <vt:lpstr>Resistive voltage compensation</vt:lpstr>
      <vt:lpstr>PowerPoint Presentation</vt:lpstr>
      <vt:lpstr>AC loss summary</vt:lpstr>
      <vt:lpstr>Inductance</vt:lpstr>
      <vt:lpstr>Inductance</vt:lpstr>
      <vt:lpstr>Inductance</vt:lpstr>
      <vt:lpstr>Splice resistance</vt:lpstr>
      <vt:lpstr>PowerPoint Presentation</vt:lpstr>
      <vt:lpstr>Splice resistance 4.5 K and 77 K</vt:lpstr>
      <vt:lpstr>Conclusions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Mathijs Geert Jan Jacobs</dc:creator>
  <cp:lastModifiedBy>Franco Julio Mangiarotti</cp:lastModifiedBy>
  <cp:revision>45</cp:revision>
  <dcterms:created xsi:type="dcterms:W3CDTF">2024-12-17T12:02:41Z</dcterms:created>
  <dcterms:modified xsi:type="dcterms:W3CDTF">2025-07-10T07:09:39Z</dcterms:modified>
</cp:coreProperties>
</file>