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81" r:id="rId5"/>
    <p:sldId id="284" r:id="rId6"/>
    <p:sldId id="286" r:id="rId7"/>
    <p:sldId id="288" r:id="rId8"/>
    <p:sldId id="291" r:id="rId9"/>
    <p:sldId id="285" r:id="rId10"/>
    <p:sldId id="293" r:id="rId11"/>
    <p:sldId id="294" r:id="rId12"/>
    <p:sldId id="296" r:id="rId13"/>
    <p:sldId id="295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4B9538-6A11-4BB4-A2A3-BFD52CDB38F3}">
          <p14:sldIdLst>
            <p14:sldId id="281"/>
            <p14:sldId id="284"/>
            <p14:sldId id="286"/>
            <p14:sldId id="288"/>
            <p14:sldId id="291"/>
            <p14:sldId id="285"/>
            <p14:sldId id="293"/>
            <p14:sldId id="294"/>
            <p14:sldId id="296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B9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88" autoAdjust="0"/>
    <p:restoredTop sz="94660"/>
  </p:normalViewPr>
  <p:slideViewPr>
    <p:cSldViewPr snapToObjects="1" showGuides="1">
      <p:cViewPr>
        <p:scale>
          <a:sx n="100" d="100"/>
          <a:sy n="100" d="100"/>
        </p:scale>
        <p:origin x="2358" y="210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784CC-D357-4FCD-A465-736530466440}" type="datetime1">
              <a:rPr lang="fr-FR" smtClean="0"/>
              <a:t>01/07/2025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6838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22A05-2E4E-44E6-8CBD-E6A0263455F5}" type="datetime1">
              <a:rPr lang="fr-FR" smtClean="0"/>
              <a:t>01/07/2025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211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55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63688" y="6356350"/>
            <a:ext cx="66270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 userDrawn="1"/>
        </p:nvSpPr>
        <p:spPr>
          <a:xfrm>
            <a:off x="1763688" y="6359307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 algn="l"/>
            <a:r>
              <a:rPr lang="fr-FR" dirty="0"/>
              <a:t>9/06/2017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Catarina Carvalheiras – EN-HE-PO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708920"/>
            <a:ext cx="7232848" cy="1800000"/>
          </a:xfrm>
        </p:spPr>
        <p:txBody>
          <a:bodyPr anchor="ctr"/>
          <a:lstStyle/>
          <a:p>
            <a:r>
              <a:rPr lang="pt-PT" sz="2400" dirty="0"/>
              <a:t>Study for the installation of the vertical cryoline with the overhead crane in SD17</a:t>
            </a:r>
            <a:endParaRPr lang="en-GB" sz="24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46684" y="4508920"/>
            <a:ext cx="3973388" cy="1872408"/>
          </a:xfrm>
        </p:spPr>
        <p:txBody>
          <a:bodyPr>
            <a:noAutofit/>
          </a:bodyPr>
          <a:lstStyle/>
          <a:p>
            <a:r>
              <a:rPr lang="fr-CH" dirty="0"/>
              <a:t>Lorcan QUAIN SOLIS</a:t>
            </a:r>
            <a:endParaRPr lang="en-GB" dirty="0"/>
          </a:p>
          <a:p>
            <a:r>
              <a:rPr lang="en-GB" dirty="0"/>
              <a:t>EN-HE-PO</a:t>
            </a:r>
          </a:p>
          <a:p>
            <a:r>
              <a:rPr lang="pt-PT" dirty="0"/>
              <a:t>02/07/2025</a:t>
            </a:r>
          </a:p>
        </p:txBody>
      </p:sp>
    </p:spTree>
    <p:extLst>
      <p:ext uri="{BB962C8B-B14F-4D97-AF65-F5344CB8AC3E}">
        <p14:creationId xmlns:p14="http://schemas.microsoft.com/office/powerpoint/2010/main" val="72741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F133B-D636-5706-D121-9CD932556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112B0-065D-B23B-2FDF-93B857F9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4C7D78F-A12A-D349-8BBB-D98E93D83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624932"/>
              </p:ext>
            </p:extLst>
          </p:nvPr>
        </p:nvGraphicFramePr>
        <p:xfrm>
          <a:off x="1524000" y="2138680"/>
          <a:ext cx="6096000" cy="25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4723656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9109025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49274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Lifting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Rail extension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587985"/>
                  </a:ext>
                </a:extLst>
              </a:tr>
              <a:tr h="293008">
                <a:tc>
                  <a:txBody>
                    <a:bodyPr/>
                    <a:lstStyle/>
                    <a:p>
                      <a:r>
                        <a:rPr lang="en-GB" dirty="0"/>
                        <a:t>Complexity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Medium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046170"/>
                  </a:ext>
                </a:extLst>
              </a:tr>
              <a:tr h="293008">
                <a:tc>
                  <a:txBody>
                    <a:bodyPr/>
                    <a:lstStyle/>
                    <a:p>
                      <a:r>
                        <a:rPr lang="en-GB" dirty="0"/>
                        <a:t>Easy of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346335"/>
                  </a:ext>
                </a:extLst>
              </a:tr>
              <a:tr h="293008">
                <a:tc>
                  <a:txBody>
                    <a:bodyPr/>
                    <a:lstStyle/>
                    <a:p>
                      <a:r>
                        <a:rPr lang="en-GB" dirty="0"/>
                        <a:t>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824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Lead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months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523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Usability after 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Can be reused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None: temporary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867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 k 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? Less probably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53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99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A10C6-D08A-177B-CE04-74A4CB87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13C05-5536-A775-15CD-AF904AEE5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16686"/>
            <a:ext cx="3743976" cy="49069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Missing between 460 mm (measurements from last year) and 640 mm (on the 3D model)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 add 700 mm at least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8F98D2-EA90-422C-DBFD-ADF08DB98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5" t="2786" r="26443" b="2786"/>
          <a:stretch/>
        </p:blipFill>
        <p:spPr>
          <a:xfrm>
            <a:off x="4602897" y="1016686"/>
            <a:ext cx="4300146" cy="408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9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3C2B8-B1C8-70A4-C6CC-109E2FE9F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03BF4-E2A6-45E6-D6B6-EDC0C6C86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of a </a:t>
            </a:r>
            <a:r>
              <a:rPr lang="en-GB" dirty="0" err="1"/>
              <a:t>canne</a:t>
            </a:r>
            <a:r>
              <a:rPr lang="en-GB" dirty="0"/>
              <a:t> à </a:t>
            </a:r>
            <a:r>
              <a:rPr lang="en-GB" dirty="0" err="1"/>
              <a:t>pêche</a:t>
            </a:r>
            <a:r>
              <a:rPr lang="en-GB" dirty="0"/>
              <a:t> I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30B204-B4D0-B2DD-BBB8-A15B3FEFB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4320040" cy="5472608"/>
          </a:xfrm>
        </p:spPr>
        <p:txBody>
          <a:bodyPr>
            <a:normAutofit lnSpcReduction="10000"/>
          </a:bodyPr>
          <a:lstStyle/>
          <a:p>
            <a:r>
              <a:rPr lang="en-GB" noProof="0" dirty="0">
                <a:solidFill>
                  <a:schemeClr val="tx1"/>
                </a:solidFill>
              </a:rPr>
              <a:t>Normally, we can only lift 1/3rd of the capacity of the crane </a:t>
            </a:r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 small reach extension + long beam for the counterweight  15 tons could be possible</a:t>
            </a:r>
          </a:p>
          <a:p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0.8 m extra reach for 15 t + 2.4 m counterweight beam (3:1) for 5 t  5 t for the beam and the mechanism</a:t>
            </a:r>
          </a:p>
          <a:p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~ 100 k CHF</a:t>
            </a:r>
            <a:endParaRPr lang="en-GB" noProof="0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E39430-86CA-C9D8-2B3C-D79FF7DAFD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16" r="4067"/>
          <a:stretch/>
        </p:blipFill>
        <p:spPr>
          <a:xfrm>
            <a:off x="5076056" y="1758942"/>
            <a:ext cx="3888433" cy="334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8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7C131-087E-62B8-9904-6D365734B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8DD30-8A07-27AC-6238-62BDB177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of </a:t>
            </a:r>
            <a:r>
              <a:rPr lang="en-GB" dirty="0" err="1"/>
              <a:t>cryoline</a:t>
            </a:r>
            <a:r>
              <a:rPr lang="en-GB" dirty="0"/>
              <a:t> 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0AC902-E8C4-A4CB-2A62-05E77B1E3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00000"/>
            <a:ext cx="4320480" cy="2451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318E5F-6025-F62F-1249-FCBE0D559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9" y="900000"/>
            <a:ext cx="4347961" cy="24515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6274B9-035D-DD19-9586-E44480CAD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3428999"/>
            <a:ext cx="4176464" cy="33749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8C4805-B3DA-A653-BDF2-E76E6F1EE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10" y="3428999"/>
            <a:ext cx="4034758" cy="337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38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3D4C5-2F57-28F0-C78B-160030C40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3DFAA-625C-47E7-BF8E-3698DA295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of </a:t>
            </a:r>
            <a:r>
              <a:rPr lang="en-GB" dirty="0" err="1"/>
              <a:t>cryoline</a:t>
            </a:r>
            <a:r>
              <a:rPr lang="en-GB" dirty="0"/>
              <a:t> II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B2B085-8E74-EF6C-B8C1-7243E2C27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7"/>
            <a:ext cx="4309285" cy="40359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2896AB-2F8D-6CBB-C401-3E3B6D18A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205" y="1700808"/>
            <a:ext cx="4189233" cy="403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51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B13E9-95D8-6A7E-DA3F-F850D9FB3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of QPLG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1DDD77-93A9-7512-588A-E043B0525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78" y="1948803"/>
            <a:ext cx="4130386" cy="4616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4BCC05-F491-7B8A-F119-409590F24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7" y="1948803"/>
            <a:ext cx="4444767" cy="368999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85971E7-94DB-6C9D-4FDF-874851833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769640"/>
          </a:xfrm>
        </p:spPr>
        <p:txBody>
          <a:bodyPr/>
          <a:lstStyle/>
          <a:p>
            <a:r>
              <a:rPr lang="en-GB" dirty="0"/>
              <a:t>There is sufficient height clearance</a:t>
            </a:r>
          </a:p>
        </p:txBody>
      </p:sp>
    </p:spTree>
    <p:extLst>
      <p:ext uri="{BB962C8B-B14F-4D97-AF65-F5344CB8AC3E}">
        <p14:creationId xmlns:p14="http://schemas.microsoft.com/office/powerpoint/2010/main" val="188257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29273-24DF-E8C1-24A2-C7A0D2D50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6328-3701-CED6-881C-E8E3C18E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Modification of the façade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3A774-C6C6-2AA5-D753-6766F7870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632408" cy="2520280"/>
          </a:xfrm>
        </p:spPr>
        <p:txBody>
          <a:bodyPr>
            <a:normAutofit/>
          </a:bodyPr>
          <a:lstStyle/>
          <a:p>
            <a:r>
              <a:rPr lang="en-GB" noProof="0" dirty="0">
                <a:solidFill>
                  <a:schemeClr val="tx1"/>
                </a:solidFill>
              </a:rPr>
              <a:t>Around 700 mm of extra reach required</a:t>
            </a:r>
          </a:p>
          <a:p>
            <a:r>
              <a:rPr lang="en-GB" noProof="0" dirty="0">
                <a:solidFill>
                  <a:schemeClr val="tx1"/>
                </a:solidFill>
              </a:rPr>
              <a:t>931 mm from the wall </a:t>
            </a:r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 no interference</a:t>
            </a:r>
          </a:p>
          <a:p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775 mm between axle and end of the beam  beam extension will only be required to install the displaced end-stop</a:t>
            </a:r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5" name="Picture 4" descr="A person touching a machine&#10;&#10;AI-generated content may be incorrect.">
            <a:extLst>
              <a:ext uri="{FF2B5EF4-FFF2-40B4-BE49-F238E27FC236}">
                <a16:creationId xmlns:a16="http://schemas.microsoft.com/office/drawing/2014/main" id="{AE0E6182-7B2D-7EC9-601C-1612F08055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350"/>
          <a:stretch/>
        </p:blipFill>
        <p:spPr>
          <a:xfrm rot="5400000">
            <a:off x="4604025" y="3621437"/>
            <a:ext cx="3228226" cy="28602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F56342-3ABA-F4B0-1518-AA94665D4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748" y="3429000"/>
            <a:ext cx="2860228" cy="321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9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8837F-C04B-4563-50CF-B60070E46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BB02C-1D77-FC5E-96AD-67CBF8CB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Modification of the façade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174AF-5A32-BFCF-4FCD-41BD835EF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632408" cy="5472608"/>
          </a:xfrm>
        </p:spPr>
        <p:txBody>
          <a:bodyPr>
            <a:normAutofit lnSpcReduction="10000"/>
          </a:bodyPr>
          <a:lstStyle/>
          <a:p>
            <a:r>
              <a:rPr lang="en-GB" noProof="0" dirty="0">
                <a:solidFill>
                  <a:schemeClr val="tx1"/>
                </a:solidFill>
              </a:rPr>
              <a:t>Requirements for this modification: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Installation of scaffolding or mobile platform on the outside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Creation of two holes in the façade to house the displaced end-stops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Cutting of the existing end-stop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Extension of the rail 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Extension of the beam (smaller profile probably)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Installation of new displaced end-stop</a:t>
            </a:r>
          </a:p>
          <a:p>
            <a:pPr lvl="1"/>
            <a:r>
              <a:rPr lang="en-GB" noProof="0" dirty="0">
                <a:solidFill>
                  <a:schemeClr val="tx1"/>
                </a:solidFill>
              </a:rPr>
              <a:t>EN-HE part: extra power rail section and modification of the controls </a:t>
            </a:r>
            <a:r>
              <a:rPr lang="en-GB" noProof="0" dirty="0">
                <a:solidFill>
                  <a:schemeClr val="tx1"/>
                </a:solidFill>
                <a:sym typeface="Wingdings" panose="05000000000000000000" pitchFamily="2" charset="2"/>
              </a:rPr>
              <a:t> ~ 5000 CHF</a:t>
            </a:r>
            <a:endParaRPr lang="en-GB" noProof="0" dirty="0">
              <a:solidFill>
                <a:schemeClr val="tx1"/>
              </a:solidFill>
            </a:endParaRPr>
          </a:p>
          <a:p>
            <a:r>
              <a:rPr lang="en-GB" noProof="0" dirty="0">
                <a:solidFill>
                  <a:schemeClr val="tx1"/>
                </a:solidFill>
              </a:rPr>
              <a:t>Crane out of service but probably no recertification required if it is temporary</a:t>
            </a:r>
          </a:p>
        </p:txBody>
      </p:sp>
    </p:spTree>
    <p:extLst>
      <p:ext uri="{BB962C8B-B14F-4D97-AF65-F5344CB8AC3E}">
        <p14:creationId xmlns:p14="http://schemas.microsoft.com/office/powerpoint/2010/main" val="3202660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7C170-29E9-83E8-AF26-F457B9506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04840-9726-7D24-44CA-BAF0C999E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Loads on the extra beam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180F2D-43C7-C94F-2D5A-706A33629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804997"/>
            <a:ext cx="3200847" cy="10669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8072F3-06F0-812B-0420-112F9ADE1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792" y="4125311"/>
            <a:ext cx="2983566" cy="20045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E21217-C501-CD09-ECC2-9D08B02BAD77}"/>
              </a:ext>
            </a:extLst>
          </p:cNvPr>
          <p:cNvSpPr txBox="1"/>
          <p:nvPr/>
        </p:nvSpPr>
        <p:spPr>
          <a:xfrm>
            <a:off x="1011113" y="951309"/>
            <a:ext cx="3056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Longitudinal loads on the new end-stop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D8C66E-6C30-92C2-F4E5-2ECB1A3889E4}"/>
              </a:ext>
            </a:extLst>
          </p:cNvPr>
          <p:cNvSpPr txBox="1"/>
          <p:nvPr/>
        </p:nvSpPr>
        <p:spPr>
          <a:xfrm>
            <a:off x="1011112" y="1774744"/>
            <a:ext cx="35681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one of the sides of the crane has special guides, these can transmit lateral loads (N).</a:t>
            </a:r>
          </a:p>
          <a:p>
            <a:r>
              <a:rPr lang="en-GB" dirty="0"/>
              <a:t>An extra piece of rail will have to be installed on the new beam extension to withstand these lateral loads (not the vertical loads).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02F56D-5730-2717-1A04-D398C53F7BC4}"/>
              </a:ext>
            </a:extLst>
          </p:cNvPr>
          <p:cNvSpPr txBox="1"/>
          <p:nvPr/>
        </p:nvSpPr>
        <p:spPr>
          <a:xfrm>
            <a:off x="4827236" y="4694810"/>
            <a:ext cx="38442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750 mm of extra rail on the original beam (P forces) + add 300 mm of extra rail on new beam (N forces from the guides) + add end stop on the new beam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A344A2E-818C-38DF-CDB0-7863B973FCED}"/>
              </a:ext>
            </a:extLst>
          </p:cNvPr>
          <p:cNvGrpSpPr/>
          <p:nvPr/>
        </p:nvGrpSpPr>
        <p:grpSpPr>
          <a:xfrm>
            <a:off x="4832222" y="1904734"/>
            <a:ext cx="3684881" cy="2715794"/>
            <a:chOff x="4832222" y="2348880"/>
            <a:chExt cx="3684881" cy="271579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AF35770-0931-2720-8E73-BABAB040A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4327" t="24801" b="9050"/>
            <a:stretch/>
          </p:blipFill>
          <p:spPr>
            <a:xfrm>
              <a:off x="4832222" y="2348880"/>
              <a:ext cx="3684881" cy="2715794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B4A227E-D977-FAAF-2E45-89272377F3F0}"/>
                </a:ext>
              </a:extLst>
            </p:cNvPr>
            <p:cNvCxnSpPr>
              <a:cxnSpLocks/>
            </p:cNvCxnSpPr>
            <p:nvPr/>
          </p:nvCxnSpPr>
          <p:spPr>
            <a:xfrm>
              <a:off x="5936886" y="3887195"/>
              <a:ext cx="1944216" cy="4178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FEA888-AE09-3043-CC40-0D05274477EB}"/>
                </a:ext>
              </a:extLst>
            </p:cNvPr>
            <p:cNvSpPr txBox="1"/>
            <p:nvPr/>
          </p:nvSpPr>
          <p:spPr>
            <a:xfrm rot="813355">
              <a:off x="6900606" y="3780944"/>
              <a:ext cx="416844" cy="26161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</a:rPr>
                <a:t>775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23FBAE2-314B-8450-16AD-9F3488C14503}"/>
                </a:ext>
              </a:extLst>
            </p:cNvPr>
            <p:cNvCxnSpPr>
              <a:cxnSpLocks/>
            </p:cNvCxnSpPr>
            <p:nvPr/>
          </p:nvCxnSpPr>
          <p:spPr>
            <a:xfrm>
              <a:off x="5936886" y="4087763"/>
              <a:ext cx="595576" cy="12799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FBBF7BC-6D60-D1F7-EE2C-7C8E5D6FDA38}"/>
                </a:ext>
              </a:extLst>
            </p:cNvPr>
            <p:cNvSpPr txBox="1"/>
            <p:nvPr/>
          </p:nvSpPr>
          <p:spPr>
            <a:xfrm rot="813355">
              <a:off x="5961740" y="4230352"/>
              <a:ext cx="416844" cy="26161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</a:rPr>
                <a:t>285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A6DBF8B-8733-569A-EA12-2A6113485D85}"/>
              </a:ext>
            </a:extLst>
          </p:cNvPr>
          <p:cNvSpPr txBox="1"/>
          <p:nvPr/>
        </p:nvSpPr>
        <p:spPr>
          <a:xfrm>
            <a:off x="1547664" y="617213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extra beam required: ~750 mm </a:t>
            </a:r>
            <a:r>
              <a:rPr lang="en-GB" dirty="0">
                <a:sym typeface="Wingdings" panose="05000000000000000000" pitchFamily="2" charset="2"/>
              </a:rPr>
              <a:t> could be optimised with a smaller bumper and a smaller end-stop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6425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infopath/2007/PartnerControls"/>
    <ds:schemaRef ds:uri="8946e33d-fd2f-4ae4-8ee9-d90c129cdf9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15110</TotalTime>
  <Words>410</Words>
  <Application>Microsoft Office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Study for the installation of the vertical cryoline with the overhead crane in SD17</vt:lpstr>
      <vt:lpstr>Measurements</vt:lpstr>
      <vt:lpstr>Use of a canne à pêche I</vt:lpstr>
      <vt:lpstr>Installation of cryoline I</vt:lpstr>
      <vt:lpstr>Installation of cryoline II</vt:lpstr>
      <vt:lpstr>Installation of QPLG</vt:lpstr>
      <vt:lpstr>Modification of the façade I</vt:lpstr>
      <vt:lpstr>Modification of the façade II</vt:lpstr>
      <vt:lpstr>Loads on the extra beam</vt:lpstr>
      <vt:lpstr>Comparison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Lorcan Quain Solis</cp:lastModifiedBy>
  <cp:revision>163</cp:revision>
  <dcterms:created xsi:type="dcterms:W3CDTF">2016-01-11T14:38:10Z</dcterms:created>
  <dcterms:modified xsi:type="dcterms:W3CDTF">2025-07-03T08:54:24Z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