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96" r:id="rId2"/>
    <p:sldId id="274" r:id="rId3"/>
    <p:sldId id="294" r:id="rId4"/>
    <p:sldId id="303" r:id="rId5"/>
    <p:sldId id="304" r:id="rId6"/>
    <p:sldId id="310" r:id="rId7"/>
    <p:sldId id="314" r:id="rId8"/>
    <p:sldId id="313" r:id="rId9"/>
    <p:sldId id="319" r:id="rId10"/>
    <p:sldId id="301" r:id="rId11"/>
    <p:sldId id="307" r:id="rId12"/>
    <p:sldId id="308" r:id="rId13"/>
    <p:sldId id="309" r:id="rId14"/>
    <p:sldId id="321" r:id="rId15"/>
    <p:sldId id="302" r:id="rId16"/>
    <p:sldId id="320" r:id="rId17"/>
    <p:sldId id="288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E08"/>
    <a:srgbClr val="BABA1C"/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996" autoAdjust="0"/>
    <p:restoredTop sz="94686"/>
  </p:normalViewPr>
  <p:slideViewPr>
    <p:cSldViewPr snapToGrid="0" snapToObjects="1">
      <p:cViewPr varScale="1">
        <p:scale>
          <a:sx n="82" d="100"/>
          <a:sy n="82" d="100"/>
        </p:scale>
        <p:origin x="48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rga\Desktop\Study%20files\CERN\Project\MWPC_good_and_bad_signa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yVal>
            <c:numRef>
              <c:f>Лист1!$B$24:$BM$24</c:f>
              <c:numCache>
                <c:formatCode>General</c:formatCode>
                <c:ptCount val="64"/>
                <c:pt idx="0">
                  <c:v>0.1806640625</c:v>
                </c:pt>
                <c:pt idx="1">
                  <c:v>5.3955078125</c:v>
                </c:pt>
                <c:pt idx="2">
                  <c:v>9.27734375E-2</c:v>
                </c:pt>
                <c:pt idx="3">
                  <c:v>0.166015625</c:v>
                </c:pt>
                <c:pt idx="4">
                  <c:v>0.15625</c:v>
                </c:pt>
                <c:pt idx="5">
                  <c:v>0.1220703125</c:v>
                </c:pt>
                <c:pt idx="6">
                  <c:v>0.15625</c:v>
                </c:pt>
                <c:pt idx="7">
                  <c:v>0.2783203125</c:v>
                </c:pt>
                <c:pt idx="8">
                  <c:v>0.2197265625</c:v>
                </c:pt>
                <c:pt idx="9">
                  <c:v>0.29296875</c:v>
                </c:pt>
                <c:pt idx="10">
                  <c:v>0.3125</c:v>
                </c:pt>
                <c:pt idx="11">
                  <c:v>0.419921875</c:v>
                </c:pt>
                <c:pt idx="12">
                  <c:v>0.693359375</c:v>
                </c:pt>
                <c:pt idx="13">
                  <c:v>1.123046875</c:v>
                </c:pt>
                <c:pt idx="14">
                  <c:v>1.9189453125</c:v>
                </c:pt>
                <c:pt idx="15">
                  <c:v>3.828125</c:v>
                </c:pt>
                <c:pt idx="16">
                  <c:v>5.5615234375</c:v>
                </c:pt>
                <c:pt idx="17">
                  <c:v>2.7685546875</c:v>
                </c:pt>
                <c:pt idx="18">
                  <c:v>1.4111328125</c:v>
                </c:pt>
                <c:pt idx="19">
                  <c:v>0.849609375</c:v>
                </c:pt>
                <c:pt idx="20">
                  <c:v>0.6396484375</c:v>
                </c:pt>
                <c:pt idx="21">
                  <c:v>0.41015625</c:v>
                </c:pt>
                <c:pt idx="22">
                  <c:v>0.390625</c:v>
                </c:pt>
                <c:pt idx="23">
                  <c:v>0.33203125</c:v>
                </c:pt>
                <c:pt idx="24">
                  <c:v>0.2587890625</c:v>
                </c:pt>
                <c:pt idx="25">
                  <c:v>0.224609375</c:v>
                </c:pt>
                <c:pt idx="26">
                  <c:v>0.224609375</c:v>
                </c:pt>
                <c:pt idx="27">
                  <c:v>0.166015625</c:v>
                </c:pt>
                <c:pt idx="28">
                  <c:v>0.1611328125</c:v>
                </c:pt>
                <c:pt idx="29">
                  <c:v>4.8828125E-2</c:v>
                </c:pt>
                <c:pt idx="30">
                  <c:v>0.205078125</c:v>
                </c:pt>
                <c:pt idx="31">
                  <c:v>0</c:v>
                </c:pt>
                <c:pt idx="32">
                  <c:v>1.4892578125</c:v>
                </c:pt>
                <c:pt idx="33">
                  <c:v>9.9951171875</c:v>
                </c:pt>
                <c:pt idx="34">
                  <c:v>0.732421875</c:v>
                </c:pt>
                <c:pt idx="35">
                  <c:v>1.357421875</c:v>
                </c:pt>
                <c:pt idx="36">
                  <c:v>1.2890625</c:v>
                </c:pt>
                <c:pt idx="37">
                  <c:v>0.9765625</c:v>
                </c:pt>
                <c:pt idx="38" formatCode="mmm\-yy">
                  <c:v>0</c:v>
                </c:pt>
                <c:pt idx="39">
                  <c:v>2.2607421875</c:v>
                </c:pt>
                <c:pt idx="40">
                  <c:v>1.7578125</c:v>
                </c:pt>
                <c:pt idx="41">
                  <c:v>2.373046875</c:v>
                </c:pt>
                <c:pt idx="42">
                  <c:v>2.548828125</c:v>
                </c:pt>
                <c:pt idx="43">
                  <c:v>3.388671875</c:v>
                </c:pt>
                <c:pt idx="44">
                  <c:v>5.546875</c:v>
                </c:pt>
                <c:pt idx="45">
                  <c:v>8.974609375</c:v>
                </c:pt>
                <c:pt idx="46">
                  <c:v>9.9951171875</c:v>
                </c:pt>
                <c:pt idx="47">
                  <c:v>9.9951171875</c:v>
                </c:pt>
                <c:pt idx="48">
                  <c:v>9.9951171875</c:v>
                </c:pt>
                <c:pt idx="49">
                  <c:v>9.9951171875</c:v>
                </c:pt>
                <c:pt idx="50">
                  <c:v>9.9951171875</c:v>
                </c:pt>
                <c:pt idx="51">
                  <c:v>6.8212890625</c:v>
                </c:pt>
                <c:pt idx="52">
                  <c:v>5.1318359375</c:v>
                </c:pt>
                <c:pt idx="53">
                  <c:v>3.3056640625</c:v>
                </c:pt>
                <c:pt idx="54">
                  <c:v>3.1396484375</c:v>
                </c:pt>
                <c:pt idx="55">
                  <c:v>2.6904296875</c:v>
                </c:pt>
                <c:pt idx="56">
                  <c:v>2.05078125</c:v>
                </c:pt>
                <c:pt idx="57">
                  <c:v>1.7431640625</c:v>
                </c:pt>
                <c:pt idx="58">
                  <c:v>1.7626953125</c:v>
                </c:pt>
                <c:pt idx="59">
                  <c:v>1.3623046875</c:v>
                </c:pt>
                <c:pt idx="60">
                  <c:v>1.2890625</c:v>
                </c:pt>
                <c:pt idx="61">
                  <c:v>0.419921875</c:v>
                </c:pt>
                <c:pt idx="62">
                  <c:v>1.69921875</c:v>
                </c:pt>
                <c:pt idx="63">
                  <c:v>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A3B3-4A3C-836B-40A1F6474F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39849839"/>
        <c:axId val="1539851919"/>
      </c:scatterChart>
      <c:valAx>
        <c:axId val="1539849839"/>
        <c:scaling>
          <c:orientation val="minMax"/>
          <c:max val="32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39851919"/>
        <c:crosses val="autoZero"/>
        <c:crossBetween val="midCat"/>
      </c:valAx>
      <c:valAx>
        <c:axId val="1539851919"/>
        <c:scaling>
          <c:orientation val="minMax"/>
          <c:max val="6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39849839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8/6/2025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8/6/2025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ru-RU" smtClean="0"/>
              <a:t>5 August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Margarita Banchshikova | Performance studies of small Straw Tracker prototype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ru-RU" smtClean="0"/>
              <a:t>5 August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Margarita Banchshikova | Performance studies of small Straw Tracker prototype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ru-RU" smtClean="0"/>
              <a:t>5 August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Margarita Banchshikova | Performance studies of small Straw Tracker prototype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ru-RU" smtClean="0"/>
              <a:t>5 August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Margarita Banchshikova | Performance studies of small Straw Tracker prototype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ru-RU" smtClean="0"/>
              <a:t>5 August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Margarita Banchshikova | Performance studies of small Straw Tracker prototype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ru-RU" smtClean="0"/>
              <a:t>5 August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Margarita Banchshikova | Performance studies of small Straw Tracker prototype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ru-RU" smtClean="0"/>
              <a:t>5 August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Margarita Banchshikova | Performance studies of small Straw Tracker prototype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ru-RU" smtClean="0"/>
              <a:t>5 August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Margarita Banchshikova | Performance studies of small Straw Tracker prototype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5 August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Margarita Banchshikova | Performance studies of small Straw Tracker prototype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5 August 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Margarita Banchshikova | Performance studies of small Straw Tracker prototype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5 August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Margarita Banchshikova | Performance studies of small Straw Tracker prototype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5 August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Margarita Banchshikova | Performance studies of small Straw Tracker prototype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5 August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Margarita Banchshikova | Performance studies of small Straw Tracker prototype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5 August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Margarita Banchshikova | Performance studies of small Straw Tracker prototype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5 August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Margarita Banchshikova | Performance studies of small Straw Tracker prototype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5 August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Margarita Banchshikova | Performance studies of small Straw Tracker prototype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5 August 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Margarita Banchshikova | Performance studies of small Straw Tracker prototype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5 August 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Margarita Banchshikova | Performance studies of small Straw Tracker prototype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5 August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Margarita Banchshikova | Performance studies of small Straw Tracker prototype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1.xml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3.jpg"/><Relationship Id="rId4" Type="http://schemas.openxmlformats.org/officeDocument/2006/relationships/image" Target="../media/image3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7" Type="http://schemas.openxmlformats.org/officeDocument/2006/relationships/image" Target="../media/image20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g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Performance studies of small Straw Tracker prototypes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6" y="5593417"/>
            <a:ext cx="11376026" cy="1084322"/>
          </a:xfrm>
        </p:spPr>
        <p:txBody>
          <a:bodyPr/>
          <a:lstStyle/>
          <a:p>
            <a:r>
              <a:rPr lang="en-GB" dirty="0" smtClean="0"/>
              <a:t>Speaker: Margarita Banchshikova</a:t>
            </a:r>
          </a:p>
          <a:p>
            <a:r>
              <a:rPr lang="en-GB" dirty="0" smtClean="0"/>
              <a:t>Supervisors:</a:t>
            </a:r>
            <a:r>
              <a:rPr lang="ru-RU" dirty="0" smtClean="0"/>
              <a:t> </a:t>
            </a:r>
            <a:r>
              <a:rPr lang="en-US" dirty="0" smtClean="0"/>
              <a:t>Katerina </a:t>
            </a:r>
            <a:r>
              <a:rPr lang="en-US" dirty="0" err="1" smtClean="0"/>
              <a:t>Kuznetsova</a:t>
            </a:r>
            <a:r>
              <a:rPr lang="en-US" dirty="0" smtClean="0"/>
              <a:t>, Giuseppe </a:t>
            </a:r>
            <a:r>
              <a:rPr lang="en-US" dirty="0" err="1" smtClean="0"/>
              <a:t>Pezzulo</a:t>
            </a:r>
            <a:endParaRPr lang="en-US" dirty="0" smtClean="0"/>
          </a:p>
          <a:p>
            <a:r>
              <a:rPr lang="en-GB" b="0" dirty="0" smtClean="0"/>
              <a:t>Date: 05/08/2025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25912"/>
            <a:ext cx="11233884" cy="5858138"/>
          </a:xfrm>
        </p:spPr>
        <p:txBody>
          <a:bodyPr>
            <a:noAutofit/>
          </a:bodyPr>
          <a:lstStyle/>
          <a:p>
            <a:pPr marL="0" lvl="1" indent="0">
              <a:buNone/>
            </a:pPr>
            <a:r>
              <a:rPr lang="en-US" sz="2000" dirty="0" smtClean="0"/>
              <a:t>Goal: to investigate the uniformity of MWPC response.</a:t>
            </a:r>
          </a:p>
          <a:p>
            <a:pPr marL="0" lvl="1" indent="0">
              <a:buNone/>
            </a:pPr>
            <a:r>
              <a:rPr lang="en-US" sz="2000" dirty="0" smtClean="0"/>
              <a:t>Following studies were performed: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 smtClean="0"/>
              <a:t>Source </a:t>
            </a:r>
            <a:r>
              <a:rPr lang="en-US" sz="2000" baseline="30000" dirty="0"/>
              <a:t>90</a:t>
            </a:r>
            <a:r>
              <a:rPr lang="en-US" sz="2000" dirty="0"/>
              <a:t>Sr was moved along different quadrants on Top Plane and Bottom Plane of MWPC.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Several amount of </a:t>
            </a:r>
            <a:r>
              <a:rPr lang="en-US" sz="2000" dirty="0" smtClean="0"/>
              <a:t>such “spills” was </a:t>
            </a:r>
            <a:r>
              <a:rPr lang="en-US" sz="2000" dirty="0"/>
              <a:t>taken for each </a:t>
            </a:r>
            <a:r>
              <a:rPr lang="en-US" sz="2000" dirty="0" smtClean="0"/>
              <a:t>quadrant.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 smtClean="0"/>
              <a:t>Average </a:t>
            </a:r>
            <a:r>
              <a:rPr lang="en-US" sz="2000" dirty="0"/>
              <a:t>signals over </a:t>
            </a:r>
            <a:r>
              <a:rPr lang="en-US" sz="2000" dirty="0" smtClean="0"/>
              <a:t>“spills” were </a:t>
            </a:r>
            <a:r>
              <a:rPr lang="en-US" sz="2000" dirty="0"/>
              <a:t>calculated for each </a:t>
            </a:r>
            <a:r>
              <a:rPr lang="en-US" sz="2000" dirty="0" smtClean="0"/>
              <a:t>quadrant.</a:t>
            </a:r>
            <a:endParaRPr lang="en-US" sz="20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Charge values (sum) </a:t>
            </a:r>
            <a:r>
              <a:rPr lang="en-US" sz="2000" dirty="0" smtClean="0"/>
              <a:t>were </a:t>
            </a:r>
            <a:r>
              <a:rPr lang="en-US" sz="2000" dirty="0"/>
              <a:t>determined for Vertical and Horizontal profiles of two planes in different quadrants.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Vertical profile charge values should correspond </a:t>
            </a:r>
            <a:r>
              <a:rPr lang="en-US" sz="2000" dirty="0" smtClean="0"/>
              <a:t>to </a:t>
            </a:r>
            <a:r>
              <a:rPr lang="en-US" sz="2000" dirty="0"/>
              <a:t>Horizontal profile charge values.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 smtClean="0"/>
              <a:t>Comparison </a:t>
            </a:r>
            <a:r>
              <a:rPr lang="en-US" sz="2000" dirty="0"/>
              <a:t>between value of charge in </a:t>
            </a:r>
            <a:r>
              <a:rPr lang="en-US" sz="2000" dirty="0" smtClean="0"/>
              <a:t>corresponding </a:t>
            </a:r>
            <a:r>
              <a:rPr lang="en-US" sz="2000" dirty="0"/>
              <a:t>quadrants was plotted.</a:t>
            </a:r>
          </a:p>
          <a:p>
            <a:pPr marL="0" lvl="1" indent="0">
              <a:buNone/>
            </a:pPr>
            <a:endParaRPr lang="en-US" sz="2000" dirty="0" smtClean="0"/>
          </a:p>
          <a:p>
            <a:pPr marL="0" lvl="1" indent="0">
              <a:buNone/>
            </a:pPr>
            <a:r>
              <a:rPr lang="en-US" sz="2000" dirty="0" smtClean="0"/>
              <a:t>Problem: at </a:t>
            </a:r>
            <a:r>
              <a:rPr lang="en-US" sz="2000" dirty="0"/>
              <a:t>some point fired channel occurred; </a:t>
            </a:r>
            <a:endParaRPr lang="en-US" sz="2000" dirty="0" smtClean="0"/>
          </a:p>
          <a:p>
            <a:pPr marL="0" lvl="1" indent="0">
              <a:buNone/>
            </a:pPr>
            <a:r>
              <a:rPr lang="en-US" sz="2000" dirty="0" smtClean="0"/>
              <a:t>Problem </a:t>
            </a:r>
            <a:r>
              <a:rPr lang="en-US" sz="2000" dirty="0"/>
              <a:t>solution: fired channel was masked.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91534"/>
            <a:ext cx="11854116" cy="549130"/>
          </a:xfrm>
        </p:spPr>
        <p:txBody>
          <a:bodyPr/>
          <a:lstStyle/>
          <a:p>
            <a:r>
              <a:rPr lang="en-US" dirty="0" smtClean="0"/>
              <a:t>Additional studies: MWPC for Beam Instrumentation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5 August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Margarita Banchshikova | Performance studies of small Straw Tracker prototype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1952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026" y="154853"/>
            <a:ext cx="11376025" cy="1065742"/>
          </a:xfrm>
        </p:spPr>
        <p:txBody>
          <a:bodyPr/>
          <a:lstStyle/>
          <a:p>
            <a:r>
              <a:rPr lang="en-US" sz="3200" dirty="0" smtClean="0"/>
              <a:t>MWPC tests setup</a:t>
            </a:r>
            <a:endParaRPr lang="en-US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5 August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Margarita Banchshikova | Performance studies of small Straw Tracker prototype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90" r="18984"/>
          <a:stretch/>
        </p:blipFill>
        <p:spPr>
          <a:xfrm>
            <a:off x="345297" y="1232863"/>
            <a:ext cx="2783265" cy="2125498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383372" y="629136"/>
            <a:ext cx="2969623" cy="25167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4319544" y="629136"/>
            <a:ext cx="0" cy="251677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383372" y="1521765"/>
            <a:ext cx="296962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351509" y="629136"/>
            <a:ext cx="0" cy="251677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378257" y="2344725"/>
            <a:ext cx="296962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093846" y="2569362"/>
            <a:ext cx="1504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Q1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16089" y="2569362"/>
            <a:ext cx="1504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7E08"/>
                </a:solidFill>
              </a:rPr>
              <a:t>Q2</a:t>
            </a:r>
            <a:endParaRPr lang="ru-RU" b="1" dirty="0">
              <a:solidFill>
                <a:srgbClr val="FF7E08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38333" y="2569362"/>
            <a:ext cx="1504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Q3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93846" y="1757288"/>
            <a:ext cx="1504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Q4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16089" y="1757288"/>
            <a:ext cx="1504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7030A0"/>
                </a:solidFill>
              </a:rPr>
              <a:t>Q5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38333" y="1757288"/>
            <a:ext cx="1504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Q6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93846" y="894357"/>
            <a:ext cx="1504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Q7</a:t>
            </a:r>
            <a:endParaRPr lang="ru-RU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116089" y="894357"/>
            <a:ext cx="1504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Q8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138333" y="894357"/>
            <a:ext cx="1504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BABA1C"/>
                </a:solidFill>
              </a:rPr>
              <a:t>Q9</a:t>
            </a:r>
            <a:endParaRPr lang="ru-RU" b="1" dirty="0">
              <a:solidFill>
                <a:srgbClr val="BABA1C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403622" y="3684536"/>
            <a:ext cx="2969623" cy="25167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4339794" y="3684536"/>
            <a:ext cx="0" cy="251677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403622" y="4577165"/>
            <a:ext cx="296962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5371759" y="3684536"/>
            <a:ext cx="0" cy="251677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3398507" y="5400125"/>
            <a:ext cx="296962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114096" y="5624762"/>
            <a:ext cx="1504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Q7</a:t>
            </a:r>
            <a:endParaRPr lang="ru-RU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36339" y="5624762"/>
            <a:ext cx="1504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Q8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158583" y="5624762"/>
            <a:ext cx="1504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BABA1C"/>
                </a:solidFill>
              </a:rPr>
              <a:t>Q9</a:t>
            </a:r>
            <a:endParaRPr lang="ru-RU" b="1" dirty="0">
              <a:solidFill>
                <a:srgbClr val="BABA1C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114096" y="4812688"/>
            <a:ext cx="1504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Q4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136339" y="4812688"/>
            <a:ext cx="1504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7030A0"/>
                </a:solidFill>
              </a:rPr>
              <a:t>Q5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158583" y="4812688"/>
            <a:ext cx="1504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Q6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114096" y="3949757"/>
            <a:ext cx="1504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Q1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136339" y="3949757"/>
            <a:ext cx="1504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7E08"/>
                </a:solidFill>
              </a:rPr>
              <a:t>Q2</a:t>
            </a:r>
            <a:endParaRPr lang="ru-RU" b="1" dirty="0">
              <a:solidFill>
                <a:srgbClr val="FF7E08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158583" y="3949757"/>
            <a:ext cx="1504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Q3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35F28A9-B323-5A35-C5B0-631EE92AE401}"/>
              </a:ext>
            </a:extLst>
          </p:cNvPr>
          <p:cNvSpPr txBox="1"/>
          <p:nvPr/>
        </p:nvSpPr>
        <p:spPr>
          <a:xfrm>
            <a:off x="358054" y="650426"/>
            <a:ext cx="29684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2"/>
                </a:solidFill>
              </a:rPr>
              <a:t>Bottom plane of BI MWPC with the source on it</a:t>
            </a:r>
          </a:p>
          <a:p>
            <a:pPr algn="ctr"/>
            <a:endParaRPr lang="en-US" sz="1600" dirty="0"/>
          </a:p>
        </p:txBody>
      </p:sp>
      <p:sp>
        <p:nvSpPr>
          <p:cNvPr id="43" name="TextBox 42"/>
          <p:cNvSpPr txBox="1"/>
          <p:nvPr/>
        </p:nvSpPr>
        <p:spPr>
          <a:xfrm>
            <a:off x="2706201" y="229021"/>
            <a:ext cx="43308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Top Plane Map</a:t>
            </a:r>
            <a:endParaRPr lang="ru-RU" sz="16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2787201" y="3288391"/>
            <a:ext cx="43308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Bottom Plane Map</a:t>
            </a:r>
            <a:endParaRPr lang="ru-RU" sz="1600" b="1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35F28A9-B323-5A35-C5B0-631EE92AE401}"/>
              </a:ext>
            </a:extLst>
          </p:cNvPr>
          <p:cNvSpPr txBox="1"/>
          <p:nvPr/>
        </p:nvSpPr>
        <p:spPr>
          <a:xfrm>
            <a:off x="61847" y="3482727"/>
            <a:ext cx="3276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2"/>
                </a:solidFill>
              </a:rPr>
              <a:t>Bottom plane of IRRAD MWPC</a:t>
            </a:r>
            <a:endParaRPr lang="en-US" sz="16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08"/>
          <a:stretch/>
        </p:blipFill>
        <p:spPr>
          <a:xfrm>
            <a:off x="6401047" y="599860"/>
            <a:ext cx="5549814" cy="2577681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D35F28A9-B323-5A35-C5B0-631EE92AE401}"/>
              </a:ext>
            </a:extLst>
          </p:cNvPr>
          <p:cNvSpPr txBox="1"/>
          <p:nvPr/>
        </p:nvSpPr>
        <p:spPr>
          <a:xfrm>
            <a:off x="6825025" y="206937"/>
            <a:ext cx="51605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</a:rPr>
              <a:t>2250 V, Horizontal profiles for Top plane </a:t>
            </a:r>
            <a:endParaRPr lang="en-US" sz="160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35F28A9-B323-5A35-C5B0-631EE92AE401}"/>
              </a:ext>
            </a:extLst>
          </p:cNvPr>
          <p:cNvSpPr txBox="1"/>
          <p:nvPr/>
        </p:nvSpPr>
        <p:spPr>
          <a:xfrm>
            <a:off x="9223558" y="3261772"/>
            <a:ext cx="29684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IRRAD MWPC</a:t>
            </a:r>
            <a:endParaRPr lang="en-US" sz="1400" dirty="0"/>
          </a:p>
        </p:txBody>
      </p:sp>
      <p:pic>
        <p:nvPicPr>
          <p:cNvPr id="50" name="Рисунок 4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91" r="30182"/>
          <a:stretch/>
        </p:blipFill>
        <p:spPr>
          <a:xfrm>
            <a:off x="9289858" y="3603417"/>
            <a:ext cx="2785875" cy="2473520"/>
          </a:xfrm>
          <a:prstGeom prst="rect">
            <a:avLst/>
          </a:prstGeom>
        </p:spPr>
      </p:pic>
      <p:cxnSp>
        <p:nvCxnSpPr>
          <p:cNvPr id="51" name="Прямая со стрелкой 50"/>
          <p:cNvCxnSpPr/>
          <p:nvPr/>
        </p:nvCxnSpPr>
        <p:spPr>
          <a:xfrm>
            <a:off x="11085036" y="3430839"/>
            <a:ext cx="75887" cy="90266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52" name="Рисунок 5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1" t="12631" r="18736" b="8957"/>
          <a:stretch/>
        </p:blipFill>
        <p:spPr>
          <a:xfrm>
            <a:off x="320026" y="3882171"/>
            <a:ext cx="2808536" cy="2274238"/>
          </a:xfrm>
          <a:prstGeom prst="rect">
            <a:avLst/>
          </a:prstGeom>
        </p:spPr>
      </p:pic>
      <p:graphicFrame>
        <p:nvGraphicFramePr>
          <p:cNvPr id="58" name="Диаграмма 5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7989962"/>
              </p:ext>
            </p:extLst>
          </p:nvPr>
        </p:nvGraphicFramePr>
        <p:xfrm>
          <a:off x="6560966" y="3895529"/>
          <a:ext cx="2597373" cy="22351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9" name="Прямоугольник 58"/>
          <p:cNvSpPr/>
          <p:nvPr/>
        </p:nvSpPr>
        <p:spPr>
          <a:xfrm>
            <a:off x="6707806" y="3307648"/>
            <a:ext cx="224749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Profile shape with </a:t>
            </a:r>
            <a:r>
              <a:rPr lang="en-US" sz="1600" b="1" dirty="0" smtClean="0"/>
              <a:t>fired </a:t>
            </a:r>
            <a:r>
              <a:rPr lang="en-US" sz="1600" b="1" dirty="0"/>
              <a:t>channel</a:t>
            </a:r>
          </a:p>
        </p:txBody>
      </p:sp>
    </p:spTree>
    <p:extLst>
      <p:ext uri="{BB962C8B-B14F-4D97-AF65-F5344CB8AC3E}">
        <p14:creationId xmlns:p14="http://schemas.microsoft.com/office/powerpoint/2010/main" val="34830573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4" t="7457" r="1131" b="2237"/>
          <a:stretch/>
        </p:blipFill>
        <p:spPr>
          <a:xfrm>
            <a:off x="6803136" y="3931920"/>
            <a:ext cx="4837176" cy="2295144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8" t="6949" b="2742"/>
          <a:stretch/>
        </p:blipFill>
        <p:spPr>
          <a:xfrm>
            <a:off x="1591800" y="3913632"/>
            <a:ext cx="4874088" cy="2295144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3" t="7256" b="2796"/>
          <a:stretch/>
        </p:blipFill>
        <p:spPr>
          <a:xfrm>
            <a:off x="6793993" y="1481328"/>
            <a:ext cx="4922178" cy="2286000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5" t="6604" b="2367"/>
          <a:stretch/>
        </p:blipFill>
        <p:spPr>
          <a:xfrm>
            <a:off x="1545336" y="1453896"/>
            <a:ext cx="4920552" cy="231343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475" y="72032"/>
            <a:ext cx="11376025" cy="1065742"/>
          </a:xfrm>
        </p:spPr>
        <p:txBody>
          <a:bodyPr/>
          <a:lstStyle/>
          <a:p>
            <a:r>
              <a:rPr lang="en-US" dirty="0" smtClean="0"/>
              <a:t>BI MWPC </a:t>
            </a:r>
            <a:r>
              <a:rPr lang="en-US" dirty="0" smtClean="0"/>
              <a:t>test. Results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5 August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Margarita Banchshikova | Performance studies of small Straw Tracker prototype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421470" y="772274"/>
            <a:ext cx="515350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/>
              <a:t>Source on the Bottom plane.</a:t>
            </a:r>
          </a:p>
          <a:p>
            <a:pPr algn="ctr"/>
            <a:r>
              <a:rPr lang="en-US" sz="1500" b="1" dirty="0" smtClean="0"/>
              <a:t>Bottom Plane vertical and horizontal profile charge</a:t>
            </a:r>
            <a:endParaRPr lang="ru-RU" sz="15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1965672"/>
            <a:ext cx="15041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Applied voltage = 2650 V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4251672"/>
            <a:ext cx="15041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Applied voltage = 2250 V</a:t>
            </a:r>
            <a:endParaRPr lang="ru-RU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44451" y="671345"/>
            <a:ext cx="6418217" cy="5558250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562668" y="671345"/>
            <a:ext cx="5250283" cy="5558250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44451" y="679315"/>
            <a:ext cx="6418217" cy="3050514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562668" y="679314"/>
            <a:ext cx="5250283" cy="3050515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376279" y="671345"/>
            <a:ext cx="0" cy="555825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1376281" y="1400870"/>
            <a:ext cx="10436670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599641" y="765155"/>
            <a:ext cx="547344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/>
              <a:t>Source on the Top plane.</a:t>
            </a:r>
          </a:p>
          <a:p>
            <a:pPr algn="ctr"/>
            <a:r>
              <a:rPr lang="en-US" sz="1500" b="1" dirty="0" smtClean="0"/>
              <a:t>Top Plane vertical and horizontal profile charge</a:t>
            </a:r>
            <a:endParaRPr lang="ru-RU" sz="15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5847050" y="1494690"/>
            <a:ext cx="631383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2"/>
                </a:solidFill>
              </a:rPr>
              <a:t>V </a:t>
            </a:r>
            <a:r>
              <a:rPr lang="en-US" sz="1100" dirty="0">
                <a:solidFill>
                  <a:schemeClr val="tx2"/>
                </a:solidFill>
              </a:rPr>
              <a:t>c</a:t>
            </a:r>
            <a:r>
              <a:rPr lang="en-US" sz="1100" dirty="0" smtClean="0">
                <a:solidFill>
                  <a:schemeClr val="tx2"/>
                </a:solidFill>
              </a:rPr>
              <a:t>harge</a:t>
            </a:r>
          </a:p>
          <a:p>
            <a:pPr algn="ctr"/>
            <a:r>
              <a:rPr lang="en-US" sz="1100" dirty="0" smtClean="0">
                <a:solidFill>
                  <a:schemeClr val="tx2"/>
                </a:solidFill>
              </a:rPr>
              <a:t>H charge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1147137" y="1512350"/>
            <a:ext cx="617424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2"/>
                </a:solidFill>
              </a:rPr>
              <a:t>V charge</a:t>
            </a:r>
          </a:p>
          <a:p>
            <a:pPr algn="ctr"/>
            <a:r>
              <a:rPr lang="en-US" sz="1100" dirty="0" smtClean="0">
                <a:solidFill>
                  <a:schemeClr val="tx2"/>
                </a:solidFill>
              </a:rPr>
              <a:t>H charge</a:t>
            </a:r>
            <a:endParaRPr lang="ru-RU" sz="1100" dirty="0" smtClean="0">
              <a:solidFill>
                <a:schemeClr val="tx2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932304" y="3917184"/>
            <a:ext cx="631383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2"/>
                </a:solidFill>
              </a:rPr>
              <a:t>V charge</a:t>
            </a:r>
          </a:p>
          <a:p>
            <a:pPr algn="ctr"/>
            <a:r>
              <a:rPr lang="en-US" sz="1100" dirty="0" smtClean="0">
                <a:solidFill>
                  <a:schemeClr val="tx2"/>
                </a:solidFill>
              </a:rPr>
              <a:t>H charge</a:t>
            </a:r>
            <a:endParaRPr lang="ru-RU" sz="1100" dirty="0" smtClean="0">
              <a:solidFill>
                <a:schemeClr val="tx2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126886" y="3941064"/>
            <a:ext cx="652713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2"/>
                </a:solidFill>
              </a:rPr>
              <a:t>V charge</a:t>
            </a:r>
          </a:p>
          <a:p>
            <a:pPr algn="ctr"/>
            <a:r>
              <a:rPr lang="en-US" sz="1100" dirty="0" smtClean="0">
                <a:solidFill>
                  <a:schemeClr val="tx2"/>
                </a:solidFill>
              </a:rPr>
              <a:t>H charge</a:t>
            </a:r>
            <a:endParaRPr lang="ru-RU" sz="1100" dirty="0" smtClean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26328" y="337083"/>
            <a:ext cx="340708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/>
              <a:t>*H – Top plane, V – Bottom plane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476183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433" y="136024"/>
            <a:ext cx="11376025" cy="1065742"/>
          </a:xfrm>
        </p:spPr>
        <p:txBody>
          <a:bodyPr/>
          <a:lstStyle/>
          <a:p>
            <a:r>
              <a:rPr lang="en-US" dirty="0" smtClean="0"/>
              <a:t>BI MWPC </a:t>
            </a:r>
            <a:r>
              <a:rPr lang="en-US" dirty="0" smtClean="0"/>
              <a:t>test. Mean values of charge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5 August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Margarita Banchshikova | Performance studies of small Straw Tracker prototype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0" y="1934363"/>
            <a:ext cx="15041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Applied voltage = 2650 V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4355309"/>
            <a:ext cx="15041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Applied voltage = 2250 V</a:t>
            </a:r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16640" y="745916"/>
            <a:ext cx="6418217" cy="5403625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534857" y="745916"/>
            <a:ext cx="5277395" cy="5403625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16640" y="753886"/>
            <a:ext cx="6418217" cy="3062464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534857" y="753885"/>
            <a:ext cx="5277395" cy="3062465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H="1">
            <a:off x="1335648" y="745916"/>
            <a:ext cx="12820" cy="5403625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116640" y="1518607"/>
            <a:ext cx="11695612" cy="12243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1480463" y="862956"/>
            <a:ext cx="51863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Source on Bottom plane</a:t>
            </a:r>
            <a:r>
              <a:rPr lang="en-US" sz="1600" b="1" dirty="0" smtClean="0"/>
              <a:t>.</a:t>
            </a:r>
          </a:p>
          <a:p>
            <a:pPr algn="ctr"/>
            <a:r>
              <a:rPr lang="en-US" sz="1600" b="1" dirty="0" smtClean="0"/>
              <a:t>Charge mean values</a:t>
            </a:r>
            <a:endParaRPr lang="en-US" sz="16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3" t="6930" r="1" b="3700"/>
          <a:stretch/>
        </p:blipFill>
        <p:spPr>
          <a:xfrm>
            <a:off x="6816731" y="1555695"/>
            <a:ext cx="4704896" cy="22056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2" t="6961" r="876" b="3208"/>
          <a:stretch/>
        </p:blipFill>
        <p:spPr>
          <a:xfrm>
            <a:off x="1495378" y="1586264"/>
            <a:ext cx="4727388" cy="22170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0" t="6643" b="2347"/>
          <a:stretch/>
        </p:blipFill>
        <p:spPr>
          <a:xfrm>
            <a:off x="6791690" y="3859854"/>
            <a:ext cx="4763727" cy="2246183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1" t="7210" r="1262" b="1628"/>
          <a:stretch/>
        </p:blipFill>
        <p:spPr>
          <a:xfrm>
            <a:off x="1661025" y="3941064"/>
            <a:ext cx="4476887" cy="2144175"/>
          </a:xfrm>
          <a:prstGeom prst="rect">
            <a:avLst/>
          </a:prstGeom>
        </p:spPr>
      </p:pic>
      <p:sp>
        <p:nvSpPr>
          <p:cNvPr id="61" name="Прямоугольник 60"/>
          <p:cNvSpPr/>
          <p:nvPr/>
        </p:nvSpPr>
        <p:spPr>
          <a:xfrm>
            <a:off x="6623966" y="847659"/>
            <a:ext cx="51863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Source on </a:t>
            </a:r>
            <a:r>
              <a:rPr lang="en-US" sz="1600" b="1" dirty="0" smtClean="0"/>
              <a:t>Top </a:t>
            </a:r>
            <a:r>
              <a:rPr lang="en-US" sz="1600" b="1" dirty="0"/>
              <a:t>plane</a:t>
            </a:r>
            <a:r>
              <a:rPr lang="en-US" sz="1600" b="1" dirty="0" smtClean="0"/>
              <a:t>.</a:t>
            </a:r>
          </a:p>
          <a:p>
            <a:pPr algn="ctr"/>
            <a:r>
              <a:rPr lang="en-US" sz="1600" b="1" dirty="0" smtClean="0"/>
              <a:t>Charge mean values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7405248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51"/>
          <a:stretch/>
        </p:blipFill>
        <p:spPr>
          <a:xfrm>
            <a:off x="1350654" y="1508760"/>
            <a:ext cx="5176620" cy="240582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15"/>
          <a:stretch/>
        </p:blipFill>
        <p:spPr>
          <a:xfrm>
            <a:off x="6578280" y="1517904"/>
            <a:ext cx="5192416" cy="241147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475" y="72032"/>
            <a:ext cx="11376025" cy="1065742"/>
          </a:xfrm>
        </p:spPr>
        <p:txBody>
          <a:bodyPr/>
          <a:lstStyle/>
          <a:p>
            <a:r>
              <a:rPr lang="en-US" dirty="0" smtClean="0"/>
              <a:t>IRRAD MWPC </a:t>
            </a:r>
            <a:r>
              <a:rPr lang="en-US" dirty="0" smtClean="0"/>
              <a:t>test. Results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5 August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Margarita Banchshikova | Performance studies of small Straw Tracker prototype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421470" y="772274"/>
            <a:ext cx="51535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Source on the Bottom plane</a:t>
            </a:r>
            <a:r>
              <a:rPr lang="en-US" sz="1600" b="1" dirty="0" smtClean="0"/>
              <a:t>. Voltage = 2750 V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8839" y="1794324"/>
            <a:ext cx="12701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Vertical </a:t>
            </a:r>
            <a:r>
              <a:rPr lang="en-US" sz="1600" b="1" dirty="0"/>
              <a:t>and horizontal profile charge</a:t>
            </a:r>
            <a:endParaRPr lang="ru-RU" sz="16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44451" y="671345"/>
            <a:ext cx="6418217" cy="5558250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562668" y="671345"/>
            <a:ext cx="5250283" cy="5558250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376279" y="671345"/>
            <a:ext cx="0" cy="555825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1376281" y="1400870"/>
            <a:ext cx="10436670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599641" y="765155"/>
            <a:ext cx="54734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Source on the Top plane</a:t>
            </a:r>
            <a:r>
              <a:rPr lang="en-US" sz="1600" b="1" dirty="0"/>
              <a:t>. Voltage = 2750 </a:t>
            </a:r>
            <a:r>
              <a:rPr lang="en-US" sz="1600" b="1" dirty="0" smtClean="0"/>
              <a:t>V</a:t>
            </a:r>
            <a:endParaRPr lang="en-US" sz="1600" b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8226328" y="337083"/>
            <a:ext cx="340708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/>
              <a:t>*H – Top plane, V – Bottom plane</a:t>
            </a:r>
            <a:endParaRPr lang="ru-RU" dirty="0" smtClean="0"/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61" b="2952"/>
          <a:stretch/>
        </p:blipFill>
        <p:spPr>
          <a:xfrm>
            <a:off x="6572436" y="3858768"/>
            <a:ext cx="5176620" cy="233172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6" t="7253" b="2618"/>
          <a:stretch/>
        </p:blipFill>
        <p:spPr>
          <a:xfrm>
            <a:off x="1453895" y="3857697"/>
            <a:ext cx="5087827" cy="2332791"/>
          </a:xfrm>
          <a:prstGeom prst="rect">
            <a:avLst/>
          </a:prstGeom>
        </p:spPr>
      </p:pic>
      <p:sp>
        <p:nvSpPr>
          <p:cNvPr id="65" name="TextBox 64"/>
          <p:cNvSpPr txBox="1"/>
          <p:nvPr/>
        </p:nvSpPr>
        <p:spPr>
          <a:xfrm>
            <a:off x="162138" y="3929380"/>
            <a:ext cx="127011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Mean values of</a:t>
            </a:r>
          </a:p>
          <a:p>
            <a:pPr algn="ctr"/>
            <a:r>
              <a:rPr lang="en-US" sz="1600" b="1" dirty="0" smtClean="0"/>
              <a:t>Vertical </a:t>
            </a:r>
            <a:r>
              <a:rPr lang="en-US" sz="1600" b="1" dirty="0"/>
              <a:t>and horizontal profile charge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14376107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5" y="302929"/>
            <a:ext cx="11376025" cy="1065742"/>
          </a:xfrm>
        </p:spPr>
        <p:txBody>
          <a:bodyPr/>
          <a:lstStyle/>
          <a:p>
            <a:r>
              <a:rPr lang="en-US" sz="3200" dirty="0" smtClean="0"/>
              <a:t>Results</a:t>
            </a:r>
            <a:r>
              <a:rPr lang="ru-RU" sz="3200" dirty="0" smtClean="0"/>
              <a:t> </a:t>
            </a:r>
            <a:endParaRPr lang="en-US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5 August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Margarita Banchshikova | Performance studies of small Straw Tracker prototype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12775" y="952500"/>
            <a:ext cx="11446992" cy="3951242"/>
          </a:xfrm>
        </p:spPr>
        <p:txBody>
          <a:bodyPr>
            <a:norm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1900" b="0" dirty="0"/>
              <a:t>The repeatability and symmetry of the profiles indicate correct operation. It is noticeable that at higher voltage, we obtain </a:t>
            </a:r>
            <a:r>
              <a:rPr lang="en-US" sz="1900" b="0" dirty="0" smtClean="0"/>
              <a:t>higher signals </a:t>
            </a:r>
            <a:r>
              <a:rPr lang="en-US" sz="1900" b="0" dirty="0"/>
              <a:t>— an amplification effect</a:t>
            </a:r>
            <a:r>
              <a:rPr lang="en-US" sz="1900" b="0" dirty="0" smtClean="0"/>
              <a:t>.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1900" b="0" dirty="0" smtClean="0"/>
              <a:t>It was found that it is necessary to wait some time before starting measurements to obtain proper profiles =&gt; chamber needs time to stabilize.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1900" b="0" dirty="0" smtClean="0"/>
              <a:t>Charge value varies from quadrant to quadrant.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1900" b="0" dirty="0" smtClean="0"/>
              <a:t>Although coincidence of vertical and horizontal plane charge values in each quadrant was expected, it can be seen that in most cases the situation is not ideal.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1900" b="0" dirty="0" smtClean="0"/>
              <a:t>Statistical </a:t>
            </a:r>
            <a:r>
              <a:rPr lang="en-US" sz="1900" b="0" dirty="0"/>
              <a:t>error less than 1</a:t>
            </a:r>
            <a:r>
              <a:rPr lang="en-US" sz="1900" b="0" dirty="0" smtClean="0"/>
              <a:t>%.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1900" b="0" dirty="0"/>
              <a:t>R</a:t>
            </a:r>
            <a:r>
              <a:rPr lang="en-US" sz="1900" b="0" dirty="0" smtClean="0"/>
              <a:t>esponse in different points of MWPC is not the same.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1900" b="0" dirty="0" smtClean="0"/>
              <a:t>The results will be discussed with our BI colleagues.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1900" b="0" dirty="0" smtClean="0"/>
              <a:t>Data from IRRAD MWPC was acquired. The analysis will be included in final report.</a:t>
            </a:r>
            <a:endParaRPr lang="ru-RU" sz="1900" b="0" dirty="0"/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 txBox="1">
            <a:spLocks/>
          </p:cNvSpPr>
          <p:nvPr/>
        </p:nvSpPr>
        <p:spPr>
          <a:xfrm>
            <a:off x="412775" y="4903742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Knowledge and Skills Acquired</a:t>
            </a:r>
            <a:endParaRPr lang="en-US" sz="32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07985" y="5386243"/>
            <a:ext cx="10784269" cy="8053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1000"/>
              </a:spcAft>
              <a:buFont typeface="Courier New" panose="02070309020205020404" pitchFamily="49" charset="0"/>
              <a:buChar char="o"/>
            </a:pPr>
            <a:r>
              <a:rPr lang="en-US" sz="1900" dirty="0" smtClean="0">
                <a:solidFill>
                  <a:schemeClr val="tx2"/>
                </a:solidFill>
              </a:rPr>
              <a:t>MWPC operation principle.</a:t>
            </a:r>
            <a:endParaRPr lang="en-US" sz="1900" dirty="0">
              <a:solidFill>
                <a:schemeClr val="tx2"/>
              </a:solidFill>
            </a:endParaRPr>
          </a:p>
          <a:p>
            <a:pPr marL="342900" indent="-342900">
              <a:spcAft>
                <a:spcPts val="1000"/>
              </a:spcAft>
              <a:buFont typeface="Courier New" panose="02070309020205020404" pitchFamily="49" charset="0"/>
              <a:buChar char="o"/>
            </a:pPr>
            <a:r>
              <a:rPr lang="en-US" sz="1900" dirty="0" smtClean="0">
                <a:solidFill>
                  <a:schemeClr val="tx2"/>
                </a:solidFill>
              </a:rPr>
              <a:t>Data analysis with python.</a:t>
            </a:r>
            <a:endParaRPr lang="en-US" sz="19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9297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5 August 2025</a:t>
            </a:r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Margarita Banchshikova | Performance studies of small Straw Tracker prototype</a:t>
            </a: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2" descr="https://lh3.googleusercontent.com/pw/AP1GczOHb0ki1EjVnne2z4AUrWqjr2r38eCo2GSlPZmBEPtI1TnBY419X_e946HNM-RJrZTxX1Zi-shz_kHe6AD9tGDevcGJn-lYMaBbZUER0-H4L86eWhLGimitZTRLu2XDBhHeJXDTpmwFRxt5j2ADDOJVag=w1920-h864-s-no-gm?authuser=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7" r="54005" b="10017"/>
          <a:stretch/>
        </p:blipFill>
        <p:spPr bwMode="auto">
          <a:xfrm>
            <a:off x="375981" y="857823"/>
            <a:ext cx="2878267" cy="2939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68" t="22085" b="12442"/>
          <a:stretch/>
        </p:blipFill>
        <p:spPr>
          <a:xfrm>
            <a:off x="375981" y="3833300"/>
            <a:ext cx="5865114" cy="2359013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6630796" y="857823"/>
            <a:ext cx="515321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I thank my supervisors for their guidance, support, and encouragement</a:t>
            </a:r>
            <a:r>
              <a:rPr lang="ru-RU" sz="2200" dirty="0" smtClean="0"/>
              <a:t> </a:t>
            </a:r>
            <a:r>
              <a:rPr lang="en-US" sz="2200" dirty="0"/>
              <a:t>throughout this </a:t>
            </a:r>
            <a:r>
              <a:rPr lang="en-US" sz="2200" dirty="0" smtClean="0"/>
              <a:t>work</a:t>
            </a:r>
            <a:r>
              <a:rPr lang="ru-RU" sz="2200" dirty="0"/>
              <a:t>!</a:t>
            </a:r>
            <a:endParaRPr lang="ru-RU" sz="2200" dirty="0" smtClean="0"/>
          </a:p>
          <a:p>
            <a:endParaRPr lang="en-US" sz="2200" dirty="0" smtClean="0"/>
          </a:p>
          <a:p>
            <a:endParaRPr lang="en-US" sz="2200" dirty="0"/>
          </a:p>
          <a:p>
            <a:endParaRPr lang="ru-RU" sz="2200" dirty="0" smtClean="0"/>
          </a:p>
          <a:p>
            <a:r>
              <a:rPr lang="en-US" sz="2200" dirty="0"/>
              <a:t>I am </a:t>
            </a:r>
            <a:r>
              <a:rPr lang="en-US" sz="2200" dirty="0" smtClean="0"/>
              <a:t>grateful </a:t>
            </a:r>
            <a:r>
              <a:rPr lang="en-US" sz="2200" dirty="0"/>
              <a:t>to everyone who contributed to this </a:t>
            </a:r>
            <a:r>
              <a:rPr lang="en-US" sz="2200" dirty="0" smtClean="0"/>
              <a:t>work</a:t>
            </a:r>
            <a:r>
              <a:rPr lang="ru-RU" sz="2200" dirty="0" smtClean="0"/>
              <a:t>:</a:t>
            </a:r>
            <a:endParaRPr lang="en-US" sz="2200" dirty="0" smtClean="0"/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it-IT" sz="2200" dirty="0"/>
              <a:t>Katerina </a:t>
            </a:r>
            <a:r>
              <a:rPr lang="it-IT" sz="2200" dirty="0" smtClean="0"/>
              <a:t>Kuznetsova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it-IT" sz="2200" dirty="0" smtClean="0"/>
              <a:t>Giuseppe </a:t>
            </a:r>
            <a:r>
              <a:rPr lang="it-IT" sz="2200" dirty="0"/>
              <a:t>Pezzullo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it-IT" sz="2200" dirty="0"/>
              <a:t>Federico </a:t>
            </a:r>
            <a:r>
              <a:rPr lang="it-IT" sz="2200" dirty="0" smtClean="0"/>
              <a:t>Ravotti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it-IT" sz="2200" dirty="0" smtClean="0"/>
              <a:t>Aleksandr </a:t>
            </a:r>
            <a:r>
              <a:rPr lang="it-IT" sz="2200" dirty="0"/>
              <a:t>Lapkin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it-IT" sz="2200" dirty="0"/>
              <a:t>Sergey Romakhov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it-IT" sz="2200" dirty="0" smtClean="0"/>
              <a:t>Dmitriy Sosnov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it-IT" sz="2200" dirty="0" smtClean="0"/>
              <a:t>Jaroslaw Szumega</a:t>
            </a:r>
            <a:endParaRPr lang="it-IT" sz="2200" dirty="0"/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it-IT" sz="2200" dirty="0" smtClean="0"/>
              <a:t>And the team!</a:t>
            </a:r>
            <a:endParaRPr lang="it-IT" sz="2200" dirty="0"/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 txBox="1">
            <a:spLocks/>
          </p:cNvSpPr>
          <p:nvPr/>
        </p:nvSpPr>
        <p:spPr>
          <a:xfrm>
            <a:off x="407985" y="226491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Acknowledgements</a:t>
            </a:r>
            <a:r>
              <a:rPr lang="ru-RU" sz="3200" dirty="0" smtClean="0"/>
              <a:t> </a:t>
            </a:r>
            <a:endParaRPr lang="en-US" sz="3200" dirty="0"/>
          </a:p>
        </p:txBody>
      </p:sp>
      <p:pic>
        <p:nvPicPr>
          <p:cNvPr id="11" name="Picture 2" descr="https://lh3.googleusercontent.com/pw/AP1GczOHb0ki1EjVnne2z4AUrWqjr2r38eCo2GSlPZmBEPtI1TnBY419X_e946HNM-RJrZTxX1Zi-shz_kHe6AD9tGDevcGJn-lYMaBbZUER0-H4L86eWhLGimitZTRLu2XDBhHeJXDTpmwFRxt5j2ADDOJVag=w1920-h864-s-no-gm?authuser=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10" t="780" r="1407" b="8845"/>
          <a:stretch/>
        </p:blipFill>
        <p:spPr bwMode="auto">
          <a:xfrm>
            <a:off x="3320096" y="857823"/>
            <a:ext cx="2920999" cy="2939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s://lh3.googleusercontent.com/pw/AP1GczOHb0ki1EjVnne2z4AUrWqjr2r38eCo2GSlPZmBEPtI1TnBY419X_e946HNM-RJrZTxX1Zi-shz_kHe6AD9tGDevcGJn-lYMaBbZUER0-H4L86eWhLGimitZTRLu2XDBhHeJXDTpmwFRxt5j2ADDOJVag=w1920-h864-s-no-gm?authuser=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10" t="781" r="1407" b="9626"/>
          <a:stretch/>
        </p:blipFill>
        <p:spPr bwMode="auto">
          <a:xfrm>
            <a:off x="3320096" y="857823"/>
            <a:ext cx="2920999" cy="2914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3320096" y="2400320"/>
            <a:ext cx="147004" cy="7111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60979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 txBox="1">
            <a:spLocks/>
          </p:cNvSpPr>
          <p:nvPr/>
        </p:nvSpPr>
        <p:spPr>
          <a:xfrm>
            <a:off x="3031443" y="3116901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C6D1F-2672-B14F-B46E-63288B349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6B40731-33FF-9A40-95C3-6EBD367370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13589"/>
            <a:ext cx="11376024" cy="4608512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b="0" dirty="0" smtClean="0"/>
              <a:t>Introduction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b="0" dirty="0" smtClean="0"/>
              <a:t>Different types of tracking detectors</a:t>
            </a:r>
          </a:p>
          <a:p>
            <a:pPr marL="342900" indent="461963">
              <a:buFont typeface="Arial" panose="020B0604020202020204" pitchFamily="34" charset="0"/>
              <a:buChar char="•"/>
            </a:pPr>
            <a:r>
              <a:rPr lang="en-US" b="0" dirty="0" smtClean="0"/>
              <a:t>Scintillating fiber trackers</a:t>
            </a:r>
          </a:p>
          <a:p>
            <a:pPr marL="342900" indent="461963">
              <a:buFont typeface="Arial" panose="020B0604020202020204" pitchFamily="34" charset="0"/>
              <a:buChar char="•"/>
            </a:pPr>
            <a:r>
              <a:rPr lang="en-US" b="0" dirty="0" smtClean="0"/>
              <a:t>Solid state detectors</a:t>
            </a:r>
          </a:p>
          <a:p>
            <a:pPr marL="342900" indent="461963">
              <a:buFont typeface="Arial" panose="020B0604020202020204" pitchFamily="34" charset="0"/>
              <a:buChar char="•"/>
            </a:pPr>
            <a:r>
              <a:rPr lang="en-US" b="0" dirty="0" smtClean="0"/>
              <a:t>Gaseous detectors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b="0" dirty="0" smtClean="0"/>
              <a:t>July Test Beam Data Analysis</a:t>
            </a:r>
          </a:p>
          <a:p>
            <a:pPr marL="342900" indent="461963">
              <a:buFont typeface="Arial" panose="020B0604020202020204" pitchFamily="34" charset="0"/>
              <a:buChar char="•"/>
            </a:pPr>
            <a:r>
              <a:rPr lang="en-US" b="0" dirty="0" smtClean="0"/>
              <a:t>Setup characteristics</a:t>
            </a:r>
          </a:p>
          <a:p>
            <a:pPr marL="342900" indent="461963">
              <a:buFont typeface="Arial" panose="020B0604020202020204" pitchFamily="34" charset="0"/>
              <a:buChar char="•"/>
            </a:pPr>
            <a:r>
              <a:rPr lang="en-US" b="0" dirty="0" err="1" smtClean="0"/>
              <a:t>MicroMegas</a:t>
            </a:r>
            <a:r>
              <a:rPr lang="en-US" b="0" dirty="0" smtClean="0"/>
              <a:t> data analysis</a:t>
            </a:r>
          </a:p>
          <a:p>
            <a:pPr marL="342900" indent="461963">
              <a:buFont typeface="Arial" panose="020B0604020202020204" pitchFamily="34" charset="0"/>
              <a:buChar char="•"/>
            </a:pPr>
            <a:r>
              <a:rPr lang="en-US" b="0" dirty="0" err="1" smtClean="0"/>
              <a:t>Timepix</a:t>
            </a:r>
            <a:r>
              <a:rPr lang="en-US" b="0" dirty="0" smtClean="0"/>
              <a:t> data analysis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b="0" dirty="0" smtClean="0"/>
              <a:t>MWPC tests</a:t>
            </a:r>
          </a:p>
          <a:p>
            <a:pPr marL="342900" indent="461963">
              <a:buFont typeface="Arial" panose="020B0604020202020204" pitchFamily="34" charset="0"/>
              <a:buChar char="•"/>
            </a:pPr>
            <a:r>
              <a:rPr lang="en-US" b="0" dirty="0" smtClean="0"/>
              <a:t>Setup</a:t>
            </a:r>
          </a:p>
          <a:p>
            <a:pPr marL="342900" indent="461963">
              <a:buFont typeface="Arial" panose="020B0604020202020204" pitchFamily="34" charset="0"/>
              <a:buChar char="•"/>
            </a:pPr>
            <a:r>
              <a:rPr lang="en-US" b="0" dirty="0" smtClean="0"/>
              <a:t>Gain value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b="0" dirty="0" smtClean="0"/>
              <a:t>Conclusion</a:t>
            </a:r>
            <a:endParaRPr lang="en-US" b="0" dirty="0"/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b="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023772B-3B2C-F343-9923-A3D494D18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F39A8C-436B-E64F-BE4A-AE05E877B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5 August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3EEA7A-1474-FF44-ADE2-A4A8BEDF0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Margarita Banchshikova | Performance studies of small Straw Tracker prototype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1989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53312"/>
            <a:ext cx="11241467" cy="4958278"/>
          </a:xfrm>
        </p:spPr>
        <p:txBody>
          <a:bodyPr>
            <a:normAutofit fontScale="92500" lnSpcReduction="10000"/>
          </a:bodyPr>
          <a:lstStyle/>
          <a:p>
            <a:pPr marL="0" lvl="1" indent="0">
              <a:buNone/>
            </a:pPr>
            <a:r>
              <a:rPr lang="en-US" sz="2400" b="1" dirty="0" smtClean="0"/>
              <a:t>Objectives</a:t>
            </a:r>
            <a:r>
              <a:rPr lang="ru-RU" sz="2400" b="1" dirty="0" smtClean="0"/>
              <a:t>:</a:t>
            </a:r>
          </a:p>
          <a:p>
            <a:pPr marL="457200" lvl="1" indent="-457200">
              <a:buAutoNum type="arabicParenR"/>
            </a:pPr>
            <a:r>
              <a:rPr lang="en-US" sz="2400" dirty="0" smtClean="0"/>
              <a:t>to get experience in operation of gas filled detectors and in corresponding data taking and analysis </a:t>
            </a:r>
          </a:p>
          <a:p>
            <a:pPr marL="457200" lvl="1" indent="-457200">
              <a:buAutoNum type="arabicParenR"/>
            </a:pPr>
            <a:r>
              <a:rPr lang="en-US" sz="2400" dirty="0" smtClean="0"/>
              <a:t>to investigate performance of small straw tracker prototypes using muon beam data acquired at SPS H4 beam line in July.</a:t>
            </a:r>
          </a:p>
          <a:p>
            <a:pPr marL="0" lvl="1" indent="0">
              <a:buNone/>
            </a:pPr>
            <a:endParaRPr lang="en-US" sz="2400" dirty="0"/>
          </a:p>
          <a:p>
            <a:pPr marL="0" lvl="1" indent="0">
              <a:buNone/>
            </a:pPr>
            <a:r>
              <a:rPr lang="en-US" sz="2400" b="1" dirty="0" smtClean="0"/>
              <a:t>Tasks</a:t>
            </a:r>
            <a:r>
              <a:rPr lang="en-US" sz="2400" dirty="0" smtClean="0"/>
              <a:t>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/>
              <a:t>Research on different types of tracking detectors.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/>
              <a:t>Development of data processing technique for </a:t>
            </a:r>
            <a:r>
              <a:rPr lang="en-US" sz="2400" dirty="0" err="1" smtClean="0"/>
              <a:t>StrawTrackerRD</a:t>
            </a:r>
            <a:r>
              <a:rPr lang="en-US" sz="2400" dirty="0" smtClean="0"/>
              <a:t> setup using April Test Beam data.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/>
              <a:t>July Test Beam data analysis (</a:t>
            </a:r>
            <a:r>
              <a:rPr lang="en-US" sz="2400" dirty="0" err="1" smtClean="0"/>
              <a:t>MicroMegas</a:t>
            </a:r>
            <a:r>
              <a:rPr lang="en-US" sz="2400" dirty="0" smtClean="0"/>
              <a:t>, </a:t>
            </a:r>
            <a:r>
              <a:rPr lang="en-US" sz="2400" dirty="0" err="1" smtClean="0"/>
              <a:t>Timepix</a:t>
            </a:r>
            <a:r>
              <a:rPr lang="en-US" sz="2400" dirty="0" smtClean="0"/>
              <a:t>, Straw Tracker prototype).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/>
              <a:t>Tests for MWPC detector for IRRAD.</a:t>
            </a:r>
          </a:p>
          <a:p>
            <a:pPr marL="0" lvl="1" indent="0">
              <a:buNone/>
            </a:pPr>
            <a:r>
              <a:rPr lang="en-US" sz="2200" dirty="0" smtClean="0"/>
              <a:t> </a:t>
            </a:r>
            <a:endParaRPr lang="en-US" sz="22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5 August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Margarita Banchshikova | Performance studies of small Straw Tracker prototype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60133"/>
            <a:ext cx="11376025" cy="1065742"/>
          </a:xfrm>
        </p:spPr>
        <p:txBody>
          <a:bodyPr/>
          <a:lstStyle/>
          <a:p>
            <a:r>
              <a:rPr lang="en-US" dirty="0" smtClean="0"/>
              <a:t>Different types of</a:t>
            </a:r>
            <a:r>
              <a:rPr lang="ru-RU" dirty="0" smtClean="0"/>
              <a:t> </a:t>
            </a:r>
            <a:r>
              <a:rPr lang="en-US" dirty="0" smtClean="0"/>
              <a:t>tracking detectors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5 August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Margarita Banchshikova | Performance studies of small Straw Tracker prototype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 txBox="1">
            <a:spLocks/>
          </p:cNvSpPr>
          <p:nvPr/>
        </p:nvSpPr>
        <p:spPr>
          <a:xfrm>
            <a:off x="659581" y="1933539"/>
            <a:ext cx="3211512" cy="101070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buFont typeface="Arial" charset="0"/>
              <a:buNone/>
            </a:pPr>
            <a:r>
              <a:rPr lang="en-US" sz="2200" b="1" dirty="0" smtClean="0"/>
              <a:t>Scintillating</a:t>
            </a:r>
          </a:p>
          <a:p>
            <a:pPr marL="0" lvl="1" indent="0" algn="ctr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sz="2200" b="1" dirty="0" smtClean="0"/>
              <a:t> trackers</a:t>
            </a:r>
            <a:endParaRPr lang="en-US" sz="2200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 txBox="1">
            <a:spLocks/>
          </p:cNvSpPr>
          <p:nvPr/>
        </p:nvSpPr>
        <p:spPr>
          <a:xfrm>
            <a:off x="4507692" y="1916326"/>
            <a:ext cx="3211512" cy="101070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sz="2200" b="1" dirty="0" smtClean="0"/>
              <a:t>Solid-state</a:t>
            </a:r>
          </a:p>
          <a:p>
            <a:pPr marL="0" lvl="1" indent="0" algn="ctr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sz="2200" b="1" dirty="0" smtClean="0"/>
              <a:t>detectors</a:t>
            </a:r>
            <a:endParaRPr lang="en-US" sz="2200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 txBox="1">
            <a:spLocks/>
          </p:cNvSpPr>
          <p:nvPr/>
        </p:nvSpPr>
        <p:spPr>
          <a:xfrm>
            <a:off x="8187802" y="1936993"/>
            <a:ext cx="3211512" cy="101070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sz="2200" b="1" dirty="0" smtClean="0"/>
              <a:t>Gaseous</a:t>
            </a:r>
          </a:p>
          <a:p>
            <a:pPr marL="0" lvl="1" indent="0" algn="ctr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sz="2200" b="1" dirty="0" smtClean="0"/>
              <a:t>detectors</a:t>
            </a:r>
            <a:endParaRPr lang="en-US" sz="22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/>
          <a:srcRect t="22209"/>
          <a:stretch/>
        </p:blipFill>
        <p:spPr>
          <a:xfrm>
            <a:off x="1189873" y="3292757"/>
            <a:ext cx="2145829" cy="1616181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592738" y="2809947"/>
            <a:ext cx="33401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Fiber trackers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409977" y="2809947"/>
            <a:ext cx="33401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Pixel</a:t>
            </a:r>
            <a:r>
              <a:rPr lang="en-US" dirty="0" smtClean="0"/>
              <a:t>/strip trackers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659581" y="5148327"/>
            <a:ext cx="3461627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The light is collected by </a:t>
            </a:r>
            <a:r>
              <a:rPr lang="en-US" dirty="0" err="1" smtClean="0"/>
              <a:t>SiPM</a:t>
            </a:r>
            <a:r>
              <a:rPr lang="en-US" dirty="0"/>
              <a:t>/</a:t>
            </a:r>
            <a:r>
              <a:rPr lang="en-US" dirty="0" smtClean="0"/>
              <a:t> PMT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Compact and fast trackers</a:t>
            </a:r>
            <a:endParaRPr lang="ru-RU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4773272" y="5136939"/>
            <a:ext cx="2558393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High spatial resolution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Compact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Expensive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889790" y="5140050"/>
            <a:ext cx="2656098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High spatial resolution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Compact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Can be of large area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sp>
        <p:nvSpPr>
          <p:cNvPr id="21" name="Прямоугольник 20"/>
          <p:cNvSpPr/>
          <p:nvPr/>
        </p:nvSpPr>
        <p:spPr>
          <a:xfrm>
            <a:off x="4806311" y="972900"/>
            <a:ext cx="712443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/>
              <a:t>Detectors based on ionization loses of charged particles</a:t>
            </a:r>
            <a:endParaRPr lang="ru-RU" sz="20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10664386" y="2932388"/>
            <a:ext cx="156757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MWPC</a:t>
            </a:r>
            <a:endParaRPr lang="ru-RU" b="1" dirty="0"/>
          </a:p>
          <a:p>
            <a:pPr algn="ctr"/>
            <a:r>
              <a:rPr lang="en-US" dirty="0"/>
              <a:t>Drift Chambers</a:t>
            </a:r>
            <a:endParaRPr lang="ru-RU" dirty="0"/>
          </a:p>
          <a:p>
            <a:pPr algn="ctr"/>
            <a:r>
              <a:rPr lang="en-US" b="1" dirty="0"/>
              <a:t>Straw </a:t>
            </a:r>
            <a:endParaRPr lang="en-US" b="1" dirty="0" smtClean="0"/>
          </a:p>
          <a:p>
            <a:pPr algn="ctr"/>
            <a:r>
              <a:rPr lang="en-US" dirty="0" smtClean="0"/>
              <a:t>TPC</a:t>
            </a:r>
          </a:p>
          <a:p>
            <a:pPr algn="ctr"/>
            <a:r>
              <a:rPr lang="en-US" b="1" dirty="0" smtClean="0"/>
              <a:t>MM</a:t>
            </a:r>
          </a:p>
          <a:p>
            <a:pPr algn="ctr"/>
            <a:r>
              <a:rPr lang="en-US" dirty="0" smtClean="0"/>
              <a:t>GEM</a:t>
            </a:r>
            <a:endParaRPr lang="ru-RU" dirty="0"/>
          </a:p>
        </p:txBody>
      </p:sp>
      <p:pic>
        <p:nvPicPr>
          <p:cNvPr id="2052" name="Picture 4" descr="Timepix3 | Knowledge Transfer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6" t="7181" r="5509" b="30588"/>
          <a:stretch/>
        </p:blipFill>
        <p:spPr bwMode="auto">
          <a:xfrm>
            <a:off x="4926104" y="3281369"/>
            <a:ext cx="2823973" cy="1616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28" t="18881" r="28655" b="17627"/>
          <a:stretch/>
        </p:blipFill>
        <p:spPr>
          <a:xfrm>
            <a:off x="8705567" y="2947696"/>
            <a:ext cx="1986077" cy="1880853"/>
          </a:xfrm>
          <a:prstGeom prst="rect">
            <a:avLst/>
          </a:prstGeom>
        </p:spPr>
      </p:pic>
      <p:sp>
        <p:nvSpPr>
          <p:cNvPr id="23" name="Прямоугольник 22"/>
          <p:cNvSpPr/>
          <p:nvPr/>
        </p:nvSpPr>
        <p:spPr>
          <a:xfrm>
            <a:off x="-75931" y="972900"/>
            <a:ext cx="488224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/>
              <a:t>Charged particles excite molecules of scintillators -&gt; photons collection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11614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Gaseous detectors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5 August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Margarita Banchshikova | Performance studies of small Straw Tracker prototype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" name="Рисунок 9" descr="undefined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8" y="2522464"/>
            <a:ext cx="2733001" cy="249727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Объект 7"/>
          <p:cNvSpPr txBox="1">
            <a:spLocks/>
          </p:cNvSpPr>
          <p:nvPr/>
        </p:nvSpPr>
        <p:spPr>
          <a:xfrm>
            <a:off x="490135" y="2240689"/>
            <a:ext cx="3205956" cy="14097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0" dirty="0" smtClean="0"/>
              <a:t>MWPC</a:t>
            </a:r>
            <a:endParaRPr lang="ru-RU" sz="2000" b="0" dirty="0"/>
          </a:p>
        </p:txBody>
      </p:sp>
      <p:pic>
        <p:nvPicPr>
          <p:cNvPr id="14" name="Рисунок 13" descr="undefined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2" b="10027"/>
          <a:stretch/>
        </p:blipFill>
        <p:spPr bwMode="auto">
          <a:xfrm>
            <a:off x="4279392" y="2522464"/>
            <a:ext cx="3931920" cy="26026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Picture 4" descr="Straw Tube Studies and Prototype Assembly for DUNE | SpringerLink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9673" y="2659724"/>
            <a:ext cx="2904340" cy="2234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Объект 7"/>
          <p:cNvSpPr txBox="1">
            <a:spLocks/>
          </p:cNvSpPr>
          <p:nvPr/>
        </p:nvSpPr>
        <p:spPr>
          <a:xfrm>
            <a:off x="151536" y="5055643"/>
            <a:ext cx="3876841" cy="14097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b="0" dirty="0" smtClean="0">
                <a:solidFill>
                  <a:schemeClr val="tx1"/>
                </a:solidFill>
              </a:rPr>
              <a:t>2 cathode planes and parallel </a:t>
            </a:r>
            <a:r>
              <a:rPr lang="en-US" sz="1600" b="0" dirty="0">
                <a:solidFill>
                  <a:schemeClr val="tx1"/>
                </a:solidFill>
              </a:rPr>
              <a:t>array of anode </a:t>
            </a:r>
            <a:r>
              <a:rPr lang="en-US" sz="1600" b="0" dirty="0" smtClean="0">
                <a:solidFill>
                  <a:schemeClr val="tx1"/>
                </a:solidFill>
              </a:rPr>
              <a:t>wires.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b="0" dirty="0" smtClean="0">
                <a:solidFill>
                  <a:schemeClr val="tx1"/>
                </a:solidFill>
              </a:rPr>
              <a:t>Electrons </a:t>
            </a:r>
            <a:r>
              <a:rPr lang="en-US" sz="1600" b="0" dirty="0">
                <a:solidFill>
                  <a:schemeClr val="tx1"/>
                </a:solidFill>
              </a:rPr>
              <a:t>drift toward wires, avalanche near the wire due to high electric field</a:t>
            </a:r>
            <a:r>
              <a:rPr lang="en-US" sz="1600" b="0" dirty="0" smtClean="0">
                <a:solidFill>
                  <a:schemeClr val="tx1"/>
                </a:solidFill>
              </a:rPr>
              <a:t>.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b="0" dirty="0" smtClean="0">
                <a:solidFill>
                  <a:schemeClr val="tx1"/>
                </a:solidFill>
              </a:rPr>
              <a:t>Position </a:t>
            </a:r>
            <a:r>
              <a:rPr lang="en-US" sz="1600" b="0" dirty="0">
                <a:solidFill>
                  <a:schemeClr val="tx1"/>
                </a:solidFill>
              </a:rPr>
              <a:t>inferred from wire </a:t>
            </a:r>
            <a:r>
              <a:rPr lang="en-US" sz="1600" b="0" dirty="0" smtClean="0">
                <a:solidFill>
                  <a:schemeClr val="tx1"/>
                </a:solidFill>
              </a:rPr>
              <a:t>hit (or cathode strip)</a:t>
            </a:r>
            <a:endParaRPr lang="ru-RU" sz="1600" b="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3313" y="1013667"/>
            <a:ext cx="115615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General operating principle: </a:t>
            </a:r>
            <a:r>
              <a:rPr lang="en-US" sz="2000" dirty="0"/>
              <a:t>a charged particle traverses a gas volume, producing ion-electron pairs. The electrons drift </a:t>
            </a:r>
            <a:r>
              <a:rPr lang="en-US" sz="2000" dirty="0" smtClean="0"/>
              <a:t>in the </a:t>
            </a:r>
            <a:r>
              <a:rPr lang="en-US" sz="2000" dirty="0"/>
              <a:t>electric field and are amplified near thin wires or meshes, creating a detectable signal.</a:t>
            </a: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067035" y="4996575"/>
            <a:ext cx="4395291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</a:t>
            </a:r>
            <a:r>
              <a:rPr lang="en-US" sz="1600" dirty="0" smtClean="0"/>
              <a:t>rift </a:t>
            </a:r>
            <a:r>
              <a:rPr lang="en-US" sz="1600" dirty="0"/>
              <a:t>gap (few mm) and a thin amplification gap (~100 µm) separated by a micromesh</a:t>
            </a:r>
            <a:r>
              <a:rPr lang="en-US" sz="16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Electrons </a:t>
            </a:r>
            <a:r>
              <a:rPr lang="en-US" sz="1600" dirty="0"/>
              <a:t>drift to mesh, then undergo avalanche near the readout plane</a:t>
            </a:r>
            <a:r>
              <a:rPr lang="en-US" sz="16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Gas gain is lower than in MWPC or straw.</a:t>
            </a:r>
            <a:endParaRPr lang="ru-RU" sz="16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8286801" y="4996575"/>
            <a:ext cx="3905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Thin cylindrical tubes with central anode wire and </a:t>
            </a:r>
            <a:r>
              <a:rPr lang="en-US" sz="1600" dirty="0" smtClean="0"/>
              <a:t>cathode wall.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Electrons </a:t>
            </a:r>
            <a:r>
              <a:rPr lang="en-US" sz="1600" dirty="0"/>
              <a:t>drift radially to the wire, where amplification occurs</a:t>
            </a:r>
            <a:r>
              <a:rPr lang="en-US" sz="16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Coordinate derived from drift time.</a:t>
            </a:r>
          </a:p>
        </p:txBody>
      </p:sp>
      <p:sp>
        <p:nvSpPr>
          <p:cNvPr id="20" name="Объект 7"/>
          <p:cNvSpPr txBox="1">
            <a:spLocks/>
          </p:cNvSpPr>
          <p:nvPr/>
        </p:nvSpPr>
        <p:spPr>
          <a:xfrm>
            <a:off x="4642374" y="2193708"/>
            <a:ext cx="3205956" cy="14097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0" dirty="0" err="1" smtClean="0"/>
              <a:t>MicroMegas</a:t>
            </a:r>
            <a:endParaRPr lang="ru-RU" sz="2000" b="0" dirty="0"/>
          </a:p>
        </p:txBody>
      </p:sp>
      <p:sp>
        <p:nvSpPr>
          <p:cNvPr id="21" name="Объект 7"/>
          <p:cNvSpPr txBox="1">
            <a:spLocks/>
          </p:cNvSpPr>
          <p:nvPr/>
        </p:nvSpPr>
        <p:spPr>
          <a:xfrm>
            <a:off x="8728865" y="2240689"/>
            <a:ext cx="3205956" cy="14097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0" dirty="0" smtClean="0"/>
              <a:t>Straw</a:t>
            </a:r>
            <a:endParaRPr lang="ru-RU" sz="2000" b="0" dirty="0"/>
          </a:p>
        </p:txBody>
      </p:sp>
    </p:spTree>
    <p:extLst>
      <p:ext uri="{BB962C8B-B14F-4D97-AF65-F5344CB8AC3E}">
        <p14:creationId xmlns:p14="http://schemas.microsoft.com/office/powerpoint/2010/main" val="405647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13" t="4101" r="9912" b="5653"/>
          <a:stretch/>
        </p:blipFill>
        <p:spPr>
          <a:xfrm>
            <a:off x="407988" y="1289304"/>
            <a:ext cx="6724332" cy="3922776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</a:t>
            </a:r>
            <a:r>
              <a:rPr lang="en-US" dirty="0"/>
              <a:t>beam </a:t>
            </a:r>
            <a:r>
              <a:rPr lang="en-US" dirty="0" smtClean="0"/>
              <a:t>setup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5 August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Margarita Banchshikova | Performance studies of small Straw Tracker prototype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478680" y="3391382"/>
            <a:ext cx="2804447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Reference timing:</a:t>
            </a:r>
          </a:p>
          <a:p>
            <a:r>
              <a:rPr lang="en-US" sz="1600" dirty="0" smtClean="0"/>
              <a:t>Scintillators</a:t>
            </a:r>
            <a:r>
              <a:rPr lang="en-US" sz="16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Reference </a:t>
            </a:r>
            <a:r>
              <a:rPr lang="en-US" sz="1600" dirty="0" smtClean="0"/>
              <a:t>time measurements (t</a:t>
            </a:r>
            <a:r>
              <a:rPr lang="en-US" sz="1600" baseline="-25000" dirty="0" smtClean="0"/>
              <a:t>0</a:t>
            </a:r>
            <a:r>
              <a:rPr lang="en-US" sz="1600" dirty="0" smtClean="0"/>
              <a:t>)</a:t>
            </a:r>
            <a:endParaRPr lang="en-US" sz="1600" dirty="0"/>
          </a:p>
          <a:p>
            <a:endParaRPr lang="en-US" sz="1600" dirty="0" smtClean="0"/>
          </a:p>
          <a:p>
            <a:r>
              <a:rPr lang="en-US" sz="1600" b="1" dirty="0" smtClean="0"/>
              <a:t>Straws: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 smtClean="0"/>
              <a:t>Ar</a:t>
            </a:r>
            <a:r>
              <a:rPr lang="en-US" sz="1600" dirty="0" smtClean="0"/>
              <a:t>/CO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: 70/30</a:t>
            </a:r>
            <a:r>
              <a:rPr lang="ru-RU" sz="1600" dirty="0" smtClean="0"/>
              <a:t>%</a:t>
            </a:r>
            <a:r>
              <a:rPr lang="en-US" sz="16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Prototype 1: diameter – 10 mm.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Prototype 2: diameter – 5, 10, 20 mm.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3505200" y="5083629"/>
            <a:ext cx="0" cy="44631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28" idx="0"/>
          </p:cNvCxnSpPr>
          <p:nvPr/>
        </p:nvCxnSpPr>
        <p:spPr>
          <a:xfrm flipV="1">
            <a:off x="5192903" y="5027173"/>
            <a:ext cx="0" cy="55966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4180115" y="4332515"/>
            <a:ext cx="0" cy="141514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6096000" y="3984171"/>
            <a:ext cx="1" cy="186465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 flipV="1">
            <a:off x="4441303" y="3548743"/>
            <a:ext cx="2" cy="175804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2160241" y="4074279"/>
            <a:ext cx="0" cy="173635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683070" y="5848827"/>
            <a:ext cx="144924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 err="1" smtClean="0"/>
              <a:t>MicroMegas</a:t>
            </a:r>
            <a:r>
              <a:rPr lang="en-US" sz="1600" dirty="0" smtClean="0"/>
              <a:t> 3</a:t>
            </a:r>
            <a:endParaRPr lang="ru-RU" sz="1600" dirty="0" smtClean="0"/>
          </a:p>
        </p:txBody>
      </p:sp>
      <p:sp>
        <p:nvSpPr>
          <p:cNvPr id="23" name="TextBox 22"/>
          <p:cNvSpPr txBox="1"/>
          <p:nvPr/>
        </p:nvSpPr>
        <p:spPr>
          <a:xfrm>
            <a:off x="3566910" y="5843295"/>
            <a:ext cx="128881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 err="1" smtClean="0"/>
              <a:t>MicroMegas</a:t>
            </a:r>
            <a:r>
              <a:rPr lang="en-US" sz="1600" dirty="0" smtClean="0"/>
              <a:t> 2</a:t>
            </a:r>
            <a:endParaRPr lang="ru-RU" sz="1600" dirty="0" smtClean="0"/>
          </a:p>
        </p:txBody>
      </p:sp>
      <p:sp>
        <p:nvSpPr>
          <p:cNvPr id="26" name="TextBox 25"/>
          <p:cNvSpPr txBox="1"/>
          <p:nvPr/>
        </p:nvSpPr>
        <p:spPr>
          <a:xfrm>
            <a:off x="1085709" y="5843701"/>
            <a:ext cx="185948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 err="1" smtClean="0"/>
              <a:t>MicroMegas</a:t>
            </a:r>
            <a:r>
              <a:rPr lang="en-US" sz="1600" dirty="0" smtClean="0"/>
              <a:t> </a:t>
            </a:r>
            <a:r>
              <a:rPr lang="ru-RU" sz="1600" dirty="0" smtClean="0"/>
              <a:t>4 </a:t>
            </a:r>
            <a:r>
              <a:rPr lang="en-US" sz="1600" dirty="0" smtClean="0"/>
              <a:t>and 5</a:t>
            </a:r>
            <a:endParaRPr lang="ru-RU" sz="1600" dirty="0" smtClean="0"/>
          </a:p>
        </p:txBody>
      </p:sp>
      <p:sp>
        <p:nvSpPr>
          <p:cNvPr id="27" name="TextBox 26"/>
          <p:cNvSpPr txBox="1"/>
          <p:nvPr/>
        </p:nvSpPr>
        <p:spPr>
          <a:xfrm>
            <a:off x="4233458" y="5305449"/>
            <a:ext cx="708912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 err="1" smtClean="0"/>
              <a:t>Timepix</a:t>
            </a:r>
            <a:endParaRPr lang="ru-RU" sz="1600" dirty="0" smtClean="0"/>
          </a:p>
        </p:txBody>
      </p:sp>
      <p:sp>
        <p:nvSpPr>
          <p:cNvPr id="28" name="TextBox 27"/>
          <p:cNvSpPr txBox="1"/>
          <p:nvPr/>
        </p:nvSpPr>
        <p:spPr>
          <a:xfrm>
            <a:off x="4502008" y="5586835"/>
            <a:ext cx="138178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 smtClean="0">
                <a:solidFill>
                  <a:srgbClr val="FF0000"/>
                </a:solidFill>
              </a:rPr>
              <a:t>Straw tracker 2</a:t>
            </a:r>
            <a:endParaRPr lang="ru-RU" sz="1600" dirty="0" smtClean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449758" y="5564411"/>
            <a:ext cx="138178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 smtClean="0">
                <a:solidFill>
                  <a:srgbClr val="FF0000"/>
                </a:solidFill>
              </a:rPr>
              <a:t>Straw tracker 1</a:t>
            </a:r>
            <a:endParaRPr lang="ru-RU" sz="1600" dirty="0" smtClean="0">
              <a:solidFill>
                <a:srgbClr val="FF0000"/>
              </a:solidFill>
            </a:endParaRPr>
          </a:p>
        </p:txBody>
      </p:sp>
      <p:cxnSp>
        <p:nvCxnSpPr>
          <p:cNvPr id="35" name="Прямая со стрелкой 34"/>
          <p:cNvCxnSpPr/>
          <p:nvPr/>
        </p:nvCxnSpPr>
        <p:spPr>
          <a:xfrm flipH="1" flipV="1">
            <a:off x="1599870" y="4100934"/>
            <a:ext cx="3288" cy="118591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flipV="1">
            <a:off x="6717719" y="3543969"/>
            <a:ext cx="0" cy="162067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828721" y="5306786"/>
            <a:ext cx="1115690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 smtClean="0"/>
              <a:t>Scintillator 1</a:t>
            </a:r>
            <a:endParaRPr lang="ru-RU" sz="1600" dirty="0" smtClean="0"/>
          </a:p>
        </p:txBody>
      </p:sp>
      <p:sp>
        <p:nvSpPr>
          <p:cNvPr id="42" name="TextBox 41"/>
          <p:cNvSpPr txBox="1"/>
          <p:nvPr/>
        </p:nvSpPr>
        <p:spPr>
          <a:xfrm>
            <a:off x="6159874" y="5220640"/>
            <a:ext cx="1115690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 smtClean="0"/>
              <a:t>Scintillator 2</a:t>
            </a:r>
            <a:endParaRPr lang="ru-RU" sz="1600" dirty="0" smtClean="0"/>
          </a:p>
        </p:txBody>
      </p:sp>
      <p:sp>
        <p:nvSpPr>
          <p:cNvPr id="29" name="TextBox 28"/>
          <p:cNvSpPr txBox="1"/>
          <p:nvPr/>
        </p:nvSpPr>
        <p:spPr>
          <a:xfrm>
            <a:off x="1805351" y="1321271"/>
            <a:ext cx="128881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 err="1" smtClean="0"/>
              <a:t>MicroMegas</a:t>
            </a:r>
            <a:r>
              <a:rPr lang="en-US" sz="1600" dirty="0" smtClean="0"/>
              <a:t> 0</a:t>
            </a:r>
            <a:endParaRPr lang="ru-RU" sz="1600" dirty="0" smtClean="0"/>
          </a:p>
        </p:txBody>
      </p:sp>
      <p:cxnSp>
        <p:nvCxnSpPr>
          <p:cNvPr id="30" name="Прямая со стрелкой 29"/>
          <p:cNvCxnSpPr/>
          <p:nvPr/>
        </p:nvCxnSpPr>
        <p:spPr>
          <a:xfrm>
            <a:off x="2449758" y="1567492"/>
            <a:ext cx="0" cy="152318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4"/>
          <a:srcRect l="2971" r="-1" b="3587"/>
          <a:stretch/>
        </p:blipFill>
        <p:spPr>
          <a:xfrm>
            <a:off x="10025743" y="3405796"/>
            <a:ext cx="2036351" cy="2187669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7413171" y="1271538"/>
            <a:ext cx="4648923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Reference tracking:</a:t>
            </a:r>
          </a:p>
          <a:p>
            <a:r>
              <a:rPr lang="en-US" sz="1600" dirty="0" smtClean="0"/>
              <a:t>1. </a:t>
            </a:r>
            <a:r>
              <a:rPr lang="en-US" sz="1600" dirty="0" err="1" smtClean="0"/>
              <a:t>MicroMegas</a:t>
            </a:r>
            <a:r>
              <a:rPr lang="en-US" sz="1600" dirty="0" smtClean="0"/>
              <a:t>: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Ar</a:t>
            </a:r>
            <a:r>
              <a:rPr lang="en-US" sz="1600" dirty="0"/>
              <a:t>/CO</a:t>
            </a:r>
            <a:r>
              <a:rPr lang="en-US" sz="1600" baseline="-25000" dirty="0"/>
              <a:t>2</a:t>
            </a:r>
            <a:r>
              <a:rPr lang="en-US" sz="1600" dirty="0"/>
              <a:t>: 93/7</a:t>
            </a:r>
            <a:r>
              <a:rPr lang="ru-RU" sz="1600" dirty="0"/>
              <a:t>%</a:t>
            </a:r>
            <a:r>
              <a:rPr lang="en-US" sz="16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Readout: TIGER ASIC.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r>
              <a:rPr lang="en-US" sz="1600" dirty="0" smtClean="0"/>
              <a:t>2. Timepix-4: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Pixel size: 55 um.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Number of pixels: 448 x 512</a:t>
            </a:r>
            <a:r>
              <a:rPr lang="en-US" dirty="0"/>
              <a:t>.</a:t>
            </a:r>
          </a:p>
        </p:txBody>
      </p:sp>
      <p:graphicFrame>
        <p:nvGraphicFramePr>
          <p:cNvPr id="31" name="Таблица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8541848"/>
              </p:ext>
            </p:extLst>
          </p:nvPr>
        </p:nvGraphicFramePr>
        <p:xfrm>
          <a:off x="10047366" y="1344171"/>
          <a:ext cx="1949562" cy="1303866"/>
        </p:xfrm>
        <a:graphic>
          <a:graphicData uri="http://schemas.openxmlformats.org/drawingml/2006/table">
            <a:tbl>
              <a:tblPr firstRow="1" firstCol="1" bandRow="1">
                <a:tableStyleId>{8EC20E35-A176-4012-BC5E-935CFFF8708E}</a:tableStyleId>
              </a:tblPr>
              <a:tblGrid>
                <a:gridCol w="656599">
                  <a:extLst>
                    <a:ext uri="{9D8B030D-6E8A-4147-A177-3AD203B41FA5}">
                      <a16:colId xmlns:a16="http://schemas.microsoft.com/office/drawing/2014/main" val="3794535824"/>
                    </a:ext>
                  </a:extLst>
                </a:gridCol>
                <a:gridCol w="1292963">
                  <a:extLst>
                    <a:ext uri="{9D8B030D-6E8A-4147-A177-3AD203B41FA5}">
                      <a16:colId xmlns:a16="http://schemas.microsoft.com/office/drawing/2014/main" val="2634030458"/>
                    </a:ext>
                  </a:extLst>
                </a:gridCol>
              </a:tblGrid>
              <a:tr h="252306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Axis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effectLst/>
                        </a:rPr>
                        <a:t>MicroMegas</a:t>
                      </a:r>
                      <a:r>
                        <a:rPr lang="en-US" sz="1200" dirty="0" smtClean="0">
                          <a:effectLst/>
                        </a:rPr>
                        <a:t> ID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50853513"/>
                  </a:ext>
                </a:extLst>
              </a:tr>
              <a:tr h="172623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X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MM 0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57454534"/>
                  </a:ext>
                </a:extLst>
              </a:tr>
              <a:tr h="183365">
                <a:tc>
                  <a:txBody>
                    <a:bodyPr/>
                    <a:lstStyle/>
                    <a:p>
                      <a:pPr marL="0" indent="95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X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MM 2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68456728"/>
                  </a:ext>
                </a:extLst>
              </a:tr>
              <a:tr h="183365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X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MM 3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28330185"/>
                  </a:ext>
                </a:extLst>
              </a:tr>
              <a:tr h="18336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Х</a:t>
                      </a:r>
                      <a:r>
                        <a:rPr lang="en-US" sz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dirty="0" smtClean="0">
                          <a:effectLst/>
                        </a:rPr>
                        <a:t>(XY)</a:t>
                      </a:r>
                      <a:endParaRPr lang="ru-RU" sz="12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MM </a:t>
                      </a:r>
                      <a:r>
                        <a:rPr lang="en-US" sz="1200" dirty="0" smtClean="0">
                          <a:effectLst/>
                        </a:rPr>
                        <a:t>4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2862656"/>
                  </a:ext>
                </a:extLst>
              </a:tr>
              <a:tr h="183365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Y (XY)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MM </a:t>
                      </a:r>
                      <a:r>
                        <a:rPr lang="en-US" sz="1200" dirty="0" smtClean="0">
                          <a:effectLst/>
                        </a:rPr>
                        <a:t>5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000227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466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254721"/>
            <a:ext cx="11376025" cy="568239"/>
          </a:xfrm>
        </p:spPr>
        <p:txBody>
          <a:bodyPr/>
          <a:lstStyle/>
          <a:p>
            <a:r>
              <a:rPr lang="en-US" dirty="0" smtClean="0"/>
              <a:t>July Test Beam Analysis. </a:t>
            </a:r>
            <a:r>
              <a:rPr lang="en-US" dirty="0" err="1" smtClean="0"/>
              <a:t>Timepix</a:t>
            </a:r>
            <a:r>
              <a:rPr lang="en-US" dirty="0" smtClean="0"/>
              <a:t> Detector data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5 August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Margarita Banchshikova | Performance studies of small Straw Tracker prototype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0867947"/>
              </p:ext>
            </p:extLst>
          </p:nvPr>
        </p:nvGraphicFramePr>
        <p:xfrm>
          <a:off x="6055739" y="1186346"/>
          <a:ext cx="5875003" cy="1472184"/>
        </p:xfrm>
        <a:graphic>
          <a:graphicData uri="http://schemas.openxmlformats.org/drawingml/2006/table">
            <a:tbl>
              <a:tblPr firstRow="1" firstCol="1" bandRow="1">
                <a:tableStyleId>{8EC20E35-A176-4012-BC5E-935CFFF8708E}</a:tableStyleId>
              </a:tblPr>
              <a:tblGrid>
                <a:gridCol w="802833">
                  <a:extLst>
                    <a:ext uri="{9D8B030D-6E8A-4147-A177-3AD203B41FA5}">
                      <a16:colId xmlns:a16="http://schemas.microsoft.com/office/drawing/2014/main" val="910663476"/>
                    </a:ext>
                  </a:extLst>
                </a:gridCol>
                <a:gridCol w="1976758">
                  <a:extLst>
                    <a:ext uri="{9D8B030D-6E8A-4147-A177-3AD203B41FA5}">
                      <a16:colId xmlns:a16="http://schemas.microsoft.com/office/drawing/2014/main" val="3094142047"/>
                    </a:ext>
                  </a:extLst>
                </a:gridCol>
                <a:gridCol w="3095412">
                  <a:extLst>
                    <a:ext uri="{9D8B030D-6E8A-4147-A177-3AD203B41FA5}">
                      <a16:colId xmlns:a16="http://schemas.microsoft.com/office/drawing/2014/main" val="300578134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Input number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Purpose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Pixels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20918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Scintillator</a:t>
                      </a:r>
                      <a:r>
                        <a:rPr lang="en-US" sz="14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coincidence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{2,508}, {6,509}, {443,510}, {447,511}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593267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Scintillator </a:t>
                      </a:r>
                      <a:r>
                        <a:rPr lang="en-US" sz="1400" smtClean="0">
                          <a:effectLst/>
                        </a:rPr>
                        <a:t>1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{0,508}, {4,509}, {441,510}, {445,511}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630280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Scintillator </a:t>
                      </a:r>
                      <a:r>
                        <a:rPr lang="en-US" sz="1400" smtClean="0">
                          <a:effectLst/>
                        </a:rPr>
                        <a:t>2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{0,0}, {4,1}, {441,2}, {445,3}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929195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STM-VMM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{2,0}, {6,1}, {443,2}, {447,3}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74317820"/>
                  </a:ext>
                </a:extLst>
              </a:tr>
            </a:tbl>
          </a:graphicData>
        </a:graphic>
      </p:graphicFrame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158" b="9458"/>
          <a:stretch/>
        </p:blipFill>
        <p:spPr>
          <a:xfrm>
            <a:off x="6739467" y="3401503"/>
            <a:ext cx="4935538" cy="241509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93"/>
          <a:stretch/>
        </p:blipFill>
        <p:spPr>
          <a:xfrm>
            <a:off x="322194" y="1083876"/>
            <a:ext cx="5027046" cy="5102352"/>
          </a:xfrm>
          <a:prstGeom prst="rect">
            <a:avLst/>
          </a:prstGeom>
        </p:spPr>
      </p:pic>
      <p:cxnSp>
        <p:nvCxnSpPr>
          <p:cNvPr id="8" name="Прямая со стрелкой 7"/>
          <p:cNvCxnSpPr/>
          <p:nvPr/>
        </p:nvCxnSpPr>
        <p:spPr>
          <a:xfrm flipH="1">
            <a:off x="4539045" y="1280160"/>
            <a:ext cx="471867" cy="27432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409784" y="1255273"/>
            <a:ext cx="466917" cy="32409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 flipV="1">
            <a:off x="4539045" y="5683045"/>
            <a:ext cx="235933" cy="36424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427556" y="5683045"/>
            <a:ext cx="431372" cy="32075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8" name="Овал 27"/>
          <p:cNvSpPr/>
          <p:nvPr/>
        </p:nvSpPr>
        <p:spPr>
          <a:xfrm>
            <a:off x="757375" y="1501416"/>
            <a:ext cx="413832" cy="338328"/>
          </a:xfrm>
          <a:prstGeom prst="ellipse">
            <a:avLst/>
          </a:prstGeom>
          <a:noFill/>
          <a:ln w="222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3693765" y="1484094"/>
            <a:ext cx="413832" cy="338328"/>
          </a:xfrm>
          <a:prstGeom prst="ellipse">
            <a:avLst/>
          </a:prstGeom>
          <a:noFill/>
          <a:ln w="222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5"/>
              </a:solidFill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4180241" y="1484652"/>
            <a:ext cx="413832" cy="338328"/>
          </a:xfrm>
          <a:prstGeom prst="ellipse">
            <a:avLst/>
          </a:prstGeom>
          <a:noFill/>
          <a:ln w="222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779307" y="5438460"/>
            <a:ext cx="413832" cy="338328"/>
          </a:xfrm>
          <a:prstGeom prst="ellipse">
            <a:avLst/>
          </a:prstGeom>
          <a:noFill/>
          <a:ln w="222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4243179" y="5496960"/>
            <a:ext cx="413832" cy="338328"/>
          </a:xfrm>
          <a:prstGeom prst="ellipse">
            <a:avLst/>
          </a:prstGeom>
          <a:noFill/>
          <a:ln w="222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5438547" y="1554480"/>
            <a:ext cx="26609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rgbClr val="303030"/>
                </a:solidFill>
              </a:rPr>
              <a:t>10</a:t>
            </a:r>
            <a:r>
              <a:rPr lang="en-US" sz="1400" baseline="30000" dirty="0" smtClean="0">
                <a:solidFill>
                  <a:srgbClr val="303030"/>
                </a:solidFill>
              </a:rPr>
              <a:t>5</a:t>
            </a:r>
            <a:endParaRPr lang="ru-RU" sz="1400" baseline="30000" dirty="0" smtClean="0">
              <a:solidFill>
                <a:srgbClr val="30303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436830" y="2363523"/>
            <a:ext cx="26609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rgbClr val="303030"/>
                </a:solidFill>
              </a:rPr>
              <a:t>10</a:t>
            </a:r>
            <a:r>
              <a:rPr lang="en-US" sz="1400" baseline="30000" dirty="0">
                <a:solidFill>
                  <a:srgbClr val="303030"/>
                </a:solidFill>
              </a:rPr>
              <a:t>4</a:t>
            </a:r>
            <a:endParaRPr lang="ru-RU" sz="1400" baseline="30000" dirty="0" smtClean="0">
              <a:solidFill>
                <a:srgbClr val="30303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427015" y="3144407"/>
            <a:ext cx="26609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rgbClr val="303030"/>
                </a:solidFill>
              </a:rPr>
              <a:t>10</a:t>
            </a:r>
            <a:r>
              <a:rPr lang="en-US" sz="1400" baseline="30000" dirty="0">
                <a:solidFill>
                  <a:srgbClr val="303030"/>
                </a:solidFill>
              </a:rPr>
              <a:t>3</a:t>
            </a:r>
            <a:endParaRPr lang="ru-RU" sz="1400" baseline="30000" dirty="0" smtClean="0">
              <a:solidFill>
                <a:srgbClr val="30303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423103" y="3912214"/>
            <a:ext cx="26609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rgbClr val="303030"/>
                </a:solidFill>
              </a:rPr>
              <a:t>10</a:t>
            </a:r>
            <a:r>
              <a:rPr lang="en-US" sz="1400" baseline="30000" dirty="0">
                <a:solidFill>
                  <a:srgbClr val="303030"/>
                </a:solidFill>
              </a:rPr>
              <a:t>2</a:t>
            </a:r>
            <a:endParaRPr lang="ru-RU" sz="1400" baseline="30000" dirty="0" smtClean="0">
              <a:solidFill>
                <a:srgbClr val="30303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438547" y="4727344"/>
            <a:ext cx="19877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rgbClr val="303030"/>
                </a:solidFill>
              </a:rPr>
              <a:t>10</a:t>
            </a:r>
            <a:endParaRPr lang="ru-RU" sz="1400" baseline="30000" dirty="0" smtClean="0">
              <a:solidFill>
                <a:srgbClr val="30303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486300" y="5510568"/>
            <a:ext cx="9938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rgbClr val="303030"/>
                </a:solidFill>
              </a:rPr>
              <a:t>1</a:t>
            </a:r>
            <a:endParaRPr lang="ru-RU" sz="1400" baseline="30000" dirty="0" smtClean="0">
              <a:solidFill>
                <a:srgbClr val="30303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489592" y="892419"/>
            <a:ext cx="129522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rgbClr val="303030"/>
                </a:solidFill>
              </a:rPr>
              <a:t>Digital pixels</a:t>
            </a:r>
            <a:endParaRPr lang="ru-RU" baseline="30000" dirty="0" smtClean="0">
              <a:solidFill>
                <a:srgbClr val="303030"/>
              </a:solidFill>
            </a:endParaRPr>
          </a:p>
        </p:txBody>
      </p:sp>
      <p:cxnSp>
        <p:nvCxnSpPr>
          <p:cNvPr id="41" name="Прямая со стрелкой 40"/>
          <p:cNvCxnSpPr>
            <a:stCxn id="13" idx="2"/>
          </p:cNvCxnSpPr>
          <p:nvPr/>
        </p:nvCxnSpPr>
        <p:spPr>
          <a:xfrm>
            <a:off x="8993240" y="2658530"/>
            <a:ext cx="0" cy="68144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9137206" y="2898548"/>
            <a:ext cx="218008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/>
              <a:t>Masking digital pixels</a:t>
            </a:r>
            <a:endParaRPr lang="ru-RU" baseline="30000" dirty="0" smtClean="0"/>
          </a:p>
        </p:txBody>
      </p:sp>
      <p:sp>
        <p:nvSpPr>
          <p:cNvPr id="44" name="TextBox 43"/>
          <p:cNvSpPr txBox="1"/>
          <p:nvPr/>
        </p:nvSpPr>
        <p:spPr>
          <a:xfrm>
            <a:off x="6381929" y="3992414"/>
            <a:ext cx="26609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rgbClr val="303030"/>
                </a:solidFill>
              </a:rPr>
              <a:t>10</a:t>
            </a:r>
            <a:r>
              <a:rPr lang="en-US" sz="1400" baseline="30000" dirty="0" smtClean="0">
                <a:solidFill>
                  <a:srgbClr val="303030"/>
                </a:solidFill>
              </a:rPr>
              <a:t>5</a:t>
            </a:r>
            <a:endParaRPr lang="ru-RU" sz="1400" baseline="30000" dirty="0" smtClean="0">
              <a:solidFill>
                <a:srgbClr val="30303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377709" y="4399656"/>
            <a:ext cx="26609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rgbClr val="303030"/>
                </a:solidFill>
              </a:rPr>
              <a:t>10</a:t>
            </a:r>
            <a:r>
              <a:rPr lang="en-US" sz="1400" baseline="30000" dirty="0">
                <a:solidFill>
                  <a:srgbClr val="303030"/>
                </a:solidFill>
              </a:rPr>
              <a:t>4</a:t>
            </a:r>
            <a:endParaRPr lang="ru-RU" sz="1400" baseline="30000" dirty="0" smtClean="0">
              <a:solidFill>
                <a:srgbClr val="30303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386148" y="4814605"/>
            <a:ext cx="26609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rgbClr val="303030"/>
                </a:solidFill>
              </a:rPr>
              <a:t>10</a:t>
            </a:r>
            <a:r>
              <a:rPr lang="en-US" sz="1400" baseline="30000" dirty="0">
                <a:solidFill>
                  <a:srgbClr val="303030"/>
                </a:solidFill>
              </a:rPr>
              <a:t>3</a:t>
            </a:r>
            <a:endParaRPr lang="ru-RU" sz="1400" baseline="30000" dirty="0" smtClean="0">
              <a:solidFill>
                <a:srgbClr val="30303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386148" y="5220079"/>
            <a:ext cx="26609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rgbClr val="303030"/>
                </a:solidFill>
              </a:rPr>
              <a:t>10</a:t>
            </a:r>
            <a:r>
              <a:rPr lang="en-US" sz="1400" baseline="30000" dirty="0">
                <a:solidFill>
                  <a:srgbClr val="303030"/>
                </a:solidFill>
              </a:rPr>
              <a:t>2</a:t>
            </a:r>
            <a:endParaRPr lang="ru-RU" sz="1400" baseline="30000" dirty="0" smtClean="0">
              <a:solidFill>
                <a:srgbClr val="30303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406204" y="5576169"/>
            <a:ext cx="19877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rgbClr val="303030"/>
                </a:solidFill>
              </a:rPr>
              <a:t>10</a:t>
            </a:r>
            <a:endParaRPr lang="ru-RU" sz="1400" baseline="30000" dirty="0" smtClean="0">
              <a:solidFill>
                <a:srgbClr val="30303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377709" y="3609691"/>
            <a:ext cx="26609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rgbClr val="303030"/>
                </a:solidFill>
              </a:rPr>
              <a:t>10</a:t>
            </a:r>
            <a:r>
              <a:rPr lang="en-US" sz="1400" baseline="30000" dirty="0">
                <a:solidFill>
                  <a:srgbClr val="303030"/>
                </a:solidFill>
              </a:rPr>
              <a:t>6</a:t>
            </a:r>
            <a:endParaRPr lang="ru-RU" sz="1400" baseline="30000" dirty="0" smtClean="0">
              <a:solidFill>
                <a:srgbClr val="30303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728375" y="5866058"/>
            <a:ext cx="23048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rgbClr val="303030"/>
                </a:solidFill>
              </a:rPr>
              <a:t>0</a:t>
            </a:r>
            <a:endParaRPr lang="ru-RU" sz="1400" baseline="30000" dirty="0" smtClean="0">
              <a:solidFill>
                <a:srgbClr val="30303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235203" y="5861210"/>
            <a:ext cx="9938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rgbClr val="303030"/>
                </a:solidFill>
              </a:rPr>
              <a:t>5</a:t>
            </a:r>
            <a:endParaRPr lang="ru-RU" sz="1400" baseline="30000" dirty="0" smtClean="0">
              <a:solidFill>
                <a:srgbClr val="30303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299282" y="5873299"/>
            <a:ext cx="32709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rgbClr val="303030"/>
                </a:solidFill>
              </a:rPr>
              <a:t>15</a:t>
            </a:r>
            <a:endParaRPr lang="ru-RU" sz="1400" baseline="30000" dirty="0" smtClean="0">
              <a:solidFill>
                <a:srgbClr val="30303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9401430" y="5874192"/>
            <a:ext cx="32709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rgbClr val="303030"/>
                </a:solidFill>
              </a:rPr>
              <a:t>2</a:t>
            </a:r>
            <a:r>
              <a:rPr lang="en-US" sz="1400" dirty="0" smtClean="0">
                <a:solidFill>
                  <a:srgbClr val="303030"/>
                </a:solidFill>
              </a:rPr>
              <a:t>5</a:t>
            </a:r>
            <a:endParaRPr lang="ru-RU" sz="1400" baseline="30000" dirty="0" smtClean="0">
              <a:solidFill>
                <a:srgbClr val="30303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0503578" y="5881630"/>
            <a:ext cx="32709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rgbClr val="303030"/>
                </a:solidFill>
              </a:rPr>
              <a:t>3</a:t>
            </a:r>
            <a:r>
              <a:rPr lang="en-US" sz="1400" dirty="0" smtClean="0">
                <a:solidFill>
                  <a:srgbClr val="303030"/>
                </a:solidFill>
              </a:rPr>
              <a:t>5</a:t>
            </a:r>
            <a:endParaRPr lang="ru-RU" sz="1400" baseline="30000" dirty="0" smtClean="0">
              <a:solidFill>
                <a:srgbClr val="30303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725853" y="5874192"/>
            <a:ext cx="23048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rgbClr val="303030"/>
                </a:solidFill>
              </a:rPr>
              <a:t>10</a:t>
            </a:r>
            <a:endParaRPr lang="ru-RU" sz="1400" baseline="30000" dirty="0" smtClean="0">
              <a:solidFill>
                <a:srgbClr val="30303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836070" y="5893760"/>
            <a:ext cx="23048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rgbClr val="303030"/>
                </a:solidFill>
              </a:rPr>
              <a:t>2</a:t>
            </a:r>
            <a:r>
              <a:rPr lang="en-US" sz="1400" dirty="0" smtClean="0">
                <a:solidFill>
                  <a:srgbClr val="303030"/>
                </a:solidFill>
              </a:rPr>
              <a:t>0</a:t>
            </a:r>
            <a:endParaRPr lang="ru-RU" sz="1400" baseline="30000" dirty="0" smtClean="0">
              <a:solidFill>
                <a:srgbClr val="30303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9924065" y="5889418"/>
            <a:ext cx="23048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rgbClr val="303030"/>
                </a:solidFill>
              </a:rPr>
              <a:t>3</a:t>
            </a:r>
            <a:r>
              <a:rPr lang="en-US" sz="1400" dirty="0" smtClean="0">
                <a:solidFill>
                  <a:srgbClr val="303030"/>
                </a:solidFill>
              </a:rPr>
              <a:t>0</a:t>
            </a:r>
            <a:endParaRPr lang="ru-RU" sz="1400" baseline="30000" dirty="0" smtClean="0">
              <a:solidFill>
                <a:srgbClr val="30303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0965159" y="5874192"/>
            <a:ext cx="23048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rgbClr val="303030"/>
                </a:solidFill>
              </a:rPr>
              <a:t>4</a:t>
            </a:r>
            <a:r>
              <a:rPr lang="en-US" sz="1400" dirty="0" smtClean="0">
                <a:solidFill>
                  <a:srgbClr val="303030"/>
                </a:solidFill>
              </a:rPr>
              <a:t>0</a:t>
            </a:r>
            <a:endParaRPr lang="ru-RU" sz="1400" baseline="30000" dirty="0" smtClean="0">
              <a:solidFill>
                <a:srgbClr val="30303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 rot="16200000">
            <a:off x="5822718" y="4388423"/>
            <a:ext cx="73697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rgbClr val="303030"/>
                </a:solidFill>
              </a:rPr>
              <a:t>Entries</a:t>
            </a:r>
            <a:endParaRPr lang="ru-RU" sz="1400" baseline="30000" dirty="0" smtClean="0">
              <a:solidFill>
                <a:srgbClr val="30303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9968672" y="6089636"/>
            <a:ext cx="123470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rgbClr val="303030"/>
                </a:solidFill>
              </a:rPr>
              <a:t>Number of hits</a:t>
            </a:r>
            <a:endParaRPr lang="ru-RU" sz="1400" baseline="30000" dirty="0" smtClean="0">
              <a:solidFill>
                <a:srgbClr val="3030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724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520" y="198018"/>
            <a:ext cx="11376025" cy="568239"/>
          </a:xfrm>
        </p:spPr>
        <p:txBody>
          <a:bodyPr/>
          <a:lstStyle/>
          <a:p>
            <a:r>
              <a:rPr lang="en-US" dirty="0" smtClean="0"/>
              <a:t>July Test Beam Analysis. </a:t>
            </a:r>
            <a:r>
              <a:rPr lang="en-US" dirty="0" err="1" smtClean="0"/>
              <a:t>MicroMegas</a:t>
            </a:r>
            <a:r>
              <a:rPr lang="en-US" dirty="0" smtClean="0"/>
              <a:t> data quality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5 August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Margarita Banchshikova | Performance studies of small Straw Tracker prototype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03" t="11843" b="9462"/>
          <a:stretch/>
        </p:blipFill>
        <p:spPr>
          <a:xfrm>
            <a:off x="8626112" y="901977"/>
            <a:ext cx="3534153" cy="1968651"/>
          </a:xfrm>
          <a:prstGeom prst="rect">
            <a:avLst/>
          </a:prstGeom>
        </p:spPr>
      </p:pic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0963456"/>
              </p:ext>
            </p:extLst>
          </p:nvPr>
        </p:nvGraphicFramePr>
        <p:xfrm>
          <a:off x="217520" y="905991"/>
          <a:ext cx="2873556" cy="1840068"/>
        </p:xfrm>
        <a:graphic>
          <a:graphicData uri="http://schemas.openxmlformats.org/drawingml/2006/table">
            <a:tbl>
              <a:tblPr firstRow="1" firstCol="1" bandRow="1">
                <a:tableStyleId>{8EC20E35-A176-4012-BC5E-935CFFF8708E}</a:tableStyleId>
              </a:tblPr>
              <a:tblGrid>
                <a:gridCol w="631566">
                  <a:extLst>
                    <a:ext uri="{9D8B030D-6E8A-4147-A177-3AD203B41FA5}">
                      <a16:colId xmlns:a16="http://schemas.microsoft.com/office/drawing/2014/main" val="3794535824"/>
                    </a:ext>
                  </a:extLst>
                </a:gridCol>
                <a:gridCol w="670651">
                  <a:extLst>
                    <a:ext uri="{9D8B030D-6E8A-4147-A177-3AD203B41FA5}">
                      <a16:colId xmlns:a16="http://schemas.microsoft.com/office/drawing/2014/main" val="2634030458"/>
                    </a:ext>
                  </a:extLst>
                </a:gridCol>
                <a:gridCol w="756932">
                  <a:extLst>
                    <a:ext uri="{9D8B030D-6E8A-4147-A177-3AD203B41FA5}">
                      <a16:colId xmlns:a16="http://schemas.microsoft.com/office/drawing/2014/main" val="2315477845"/>
                    </a:ext>
                  </a:extLst>
                </a:gridCol>
                <a:gridCol w="814407">
                  <a:extLst>
                    <a:ext uri="{9D8B030D-6E8A-4147-A177-3AD203B41FA5}">
                      <a16:colId xmlns:a16="http://schemas.microsoft.com/office/drawing/2014/main" val="3292625561"/>
                    </a:ext>
                  </a:extLst>
                </a:gridCol>
              </a:tblGrid>
              <a:tr h="686607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j-lt"/>
                        </a:rPr>
                        <a:t>Axis</a:t>
                      </a:r>
                      <a:endParaRPr lang="ru-RU"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j-lt"/>
                        </a:rPr>
                        <a:t>MM ID</a:t>
                      </a:r>
                      <a:endParaRPr lang="ru-RU"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Readout</a:t>
                      </a:r>
                      <a:r>
                        <a:rPr lang="en-US" sz="1200" baseline="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area, cm</a:t>
                      </a:r>
                      <a:r>
                        <a:rPr lang="en-US" sz="1200" baseline="300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baseline="300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Strip pitch, um</a:t>
                      </a:r>
                      <a:endParaRPr lang="ru-RU" sz="1200" baseline="30000" dirty="0" smtClean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50853513"/>
                  </a:ext>
                </a:extLst>
              </a:tr>
              <a:tr h="219753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j-lt"/>
                        </a:rPr>
                        <a:t>X</a:t>
                      </a:r>
                      <a:endParaRPr lang="ru-RU"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j-lt"/>
                        </a:rPr>
                        <a:t>MM 0</a:t>
                      </a:r>
                      <a:endParaRPr lang="ru-RU"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3x3</a:t>
                      </a:r>
                      <a:endParaRPr lang="ru-RU"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250</a:t>
                      </a:r>
                      <a:endParaRPr lang="ru-RU"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57454534"/>
                  </a:ext>
                </a:extLst>
              </a:tr>
              <a:tr h="233427">
                <a:tc>
                  <a:txBody>
                    <a:bodyPr/>
                    <a:lstStyle/>
                    <a:p>
                      <a:pPr marL="0" indent="95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j-lt"/>
                        </a:rPr>
                        <a:t>X</a:t>
                      </a:r>
                      <a:endParaRPr lang="ru-RU"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j-lt"/>
                        </a:rPr>
                        <a:t>MM 2</a:t>
                      </a:r>
                      <a:endParaRPr lang="ru-RU"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3x3</a:t>
                      </a:r>
                      <a:endParaRPr lang="ru-RU"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250</a:t>
                      </a:r>
                      <a:endParaRPr lang="ru-RU"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68456728"/>
                  </a:ext>
                </a:extLst>
              </a:tr>
              <a:tr h="233427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j-lt"/>
                        </a:rPr>
                        <a:t>X</a:t>
                      </a:r>
                      <a:endParaRPr lang="ru-RU"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j-lt"/>
                        </a:rPr>
                        <a:t>MM 3</a:t>
                      </a:r>
                      <a:endParaRPr lang="ru-RU"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3x3</a:t>
                      </a:r>
                      <a:endParaRPr lang="ru-RU"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250</a:t>
                      </a:r>
                      <a:endParaRPr lang="ru-RU"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28330185"/>
                  </a:ext>
                </a:extLst>
              </a:tr>
              <a:tr h="23342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+mj-lt"/>
                          <a:ea typeface="+mn-ea"/>
                          <a:cs typeface="+mn-cs"/>
                        </a:rPr>
                        <a:t>Х</a:t>
                      </a:r>
                      <a:r>
                        <a:rPr lang="en-US" sz="1200" dirty="0" smtClean="0"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dirty="0" smtClean="0">
                          <a:effectLst/>
                          <a:latin typeface="+mj-lt"/>
                        </a:rPr>
                        <a:t>(XY)</a:t>
                      </a:r>
                      <a:endParaRPr lang="ru-RU" sz="1200" dirty="0" smtClean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j-lt"/>
                        </a:rPr>
                        <a:t>MM </a:t>
                      </a:r>
                      <a:r>
                        <a:rPr lang="en-US" sz="1200" dirty="0" smtClean="0">
                          <a:effectLst/>
                          <a:latin typeface="+mj-lt"/>
                        </a:rPr>
                        <a:t>4</a:t>
                      </a:r>
                      <a:endParaRPr lang="ru-RU"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10x10</a:t>
                      </a:r>
                      <a:endParaRPr lang="ru-RU"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400</a:t>
                      </a:r>
                      <a:endParaRPr lang="ru-RU"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2862656"/>
                  </a:ext>
                </a:extLst>
              </a:tr>
              <a:tr h="233427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j-lt"/>
                          <a:ea typeface="+mn-ea"/>
                          <a:cs typeface="+mn-cs"/>
                        </a:rPr>
                        <a:t>Y (XY)</a:t>
                      </a:r>
                      <a:endParaRPr lang="ru-RU"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j-lt"/>
                        </a:rPr>
                        <a:t>MM </a:t>
                      </a:r>
                      <a:r>
                        <a:rPr lang="en-US" sz="1200" dirty="0" smtClean="0">
                          <a:effectLst/>
                          <a:latin typeface="+mj-lt"/>
                        </a:rPr>
                        <a:t>5</a:t>
                      </a:r>
                      <a:endParaRPr lang="ru-RU"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10x10</a:t>
                      </a:r>
                      <a:endParaRPr lang="ru-RU"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400</a:t>
                      </a:r>
                      <a:endParaRPr lang="ru-RU"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00022772"/>
                  </a:ext>
                </a:extLst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09" t="5833" r="2757" b="8754"/>
          <a:stretch/>
        </p:blipFill>
        <p:spPr>
          <a:xfrm>
            <a:off x="9629192" y="3554964"/>
            <a:ext cx="2369975" cy="23419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32" t="5601" b="8677"/>
          <a:stretch/>
        </p:blipFill>
        <p:spPr>
          <a:xfrm>
            <a:off x="615430" y="3556581"/>
            <a:ext cx="2447707" cy="235044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99" t="5689" b="8272"/>
          <a:stretch/>
        </p:blipFill>
        <p:spPr>
          <a:xfrm>
            <a:off x="3584448" y="3566161"/>
            <a:ext cx="2445874" cy="235915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97" t="5601" b="8694"/>
          <a:stretch/>
        </p:blipFill>
        <p:spPr>
          <a:xfrm>
            <a:off x="6537960" y="3566161"/>
            <a:ext cx="2451397" cy="2350008"/>
          </a:xfrm>
          <a:prstGeom prst="rect">
            <a:avLst/>
          </a:prstGeom>
        </p:spPr>
      </p:pic>
      <p:sp>
        <p:nvSpPr>
          <p:cNvPr id="18" name="Овал 17"/>
          <p:cNvSpPr/>
          <p:nvPr/>
        </p:nvSpPr>
        <p:spPr>
          <a:xfrm>
            <a:off x="10582617" y="805324"/>
            <a:ext cx="1284219" cy="2270177"/>
          </a:xfrm>
          <a:prstGeom prst="ellipse">
            <a:avLst/>
          </a:prstGeom>
          <a:noFill/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8850720" y="2860541"/>
            <a:ext cx="298039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 smtClean="0">
                <a:solidFill>
                  <a:schemeClr val="accent4">
                    <a:lumMod val="50000"/>
                  </a:schemeClr>
                </a:solidFill>
              </a:rPr>
              <a:t>   0    </a:t>
            </a:r>
            <a:r>
              <a:rPr lang="ru-RU" sz="1200" dirty="0" smtClean="0">
                <a:solidFill>
                  <a:schemeClr val="accent4">
                    <a:lumMod val="50000"/>
                  </a:schemeClr>
                </a:solidFill>
              </a:rPr>
              <a:t>  </a:t>
            </a:r>
            <a:r>
              <a:rPr lang="en-US" sz="1200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1200" dirty="0" smtClean="0">
                <a:solidFill>
                  <a:schemeClr val="accent4">
                    <a:lumMod val="50000"/>
                  </a:schemeClr>
                </a:solidFill>
              </a:rPr>
              <a:t>  1    </a:t>
            </a:r>
            <a:r>
              <a:rPr lang="ru-RU" sz="1200" dirty="0" smtClean="0">
                <a:solidFill>
                  <a:schemeClr val="accent4">
                    <a:lumMod val="50000"/>
                  </a:schemeClr>
                </a:solidFill>
              </a:rPr>
              <a:t>  </a:t>
            </a:r>
            <a:r>
              <a:rPr lang="en-US" sz="1200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1200" dirty="0" smtClean="0">
                <a:solidFill>
                  <a:schemeClr val="accent4">
                    <a:lumMod val="50000"/>
                  </a:schemeClr>
                </a:solidFill>
              </a:rPr>
              <a:t>  2    </a:t>
            </a:r>
            <a:r>
              <a:rPr lang="ru-RU" sz="12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1200" dirty="0" smtClean="0">
                <a:solidFill>
                  <a:schemeClr val="accent4">
                    <a:lumMod val="50000"/>
                  </a:schemeClr>
                </a:solidFill>
              </a:rPr>
              <a:t>     3   </a:t>
            </a:r>
            <a:r>
              <a:rPr lang="ru-RU" sz="1200" dirty="0" smtClean="0">
                <a:solidFill>
                  <a:schemeClr val="accent4">
                    <a:lumMod val="50000"/>
                  </a:schemeClr>
                </a:solidFill>
              </a:rPr>
              <a:t>    </a:t>
            </a:r>
            <a:r>
              <a:rPr lang="en-US" sz="1200" dirty="0" smtClean="0">
                <a:solidFill>
                  <a:schemeClr val="accent4">
                    <a:lumMod val="50000"/>
                  </a:schemeClr>
                </a:solidFill>
              </a:rPr>
              <a:t>  4   </a:t>
            </a:r>
            <a:r>
              <a:rPr lang="ru-RU" sz="1200" dirty="0" smtClean="0">
                <a:solidFill>
                  <a:schemeClr val="accent4">
                    <a:lumMod val="50000"/>
                  </a:schemeClr>
                </a:solidFill>
              </a:rPr>
              <a:t>  </a:t>
            </a:r>
            <a:r>
              <a:rPr lang="en-US" sz="1200" dirty="0" smtClean="0">
                <a:solidFill>
                  <a:schemeClr val="accent4">
                    <a:lumMod val="50000"/>
                  </a:schemeClr>
                </a:solidFill>
              </a:rPr>
              <a:t>     5</a:t>
            </a:r>
            <a:endParaRPr lang="ru-RU" sz="1200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953622" y="2543542"/>
            <a:ext cx="104760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 smtClean="0">
                <a:solidFill>
                  <a:schemeClr val="accent4">
                    <a:lumMod val="50000"/>
                  </a:schemeClr>
                </a:solidFill>
              </a:rPr>
              <a:t> 25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464791" y="2910894"/>
            <a:ext cx="351068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 smtClean="0">
                <a:solidFill>
                  <a:schemeClr val="accent4">
                    <a:lumMod val="50000"/>
                  </a:schemeClr>
                </a:solidFill>
              </a:rPr>
              <a:t>  0          1          2           3         4           5</a:t>
            </a:r>
            <a:endParaRPr lang="ru-RU" sz="1200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208789" y="3057452"/>
            <a:ext cx="247003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 smtClean="0">
                <a:solidFill>
                  <a:schemeClr val="accent4">
                    <a:lumMod val="50000"/>
                  </a:schemeClr>
                </a:solidFill>
              </a:rPr>
              <a:t>Active detectors amount</a:t>
            </a:r>
            <a:endParaRPr lang="ru-RU" sz="1200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160573" y="3009522"/>
            <a:ext cx="247003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4">
                    <a:lumMod val="50000"/>
                  </a:schemeClr>
                </a:solidFill>
              </a:rPr>
              <a:t>D</a:t>
            </a:r>
            <a:r>
              <a:rPr lang="en-US" sz="1200" dirty="0" smtClean="0">
                <a:solidFill>
                  <a:schemeClr val="accent4">
                    <a:lumMod val="50000"/>
                  </a:schemeClr>
                </a:solidFill>
              </a:rPr>
              <a:t>etectors ID</a:t>
            </a:r>
            <a:endParaRPr lang="ru-RU" sz="1200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947617" y="2304971"/>
            <a:ext cx="104760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 smtClean="0">
                <a:solidFill>
                  <a:schemeClr val="accent4">
                    <a:lumMod val="50000"/>
                  </a:schemeClr>
                </a:solidFill>
              </a:rPr>
              <a:t> 50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941543" y="2025895"/>
            <a:ext cx="104760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 smtClean="0">
                <a:solidFill>
                  <a:schemeClr val="accent4">
                    <a:lumMod val="50000"/>
                  </a:schemeClr>
                </a:solidFill>
              </a:rPr>
              <a:t> 75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901934" y="1795854"/>
            <a:ext cx="104760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 smtClean="0">
                <a:solidFill>
                  <a:schemeClr val="accent4">
                    <a:lumMod val="50000"/>
                  </a:schemeClr>
                </a:solidFill>
              </a:rPr>
              <a:t> 100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892895" y="1518046"/>
            <a:ext cx="104760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 smtClean="0">
                <a:solidFill>
                  <a:schemeClr val="accent4">
                    <a:lumMod val="50000"/>
                  </a:schemeClr>
                </a:solidFill>
              </a:rPr>
              <a:t> 125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892895" y="1273443"/>
            <a:ext cx="104760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 smtClean="0">
                <a:solidFill>
                  <a:schemeClr val="accent4">
                    <a:lumMod val="50000"/>
                  </a:schemeClr>
                </a:solidFill>
              </a:rPr>
              <a:t> 150</a:t>
            </a:r>
          </a:p>
        </p:txBody>
      </p:sp>
      <p:sp>
        <p:nvSpPr>
          <p:cNvPr id="35" name="TextBox 34"/>
          <p:cNvSpPr txBox="1"/>
          <p:nvPr/>
        </p:nvSpPr>
        <p:spPr>
          <a:xfrm rot="16200000">
            <a:off x="3363877" y="1671963"/>
            <a:ext cx="7369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 smtClean="0">
                <a:solidFill>
                  <a:schemeClr val="accent4">
                    <a:lumMod val="50000"/>
                  </a:schemeClr>
                </a:solidFill>
              </a:rPr>
              <a:t>Entries</a:t>
            </a:r>
            <a:endParaRPr lang="ru-RU" sz="1200" baseline="30000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344859" y="2473441"/>
            <a:ext cx="104760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 smtClean="0">
                <a:solidFill>
                  <a:schemeClr val="accent4">
                    <a:lumMod val="50000"/>
                  </a:schemeClr>
                </a:solidFill>
              </a:rPr>
              <a:t> 50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8265527" y="2148534"/>
            <a:ext cx="104760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 smtClean="0">
                <a:solidFill>
                  <a:schemeClr val="accent4">
                    <a:lumMod val="50000"/>
                  </a:schemeClr>
                </a:solidFill>
              </a:rPr>
              <a:t> 100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8250690" y="1873094"/>
            <a:ext cx="104760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 smtClean="0">
                <a:solidFill>
                  <a:schemeClr val="accent4">
                    <a:lumMod val="50000"/>
                  </a:schemeClr>
                </a:solidFill>
              </a:rPr>
              <a:t> 150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8254983" y="1600224"/>
            <a:ext cx="104760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 smtClean="0">
                <a:solidFill>
                  <a:schemeClr val="accent4">
                    <a:lumMod val="50000"/>
                  </a:schemeClr>
                </a:solidFill>
              </a:rPr>
              <a:t> 200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8258455" y="1319953"/>
            <a:ext cx="104760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 smtClean="0">
                <a:solidFill>
                  <a:schemeClr val="accent4">
                    <a:lumMod val="50000"/>
                  </a:schemeClr>
                </a:solidFill>
              </a:rPr>
              <a:t> 250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265527" y="1036703"/>
            <a:ext cx="104760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 smtClean="0">
                <a:solidFill>
                  <a:schemeClr val="accent4">
                    <a:lumMod val="50000"/>
                  </a:schemeClr>
                </a:solidFill>
              </a:rPr>
              <a:t> 300</a:t>
            </a:r>
          </a:p>
        </p:txBody>
      </p:sp>
      <p:sp>
        <p:nvSpPr>
          <p:cNvPr id="42" name="TextBox 41"/>
          <p:cNvSpPr txBox="1"/>
          <p:nvPr/>
        </p:nvSpPr>
        <p:spPr>
          <a:xfrm rot="16200000">
            <a:off x="7741577" y="1552707"/>
            <a:ext cx="7369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 smtClean="0">
                <a:solidFill>
                  <a:schemeClr val="accent4">
                    <a:lumMod val="50000"/>
                  </a:schemeClr>
                </a:solidFill>
              </a:rPr>
              <a:t>Entries</a:t>
            </a:r>
            <a:endParaRPr lang="ru-RU" sz="1200" baseline="30000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961190" y="2761581"/>
            <a:ext cx="2696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accent4">
                    <a:lumMod val="50000"/>
                  </a:schemeClr>
                </a:solidFill>
              </a:rPr>
              <a:t>0</a:t>
            </a:r>
            <a:endParaRPr lang="ru-RU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8357348" y="2717388"/>
            <a:ext cx="2696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accent4">
                    <a:lumMod val="50000"/>
                  </a:schemeClr>
                </a:solidFill>
              </a:rPr>
              <a:t>0</a:t>
            </a:r>
            <a:endParaRPr lang="ru-RU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54274" y="3285827"/>
            <a:ext cx="304235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2"/>
                </a:solidFill>
              </a:rPr>
              <a:t>Correlation: MM 0 and MM 4</a:t>
            </a:r>
            <a:endParaRPr lang="ru-RU" sz="1400" b="1" dirty="0" smtClean="0">
              <a:solidFill>
                <a:schemeClr val="tx2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 rot="16200000">
            <a:off x="-1338691" y="3928886"/>
            <a:ext cx="304235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tx2"/>
                </a:solidFill>
              </a:rPr>
              <a:t>X coordinate (MM 4)</a:t>
            </a:r>
            <a:endParaRPr lang="ru-RU" sz="1400" dirty="0" smtClean="0">
              <a:solidFill>
                <a:schemeClr val="tx2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58342" y="6152121"/>
            <a:ext cx="304235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tx2"/>
                </a:solidFill>
              </a:rPr>
              <a:t>X coordinate (MM 0)</a:t>
            </a:r>
            <a:endParaRPr lang="ru-RU" sz="1400" dirty="0" smtClean="0">
              <a:solidFill>
                <a:schemeClr val="tx2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64752" y="5345412"/>
            <a:ext cx="104760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tx2"/>
                </a:solidFill>
              </a:rPr>
              <a:t> 50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284841" y="4863808"/>
            <a:ext cx="104760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tx2"/>
                </a:solidFill>
              </a:rPr>
              <a:t> 100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73135" y="4384713"/>
            <a:ext cx="104760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tx2"/>
                </a:solidFill>
              </a:rPr>
              <a:t> 150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54274" y="3937112"/>
            <a:ext cx="104760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tx2"/>
                </a:solidFill>
              </a:rPr>
              <a:t> 200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249005" y="3510868"/>
            <a:ext cx="104760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tx2"/>
                </a:solidFill>
              </a:rPr>
              <a:t> 250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443411" y="5662376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0</a:t>
            </a:r>
            <a:endParaRPr lang="ru-RU" sz="1400" dirty="0"/>
          </a:p>
        </p:txBody>
      </p:sp>
      <p:sp>
        <p:nvSpPr>
          <p:cNvPr id="54" name="TextBox 53"/>
          <p:cNvSpPr txBox="1"/>
          <p:nvPr/>
        </p:nvSpPr>
        <p:spPr>
          <a:xfrm>
            <a:off x="580080" y="5917482"/>
            <a:ext cx="43949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tx2"/>
                </a:solidFill>
              </a:rPr>
              <a:t> 0      50    100   150   200   250</a:t>
            </a:r>
            <a:endParaRPr lang="ru-RU" sz="1400" dirty="0" smtClean="0">
              <a:solidFill>
                <a:schemeClr val="tx2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240320" y="3276577"/>
            <a:ext cx="304235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2"/>
                </a:solidFill>
              </a:rPr>
              <a:t>Correlation: MM 2 and MM 4</a:t>
            </a:r>
            <a:endParaRPr lang="ru-RU" sz="1400" b="1" dirty="0" smtClean="0">
              <a:solidFill>
                <a:schemeClr val="tx2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 rot="16200000">
            <a:off x="1628494" y="3928886"/>
            <a:ext cx="304235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tx2"/>
                </a:solidFill>
              </a:rPr>
              <a:t>X coordinate (MM 4)</a:t>
            </a:r>
            <a:endParaRPr lang="ru-RU" sz="1400" dirty="0" smtClean="0">
              <a:solidFill>
                <a:schemeClr val="tx2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931654" y="6126748"/>
            <a:ext cx="304235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tx2"/>
                </a:solidFill>
              </a:rPr>
              <a:t>X coordinate (MM 2)</a:t>
            </a:r>
            <a:endParaRPr lang="ru-RU" sz="1400" dirty="0" smtClean="0">
              <a:solidFill>
                <a:schemeClr val="tx2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331937" y="5345412"/>
            <a:ext cx="104760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tx2"/>
                </a:solidFill>
              </a:rPr>
              <a:t> 50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252026" y="4863808"/>
            <a:ext cx="104760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tx2"/>
                </a:solidFill>
              </a:rPr>
              <a:t> 100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3240320" y="4384713"/>
            <a:ext cx="104760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tx2"/>
                </a:solidFill>
              </a:rPr>
              <a:t> 150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3221459" y="3937112"/>
            <a:ext cx="104760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tx2"/>
                </a:solidFill>
              </a:rPr>
              <a:t> 200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3216190" y="3510868"/>
            <a:ext cx="104760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tx2"/>
                </a:solidFill>
              </a:rPr>
              <a:t> 250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3410596" y="5662376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0</a:t>
            </a:r>
            <a:endParaRPr lang="ru-RU" sz="1400" dirty="0"/>
          </a:p>
        </p:txBody>
      </p:sp>
      <p:sp>
        <p:nvSpPr>
          <p:cNvPr id="64" name="TextBox 63"/>
          <p:cNvSpPr txBox="1"/>
          <p:nvPr/>
        </p:nvSpPr>
        <p:spPr>
          <a:xfrm>
            <a:off x="3547265" y="5917482"/>
            <a:ext cx="43949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tx2"/>
                </a:solidFill>
              </a:rPr>
              <a:t> 0      50    100   150   200   250</a:t>
            </a:r>
            <a:endParaRPr lang="ru-RU" sz="1400" dirty="0" smtClean="0">
              <a:solidFill>
                <a:schemeClr val="tx2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177449" y="3271968"/>
            <a:ext cx="304235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2"/>
                </a:solidFill>
              </a:rPr>
              <a:t>Correlation: MM 3 and MM 4</a:t>
            </a:r>
            <a:endParaRPr lang="ru-RU" sz="1400" b="1" dirty="0" smtClean="0">
              <a:solidFill>
                <a:schemeClr val="tx2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 rot="16200000">
            <a:off x="5086781" y="4481808"/>
            <a:ext cx="198157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tx2"/>
                </a:solidFill>
              </a:rPr>
              <a:t>X coordinate (MM 4)</a:t>
            </a:r>
            <a:endParaRPr lang="ru-RU" sz="1400" dirty="0" smtClean="0">
              <a:solidFill>
                <a:schemeClr val="tx2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6856501" y="6139175"/>
            <a:ext cx="304235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tx2"/>
                </a:solidFill>
              </a:rPr>
              <a:t>X coordinate (MM 3)</a:t>
            </a:r>
            <a:endParaRPr lang="ru-RU" sz="1400" dirty="0" smtClean="0">
              <a:solidFill>
                <a:schemeClr val="tx2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269066" y="5367945"/>
            <a:ext cx="104760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tx2"/>
                </a:solidFill>
              </a:rPr>
              <a:t> 50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6189155" y="4886341"/>
            <a:ext cx="104760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tx2"/>
                </a:solidFill>
              </a:rPr>
              <a:t> 100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6177449" y="4407246"/>
            <a:ext cx="104760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tx2"/>
                </a:solidFill>
              </a:rPr>
              <a:t> 150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6158588" y="3959645"/>
            <a:ext cx="104760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tx2"/>
                </a:solidFill>
              </a:rPr>
              <a:t> 200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6153319" y="3533401"/>
            <a:ext cx="104760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tx2"/>
                </a:solidFill>
              </a:rPr>
              <a:t> 250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6347725" y="5684909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0</a:t>
            </a:r>
            <a:endParaRPr lang="ru-RU" sz="1400" dirty="0"/>
          </a:p>
        </p:txBody>
      </p:sp>
      <p:sp>
        <p:nvSpPr>
          <p:cNvPr id="74" name="TextBox 73"/>
          <p:cNvSpPr txBox="1"/>
          <p:nvPr/>
        </p:nvSpPr>
        <p:spPr>
          <a:xfrm>
            <a:off x="6484394" y="5940015"/>
            <a:ext cx="43949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tx2"/>
                </a:solidFill>
              </a:rPr>
              <a:t> 0      50    100   150   200   250</a:t>
            </a:r>
            <a:endParaRPr lang="ru-RU" sz="1400" dirty="0" smtClean="0">
              <a:solidFill>
                <a:schemeClr val="tx2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9592439" y="3270289"/>
            <a:ext cx="304235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dirty="0" smtClean="0">
                <a:solidFill>
                  <a:schemeClr val="tx2"/>
                </a:solidFill>
              </a:rPr>
              <a:t>Correlation: MM 0 and MM 2</a:t>
            </a:r>
            <a:endParaRPr lang="ru-RU" sz="1400" b="1" dirty="0" smtClean="0">
              <a:solidFill>
                <a:schemeClr val="tx2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 rot="16200000">
            <a:off x="7553578" y="3902906"/>
            <a:ext cx="304235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tx2"/>
                </a:solidFill>
              </a:rPr>
              <a:t>X coordinate (MM 2)</a:t>
            </a:r>
            <a:endParaRPr lang="ru-RU" sz="1400" dirty="0" smtClean="0">
              <a:solidFill>
                <a:schemeClr val="tx2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0072370" y="6149322"/>
            <a:ext cx="187799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tx2"/>
                </a:solidFill>
              </a:rPr>
              <a:t>X coordinate (MM 0)</a:t>
            </a:r>
            <a:endParaRPr lang="ru-RU" sz="1400" dirty="0" smtClean="0">
              <a:solidFill>
                <a:schemeClr val="tx2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9276001" y="5319432"/>
            <a:ext cx="104760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tx2"/>
                </a:solidFill>
              </a:rPr>
              <a:t> 50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9196090" y="4837828"/>
            <a:ext cx="104760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tx2"/>
                </a:solidFill>
              </a:rPr>
              <a:t> 100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9184384" y="4358733"/>
            <a:ext cx="104760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tx2"/>
                </a:solidFill>
              </a:rPr>
              <a:t> 150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9165523" y="3911132"/>
            <a:ext cx="104760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tx2"/>
                </a:solidFill>
              </a:rPr>
              <a:t> 200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9160254" y="3484888"/>
            <a:ext cx="104760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tx2"/>
                </a:solidFill>
              </a:rPr>
              <a:t> 250</a:t>
            </a:r>
          </a:p>
        </p:txBody>
      </p:sp>
      <p:sp>
        <p:nvSpPr>
          <p:cNvPr id="83" name="Прямоугольник 82"/>
          <p:cNvSpPr/>
          <p:nvPr/>
        </p:nvSpPr>
        <p:spPr>
          <a:xfrm>
            <a:off x="9354660" y="5636396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0</a:t>
            </a:r>
            <a:endParaRPr lang="ru-RU" sz="1400" dirty="0"/>
          </a:p>
        </p:txBody>
      </p:sp>
      <p:sp>
        <p:nvSpPr>
          <p:cNvPr id="84" name="TextBox 83"/>
          <p:cNvSpPr txBox="1"/>
          <p:nvPr/>
        </p:nvSpPr>
        <p:spPr>
          <a:xfrm>
            <a:off x="9491329" y="5891502"/>
            <a:ext cx="43949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tx2"/>
                </a:solidFill>
              </a:rPr>
              <a:t> 0      50    100   150   200   250</a:t>
            </a:r>
            <a:endParaRPr lang="ru-RU" sz="1400" dirty="0" smtClean="0">
              <a:solidFill>
                <a:schemeClr val="tx2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2" b="10535"/>
          <a:stretch/>
        </p:blipFill>
        <p:spPr>
          <a:xfrm>
            <a:off x="4224969" y="775507"/>
            <a:ext cx="3387819" cy="2148500"/>
          </a:xfrm>
          <a:prstGeom prst="rect">
            <a:avLst/>
          </a:prstGeom>
        </p:spPr>
      </p:pic>
      <p:sp>
        <p:nvSpPr>
          <p:cNvPr id="85" name="TextBox 84"/>
          <p:cNvSpPr txBox="1"/>
          <p:nvPr/>
        </p:nvSpPr>
        <p:spPr>
          <a:xfrm>
            <a:off x="3893099" y="1015029"/>
            <a:ext cx="104760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 smtClean="0">
                <a:solidFill>
                  <a:schemeClr val="accent4">
                    <a:lumMod val="50000"/>
                  </a:schemeClr>
                </a:solidFill>
              </a:rPr>
              <a:t> 175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3902430" y="773816"/>
            <a:ext cx="104760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 smtClean="0">
                <a:solidFill>
                  <a:schemeClr val="accent4">
                    <a:lumMod val="50000"/>
                  </a:schemeClr>
                </a:solidFill>
              </a:rPr>
              <a:t> 200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4188269" y="649460"/>
            <a:ext cx="104760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 smtClean="0">
                <a:solidFill>
                  <a:schemeClr val="accent4">
                    <a:lumMod val="50000"/>
                  </a:schemeClr>
                </a:solidFill>
              </a:rPr>
              <a:t> 10</a:t>
            </a:r>
            <a:r>
              <a:rPr lang="en-US" sz="1200" baseline="30000" dirty="0" smtClean="0">
                <a:solidFill>
                  <a:schemeClr val="accent4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8636769" y="692375"/>
            <a:ext cx="104760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 smtClean="0">
                <a:solidFill>
                  <a:schemeClr val="accent4">
                    <a:lumMod val="50000"/>
                  </a:schemeClr>
                </a:solidFill>
              </a:rPr>
              <a:t> 10</a:t>
            </a:r>
            <a:r>
              <a:rPr lang="en-US" sz="1200" baseline="30000" dirty="0" smtClean="0">
                <a:solidFill>
                  <a:schemeClr val="accent4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8266899" y="794511"/>
            <a:ext cx="104760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 smtClean="0">
                <a:solidFill>
                  <a:schemeClr val="accent4">
                    <a:lumMod val="50000"/>
                  </a:schemeClr>
                </a:solidFill>
              </a:rPr>
              <a:t> 350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89155" y="1052436"/>
            <a:ext cx="149255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smtClean="0"/>
              <a:t>MM planes per event</a:t>
            </a:r>
            <a:endParaRPr lang="ru-RU" dirty="0" smtClean="0"/>
          </a:p>
        </p:txBody>
      </p:sp>
      <p:sp>
        <p:nvSpPr>
          <p:cNvPr id="90" name="TextBox 89"/>
          <p:cNvSpPr txBox="1"/>
          <p:nvPr/>
        </p:nvSpPr>
        <p:spPr>
          <a:xfrm>
            <a:off x="9033041" y="1007431"/>
            <a:ext cx="14925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smtClean="0"/>
              <a:t>MM plane ID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7197222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 smtClean="0"/>
              <a:t>Prompt look at Straw Time vs Reference coordinate (</a:t>
            </a:r>
            <a:r>
              <a:rPr lang="en-US" sz="3400" dirty="0" err="1" smtClean="0"/>
              <a:t>Timepix</a:t>
            </a:r>
            <a:r>
              <a:rPr lang="en-US" sz="3400" dirty="0" smtClean="0"/>
              <a:t> only)</a:t>
            </a:r>
            <a:endParaRPr lang="ru-RU" sz="34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5 August 2025</a:t>
            </a:r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Margarita Banchshikova | Performance studies of small Straw Tracker prototype</a:t>
            </a: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033" y="1779361"/>
            <a:ext cx="6365567" cy="327727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flipH="1">
            <a:off x="1573616" y="5275788"/>
            <a:ext cx="373040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100" dirty="0" smtClean="0"/>
              <a:t>10 minutes of data tacking</a:t>
            </a:r>
          </a:p>
          <a:p>
            <a:pPr algn="l"/>
            <a:endParaRPr lang="en-US" sz="2100" dirty="0"/>
          </a:p>
        </p:txBody>
      </p:sp>
      <p:sp>
        <p:nvSpPr>
          <p:cNvPr id="11" name="Объект 8"/>
          <p:cNvSpPr txBox="1">
            <a:spLocks/>
          </p:cNvSpPr>
          <p:nvPr/>
        </p:nvSpPr>
        <p:spPr>
          <a:xfrm>
            <a:off x="6956972" y="1779361"/>
            <a:ext cx="4827041" cy="391730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solidFill>
                  <a:schemeClr val="accent1"/>
                </a:solidFill>
              </a:rPr>
              <a:t>Future tasks: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1800" b="0" dirty="0" smtClean="0">
                <a:solidFill>
                  <a:schemeClr val="accent1"/>
                </a:solidFill>
              </a:rPr>
              <a:t>Tracking with complete reference tracking system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1800" b="0" dirty="0" smtClean="0">
                <a:solidFill>
                  <a:schemeClr val="accent1"/>
                </a:solidFill>
              </a:rPr>
              <a:t>Straw prototype data analysis</a:t>
            </a:r>
          </a:p>
          <a:p>
            <a:r>
              <a:rPr lang="en-US" sz="1800" dirty="0">
                <a:solidFill>
                  <a:schemeClr val="accent1"/>
                </a:solidFill>
              </a:rPr>
              <a:t>Knowledge and Skills Acquired: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800" b="0" dirty="0" err="1">
                <a:solidFill>
                  <a:schemeClr val="accent1"/>
                </a:solidFill>
              </a:rPr>
              <a:t>PyROOT</a:t>
            </a:r>
            <a:r>
              <a:rPr lang="en-US" sz="1800" b="0" dirty="0">
                <a:solidFill>
                  <a:schemeClr val="accent1"/>
                </a:solidFill>
              </a:rPr>
              <a:t>, </a:t>
            </a:r>
            <a:r>
              <a:rPr lang="en-US" sz="1800" b="0" dirty="0" smtClean="0">
                <a:solidFill>
                  <a:schemeClr val="accent1"/>
                </a:solidFill>
              </a:rPr>
              <a:t>Uproot</a:t>
            </a:r>
            <a:endParaRPr lang="en-US" sz="1800" b="0" dirty="0">
              <a:solidFill>
                <a:schemeClr val="accent1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800" b="0" dirty="0">
                <a:solidFill>
                  <a:schemeClr val="accent1"/>
                </a:solidFill>
              </a:rPr>
              <a:t>Basic definitions and concepts of accelerator physics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800" b="0" dirty="0" err="1">
                <a:solidFill>
                  <a:schemeClr val="accent1"/>
                </a:solidFill>
              </a:rPr>
              <a:t>Timepix</a:t>
            </a:r>
            <a:r>
              <a:rPr lang="en-US" sz="1800" b="0" dirty="0">
                <a:solidFill>
                  <a:schemeClr val="accent1"/>
                </a:solidFill>
              </a:rPr>
              <a:t>, </a:t>
            </a:r>
            <a:r>
              <a:rPr lang="en-US" sz="1800" b="0" dirty="0" err="1">
                <a:solidFill>
                  <a:schemeClr val="accent1"/>
                </a:solidFill>
              </a:rPr>
              <a:t>MicroMegas</a:t>
            </a:r>
            <a:r>
              <a:rPr lang="en-US" sz="1800" b="0" dirty="0">
                <a:solidFill>
                  <a:schemeClr val="accent1"/>
                </a:solidFill>
              </a:rPr>
              <a:t>, Straw detectors operation principles and features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800" b="0" dirty="0">
                <a:solidFill>
                  <a:schemeClr val="accent1"/>
                </a:solidFill>
              </a:rPr>
              <a:t>Results interpretation</a:t>
            </a:r>
          </a:p>
          <a:p>
            <a:endParaRPr lang="en-US" sz="1800" b="0" dirty="0" smtClean="0">
              <a:solidFill>
                <a:schemeClr val="accent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141922" y="5917697"/>
            <a:ext cx="26468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Study </a:t>
            </a:r>
            <a:r>
              <a:rPr lang="en-US" dirty="0"/>
              <a:t>to be continued…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02421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1078</TotalTime>
  <Words>1638</Words>
  <Application>Microsoft Office PowerPoint</Application>
  <PresentationFormat>Широкоэкранный</PresentationFormat>
  <Paragraphs>391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Courier New</vt:lpstr>
      <vt:lpstr>Times New Roman</vt:lpstr>
      <vt:lpstr>Wingdings</vt:lpstr>
      <vt:lpstr>Тема Office</vt:lpstr>
      <vt:lpstr>Performance studies of small Straw Tracker prototypes</vt:lpstr>
      <vt:lpstr>Content</vt:lpstr>
      <vt:lpstr>Introduction</vt:lpstr>
      <vt:lpstr>Different types of tracking detectors</vt:lpstr>
      <vt:lpstr>Gaseous detectors</vt:lpstr>
      <vt:lpstr>Test beam setup</vt:lpstr>
      <vt:lpstr>July Test Beam Analysis. Timepix Detector data</vt:lpstr>
      <vt:lpstr>July Test Beam Analysis. MicroMegas data quality</vt:lpstr>
      <vt:lpstr>Prompt look at Straw Time vs Reference coordinate (Timepix only)</vt:lpstr>
      <vt:lpstr>Additional studies: MWPC for Beam Instrumentation</vt:lpstr>
      <vt:lpstr>MWPC tests setup</vt:lpstr>
      <vt:lpstr>BI MWPC test. Results</vt:lpstr>
      <vt:lpstr>BI MWPC test. Mean values of charge</vt:lpstr>
      <vt:lpstr>IRRAD MWPC test. Results</vt:lpstr>
      <vt:lpstr>Results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Margarita Banchshikova</dc:creator>
  <cp:lastModifiedBy>Margarita Banchshikova</cp:lastModifiedBy>
  <cp:revision>252</cp:revision>
  <dcterms:created xsi:type="dcterms:W3CDTF">2025-07-15T07:06:57Z</dcterms:created>
  <dcterms:modified xsi:type="dcterms:W3CDTF">2025-08-06T07:25:05Z</dcterms:modified>
</cp:coreProperties>
</file>