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727c8c9321_0_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727c8c9321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372801c9d40_0_1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Google Shape;174;g372801c9d40_0_1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372801c9d40_0_8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Google Shape;190;g372801c9d40_0_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g372801c9d40_0_1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7" name="Google Shape;207;g372801c9d40_0_1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372be465606_0_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4" name="Google Shape;224;g372be465606_0_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g3727c8c9321_0_1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9" name="Google Shape;239;g3727c8c9321_0_1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g3727c8c9321_0_1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0" name="Google Shape;250;g3727c8c9321_0_1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g3727c8c9321_0_1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2" name="Google Shape;262;g3727c8c9321_0_1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g372b1ae26a9_0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5" name="Google Shape;275;g372b1ae26a9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g3727c8c9321_0_1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6" name="Google Shape;286;g3727c8c9321_0_1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g372b1ae26a9_0_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9" name="Google Shape;299;g372b1ae26a9_0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3727c8c9321_0_10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3727c8c9321_0_1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g372b1ae26a9_0_1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9" name="Google Shape;309;g372b1ae26a9_0_1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g372b1ae26a9_0_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7" name="Google Shape;317;g372b1ae26a9_0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2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g372be465606_0_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4" name="Google Shape;324;g372be465606_0_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3727c8c9321_0_10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3727c8c9321_0_10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3727c8c9321_0_1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3727c8c9321_0_1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3727c8c9321_0_1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3727c8c9321_0_1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3727c8c9321_0_1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Google Shape;116;g3727c8c9321_0_1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372801c9d40_0_7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372801c9d40_0_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372801c9d40_0_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Google Shape;137;g372801c9d40_0_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3727c8c9321_0_1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3727c8c9321_0_1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1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.png"/><Relationship Id="rId4" Type="http://schemas.openxmlformats.org/officeDocument/2006/relationships/image" Target="../media/image13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5.jpg"/><Relationship Id="rId4" Type="http://schemas.openxmlformats.org/officeDocument/2006/relationships/image" Target="../media/image24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1.png"/><Relationship Id="rId4" Type="http://schemas.openxmlformats.org/officeDocument/2006/relationships/image" Target="../media/image32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8.jpg"/><Relationship Id="rId4" Type="http://schemas.openxmlformats.org/officeDocument/2006/relationships/image" Target="../media/image29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33.jpg"/><Relationship Id="rId4" Type="http://schemas.openxmlformats.org/officeDocument/2006/relationships/image" Target="../media/image23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37.jpg"/><Relationship Id="rId4" Type="http://schemas.openxmlformats.org/officeDocument/2006/relationships/image" Target="../media/image20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31.jpg"/><Relationship Id="rId4" Type="http://schemas.openxmlformats.org/officeDocument/2006/relationships/image" Target="../media/image30.jp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35.jp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36.jpg"/><Relationship Id="rId4" Type="http://schemas.openxmlformats.org/officeDocument/2006/relationships/image" Target="../media/image34.jp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7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6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4.png"/><Relationship Id="rId4" Type="http://schemas.openxmlformats.org/officeDocument/2006/relationships/image" Target="../media/image8.png"/><Relationship Id="rId5" Type="http://schemas.openxmlformats.org/officeDocument/2006/relationships/image" Target="../media/image6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9.png"/><Relationship Id="rId4" Type="http://schemas.openxmlformats.org/officeDocument/2006/relationships/image" Target="../media/image3.png"/><Relationship Id="rId5" Type="http://schemas.openxmlformats.org/officeDocument/2006/relationships/image" Target="../media/image1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2.png"/><Relationship Id="rId4" Type="http://schemas.openxmlformats.org/officeDocument/2006/relationships/hyperlink" Target="https://cds.cern.ch/record/2844966/plots" TargetMode="Externa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7.png"/><Relationship Id="rId4" Type="http://schemas.openxmlformats.org/officeDocument/2006/relationships/image" Target="../media/image7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9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6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5.png"/><Relationship Id="rId4" Type="http://schemas.openxmlformats.org/officeDocument/2006/relationships/image" Target="../media/image10.png"/><Relationship Id="rId5" Type="http://schemas.openxmlformats.org/officeDocument/2006/relationships/image" Target="../media/image15.jpg"/><Relationship Id="rId6" Type="http://schemas.openxmlformats.org/officeDocument/2006/relationships/image" Target="../media/image18.png"/><Relationship Id="rId7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B5394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/>
          <p:nvPr/>
        </p:nvSpPr>
        <p:spPr>
          <a:xfrm>
            <a:off x="0" y="0"/>
            <a:ext cx="2938200" cy="5143500"/>
          </a:xfrm>
          <a:prstGeom prst="rect">
            <a:avLst/>
          </a:prstGeom>
          <a:solidFill>
            <a:srgbClr val="07376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13"/>
          <p:cNvSpPr txBox="1"/>
          <p:nvPr>
            <p:ph type="ctrTitle"/>
          </p:nvPr>
        </p:nvSpPr>
        <p:spPr>
          <a:xfrm>
            <a:off x="2938200" y="1120475"/>
            <a:ext cx="62058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308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SUMMER STUDENT PRESENTATIONS: ELECTRICAL AND THERMAL TESTING FOR ATLAS-HGTD</a:t>
            </a:r>
            <a:r>
              <a:rPr lang="en" sz="4480">
                <a:solidFill>
                  <a:schemeClr val="lt1"/>
                </a:solidFill>
              </a:rPr>
              <a:t> </a:t>
            </a:r>
            <a:endParaRPr sz="4480">
              <a:solidFill>
                <a:schemeClr val="lt1"/>
              </a:solidFill>
            </a:endParaRPr>
          </a:p>
        </p:txBody>
      </p:sp>
      <p:sp>
        <p:nvSpPr>
          <p:cNvPr id="56" name="Google Shape;56;p13"/>
          <p:cNvSpPr txBox="1"/>
          <p:nvPr>
            <p:ph idx="1" type="subTitle"/>
          </p:nvPr>
        </p:nvSpPr>
        <p:spPr>
          <a:xfrm>
            <a:off x="2938200" y="3367375"/>
            <a:ext cx="62058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935"/>
              <a:buNone/>
            </a:pPr>
            <a:r>
              <a:rPr lang="en" sz="148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Speaker: Michaela Lastovicka</a:t>
            </a:r>
            <a:endParaRPr sz="148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935"/>
              <a:buNone/>
            </a:pPr>
            <a:r>
              <a:rPr lang="en" sz="148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Supervisors: Theodoros Manoussos, Dominik Dannheim </a:t>
            </a:r>
            <a:endParaRPr sz="148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7" name="Google Shape;57;p13"/>
          <p:cNvSpPr/>
          <p:nvPr/>
        </p:nvSpPr>
        <p:spPr>
          <a:xfrm>
            <a:off x="-8025" y="0"/>
            <a:ext cx="1186500" cy="11715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58" name="Google Shape;58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186626" cy="1186626"/>
          </a:xfrm>
          <a:prstGeom prst="rect">
            <a:avLst/>
          </a:prstGeom>
          <a:noFill/>
          <a:ln>
            <a:noFill/>
          </a:ln>
        </p:spPr>
      </p:pic>
      <p:pic>
        <p:nvPicPr>
          <p:cNvPr id="59" name="Google Shape;59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015677" y="-277287"/>
            <a:ext cx="1294776" cy="1293475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Google Shape;60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22"/>
          <p:cNvSpPr txBox="1"/>
          <p:nvPr>
            <p:ph type="title"/>
          </p:nvPr>
        </p:nvSpPr>
        <p:spPr>
          <a:xfrm>
            <a:off x="0" y="-244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Parameter</a:t>
            </a: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 Extraction Methods 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77" name="Google Shape;177;p22"/>
          <p:cNvPicPr preferRelativeResize="0"/>
          <p:nvPr/>
        </p:nvPicPr>
        <p:blipFill rotWithShape="1">
          <a:blip r:embed="rId3">
            <a:alphaModFix/>
          </a:blip>
          <a:srcRect b="0" l="3966" r="0" t="0"/>
          <a:stretch/>
        </p:blipFill>
        <p:spPr>
          <a:xfrm>
            <a:off x="5662562" y="914976"/>
            <a:ext cx="2781675" cy="28151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78" name="Google Shape;178;p22"/>
          <p:cNvPicPr preferRelativeResize="0"/>
          <p:nvPr/>
        </p:nvPicPr>
        <p:blipFill rotWithShape="1">
          <a:blip r:embed="rId4">
            <a:alphaModFix/>
          </a:blip>
          <a:srcRect b="0" l="0" r="0" t="5428"/>
          <a:stretch/>
        </p:blipFill>
        <p:spPr>
          <a:xfrm>
            <a:off x="560639" y="1062023"/>
            <a:ext cx="3942925" cy="2769225"/>
          </a:xfrm>
          <a:prstGeom prst="rect">
            <a:avLst/>
          </a:prstGeom>
          <a:noFill/>
          <a:ln>
            <a:noFill/>
          </a:ln>
        </p:spPr>
      </p:pic>
      <p:sp>
        <p:nvSpPr>
          <p:cNvPr id="179" name="Google Shape;179;p22"/>
          <p:cNvSpPr txBox="1"/>
          <p:nvPr/>
        </p:nvSpPr>
        <p:spPr>
          <a:xfrm>
            <a:off x="2060050" y="620475"/>
            <a:ext cx="1082100" cy="369300"/>
          </a:xfrm>
          <a:prstGeom prst="rect">
            <a:avLst/>
          </a:prstGeom>
          <a:solidFill>
            <a:srgbClr val="1155CC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LGAD I-V </a:t>
            </a:r>
            <a:endParaRPr sz="12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80" name="Google Shape;180;p22"/>
          <p:cNvSpPr txBox="1"/>
          <p:nvPr/>
        </p:nvSpPr>
        <p:spPr>
          <a:xfrm>
            <a:off x="6512338" y="620475"/>
            <a:ext cx="1082100" cy="369300"/>
          </a:xfrm>
          <a:prstGeom prst="rect">
            <a:avLst/>
          </a:prstGeom>
          <a:solidFill>
            <a:srgbClr val="1155CC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LGAD C-V </a:t>
            </a:r>
            <a:endParaRPr sz="12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81" name="Google Shape;181;p22"/>
          <p:cNvSpPr txBox="1"/>
          <p:nvPr/>
        </p:nvSpPr>
        <p:spPr>
          <a:xfrm>
            <a:off x="905688" y="3903500"/>
            <a:ext cx="3000000" cy="11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Char char="●"/>
            </a:pP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Extract Breakdown Voltage </a:t>
            </a:r>
            <a:r>
              <a:rPr b="1" lang="en" sz="1200">
                <a:solidFill>
                  <a:srgbClr val="1155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(Vbd)</a:t>
            </a:r>
            <a:endParaRPr b="1" sz="1200">
              <a:solidFill>
                <a:srgbClr val="1155CC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rgbClr val="1155CC"/>
              </a:buClr>
              <a:buSzPts val="1200"/>
              <a:buFont typeface="Times New Roman"/>
              <a:buChar char="●"/>
            </a:pP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Break-down → uncontrollable avalanche multiplication </a:t>
            </a:r>
            <a:endParaRPr b="1" sz="1200">
              <a:solidFill>
                <a:srgbClr val="1155CC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Char char="●"/>
            </a:pP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Break-down of single-pad sensor defined as: </a:t>
            </a:r>
            <a:r>
              <a:rPr b="1" lang="en" sz="1200">
                <a:solidFill>
                  <a:srgbClr val="1155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V @ 500nA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82" name="Google Shape;182;p22"/>
          <p:cNvSpPr txBox="1"/>
          <p:nvPr/>
        </p:nvSpPr>
        <p:spPr>
          <a:xfrm>
            <a:off x="5662550" y="3831250"/>
            <a:ext cx="30000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1155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Extracted parameters:</a:t>
            </a:r>
            <a:endParaRPr b="1" sz="1200">
              <a:solidFill>
                <a:srgbClr val="1155CC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Char char="●"/>
            </a:pP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Gain-layer-depletion voltage (</a:t>
            </a:r>
            <a:r>
              <a:rPr b="1" lang="en" sz="1200">
                <a:solidFill>
                  <a:srgbClr val="1155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Vgl</a:t>
            </a: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)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Char char="●"/>
            </a:pP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Full-depletion voltage (</a:t>
            </a:r>
            <a:r>
              <a:rPr b="1" lang="en" sz="1200">
                <a:solidFill>
                  <a:srgbClr val="1155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Vfd</a:t>
            </a: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)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Char char="●"/>
            </a:pP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Detector capacitance (</a:t>
            </a:r>
            <a:r>
              <a:rPr b="1" lang="en" sz="1200">
                <a:solidFill>
                  <a:srgbClr val="1155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Cd</a:t>
            </a: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) @ 50 V </a:t>
            </a:r>
            <a:endParaRPr sz="12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83" name="Google Shape;183;p22"/>
          <p:cNvSpPr/>
          <p:nvPr/>
        </p:nvSpPr>
        <p:spPr>
          <a:xfrm>
            <a:off x="3220075" y="1730575"/>
            <a:ext cx="749700" cy="608400"/>
          </a:xfrm>
          <a:prstGeom prst="ellipse">
            <a:avLst/>
          </a:prstGeom>
          <a:noFill/>
          <a:ln cap="flat" cmpd="sng" w="19050">
            <a:solidFill>
              <a:srgbClr val="6D9EE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4" name="Google Shape;184;p22"/>
          <p:cNvSpPr txBox="1"/>
          <p:nvPr/>
        </p:nvSpPr>
        <p:spPr>
          <a:xfrm>
            <a:off x="1015225" y="2087900"/>
            <a:ext cx="1799100" cy="800400"/>
          </a:xfrm>
          <a:prstGeom prst="rect">
            <a:avLst/>
          </a:prstGeom>
          <a:solidFill>
            <a:srgbClr val="A4C2F4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2857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Times New Roman"/>
              <a:buAutoNum type="arabicPeriod"/>
            </a:pPr>
            <a:r>
              <a:rPr lang="en" sz="1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Plot I-V </a:t>
            </a:r>
            <a:endParaRPr sz="1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857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Times New Roman"/>
              <a:buAutoNum type="arabicPeriod"/>
            </a:pPr>
            <a:r>
              <a:rPr lang="en" sz="1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Interpolating linearly </a:t>
            </a:r>
            <a:endParaRPr sz="1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857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Times New Roman"/>
              <a:buAutoNum type="arabicPeriod"/>
            </a:pPr>
            <a:r>
              <a:rPr lang="en" sz="1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Find the Voltage at 500 nA</a:t>
            </a:r>
            <a:endParaRPr sz="1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185" name="Google Shape;185;p22"/>
          <p:cNvCxnSpPr>
            <a:stCxn id="184" idx="3"/>
            <a:endCxn id="183" idx="3"/>
          </p:cNvCxnSpPr>
          <p:nvPr/>
        </p:nvCxnSpPr>
        <p:spPr>
          <a:xfrm flipH="1" rot="10800000">
            <a:off x="2814325" y="2249900"/>
            <a:ext cx="515400" cy="238200"/>
          </a:xfrm>
          <a:prstGeom prst="straightConnector1">
            <a:avLst/>
          </a:prstGeom>
          <a:noFill/>
          <a:ln cap="flat" cmpd="sng" w="9525">
            <a:solidFill>
              <a:srgbClr val="6D9EEB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86" name="Google Shape;186;p22"/>
          <p:cNvSpPr txBox="1"/>
          <p:nvPr/>
        </p:nvSpPr>
        <p:spPr>
          <a:xfrm>
            <a:off x="7330526" y="2153600"/>
            <a:ext cx="1676700" cy="1108200"/>
          </a:xfrm>
          <a:prstGeom prst="rect">
            <a:avLst/>
          </a:prstGeom>
          <a:solidFill>
            <a:srgbClr val="A4C2F4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Times New Roman"/>
              <a:buAutoNum type="arabicPeriod"/>
            </a:pPr>
            <a:r>
              <a:rPr lang="en" sz="1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Plot 1/C²-V</a:t>
            </a:r>
            <a:endParaRPr sz="1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Times New Roman"/>
              <a:buAutoNum type="arabicPeriod"/>
            </a:pPr>
            <a:r>
              <a:rPr lang="en" sz="1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Perform 3 fits on the linear sections of the graph</a:t>
            </a:r>
            <a:endParaRPr sz="1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Times New Roman"/>
              <a:buAutoNum type="arabicPeriod"/>
            </a:pPr>
            <a:r>
              <a:rPr lang="en" sz="1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Find the voltage at the 2 intercepts </a:t>
            </a:r>
            <a:endParaRPr sz="1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87" name="Google Shape;187;p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2" name="Google Shape;192;p23" title="V_bd_lgad_global.jpe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2725" y="1102838"/>
            <a:ext cx="4216765" cy="3162574"/>
          </a:xfrm>
          <a:prstGeom prst="rect">
            <a:avLst/>
          </a:prstGeom>
          <a:noFill/>
          <a:ln>
            <a:noFill/>
          </a:ln>
        </p:spPr>
      </p:pic>
      <p:sp>
        <p:nvSpPr>
          <p:cNvPr id="193" name="Google Shape;193;p23"/>
          <p:cNvSpPr txBox="1"/>
          <p:nvPr>
            <p:ph type="title"/>
          </p:nvPr>
        </p:nvSpPr>
        <p:spPr>
          <a:xfrm>
            <a:off x="0" y="707550"/>
            <a:ext cx="914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1720">
                <a:solidFill>
                  <a:srgbClr val="1155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V_bd global and per wafer</a:t>
            </a:r>
            <a:endParaRPr b="1" sz="1720">
              <a:solidFill>
                <a:srgbClr val="1155CC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94" name="Google Shape;194;p23"/>
          <p:cNvSpPr txBox="1"/>
          <p:nvPr>
            <p:ph type="title"/>
          </p:nvPr>
        </p:nvSpPr>
        <p:spPr>
          <a:xfrm>
            <a:off x="173850" y="134850"/>
            <a:ext cx="87963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Electrical testing 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95" name="Google Shape;195;p23"/>
          <p:cNvSpPr txBox="1"/>
          <p:nvPr/>
        </p:nvSpPr>
        <p:spPr>
          <a:xfrm>
            <a:off x="0" y="4599400"/>
            <a:ext cx="91440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</a:t>
            </a:r>
            <a:r>
              <a:rPr lang="en" sz="13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spread is generally good and complies with the specification: </a:t>
            </a:r>
            <a:r>
              <a:rPr b="1" lang="en" sz="1300">
                <a:solidFill>
                  <a:srgbClr val="1155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&lt; 8%</a:t>
            </a:r>
            <a:r>
              <a:rPr lang="en" sz="13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sz="13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96" name="Google Shape;196;p23"/>
          <p:cNvSpPr/>
          <p:nvPr/>
        </p:nvSpPr>
        <p:spPr>
          <a:xfrm>
            <a:off x="3029300" y="3302600"/>
            <a:ext cx="1450200" cy="889200"/>
          </a:xfrm>
          <a:prstGeom prst="ellipse">
            <a:avLst/>
          </a:prstGeom>
          <a:noFill/>
          <a:ln cap="flat" cmpd="sng" w="19050">
            <a:solidFill>
              <a:srgbClr val="6D9EE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7" name="Google Shape;197;p23"/>
          <p:cNvSpPr txBox="1"/>
          <p:nvPr/>
        </p:nvSpPr>
        <p:spPr>
          <a:xfrm>
            <a:off x="2859050" y="2248500"/>
            <a:ext cx="1790700" cy="646500"/>
          </a:xfrm>
          <a:prstGeom prst="rect">
            <a:avLst/>
          </a:prstGeom>
          <a:solidFill>
            <a:srgbClr val="A4C2F4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Outliers </a:t>
            </a:r>
            <a:r>
              <a:rPr lang="en" sz="1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from Wafer 8: pos 44, 50; Wafer 9: pos 47, 50; Wafer 10 pos 47, 50</a:t>
            </a:r>
            <a:endParaRPr sz="1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98" name="Google Shape;198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35200" y="1225662"/>
            <a:ext cx="3757051" cy="2855625"/>
          </a:xfrm>
          <a:prstGeom prst="rect">
            <a:avLst/>
          </a:prstGeom>
          <a:noFill/>
          <a:ln>
            <a:noFill/>
          </a:ln>
        </p:spPr>
      </p:pic>
      <p:sp>
        <p:nvSpPr>
          <p:cNvPr id="199" name="Google Shape;199;p23"/>
          <p:cNvSpPr txBox="1"/>
          <p:nvPr/>
        </p:nvSpPr>
        <p:spPr>
          <a:xfrm>
            <a:off x="680975" y="4226250"/>
            <a:ext cx="37182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Vbd → </a:t>
            </a:r>
            <a:r>
              <a:rPr lang="en" sz="1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Maximum voltage before avalanche multiplication</a:t>
            </a:r>
            <a:endParaRPr sz="1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00" name="Google Shape;200;p23"/>
          <p:cNvSpPr/>
          <p:nvPr/>
        </p:nvSpPr>
        <p:spPr>
          <a:xfrm>
            <a:off x="7489875" y="1124075"/>
            <a:ext cx="1102500" cy="3058800"/>
          </a:xfrm>
          <a:prstGeom prst="rect">
            <a:avLst/>
          </a:prstGeom>
          <a:noFill/>
          <a:ln cap="flat" cmpd="sng" w="19050">
            <a:solidFill>
              <a:srgbClr val="6AA8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01" name="Google Shape;201;p23"/>
          <p:cNvCxnSpPr>
            <a:stCxn id="200" idx="2"/>
          </p:cNvCxnSpPr>
          <p:nvPr/>
        </p:nvCxnSpPr>
        <p:spPr>
          <a:xfrm flipH="1">
            <a:off x="6986025" y="4182875"/>
            <a:ext cx="1055100" cy="581700"/>
          </a:xfrm>
          <a:prstGeom prst="straightConnector1">
            <a:avLst/>
          </a:prstGeom>
          <a:noFill/>
          <a:ln cap="flat" cmpd="sng" w="9525">
            <a:solidFill>
              <a:srgbClr val="6AA84F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02" name="Google Shape;202;p23"/>
          <p:cNvSpPr txBox="1"/>
          <p:nvPr/>
        </p:nvSpPr>
        <p:spPr>
          <a:xfrm>
            <a:off x="7252875" y="738813"/>
            <a:ext cx="15765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Spread = RMS/MEAN</a:t>
            </a:r>
            <a:endParaRPr sz="110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03" name="Google Shape;203;p23"/>
          <p:cNvSpPr txBox="1"/>
          <p:nvPr/>
        </p:nvSpPr>
        <p:spPr>
          <a:xfrm>
            <a:off x="7883675" y="51125"/>
            <a:ext cx="1207200" cy="554100"/>
          </a:xfrm>
          <a:prstGeom prst="rect">
            <a:avLst/>
          </a:prstGeom>
          <a:solidFill>
            <a:srgbClr val="FFE599"/>
          </a:solidFill>
          <a:ln cap="flat" cmpd="sng" w="9525">
            <a:solidFill>
              <a:srgbClr val="FFF2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Single LGAD Measurement  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04" name="Google Shape;204;p2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" name="Google Shape;209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45929" y="1199775"/>
            <a:ext cx="4302145" cy="3058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0" name="Google Shape;210;p24" title="V_gl_global.jpe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73859" y="977150"/>
            <a:ext cx="4672067" cy="3504061"/>
          </a:xfrm>
          <a:prstGeom prst="rect">
            <a:avLst/>
          </a:prstGeom>
          <a:noFill/>
          <a:ln>
            <a:noFill/>
          </a:ln>
        </p:spPr>
      </p:pic>
      <p:sp>
        <p:nvSpPr>
          <p:cNvPr id="211" name="Google Shape;211;p24"/>
          <p:cNvSpPr txBox="1"/>
          <p:nvPr>
            <p:ph type="title"/>
          </p:nvPr>
        </p:nvSpPr>
        <p:spPr>
          <a:xfrm>
            <a:off x="0" y="707550"/>
            <a:ext cx="914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1720">
                <a:solidFill>
                  <a:srgbClr val="1155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V_gl global and per wafer</a:t>
            </a:r>
            <a:endParaRPr b="1" sz="1720">
              <a:solidFill>
                <a:srgbClr val="1155CC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12" name="Google Shape;212;p24"/>
          <p:cNvSpPr txBox="1"/>
          <p:nvPr>
            <p:ph type="title"/>
          </p:nvPr>
        </p:nvSpPr>
        <p:spPr>
          <a:xfrm>
            <a:off x="173850" y="134850"/>
            <a:ext cx="87963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Electrical testing 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13" name="Google Shape;213;p24"/>
          <p:cNvSpPr/>
          <p:nvPr/>
        </p:nvSpPr>
        <p:spPr>
          <a:xfrm>
            <a:off x="569125" y="3431600"/>
            <a:ext cx="1089600" cy="945300"/>
          </a:xfrm>
          <a:prstGeom prst="ellipse">
            <a:avLst/>
          </a:prstGeom>
          <a:noFill/>
          <a:ln cap="flat" cmpd="sng" w="19050">
            <a:solidFill>
              <a:srgbClr val="6D9EE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3C78D8"/>
              </a:solidFill>
            </a:endParaRPr>
          </a:p>
        </p:txBody>
      </p:sp>
      <p:sp>
        <p:nvSpPr>
          <p:cNvPr id="214" name="Google Shape;214;p24"/>
          <p:cNvSpPr txBox="1"/>
          <p:nvPr/>
        </p:nvSpPr>
        <p:spPr>
          <a:xfrm>
            <a:off x="173850" y="2109625"/>
            <a:ext cx="2804400" cy="492600"/>
          </a:xfrm>
          <a:prstGeom prst="rect">
            <a:avLst/>
          </a:prstGeom>
          <a:solidFill>
            <a:srgbClr val="A4C2F4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Outliers</a:t>
            </a:r>
            <a:r>
              <a:rPr lang="en" sz="1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from Wafer 8: pos 44, 50; Wafer 9: pos 47, 50; Wafer 10 pos 47, 50</a:t>
            </a:r>
            <a:endParaRPr sz="1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15" name="Google Shape;215;p24"/>
          <p:cNvSpPr/>
          <p:nvPr/>
        </p:nvSpPr>
        <p:spPr>
          <a:xfrm>
            <a:off x="7846350" y="1199775"/>
            <a:ext cx="1263900" cy="3058800"/>
          </a:xfrm>
          <a:prstGeom prst="rect">
            <a:avLst/>
          </a:prstGeom>
          <a:noFill/>
          <a:ln cap="flat" cmpd="sng" w="19050">
            <a:solidFill>
              <a:srgbClr val="6AA8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6" name="Google Shape;216;p24"/>
          <p:cNvSpPr txBox="1"/>
          <p:nvPr/>
        </p:nvSpPr>
        <p:spPr>
          <a:xfrm>
            <a:off x="7740175" y="4343600"/>
            <a:ext cx="13701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Spread </a:t>
            </a:r>
            <a:r>
              <a:rPr b="1" lang="en" sz="1300">
                <a:solidFill>
                  <a:srgbClr val="1155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&lt; 2%</a:t>
            </a:r>
            <a:r>
              <a:rPr lang="en" sz="13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as required </a:t>
            </a:r>
            <a:endParaRPr sz="13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217" name="Google Shape;217;p24"/>
          <p:cNvCxnSpPr>
            <a:stCxn id="213" idx="4"/>
            <a:endCxn id="218" idx="0"/>
          </p:cNvCxnSpPr>
          <p:nvPr/>
        </p:nvCxnSpPr>
        <p:spPr>
          <a:xfrm>
            <a:off x="1113925" y="4376900"/>
            <a:ext cx="0" cy="221700"/>
          </a:xfrm>
          <a:prstGeom prst="straightConnector1">
            <a:avLst/>
          </a:prstGeom>
          <a:noFill/>
          <a:ln cap="flat" cmpd="sng" w="9525">
            <a:solidFill>
              <a:srgbClr val="3C78D8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18" name="Google Shape;218;p24"/>
          <p:cNvSpPr/>
          <p:nvPr/>
        </p:nvSpPr>
        <p:spPr>
          <a:xfrm>
            <a:off x="106825" y="4598550"/>
            <a:ext cx="2014200" cy="492600"/>
          </a:xfrm>
          <a:prstGeom prst="rect">
            <a:avLst/>
          </a:prstGeom>
          <a:noFill/>
          <a:ln cap="flat" cmpd="sng" w="19050">
            <a:solidFill>
              <a:srgbClr val="3C78D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3C78D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Same wafers and positions show anomalous results as for Vbd.</a:t>
            </a:r>
            <a:endParaRPr/>
          </a:p>
        </p:txBody>
      </p:sp>
      <p:sp>
        <p:nvSpPr>
          <p:cNvPr id="219" name="Google Shape;219;p24"/>
          <p:cNvSpPr txBox="1"/>
          <p:nvPr/>
        </p:nvSpPr>
        <p:spPr>
          <a:xfrm>
            <a:off x="3284775" y="4481200"/>
            <a:ext cx="27168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If Vgl is t</a:t>
            </a:r>
            <a:r>
              <a:rPr lang="en" sz="1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oo high → risk of early breakdown</a:t>
            </a:r>
            <a:endParaRPr sz="1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too low → no gain</a:t>
            </a:r>
            <a:endParaRPr sz="1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0" name="Google Shape;220;p24"/>
          <p:cNvSpPr txBox="1"/>
          <p:nvPr/>
        </p:nvSpPr>
        <p:spPr>
          <a:xfrm>
            <a:off x="7740175" y="51125"/>
            <a:ext cx="1350600" cy="554100"/>
          </a:xfrm>
          <a:prstGeom prst="rect">
            <a:avLst/>
          </a:prstGeom>
          <a:solidFill>
            <a:srgbClr val="FFE599"/>
          </a:solidFill>
          <a:ln cap="flat" cmpd="sng" w="9525">
            <a:solidFill>
              <a:srgbClr val="FFF2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Single </a:t>
            </a: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LGAD Measurement 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1" name="Google Shape;221;p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6" name="Google Shape;226;p25" title="V_fd_global.jpe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92175" y="592775"/>
            <a:ext cx="4148260" cy="3111199"/>
          </a:xfrm>
          <a:prstGeom prst="rect">
            <a:avLst/>
          </a:prstGeom>
          <a:noFill/>
          <a:ln>
            <a:noFill/>
          </a:ln>
        </p:spPr>
      </p:pic>
      <p:sp>
        <p:nvSpPr>
          <p:cNvPr id="227" name="Google Shape;227;p25"/>
          <p:cNvSpPr txBox="1"/>
          <p:nvPr>
            <p:ph type="title"/>
          </p:nvPr>
        </p:nvSpPr>
        <p:spPr>
          <a:xfrm>
            <a:off x="0" y="52125"/>
            <a:ext cx="914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420">
                <a:latin typeface="Times New Roman"/>
                <a:ea typeface="Times New Roman"/>
                <a:cs typeface="Times New Roman"/>
                <a:sym typeface="Times New Roman"/>
              </a:rPr>
              <a:t>Other parameters</a:t>
            </a:r>
            <a:endParaRPr sz="242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8" name="Google Shape;228;p25"/>
          <p:cNvSpPr/>
          <p:nvPr/>
        </p:nvSpPr>
        <p:spPr>
          <a:xfrm>
            <a:off x="4917025" y="2605575"/>
            <a:ext cx="1161600" cy="997200"/>
          </a:xfrm>
          <a:prstGeom prst="ellipse">
            <a:avLst/>
          </a:prstGeom>
          <a:noFill/>
          <a:ln cap="flat" cmpd="sng" w="19050">
            <a:solidFill>
              <a:srgbClr val="6D9EE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9" name="Google Shape;229;p25"/>
          <p:cNvSpPr txBox="1"/>
          <p:nvPr/>
        </p:nvSpPr>
        <p:spPr>
          <a:xfrm>
            <a:off x="4756775" y="3917850"/>
            <a:ext cx="43503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Char char="●"/>
            </a:pP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Very</a:t>
            </a:r>
            <a:r>
              <a:rPr b="1" lang="en" sz="1200">
                <a:solidFill>
                  <a:srgbClr val="1155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good uniformity</a:t>
            </a: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→ likely due to well-controlled doping and implant depth.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Char char="●"/>
            </a:pP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Outliers may have reduced doping levels or thinner active layers → consistent with outliers in other parameters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30" name="Google Shape;230;p25"/>
          <p:cNvSpPr txBox="1"/>
          <p:nvPr/>
        </p:nvSpPr>
        <p:spPr>
          <a:xfrm>
            <a:off x="5157400" y="1403588"/>
            <a:ext cx="1570200" cy="646500"/>
          </a:xfrm>
          <a:prstGeom prst="rect">
            <a:avLst/>
          </a:prstGeom>
          <a:solidFill>
            <a:srgbClr val="A4C2F4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Outliers from Wafer 8: pos 44, 50; Wafer 9: pos 47, 50; Wafer 10 pos 47, 50</a:t>
            </a:r>
            <a:endParaRPr sz="1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31" name="Google Shape;231;p25"/>
          <p:cNvSpPr/>
          <p:nvPr/>
        </p:nvSpPr>
        <p:spPr>
          <a:xfrm>
            <a:off x="3695975" y="1095575"/>
            <a:ext cx="615600" cy="882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32" name="Google Shape;232;p25" title="C_d_global.jpe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04212" y="693300"/>
            <a:ext cx="3880202" cy="2910152"/>
          </a:xfrm>
          <a:prstGeom prst="rect">
            <a:avLst/>
          </a:prstGeom>
          <a:noFill/>
          <a:ln>
            <a:noFill/>
          </a:ln>
        </p:spPr>
      </p:pic>
      <p:sp>
        <p:nvSpPr>
          <p:cNvPr id="233" name="Google Shape;233;p25"/>
          <p:cNvSpPr txBox="1"/>
          <p:nvPr/>
        </p:nvSpPr>
        <p:spPr>
          <a:xfrm>
            <a:off x="682300" y="3603450"/>
            <a:ext cx="33240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Char char="●"/>
            </a:pP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Parasitic capacitance (</a:t>
            </a:r>
            <a:r>
              <a:rPr lang="en" sz="1200">
                <a:solidFill>
                  <a:srgbClr val="1155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200-300 nF</a:t>
            </a: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) is orders of magnitude above the measured capacitance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Char char="●"/>
            </a:pPr>
            <a:r>
              <a:rPr lang="en" sz="1200">
                <a:solidFill>
                  <a:srgbClr val="1155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Offset correction</a:t>
            </a: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for the parasitic capacitance limits the achievable measurement precision for Cd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34" name="Google Shape;234;p25"/>
          <p:cNvSpPr txBox="1"/>
          <p:nvPr/>
        </p:nvSpPr>
        <p:spPr>
          <a:xfrm>
            <a:off x="-420700" y="3159000"/>
            <a:ext cx="192300" cy="292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dk1"/>
                </a:solidFill>
              </a:rPr>
              <a:t>2</a:t>
            </a:r>
            <a:endParaRPr sz="700">
              <a:solidFill>
                <a:schemeClr val="dk1"/>
              </a:solidFill>
            </a:endParaRPr>
          </a:p>
        </p:txBody>
      </p:sp>
      <p:sp>
        <p:nvSpPr>
          <p:cNvPr id="235" name="Google Shape;235;p25"/>
          <p:cNvSpPr txBox="1"/>
          <p:nvPr/>
        </p:nvSpPr>
        <p:spPr>
          <a:xfrm>
            <a:off x="7842625" y="51125"/>
            <a:ext cx="1248300" cy="554100"/>
          </a:xfrm>
          <a:prstGeom prst="rect">
            <a:avLst/>
          </a:prstGeom>
          <a:solidFill>
            <a:srgbClr val="FFE599"/>
          </a:solidFill>
          <a:ln cap="flat" cmpd="sng" w="9525">
            <a:solidFill>
              <a:srgbClr val="FFF2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Single </a:t>
            </a: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LGAD Measurement 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36" name="Google Shape;236;p2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1" name="Google Shape;241;p26" title="t_ox_global.jpe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29650" y="831400"/>
            <a:ext cx="4350300" cy="3262725"/>
          </a:xfrm>
          <a:prstGeom prst="rect">
            <a:avLst/>
          </a:prstGeom>
          <a:noFill/>
          <a:ln>
            <a:noFill/>
          </a:ln>
        </p:spPr>
      </p:pic>
      <p:sp>
        <p:nvSpPr>
          <p:cNvPr id="242" name="Google Shape;242;p26"/>
          <p:cNvSpPr txBox="1"/>
          <p:nvPr>
            <p:ph type="title"/>
          </p:nvPr>
        </p:nvSpPr>
        <p:spPr>
          <a:xfrm>
            <a:off x="254125" y="246125"/>
            <a:ext cx="914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420">
                <a:latin typeface="Times New Roman"/>
                <a:ea typeface="Times New Roman"/>
                <a:cs typeface="Times New Roman"/>
                <a:sym typeface="Times New Roman"/>
              </a:rPr>
              <a:t>Oxide layer thickness</a:t>
            </a:r>
            <a:endParaRPr sz="242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43" name="Google Shape;243;p26"/>
          <p:cNvSpPr txBox="1"/>
          <p:nvPr/>
        </p:nvSpPr>
        <p:spPr>
          <a:xfrm>
            <a:off x="254137" y="1460525"/>
            <a:ext cx="3986400" cy="169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●"/>
            </a:pPr>
            <a:r>
              <a:rPr lang="en">
                <a:solidFill>
                  <a:srgbClr val="1155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Uniform oxide layer thickness </a:t>
            </a:r>
            <a:endParaRPr>
              <a:solidFill>
                <a:srgbClr val="1155CC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●"/>
            </a:pPr>
            <a:r>
              <a:rPr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Within </a:t>
            </a:r>
            <a:r>
              <a:rPr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expected</a:t>
            </a:r>
            <a:r>
              <a:rPr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range</a:t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●"/>
            </a:pPr>
            <a:r>
              <a:rPr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Thinner oxide → higher parasitic capacitance</a:t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44" name="Google Shape;244;p26"/>
          <p:cNvSpPr/>
          <p:nvPr/>
        </p:nvSpPr>
        <p:spPr>
          <a:xfrm>
            <a:off x="3695975" y="1095575"/>
            <a:ext cx="615600" cy="882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45" name="Google Shape;245;p26"/>
          <p:cNvPicPr preferRelativeResize="0"/>
          <p:nvPr/>
        </p:nvPicPr>
        <p:blipFill rotWithShape="1">
          <a:blip r:embed="rId4">
            <a:alphaModFix/>
          </a:blip>
          <a:srcRect b="17183" l="0" r="0" t="14519"/>
          <a:stretch/>
        </p:blipFill>
        <p:spPr>
          <a:xfrm>
            <a:off x="1782726" y="2224788"/>
            <a:ext cx="929176" cy="475950"/>
          </a:xfrm>
          <a:prstGeom prst="rect">
            <a:avLst/>
          </a:prstGeom>
          <a:noFill/>
          <a:ln cap="flat" cmpd="sng" w="9525">
            <a:solidFill>
              <a:srgbClr val="3C78D8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246" name="Google Shape;246;p26"/>
          <p:cNvSpPr txBox="1"/>
          <p:nvPr/>
        </p:nvSpPr>
        <p:spPr>
          <a:xfrm>
            <a:off x="6356375" y="75775"/>
            <a:ext cx="2718000" cy="554100"/>
          </a:xfrm>
          <a:prstGeom prst="rect">
            <a:avLst/>
          </a:prstGeom>
          <a:solidFill>
            <a:srgbClr val="FFE599"/>
          </a:solidFill>
          <a:ln cap="flat" cmpd="sng" w="9525">
            <a:solidFill>
              <a:srgbClr val="FFF2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Metal-Oxide-Semiconductor (MOS) Capacitor Measurement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47" name="Google Shape;247;p2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27"/>
          <p:cNvSpPr txBox="1"/>
          <p:nvPr>
            <p:ph type="title"/>
          </p:nvPr>
        </p:nvSpPr>
        <p:spPr>
          <a:xfrm>
            <a:off x="170100" y="1956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Vbd -Vgl Correlation 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53" name="Google Shape;253;p27" title="V_bd_lgad_vs_V_gl_global.jpe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0350" y="912402"/>
            <a:ext cx="5031675" cy="3773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54" name="Google Shape;254;p27"/>
          <p:cNvPicPr preferRelativeResize="0"/>
          <p:nvPr/>
        </p:nvPicPr>
        <p:blipFill rotWithShape="1">
          <a:blip r:embed="rId4">
            <a:alphaModFix/>
          </a:blip>
          <a:srcRect b="0" l="10746" r="0" t="0"/>
          <a:stretch/>
        </p:blipFill>
        <p:spPr>
          <a:xfrm>
            <a:off x="6760000" y="1601750"/>
            <a:ext cx="1209400" cy="456625"/>
          </a:xfrm>
          <a:prstGeom prst="rect">
            <a:avLst/>
          </a:prstGeom>
          <a:noFill/>
          <a:ln cap="flat" cmpd="sng" w="9525">
            <a:solidFill>
              <a:srgbClr val="6D9EEB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255" name="Google Shape;255;p27"/>
          <p:cNvSpPr txBox="1"/>
          <p:nvPr/>
        </p:nvSpPr>
        <p:spPr>
          <a:xfrm>
            <a:off x="5864700" y="1120875"/>
            <a:ext cx="30000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Vgl-Vbd correlations relate to gain-layer thickness:</a:t>
            </a:r>
            <a:endParaRPr sz="1300"/>
          </a:p>
        </p:txBody>
      </p:sp>
      <p:sp>
        <p:nvSpPr>
          <p:cNvPr id="256" name="Google Shape;256;p27"/>
          <p:cNvSpPr txBox="1"/>
          <p:nvPr/>
        </p:nvSpPr>
        <p:spPr>
          <a:xfrm>
            <a:off x="5864700" y="2058375"/>
            <a:ext cx="3000000" cy="226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Using an active layer thickness of 50 </a:t>
            </a:r>
            <a:r>
              <a:rPr lang="en" sz="135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µm.</a:t>
            </a:r>
            <a:endParaRPr sz="135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5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error calculation was done by fitting the data to a </a:t>
            </a:r>
            <a:r>
              <a:rPr b="1" lang="en" sz="135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Gaussian function </a:t>
            </a:r>
            <a:r>
              <a:rPr lang="en" sz="135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using a least-squares method. </a:t>
            </a:r>
            <a:endParaRPr sz="135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5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Fit shows </a:t>
            </a:r>
            <a:r>
              <a:rPr b="1" lang="en" sz="135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dgl = 0.91 ± 0.03</a:t>
            </a:r>
            <a:r>
              <a:rPr lang="en" sz="135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with a correlation coefficient of </a:t>
            </a:r>
            <a:r>
              <a:rPr b="1" lang="en" sz="135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-0.952 </a:t>
            </a:r>
            <a:r>
              <a:rPr lang="en" sz="135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→ strong negative correlation </a:t>
            </a:r>
            <a:endParaRPr sz="135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4325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Times New Roman"/>
              <a:buChar char="-"/>
            </a:pPr>
            <a:r>
              <a:rPr lang="en" sz="135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Uniform gain layer</a:t>
            </a:r>
            <a:endParaRPr sz="135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57" name="Google Shape;257;p27"/>
          <p:cNvSpPr/>
          <p:nvPr/>
        </p:nvSpPr>
        <p:spPr>
          <a:xfrm>
            <a:off x="681875" y="1283650"/>
            <a:ext cx="1193700" cy="1025400"/>
          </a:xfrm>
          <a:prstGeom prst="ellipse">
            <a:avLst/>
          </a:prstGeom>
          <a:noFill/>
          <a:ln cap="flat" cmpd="sng" w="19050">
            <a:solidFill>
              <a:srgbClr val="6D9EE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8" name="Google Shape;258;p27"/>
          <p:cNvSpPr txBox="1"/>
          <p:nvPr/>
        </p:nvSpPr>
        <p:spPr>
          <a:xfrm>
            <a:off x="938225" y="3376475"/>
            <a:ext cx="2051100" cy="692700"/>
          </a:xfrm>
          <a:prstGeom prst="rect">
            <a:avLst/>
          </a:prstGeom>
          <a:solidFill>
            <a:srgbClr val="A4C2F4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Outliers from Wafer 8: pos 44, 50; Wafer 9: pos 47, 50; Wafer 10 pos 47, 50</a:t>
            </a:r>
            <a:endParaRPr sz="11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59" name="Google Shape;259;p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28"/>
          <p:cNvSpPr txBox="1"/>
          <p:nvPr>
            <p:ph type="title"/>
          </p:nvPr>
        </p:nvSpPr>
        <p:spPr>
          <a:xfrm>
            <a:off x="0" y="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Resistor measurements 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65" name="Google Shape;265;p28"/>
          <p:cNvSpPr txBox="1"/>
          <p:nvPr>
            <p:ph idx="1" type="body"/>
          </p:nvPr>
        </p:nvSpPr>
        <p:spPr>
          <a:xfrm>
            <a:off x="247575" y="500588"/>
            <a:ext cx="62748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❏"/>
            </a:pPr>
            <a:r>
              <a:rPr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Resistor values are sensitive to the sheet resistance (Rs) of doped regions.</a:t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❏"/>
            </a:pPr>
            <a:r>
              <a:rPr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Checks how uniform the implantation and annealing steps were.</a:t>
            </a:r>
            <a:endParaRPr sz="17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66" name="Google Shape;266;p28"/>
          <p:cNvSpPr txBox="1"/>
          <p:nvPr/>
        </p:nvSpPr>
        <p:spPr>
          <a:xfrm>
            <a:off x="1863375" y="1143138"/>
            <a:ext cx="42936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rgbClr val="1155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N+</a:t>
            </a:r>
            <a:endParaRPr sz="1500">
              <a:solidFill>
                <a:srgbClr val="1155CC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67" name="Google Shape;267;p28"/>
          <p:cNvSpPr txBox="1"/>
          <p:nvPr/>
        </p:nvSpPr>
        <p:spPr>
          <a:xfrm>
            <a:off x="6419625" y="1103113"/>
            <a:ext cx="42936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rgbClr val="1155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</a:t>
            </a:r>
            <a:r>
              <a:rPr lang="en" sz="1500">
                <a:solidFill>
                  <a:srgbClr val="1155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-stop </a:t>
            </a:r>
            <a:endParaRPr sz="1500">
              <a:solidFill>
                <a:srgbClr val="1155CC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68" name="Google Shape;268;p28"/>
          <p:cNvSpPr txBox="1"/>
          <p:nvPr/>
        </p:nvSpPr>
        <p:spPr>
          <a:xfrm>
            <a:off x="0" y="4599788"/>
            <a:ext cx="91440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rgbClr val="1155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N-type </a:t>
            </a:r>
            <a:r>
              <a:rPr lang="en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materials usually have higher electron mobility than p-type (</a:t>
            </a:r>
            <a:r>
              <a:rPr b="1" lang="en" sz="1500">
                <a:solidFill>
                  <a:srgbClr val="1155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holes</a:t>
            </a:r>
            <a:r>
              <a:rPr lang="en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move slower).</a:t>
            </a:r>
            <a:endParaRPr/>
          </a:p>
        </p:txBody>
      </p:sp>
      <p:pic>
        <p:nvPicPr>
          <p:cNvPr id="269" name="Google Shape;269;p28" title="R_meas1_global.jpe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7075" y="1457212"/>
            <a:ext cx="4150958" cy="3113226"/>
          </a:xfrm>
          <a:prstGeom prst="rect">
            <a:avLst/>
          </a:prstGeom>
          <a:noFill/>
          <a:ln>
            <a:noFill/>
          </a:ln>
        </p:spPr>
      </p:pic>
      <p:pic>
        <p:nvPicPr>
          <p:cNvPr id="270" name="Google Shape;270;p28" title="R_meas2_global.jpe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27925" y="1457209"/>
            <a:ext cx="4015775" cy="3011800"/>
          </a:xfrm>
          <a:prstGeom prst="rect">
            <a:avLst/>
          </a:prstGeom>
          <a:noFill/>
          <a:ln>
            <a:noFill/>
          </a:ln>
        </p:spPr>
      </p:pic>
      <p:sp>
        <p:nvSpPr>
          <p:cNvPr id="271" name="Google Shape;271;p28"/>
          <p:cNvSpPr txBox="1"/>
          <p:nvPr/>
        </p:nvSpPr>
        <p:spPr>
          <a:xfrm>
            <a:off x="7210350" y="51125"/>
            <a:ext cx="1880400" cy="554100"/>
          </a:xfrm>
          <a:prstGeom prst="rect">
            <a:avLst/>
          </a:prstGeom>
          <a:solidFill>
            <a:srgbClr val="FFE599"/>
          </a:solidFill>
          <a:ln cap="flat" cmpd="sng" w="9525">
            <a:solidFill>
              <a:srgbClr val="FFF2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Van Der Pauw Structure Measurement</a:t>
            </a: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72" name="Google Shape;272;p2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29"/>
          <p:cNvSpPr txBox="1"/>
          <p:nvPr>
            <p:ph type="title"/>
          </p:nvPr>
        </p:nvSpPr>
        <p:spPr>
          <a:xfrm>
            <a:off x="79375" y="1325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Temperature Measurements on a 15 x 15 Sensor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78" name="Google Shape;278;p29"/>
          <p:cNvSpPr txBox="1"/>
          <p:nvPr>
            <p:ph idx="1" type="body"/>
          </p:nvPr>
        </p:nvSpPr>
        <p:spPr>
          <a:xfrm>
            <a:off x="248425" y="1343750"/>
            <a:ext cx="3999900" cy="173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29406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88"/>
              <a:buChar char="●"/>
            </a:pPr>
            <a:r>
              <a:rPr lang="en" sz="1587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HGTD operating </a:t>
            </a:r>
            <a:r>
              <a:rPr lang="en" sz="1587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temperature is -30°C</a:t>
            </a:r>
            <a:endParaRPr sz="1587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29406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88"/>
              <a:buFont typeface="Times New Roman"/>
              <a:buChar char="●"/>
            </a:pPr>
            <a:r>
              <a:rPr lang="en" sz="1587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LGADs operate close to (but below) their breakdown voltage to achieve stable gain.</a:t>
            </a:r>
            <a:endParaRPr sz="1587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29406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88"/>
              <a:buFont typeface="Times New Roman"/>
              <a:buChar char="●"/>
            </a:pPr>
            <a:r>
              <a:rPr lang="en" sz="1587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Need to establish a relation between Vbd and T </a:t>
            </a:r>
            <a:endParaRPr sz="1587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29406" lvl="1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88"/>
              <a:buFont typeface="Times New Roman"/>
              <a:buChar char="○"/>
            </a:pPr>
            <a:r>
              <a:rPr lang="en" sz="1587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Used as a correction for measurements done at other setups for data correlation purposes </a:t>
            </a:r>
            <a:endParaRPr sz="1587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79" name="Google Shape;279;p29" title="unnamed.jpg"/>
          <p:cNvPicPr preferRelativeResize="0"/>
          <p:nvPr/>
        </p:nvPicPr>
        <p:blipFill rotWithShape="1">
          <a:blip r:embed="rId3">
            <a:alphaModFix/>
          </a:blip>
          <a:srcRect b="0" l="2827" r="0" t="0"/>
          <a:stretch/>
        </p:blipFill>
        <p:spPr>
          <a:xfrm>
            <a:off x="4479425" y="1177275"/>
            <a:ext cx="4363525" cy="2788949"/>
          </a:xfrm>
          <a:prstGeom prst="rect">
            <a:avLst/>
          </a:prstGeom>
          <a:noFill/>
          <a:ln>
            <a:noFill/>
          </a:ln>
        </p:spPr>
      </p:pic>
      <p:sp>
        <p:nvSpPr>
          <p:cNvPr id="280" name="Google Shape;280;p29"/>
          <p:cNvSpPr txBox="1"/>
          <p:nvPr/>
        </p:nvSpPr>
        <p:spPr>
          <a:xfrm>
            <a:off x="5288600" y="1235575"/>
            <a:ext cx="38688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281" name="Google Shape;281;p29"/>
          <p:cNvSpPr txBox="1"/>
          <p:nvPr/>
        </p:nvSpPr>
        <p:spPr>
          <a:xfrm>
            <a:off x="4479475" y="825825"/>
            <a:ext cx="436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Single needle probe for sensor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82" name="Google Shape;282;p29"/>
          <p:cNvSpPr txBox="1"/>
          <p:nvPr/>
        </p:nvSpPr>
        <p:spPr>
          <a:xfrm>
            <a:off x="5897650" y="2115425"/>
            <a:ext cx="1129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Single channel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83" name="Google Shape;283;p2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30"/>
          <p:cNvSpPr txBox="1"/>
          <p:nvPr>
            <p:ph type="title"/>
          </p:nvPr>
        </p:nvSpPr>
        <p:spPr>
          <a:xfrm>
            <a:off x="92050" y="106200"/>
            <a:ext cx="4836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latin typeface="Times New Roman"/>
                <a:ea typeface="Times New Roman"/>
                <a:cs typeface="Times New Roman"/>
                <a:sym typeface="Times New Roman"/>
              </a:rPr>
              <a:t>Vbd </a:t>
            </a:r>
            <a:r>
              <a:rPr lang="en" sz="2200">
                <a:latin typeface="Times New Roman"/>
                <a:ea typeface="Times New Roman"/>
                <a:cs typeface="Times New Roman"/>
                <a:sym typeface="Times New Roman"/>
              </a:rPr>
              <a:t>measurement @ -30</a:t>
            </a:r>
            <a:r>
              <a:rPr lang="en" sz="2200">
                <a:latin typeface="Times New Roman"/>
                <a:ea typeface="Times New Roman"/>
                <a:cs typeface="Times New Roman"/>
                <a:sym typeface="Times New Roman"/>
              </a:rPr>
              <a:t>°C</a:t>
            </a:r>
            <a:endParaRPr sz="22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89" name="Google Shape;289;p30" title="20WS1005000238_heatmap_-30C.jpeg"/>
          <p:cNvPicPr preferRelativeResize="0"/>
          <p:nvPr/>
        </p:nvPicPr>
        <p:blipFill rotWithShape="1">
          <a:blip r:embed="rId3">
            <a:alphaModFix/>
          </a:blip>
          <a:srcRect b="0" l="0" r="0" t="5544"/>
          <a:stretch/>
        </p:blipFill>
        <p:spPr>
          <a:xfrm>
            <a:off x="92050" y="843000"/>
            <a:ext cx="4572001" cy="3713425"/>
          </a:xfrm>
          <a:prstGeom prst="rect">
            <a:avLst/>
          </a:prstGeom>
          <a:noFill/>
          <a:ln>
            <a:noFill/>
          </a:ln>
        </p:spPr>
      </p:pic>
      <p:sp>
        <p:nvSpPr>
          <p:cNvPr id="290" name="Google Shape;290;p30"/>
          <p:cNvSpPr/>
          <p:nvPr/>
        </p:nvSpPr>
        <p:spPr>
          <a:xfrm>
            <a:off x="4711750" y="1163475"/>
            <a:ext cx="1081500" cy="216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91" name="Google Shape;291;p30" title="20WS1005000238_vbd_histogram_-30C.jpe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24476" y="1223188"/>
            <a:ext cx="4175150" cy="2697131"/>
          </a:xfrm>
          <a:prstGeom prst="rect">
            <a:avLst/>
          </a:prstGeom>
          <a:noFill/>
          <a:ln>
            <a:noFill/>
          </a:ln>
        </p:spPr>
      </p:pic>
      <p:sp>
        <p:nvSpPr>
          <p:cNvPr id="292" name="Google Shape;292;p30"/>
          <p:cNvSpPr/>
          <p:nvPr/>
        </p:nvSpPr>
        <p:spPr>
          <a:xfrm>
            <a:off x="2661500" y="3794325"/>
            <a:ext cx="414600" cy="317400"/>
          </a:xfrm>
          <a:prstGeom prst="ellipse">
            <a:avLst/>
          </a:prstGeom>
          <a:noFill/>
          <a:ln cap="flat" cmpd="sng" w="19050">
            <a:solidFill>
              <a:srgbClr val="FFD9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93" name="Google Shape;293;p30"/>
          <p:cNvCxnSpPr/>
          <p:nvPr/>
        </p:nvCxnSpPr>
        <p:spPr>
          <a:xfrm>
            <a:off x="3015383" y="4065243"/>
            <a:ext cx="483900" cy="637500"/>
          </a:xfrm>
          <a:prstGeom prst="straightConnector1">
            <a:avLst/>
          </a:prstGeom>
          <a:noFill/>
          <a:ln cap="flat" cmpd="sng" w="19050">
            <a:solidFill>
              <a:srgbClr val="FFE599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94" name="Google Shape;294;p30"/>
          <p:cNvSpPr txBox="1"/>
          <p:nvPr/>
        </p:nvSpPr>
        <p:spPr>
          <a:xfrm>
            <a:off x="3569900" y="4464625"/>
            <a:ext cx="46215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Times New Roman"/>
              <a:buChar char="●"/>
            </a:pPr>
            <a:r>
              <a:rPr lang="en" sz="13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One underflow entry → early breakdown </a:t>
            </a:r>
            <a:endParaRPr sz="13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Times New Roman"/>
              <a:buChar char="●"/>
            </a:pPr>
            <a:r>
              <a:rPr lang="en" sz="13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Makes the sensor a </a:t>
            </a:r>
            <a:r>
              <a:rPr b="1" lang="en" sz="1300">
                <a:solidFill>
                  <a:srgbClr val="1155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“bad sensor”</a:t>
            </a:r>
            <a:endParaRPr b="1" sz="1300">
              <a:solidFill>
                <a:srgbClr val="1155CC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95" name="Google Shape;295;p30"/>
          <p:cNvSpPr txBox="1"/>
          <p:nvPr/>
        </p:nvSpPr>
        <p:spPr>
          <a:xfrm>
            <a:off x="501800" y="625925"/>
            <a:ext cx="32679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Heatmap of Vbds on 15x15 sensor @ </a:t>
            </a: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-30°C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96" name="Google Shape;296;p3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1" name="Google Shape;301;p31"/>
          <p:cNvPicPr preferRelativeResize="0"/>
          <p:nvPr/>
        </p:nvPicPr>
        <p:blipFill rotWithShape="1">
          <a:blip r:embed="rId3">
            <a:alphaModFix/>
          </a:blip>
          <a:srcRect b="0" l="5490" r="0" t="5374"/>
          <a:stretch/>
        </p:blipFill>
        <p:spPr>
          <a:xfrm>
            <a:off x="1149575" y="657300"/>
            <a:ext cx="6844852" cy="3615776"/>
          </a:xfrm>
          <a:prstGeom prst="rect">
            <a:avLst/>
          </a:prstGeom>
          <a:noFill/>
          <a:ln>
            <a:noFill/>
          </a:ln>
        </p:spPr>
      </p:pic>
      <p:sp>
        <p:nvSpPr>
          <p:cNvPr id="302" name="Google Shape;302;p31"/>
          <p:cNvSpPr/>
          <p:nvPr/>
        </p:nvSpPr>
        <p:spPr>
          <a:xfrm>
            <a:off x="2765346" y="1057097"/>
            <a:ext cx="524100" cy="240300"/>
          </a:xfrm>
          <a:prstGeom prst="rect">
            <a:avLst/>
          </a:prstGeom>
          <a:noFill/>
          <a:ln cap="flat" cmpd="sng" w="23650">
            <a:solidFill>
              <a:srgbClr val="3C78D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13525" lIns="113525" spcFirstLastPara="1" rIns="113525" wrap="square" tIns="1135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38"/>
          </a:p>
        </p:txBody>
      </p:sp>
      <p:sp>
        <p:nvSpPr>
          <p:cNvPr id="303" name="Google Shape;303;p31"/>
          <p:cNvSpPr txBox="1"/>
          <p:nvPr>
            <p:ph type="title"/>
          </p:nvPr>
        </p:nvSpPr>
        <p:spPr>
          <a:xfrm>
            <a:off x="0" y="1282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latin typeface="Times New Roman"/>
                <a:ea typeface="Times New Roman"/>
                <a:cs typeface="Times New Roman"/>
                <a:sym typeface="Times New Roman"/>
              </a:rPr>
              <a:t>Vbd-Temperature Relationship</a:t>
            </a:r>
            <a:endParaRPr sz="22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04" name="Google Shape;304;p31"/>
          <p:cNvSpPr txBox="1"/>
          <p:nvPr/>
        </p:nvSpPr>
        <p:spPr>
          <a:xfrm>
            <a:off x="88125" y="4207350"/>
            <a:ext cx="4322100" cy="78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Times New Roman"/>
              <a:buChar char="●"/>
            </a:pPr>
            <a:r>
              <a:rPr lang="en" sz="13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Linear fit with positive correlation. </a:t>
            </a:r>
            <a:endParaRPr sz="13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Times New Roman"/>
              <a:buChar char="●"/>
            </a:pPr>
            <a:r>
              <a:rPr lang="en" sz="13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For every 1°C increase in temperature, the breakdown voltage increases by </a:t>
            </a:r>
            <a:r>
              <a:rPr b="1" lang="en" sz="1300">
                <a:solidFill>
                  <a:srgbClr val="1155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1.16 V. </a:t>
            </a:r>
            <a:endParaRPr b="1" sz="1700">
              <a:solidFill>
                <a:srgbClr val="1155CC"/>
              </a:solidFill>
            </a:endParaRPr>
          </a:p>
        </p:txBody>
      </p:sp>
      <p:sp>
        <p:nvSpPr>
          <p:cNvPr id="305" name="Google Shape;305;p31"/>
          <p:cNvSpPr txBox="1"/>
          <p:nvPr/>
        </p:nvSpPr>
        <p:spPr>
          <a:xfrm>
            <a:off x="5369025" y="4307400"/>
            <a:ext cx="3467100" cy="785100"/>
          </a:xfrm>
          <a:prstGeom prst="rect">
            <a:avLst/>
          </a:prstGeom>
          <a:solidFill>
            <a:srgbClr val="A4C2F4"/>
          </a:solidFill>
          <a:ln cap="flat" cmpd="sng" w="9525">
            <a:solidFill>
              <a:srgbClr val="3C78D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1155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Particle drift distance is shorter as T decreases, increasing the gain→ earlier avalanche multiplication → decreasing Vbd</a:t>
            </a:r>
            <a:endParaRPr b="1" sz="1700">
              <a:solidFill>
                <a:srgbClr val="1155CC"/>
              </a:solidFill>
            </a:endParaRPr>
          </a:p>
        </p:txBody>
      </p:sp>
      <p:sp>
        <p:nvSpPr>
          <p:cNvPr id="306" name="Google Shape;306;p3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Objectives 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6" name="Google Shape;66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Char char="●"/>
            </a:pPr>
            <a:r>
              <a:rPr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Perform systematic electrical characterization of Low Gain Avalanche Diodes (LGADs) produced for the ATLAS High-Granularity Timing Detector (HGTD).</a:t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Char char="●"/>
            </a:pPr>
            <a:r>
              <a:rPr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Measure key parameters from Quality Control Test Structures (QC-TS):</a:t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○"/>
            </a:pPr>
            <a:r>
              <a:rPr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Breakdown voltage (Vbd)</a:t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○"/>
            </a:pPr>
            <a:r>
              <a:rPr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Full depletion voltage (Vfd)</a:t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○"/>
            </a:pPr>
            <a:r>
              <a:rPr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Detector capacitance (Cd)</a:t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to assess fabrication quality across sensor wafers from IHEP-IME.</a:t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Char char="●"/>
            </a:pPr>
            <a:r>
              <a:rPr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Investigate temperature dependence of Vbd on a full-size LGAD sensor from +20 °C to −40 °C.</a:t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○"/>
            </a:pPr>
            <a:r>
              <a:rPr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Develop relationship for </a:t>
            </a:r>
            <a:r>
              <a:rPr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calibration</a:t>
            </a:r>
            <a:r>
              <a:rPr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br>
              <a:rPr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7" name="Google Shape;67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0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32"/>
          <p:cNvSpPr txBox="1"/>
          <p:nvPr/>
        </p:nvSpPr>
        <p:spPr>
          <a:xfrm>
            <a:off x="148325" y="1178700"/>
            <a:ext cx="2812200" cy="27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●"/>
            </a:pPr>
            <a:r>
              <a:rPr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Expected difference in Means based on Vbd-T relationship = </a:t>
            </a:r>
            <a:r>
              <a:rPr b="1" lang="en">
                <a:solidFill>
                  <a:srgbClr val="1155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2.32 V</a:t>
            </a:r>
            <a:endParaRPr b="1">
              <a:solidFill>
                <a:srgbClr val="1155CC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●"/>
            </a:pPr>
            <a:r>
              <a:rPr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Calculated difference in Means =</a:t>
            </a:r>
            <a:r>
              <a:rPr b="1" lang="en">
                <a:solidFill>
                  <a:srgbClr val="1155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2.11 V</a:t>
            </a:r>
            <a:endParaRPr b="1">
              <a:solidFill>
                <a:srgbClr val="1155CC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●"/>
            </a:pPr>
            <a:r>
              <a:rPr lang="en">
                <a:solidFill>
                  <a:srgbClr val="1155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Calculated</a:t>
            </a:r>
            <a:r>
              <a:rPr lang="en">
                <a:solidFill>
                  <a:srgbClr val="1155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difference is within the uncertainty on the temperature measurement </a:t>
            </a:r>
            <a:endParaRPr>
              <a:solidFill>
                <a:srgbClr val="1155CC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●"/>
            </a:pPr>
            <a:r>
              <a:rPr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Relationship is accurate and usable for bias tuning</a:t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12" name="Google Shape;312;p32"/>
          <p:cNvSpPr txBox="1"/>
          <p:nvPr>
            <p:ph type="title"/>
          </p:nvPr>
        </p:nvSpPr>
        <p:spPr>
          <a:xfrm>
            <a:off x="72125" y="2003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latin typeface="Times New Roman"/>
                <a:ea typeface="Times New Roman"/>
                <a:cs typeface="Times New Roman"/>
                <a:sym typeface="Times New Roman"/>
              </a:rPr>
              <a:t>Use case for Vbd-T relationship </a:t>
            </a:r>
            <a:endParaRPr sz="22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sz="22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313" name="Google Shape;313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77650" y="925400"/>
            <a:ext cx="5913950" cy="3482570"/>
          </a:xfrm>
          <a:prstGeom prst="rect">
            <a:avLst/>
          </a:prstGeom>
          <a:noFill/>
          <a:ln>
            <a:noFill/>
          </a:ln>
        </p:spPr>
      </p:pic>
      <p:sp>
        <p:nvSpPr>
          <p:cNvPr id="314" name="Google Shape;314;p3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33"/>
          <p:cNvSpPr txBox="1"/>
          <p:nvPr>
            <p:ph type="title"/>
          </p:nvPr>
        </p:nvSpPr>
        <p:spPr>
          <a:xfrm>
            <a:off x="271650" y="2126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Summary 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20" name="Google Shape;320;p33"/>
          <p:cNvSpPr txBox="1"/>
          <p:nvPr/>
        </p:nvSpPr>
        <p:spPr>
          <a:xfrm>
            <a:off x="573750" y="785375"/>
            <a:ext cx="7916400" cy="389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Times New Roman"/>
              <a:buChar char="❏"/>
            </a:pPr>
            <a:r>
              <a:rPr lang="en" sz="17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80 QC-TS were electrically tested at 20 </a:t>
            </a:r>
            <a:r>
              <a:rPr lang="e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°C</a:t>
            </a:r>
            <a:r>
              <a:rPr lang="en" sz="17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sz="17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Times New Roman"/>
              <a:buChar char="❏"/>
            </a:pPr>
            <a:r>
              <a:rPr lang="en" sz="17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One full-size sensor was tested between 20 </a:t>
            </a:r>
            <a:r>
              <a:rPr lang="e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°C and -40 °C</a:t>
            </a:r>
            <a:endParaRPr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Times New Roman"/>
              <a:buChar char="❏"/>
            </a:pPr>
            <a:r>
              <a:rPr lang="en" sz="17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Measurements show generally uniform production quality and consistency, with a few outliers under investigation </a:t>
            </a:r>
            <a:endParaRPr sz="17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Times New Roman"/>
              <a:buChar char="❏"/>
            </a:pPr>
            <a:r>
              <a:rPr lang="en" sz="17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Outliers are from neighbouring test structures on the wafer</a:t>
            </a:r>
            <a:endParaRPr sz="17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Times New Roman"/>
              <a:buChar char="❏"/>
            </a:pPr>
            <a:r>
              <a:rPr lang="en" sz="17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Main sensors in that wafer area all also show high Vbd </a:t>
            </a:r>
            <a:endParaRPr sz="17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Times New Roman"/>
              <a:buChar char="❏"/>
            </a:pPr>
            <a:r>
              <a:rPr lang="en" sz="17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Strong negative correlation for Vgl-Vbd indicating gain layer thickness uniformity.</a:t>
            </a:r>
            <a:endParaRPr sz="17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Times New Roman"/>
              <a:buChar char="❏"/>
            </a:pPr>
            <a:r>
              <a:rPr lang="en" sz="17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Temperature scans showed a linear Vbd -T dependence, increasing ~1.16 V/°C, for bias tuning</a:t>
            </a:r>
            <a:endParaRPr sz="17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21" name="Google Shape;321;p3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B5394"/>
        </a:solidFill>
      </p:bgPr>
    </p:bg>
    <p:spTree>
      <p:nvGrpSpPr>
        <p:cNvPr id="325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34"/>
          <p:cNvSpPr/>
          <p:nvPr/>
        </p:nvSpPr>
        <p:spPr>
          <a:xfrm rot="5400000">
            <a:off x="3783750" y="-1998300"/>
            <a:ext cx="1576500" cy="9140100"/>
          </a:xfrm>
          <a:prstGeom prst="rect">
            <a:avLst/>
          </a:prstGeom>
          <a:solidFill>
            <a:srgbClr val="07376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7" name="Google Shape;327;p34"/>
          <p:cNvSpPr txBox="1"/>
          <p:nvPr>
            <p:ph type="ctrTitle"/>
          </p:nvPr>
        </p:nvSpPr>
        <p:spPr>
          <a:xfrm>
            <a:off x="0" y="2191800"/>
            <a:ext cx="9144000" cy="759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308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THANK YOU FOR LISTENING</a:t>
            </a:r>
            <a:endParaRPr sz="4480">
              <a:solidFill>
                <a:schemeClr val="lt1"/>
              </a:solidFill>
            </a:endParaRPr>
          </a:p>
        </p:txBody>
      </p:sp>
      <p:sp>
        <p:nvSpPr>
          <p:cNvPr id="328" name="Google Shape;328;p3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5"/>
          <p:cNvSpPr txBox="1"/>
          <p:nvPr>
            <p:ph type="title"/>
          </p:nvPr>
        </p:nvSpPr>
        <p:spPr>
          <a:xfrm>
            <a:off x="0" y="328600"/>
            <a:ext cx="3663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1155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High Luminosity</a:t>
            </a: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 LHC &amp; Motivation for HGTD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73" name="Google Shape;73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84574" y="255900"/>
            <a:ext cx="5081567" cy="2861385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Google Shape;74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200043" y="3117310"/>
            <a:ext cx="2666103" cy="1893990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15"/>
          <p:cNvSpPr txBox="1"/>
          <p:nvPr/>
        </p:nvSpPr>
        <p:spPr>
          <a:xfrm>
            <a:off x="190500" y="1262575"/>
            <a:ext cx="3282000" cy="27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●"/>
            </a:pPr>
            <a:r>
              <a:rPr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Operational from 2030</a:t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●"/>
            </a:pPr>
            <a:r>
              <a:rPr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Pile-up &lt;μ&gt; = 200 interactions per bunch crossing (on average 1.6 vertices/mm)</a:t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●"/>
            </a:pPr>
            <a:r>
              <a:rPr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Instantaneous luminosities up to 7.5×10³⁴ cm²s⁻¹ </a:t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●"/>
            </a:pPr>
            <a:r>
              <a:rPr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It</a:t>
            </a:r>
            <a:r>
              <a:rPr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is difficult to </a:t>
            </a:r>
            <a:r>
              <a:rPr lang="en">
                <a:solidFill>
                  <a:srgbClr val="3C78D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assign tracks to vertices </a:t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○"/>
            </a:pPr>
            <a:r>
              <a:rPr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By adding timing information, pile up rejection can be improved </a:t>
            </a:r>
            <a:endParaRPr>
              <a:solidFill>
                <a:srgbClr val="1155CC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76" name="Google Shape;76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702150" y="3142764"/>
            <a:ext cx="2497887" cy="1843109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5"/>
          <p:cNvSpPr txBox="1"/>
          <p:nvPr/>
        </p:nvSpPr>
        <p:spPr>
          <a:xfrm>
            <a:off x="6931000" y="4456275"/>
            <a:ext cx="2226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78" name="Google Shape;78;p15"/>
          <p:cNvSpPr txBox="1"/>
          <p:nvPr/>
        </p:nvSpPr>
        <p:spPr>
          <a:xfrm>
            <a:off x="1326750" y="4033075"/>
            <a:ext cx="23754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28575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Times New Roman"/>
              <a:buChar char="●"/>
            </a:pPr>
            <a:r>
              <a:rPr lang="en" sz="9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Red → what ITK can do (50 um) </a:t>
            </a:r>
            <a:endParaRPr sz="9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8575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Times New Roman"/>
              <a:buChar char="●"/>
            </a:pPr>
            <a:r>
              <a:rPr lang="en" sz="9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Plot shows not only spatial spread but also time → close in space but far in time</a:t>
            </a:r>
            <a:endParaRPr sz="9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9" name="Google Shape;79;p15"/>
          <p:cNvSpPr txBox="1"/>
          <p:nvPr/>
        </p:nvSpPr>
        <p:spPr>
          <a:xfrm>
            <a:off x="1876925" y="4705450"/>
            <a:ext cx="1825200" cy="55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HGTD Technical Design Report (2020)</a:t>
            </a:r>
            <a:endParaRPr sz="7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7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https://cds.cern.ch/record/2719855/</a:t>
            </a:r>
            <a:endParaRPr i="1" sz="7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0" name="Google Shape;80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6"/>
          <p:cNvSpPr txBox="1"/>
          <p:nvPr>
            <p:ph type="title"/>
          </p:nvPr>
        </p:nvSpPr>
        <p:spPr>
          <a:xfrm>
            <a:off x="0" y="58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High Granularity Timing Detector (HGTD)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86" name="Google Shape;86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91359" y="672111"/>
            <a:ext cx="3952641" cy="2097399"/>
          </a:xfrm>
          <a:prstGeom prst="rect">
            <a:avLst/>
          </a:prstGeom>
          <a:noFill/>
          <a:ln cap="flat" cmpd="sng" w="18625">
            <a:solidFill>
              <a:srgbClr val="1155CC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87" name="Google Shape;87;p16"/>
          <p:cNvPicPr preferRelativeResize="0"/>
          <p:nvPr/>
        </p:nvPicPr>
        <p:blipFill rotWithShape="1">
          <a:blip r:embed="rId4">
            <a:alphaModFix/>
          </a:blip>
          <a:srcRect b="0" l="12219" r="0" t="0"/>
          <a:stretch/>
        </p:blipFill>
        <p:spPr>
          <a:xfrm>
            <a:off x="1614892" y="1128270"/>
            <a:ext cx="3512902" cy="168572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8" name="Google Shape;88;p16"/>
          <p:cNvCxnSpPr/>
          <p:nvPr/>
        </p:nvCxnSpPr>
        <p:spPr>
          <a:xfrm flipH="1" rot="10800000">
            <a:off x="3918600" y="672350"/>
            <a:ext cx="1297500" cy="603300"/>
          </a:xfrm>
          <a:prstGeom prst="straightConnector1">
            <a:avLst/>
          </a:prstGeom>
          <a:noFill/>
          <a:ln cap="flat" cmpd="sng" w="20400">
            <a:solidFill>
              <a:srgbClr val="1155CC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89" name="Google Shape;89;p16"/>
          <p:cNvCxnSpPr/>
          <p:nvPr/>
        </p:nvCxnSpPr>
        <p:spPr>
          <a:xfrm>
            <a:off x="4086850" y="2669675"/>
            <a:ext cx="1104300" cy="103200"/>
          </a:xfrm>
          <a:prstGeom prst="straightConnector1">
            <a:avLst/>
          </a:prstGeom>
          <a:noFill/>
          <a:ln cap="flat" cmpd="sng" w="18625">
            <a:solidFill>
              <a:srgbClr val="1155CC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90" name="Google Shape;90;p1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814242" y="3078940"/>
            <a:ext cx="3204279" cy="1127436"/>
          </a:xfrm>
          <a:prstGeom prst="rect">
            <a:avLst/>
          </a:prstGeom>
          <a:noFill/>
          <a:ln cap="flat" cmpd="sng" w="18625">
            <a:solidFill>
              <a:srgbClr val="1155CC"/>
            </a:solidFill>
            <a:prstDash val="solid"/>
            <a:round/>
            <a:headEnd len="sm" w="sm" type="none"/>
            <a:tailEnd len="sm" w="sm" type="none"/>
          </a:ln>
        </p:spPr>
      </p:pic>
      <p:cxnSp>
        <p:nvCxnSpPr>
          <p:cNvPr id="91" name="Google Shape;91;p16"/>
          <p:cNvCxnSpPr/>
          <p:nvPr/>
        </p:nvCxnSpPr>
        <p:spPr>
          <a:xfrm flipH="1">
            <a:off x="5814101" y="2048765"/>
            <a:ext cx="533400" cy="1034700"/>
          </a:xfrm>
          <a:prstGeom prst="straightConnector1">
            <a:avLst/>
          </a:prstGeom>
          <a:noFill/>
          <a:ln cap="flat" cmpd="sng" w="18625">
            <a:solidFill>
              <a:srgbClr val="1155CC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92" name="Google Shape;92;p16"/>
          <p:cNvCxnSpPr/>
          <p:nvPr/>
        </p:nvCxnSpPr>
        <p:spPr>
          <a:xfrm>
            <a:off x="6543412" y="2080185"/>
            <a:ext cx="2462400" cy="980100"/>
          </a:xfrm>
          <a:prstGeom prst="straightConnector1">
            <a:avLst/>
          </a:prstGeom>
          <a:noFill/>
          <a:ln cap="flat" cmpd="sng" w="18625">
            <a:solidFill>
              <a:srgbClr val="1155CC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93" name="Google Shape;93;p16"/>
          <p:cNvSpPr txBox="1"/>
          <p:nvPr/>
        </p:nvSpPr>
        <p:spPr>
          <a:xfrm>
            <a:off x="0" y="2935150"/>
            <a:ext cx="6250200" cy="276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925" lIns="96925" spcFirstLastPara="1" rIns="96925" wrap="square" tIns="96925">
            <a:spAutoFit/>
          </a:bodyPr>
          <a:lstStyle/>
          <a:p>
            <a:pPr indent="-329460" lvl="0" marL="484666" rtl="0" algn="l">
              <a:lnSpc>
                <a:spcPct val="115000"/>
              </a:lnSpc>
              <a:spcBef>
                <a:spcPts val="636"/>
              </a:spcBef>
              <a:spcAft>
                <a:spcPts val="0"/>
              </a:spcAft>
              <a:buClr>
                <a:schemeClr val="dk1"/>
              </a:buClr>
              <a:buSzPts val="1372"/>
              <a:buFont typeface="Times New Roman"/>
              <a:buChar char="●"/>
            </a:pPr>
            <a:r>
              <a:rPr lang="en" sz="1372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Placed between Inner Tracker (ITk) and Liquid Argon Calorimeter</a:t>
            </a:r>
            <a:endParaRPr sz="1372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29460" lvl="0" marL="484666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72"/>
              <a:buChar char="●"/>
            </a:pPr>
            <a:r>
              <a:rPr lang="en" sz="1372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Active area coverage: 2.4 &lt; |η| &lt; 4.0</a:t>
            </a:r>
            <a:endParaRPr sz="1372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29460" lvl="0" marL="484666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72"/>
              <a:buChar char="●"/>
            </a:pPr>
            <a:r>
              <a:rPr lang="en" sz="1372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8032 modules (2 LGAD sensors + 2 r/o ASICs each) </a:t>
            </a:r>
            <a:endParaRPr sz="1372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29460" lvl="1" marL="969332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72"/>
              <a:buChar char="○"/>
            </a:pPr>
            <a:r>
              <a:rPr lang="en" sz="1372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6.4 m</a:t>
            </a:r>
            <a:r>
              <a:rPr baseline="30000" lang="en" sz="1372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r>
              <a:rPr lang="en" sz="1372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of silicon sensors</a:t>
            </a:r>
            <a:endParaRPr sz="1372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29460" lvl="0" marL="484666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72"/>
              <a:buChar char="●"/>
            </a:pPr>
            <a:r>
              <a:rPr lang="en" sz="1372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Maximum fluence: 2.5×10</a:t>
            </a:r>
            <a:r>
              <a:rPr baseline="30000" lang="en" sz="1372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15</a:t>
            </a:r>
            <a:r>
              <a:rPr lang="en" sz="1372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neq/cm² ; TID: 2 MGy</a:t>
            </a:r>
            <a:endParaRPr sz="1372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29460" lvl="0" marL="484666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72"/>
              <a:buChar char="●"/>
            </a:pPr>
            <a:r>
              <a:rPr lang="en" sz="1372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Operating temperature -30</a:t>
            </a:r>
            <a:r>
              <a:rPr baseline="30000" lang="en" sz="1372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</a:t>
            </a:r>
            <a:r>
              <a:rPr lang="en" sz="1372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 (CO</a:t>
            </a:r>
            <a:r>
              <a:rPr baseline="-25000" lang="en" sz="1372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r>
              <a:rPr baseline="30000" lang="en" sz="1372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" sz="1372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dual phase cooling)</a:t>
            </a:r>
            <a:endParaRPr sz="1372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29460" lvl="0" marL="484666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72"/>
              <a:buChar char="●"/>
            </a:pPr>
            <a:r>
              <a:rPr lang="en" sz="1372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Per Track-time resolution: 35 ps (start) - 50 ps (end) </a:t>
            </a:r>
            <a:endParaRPr sz="1372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42332" lvl="0" marL="484666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378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42332" lvl="0" marL="484666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66">
              <a:solidFill>
                <a:schemeClr val="dk1"/>
              </a:solidFill>
            </a:endParaRPr>
          </a:p>
          <a:p>
            <a:pPr indent="-242332" lvl="0" marL="484666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66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8">
              <a:solidFill>
                <a:schemeClr val="dk2"/>
              </a:solidFill>
            </a:endParaRPr>
          </a:p>
        </p:txBody>
      </p:sp>
      <p:sp>
        <p:nvSpPr>
          <p:cNvPr id="94" name="Google Shape;94;p16"/>
          <p:cNvSpPr txBox="1"/>
          <p:nvPr/>
        </p:nvSpPr>
        <p:spPr>
          <a:xfrm>
            <a:off x="130950" y="1601688"/>
            <a:ext cx="1297500" cy="738900"/>
          </a:xfrm>
          <a:prstGeom prst="rect">
            <a:avLst/>
          </a:prstGeom>
          <a:solidFill>
            <a:srgbClr val="A4C2F4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1C4587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To mitigate pile up effects,</a:t>
            </a:r>
            <a:r>
              <a:rPr b="1" lang="en" sz="1200">
                <a:solidFill>
                  <a:srgbClr val="1C4587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" sz="1200">
                <a:solidFill>
                  <a:srgbClr val="1C4587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HGTD will be developed </a:t>
            </a:r>
            <a:endParaRPr sz="1300">
              <a:solidFill>
                <a:srgbClr val="1C4587"/>
              </a:solidFill>
            </a:endParaRPr>
          </a:p>
        </p:txBody>
      </p:sp>
      <p:sp>
        <p:nvSpPr>
          <p:cNvPr id="95" name="Google Shape;95;p16"/>
          <p:cNvSpPr txBox="1"/>
          <p:nvPr/>
        </p:nvSpPr>
        <p:spPr>
          <a:xfrm>
            <a:off x="7091220" y="4225050"/>
            <a:ext cx="1825200" cy="55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7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HGTD Technical Design Report (2020)</a:t>
            </a:r>
            <a:endParaRPr sz="7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en" sz="7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https://cds.cern.ch/record/2719855/</a:t>
            </a:r>
            <a:endParaRPr i="1" sz="7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6" name="Google Shape;96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" name="Google Shape;101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35450" y="1552608"/>
            <a:ext cx="4178875" cy="3280024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Google Shape;102;p17"/>
          <p:cNvSpPr txBox="1"/>
          <p:nvPr>
            <p:ph type="title"/>
          </p:nvPr>
        </p:nvSpPr>
        <p:spPr>
          <a:xfrm>
            <a:off x="-12" y="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LGAD Principle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3" name="Google Shape;103;p17"/>
          <p:cNvSpPr txBox="1"/>
          <p:nvPr/>
        </p:nvSpPr>
        <p:spPr>
          <a:xfrm>
            <a:off x="0" y="588413"/>
            <a:ext cx="9144000" cy="75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50">
                <a:solidFill>
                  <a:srgbClr val="1155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For this purpose, HGTD will employ LGADS. </a:t>
            </a:r>
            <a:endParaRPr sz="1350">
              <a:solidFill>
                <a:srgbClr val="1155CC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50">
                <a:solidFill>
                  <a:srgbClr val="1155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Low Gain Avalanche Diodes (LGADs) are silicon sensors primarily designed to detect </a:t>
            </a:r>
            <a:r>
              <a:rPr b="1" lang="en" sz="1350">
                <a:solidFill>
                  <a:srgbClr val="1155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Minimum Ionizing Particles (MIPs) </a:t>
            </a:r>
            <a:endParaRPr b="1" sz="1350">
              <a:solidFill>
                <a:srgbClr val="1155CC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MIP→ fast charged particle (usually a muon or pion) that deposits the minimum possible energy</a:t>
            </a:r>
            <a:endParaRPr sz="1250">
              <a:solidFill>
                <a:srgbClr val="1155CC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4" name="Google Shape;104;p17"/>
          <p:cNvSpPr txBox="1"/>
          <p:nvPr/>
        </p:nvSpPr>
        <p:spPr>
          <a:xfrm>
            <a:off x="6951225" y="2851075"/>
            <a:ext cx="1885500" cy="137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1155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Gain Layer:</a:t>
            </a:r>
            <a:endParaRPr b="1" sz="1100">
              <a:solidFill>
                <a:srgbClr val="1155CC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highly doped p-type (Boron) layer → signal amplification → </a:t>
            </a:r>
            <a:r>
              <a:rPr lang="en" sz="11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thinner detectors + faster signal collection times + fast rise time + good S/N</a:t>
            </a:r>
            <a:endParaRPr sz="11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5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105" name="Google Shape;105;p17"/>
          <p:cNvCxnSpPr>
            <a:endCxn id="104" idx="1"/>
          </p:cNvCxnSpPr>
          <p:nvPr/>
        </p:nvCxnSpPr>
        <p:spPr>
          <a:xfrm>
            <a:off x="5072325" y="2469475"/>
            <a:ext cx="1878900" cy="1070400"/>
          </a:xfrm>
          <a:prstGeom prst="straightConnector1">
            <a:avLst/>
          </a:prstGeom>
          <a:noFill/>
          <a:ln cap="flat" cmpd="sng" w="9525">
            <a:solidFill>
              <a:srgbClr val="1155CC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06" name="Google Shape;106;p17"/>
          <p:cNvSpPr txBox="1"/>
          <p:nvPr/>
        </p:nvSpPr>
        <p:spPr>
          <a:xfrm>
            <a:off x="5504900" y="1516763"/>
            <a:ext cx="38295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Times New Roman"/>
              <a:buAutoNum type="arabicPeriod"/>
            </a:pPr>
            <a:r>
              <a:rPr lang="en" sz="11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</a:t>
            </a:r>
            <a:r>
              <a:rPr lang="en" sz="11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harged particle passes through the detector</a:t>
            </a:r>
            <a:endParaRPr sz="13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7" name="Google Shape;107;p17"/>
          <p:cNvSpPr txBox="1"/>
          <p:nvPr/>
        </p:nvSpPr>
        <p:spPr>
          <a:xfrm>
            <a:off x="96325" y="2263700"/>
            <a:ext cx="30000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2. I</a:t>
            </a:r>
            <a:r>
              <a:rPr lang="en" sz="11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 creates electron-hole pairs. </a:t>
            </a:r>
            <a:endParaRPr sz="13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108" name="Google Shape;108;p17"/>
          <p:cNvCxnSpPr/>
          <p:nvPr/>
        </p:nvCxnSpPr>
        <p:spPr>
          <a:xfrm rot="10800000">
            <a:off x="2132100" y="2435175"/>
            <a:ext cx="3012300" cy="672900"/>
          </a:xfrm>
          <a:prstGeom prst="straightConnector1">
            <a:avLst/>
          </a:prstGeom>
          <a:noFill/>
          <a:ln cap="flat" cmpd="sng" w="9525">
            <a:solidFill>
              <a:srgbClr val="1155CC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09" name="Google Shape;109;p17"/>
          <p:cNvSpPr txBox="1"/>
          <p:nvPr/>
        </p:nvSpPr>
        <p:spPr>
          <a:xfrm>
            <a:off x="504150" y="3019275"/>
            <a:ext cx="1878900" cy="69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3. C</a:t>
            </a:r>
            <a:r>
              <a:rPr lang="en" sz="11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harge carriers are accelerated in the electric field </a:t>
            </a:r>
            <a:endParaRPr sz="13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110" name="Google Shape;110;p17"/>
          <p:cNvCxnSpPr/>
          <p:nvPr/>
        </p:nvCxnSpPr>
        <p:spPr>
          <a:xfrm rot="10800000">
            <a:off x="2292100" y="3364500"/>
            <a:ext cx="2226000" cy="315900"/>
          </a:xfrm>
          <a:prstGeom prst="straightConnector1">
            <a:avLst/>
          </a:prstGeom>
          <a:noFill/>
          <a:ln cap="flat" cmpd="sng" w="9525">
            <a:solidFill>
              <a:srgbClr val="1155CC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11" name="Google Shape;111;p17"/>
          <p:cNvSpPr txBox="1"/>
          <p:nvPr/>
        </p:nvSpPr>
        <p:spPr>
          <a:xfrm>
            <a:off x="56275" y="4113550"/>
            <a:ext cx="21321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4. C</a:t>
            </a:r>
            <a:r>
              <a:rPr lang="en" sz="11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harge deposition of MIPS used to detect particles </a:t>
            </a:r>
            <a:endParaRPr sz="13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2" name="Google Shape;112;p17"/>
          <p:cNvSpPr txBox="1"/>
          <p:nvPr/>
        </p:nvSpPr>
        <p:spPr>
          <a:xfrm>
            <a:off x="2769825" y="4666525"/>
            <a:ext cx="3947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Image showing general LGAD schematic from </a:t>
            </a:r>
            <a:r>
              <a:rPr lang="en" sz="700">
                <a:solidFill>
                  <a:schemeClr val="dk1"/>
                </a:solidFill>
                <a:uFill>
                  <a:noFill/>
                </a:uFill>
                <a:latin typeface="Times New Roman"/>
                <a:ea typeface="Times New Roman"/>
                <a:cs typeface="Times New Roman"/>
                <a:sym typeface="Times New Roman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Study of impact ionization coefficients in silicon with Low Gain Avalanche Diodes - CERN Document Server</a:t>
            </a:r>
            <a:endParaRPr sz="7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3" name="Google Shape;113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8"/>
          <p:cNvSpPr txBox="1"/>
          <p:nvPr>
            <p:ph type="title"/>
          </p:nvPr>
        </p:nvSpPr>
        <p:spPr>
          <a:xfrm>
            <a:off x="61300" y="500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HGTD Sensors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19" name="Google Shape;119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0375" y="867247"/>
            <a:ext cx="3453900" cy="192925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72112" y="1019300"/>
            <a:ext cx="2613925" cy="1956700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p18"/>
          <p:cNvSpPr txBox="1"/>
          <p:nvPr/>
        </p:nvSpPr>
        <p:spPr>
          <a:xfrm>
            <a:off x="289500" y="2976000"/>
            <a:ext cx="3453900" cy="19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1155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Sensor</a:t>
            </a:r>
            <a:endParaRPr b="1" sz="1600">
              <a:solidFill>
                <a:srgbClr val="1155CC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Char char="●"/>
            </a:pPr>
            <a:r>
              <a:rPr lang="en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</a:t>
            </a:r>
            <a:r>
              <a:rPr lang="en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5×15 pads</a:t>
            </a:r>
            <a:endParaRPr sz="1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Char char="●"/>
            </a:pPr>
            <a:r>
              <a:rPr lang="en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Pad size: 1.3 mm×1.3 mm</a:t>
            </a:r>
            <a:endParaRPr sz="1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Char char="●"/>
            </a:pPr>
            <a:r>
              <a:rPr lang="en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225 channels</a:t>
            </a:r>
            <a:endParaRPr sz="1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Char char="●"/>
            </a:pPr>
            <a:r>
              <a:rPr lang="en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Active thickness: 50 μm</a:t>
            </a:r>
            <a:endParaRPr sz="1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Char char="●"/>
            </a:pPr>
            <a:r>
              <a:rPr lang="en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Carbon-enriched gain-layer for radiation hardness</a:t>
            </a:r>
            <a:endParaRPr sz="200"/>
          </a:p>
        </p:txBody>
      </p:sp>
      <p:sp>
        <p:nvSpPr>
          <p:cNvPr id="122" name="Google Shape;122;p18"/>
          <p:cNvSpPr txBox="1"/>
          <p:nvPr/>
        </p:nvSpPr>
        <p:spPr>
          <a:xfrm>
            <a:off x="4373763" y="3251550"/>
            <a:ext cx="4738800" cy="135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1155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LGAD sensors requirements:</a:t>
            </a:r>
            <a:endParaRPr b="1" sz="1600">
              <a:solidFill>
                <a:srgbClr val="1155CC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Char char="●"/>
            </a:pPr>
            <a:r>
              <a:rPr lang="en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Hit-time resolution: 40 ps (start) - 70 ps (end)</a:t>
            </a:r>
            <a:endParaRPr sz="1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Char char="●"/>
            </a:pPr>
            <a:r>
              <a:rPr lang="en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Collected charge per hit: 10 fC (start) - 4 fC (end)</a:t>
            </a:r>
            <a:endParaRPr sz="1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Char char="●"/>
            </a:pPr>
            <a:r>
              <a:rPr lang="en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Hit efficiency: 97 % (start) - 95 % (end)</a:t>
            </a:r>
            <a:endParaRPr sz="1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23" name="Google Shape;123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9"/>
          <p:cNvSpPr txBox="1"/>
          <p:nvPr>
            <p:ph type="title"/>
          </p:nvPr>
        </p:nvSpPr>
        <p:spPr>
          <a:xfrm>
            <a:off x="103375" y="1748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HGTD Sensor Production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29" name="Google Shape;129;p19"/>
          <p:cNvSpPr txBox="1"/>
          <p:nvPr>
            <p:ph idx="1" type="body"/>
          </p:nvPr>
        </p:nvSpPr>
        <p:spPr>
          <a:xfrm>
            <a:off x="167475" y="688800"/>
            <a:ext cx="4480200" cy="376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5915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90"/>
              <a:buFont typeface="Times New Roman"/>
              <a:buChar char="●"/>
            </a:pPr>
            <a:r>
              <a:rPr lang="en" sz="169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O(600) 8” wafers to be produced for HGTD by IME (Chinese Academy of Science)</a:t>
            </a:r>
            <a:endParaRPr sz="169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5915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90"/>
              <a:buFont typeface="Times New Roman"/>
              <a:buChar char="●"/>
            </a:pPr>
            <a:r>
              <a:rPr lang="en" sz="169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16000 sensors used in HGTD</a:t>
            </a:r>
            <a:endParaRPr sz="169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69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5915" lvl="0" marL="457200" rtl="0" algn="l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90"/>
              <a:buFont typeface="Times New Roman"/>
              <a:buChar char="●"/>
            </a:pPr>
            <a:r>
              <a:rPr lang="en" sz="169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Alongside the sensors, </a:t>
            </a:r>
            <a:r>
              <a:rPr lang="en" sz="1690">
                <a:solidFill>
                  <a:srgbClr val="1155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Quality Control Test Structures (QC-TS) </a:t>
            </a:r>
            <a:r>
              <a:rPr lang="en" sz="169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will be produced. </a:t>
            </a:r>
            <a:endParaRPr sz="169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5915" lvl="0" marL="4572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90"/>
              <a:buFont typeface="Times New Roman"/>
              <a:buChar char="●"/>
            </a:pPr>
            <a:r>
              <a:rPr lang="en" sz="169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QC-TS are: </a:t>
            </a:r>
            <a:endParaRPr sz="169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5915" lvl="1" marL="9144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90"/>
              <a:buFont typeface="Times New Roman"/>
              <a:buChar char="○"/>
            </a:pPr>
            <a:r>
              <a:rPr lang="en" sz="169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Produced alongside each sensor</a:t>
            </a:r>
            <a:endParaRPr sz="169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5915" lvl="1" marL="9144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90"/>
              <a:buFont typeface="Times New Roman"/>
              <a:buChar char="○"/>
            </a:pPr>
            <a:r>
              <a:rPr lang="en" sz="169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Used to monitor fabrication quality</a:t>
            </a:r>
            <a:endParaRPr sz="169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5915" lvl="1" marL="9144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90"/>
              <a:buFont typeface="Times New Roman"/>
              <a:buChar char="○"/>
            </a:pPr>
            <a:r>
              <a:rPr lang="en" sz="169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Used to extract parameters not accessible on full sensors during the production</a:t>
            </a:r>
            <a:endParaRPr sz="169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935"/>
              <a:buNone/>
            </a:pPr>
            <a:r>
              <a:t/>
            </a:r>
            <a:endParaRPr sz="169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5915" lvl="0" marL="4572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90"/>
              <a:buFont typeface="Times New Roman"/>
              <a:buChar char="●"/>
            </a:pPr>
            <a:r>
              <a:rPr lang="en" sz="1690">
                <a:solidFill>
                  <a:srgbClr val="1155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Process Quality Control (PQC)</a:t>
            </a:r>
            <a:r>
              <a:rPr lang="en" sz="169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is done on </a:t>
            </a:r>
            <a:r>
              <a:rPr lang="en" sz="1690">
                <a:solidFill>
                  <a:srgbClr val="1155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QCTS </a:t>
            </a:r>
            <a:r>
              <a:rPr lang="en" sz="169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and full sensors using a semi-automated probe-station</a:t>
            </a:r>
            <a:endParaRPr sz="169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5915" lvl="0" marL="4572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90"/>
              <a:buFont typeface="Times New Roman"/>
              <a:buChar char="●"/>
            </a:pPr>
            <a:r>
              <a:rPr lang="en" sz="169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5-10 Structures are tested per batch → same positions </a:t>
            </a:r>
            <a:endParaRPr sz="169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30" name="Google Shape;130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74750" y="661263"/>
            <a:ext cx="3583857" cy="3820975"/>
          </a:xfrm>
          <a:prstGeom prst="rect">
            <a:avLst/>
          </a:prstGeom>
          <a:noFill/>
          <a:ln>
            <a:noFill/>
          </a:ln>
        </p:spPr>
      </p:pic>
      <p:sp>
        <p:nvSpPr>
          <p:cNvPr id="131" name="Google Shape;131;p19"/>
          <p:cNvSpPr/>
          <p:nvPr/>
        </p:nvSpPr>
        <p:spPr>
          <a:xfrm>
            <a:off x="4822450" y="566625"/>
            <a:ext cx="2023200" cy="1677600"/>
          </a:xfrm>
          <a:prstGeom prst="rect">
            <a:avLst/>
          </a:prstGeom>
          <a:noFill/>
          <a:ln cap="flat" cmpd="sng" w="19050">
            <a:solidFill>
              <a:srgbClr val="3C78D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p19"/>
          <p:cNvSpPr txBox="1"/>
          <p:nvPr/>
        </p:nvSpPr>
        <p:spPr>
          <a:xfrm>
            <a:off x="4822450" y="261075"/>
            <a:ext cx="20232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1155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Current focus of the work</a:t>
            </a:r>
            <a:endParaRPr sz="1300">
              <a:solidFill>
                <a:srgbClr val="1155CC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3" name="Google Shape;133;p19"/>
          <p:cNvSpPr txBox="1"/>
          <p:nvPr/>
        </p:nvSpPr>
        <p:spPr>
          <a:xfrm>
            <a:off x="167475" y="2427525"/>
            <a:ext cx="40557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/>
          </a:p>
        </p:txBody>
      </p:sp>
      <p:sp>
        <p:nvSpPr>
          <p:cNvPr id="134" name="Google Shape;134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" name="Google Shape;139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1825" y="1930950"/>
            <a:ext cx="8839200" cy="956506"/>
          </a:xfrm>
          <a:prstGeom prst="rect">
            <a:avLst/>
          </a:prstGeom>
          <a:noFill/>
          <a:ln>
            <a:noFill/>
          </a:ln>
        </p:spPr>
      </p:pic>
      <p:sp>
        <p:nvSpPr>
          <p:cNvPr id="140" name="Google Shape;140;p20"/>
          <p:cNvSpPr txBox="1"/>
          <p:nvPr>
            <p:ph type="title"/>
          </p:nvPr>
        </p:nvSpPr>
        <p:spPr>
          <a:xfrm>
            <a:off x="0" y="371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QC-TS 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141" name="Google Shape;141;p20"/>
          <p:cNvCxnSpPr/>
          <p:nvPr/>
        </p:nvCxnSpPr>
        <p:spPr>
          <a:xfrm flipH="1">
            <a:off x="860725" y="2834950"/>
            <a:ext cx="8400" cy="437400"/>
          </a:xfrm>
          <a:prstGeom prst="straightConnector1">
            <a:avLst/>
          </a:prstGeom>
          <a:noFill/>
          <a:ln cap="flat" cmpd="sng" w="9525">
            <a:solidFill>
              <a:srgbClr val="1155CC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42" name="Google Shape;142;p20"/>
          <p:cNvSpPr txBox="1"/>
          <p:nvPr/>
        </p:nvSpPr>
        <p:spPr>
          <a:xfrm>
            <a:off x="0" y="3261350"/>
            <a:ext cx="2369700" cy="187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1155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Gate-Control-Diodes</a:t>
            </a:r>
            <a:endParaRPr b="1" sz="1100">
              <a:solidFill>
                <a:srgbClr val="1155CC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Times New Roman"/>
              <a:buChar char="●"/>
            </a:pPr>
            <a:r>
              <a:rPr lang="en" sz="11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Purpose: Measure surface currents </a:t>
            </a:r>
            <a:endParaRPr sz="11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Times New Roman"/>
              <a:buChar char="●"/>
            </a:pPr>
            <a:r>
              <a:rPr lang="en" sz="11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Only used in initial measurements</a:t>
            </a:r>
            <a:endParaRPr sz="11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Times New Roman"/>
              <a:buChar char="○"/>
            </a:pPr>
            <a:r>
              <a:rPr lang="en" sz="11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Showed that GCD design doesn’t allow for useful measurements of surface currents</a:t>
            </a:r>
            <a:endParaRPr sz="11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143" name="Google Shape;143;p20"/>
          <p:cNvCxnSpPr/>
          <p:nvPr/>
        </p:nvCxnSpPr>
        <p:spPr>
          <a:xfrm rot="10800000">
            <a:off x="2108325" y="1443175"/>
            <a:ext cx="600" cy="641400"/>
          </a:xfrm>
          <a:prstGeom prst="straightConnector1">
            <a:avLst/>
          </a:prstGeom>
          <a:noFill/>
          <a:ln cap="flat" cmpd="sng" w="9525">
            <a:solidFill>
              <a:srgbClr val="1155CC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44" name="Google Shape;144;p20"/>
          <p:cNvSpPr txBox="1"/>
          <p:nvPr/>
        </p:nvSpPr>
        <p:spPr>
          <a:xfrm>
            <a:off x="1139625" y="626288"/>
            <a:ext cx="1938000" cy="86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1155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Van der Pauw (VDP)</a:t>
            </a:r>
            <a:endParaRPr b="1" sz="1100">
              <a:solidFill>
                <a:srgbClr val="1155CC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Times New Roman"/>
              <a:buChar char="●"/>
            </a:pPr>
            <a:r>
              <a:rPr lang="en" sz="11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Resistance of n+,p-stop </a:t>
            </a:r>
            <a:r>
              <a:rPr lang="en" sz="11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substrates and aluminium</a:t>
            </a:r>
            <a:endParaRPr sz="11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145" name="Google Shape;145;p20"/>
          <p:cNvCxnSpPr>
            <a:endCxn id="146" idx="0"/>
          </p:cNvCxnSpPr>
          <p:nvPr/>
        </p:nvCxnSpPr>
        <p:spPr>
          <a:xfrm flipH="1">
            <a:off x="3212100" y="2842688"/>
            <a:ext cx="300" cy="338400"/>
          </a:xfrm>
          <a:prstGeom prst="straightConnector1">
            <a:avLst/>
          </a:prstGeom>
          <a:noFill/>
          <a:ln cap="flat" cmpd="sng" w="9525">
            <a:solidFill>
              <a:srgbClr val="1155CC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46" name="Google Shape;146;p20"/>
          <p:cNvSpPr txBox="1"/>
          <p:nvPr/>
        </p:nvSpPr>
        <p:spPr>
          <a:xfrm>
            <a:off x="2243100" y="3181088"/>
            <a:ext cx="1938000" cy="10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1155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Metal-Oxide-Semiconductor Capacitor </a:t>
            </a:r>
            <a:endParaRPr b="1" sz="1100">
              <a:solidFill>
                <a:srgbClr val="1155CC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Times New Roman"/>
              <a:buChar char="●"/>
            </a:pPr>
            <a:r>
              <a:rPr lang="en" sz="11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flat-band voltage (V_fb) and oxide thickness (t_ox)</a:t>
            </a:r>
            <a:endParaRPr sz="11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147" name="Google Shape;147;p20"/>
          <p:cNvCxnSpPr/>
          <p:nvPr/>
        </p:nvCxnSpPr>
        <p:spPr>
          <a:xfrm rot="10800000">
            <a:off x="4260000" y="1289550"/>
            <a:ext cx="600" cy="641400"/>
          </a:xfrm>
          <a:prstGeom prst="straightConnector1">
            <a:avLst/>
          </a:prstGeom>
          <a:noFill/>
          <a:ln cap="flat" cmpd="sng" w="9525">
            <a:solidFill>
              <a:srgbClr val="1155CC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48" name="Google Shape;148;p20"/>
          <p:cNvSpPr txBox="1"/>
          <p:nvPr/>
        </p:nvSpPr>
        <p:spPr>
          <a:xfrm>
            <a:off x="3188525" y="271700"/>
            <a:ext cx="2249100" cy="10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1155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Pin Diode</a:t>
            </a:r>
            <a:endParaRPr b="1" sz="1200">
              <a:solidFill>
                <a:srgbClr val="1155CC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Times New Roman"/>
              <a:buChar char="●"/>
            </a:pPr>
            <a:r>
              <a:rPr lang="en" sz="11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I-V measurements </a:t>
            </a:r>
            <a:endParaRPr sz="11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Times New Roman"/>
              <a:buChar char="●"/>
            </a:pPr>
            <a:r>
              <a:rPr lang="en" sz="11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Like LGAD but no gain layer (gain =1) </a:t>
            </a:r>
            <a:endParaRPr sz="11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Times New Roman"/>
              <a:buChar char="●"/>
            </a:pPr>
            <a:r>
              <a:rPr lang="en" sz="11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Used to understand gain</a:t>
            </a:r>
            <a:endParaRPr sz="11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149" name="Google Shape;149;p20"/>
          <p:cNvCxnSpPr/>
          <p:nvPr/>
        </p:nvCxnSpPr>
        <p:spPr>
          <a:xfrm flipH="1">
            <a:off x="5721650" y="2819050"/>
            <a:ext cx="6300" cy="621900"/>
          </a:xfrm>
          <a:prstGeom prst="straightConnector1">
            <a:avLst/>
          </a:prstGeom>
          <a:noFill/>
          <a:ln cap="flat" cmpd="sng" w="9525">
            <a:solidFill>
              <a:srgbClr val="1155CC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50" name="Google Shape;150;p20"/>
          <p:cNvSpPr txBox="1"/>
          <p:nvPr/>
        </p:nvSpPr>
        <p:spPr>
          <a:xfrm>
            <a:off x="4755800" y="3515300"/>
            <a:ext cx="2249100" cy="136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1155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LGAD</a:t>
            </a:r>
            <a:endParaRPr b="1" sz="1100">
              <a:solidFill>
                <a:srgbClr val="1155CC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Times New Roman"/>
              <a:buChar char="●"/>
            </a:pPr>
            <a:r>
              <a:rPr lang="en" sz="11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Same area as main sensor pad just longer</a:t>
            </a:r>
            <a:endParaRPr sz="11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Times New Roman"/>
              <a:buChar char="●"/>
            </a:pPr>
            <a:r>
              <a:rPr lang="en" sz="11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I-V → V_bd, I_meas at operational voltage</a:t>
            </a:r>
            <a:endParaRPr sz="11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Times New Roman"/>
              <a:buChar char="●"/>
            </a:pPr>
            <a:r>
              <a:rPr lang="en" sz="11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C-V → Gain layer depletion voltage, V_fd, C_d</a:t>
            </a:r>
            <a:endParaRPr sz="11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51" name="Google Shape;151;p20"/>
          <p:cNvSpPr txBox="1"/>
          <p:nvPr/>
        </p:nvSpPr>
        <p:spPr>
          <a:xfrm>
            <a:off x="6754450" y="656513"/>
            <a:ext cx="1938000" cy="69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1155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 x 2 LGAD</a:t>
            </a:r>
            <a:endParaRPr b="1" sz="1100">
              <a:solidFill>
                <a:srgbClr val="1155CC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Times New Roman"/>
              <a:buChar char="●"/>
            </a:pPr>
            <a:r>
              <a:rPr lang="en" sz="11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Study the properties of the inter-pad region </a:t>
            </a:r>
            <a:endParaRPr sz="11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152" name="Google Shape;152;p20"/>
          <p:cNvCxnSpPr>
            <a:endCxn id="151" idx="2"/>
          </p:cNvCxnSpPr>
          <p:nvPr/>
        </p:nvCxnSpPr>
        <p:spPr>
          <a:xfrm rot="10800000">
            <a:off x="7723450" y="1349213"/>
            <a:ext cx="3300" cy="581100"/>
          </a:xfrm>
          <a:prstGeom prst="straightConnector1">
            <a:avLst/>
          </a:prstGeom>
          <a:noFill/>
          <a:ln cap="flat" cmpd="sng" w="9525">
            <a:solidFill>
              <a:srgbClr val="1155CC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53" name="Google Shape;153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1"/>
          <p:cNvSpPr txBox="1"/>
          <p:nvPr>
            <p:ph type="title"/>
          </p:nvPr>
        </p:nvSpPr>
        <p:spPr>
          <a:xfrm>
            <a:off x="0" y="371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Quality control of Sensors using Test Structures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59" name="Google Shape;159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02220" y="1066540"/>
            <a:ext cx="2280174" cy="192104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0" name="Google Shape;160;p21"/>
          <p:cNvPicPr preferRelativeResize="0"/>
          <p:nvPr/>
        </p:nvPicPr>
        <p:blipFill rotWithShape="1">
          <a:blip r:embed="rId4">
            <a:alphaModFix/>
          </a:blip>
          <a:srcRect b="0" l="14019" r="16264" t="0"/>
          <a:stretch/>
        </p:blipFill>
        <p:spPr>
          <a:xfrm>
            <a:off x="37800" y="1066533"/>
            <a:ext cx="2602130" cy="30245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61" name="Google Shape;161;p21" title="IMG_2064.jpeg"/>
          <p:cNvPicPr preferRelativeResize="0"/>
          <p:nvPr/>
        </p:nvPicPr>
        <p:blipFill rotWithShape="1">
          <a:blip r:embed="rId5">
            <a:alphaModFix/>
          </a:blip>
          <a:srcRect b="17324" l="0" r="0" t="17494"/>
          <a:stretch/>
        </p:blipFill>
        <p:spPr>
          <a:xfrm>
            <a:off x="5044707" y="1066534"/>
            <a:ext cx="1809727" cy="13567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2" name="Google Shape;162;p2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712272" y="3248434"/>
            <a:ext cx="2280181" cy="842619"/>
          </a:xfrm>
          <a:prstGeom prst="rect">
            <a:avLst/>
          </a:prstGeom>
          <a:noFill/>
          <a:ln>
            <a:noFill/>
          </a:ln>
        </p:spPr>
      </p:pic>
      <p:pic>
        <p:nvPicPr>
          <p:cNvPr id="163" name="Google Shape;163;p21"/>
          <p:cNvPicPr preferRelativeResize="0"/>
          <p:nvPr/>
        </p:nvPicPr>
        <p:blipFill rotWithShape="1">
          <a:blip r:embed="rId7">
            <a:alphaModFix/>
          </a:blip>
          <a:srcRect b="0" l="18693" r="8228" t="13397"/>
          <a:stretch/>
        </p:blipFill>
        <p:spPr>
          <a:xfrm>
            <a:off x="5064812" y="2737915"/>
            <a:ext cx="1809688" cy="1356770"/>
          </a:xfrm>
          <a:prstGeom prst="rect">
            <a:avLst/>
          </a:prstGeom>
          <a:noFill/>
          <a:ln>
            <a:noFill/>
          </a:ln>
        </p:spPr>
      </p:pic>
      <p:sp>
        <p:nvSpPr>
          <p:cNvPr id="164" name="Google Shape;164;p21"/>
          <p:cNvSpPr txBox="1"/>
          <p:nvPr/>
        </p:nvSpPr>
        <p:spPr>
          <a:xfrm>
            <a:off x="2666909" y="2987574"/>
            <a:ext cx="2370600" cy="3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77900" lIns="77900" spcFirstLastPara="1" rIns="77900" wrap="square" tIns="7790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22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Probe-card measurement on QC-TS </a:t>
            </a:r>
            <a:endParaRPr sz="1022"/>
          </a:p>
        </p:txBody>
      </p:sp>
      <p:sp>
        <p:nvSpPr>
          <p:cNvPr id="165" name="Google Shape;165;p21"/>
          <p:cNvSpPr txBox="1"/>
          <p:nvPr/>
        </p:nvSpPr>
        <p:spPr>
          <a:xfrm>
            <a:off x="37800" y="751936"/>
            <a:ext cx="2602200" cy="3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77900" lIns="77900" spcFirstLastPara="1" rIns="77900" wrap="square" tIns="7790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22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Probe Station setup at CERN</a:t>
            </a:r>
            <a:endParaRPr sz="1192"/>
          </a:p>
        </p:txBody>
      </p:sp>
      <p:sp>
        <p:nvSpPr>
          <p:cNvPr id="166" name="Google Shape;166;p21"/>
          <p:cNvSpPr txBox="1"/>
          <p:nvPr/>
        </p:nvSpPr>
        <p:spPr>
          <a:xfrm>
            <a:off x="5277190" y="2421490"/>
            <a:ext cx="1385100" cy="3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77900" lIns="77900" spcFirstLastPara="1" rIns="77900" wrap="square" tIns="7790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22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Main Sensor</a:t>
            </a:r>
            <a:endParaRPr sz="1022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67" name="Google Shape;167;p21"/>
          <p:cNvSpPr txBox="1"/>
          <p:nvPr/>
        </p:nvSpPr>
        <p:spPr>
          <a:xfrm>
            <a:off x="5044622" y="751936"/>
            <a:ext cx="1809600" cy="3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77900" lIns="77900" spcFirstLastPara="1" rIns="77900" wrap="square" tIns="7790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22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Loading QC-TS on holder</a:t>
            </a:r>
            <a:endParaRPr sz="1022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68" name="Google Shape;168;p21"/>
          <p:cNvSpPr txBox="1"/>
          <p:nvPr/>
        </p:nvSpPr>
        <p:spPr>
          <a:xfrm>
            <a:off x="2702220" y="751925"/>
            <a:ext cx="2280300" cy="3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77900" lIns="77900" spcFirstLastPara="1" rIns="77900" wrap="square" tIns="7790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22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QC-TS Probe Card </a:t>
            </a:r>
            <a:endParaRPr sz="1192"/>
          </a:p>
        </p:txBody>
      </p:sp>
      <p:sp>
        <p:nvSpPr>
          <p:cNvPr id="169" name="Google Shape;169;p21"/>
          <p:cNvSpPr txBox="1"/>
          <p:nvPr/>
        </p:nvSpPr>
        <p:spPr>
          <a:xfrm>
            <a:off x="6854225" y="908375"/>
            <a:ext cx="2239500" cy="318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Experiment Setup for PQC at CERN</a:t>
            </a:r>
            <a:endParaRPr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Times New Roman"/>
              <a:buChar char="●"/>
            </a:pPr>
            <a:r>
              <a:rPr lang="en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I–V and C–V measurements performed on QC-TS</a:t>
            </a:r>
            <a:endParaRPr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Times New Roman"/>
              <a:buChar char="●"/>
            </a:pPr>
            <a:r>
              <a:rPr lang="en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I-V done on every individual sensor too</a:t>
            </a:r>
            <a:endParaRPr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Times New Roman"/>
              <a:buChar char="●"/>
            </a:pPr>
            <a:r>
              <a:rPr lang="en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Fully automated measurements</a:t>
            </a:r>
            <a:endParaRPr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Times New Roman"/>
              <a:buChar char="●"/>
            </a:pPr>
            <a:r>
              <a:rPr lang="en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Full-size sensors require individual probe needles </a:t>
            </a:r>
            <a:endParaRPr b="1" sz="1500">
              <a:solidFill>
                <a:srgbClr val="1155CC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70" name="Google Shape;170;p21"/>
          <p:cNvSpPr txBox="1"/>
          <p:nvPr/>
        </p:nvSpPr>
        <p:spPr>
          <a:xfrm>
            <a:off x="37800" y="4192650"/>
            <a:ext cx="9068400" cy="8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This work analyses:</a:t>
            </a:r>
            <a:endParaRPr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Times New Roman"/>
              <a:buAutoNum type="arabicPeriod"/>
            </a:pPr>
            <a:r>
              <a:rPr b="1" lang="en" sz="1500">
                <a:solidFill>
                  <a:srgbClr val="1155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Production phase QC-TS</a:t>
            </a:r>
            <a:r>
              <a:rPr lang="en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→ 8 wafers</a:t>
            </a:r>
            <a:endParaRPr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Times New Roman"/>
              <a:buAutoNum type="arabicPeriod"/>
            </a:pPr>
            <a:r>
              <a:rPr lang="en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Breakdown voltage and temperature relationship on a </a:t>
            </a:r>
            <a:r>
              <a:rPr b="1" lang="en" sz="1500">
                <a:solidFill>
                  <a:srgbClr val="1155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full size sensor </a:t>
            </a:r>
            <a:endParaRPr sz="1600"/>
          </a:p>
        </p:txBody>
      </p:sp>
      <p:sp>
        <p:nvSpPr>
          <p:cNvPr id="171" name="Google Shape;171;p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