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43"/>
  </p:notesMasterIdLst>
  <p:sldIdLst>
    <p:sldId id="256" r:id="rId2"/>
    <p:sldId id="269" r:id="rId3"/>
    <p:sldId id="270" r:id="rId4"/>
    <p:sldId id="272" r:id="rId5"/>
    <p:sldId id="273" r:id="rId6"/>
    <p:sldId id="312" r:id="rId7"/>
    <p:sldId id="320" r:id="rId8"/>
    <p:sldId id="274" r:id="rId9"/>
    <p:sldId id="275" r:id="rId10"/>
    <p:sldId id="276" r:id="rId11"/>
    <p:sldId id="297" r:id="rId12"/>
    <p:sldId id="305" r:id="rId13"/>
    <p:sldId id="277" r:id="rId14"/>
    <p:sldId id="300" r:id="rId15"/>
    <p:sldId id="306" r:id="rId16"/>
    <p:sldId id="302" r:id="rId17"/>
    <p:sldId id="307" r:id="rId18"/>
    <p:sldId id="304" r:id="rId19"/>
    <p:sldId id="319" r:id="rId20"/>
    <p:sldId id="310" r:id="rId21"/>
    <p:sldId id="309" r:id="rId22"/>
    <p:sldId id="314" r:id="rId23"/>
    <p:sldId id="322" r:id="rId24"/>
    <p:sldId id="323" r:id="rId25"/>
    <p:sldId id="279" r:id="rId26"/>
    <p:sldId id="280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317" r:id="rId35"/>
    <p:sldId id="318" r:id="rId36"/>
    <p:sldId id="289" r:id="rId37"/>
    <p:sldId id="293" r:id="rId38"/>
    <p:sldId id="316" r:id="rId39"/>
    <p:sldId id="324" r:id="rId40"/>
    <p:sldId id="315" r:id="rId41"/>
    <p:sldId id="268" r:id="rId4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2822E"/>
    <a:srgbClr val="B3780D"/>
    <a:srgbClr val="0C377B"/>
    <a:srgbClr val="104282"/>
    <a:srgbClr val="0B387C"/>
    <a:srgbClr val="005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94" autoAdjust="0"/>
  </p:normalViewPr>
  <p:slideViewPr>
    <p:cSldViewPr snapToGrid="0" snapToObjects="1">
      <p:cViewPr varScale="1">
        <p:scale>
          <a:sx n="153" d="100"/>
          <a:sy n="153" d="100"/>
        </p:scale>
        <p:origin x="372" y="108"/>
      </p:cViewPr>
      <p:guideLst>
        <p:guide orient="horz" pos="1620"/>
        <p:guide pos="28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4AF935-B483-4CC6-814F-C12994454F95}" type="datetimeFigureOut">
              <a:rPr lang="en-GB" smtClean="0"/>
              <a:t>02/07/2025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2497BB-CA89-47BE-914C-2A903030F2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30217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48F312-5BE6-4D97-9AE4-3A401B626E5C}" type="datetime1">
              <a:rPr lang="en-US" smtClean="0"/>
              <a:t>7/2/2025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T. Koettig TE/CRG-CI  Aussois 2021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EB6718-4525-4EE6-B9C8-DD5ED7B27B30}" type="datetime1">
              <a:rPr lang="en-US" smtClean="0"/>
              <a:t>7/2/2025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T. Koettig TE/CRG-CI  Aussois 2021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dirty="0"/>
              <a:t>Drag picture to </a:t>
            </a:r>
            <a:r>
              <a:rPr kumimoji="0" lang="fr-CH" dirty="0" err="1"/>
              <a:t>placeholder</a:t>
            </a:r>
            <a:r>
              <a:rPr kumimoji="0" lang="fr-CH" dirty="0"/>
              <a:t> or click </a:t>
            </a:r>
            <a:r>
              <a:rPr kumimoji="0" lang="fr-CH" dirty="0" err="1"/>
              <a:t>icon</a:t>
            </a:r>
            <a:r>
              <a:rPr kumimoji="0" lang="fr-CH" dirty="0"/>
              <a:t> to </a:t>
            </a:r>
            <a:r>
              <a:rPr kumimoji="0" lang="fr-CH" dirty="0" err="1"/>
              <a:t>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1BFA52-2FC6-4B0D-9570-B089FF9480D6}" type="datetime1">
              <a:rPr lang="en-US" smtClean="0"/>
              <a:t>7/2/2025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T. Koettig TE/CRG-CI  Aussois 2021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D5B32-A517-4A9D-BAA4-B837DFD55B6E}" type="datetime1">
              <a:rPr lang="en-US" smtClean="0"/>
              <a:t>7/2/2025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T. Koettig TE/CRG-CI  Aussois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FA7EC-D5EE-429E-B1D3-8A958E983A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08070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Folientitel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fld id="{A1DFA106-0892-43AD-901F-57FF9FF4C64B}" type="datetime1">
              <a:rPr lang="en-US" smtClean="0"/>
              <a:t>7/2/2025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GB"/>
              <a:t>T. Koettig TE/CRG-CI  Aussois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856FA7EC-D5EE-429E-B1D3-8A958E983A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13386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fld id="{BF229465-6DB3-4CC0-A669-67ACA468B537}" type="datetime1">
              <a:rPr lang="en-US" smtClean="0"/>
              <a:t>7/2/2025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GB"/>
              <a:t>T. Koettig TE/CRG-CI  Aussois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856FA7EC-D5EE-429E-B1D3-8A958E983A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12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5A238D-9757-4C50-8966-B8C8BE73DEF2}" type="datetime1">
              <a:rPr lang="en-US" smtClean="0"/>
              <a:t>7/2/2025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T. Koettig TE/CRG-CI  Aussois 2021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997A27-38E6-454C-8D0D-BFB163E9ECC4}" type="datetime1">
              <a:rPr lang="en-US" smtClean="0"/>
              <a:t>7/2/2025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T. Koettig TE/CRG-CI  Aussois 2021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11CC73-82A3-4CEF-8FCD-578EADFB97AE}" type="datetime1">
              <a:rPr lang="en-US" smtClean="0"/>
              <a:t>7/2/2025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T. Koettig TE/CRG-CI  Aussois 2021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B8075-9E70-4157-9CDB-216885928612}" type="datetime1">
              <a:rPr lang="en-US" smtClean="0"/>
              <a:t>7/2/2025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T. Koettig TE/CRG-CI  Aussois 2021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6A660B-4217-4139-81D2-4CBEE3009039}" type="datetime1">
              <a:rPr lang="en-US" smtClean="0"/>
              <a:t>7/2/2025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T. Koettig TE/CRG-CI  Aussois 2021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3" r:id="rId14"/>
    <p:sldLayoutId id="2147483684" r:id="rId15"/>
    <p:sldLayoutId id="2147483685" r:id="rId16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image" Target="../media/image40.emf"/><Relationship Id="rId3" Type="http://schemas.openxmlformats.org/officeDocument/2006/relationships/image" Target="../media/image35.wmf"/><Relationship Id="rId7" Type="http://schemas.openxmlformats.org/officeDocument/2006/relationships/image" Target="../media/image37.wmf"/><Relationship Id="rId12" Type="http://schemas.openxmlformats.org/officeDocument/2006/relationships/oleObject" Target="../embeddings/oleObject8.bin"/><Relationship Id="rId2" Type="http://schemas.openxmlformats.org/officeDocument/2006/relationships/slideLayout" Target="../slideLayouts/slideLayout15.xml"/><Relationship Id="rId1" Type="http://schemas.openxmlformats.org/officeDocument/2006/relationships/themeOverride" Target="../theme/themeOverride1.xml"/><Relationship Id="rId6" Type="http://schemas.openxmlformats.org/officeDocument/2006/relationships/oleObject" Target="../embeddings/oleObject5.bin"/><Relationship Id="rId11" Type="http://schemas.openxmlformats.org/officeDocument/2006/relationships/image" Target="../media/image39.emf"/><Relationship Id="rId5" Type="http://schemas.openxmlformats.org/officeDocument/2006/relationships/image" Target="../media/image36.wmf"/><Relationship Id="rId15" Type="http://schemas.openxmlformats.org/officeDocument/2006/relationships/image" Target="../media/image42.jpeg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4.bin"/><Relationship Id="rId9" Type="http://schemas.openxmlformats.org/officeDocument/2006/relationships/image" Target="../media/image38.wmf"/><Relationship Id="rId14" Type="http://schemas.openxmlformats.org/officeDocument/2006/relationships/image" Target="../media/image4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wmf"/><Relationship Id="rId1" Type="http://schemas.openxmlformats.org/officeDocument/2006/relationships/slideLayout" Target="../slideLayouts/slideLayout1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oleObject" Target="../embeddings/oleObject9.bin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9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tiff"/><Relationship Id="rId1" Type="http://schemas.openxmlformats.org/officeDocument/2006/relationships/slideLayout" Target="../slideLayouts/slideLayout15.xml"/><Relationship Id="rId6" Type="http://schemas.openxmlformats.org/officeDocument/2006/relationships/hyperlink" Target="https://www.ligo.org/multimedia/gallery/opt.php" TargetMode="External"/><Relationship Id="rId5" Type="http://schemas.openxmlformats.org/officeDocument/2006/relationships/image" Target="../media/image53.jpg"/><Relationship Id="rId4" Type="http://schemas.openxmlformats.org/officeDocument/2006/relationships/image" Target="../media/image52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7" Type="http://schemas.openxmlformats.org/officeDocument/2006/relationships/image" Target="../media/image12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5.x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11.wmf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11" descr="LIGOdiagra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926" y="1269182"/>
            <a:ext cx="3429000" cy="2739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4923" y="6678"/>
            <a:ext cx="8226854" cy="546775"/>
          </a:xfrm>
        </p:spPr>
        <p:txBody>
          <a:bodyPr>
            <a:normAutofit fontScale="90000"/>
          </a:bodyPr>
          <a:lstStyle/>
          <a:p>
            <a:r>
              <a:rPr lang="en-GB" sz="3200" noProof="0" dirty="0"/>
              <a:t>Michelson-based interferometers</a:t>
            </a:r>
          </a:p>
        </p:txBody>
      </p:sp>
      <p:sp>
        <p:nvSpPr>
          <p:cNvPr id="43" name="Inhaltsplatzhalter 42"/>
          <p:cNvSpPr>
            <a:spLocks noGrp="1"/>
          </p:cNvSpPr>
          <p:nvPr>
            <p:ph idx="1"/>
          </p:nvPr>
        </p:nvSpPr>
        <p:spPr>
          <a:xfrm>
            <a:off x="312821" y="606772"/>
            <a:ext cx="8229600" cy="3203145"/>
          </a:xfrm>
        </p:spPr>
        <p:txBody>
          <a:bodyPr>
            <a:normAutofit/>
          </a:bodyPr>
          <a:lstStyle/>
          <a:p>
            <a:r>
              <a:rPr lang="en-GB" sz="2000" noProof="0" dirty="0"/>
              <a:t>Michelson-interferometer acts as a phase-to-amplitude converter</a:t>
            </a:r>
          </a:p>
        </p:txBody>
      </p:sp>
      <p:sp>
        <p:nvSpPr>
          <p:cNvPr id="44" name="Textfeld 43"/>
          <p:cNvSpPr txBox="1"/>
          <p:nvPr/>
        </p:nvSpPr>
        <p:spPr>
          <a:xfrm>
            <a:off x="4859696" y="2638996"/>
            <a:ext cx="3446777" cy="15465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de-DE" sz="1350" dirty="0" err="1"/>
              <a:t>accuracy</a:t>
            </a:r>
            <a:r>
              <a:rPr lang="de-DE" sz="1350" dirty="0"/>
              <a:t> </a:t>
            </a:r>
            <a:r>
              <a:rPr lang="de-DE" sz="1350" dirty="0" err="1"/>
              <a:t>needed</a:t>
            </a:r>
            <a:r>
              <a:rPr lang="de-DE" sz="1350" dirty="0"/>
              <a:t>:</a:t>
            </a:r>
          </a:p>
          <a:p>
            <a:endParaRPr lang="de-DE" sz="1350" dirty="0"/>
          </a:p>
          <a:p>
            <a:r>
              <a:rPr lang="de-DE" sz="1350" dirty="0"/>
              <a:t>L ~ km, h ~ 10</a:t>
            </a:r>
            <a:r>
              <a:rPr lang="de-DE" sz="1350" baseline="30000" dirty="0"/>
              <a:t>-21 </a:t>
            </a:r>
            <a:r>
              <a:rPr lang="de-DE" sz="1350" dirty="0">
                <a:sym typeface="Symbol" panose="05050102010706020507" pitchFamily="18" charset="2"/>
              </a:rPr>
              <a:t></a:t>
            </a:r>
            <a:r>
              <a:rPr lang="de-DE" sz="1350" dirty="0"/>
              <a:t> </a:t>
            </a:r>
            <a:r>
              <a:rPr lang="de-DE" sz="1350" dirty="0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lang="de-DE" sz="1350" dirty="0">
                <a:solidFill>
                  <a:srgbClr val="FF0000"/>
                </a:solidFill>
              </a:rPr>
              <a:t>L = 10</a:t>
            </a:r>
            <a:r>
              <a:rPr lang="de-DE" sz="1350" baseline="30000" dirty="0">
                <a:solidFill>
                  <a:srgbClr val="FF0000"/>
                </a:solidFill>
              </a:rPr>
              <a:t>-18</a:t>
            </a:r>
            <a:r>
              <a:rPr lang="de-DE" sz="1350" dirty="0">
                <a:solidFill>
                  <a:srgbClr val="FF0000"/>
                </a:solidFill>
              </a:rPr>
              <a:t> m</a:t>
            </a:r>
          </a:p>
          <a:p>
            <a:r>
              <a:rPr lang="de-DE" sz="1350" dirty="0"/>
              <a:t>L ~ </a:t>
            </a:r>
            <a:r>
              <a:rPr lang="de-DE" sz="1350" dirty="0" err="1"/>
              <a:t>distance</a:t>
            </a:r>
            <a:r>
              <a:rPr lang="de-DE" sz="1350" dirty="0"/>
              <a:t> </a:t>
            </a:r>
            <a:r>
              <a:rPr lang="de-DE" sz="1350" dirty="0" err="1"/>
              <a:t>earth</a:t>
            </a:r>
            <a:r>
              <a:rPr lang="de-DE" sz="1350" dirty="0"/>
              <a:t> – </a:t>
            </a:r>
            <a:r>
              <a:rPr lang="de-DE" sz="1350" dirty="0" err="1"/>
              <a:t>sun</a:t>
            </a:r>
            <a:r>
              <a:rPr lang="de-DE" sz="1350" dirty="0"/>
              <a:t> </a:t>
            </a:r>
            <a:r>
              <a:rPr lang="de-DE" sz="1350" dirty="0">
                <a:sym typeface="Symbol" panose="05050102010706020507" pitchFamily="18" charset="2"/>
              </a:rPr>
              <a:t></a:t>
            </a:r>
            <a:r>
              <a:rPr lang="de-DE" sz="1350" dirty="0"/>
              <a:t> </a:t>
            </a:r>
            <a:r>
              <a:rPr lang="de-DE" sz="1350" dirty="0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lang="de-DE" sz="1350" dirty="0">
                <a:solidFill>
                  <a:srgbClr val="FF0000"/>
                </a:solidFill>
              </a:rPr>
              <a:t>L = 10</a:t>
            </a:r>
            <a:r>
              <a:rPr lang="de-DE" sz="1350" baseline="30000" dirty="0">
                <a:solidFill>
                  <a:srgbClr val="FF0000"/>
                </a:solidFill>
              </a:rPr>
              <a:t>-10</a:t>
            </a:r>
            <a:r>
              <a:rPr lang="de-DE" sz="1350" dirty="0">
                <a:solidFill>
                  <a:srgbClr val="FF0000"/>
                </a:solidFill>
              </a:rPr>
              <a:t> m</a:t>
            </a:r>
          </a:p>
          <a:p>
            <a:r>
              <a:rPr lang="de-DE" sz="1350" dirty="0"/>
              <a:t>L ~ </a:t>
            </a:r>
            <a:r>
              <a:rPr lang="de-DE" sz="1350" dirty="0" err="1"/>
              <a:t>distance</a:t>
            </a:r>
            <a:r>
              <a:rPr lang="de-DE" sz="1350" dirty="0"/>
              <a:t> </a:t>
            </a:r>
            <a:r>
              <a:rPr lang="de-DE" sz="1350" dirty="0" err="1"/>
              <a:t>sun</a:t>
            </a:r>
            <a:r>
              <a:rPr lang="de-DE" sz="1350" dirty="0"/>
              <a:t> – </a:t>
            </a:r>
            <a:r>
              <a:rPr lang="de-DE" sz="1350" dirty="0" err="1"/>
              <a:t>next</a:t>
            </a:r>
            <a:r>
              <a:rPr lang="de-DE" sz="1350" dirty="0"/>
              <a:t> </a:t>
            </a:r>
            <a:r>
              <a:rPr lang="de-DE" sz="1350" dirty="0" err="1"/>
              <a:t>star</a:t>
            </a:r>
            <a:r>
              <a:rPr lang="de-DE" sz="1350" dirty="0"/>
              <a:t> </a:t>
            </a:r>
            <a:r>
              <a:rPr lang="de-DE" sz="1350" dirty="0">
                <a:sym typeface="Symbol" panose="05050102010706020507" pitchFamily="18" charset="2"/>
              </a:rPr>
              <a:t></a:t>
            </a:r>
            <a:r>
              <a:rPr lang="de-DE" sz="1350" dirty="0"/>
              <a:t> </a:t>
            </a:r>
            <a:r>
              <a:rPr lang="de-DE" sz="1350" dirty="0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lang="de-DE" sz="1350" dirty="0">
                <a:solidFill>
                  <a:srgbClr val="FF0000"/>
                </a:solidFill>
              </a:rPr>
              <a:t>L = 10</a:t>
            </a:r>
            <a:r>
              <a:rPr lang="de-DE" sz="1350" baseline="30000" dirty="0">
                <a:solidFill>
                  <a:srgbClr val="FF0000"/>
                </a:solidFill>
              </a:rPr>
              <a:t>-5</a:t>
            </a:r>
            <a:r>
              <a:rPr lang="de-DE" sz="1350" dirty="0">
                <a:solidFill>
                  <a:srgbClr val="FF0000"/>
                </a:solidFill>
              </a:rPr>
              <a:t> m</a:t>
            </a:r>
          </a:p>
          <a:p>
            <a:endParaRPr lang="de-DE" sz="1350" dirty="0">
              <a:solidFill>
                <a:srgbClr val="FF0000"/>
              </a:solidFill>
            </a:endParaRPr>
          </a:p>
          <a:p>
            <a:endParaRPr lang="de-DE" sz="1350" dirty="0"/>
          </a:p>
        </p:txBody>
      </p:sp>
      <p:sp>
        <p:nvSpPr>
          <p:cNvPr id="45" name="Textfeld 44"/>
          <p:cNvSpPr txBox="1"/>
          <p:nvPr/>
        </p:nvSpPr>
        <p:spPr>
          <a:xfrm>
            <a:off x="4859696" y="1434373"/>
            <a:ext cx="3114955" cy="11310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de-DE" sz="1350" dirty="0" err="1"/>
              <a:t>suspending</a:t>
            </a:r>
            <a:r>
              <a:rPr lang="de-DE" sz="1350" dirty="0"/>
              <a:t> </a:t>
            </a:r>
            <a:r>
              <a:rPr lang="de-DE" sz="1350" dirty="0" err="1"/>
              <a:t>test</a:t>
            </a:r>
            <a:r>
              <a:rPr lang="de-DE" sz="1350" dirty="0"/>
              <a:t> </a:t>
            </a:r>
            <a:r>
              <a:rPr lang="de-DE" sz="1350" dirty="0" err="1"/>
              <a:t>masses</a:t>
            </a:r>
            <a:r>
              <a:rPr lang="de-DE" sz="1350" dirty="0"/>
              <a:t>:</a:t>
            </a:r>
          </a:p>
          <a:p>
            <a:endParaRPr lang="de-DE" sz="1350" dirty="0"/>
          </a:p>
          <a:p>
            <a:pPr marL="444500" indent="-444500"/>
            <a:r>
              <a:rPr lang="de-DE" sz="1350" dirty="0"/>
              <a:t>	</a:t>
            </a:r>
            <a:r>
              <a:rPr lang="de-DE" sz="1350" dirty="0" err="1"/>
              <a:t>to</a:t>
            </a:r>
            <a:r>
              <a:rPr lang="de-DE" sz="1350" dirty="0"/>
              <a:t> </a:t>
            </a:r>
            <a:r>
              <a:rPr lang="de-DE" sz="1350" dirty="0" err="1"/>
              <a:t>create</a:t>
            </a:r>
            <a:r>
              <a:rPr lang="de-DE" sz="1350" dirty="0"/>
              <a:t> „</a:t>
            </a:r>
            <a:r>
              <a:rPr lang="de-DE" sz="1350" dirty="0" err="1"/>
              <a:t>free</a:t>
            </a:r>
            <a:r>
              <a:rPr lang="de-DE" sz="1350" dirty="0"/>
              <a:t>-fall“ on Earth</a:t>
            </a:r>
          </a:p>
          <a:p>
            <a:pPr marL="444500" indent="-444500"/>
            <a:r>
              <a:rPr lang="de-DE" sz="1350" dirty="0"/>
              <a:t>	</a:t>
            </a:r>
            <a:r>
              <a:rPr lang="de-DE" sz="1350" dirty="0" err="1"/>
              <a:t>to</a:t>
            </a:r>
            <a:r>
              <a:rPr lang="de-DE" sz="1350" dirty="0"/>
              <a:t> </a:t>
            </a:r>
            <a:r>
              <a:rPr lang="de-DE" sz="1350" dirty="0" err="1"/>
              <a:t>decouple</a:t>
            </a:r>
            <a:r>
              <a:rPr lang="de-DE" sz="1350" dirty="0"/>
              <a:t> </a:t>
            </a:r>
            <a:r>
              <a:rPr lang="de-DE" sz="1350" dirty="0" err="1"/>
              <a:t>from</a:t>
            </a:r>
            <a:r>
              <a:rPr lang="de-DE" sz="1350" dirty="0"/>
              <a:t> </a:t>
            </a:r>
            <a:r>
              <a:rPr lang="de-DE" sz="1350" dirty="0" err="1"/>
              <a:t>seismic</a:t>
            </a:r>
            <a:r>
              <a:rPr lang="de-DE" sz="1350" dirty="0"/>
              <a:t> </a:t>
            </a:r>
            <a:r>
              <a:rPr lang="de-DE" sz="1350" dirty="0" err="1"/>
              <a:t>motion</a:t>
            </a:r>
            <a:endParaRPr lang="de-DE" sz="1350" dirty="0"/>
          </a:p>
          <a:p>
            <a:endParaRPr lang="de-DE" sz="1350" dirty="0">
              <a:solidFill>
                <a:srgbClr val="FF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A3B18-23AA-48A4-A7D3-ABD57996EACB}" type="datetime1">
              <a:rPr lang="en-US" smtClean="0"/>
              <a:t>7/2/2025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T. Koettig TE/CRG-CI  Aussois 2021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FA7EC-D5EE-429E-B1D3-8A958E983A4A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1539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0182" y="12446"/>
            <a:ext cx="8226854" cy="705332"/>
          </a:xfrm>
        </p:spPr>
        <p:txBody>
          <a:bodyPr>
            <a:noAutofit/>
          </a:bodyPr>
          <a:lstStyle/>
          <a:p>
            <a:r>
              <a:rPr lang="de-DE" sz="2800" dirty="0" err="1"/>
              <a:t>Sensitivity</a:t>
            </a:r>
            <a:r>
              <a:rPr lang="de-DE" sz="2800" dirty="0"/>
              <a:t> </a:t>
            </a:r>
            <a:r>
              <a:rPr lang="de-DE" sz="2800" dirty="0" err="1"/>
              <a:t>of</a:t>
            </a:r>
            <a:r>
              <a:rPr lang="de-DE" sz="2800" dirty="0"/>
              <a:t> modern </a:t>
            </a:r>
            <a:r>
              <a:rPr lang="de-DE" sz="2800" dirty="0" err="1"/>
              <a:t>detectors</a:t>
            </a:r>
            <a:endParaRPr lang="de-DE" sz="2800" dirty="0"/>
          </a:p>
        </p:txBody>
      </p:sp>
      <p:pic>
        <p:nvPicPr>
          <p:cNvPr id="4" name="Picture 111" descr="s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901" y="916620"/>
            <a:ext cx="4778412" cy="3333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3187315" y="756562"/>
            <a:ext cx="187743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50" dirty="0" err="1">
                <a:solidFill>
                  <a:schemeClr val="accent6">
                    <a:lumMod val="50000"/>
                  </a:schemeClr>
                </a:solidFill>
              </a:rPr>
              <a:t>Sensitivity</a:t>
            </a:r>
            <a:r>
              <a:rPr lang="de-DE" sz="135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de-DE" sz="1350" dirty="0" err="1">
                <a:solidFill>
                  <a:schemeClr val="accent6">
                    <a:lumMod val="50000"/>
                  </a:schemeClr>
                </a:solidFill>
              </a:rPr>
              <a:t>of</a:t>
            </a:r>
            <a:r>
              <a:rPr lang="de-DE" sz="1350" dirty="0">
                <a:solidFill>
                  <a:schemeClr val="accent6">
                    <a:lumMod val="50000"/>
                  </a:schemeClr>
                </a:solidFill>
              </a:rPr>
              <a:t> GEO600</a:t>
            </a:r>
          </a:p>
        </p:txBody>
      </p:sp>
      <p:cxnSp>
        <p:nvCxnSpPr>
          <p:cNvPr id="6" name="Gerade Verbindung 10"/>
          <p:cNvCxnSpPr/>
          <p:nvPr/>
        </p:nvCxnSpPr>
        <p:spPr>
          <a:xfrm>
            <a:off x="2675517" y="1733678"/>
            <a:ext cx="1296144" cy="1512168"/>
          </a:xfrm>
          <a:prstGeom prst="line">
            <a:avLst/>
          </a:prstGeom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feld 6"/>
          <p:cNvSpPr txBox="1"/>
          <p:nvPr/>
        </p:nvSpPr>
        <p:spPr>
          <a:xfrm>
            <a:off x="1482956" y="1612914"/>
            <a:ext cx="1080120" cy="30008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1350" dirty="0" err="1">
                <a:solidFill>
                  <a:schemeClr val="bg1"/>
                </a:solidFill>
              </a:rPr>
              <a:t>Seismic</a:t>
            </a:r>
            <a:endParaRPr lang="de-DE" sz="1350" dirty="0">
              <a:solidFill>
                <a:schemeClr val="bg1"/>
              </a:solidFill>
            </a:endParaRPr>
          </a:p>
        </p:txBody>
      </p:sp>
      <p:cxnSp>
        <p:nvCxnSpPr>
          <p:cNvPr id="8" name="Gerade Verbindung 14"/>
          <p:cNvCxnSpPr/>
          <p:nvPr/>
        </p:nvCxnSpPr>
        <p:spPr>
          <a:xfrm flipH="1">
            <a:off x="4268417" y="3116385"/>
            <a:ext cx="2093042" cy="569022"/>
          </a:xfrm>
          <a:prstGeom prst="line">
            <a:avLst/>
          </a:prstGeom>
          <a:ln w="38100">
            <a:solidFill>
              <a:srgbClr val="B378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18"/>
          <p:cNvCxnSpPr/>
          <p:nvPr/>
        </p:nvCxnSpPr>
        <p:spPr>
          <a:xfrm flipH="1" flipV="1">
            <a:off x="3088649" y="2335257"/>
            <a:ext cx="1188132" cy="1350150"/>
          </a:xfrm>
          <a:prstGeom prst="line">
            <a:avLst/>
          </a:prstGeom>
          <a:ln w="38100">
            <a:solidFill>
              <a:srgbClr val="B378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feld 9"/>
          <p:cNvSpPr txBox="1"/>
          <p:nvPr/>
        </p:nvSpPr>
        <p:spPr>
          <a:xfrm>
            <a:off x="6361459" y="2736274"/>
            <a:ext cx="1358064" cy="300082"/>
          </a:xfrm>
          <a:prstGeom prst="rect">
            <a:avLst/>
          </a:prstGeom>
          <a:solidFill>
            <a:srgbClr val="B3780D"/>
          </a:solidFill>
          <a:ln>
            <a:solidFill>
              <a:srgbClr val="B3780D"/>
            </a:solidFill>
          </a:ln>
        </p:spPr>
        <p:txBody>
          <a:bodyPr wrap="none" rtlCol="0">
            <a:spAutoFit/>
          </a:bodyPr>
          <a:lstStyle/>
          <a:p>
            <a:r>
              <a:rPr lang="de-DE" sz="1350" dirty="0">
                <a:solidFill>
                  <a:schemeClr val="bg1"/>
                </a:solidFill>
              </a:rPr>
              <a:t>Quantum </a:t>
            </a:r>
            <a:r>
              <a:rPr lang="de-DE" sz="1350" dirty="0" err="1">
                <a:solidFill>
                  <a:schemeClr val="bg1"/>
                </a:solidFill>
              </a:rPr>
              <a:t>noise</a:t>
            </a:r>
            <a:endParaRPr lang="de-DE" sz="1350" dirty="0">
              <a:solidFill>
                <a:schemeClr val="bg1"/>
              </a:solidFill>
            </a:endParaRPr>
          </a:p>
        </p:txBody>
      </p:sp>
      <p:cxnSp>
        <p:nvCxnSpPr>
          <p:cNvPr id="11" name="Gerade Verbindung 22"/>
          <p:cNvCxnSpPr/>
          <p:nvPr/>
        </p:nvCxnSpPr>
        <p:spPr>
          <a:xfrm flipH="1" flipV="1">
            <a:off x="3960647" y="3285547"/>
            <a:ext cx="1566174" cy="382358"/>
          </a:xfrm>
          <a:prstGeom prst="line">
            <a:avLst/>
          </a:prstGeom>
          <a:ln w="57150">
            <a:solidFill>
              <a:srgbClr val="6282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25"/>
          <p:cNvCxnSpPr/>
          <p:nvPr/>
        </p:nvCxnSpPr>
        <p:spPr>
          <a:xfrm flipH="1" flipV="1">
            <a:off x="2991189" y="2272823"/>
            <a:ext cx="972108" cy="1019145"/>
          </a:xfrm>
          <a:prstGeom prst="line">
            <a:avLst/>
          </a:prstGeom>
          <a:ln w="57150">
            <a:solidFill>
              <a:srgbClr val="6282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2790937" y="2998398"/>
            <a:ext cx="747320" cy="461665"/>
          </a:xfrm>
          <a:prstGeom prst="rect">
            <a:avLst/>
          </a:prstGeom>
          <a:solidFill>
            <a:srgbClr val="62822E"/>
          </a:solidFill>
        </p:spPr>
        <p:txBody>
          <a:bodyPr wrap="none" rtlCol="0">
            <a:spAutoFit/>
          </a:bodyPr>
          <a:lstStyle/>
          <a:p>
            <a:pPr algn="ctr"/>
            <a:r>
              <a:rPr lang="de-DE" sz="1200" dirty="0">
                <a:solidFill>
                  <a:schemeClr val="bg1"/>
                </a:solidFill>
              </a:rPr>
              <a:t>Thermal</a:t>
            </a:r>
          </a:p>
          <a:p>
            <a:pPr algn="ctr"/>
            <a:r>
              <a:rPr lang="de-DE" sz="1200" dirty="0" err="1">
                <a:solidFill>
                  <a:schemeClr val="bg1"/>
                </a:solidFill>
              </a:rPr>
              <a:t>noise</a:t>
            </a:r>
            <a:endParaRPr lang="de-DE" sz="1200" dirty="0">
              <a:solidFill>
                <a:schemeClr val="bg1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3844959" y="4060483"/>
            <a:ext cx="1377300" cy="30008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350" dirty="0" err="1">
                <a:solidFill>
                  <a:schemeClr val="accent6">
                    <a:lumMod val="50000"/>
                  </a:schemeClr>
                </a:solidFill>
              </a:rPr>
              <a:t>Frequency</a:t>
            </a:r>
            <a:r>
              <a:rPr lang="de-DE" sz="1350" dirty="0">
                <a:solidFill>
                  <a:schemeClr val="accent6">
                    <a:lumMod val="50000"/>
                  </a:schemeClr>
                </a:solidFill>
              </a:rPr>
              <a:t> (Hz)</a:t>
            </a:r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66342-77B2-48A8-9826-2AD3FF5FD17B}" type="datetime1">
              <a:rPr lang="en-US" smtClean="0"/>
              <a:t>7/2/2025</a:t>
            </a:fld>
            <a:endParaRPr lang="en-GB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T. Koettig TE/CRG-CI  Aussois 2021</a:t>
            </a: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FA7EC-D5EE-429E-B1D3-8A958E983A4A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5542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0182" y="6430"/>
            <a:ext cx="8226854" cy="705332"/>
          </a:xfrm>
        </p:spPr>
        <p:txBody>
          <a:bodyPr>
            <a:noAutofit/>
          </a:bodyPr>
          <a:lstStyle/>
          <a:p>
            <a:r>
              <a:rPr lang="en-GB" sz="2800" dirty="0"/>
              <a:t>Sensitivity of modern detectors - Seismic</a:t>
            </a:r>
          </a:p>
        </p:txBody>
      </p:sp>
      <p:pic>
        <p:nvPicPr>
          <p:cNvPr id="4" name="Picture 111" descr="s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901" y="916620"/>
            <a:ext cx="4778412" cy="3333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3187315" y="756562"/>
            <a:ext cx="187743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50" dirty="0" err="1">
                <a:solidFill>
                  <a:schemeClr val="accent6">
                    <a:lumMod val="50000"/>
                  </a:schemeClr>
                </a:solidFill>
              </a:rPr>
              <a:t>Sensitivity</a:t>
            </a:r>
            <a:r>
              <a:rPr lang="de-DE" sz="135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de-DE" sz="1350" dirty="0" err="1">
                <a:solidFill>
                  <a:schemeClr val="accent6">
                    <a:lumMod val="50000"/>
                  </a:schemeClr>
                </a:solidFill>
              </a:rPr>
              <a:t>of</a:t>
            </a:r>
            <a:r>
              <a:rPr lang="de-DE" sz="1350" dirty="0">
                <a:solidFill>
                  <a:schemeClr val="accent6">
                    <a:lumMod val="50000"/>
                  </a:schemeClr>
                </a:solidFill>
              </a:rPr>
              <a:t> GEO600</a:t>
            </a:r>
          </a:p>
        </p:txBody>
      </p:sp>
      <p:cxnSp>
        <p:nvCxnSpPr>
          <p:cNvPr id="6" name="Gerade Verbindung 10"/>
          <p:cNvCxnSpPr/>
          <p:nvPr/>
        </p:nvCxnSpPr>
        <p:spPr>
          <a:xfrm>
            <a:off x="2675517" y="1733678"/>
            <a:ext cx="1296144" cy="1512168"/>
          </a:xfrm>
          <a:prstGeom prst="line">
            <a:avLst/>
          </a:prstGeom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feld 6"/>
          <p:cNvSpPr txBox="1"/>
          <p:nvPr/>
        </p:nvSpPr>
        <p:spPr>
          <a:xfrm>
            <a:off x="1482956" y="1612914"/>
            <a:ext cx="1080120" cy="30008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1350" dirty="0" err="1">
                <a:solidFill>
                  <a:schemeClr val="bg1"/>
                </a:solidFill>
              </a:rPr>
              <a:t>Seismic</a:t>
            </a:r>
            <a:endParaRPr lang="de-DE" sz="1350" dirty="0">
              <a:solidFill>
                <a:schemeClr val="bg1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3844959" y="4060483"/>
            <a:ext cx="1377300" cy="30008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350" dirty="0" err="1">
                <a:solidFill>
                  <a:schemeClr val="accent6">
                    <a:lumMod val="50000"/>
                  </a:schemeClr>
                </a:solidFill>
              </a:rPr>
              <a:t>Frequency</a:t>
            </a:r>
            <a:r>
              <a:rPr lang="de-DE" sz="1350" dirty="0">
                <a:solidFill>
                  <a:schemeClr val="accent6">
                    <a:lumMod val="50000"/>
                  </a:schemeClr>
                </a:solidFill>
              </a:rPr>
              <a:t> (Hz)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2BEA9-0C36-43A2-A31C-D500CA43BB2C}" type="datetime1">
              <a:rPr lang="en-US" smtClean="0"/>
              <a:t>7/2/2025</a:t>
            </a:fld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T. Koettig TE/CRG-CI  Aussois 2021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FA7EC-D5EE-429E-B1D3-8A958E983A4A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3435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48901" y="636"/>
            <a:ext cx="8226854" cy="705332"/>
          </a:xfrm>
        </p:spPr>
        <p:txBody>
          <a:bodyPr>
            <a:noAutofit/>
          </a:bodyPr>
          <a:lstStyle/>
          <a:p>
            <a:r>
              <a:rPr lang="en-GB" sz="2800" noProof="0" dirty="0"/>
              <a:t>How to establish free-falling test mass on Earth?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46155" y="725610"/>
            <a:ext cx="8229600" cy="3203145"/>
          </a:xfrm>
        </p:spPr>
        <p:txBody>
          <a:bodyPr>
            <a:noAutofit/>
          </a:bodyPr>
          <a:lstStyle/>
          <a:p>
            <a:r>
              <a:rPr lang="en-GB" sz="1600" noProof="0" dirty="0"/>
              <a:t>free-fall for particles needed along the laser direction</a:t>
            </a:r>
          </a:p>
          <a:p>
            <a:r>
              <a:rPr lang="en-GB" sz="1600" noProof="0" dirty="0"/>
              <a:t>idea: use of simple pendulum above resonance</a:t>
            </a:r>
          </a:p>
          <a:p>
            <a:endParaRPr lang="en-GB" sz="1600" noProof="0" dirty="0"/>
          </a:p>
          <a:p>
            <a:endParaRPr lang="en-GB" sz="1600" noProof="0" dirty="0"/>
          </a:p>
          <a:p>
            <a:endParaRPr lang="en-GB" sz="1600" noProof="0" dirty="0"/>
          </a:p>
          <a:p>
            <a:endParaRPr lang="en-GB" sz="1600" noProof="0" dirty="0"/>
          </a:p>
          <a:p>
            <a:endParaRPr lang="en-GB" sz="1600" noProof="0" dirty="0"/>
          </a:p>
          <a:p>
            <a:endParaRPr lang="en-GB" sz="1600" noProof="0" dirty="0"/>
          </a:p>
          <a:p>
            <a:endParaRPr lang="en-GB" sz="1600" noProof="0" dirty="0"/>
          </a:p>
          <a:p>
            <a:pPr marL="0" indent="0">
              <a:buNone/>
            </a:pPr>
            <a:endParaRPr lang="en-GB" sz="600" noProof="0" dirty="0"/>
          </a:p>
          <a:p>
            <a:endParaRPr lang="en-GB" sz="1600" noProof="0" dirty="0"/>
          </a:p>
          <a:p>
            <a:endParaRPr lang="en-GB" sz="1600" noProof="0" dirty="0"/>
          </a:p>
          <a:p>
            <a:r>
              <a:rPr lang="en-GB" sz="1600" noProof="0" dirty="0"/>
              <a:t>free gift: seismic decoupling</a:t>
            </a:r>
          </a:p>
        </p:txBody>
      </p:sp>
      <p:sp>
        <p:nvSpPr>
          <p:cNvPr id="4" name="Line 7"/>
          <p:cNvSpPr>
            <a:spLocks noChangeShapeType="1"/>
          </p:cNvSpPr>
          <p:nvPr/>
        </p:nvSpPr>
        <p:spPr bwMode="auto">
          <a:xfrm flipV="1">
            <a:off x="1721205" y="1537946"/>
            <a:ext cx="0" cy="2159794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35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 flipV="1">
            <a:off x="1667627" y="3644161"/>
            <a:ext cx="172759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35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2532021" y="3698930"/>
            <a:ext cx="854721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1050" dirty="0" err="1">
                <a:solidFill>
                  <a:schemeClr val="accent6">
                    <a:lumMod val="50000"/>
                  </a:schemeClr>
                </a:solidFill>
                <a:latin typeface="Verdana" pitchFamily="34" charset="0"/>
              </a:rPr>
              <a:t>frequency</a:t>
            </a:r>
            <a:endParaRPr lang="de-DE" sz="1050" dirty="0">
              <a:solidFill>
                <a:schemeClr val="accent6">
                  <a:lumMod val="50000"/>
                </a:schemeClr>
              </a:solidFill>
              <a:latin typeface="Verdana" pitchFamily="34" charset="0"/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 rot="16200000">
            <a:off x="1137876" y="1926529"/>
            <a:ext cx="854721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1050" dirty="0" err="1">
                <a:solidFill>
                  <a:schemeClr val="accent6">
                    <a:lumMod val="50000"/>
                  </a:schemeClr>
                </a:solidFill>
                <a:latin typeface="Verdana" pitchFamily="34" charset="0"/>
              </a:rPr>
              <a:t>amplitude</a:t>
            </a:r>
            <a:endParaRPr lang="de-DE" sz="1050" dirty="0">
              <a:solidFill>
                <a:schemeClr val="accent6">
                  <a:lumMod val="50000"/>
                </a:schemeClr>
              </a:solidFill>
              <a:latin typeface="Verdana" pitchFamily="34" charset="0"/>
            </a:endParaRPr>
          </a:p>
        </p:txBody>
      </p:sp>
      <p:sp>
        <p:nvSpPr>
          <p:cNvPr id="8" name="Line 11"/>
          <p:cNvSpPr>
            <a:spLocks noChangeShapeType="1"/>
          </p:cNvSpPr>
          <p:nvPr/>
        </p:nvSpPr>
        <p:spPr bwMode="auto">
          <a:xfrm>
            <a:off x="1775974" y="2510686"/>
            <a:ext cx="1026319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35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Line 14"/>
          <p:cNvSpPr>
            <a:spLocks noChangeShapeType="1"/>
          </p:cNvSpPr>
          <p:nvPr/>
        </p:nvSpPr>
        <p:spPr bwMode="auto">
          <a:xfrm flipH="1" flipV="1">
            <a:off x="2802293" y="1537945"/>
            <a:ext cx="269081" cy="2052638"/>
          </a:xfrm>
          <a:prstGeom prst="line">
            <a:avLst/>
          </a:prstGeom>
          <a:noFill/>
          <a:ln w="152400">
            <a:solidFill>
              <a:srgbClr val="5BFFA5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35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Line 13"/>
          <p:cNvSpPr>
            <a:spLocks noChangeShapeType="1"/>
          </p:cNvSpPr>
          <p:nvPr/>
        </p:nvSpPr>
        <p:spPr bwMode="auto">
          <a:xfrm flipH="1" flipV="1">
            <a:off x="2855870" y="1970143"/>
            <a:ext cx="215504" cy="162044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35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Line 12"/>
          <p:cNvSpPr>
            <a:spLocks noChangeShapeType="1"/>
          </p:cNvSpPr>
          <p:nvPr/>
        </p:nvSpPr>
        <p:spPr bwMode="auto">
          <a:xfrm flipV="1">
            <a:off x="2802293" y="1970143"/>
            <a:ext cx="53578" cy="540544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35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Line 15"/>
          <p:cNvSpPr>
            <a:spLocks noChangeShapeType="1"/>
          </p:cNvSpPr>
          <p:nvPr/>
        </p:nvSpPr>
        <p:spPr bwMode="auto">
          <a:xfrm>
            <a:off x="3233299" y="1861795"/>
            <a:ext cx="270272" cy="0"/>
          </a:xfrm>
          <a:prstGeom prst="line">
            <a:avLst/>
          </a:prstGeom>
          <a:noFill/>
          <a:ln w="38100">
            <a:solidFill>
              <a:srgbClr val="5BFFA5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35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Line 16"/>
          <p:cNvSpPr>
            <a:spLocks noChangeShapeType="1"/>
          </p:cNvSpPr>
          <p:nvPr/>
        </p:nvSpPr>
        <p:spPr bwMode="auto">
          <a:xfrm>
            <a:off x="3233299" y="2240414"/>
            <a:ext cx="270272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135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Text Box 17"/>
          <p:cNvSpPr txBox="1">
            <a:spLocks noChangeArrowheads="1"/>
          </p:cNvSpPr>
          <p:nvPr/>
        </p:nvSpPr>
        <p:spPr bwMode="auto">
          <a:xfrm>
            <a:off x="3665495" y="1646292"/>
            <a:ext cx="1223412" cy="415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1050" dirty="0" err="1">
                <a:solidFill>
                  <a:schemeClr val="accent6">
                    <a:lumMod val="50000"/>
                  </a:schemeClr>
                </a:solidFill>
                <a:latin typeface="Verdana" pitchFamily="34" charset="0"/>
              </a:rPr>
              <a:t>free</a:t>
            </a:r>
            <a:r>
              <a:rPr lang="de-DE" sz="1050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</a:rPr>
              <a:t> </a:t>
            </a:r>
            <a:r>
              <a:rPr lang="de-DE" sz="1050" dirty="0" err="1">
                <a:solidFill>
                  <a:schemeClr val="accent6">
                    <a:lumMod val="50000"/>
                  </a:schemeClr>
                </a:solidFill>
                <a:latin typeface="Verdana" pitchFamily="34" charset="0"/>
              </a:rPr>
              <a:t>test</a:t>
            </a:r>
            <a:r>
              <a:rPr lang="de-DE" sz="1050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</a:rPr>
              <a:t> </a:t>
            </a:r>
            <a:r>
              <a:rPr lang="de-DE" sz="1050" dirty="0" err="1">
                <a:solidFill>
                  <a:schemeClr val="accent6">
                    <a:lumMod val="50000"/>
                  </a:schemeClr>
                </a:solidFill>
                <a:latin typeface="Verdana" pitchFamily="34" charset="0"/>
              </a:rPr>
              <a:t>mass</a:t>
            </a:r>
            <a:r>
              <a:rPr lang="de-DE" sz="1050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</a:rPr>
              <a:t> </a:t>
            </a:r>
          </a:p>
          <a:p>
            <a:r>
              <a:rPr lang="de-DE" sz="1050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</a:rPr>
              <a:t>(</a:t>
            </a:r>
            <a:r>
              <a:rPr lang="de-DE" sz="1050" dirty="0" err="1">
                <a:solidFill>
                  <a:schemeClr val="accent6">
                    <a:lumMod val="50000"/>
                  </a:schemeClr>
                </a:solidFill>
                <a:latin typeface="Verdana" pitchFamily="34" charset="0"/>
              </a:rPr>
              <a:t>with</a:t>
            </a:r>
            <a:r>
              <a:rPr lang="de-DE" sz="1050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</a:rPr>
              <a:t> </a:t>
            </a:r>
            <a:r>
              <a:rPr lang="de-DE" sz="1050" dirty="0" err="1">
                <a:solidFill>
                  <a:schemeClr val="accent6">
                    <a:lumMod val="50000"/>
                  </a:schemeClr>
                </a:solidFill>
                <a:latin typeface="Verdana" pitchFamily="34" charset="0"/>
              </a:rPr>
              <a:t>damping</a:t>
            </a:r>
            <a:r>
              <a:rPr lang="de-DE" sz="1050" dirty="0">
                <a:solidFill>
                  <a:schemeClr val="accent6">
                    <a:lumMod val="50000"/>
                  </a:schemeClr>
                </a:solidFill>
                <a:latin typeface="Verdana" pitchFamily="34" charset="0"/>
              </a:rPr>
              <a:t>)</a:t>
            </a:r>
          </a:p>
        </p:txBody>
      </p:sp>
      <p:sp>
        <p:nvSpPr>
          <p:cNvPr id="15" name="Text Box 18"/>
          <p:cNvSpPr txBox="1">
            <a:spLocks noChangeArrowheads="1"/>
          </p:cNvSpPr>
          <p:nvPr/>
        </p:nvSpPr>
        <p:spPr bwMode="auto">
          <a:xfrm>
            <a:off x="3665496" y="2132068"/>
            <a:ext cx="854721" cy="25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1050" dirty="0" err="1">
                <a:solidFill>
                  <a:schemeClr val="accent6">
                    <a:lumMod val="50000"/>
                  </a:schemeClr>
                </a:solidFill>
                <a:latin typeface="Verdana" pitchFamily="34" charset="0"/>
              </a:rPr>
              <a:t>pendulum</a:t>
            </a:r>
            <a:endParaRPr lang="de-DE" sz="1050" dirty="0">
              <a:solidFill>
                <a:schemeClr val="accent6">
                  <a:lumMod val="50000"/>
                </a:schemeClr>
              </a:solidFill>
              <a:latin typeface="Verdana" pitchFamily="34" charset="0"/>
            </a:endParaRPr>
          </a:p>
        </p:txBody>
      </p:sp>
      <p:pic>
        <p:nvPicPr>
          <p:cNvPr id="16" name="Picture 6" descr="Pendelsyste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6330" y="1463781"/>
            <a:ext cx="2066925" cy="2755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ECEAE-3407-49F2-8041-393B438D9941}" type="datetime1">
              <a:rPr lang="en-US" smtClean="0"/>
              <a:t>7/2/2025</a:t>
            </a:fld>
            <a:endParaRPr lang="en-GB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T. Koettig TE/CRG-CI  Aussois 2021</a:t>
            </a: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FA7EC-D5EE-429E-B1D3-8A958E983A4A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8309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705332"/>
          </a:xfrm>
        </p:spPr>
        <p:txBody>
          <a:bodyPr>
            <a:normAutofit/>
          </a:bodyPr>
          <a:lstStyle/>
          <a:p>
            <a:r>
              <a:rPr lang="en-GB" sz="2800" dirty="0"/>
              <a:t>Seismic decoupling</a:t>
            </a:r>
          </a:p>
        </p:txBody>
      </p:sp>
      <p:sp>
        <p:nvSpPr>
          <p:cNvPr id="4" name="Inhaltsplatzhalter 4"/>
          <p:cNvSpPr txBox="1">
            <a:spLocks/>
          </p:cNvSpPr>
          <p:nvPr/>
        </p:nvSpPr>
        <p:spPr>
          <a:xfrm>
            <a:off x="1277542" y="1059540"/>
            <a:ext cx="6588916" cy="3780525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1800" dirty="0"/>
          </a:p>
        </p:txBody>
      </p:sp>
      <p:pic>
        <p:nvPicPr>
          <p:cNvPr id="5" name="Picture 54" descr="C:\Users\Stuart\Desktop\Solidworks for stu\TD-1084-090_ASM2.jpg"/>
          <p:cNvPicPr>
            <a:picLocks noChangeAspect="1" noChangeArrowheads="1"/>
          </p:cNvPicPr>
          <p:nvPr/>
        </p:nvPicPr>
        <p:blipFill>
          <a:blip r:embed="rId2"/>
          <a:srcRect l="36105" t="7054" r="35348" b="8230"/>
          <a:stretch>
            <a:fillRect/>
          </a:stretch>
        </p:blipFill>
        <p:spPr bwMode="auto">
          <a:xfrm>
            <a:off x="1001583" y="1189148"/>
            <a:ext cx="1486141" cy="3153105"/>
          </a:xfrm>
          <a:prstGeom prst="rect">
            <a:avLst/>
          </a:prstGeom>
          <a:noFill/>
          <a:ln w="12700">
            <a:solidFill>
              <a:schemeClr val="accent2">
                <a:lumMod val="60000"/>
                <a:lumOff val="40000"/>
              </a:schemeClr>
            </a:solidFill>
          </a:ln>
        </p:spPr>
      </p:pic>
      <p:pic>
        <p:nvPicPr>
          <p:cNvPr id="6" name="Picture 5" descr="S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9822" y="361649"/>
            <a:ext cx="1640508" cy="4063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3" descr="SAperformance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8261" y="935841"/>
            <a:ext cx="2668967" cy="3489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Inhaltsplatzhalter 4"/>
          <p:cNvSpPr>
            <a:spLocks noGrp="1"/>
          </p:cNvSpPr>
          <p:nvPr>
            <p:ph idx="1"/>
          </p:nvPr>
        </p:nvSpPr>
        <p:spPr>
          <a:xfrm>
            <a:off x="266700" y="591921"/>
            <a:ext cx="8229600" cy="3203575"/>
          </a:xfrm>
        </p:spPr>
        <p:txBody>
          <a:bodyPr>
            <a:normAutofit/>
          </a:bodyPr>
          <a:lstStyle/>
          <a:p>
            <a:r>
              <a:rPr lang="en-GB" sz="2000" dirty="0"/>
              <a:t>Multi-stage suspensions allow better filtering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3ED7E-C6B7-466D-9A17-F649F78F2DA7}" type="datetime1">
              <a:rPr lang="en-US" smtClean="0"/>
              <a:t>7/2/2025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T. Koettig TE/CRG-CI  Aussois 2021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FA7EC-D5EE-429E-B1D3-8A958E983A4A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9039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0182" y="12446"/>
            <a:ext cx="8226854" cy="705332"/>
          </a:xfrm>
        </p:spPr>
        <p:txBody>
          <a:bodyPr>
            <a:noAutofit/>
          </a:bodyPr>
          <a:lstStyle/>
          <a:p>
            <a:r>
              <a:rPr lang="en-GB" sz="2800" dirty="0"/>
              <a:t>Sensitivity of modern detectors – Quantum noise</a:t>
            </a:r>
          </a:p>
        </p:txBody>
      </p:sp>
      <p:pic>
        <p:nvPicPr>
          <p:cNvPr id="4" name="Picture 111" descr="s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901" y="916620"/>
            <a:ext cx="4778412" cy="3333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3187315" y="756562"/>
            <a:ext cx="187743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50" dirty="0" err="1">
                <a:solidFill>
                  <a:schemeClr val="accent6">
                    <a:lumMod val="50000"/>
                  </a:schemeClr>
                </a:solidFill>
              </a:rPr>
              <a:t>Sensitivity</a:t>
            </a:r>
            <a:r>
              <a:rPr lang="de-DE" sz="135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de-DE" sz="1350" dirty="0" err="1">
                <a:solidFill>
                  <a:schemeClr val="accent6">
                    <a:lumMod val="50000"/>
                  </a:schemeClr>
                </a:solidFill>
              </a:rPr>
              <a:t>of</a:t>
            </a:r>
            <a:r>
              <a:rPr lang="de-DE" sz="1350" dirty="0">
                <a:solidFill>
                  <a:schemeClr val="accent6">
                    <a:lumMod val="50000"/>
                  </a:schemeClr>
                </a:solidFill>
              </a:rPr>
              <a:t> GEO600</a:t>
            </a:r>
          </a:p>
        </p:txBody>
      </p:sp>
      <p:cxnSp>
        <p:nvCxnSpPr>
          <p:cNvPr id="8" name="Gerade Verbindung 14"/>
          <p:cNvCxnSpPr/>
          <p:nvPr/>
        </p:nvCxnSpPr>
        <p:spPr>
          <a:xfrm flipH="1">
            <a:off x="4268417" y="3116385"/>
            <a:ext cx="2093042" cy="569022"/>
          </a:xfrm>
          <a:prstGeom prst="line">
            <a:avLst/>
          </a:prstGeom>
          <a:ln w="38100">
            <a:solidFill>
              <a:srgbClr val="B378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18"/>
          <p:cNvCxnSpPr/>
          <p:nvPr/>
        </p:nvCxnSpPr>
        <p:spPr>
          <a:xfrm flipH="1" flipV="1">
            <a:off x="3088649" y="2335257"/>
            <a:ext cx="1188132" cy="1350150"/>
          </a:xfrm>
          <a:prstGeom prst="line">
            <a:avLst/>
          </a:prstGeom>
          <a:ln w="38100">
            <a:solidFill>
              <a:srgbClr val="B378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feld 9"/>
          <p:cNvSpPr txBox="1"/>
          <p:nvPr/>
        </p:nvSpPr>
        <p:spPr>
          <a:xfrm>
            <a:off x="6361459" y="2736274"/>
            <a:ext cx="1358064" cy="300082"/>
          </a:xfrm>
          <a:prstGeom prst="rect">
            <a:avLst/>
          </a:prstGeom>
          <a:solidFill>
            <a:srgbClr val="B3780D"/>
          </a:solidFill>
          <a:ln>
            <a:solidFill>
              <a:srgbClr val="B3780D"/>
            </a:solidFill>
          </a:ln>
        </p:spPr>
        <p:txBody>
          <a:bodyPr wrap="none" rtlCol="0">
            <a:spAutoFit/>
          </a:bodyPr>
          <a:lstStyle/>
          <a:p>
            <a:r>
              <a:rPr lang="en-GB" sz="1350" dirty="0">
                <a:solidFill>
                  <a:schemeClr val="bg1"/>
                </a:solidFill>
              </a:rPr>
              <a:t>Quantum noise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3844959" y="4060483"/>
            <a:ext cx="1377300" cy="30008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350" dirty="0" err="1">
                <a:solidFill>
                  <a:schemeClr val="accent6">
                    <a:lumMod val="50000"/>
                  </a:schemeClr>
                </a:solidFill>
              </a:rPr>
              <a:t>Frequency</a:t>
            </a:r>
            <a:r>
              <a:rPr lang="de-DE" sz="1350" dirty="0">
                <a:solidFill>
                  <a:schemeClr val="accent6">
                    <a:lumMod val="50000"/>
                  </a:schemeClr>
                </a:solidFill>
              </a:rPr>
              <a:t> (Hz)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472DB-1E02-4FE9-B8A1-5DE70F6911F2}" type="datetime1">
              <a:rPr lang="en-US" smtClean="0"/>
              <a:t>7/2/2025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T. Koettig TE/CRG-CI  Aussois 2021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FA7EC-D5EE-429E-B1D3-8A958E983A4A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6495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4955"/>
            <a:ext cx="8226854" cy="705332"/>
          </a:xfrm>
        </p:spPr>
        <p:txBody>
          <a:bodyPr>
            <a:normAutofit/>
          </a:bodyPr>
          <a:lstStyle/>
          <a:p>
            <a:r>
              <a:rPr lang="en-GB" sz="2800" dirty="0"/>
              <a:t>Quantum noise (2)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Two types:</a:t>
            </a:r>
          </a:p>
        </p:txBody>
      </p:sp>
      <p:pic>
        <p:nvPicPr>
          <p:cNvPr id="9" name="Picture 3" descr="F:\Ronny\Desktop\GW-Seminarfach\Bilder\strahlungsdruc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42" y="2408016"/>
            <a:ext cx="2802509" cy="1938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feld 11"/>
          <p:cNvSpPr txBox="1"/>
          <p:nvPr/>
        </p:nvSpPr>
        <p:spPr>
          <a:xfrm>
            <a:off x="667974" y="1692217"/>
            <a:ext cx="370486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b="1" dirty="0"/>
              <a:t>Radiation pressure noise (low frequency)</a:t>
            </a:r>
          </a:p>
          <a:p>
            <a:pPr algn="ctr"/>
            <a:r>
              <a:rPr lang="en-GB" sz="1350" b="1" dirty="0"/>
              <a:t>=&gt; active compensation, large mirror mass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5352340" y="1692217"/>
            <a:ext cx="247375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350" b="1" dirty="0"/>
              <a:t>Shot noise (high frequency)</a:t>
            </a:r>
          </a:p>
          <a:p>
            <a:pPr algn="ctr"/>
            <a:r>
              <a:rPr lang="en-GB" sz="1350" b="1" dirty="0"/>
              <a:t>=&gt; Laser quality and power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34840" y="2548531"/>
            <a:ext cx="899605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en-US" sz="1100" dirty="0">
                <a:solidFill>
                  <a:schemeClr val="accent6">
                    <a:lumMod val="50000"/>
                  </a:schemeClr>
                </a:solidFill>
              </a:rPr>
              <a:t>Suspended</a:t>
            </a:r>
          </a:p>
          <a:p>
            <a:pPr algn="r"/>
            <a:r>
              <a:rPr lang="en-US" sz="1100" dirty="0">
                <a:solidFill>
                  <a:schemeClr val="accent6">
                    <a:lumMod val="50000"/>
                  </a:schemeClr>
                </a:solidFill>
              </a:rPr>
              <a:t>mirror</a:t>
            </a:r>
            <a:endParaRPr lang="en-GB" sz="11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0A11E-335E-4141-8084-681D98A47DF7}" type="datetime1">
              <a:rPr lang="en-US" smtClean="0"/>
              <a:t>7/2/2025</a:t>
            </a:fld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T. Koettig TE/CRG-CI  Aussois 2021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FA7EC-D5EE-429E-B1D3-8A958E983A4A}" type="slidenum">
              <a:rPr lang="en-GB" smtClean="0"/>
              <a:t>16</a:t>
            </a:fld>
            <a:endParaRPr lang="en-GB"/>
          </a:p>
        </p:txBody>
      </p:sp>
      <p:grpSp>
        <p:nvGrpSpPr>
          <p:cNvPr id="7" name="Group 6"/>
          <p:cNvGrpSpPr/>
          <p:nvPr/>
        </p:nvGrpSpPr>
        <p:grpSpPr>
          <a:xfrm>
            <a:off x="5045815" y="2793946"/>
            <a:ext cx="3086804" cy="1386046"/>
            <a:chOff x="5045815" y="2793946"/>
            <a:chExt cx="3086804" cy="1386046"/>
          </a:xfrm>
        </p:grpSpPr>
        <p:pic>
          <p:nvPicPr>
            <p:cNvPr id="5" name="Picture 2" descr="F:\Ronny\Desktop\GW-Seminarfach\Bilder\schrotrauschen.pn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5214"/>
            <a:stretch/>
          </p:blipFill>
          <p:spPr bwMode="auto">
            <a:xfrm>
              <a:off x="5045815" y="2793946"/>
              <a:ext cx="3086804" cy="13860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5734382" y="2910241"/>
              <a:ext cx="1039067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chemeClr val="accent6">
                      <a:lumMod val="50000"/>
                    </a:schemeClr>
                  </a:solidFill>
                </a:rPr>
                <a:t>Thermal light         </a:t>
              </a:r>
              <a:endParaRPr lang="en-GB" sz="8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63638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0182" y="12446"/>
            <a:ext cx="8226854" cy="705332"/>
          </a:xfrm>
        </p:spPr>
        <p:txBody>
          <a:bodyPr>
            <a:noAutofit/>
          </a:bodyPr>
          <a:lstStyle/>
          <a:p>
            <a:r>
              <a:rPr lang="en-GB" sz="2800" dirty="0"/>
              <a:t>Sensitivity of modern detectors – Thermal noise</a:t>
            </a:r>
          </a:p>
        </p:txBody>
      </p:sp>
      <p:pic>
        <p:nvPicPr>
          <p:cNvPr id="4" name="Picture 111" descr="s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901" y="916620"/>
            <a:ext cx="4778412" cy="3333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3187315" y="756562"/>
            <a:ext cx="187743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50" dirty="0" err="1">
                <a:solidFill>
                  <a:schemeClr val="accent6">
                    <a:lumMod val="50000"/>
                  </a:schemeClr>
                </a:solidFill>
              </a:rPr>
              <a:t>Sensitivity</a:t>
            </a:r>
            <a:r>
              <a:rPr lang="de-DE" sz="135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de-DE" sz="1350" dirty="0" err="1">
                <a:solidFill>
                  <a:schemeClr val="accent6">
                    <a:lumMod val="50000"/>
                  </a:schemeClr>
                </a:solidFill>
              </a:rPr>
              <a:t>of</a:t>
            </a:r>
            <a:r>
              <a:rPr lang="de-DE" sz="1350" dirty="0">
                <a:solidFill>
                  <a:schemeClr val="accent6">
                    <a:lumMod val="50000"/>
                  </a:schemeClr>
                </a:solidFill>
              </a:rPr>
              <a:t> GEO600</a:t>
            </a:r>
          </a:p>
        </p:txBody>
      </p:sp>
      <p:cxnSp>
        <p:nvCxnSpPr>
          <p:cNvPr id="11" name="Gerade Verbindung 22"/>
          <p:cNvCxnSpPr/>
          <p:nvPr/>
        </p:nvCxnSpPr>
        <p:spPr>
          <a:xfrm flipH="1" flipV="1">
            <a:off x="3960647" y="3285547"/>
            <a:ext cx="1566174" cy="382358"/>
          </a:xfrm>
          <a:prstGeom prst="line">
            <a:avLst/>
          </a:prstGeom>
          <a:ln w="57150">
            <a:solidFill>
              <a:srgbClr val="6282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25"/>
          <p:cNvCxnSpPr/>
          <p:nvPr/>
        </p:nvCxnSpPr>
        <p:spPr>
          <a:xfrm flipH="1" flipV="1">
            <a:off x="2991189" y="2272823"/>
            <a:ext cx="972108" cy="1019145"/>
          </a:xfrm>
          <a:prstGeom prst="line">
            <a:avLst/>
          </a:prstGeom>
          <a:ln w="57150">
            <a:solidFill>
              <a:srgbClr val="6282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2790937" y="2998398"/>
            <a:ext cx="747320" cy="461665"/>
          </a:xfrm>
          <a:prstGeom prst="rect">
            <a:avLst/>
          </a:prstGeom>
          <a:solidFill>
            <a:srgbClr val="62822E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Thermal</a:t>
            </a:r>
          </a:p>
          <a:p>
            <a:pPr algn="ctr"/>
            <a:r>
              <a:rPr lang="en-GB" sz="1200" dirty="0">
                <a:solidFill>
                  <a:schemeClr val="bg1"/>
                </a:solidFill>
              </a:rPr>
              <a:t>noise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3844959" y="4060483"/>
            <a:ext cx="1377300" cy="30008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350" dirty="0" err="1">
                <a:solidFill>
                  <a:schemeClr val="accent6">
                    <a:lumMod val="50000"/>
                  </a:schemeClr>
                </a:solidFill>
              </a:rPr>
              <a:t>Frequency</a:t>
            </a:r>
            <a:r>
              <a:rPr lang="de-DE" sz="1350" dirty="0">
                <a:solidFill>
                  <a:schemeClr val="accent6">
                    <a:lumMod val="50000"/>
                  </a:schemeClr>
                </a:solidFill>
              </a:rPr>
              <a:t> (Hz)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294BD-CBED-4421-AC3F-F2FCECEAEADC}" type="datetime1">
              <a:rPr lang="en-US" smtClean="0"/>
              <a:t>7/2/2025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T. Koettig TE/CRG-CI  Aussois 2021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FA7EC-D5EE-429E-B1D3-8A958E983A4A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5406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705332"/>
          </a:xfrm>
        </p:spPr>
        <p:txBody>
          <a:bodyPr>
            <a:normAutofit/>
          </a:bodyPr>
          <a:lstStyle/>
          <a:p>
            <a:r>
              <a:rPr lang="en-GB" sz="2800" dirty="0"/>
              <a:t>Thermal noise (2)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78995" y="891937"/>
            <a:ext cx="8229600" cy="3203145"/>
          </a:xfrm>
        </p:spPr>
        <p:txBody>
          <a:bodyPr>
            <a:normAutofit/>
          </a:bodyPr>
          <a:lstStyle/>
          <a:p>
            <a:endParaRPr lang="en-GB" sz="2000" dirty="0"/>
          </a:p>
          <a:p>
            <a:r>
              <a:rPr lang="en-GB" sz="2000" dirty="0"/>
              <a:t>How stable are the arms of the interferometer?</a:t>
            </a:r>
          </a:p>
          <a:p>
            <a:pPr lvl="1"/>
            <a:endParaRPr lang="en-GB" sz="1600" dirty="0"/>
          </a:p>
          <a:p>
            <a:pPr lvl="1"/>
            <a:r>
              <a:rPr lang="en-GB" sz="1600" dirty="0"/>
              <a:t>Optic elements, atoms at the surface fluctuate	 </a:t>
            </a:r>
            <a:r>
              <a:rPr lang="en-GB" sz="1600" dirty="0">
                <a:sym typeface="Symbol" panose="05050102010706020507" pitchFamily="18" charset="2"/>
              </a:rPr>
              <a:t> Virtual length change</a:t>
            </a:r>
            <a:endParaRPr lang="en-GB" sz="1600" dirty="0"/>
          </a:p>
          <a:p>
            <a:pPr lvl="1"/>
            <a:endParaRPr lang="en-GB" sz="1600" dirty="0"/>
          </a:p>
          <a:p>
            <a:pPr lvl="1"/>
            <a:endParaRPr lang="en-GB" sz="1600" dirty="0"/>
          </a:p>
          <a:p>
            <a:pPr lvl="1"/>
            <a:endParaRPr lang="en-GB" sz="1600" dirty="0"/>
          </a:p>
          <a:p>
            <a:pPr lvl="1"/>
            <a:endParaRPr lang="en-GB" sz="1600" dirty="0"/>
          </a:p>
          <a:p>
            <a:pPr lvl="1"/>
            <a:endParaRPr lang="en-GB" sz="1600" dirty="0"/>
          </a:p>
          <a:p>
            <a:pPr marL="342900" lvl="1" indent="0">
              <a:buNone/>
            </a:pPr>
            <a:r>
              <a:rPr lang="en-GB" sz="1600" dirty="0">
                <a:sym typeface="Symbol" panose="05050102010706020507" pitchFamily="18" charset="2"/>
              </a:rPr>
              <a:t>			</a:t>
            </a:r>
            <a:r>
              <a:rPr lang="en-GB" sz="1600" dirty="0"/>
              <a:t>			</a:t>
            </a:r>
          </a:p>
        </p:txBody>
      </p:sp>
      <p:pic>
        <p:nvPicPr>
          <p:cNvPr id="4" name="Picture 15" descr="D:\Texfiles\2012_Noisebasics\Bilder\brown.png">
            <a:extLst>
              <a:ext uri="{FF2B5EF4-FFF2-40B4-BE49-F238E27FC236}">
                <a16:creationId xmlns:a16="http://schemas.microsoft.com/office/drawing/2014/main" id="{AD4AD8C1-7A79-4D40-B668-B5FDF90558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1747" y="2891785"/>
            <a:ext cx="1675628" cy="964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5150029" y="3375817"/>
            <a:ext cx="234872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b="1" dirty="0">
                <a:solidFill>
                  <a:srgbClr val="0B4C90"/>
                </a:solidFill>
              </a:rPr>
              <a:t>Brownian motion =&gt; noise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8F3D4-F9A1-4BA9-BD36-4BAB88A4B099}" type="datetime1">
              <a:rPr lang="en-US" smtClean="0"/>
              <a:t>7/2/2025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T. Koettig TE/CRG-CI  Aussois 2021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FA7EC-D5EE-429E-B1D3-8A958E983A4A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3916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705332"/>
          </a:xfrm>
        </p:spPr>
        <p:txBody>
          <a:bodyPr>
            <a:normAutofit/>
          </a:bodyPr>
          <a:lstStyle/>
          <a:p>
            <a:r>
              <a:rPr lang="en-GB" sz="2800" dirty="0"/>
              <a:t>Thermal noise (3) example of Brownian motion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BCE62-0C38-4B75-887B-B981345DAC5D}" type="datetime1">
              <a:rPr lang="en-US" smtClean="0"/>
              <a:t>7/2/2025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T. Koettig TE/CRG-CI  Aussois 2021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FA7EC-D5EE-429E-B1D3-8A958E983A4A}" type="slidenum">
              <a:rPr lang="en-GB" smtClean="0"/>
              <a:t>19</a:t>
            </a:fld>
            <a:endParaRPr lang="en-GB"/>
          </a:p>
        </p:txBody>
      </p:sp>
      <p:pic>
        <p:nvPicPr>
          <p:cNvPr id="7" name="download">
            <a:hlinkClick r:id="" action="ppaction://media"/>
            <a:extLst>
              <a:ext uri="{FF2B5EF4-FFF2-40B4-BE49-F238E27FC236}">
                <a16:creationId xmlns:a16="http://schemas.microsoft.com/office/drawing/2014/main" id="{57E261F5-22F9-48AA-8921-E27754E5BABF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8000" end="29385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526018" y="609511"/>
            <a:ext cx="5781691" cy="4335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462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8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09863" y="572274"/>
            <a:ext cx="7537784" cy="1790700"/>
          </a:xfrm>
        </p:spPr>
        <p:txBody>
          <a:bodyPr>
            <a:normAutofit/>
          </a:bodyPr>
          <a:lstStyle/>
          <a:p>
            <a:r>
              <a:rPr lang="en-GB" sz="3600" noProof="0" dirty="0"/>
              <a:t>Cryogenics for Gravitational Wave Detection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1600" noProof="0" dirty="0"/>
              <a:t>Torsten Koettig, CERN TE/CRG-CL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02277" y="3942256"/>
            <a:ext cx="59394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Contributions from R. Nawrodt, University of Stuttgart, Germany</a:t>
            </a:r>
            <a:endParaRPr lang="en-GB" sz="1600" dirty="0"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E457D-655E-4548-BA6D-1E8CD3785074}" type="datetime1">
              <a:rPr lang="en-US" smtClean="0"/>
              <a:t>7/2/2025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T. Koettig TE/CRG-CI  Aussois 2021</a:t>
            </a: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FA7EC-D5EE-429E-B1D3-8A958E983A4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43214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 txBox="1">
            <a:spLocks/>
          </p:cNvSpPr>
          <p:nvPr/>
        </p:nvSpPr>
        <p:spPr>
          <a:xfrm>
            <a:off x="899592" y="0"/>
            <a:ext cx="7887368" cy="523220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rtlCol="0" anchor="b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 baseline="0">
                <a:solidFill>
                  <a:srgbClr val="0B4C9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0B4C9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Goals for Advanced Detectors</a:t>
            </a:r>
          </a:p>
        </p:txBody>
      </p:sp>
      <p:sp>
        <p:nvSpPr>
          <p:cNvPr id="8" name="Inhaltsplatzhalter 2"/>
          <p:cNvSpPr txBox="1">
            <a:spLocks/>
          </p:cNvSpPr>
          <p:nvPr/>
        </p:nvSpPr>
        <p:spPr>
          <a:xfrm>
            <a:off x="450665" y="566303"/>
            <a:ext cx="8785221" cy="5040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GB" sz="2000" dirty="0">
                <a:solidFill>
                  <a:srgbClr val="002060"/>
                </a:solidFill>
                <a:latin typeface="Calibri"/>
              </a:rPr>
              <a:t>B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</a:rPr>
              <a:t>etter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</a:rPr>
              <a:t> decoupling from seismic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GB" sz="2000" dirty="0">
                <a:solidFill>
                  <a:srgbClr val="002060"/>
                </a:solidFill>
                <a:latin typeface="Calibri"/>
              </a:rPr>
              <a:t>M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</a:rPr>
              <a:t>uch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</a:rPr>
              <a:t> lower thermal noise from test masses and suspension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GB" sz="2000" dirty="0">
                <a:solidFill>
                  <a:srgbClr val="002060"/>
                </a:solidFill>
                <a:latin typeface="Calibri"/>
              </a:rPr>
              <a:t>L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</a:rPr>
              <a:t>ower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</a:rPr>
              <a:t> quantum noise at all frequencies</a:t>
            </a:r>
          </a:p>
        </p:txBody>
      </p:sp>
      <p:pic>
        <p:nvPicPr>
          <p:cNvPr id="16" name="Grafi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5551" y="1750350"/>
            <a:ext cx="3574797" cy="2738092"/>
          </a:xfrm>
          <a:prstGeom prst="rect">
            <a:avLst/>
          </a:prstGeom>
        </p:spPr>
      </p:pic>
      <p:pic>
        <p:nvPicPr>
          <p:cNvPr id="17" name="Grafi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5551" y="1749550"/>
            <a:ext cx="3574797" cy="2738092"/>
          </a:xfrm>
          <a:prstGeom prst="rect">
            <a:avLst/>
          </a:prstGeom>
        </p:spPr>
      </p:pic>
      <p:sp>
        <p:nvSpPr>
          <p:cNvPr id="18" name="Textfeld 10"/>
          <p:cNvSpPr txBox="1"/>
          <p:nvPr/>
        </p:nvSpPr>
        <p:spPr>
          <a:xfrm>
            <a:off x="6429866" y="2754793"/>
            <a:ext cx="1188455" cy="523220"/>
          </a:xfrm>
          <a:prstGeom prst="rect">
            <a:avLst/>
          </a:prstGeom>
          <a:solidFill>
            <a:sysClr val="window" lastClr="FFFFFF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50401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400" kern="0" dirty="0" err="1">
                <a:solidFill>
                  <a:srgbClr val="DA0413"/>
                </a:solidFill>
                <a:ea typeface="ＭＳ Ｐゴシック" charset="-128"/>
              </a:rPr>
              <a:t>H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srgbClr val="DA0413"/>
                </a:solidFill>
                <a:effectLst/>
                <a:uLnTx/>
                <a:uFillTx/>
                <a:ea typeface="ＭＳ Ｐゴシック" charset="-128"/>
              </a:rPr>
              <a:t>igher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srgbClr val="DA0413"/>
                </a:solidFill>
                <a:effectLst/>
                <a:uLnTx/>
                <a:uFillTx/>
                <a:ea typeface="ＭＳ Ｐゴシック" charset="-128"/>
              </a:rPr>
              <a:t> Laser</a:t>
            </a:r>
            <a:r>
              <a:rPr kumimoji="0" lang="de-DE" sz="1400" b="0" i="0" u="none" strike="noStrike" kern="0" cap="none" spc="0" normalizeH="0" noProof="0" dirty="0">
                <a:ln>
                  <a:noFill/>
                </a:ln>
                <a:solidFill>
                  <a:srgbClr val="DA0413"/>
                </a:solidFill>
                <a:effectLst/>
                <a:uLnTx/>
                <a:uFillTx/>
                <a:ea typeface="ＭＳ Ｐゴシック" charset="-128"/>
              </a:rPr>
              <a:t> power</a:t>
            </a:r>
            <a:endParaRPr kumimoji="0" lang="de-DE" sz="1400" b="0" i="0" u="none" strike="noStrike" kern="0" cap="none" spc="0" normalizeH="0" baseline="0" noProof="0" dirty="0">
              <a:ln>
                <a:noFill/>
              </a:ln>
              <a:solidFill>
                <a:srgbClr val="DA0413"/>
              </a:solidFill>
              <a:effectLst/>
              <a:uLnTx/>
              <a:uFillTx/>
              <a:ea typeface="ＭＳ Ｐゴシック" charset="-128"/>
            </a:endParaRPr>
          </a:p>
        </p:txBody>
      </p:sp>
      <p:cxnSp>
        <p:nvCxnSpPr>
          <p:cNvPr id="19" name="Gerade Verbindung mit Pfeil 11"/>
          <p:cNvCxnSpPr/>
          <p:nvPr/>
        </p:nvCxnSpPr>
        <p:spPr>
          <a:xfrm flipH="1">
            <a:off x="3449297" y="2654465"/>
            <a:ext cx="172753" cy="200656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tailEnd type="triangle"/>
          </a:ln>
          <a:effectLst/>
        </p:spPr>
      </p:cxnSp>
      <p:cxnSp>
        <p:nvCxnSpPr>
          <p:cNvPr id="20" name="Gerade Verbindung mit Pfeil 12"/>
          <p:cNvCxnSpPr/>
          <p:nvPr/>
        </p:nvCxnSpPr>
        <p:spPr>
          <a:xfrm>
            <a:off x="5744867" y="3285048"/>
            <a:ext cx="142448" cy="230925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tailEnd type="triangle"/>
          </a:ln>
          <a:effectLst/>
        </p:spPr>
      </p:cxnSp>
      <p:cxnSp>
        <p:nvCxnSpPr>
          <p:cNvPr id="21" name="Gerade Verbindung mit Pfeil 13"/>
          <p:cNvCxnSpPr/>
          <p:nvPr/>
        </p:nvCxnSpPr>
        <p:spPr>
          <a:xfrm flipH="1">
            <a:off x="4578350" y="3644482"/>
            <a:ext cx="86376" cy="266720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tailEnd type="triangle"/>
          </a:ln>
          <a:effectLst/>
        </p:spPr>
      </p:cxnSp>
      <p:sp>
        <p:nvSpPr>
          <p:cNvPr id="23" name="Textfeld 15"/>
          <p:cNvSpPr txBox="1"/>
          <p:nvPr/>
        </p:nvSpPr>
        <p:spPr>
          <a:xfrm>
            <a:off x="3369066" y="4130615"/>
            <a:ext cx="2483664" cy="369332"/>
          </a:xfrm>
          <a:prstGeom prst="rect">
            <a:avLst/>
          </a:prstGeom>
          <a:solidFill>
            <a:sysClr val="window" lastClr="FFFFFF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50401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kern="0" dirty="0" err="1">
                <a:solidFill>
                  <a:srgbClr val="DA0413"/>
                </a:solidFill>
                <a:ea typeface="ＭＳ Ｐゴシック" charset="-128"/>
              </a:rPr>
              <a:t>Lower</a:t>
            </a:r>
            <a:r>
              <a:rPr lang="de-DE" kern="0" dirty="0">
                <a:solidFill>
                  <a:srgbClr val="DA0413"/>
                </a:solidFill>
                <a:ea typeface="ＭＳ Ｐゴシック" charset="-128"/>
              </a:rPr>
              <a:t> thermal </a:t>
            </a:r>
            <a:r>
              <a:rPr lang="de-DE" kern="0" dirty="0" err="1">
                <a:solidFill>
                  <a:srgbClr val="DA0413"/>
                </a:solidFill>
                <a:ea typeface="ＭＳ Ｐゴシック" charset="-128"/>
              </a:rPr>
              <a:t>noise</a:t>
            </a:r>
            <a:endParaRPr kumimoji="0" lang="de-DE" b="0" i="0" u="none" strike="noStrike" kern="0" cap="none" spc="0" normalizeH="0" baseline="0" noProof="0" dirty="0">
              <a:ln>
                <a:noFill/>
              </a:ln>
              <a:solidFill>
                <a:srgbClr val="DA0413"/>
              </a:solidFill>
              <a:effectLst/>
              <a:uLnTx/>
              <a:uFillTx/>
              <a:ea typeface="ＭＳ Ｐゴシック" charset="-128"/>
            </a:endParaRPr>
          </a:p>
        </p:txBody>
      </p:sp>
      <p:grpSp>
        <p:nvGrpSpPr>
          <p:cNvPr id="24" name="Gruppieren 16"/>
          <p:cNvGrpSpPr/>
          <p:nvPr/>
        </p:nvGrpSpPr>
        <p:grpSpPr>
          <a:xfrm>
            <a:off x="6326451" y="1887141"/>
            <a:ext cx="1186612" cy="507831"/>
            <a:chOff x="8353233" y="1150817"/>
            <a:chExt cx="1846644" cy="911211"/>
          </a:xfrm>
        </p:grpSpPr>
        <p:sp>
          <p:nvSpPr>
            <p:cNvPr id="25" name="Textfeld 17"/>
            <p:cNvSpPr txBox="1"/>
            <p:nvPr/>
          </p:nvSpPr>
          <p:spPr>
            <a:xfrm>
              <a:off x="8824829" y="1150817"/>
              <a:ext cx="1375048" cy="9112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504017"/>
              <a:r>
                <a:rPr lang="de-DE" sz="900" dirty="0">
                  <a:solidFill>
                    <a:prstClr val="black"/>
                  </a:solidFill>
                  <a:ea typeface="ＭＳ Ｐゴシック" charset="-128"/>
                </a:rPr>
                <a:t>1. Generation</a:t>
              </a:r>
            </a:p>
            <a:p>
              <a:pPr defTabSz="504017"/>
              <a:r>
                <a:rPr lang="de-DE" sz="900" dirty="0">
                  <a:solidFill>
                    <a:prstClr val="black"/>
                  </a:solidFill>
                  <a:ea typeface="ＭＳ Ｐゴシック" charset="-128"/>
                </a:rPr>
                <a:t>2. Generation</a:t>
              </a:r>
            </a:p>
            <a:p>
              <a:pPr defTabSz="504017"/>
              <a:r>
                <a:rPr lang="de-DE" sz="900" dirty="0">
                  <a:solidFill>
                    <a:prstClr val="black"/>
                  </a:solidFill>
                  <a:ea typeface="ＭＳ Ｐゴシック" charset="-128"/>
                </a:rPr>
                <a:t>3. Generation</a:t>
              </a:r>
              <a:endParaRPr lang="en-US" sz="900" dirty="0">
                <a:solidFill>
                  <a:prstClr val="black"/>
                </a:solidFill>
                <a:ea typeface="ＭＳ Ｐゴシック" charset="-128"/>
              </a:endParaRPr>
            </a:p>
          </p:txBody>
        </p:sp>
        <p:cxnSp>
          <p:nvCxnSpPr>
            <p:cNvPr id="26" name="Gerader Verbinder 11"/>
            <p:cNvCxnSpPr/>
            <p:nvPr/>
          </p:nvCxnSpPr>
          <p:spPr>
            <a:xfrm>
              <a:off x="8353233" y="1334431"/>
              <a:ext cx="432048" cy="0"/>
            </a:xfrm>
            <a:prstGeom prst="line">
              <a:avLst/>
            </a:prstGeom>
            <a:noFill/>
            <a:ln w="31750" cap="flat" cmpd="sng" algn="ctr">
              <a:solidFill>
                <a:srgbClr val="46AD34"/>
              </a:solidFill>
              <a:prstDash val="solid"/>
              <a:tailEnd type="none"/>
            </a:ln>
            <a:effectLst/>
          </p:spPr>
        </p:cxnSp>
        <p:cxnSp>
          <p:nvCxnSpPr>
            <p:cNvPr id="27" name="Gerader Verbinder 17"/>
            <p:cNvCxnSpPr/>
            <p:nvPr/>
          </p:nvCxnSpPr>
          <p:spPr>
            <a:xfrm>
              <a:off x="8353233" y="1558597"/>
              <a:ext cx="432048" cy="0"/>
            </a:xfrm>
            <a:prstGeom prst="line">
              <a:avLst/>
            </a:prstGeom>
            <a:noFill/>
            <a:ln w="31750" cap="flat" cmpd="sng" algn="ctr">
              <a:solidFill>
                <a:srgbClr val="2679AD"/>
              </a:solidFill>
              <a:prstDash val="solid"/>
              <a:tailEnd type="none"/>
            </a:ln>
            <a:effectLst/>
          </p:spPr>
        </p:cxnSp>
        <p:cxnSp>
          <p:nvCxnSpPr>
            <p:cNvPr id="28" name="Gerader Verbinder 21"/>
            <p:cNvCxnSpPr/>
            <p:nvPr/>
          </p:nvCxnSpPr>
          <p:spPr>
            <a:xfrm>
              <a:off x="8353233" y="1791172"/>
              <a:ext cx="432048" cy="0"/>
            </a:xfrm>
            <a:prstGeom prst="line">
              <a:avLst/>
            </a:prstGeom>
            <a:noFill/>
            <a:ln w="31750" cap="flat" cmpd="sng" algn="ctr">
              <a:solidFill>
                <a:srgbClr val="DA0413"/>
              </a:solidFill>
              <a:prstDash val="solid"/>
              <a:tailEnd type="none"/>
            </a:ln>
            <a:effectLst/>
          </p:spPr>
        </p:cxnSp>
      </p:grpSp>
      <p:sp>
        <p:nvSpPr>
          <p:cNvPr id="30" name="Textfeld 9"/>
          <p:cNvSpPr txBox="1"/>
          <p:nvPr/>
        </p:nvSpPr>
        <p:spPr>
          <a:xfrm>
            <a:off x="1783274" y="2923456"/>
            <a:ext cx="1592347" cy="523220"/>
          </a:xfrm>
          <a:prstGeom prst="rect">
            <a:avLst/>
          </a:prstGeom>
          <a:solidFill>
            <a:sysClr val="window" lastClr="FFFFFF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50401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400" kern="0" dirty="0" err="1">
                <a:solidFill>
                  <a:srgbClr val="DA0413"/>
                </a:solidFill>
                <a:ea typeface="ＭＳ Ｐゴシック" charset="-128"/>
              </a:rPr>
              <a:t>B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srgbClr val="DA0413"/>
                </a:solidFill>
                <a:effectLst/>
                <a:uLnTx/>
                <a:uFillTx/>
                <a:ea typeface="ＭＳ Ｐゴシック" charset="-128"/>
              </a:rPr>
              <a:t>etter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srgbClr val="DA0413"/>
                </a:solidFill>
                <a:effectLst/>
                <a:uLnTx/>
                <a:uFillTx/>
                <a:ea typeface="ＭＳ Ｐゴシック" charset="-128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srgbClr val="DA0413"/>
                </a:solidFill>
                <a:effectLst/>
                <a:uLnTx/>
                <a:uFillTx/>
                <a:ea typeface="ＭＳ Ｐゴシック" charset="-128"/>
              </a:rPr>
              <a:t>decoupling</a:t>
            </a:r>
            <a:r>
              <a:rPr kumimoji="0" lang="de-DE" sz="1400" b="0" i="0" u="none" strike="noStrike" kern="0" cap="none" spc="0" normalizeH="0" noProof="0" dirty="0">
                <a:ln>
                  <a:noFill/>
                </a:ln>
                <a:solidFill>
                  <a:srgbClr val="DA0413"/>
                </a:solidFill>
                <a:effectLst/>
                <a:uLnTx/>
                <a:uFillTx/>
                <a:ea typeface="ＭＳ Ｐゴシック" charset="-128"/>
              </a:rPr>
              <a:t> </a:t>
            </a:r>
            <a:r>
              <a:rPr kumimoji="0" lang="de-DE" sz="1400" b="0" i="0" u="none" strike="noStrike" kern="0" cap="none" spc="0" normalizeH="0" noProof="0" dirty="0" err="1">
                <a:ln>
                  <a:noFill/>
                </a:ln>
                <a:solidFill>
                  <a:srgbClr val="DA0413"/>
                </a:solidFill>
                <a:effectLst/>
                <a:uLnTx/>
                <a:uFillTx/>
                <a:ea typeface="ＭＳ Ｐゴシック" charset="-128"/>
              </a:rPr>
              <a:t>by</a:t>
            </a:r>
            <a:r>
              <a:rPr kumimoji="0" lang="de-DE" sz="1400" b="0" i="0" u="none" strike="noStrike" kern="0" cap="none" spc="0" normalizeH="0" noProof="0" dirty="0">
                <a:ln>
                  <a:noFill/>
                </a:ln>
                <a:solidFill>
                  <a:srgbClr val="DA0413"/>
                </a:solidFill>
                <a:effectLst/>
                <a:uLnTx/>
                <a:uFillTx/>
                <a:ea typeface="ＭＳ Ｐゴシック" charset="-128"/>
              </a:rPr>
              <a:t> 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srgbClr val="DA0413"/>
                </a:solidFill>
                <a:effectLst/>
                <a:uLnTx/>
                <a:uFillTx/>
                <a:ea typeface="ＭＳ Ｐゴシック" charset="-128"/>
              </a:rPr>
              <a:t>larger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srgbClr val="DA0413"/>
                </a:solidFill>
                <a:effectLst/>
                <a:uLnTx/>
                <a:uFillTx/>
                <a:ea typeface="ＭＳ Ｐゴシック" charset="-128"/>
              </a:rPr>
              <a:t>masses</a:t>
            </a:r>
            <a:endParaRPr kumimoji="0" lang="de-DE" sz="1400" b="0" i="0" u="none" strike="noStrike" kern="0" cap="none" spc="0" normalizeH="0" baseline="0" noProof="0" dirty="0">
              <a:ln>
                <a:noFill/>
              </a:ln>
              <a:solidFill>
                <a:srgbClr val="DA0413"/>
              </a:solidFill>
              <a:effectLst/>
              <a:uLnTx/>
              <a:uFillTx/>
              <a:ea typeface="ＭＳ Ｐゴシック" charset="-128"/>
            </a:endParaRPr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E5DC5-D7C0-4AC8-890E-30816F3945A3}" type="datetime1">
              <a:rPr lang="en-US" smtClean="0"/>
              <a:t>7/2/2025</a:t>
            </a:fld>
            <a:endParaRPr lang="en-GB"/>
          </a:p>
        </p:txBody>
      </p:sp>
      <p:sp>
        <p:nvSpPr>
          <p:cNvPr id="35" name="Footer Placeholder 3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T. Koettig TE/CRG-CI  Aussois 2021</a:t>
            </a:r>
          </a:p>
        </p:txBody>
      </p:sp>
      <p:sp>
        <p:nvSpPr>
          <p:cNvPr id="36" name="Slide Number Placeholder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FA7EC-D5EE-429E-B1D3-8A958E983A4A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4671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3" grpId="0" animBg="1"/>
      <p:bldP spid="3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1189" y="6870"/>
            <a:ext cx="8226854" cy="705332"/>
          </a:xfrm>
        </p:spPr>
        <p:txBody>
          <a:bodyPr>
            <a:normAutofit/>
          </a:bodyPr>
          <a:lstStyle/>
          <a:p>
            <a:r>
              <a:rPr lang="de-DE" sz="2800" dirty="0" err="1"/>
              <a:t>Where</a:t>
            </a:r>
            <a:r>
              <a:rPr lang="de-DE" sz="2800" dirty="0"/>
              <a:t> </a:t>
            </a:r>
            <a:r>
              <a:rPr lang="de-DE" sz="2800" dirty="0" err="1"/>
              <a:t>could</a:t>
            </a:r>
            <a:r>
              <a:rPr lang="de-DE" sz="2800" dirty="0"/>
              <a:t> </a:t>
            </a:r>
            <a:r>
              <a:rPr lang="de-DE" sz="2800" dirty="0" err="1"/>
              <a:t>we</a:t>
            </a:r>
            <a:r>
              <a:rPr lang="de-DE" sz="2800" dirty="0"/>
              <a:t> </a:t>
            </a:r>
            <a:r>
              <a:rPr lang="de-DE" sz="2800" dirty="0" err="1"/>
              <a:t>get</a:t>
            </a:r>
            <a:r>
              <a:rPr lang="de-DE" sz="2800" dirty="0"/>
              <a:t>?</a:t>
            </a: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466850" y="942975"/>
            <a:ext cx="6324600" cy="3771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ts val="2000"/>
              </a:spcBef>
              <a:buChar char="•"/>
              <a:defRPr sz="2600">
                <a:solidFill>
                  <a:schemeClr val="bg1"/>
                </a:solidFill>
                <a:latin typeface="Verdana" pitchFamily="34" charset="0"/>
              </a:defRPr>
            </a:lvl1pPr>
            <a:lvl2pPr marL="742950" indent="-285750" eaLnBrk="0" hangingPunct="0">
              <a:buChar char="–"/>
              <a:defRPr sz="2200"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 eaLnBrk="0" hangingPunct="0">
              <a:buChar char="•"/>
              <a:defRPr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 eaLnBrk="0" hangingPunct="0">
              <a:buChar char="–"/>
              <a:defRPr sz="1400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 eaLnBrk="0" hangingPunct="0"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200"/>
          </a:p>
        </p:txBody>
      </p:sp>
      <p:grpSp>
        <p:nvGrpSpPr>
          <p:cNvPr id="8" name="Groupe 6"/>
          <p:cNvGrpSpPr>
            <a:grpSpLocks/>
          </p:cNvGrpSpPr>
          <p:nvPr/>
        </p:nvGrpSpPr>
        <p:grpSpPr bwMode="auto">
          <a:xfrm>
            <a:off x="1476375" y="942976"/>
            <a:ext cx="6325791" cy="3775472"/>
            <a:chOff x="444500" y="1257300"/>
            <a:chExt cx="8434388" cy="5033963"/>
          </a:xfrm>
        </p:grpSpPr>
        <p:pic>
          <p:nvPicPr>
            <p:cNvPr id="9" name="Picture 5" descr="2dFsurvey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4500" y="1257300"/>
              <a:ext cx="8434388" cy="5033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Oval 6"/>
            <p:cNvSpPr>
              <a:spLocks noChangeArrowheads="1"/>
            </p:cNvSpPr>
            <p:nvPr/>
          </p:nvSpPr>
          <p:spPr bwMode="auto">
            <a:xfrm>
              <a:off x="8077200" y="1892300"/>
              <a:ext cx="88900" cy="88900"/>
            </a:xfrm>
            <a:prstGeom prst="ellipse">
              <a:avLst/>
            </a:prstGeom>
            <a:solidFill>
              <a:schemeClr val="accent2"/>
            </a:solidFill>
            <a:ln w="254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ts val="2000"/>
                </a:spcBef>
                <a:buChar char="•"/>
                <a:defRPr sz="2600">
                  <a:solidFill>
                    <a:schemeClr val="bg1"/>
                  </a:solidFill>
                  <a:latin typeface="Verdana" pitchFamily="34" charset="0"/>
                </a:defRPr>
              </a:lvl1pPr>
              <a:lvl2pPr marL="742950" indent="-285750" eaLnBrk="0" hangingPunct="0">
                <a:buChar char="–"/>
                <a:defRPr sz="2200">
                  <a:solidFill>
                    <a:schemeClr val="bg1"/>
                  </a:solidFill>
                  <a:latin typeface="Verdana" pitchFamily="34" charset="0"/>
                </a:defRPr>
              </a:lvl2pPr>
              <a:lvl3pPr marL="1143000" indent="-228600" eaLnBrk="0" hangingPunct="0">
                <a:buChar char="•"/>
                <a:defRPr>
                  <a:solidFill>
                    <a:schemeClr val="bg1"/>
                  </a:solidFill>
                  <a:latin typeface="Verdana" pitchFamily="34" charset="0"/>
                </a:defRPr>
              </a:lvl3pPr>
              <a:lvl4pPr marL="1600200" indent="-228600" eaLnBrk="0" hangingPunct="0">
                <a:buChar char="–"/>
                <a:defRPr sz="1400">
                  <a:solidFill>
                    <a:schemeClr val="bg1"/>
                  </a:solidFill>
                  <a:latin typeface="Verdana" pitchFamily="34" charset="0"/>
                </a:defRPr>
              </a:lvl4pPr>
              <a:lvl5pPr marL="2057400" indent="-228600" eaLnBrk="0" hangingPunct="0">
                <a:buChar char="»"/>
                <a:defRPr sz="1200">
                  <a:solidFill>
                    <a:schemeClr val="bg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har char="»"/>
                <a:defRPr sz="1200">
                  <a:solidFill>
                    <a:schemeClr val="bg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har char="»"/>
                <a:defRPr sz="1200">
                  <a:solidFill>
                    <a:schemeClr val="bg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har char="»"/>
                <a:defRPr sz="1200">
                  <a:solidFill>
                    <a:schemeClr val="bg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har char="»"/>
                <a:defRPr sz="1200">
                  <a:solidFill>
                    <a:schemeClr val="bg1"/>
                  </a:solidFill>
                  <a:latin typeface="Verdan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11" name="Text Box 7"/>
            <p:cNvSpPr txBox="1">
              <a:spLocks noChangeArrowheads="1"/>
            </p:cNvSpPr>
            <p:nvPr/>
          </p:nvSpPr>
          <p:spPr bwMode="auto">
            <a:xfrm>
              <a:off x="6816725" y="1974849"/>
              <a:ext cx="1575645" cy="3385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ts val="2000"/>
                </a:spcBef>
                <a:buChar char="•"/>
                <a:defRPr sz="2600">
                  <a:solidFill>
                    <a:schemeClr val="bg1"/>
                  </a:solidFill>
                  <a:latin typeface="Verdana" pitchFamily="34" charset="0"/>
                </a:defRPr>
              </a:lvl1pPr>
              <a:lvl2pPr marL="742950" indent="-285750" eaLnBrk="0" hangingPunct="0">
                <a:buChar char="–"/>
                <a:defRPr sz="2200">
                  <a:solidFill>
                    <a:schemeClr val="bg1"/>
                  </a:solidFill>
                  <a:latin typeface="Verdana" pitchFamily="34" charset="0"/>
                </a:defRPr>
              </a:lvl2pPr>
              <a:lvl3pPr marL="1143000" indent="-228600" eaLnBrk="0" hangingPunct="0">
                <a:buChar char="•"/>
                <a:defRPr>
                  <a:solidFill>
                    <a:schemeClr val="bg1"/>
                  </a:solidFill>
                  <a:latin typeface="Verdana" pitchFamily="34" charset="0"/>
                </a:defRPr>
              </a:lvl3pPr>
              <a:lvl4pPr marL="1600200" indent="-228600" eaLnBrk="0" hangingPunct="0">
                <a:buChar char="–"/>
                <a:defRPr sz="1400">
                  <a:solidFill>
                    <a:schemeClr val="bg1"/>
                  </a:solidFill>
                  <a:latin typeface="Verdana" pitchFamily="34" charset="0"/>
                </a:defRPr>
              </a:lvl4pPr>
              <a:lvl5pPr marL="2057400" indent="-228600" eaLnBrk="0" hangingPunct="0">
                <a:buChar char="»"/>
                <a:defRPr sz="1200">
                  <a:solidFill>
                    <a:schemeClr val="bg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har char="»"/>
                <a:defRPr sz="1200">
                  <a:solidFill>
                    <a:schemeClr val="bg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har char="»"/>
                <a:defRPr sz="1200">
                  <a:solidFill>
                    <a:schemeClr val="bg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har char="»"/>
                <a:defRPr sz="1200">
                  <a:solidFill>
                    <a:schemeClr val="bg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har char="»"/>
                <a:defRPr sz="1200">
                  <a:solidFill>
                    <a:schemeClr val="bg1"/>
                  </a:solidFill>
                  <a:latin typeface="Verdan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050" b="1">
                  <a:solidFill>
                    <a:schemeClr val="accent2"/>
                  </a:solidFill>
                </a:rPr>
                <a:t>GRB050509B</a:t>
              </a:r>
              <a:endParaRPr lang="en-US" altLang="en-US" sz="1050" b="1">
                <a:solidFill>
                  <a:schemeClr val="accent2"/>
                </a:solidFill>
              </a:endParaRPr>
            </a:p>
          </p:txBody>
        </p:sp>
      </p:grpSp>
      <p:grpSp>
        <p:nvGrpSpPr>
          <p:cNvPr id="12" name="Group 23"/>
          <p:cNvGrpSpPr>
            <a:grpSpLocks noChangeAspect="1"/>
          </p:cNvGrpSpPr>
          <p:nvPr/>
        </p:nvGrpSpPr>
        <p:grpSpPr bwMode="auto">
          <a:xfrm>
            <a:off x="2005013" y="226219"/>
            <a:ext cx="5249466" cy="5250656"/>
            <a:chOff x="1835" y="1301"/>
            <a:chExt cx="2204" cy="2204"/>
          </a:xfrm>
        </p:grpSpPr>
        <p:sp>
          <p:nvSpPr>
            <p:cNvPr id="13" name="Oval 13"/>
            <p:cNvSpPr>
              <a:spLocks noChangeAspect="1" noChangeArrowheads="1"/>
            </p:cNvSpPr>
            <p:nvPr/>
          </p:nvSpPr>
          <p:spPr bwMode="gray">
            <a:xfrm>
              <a:off x="1835" y="1301"/>
              <a:ext cx="2204" cy="2204"/>
            </a:xfrm>
            <a:prstGeom prst="ellipse">
              <a:avLst/>
            </a:prstGeom>
            <a:solidFill>
              <a:srgbClr val="FF9900">
                <a:alpha val="38823"/>
              </a:srgbClr>
            </a:solidFill>
            <a:ln w="25400">
              <a:solidFill>
                <a:srgbClr val="FF66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ts val="2000"/>
                </a:spcBef>
                <a:buChar char="•"/>
                <a:defRPr sz="2600">
                  <a:solidFill>
                    <a:schemeClr val="bg1"/>
                  </a:solidFill>
                  <a:latin typeface="Verdana" pitchFamily="34" charset="0"/>
                </a:defRPr>
              </a:lvl1pPr>
              <a:lvl2pPr marL="742950" indent="-285750" eaLnBrk="0" hangingPunct="0">
                <a:buChar char="–"/>
                <a:defRPr sz="2200">
                  <a:solidFill>
                    <a:schemeClr val="bg1"/>
                  </a:solidFill>
                  <a:latin typeface="Verdana" pitchFamily="34" charset="0"/>
                </a:defRPr>
              </a:lvl2pPr>
              <a:lvl3pPr marL="1143000" indent="-228600" eaLnBrk="0" hangingPunct="0">
                <a:buChar char="•"/>
                <a:defRPr>
                  <a:solidFill>
                    <a:schemeClr val="bg1"/>
                  </a:solidFill>
                  <a:latin typeface="Verdana" pitchFamily="34" charset="0"/>
                </a:defRPr>
              </a:lvl3pPr>
              <a:lvl4pPr marL="1600200" indent="-228600" eaLnBrk="0" hangingPunct="0">
                <a:buChar char="–"/>
                <a:defRPr sz="1400">
                  <a:solidFill>
                    <a:schemeClr val="bg1"/>
                  </a:solidFill>
                  <a:latin typeface="Verdana" pitchFamily="34" charset="0"/>
                </a:defRPr>
              </a:lvl4pPr>
              <a:lvl5pPr marL="2057400" indent="-228600" eaLnBrk="0" hangingPunct="0">
                <a:buChar char="»"/>
                <a:defRPr sz="1200">
                  <a:solidFill>
                    <a:schemeClr val="bg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har char="»"/>
                <a:defRPr sz="1200">
                  <a:solidFill>
                    <a:schemeClr val="bg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har char="»"/>
                <a:defRPr sz="1200">
                  <a:solidFill>
                    <a:schemeClr val="bg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har char="»"/>
                <a:defRPr sz="1200">
                  <a:solidFill>
                    <a:schemeClr val="bg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har char="»"/>
                <a:defRPr sz="1200">
                  <a:solidFill>
                    <a:schemeClr val="bg1"/>
                  </a:solidFill>
                  <a:latin typeface="Verdan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1200"/>
            </a:p>
          </p:txBody>
        </p:sp>
        <p:sp>
          <p:nvSpPr>
            <p:cNvPr id="14" name="Text Box 14"/>
            <p:cNvSpPr txBox="1">
              <a:spLocks noChangeArrowheads="1"/>
            </p:cNvSpPr>
            <p:nvPr/>
          </p:nvSpPr>
          <p:spPr bwMode="auto">
            <a:xfrm>
              <a:off x="2647" y="2891"/>
              <a:ext cx="584" cy="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ts val="2000"/>
                </a:spcBef>
                <a:buChar char="•"/>
                <a:defRPr sz="2600">
                  <a:solidFill>
                    <a:schemeClr val="bg1"/>
                  </a:solidFill>
                  <a:latin typeface="Verdana" pitchFamily="34" charset="0"/>
                </a:defRPr>
              </a:lvl1pPr>
              <a:lvl2pPr marL="742950" indent="-285750" eaLnBrk="0" hangingPunct="0">
                <a:buChar char="–"/>
                <a:defRPr sz="2200">
                  <a:solidFill>
                    <a:schemeClr val="bg1"/>
                  </a:solidFill>
                  <a:latin typeface="Verdana" pitchFamily="34" charset="0"/>
                </a:defRPr>
              </a:lvl2pPr>
              <a:lvl3pPr marL="1143000" indent="-228600" eaLnBrk="0" hangingPunct="0">
                <a:buChar char="•"/>
                <a:defRPr>
                  <a:solidFill>
                    <a:schemeClr val="bg1"/>
                  </a:solidFill>
                  <a:latin typeface="Verdana" pitchFamily="34" charset="0"/>
                </a:defRPr>
              </a:lvl3pPr>
              <a:lvl4pPr marL="1600200" indent="-228600" eaLnBrk="0" hangingPunct="0">
                <a:buChar char="–"/>
                <a:defRPr sz="1400">
                  <a:solidFill>
                    <a:schemeClr val="bg1"/>
                  </a:solidFill>
                  <a:latin typeface="Verdana" pitchFamily="34" charset="0"/>
                </a:defRPr>
              </a:lvl4pPr>
              <a:lvl5pPr marL="2057400" indent="-228600" eaLnBrk="0" hangingPunct="0">
                <a:buChar char="»"/>
                <a:defRPr sz="1200">
                  <a:solidFill>
                    <a:schemeClr val="bg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har char="»"/>
                <a:defRPr sz="1200">
                  <a:solidFill>
                    <a:schemeClr val="bg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har char="»"/>
                <a:defRPr sz="1200">
                  <a:solidFill>
                    <a:schemeClr val="bg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har char="»"/>
                <a:defRPr sz="1200">
                  <a:solidFill>
                    <a:schemeClr val="bg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har char="»"/>
                <a:defRPr sz="1200">
                  <a:solidFill>
                    <a:schemeClr val="bg1"/>
                  </a:solidFill>
                  <a:latin typeface="Verdana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900" b="1" dirty="0">
                  <a:solidFill>
                    <a:srgbClr val="CC6600"/>
                  </a:solidFill>
                </a:rPr>
                <a:t>Einstein Telescope</a:t>
              </a:r>
              <a:endParaRPr lang="en-US" altLang="en-US" sz="900" b="1" dirty="0">
                <a:solidFill>
                  <a:srgbClr val="CC6600"/>
                </a:solidFill>
              </a:endParaRPr>
            </a:p>
          </p:txBody>
        </p:sp>
      </p:grpSp>
      <p:sp>
        <p:nvSpPr>
          <p:cNvPr id="15" name="Oval 10"/>
          <p:cNvSpPr>
            <a:spLocks noChangeAspect="1" noChangeArrowheads="1"/>
          </p:cNvSpPr>
          <p:nvPr/>
        </p:nvSpPr>
        <p:spPr bwMode="gray">
          <a:xfrm>
            <a:off x="4019550" y="2258616"/>
            <a:ext cx="1219200" cy="1219200"/>
          </a:xfrm>
          <a:prstGeom prst="ellipse">
            <a:avLst/>
          </a:prstGeom>
          <a:solidFill>
            <a:srgbClr val="CCFFCC">
              <a:alpha val="49019"/>
            </a:srgbClr>
          </a:solidFill>
          <a:ln w="25400">
            <a:solidFill>
              <a:srgbClr val="00CC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ts val="2000"/>
              </a:spcBef>
              <a:buChar char="•"/>
              <a:defRPr sz="2600">
                <a:solidFill>
                  <a:schemeClr val="bg1"/>
                </a:solidFill>
                <a:latin typeface="Verdana" pitchFamily="34" charset="0"/>
              </a:defRPr>
            </a:lvl1pPr>
            <a:lvl2pPr marL="742950" indent="-285750" eaLnBrk="0" hangingPunct="0">
              <a:buChar char="–"/>
              <a:defRPr sz="2200"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 eaLnBrk="0" hangingPunct="0">
              <a:buChar char="•"/>
              <a:defRPr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 eaLnBrk="0" hangingPunct="0">
              <a:buChar char="–"/>
              <a:defRPr sz="1400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 eaLnBrk="0" hangingPunct="0"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200"/>
          </a:p>
        </p:txBody>
      </p:sp>
      <p:sp>
        <p:nvSpPr>
          <p:cNvPr id="16" name="Text Box 11"/>
          <p:cNvSpPr txBox="1">
            <a:spLocks noChangeAspect="1" noChangeArrowheads="1"/>
          </p:cNvSpPr>
          <p:nvPr/>
        </p:nvSpPr>
        <p:spPr bwMode="auto">
          <a:xfrm>
            <a:off x="4310199" y="3462338"/>
            <a:ext cx="636713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ts val="2000"/>
              </a:spcBef>
              <a:buChar char="•"/>
              <a:defRPr sz="2600">
                <a:solidFill>
                  <a:schemeClr val="bg1"/>
                </a:solidFill>
                <a:latin typeface="Verdana" pitchFamily="34" charset="0"/>
              </a:defRPr>
            </a:lvl1pPr>
            <a:lvl2pPr marL="742950" indent="-285750" eaLnBrk="0" hangingPunct="0">
              <a:buChar char="–"/>
              <a:defRPr sz="2200"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 eaLnBrk="0" hangingPunct="0">
              <a:buChar char="•"/>
              <a:defRPr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 eaLnBrk="0" hangingPunct="0">
              <a:buChar char="–"/>
              <a:defRPr sz="1400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 eaLnBrk="0" hangingPunct="0"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900" b="1" dirty="0" err="1">
                <a:solidFill>
                  <a:srgbClr val="008000"/>
                </a:solidFill>
              </a:rPr>
              <a:t>aLIGO</a:t>
            </a:r>
            <a:br>
              <a:rPr lang="en-GB" altLang="en-US" sz="900" b="1" dirty="0">
                <a:solidFill>
                  <a:srgbClr val="008000"/>
                </a:solidFill>
              </a:rPr>
            </a:br>
            <a:r>
              <a:rPr lang="en-GB" altLang="en-US" sz="900" b="1" dirty="0" err="1">
                <a:solidFill>
                  <a:srgbClr val="008000"/>
                </a:solidFill>
              </a:rPr>
              <a:t>AdV</a:t>
            </a:r>
            <a:br>
              <a:rPr lang="en-GB" altLang="en-US" sz="900" b="1" dirty="0">
                <a:solidFill>
                  <a:srgbClr val="008000"/>
                </a:solidFill>
              </a:rPr>
            </a:br>
            <a:r>
              <a:rPr lang="en-GB" altLang="en-US" sz="900" b="1" dirty="0">
                <a:solidFill>
                  <a:srgbClr val="008000"/>
                </a:solidFill>
              </a:rPr>
              <a:t>KAGRA</a:t>
            </a:r>
            <a:endParaRPr lang="en-US" altLang="en-US" sz="900" b="1" dirty="0">
              <a:solidFill>
                <a:srgbClr val="008000"/>
              </a:solidFill>
            </a:endParaRPr>
          </a:p>
        </p:txBody>
      </p:sp>
      <p:sp>
        <p:nvSpPr>
          <p:cNvPr id="17" name="Oval 8"/>
          <p:cNvSpPr>
            <a:spLocks noChangeAspect="1" noChangeArrowheads="1"/>
          </p:cNvSpPr>
          <p:nvPr/>
        </p:nvSpPr>
        <p:spPr bwMode="gray">
          <a:xfrm>
            <a:off x="4544616" y="2768204"/>
            <a:ext cx="171450" cy="171450"/>
          </a:xfrm>
          <a:prstGeom prst="ellipse">
            <a:avLst/>
          </a:prstGeom>
          <a:solidFill>
            <a:srgbClr val="00FFFF">
              <a:alpha val="49019"/>
            </a:srgbClr>
          </a:solidFill>
          <a:ln w="25400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ts val="2000"/>
              </a:spcBef>
              <a:buChar char="•"/>
              <a:defRPr sz="2600">
                <a:solidFill>
                  <a:schemeClr val="bg1"/>
                </a:solidFill>
                <a:latin typeface="Verdana" pitchFamily="34" charset="0"/>
              </a:defRPr>
            </a:lvl1pPr>
            <a:lvl2pPr marL="742950" indent="-285750" eaLnBrk="0" hangingPunct="0">
              <a:buChar char="–"/>
              <a:defRPr sz="2200"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 eaLnBrk="0" hangingPunct="0">
              <a:buChar char="•"/>
              <a:defRPr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 eaLnBrk="0" hangingPunct="0">
              <a:buChar char="–"/>
              <a:defRPr sz="1400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 eaLnBrk="0" hangingPunct="0"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200"/>
          </a:p>
        </p:txBody>
      </p:sp>
      <p:sp>
        <p:nvSpPr>
          <p:cNvPr id="18" name="Text Box 19"/>
          <p:cNvSpPr txBox="1">
            <a:spLocks noChangeAspect="1" noChangeArrowheads="1"/>
          </p:cNvSpPr>
          <p:nvPr/>
        </p:nvSpPr>
        <p:spPr bwMode="auto">
          <a:xfrm>
            <a:off x="4092178" y="1976438"/>
            <a:ext cx="127791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ts val="2000"/>
              </a:spcBef>
              <a:buChar char="•"/>
              <a:defRPr sz="2600">
                <a:solidFill>
                  <a:schemeClr val="bg1"/>
                </a:solidFill>
                <a:latin typeface="Verdana" pitchFamily="34" charset="0"/>
              </a:defRPr>
            </a:lvl1pPr>
            <a:lvl2pPr marL="742950" indent="-285750" eaLnBrk="0" hangingPunct="0">
              <a:buChar char="–"/>
              <a:defRPr sz="2200"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 eaLnBrk="0" hangingPunct="0">
              <a:buChar char="•"/>
              <a:defRPr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 eaLnBrk="0" hangingPunct="0">
              <a:buChar char="–"/>
              <a:defRPr sz="1400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 eaLnBrk="0" hangingPunct="0"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1200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900" b="1">
                <a:solidFill>
                  <a:schemeClr val="accent2"/>
                </a:solidFill>
              </a:rPr>
              <a:t>1</a:t>
            </a:r>
            <a:r>
              <a:rPr lang="en-GB" altLang="en-US" sz="900" b="1" baseline="30000">
                <a:solidFill>
                  <a:schemeClr val="accent2"/>
                </a:solidFill>
              </a:rPr>
              <a:t>ST</a:t>
            </a:r>
            <a:r>
              <a:rPr lang="en-GB" altLang="en-US" sz="900" b="1">
                <a:solidFill>
                  <a:schemeClr val="accent2"/>
                </a:solidFill>
              </a:rPr>
              <a:t> GENERATION</a:t>
            </a:r>
            <a:endParaRPr lang="en-US" altLang="en-US" sz="900" b="1">
              <a:solidFill>
                <a:schemeClr val="accent2"/>
              </a:solidFill>
            </a:endParaRPr>
          </a:p>
        </p:txBody>
      </p:sp>
      <p:sp>
        <p:nvSpPr>
          <p:cNvPr id="19" name="Line 20"/>
          <p:cNvSpPr>
            <a:spLocks noChangeShapeType="1"/>
          </p:cNvSpPr>
          <p:nvPr/>
        </p:nvSpPr>
        <p:spPr bwMode="auto">
          <a:xfrm>
            <a:off x="4252912" y="2151460"/>
            <a:ext cx="319088" cy="620315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sz="1350"/>
          </a:p>
        </p:txBody>
      </p:sp>
      <p:sp>
        <p:nvSpPr>
          <p:cNvPr id="20" name="Textfeld 19"/>
          <p:cNvSpPr txBox="1"/>
          <p:nvPr/>
        </p:nvSpPr>
        <p:spPr>
          <a:xfrm rot="16200000">
            <a:off x="7219285" y="4037244"/>
            <a:ext cx="125547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dirty="0"/>
              <a:t>[G. </a:t>
            </a:r>
            <a:r>
              <a:rPr lang="de-DE" sz="1050" dirty="0" err="1"/>
              <a:t>Cagnoli</a:t>
            </a:r>
            <a:r>
              <a:rPr lang="de-DE" sz="1050" dirty="0"/>
              <a:t>, LMA)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72900-CCBA-4514-855D-643CDD1FF199}" type="datetime1">
              <a:rPr lang="en-US" smtClean="0"/>
              <a:t>7/2/2025</a:t>
            </a:fld>
            <a:endParaRPr lang="en-GB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T. Koettig TE/CRG-CI  Aussois 2021</a:t>
            </a: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FA7EC-D5EE-429E-B1D3-8A958E983A4A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8203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6" grpId="0"/>
      <p:bldP spid="17" grpId="0" animBg="1"/>
      <p:bldP spid="17" grpId="1" animBg="1"/>
      <p:bldP spid="18" grpId="0"/>
      <p:bldP spid="1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17636" y="587729"/>
            <a:ext cx="3642232" cy="376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200" b="1" dirty="0">
                <a:solidFill>
                  <a:srgbClr val="002060"/>
                </a:solidFill>
              </a:rPr>
              <a:t>Technologies:</a:t>
            </a:r>
          </a:p>
          <a:p>
            <a:pPr>
              <a:lnSpc>
                <a:spcPts val="1600"/>
              </a:lnSpc>
            </a:pPr>
            <a:r>
              <a:rPr lang="en-US" sz="1200" dirty="0">
                <a:solidFill>
                  <a:srgbClr val="002060"/>
                </a:solidFill>
              </a:rPr>
              <a:t>• Size: 10 km arm length</a:t>
            </a:r>
            <a:br>
              <a:rPr lang="en-US" sz="1200" dirty="0">
                <a:solidFill>
                  <a:srgbClr val="002060"/>
                </a:solidFill>
              </a:rPr>
            </a:br>
            <a:r>
              <a:rPr lang="en-US" sz="1200" dirty="0">
                <a:solidFill>
                  <a:srgbClr val="002060"/>
                </a:solidFill>
              </a:rPr>
              <a:t>• Xylophone design: </a:t>
            </a:r>
            <a:r>
              <a:rPr lang="en-US" sz="1200" b="1" dirty="0">
                <a:solidFill>
                  <a:srgbClr val="002060"/>
                </a:solidFill>
              </a:rPr>
              <a:t>ET-LF, ET-HF</a:t>
            </a:r>
            <a:r>
              <a:rPr lang="en-US" sz="1200" dirty="0">
                <a:solidFill>
                  <a:srgbClr val="002060"/>
                </a:solidFill>
              </a:rPr>
              <a:t> </a:t>
            </a:r>
          </a:p>
          <a:p>
            <a:pPr>
              <a:lnSpc>
                <a:spcPts val="1600"/>
              </a:lnSpc>
            </a:pPr>
            <a:r>
              <a:rPr lang="en-US" sz="1200" b="1" dirty="0">
                <a:solidFill>
                  <a:srgbClr val="002060"/>
                </a:solidFill>
              </a:rPr>
              <a:t>• ET-Low Frequency: </a:t>
            </a:r>
          </a:p>
          <a:p>
            <a:pPr marL="671513" lvl="1" indent="-214313">
              <a:lnSpc>
                <a:spcPts val="1600"/>
              </a:lnSpc>
              <a:buFont typeface="Arial" charset="0"/>
              <a:buChar char="•"/>
            </a:pPr>
            <a:r>
              <a:rPr lang="en-US" sz="1200" dirty="0">
                <a:solidFill>
                  <a:srgbClr val="002060"/>
                </a:solidFill>
              </a:rPr>
              <a:t>Underground </a:t>
            </a:r>
          </a:p>
          <a:p>
            <a:pPr marL="671513" lvl="1" indent="-214313">
              <a:lnSpc>
                <a:spcPts val="1600"/>
              </a:lnSpc>
              <a:buFont typeface="Arial" charset="0"/>
              <a:buChar char="•"/>
            </a:pPr>
            <a:r>
              <a:rPr lang="en-US" sz="1200" b="1" dirty="0">
                <a:solidFill>
                  <a:srgbClr val="002060"/>
                </a:solidFill>
              </a:rPr>
              <a:t>Cryogenics </a:t>
            </a:r>
          </a:p>
          <a:p>
            <a:pPr marL="671513" lvl="1" indent="-214313">
              <a:lnSpc>
                <a:spcPts val="1600"/>
              </a:lnSpc>
              <a:buFont typeface="Arial" charset="0"/>
              <a:buChar char="•"/>
            </a:pPr>
            <a:r>
              <a:rPr lang="en-US" sz="1200" dirty="0">
                <a:solidFill>
                  <a:srgbClr val="002060"/>
                </a:solidFill>
              </a:rPr>
              <a:t>Silicon (Sapphire) test masses </a:t>
            </a:r>
          </a:p>
          <a:p>
            <a:pPr marL="671513" lvl="1" indent="-214313">
              <a:lnSpc>
                <a:spcPts val="1600"/>
              </a:lnSpc>
              <a:buFont typeface="Arial" charset="0"/>
              <a:buChar char="•"/>
            </a:pPr>
            <a:r>
              <a:rPr lang="en-US" sz="1200" dirty="0">
                <a:solidFill>
                  <a:srgbClr val="002060"/>
                </a:solidFill>
              </a:rPr>
              <a:t>Large test masses (~ 200 kg)</a:t>
            </a:r>
          </a:p>
          <a:p>
            <a:pPr marL="671513" lvl="1" indent="-214313">
              <a:lnSpc>
                <a:spcPts val="1600"/>
              </a:lnSpc>
              <a:buFont typeface="Arial" charset="0"/>
              <a:buChar char="•"/>
            </a:pPr>
            <a:r>
              <a:rPr lang="en-US" sz="1200" dirty="0">
                <a:solidFill>
                  <a:srgbClr val="002060"/>
                </a:solidFill>
              </a:rPr>
              <a:t>New coatings</a:t>
            </a:r>
          </a:p>
          <a:p>
            <a:pPr marL="671513" lvl="1" indent="-214313">
              <a:lnSpc>
                <a:spcPts val="1600"/>
              </a:lnSpc>
              <a:buFont typeface="Arial" charset="0"/>
              <a:buChar char="•"/>
            </a:pPr>
            <a:r>
              <a:rPr lang="en-US" sz="1200" dirty="0">
                <a:solidFill>
                  <a:srgbClr val="002060"/>
                </a:solidFill>
              </a:rPr>
              <a:t>New laser wavelength </a:t>
            </a:r>
          </a:p>
          <a:p>
            <a:pPr marL="671513" lvl="1" indent="-214313">
              <a:lnSpc>
                <a:spcPts val="1600"/>
              </a:lnSpc>
              <a:buFont typeface="Arial" charset="0"/>
              <a:buChar char="•"/>
            </a:pPr>
            <a:r>
              <a:rPr lang="en-US" sz="1200" dirty="0">
                <a:solidFill>
                  <a:srgbClr val="002060"/>
                </a:solidFill>
              </a:rPr>
              <a:t>Seismic suspensions </a:t>
            </a:r>
          </a:p>
          <a:p>
            <a:pPr marL="671513" lvl="1" indent="-214313">
              <a:lnSpc>
                <a:spcPts val="1600"/>
              </a:lnSpc>
              <a:buFont typeface="Arial" charset="0"/>
              <a:buChar char="•"/>
            </a:pPr>
            <a:r>
              <a:rPr lang="en-US" sz="1200" dirty="0">
                <a:solidFill>
                  <a:srgbClr val="002060"/>
                </a:solidFill>
              </a:rPr>
              <a:t>Frequency dependent squeezing </a:t>
            </a:r>
          </a:p>
          <a:p>
            <a:pPr>
              <a:lnSpc>
                <a:spcPts val="1600"/>
              </a:lnSpc>
            </a:pPr>
            <a:r>
              <a:rPr lang="en-US" sz="1200" b="1" dirty="0">
                <a:solidFill>
                  <a:srgbClr val="002060"/>
                </a:solidFill>
              </a:rPr>
              <a:t>• ET-High Frequency: </a:t>
            </a:r>
          </a:p>
          <a:p>
            <a:pPr marL="742950" lvl="1" indent="-2857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2060"/>
                </a:solidFill>
              </a:rPr>
              <a:t>High power laser </a:t>
            </a:r>
          </a:p>
          <a:p>
            <a:pPr marL="742950" lvl="1" indent="-2857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2060"/>
                </a:solidFill>
              </a:rPr>
              <a:t>Large test masses</a:t>
            </a:r>
          </a:p>
          <a:p>
            <a:pPr marL="742950" lvl="1" indent="-2857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2060"/>
                </a:solidFill>
              </a:rPr>
              <a:t>New coatings</a:t>
            </a:r>
          </a:p>
          <a:p>
            <a:pPr marL="742950" lvl="1" indent="-2857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2060"/>
                </a:solidFill>
              </a:rPr>
              <a:t>Thermal compensation </a:t>
            </a:r>
          </a:p>
          <a:p>
            <a:pPr marL="742950" lvl="1" indent="-285750">
              <a:lnSpc>
                <a:spcPts val="16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2060"/>
                </a:solidFill>
              </a:rPr>
              <a:t>Frequency dependent squeezing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605694" y="0"/>
            <a:ext cx="38885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B4C90"/>
                </a:solidFill>
                <a:latin typeface="Calibri"/>
                <a:ea typeface="+mj-ea"/>
                <a:cs typeface="+mj-cs"/>
              </a:rPr>
              <a:t>Planned ET Infrastructure</a:t>
            </a:r>
          </a:p>
        </p:txBody>
      </p:sp>
      <p:pic>
        <p:nvPicPr>
          <p:cNvPr id="5" name="Immagin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0" t="13153" r="3552"/>
          <a:stretch/>
        </p:blipFill>
        <p:spPr>
          <a:xfrm>
            <a:off x="3651584" y="656650"/>
            <a:ext cx="5492416" cy="331236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587356" y="4004049"/>
            <a:ext cx="56208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Courtesy: P.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Rapagnani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Cryogenics Einstein Telescope 3</a:t>
            </a:r>
            <a:r>
              <a:rPr lang="en-US" sz="1200" baseline="300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rd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generation GW Interferometer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DA603B1-1CC0-4B8A-B1B6-C0844ACCFC68}" type="datetime1">
              <a:rPr lang="en-US" smtClean="0"/>
              <a:t>7/2/2025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T. Koettig TE/CRG-CI  Aussois 2021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94147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1296"/>
            <a:ext cx="8226854" cy="432475"/>
          </a:xfrm>
        </p:spPr>
        <p:txBody>
          <a:bodyPr>
            <a:normAutofit fontScale="90000"/>
          </a:bodyPr>
          <a:lstStyle/>
          <a:p>
            <a:r>
              <a:rPr lang="en-US" sz="2400" dirty="0"/>
              <a:t>Going beyond =&gt; space mission for low frequency =&gt; LISA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4997A27-38E6-454C-8D0D-BFB163E9ECC4}" type="datetime1">
              <a:rPr lang="en-US" smtClean="0"/>
              <a:t>7/2/2025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T. Koettig TE/CRG-CI  Aussois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8" name="Content Placeholder 11" descr="Diagram&#10;&#10;Description automatically generated">
            <a:extLst>
              <a:ext uri="{FF2B5EF4-FFF2-40B4-BE49-F238E27FC236}">
                <a16:creationId xmlns:a16="http://schemas.microsoft.com/office/drawing/2014/main" id="{AF0BFBF8-13A8-3C9A-F342-BE340CC3C88B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121" b="97589" l="2296" r="99857">
                        <a14:foregroundMark x1="4017" y1="2695" x2="80775" y2="4255"/>
                        <a14:foregroundMark x1="80775" y1="4255" x2="93113" y2="20709"/>
                        <a14:foregroundMark x1="93113" y1="20709" x2="91679" y2="83830"/>
                        <a14:foregroundMark x1="91679" y1="83830" x2="87805" y2="96312"/>
                        <a14:foregroundMark x1="87805" y1="96312" x2="22812" y2="90780"/>
                        <a14:foregroundMark x1="22812" y1="90780" x2="2439" y2="79291"/>
                        <a14:foregroundMark x1="2439" y1="79291" x2="4304" y2="3121"/>
                        <a14:foregroundMark x1="43042" y1="5674" x2="70014" y2="76879"/>
                        <a14:foregroundMark x1="95265" y1="97730" x2="13630" y2="91348"/>
                        <a14:foregroundMark x1="13630" y1="91348" x2="6313" y2="94610"/>
                        <a14:foregroundMark x1="45050" y1="50355" x2="54376" y2="86809"/>
                        <a14:foregroundMark x1="54376" y1="86809" x2="54376" y2="86809"/>
                        <a14:foregroundMark x1="9756" y1="97730" x2="64993" y2="94752"/>
                        <a14:foregroundMark x1="64993" y1="94752" x2="72740" y2="97730"/>
                        <a14:foregroundMark x1="85366" y1="80709" x2="97131" y2="71773"/>
                        <a14:foregroundMark x1="85366" y1="10355" x2="93687" y2="15177"/>
                        <a14:foregroundMark x1="93687" y1="15177" x2="99857" y2="28652"/>
                        <a14:foregroundMark x1="99283" y1="26383" x2="95122" y2="15887"/>
                        <a14:foregroundMark x1="95122" y1="15887" x2="85796" y2="10496"/>
                        <a14:foregroundMark x1="86370" y1="10922" x2="92826" y2="16879"/>
                        <a14:foregroundMark x1="92826" y1="14752" x2="92826" y2="14610"/>
                        <a14:foregroundMark x1="83788" y1="12057" x2="94978" y2="12340"/>
                        <a14:foregroundMark x1="94978" y1="12340" x2="94118" y2="18014"/>
                        <a14:foregroundMark x1="85940" y1="10922" x2="90961" y2="12908"/>
                        <a14:foregroundMark x1="87805" y1="9645" x2="89813" y2="14043"/>
                        <a14:backgroundMark x1="85940" y1="851" x2="98135" y2="10922"/>
                      </a14:backgroundRemoval>
                    </a14:imgEffect>
                  </a14:imgLayer>
                </a14:imgProps>
              </a:ext>
            </a:extLst>
          </a:blip>
          <a:srcRect t="1" b="1286"/>
          <a:stretch/>
        </p:blipFill>
        <p:spPr>
          <a:xfrm>
            <a:off x="4702176" y="583771"/>
            <a:ext cx="3856759" cy="3850977"/>
          </a:xfrm>
        </p:spPr>
      </p:pic>
      <p:pic>
        <p:nvPicPr>
          <p:cNvPr id="12" name="Content Placeholder 25" descr="Chart&#10;&#10;Description automatically generated with low confidence">
            <a:extLst>
              <a:ext uri="{FF2B5EF4-FFF2-40B4-BE49-F238E27FC236}">
                <a16:creationId xmlns:a16="http://schemas.microsoft.com/office/drawing/2014/main" id="{0A5F2928-22D2-AFC0-0E94-9C7545C0DC3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8665" t="15902" r="13759" b="22691"/>
          <a:stretch/>
        </p:blipFill>
        <p:spPr>
          <a:xfrm>
            <a:off x="365338" y="660609"/>
            <a:ext cx="3737000" cy="1762860"/>
          </a:xfrm>
          <a:prstGeom prst="rect">
            <a:avLst/>
          </a:prstGeom>
        </p:spPr>
      </p:pic>
      <p:pic>
        <p:nvPicPr>
          <p:cNvPr id="13" name="Picture 2" descr="HTM Technologies - Case study Ariane 6 ESA launch system">
            <a:extLst>
              <a:ext uri="{FF2B5EF4-FFF2-40B4-BE49-F238E27FC236}">
                <a16:creationId xmlns:a16="http://schemas.microsoft.com/office/drawing/2014/main" id="{860BF961-C56E-C02D-E4B1-D95C3BE782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609574">
            <a:off x="2320739" y="3048051"/>
            <a:ext cx="1271338" cy="978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137C1E3-B556-843D-658D-6777AC31FF1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7198358">
            <a:off x="287256" y="2917080"/>
            <a:ext cx="1504908" cy="108905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95816" y="2116903"/>
            <a:ext cx="1506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LISA 20 deg. following Earth</a:t>
            </a:r>
            <a:endParaRPr lang="en-GB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3178057" y="3821220"/>
            <a:ext cx="1506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Will be launched with Ariane 6</a:t>
            </a:r>
            <a:endParaRPr lang="en-GB" sz="1400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6947868" y="2393842"/>
            <a:ext cx="395492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50000"/>
                  </a:schemeClr>
                </a:solidFill>
              </a:rPr>
              <a:t>Courtesy: C. Zanoni, Laser Interferometer Space Antenna, INFN, 11/2022</a:t>
            </a:r>
            <a:endParaRPr lang="en-GB" sz="9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5944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1296"/>
            <a:ext cx="8226854" cy="432475"/>
          </a:xfrm>
        </p:spPr>
        <p:txBody>
          <a:bodyPr>
            <a:normAutofit fontScale="90000"/>
          </a:bodyPr>
          <a:lstStyle/>
          <a:p>
            <a:r>
              <a:rPr lang="en-US" sz="2400" dirty="0"/>
              <a:t>Going beyond =&gt; space mission for low frequency =&gt; LISA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4997A27-38E6-454C-8D0D-BFB163E9ECC4}" type="datetime1">
              <a:rPr lang="en-US" smtClean="0"/>
              <a:t>7/2/2025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T. Koettig TE/CRG-CI  Aussois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0887"/>
            <a:ext cx="3447554" cy="264795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86650" y="3515854"/>
            <a:ext cx="22715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Courtesy: C. Zanoni, Laser Interferometer Space Antenna, INFN, 11/2022</a:t>
            </a:r>
            <a:endParaRPr lang="en-GB" sz="8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6135" y="583771"/>
            <a:ext cx="4786103" cy="300219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651049" y="3595245"/>
            <a:ext cx="6527130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700" dirty="0">
                <a:solidFill>
                  <a:schemeClr val="accent6">
                    <a:lumMod val="50000"/>
                  </a:schemeClr>
                </a:solidFill>
              </a:rPr>
              <a:t>CERN courier: Sources and sensitivities GW sources (shaded) and detector sensitivities (lines), including those for the space-based interferometer LISA and the ground-based interferometers LIGO and the Einstein Telescope. Accelerator-based detection methods and sources are superimposed based on optimistic assumptions which require future confirmation. The LHC’s sensitivity to longitudinal synchrotron resonances, assuming 1 </a:t>
            </a:r>
            <a:r>
              <a:rPr lang="en-GB" sz="700" dirty="0" err="1">
                <a:solidFill>
                  <a:schemeClr val="accent6">
                    <a:lumMod val="50000"/>
                  </a:schemeClr>
                </a:solidFill>
              </a:rPr>
              <a:t>ps</a:t>
            </a:r>
            <a:r>
              <a:rPr lang="en-GB" sz="700" dirty="0">
                <a:solidFill>
                  <a:schemeClr val="accent6">
                    <a:lumMod val="50000"/>
                  </a:schemeClr>
                </a:solidFill>
              </a:rPr>
              <a:t> noise in the proton-bunch “travel time”, or its measurement (red line), is based on work by </a:t>
            </a:r>
            <a:r>
              <a:rPr lang="en-GB" sz="700" dirty="0" err="1">
                <a:solidFill>
                  <a:schemeClr val="accent6">
                    <a:lumMod val="50000"/>
                  </a:schemeClr>
                </a:solidFill>
              </a:rPr>
              <a:t>Suvrat</a:t>
            </a:r>
            <a:r>
              <a:rPr lang="en-GB" sz="700" dirty="0">
                <a:solidFill>
                  <a:schemeClr val="accent6">
                    <a:lumMod val="50000"/>
                  </a:schemeClr>
                </a:solidFill>
              </a:rPr>
              <a:t> Rao. The sensitivity of a 37 km ring with GW-antenna optics to transverse </a:t>
            </a:r>
            <a:r>
              <a:rPr lang="en-GB" sz="700" dirty="0" err="1">
                <a:solidFill>
                  <a:schemeClr val="accent6">
                    <a:lumMod val="50000"/>
                  </a:schemeClr>
                </a:solidFill>
              </a:rPr>
              <a:t>betatron</a:t>
            </a:r>
            <a:r>
              <a:rPr lang="en-GB" sz="700" dirty="0">
                <a:solidFill>
                  <a:schemeClr val="accent6">
                    <a:lumMod val="50000"/>
                  </a:schemeClr>
                </a:solidFill>
              </a:rPr>
              <a:t> resonances, assuming 1 pm (blue line) and 1 nm (green line) beam-position resolutions, is based on estimates by </a:t>
            </a:r>
            <a:r>
              <a:rPr lang="en-GB" sz="700" dirty="0" err="1">
                <a:solidFill>
                  <a:schemeClr val="accent6">
                    <a:lumMod val="50000"/>
                  </a:schemeClr>
                </a:solidFill>
              </a:rPr>
              <a:t>Katsunobu</a:t>
            </a:r>
            <a:r>
              <a:rPr lang="en-GB" sz="7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GB" sz="700" dirty="0" err="1">
                <a:solidFill>
                  <a:schemeClr val="accent6">
                    <a:lumMod val="50000"/>
                  </a:schemeClr>
                </a:solidFill>
              </a:rPr>
              <a:t>Oide</a:t>
            </a:r>
            <a:r>
              <a:rPr lang="en-GB" sz="700" dirty="0">
                <a:solidFill>
                  <a:schemeClr val="accent6">
                    <a:lumMod val="50000"/>
                  </a:schemeClr>
                </a:solidFill>
              </a:rPr>
              <a:t>, Giuliano </a:t>
            </a:r>
            <a:r>
              <a:rPr lang="en-GB" sz="700" dirty="0" err="1">
                <a:solidFill>
                  <a:schemeClr val="accent6">
                    <a:lumMod val="50000"/>
                  </a:schemeClr>
                </a:solidFill>
              </a:rPr>
              <a:t>Franchetti</a:t>
            </a:r>
            <a:r>
              <a:rPr lang="en-GB" sz="700" dirty="0">
                <a:solidFill>
                  <a:schemeClr val="accent6">
                    <a:lumMod val="50000"/>
                  </a:schemeClr>
                </a:solidFill>
              </a:rPr>
              <a:t> and Frank Zimmermann. The predicted strength of the LHC as a source of coherent “gravitational synchrotron radiation”, assuming all protons in a beam are contributing coherently (red star), is based on work by </a:t>
            </a:r>
            <a:r>
              <a:rPr lang="en-GB" sz="700" dirty="0" err="1">
                <a:solidFill>
                  <a:schemeClr val="accent6">
                    <a:lumMod val="50000"/>
                  </a:schemeClr>
                </a:solidFill>
              </a:rPr>
              <a:t>Pisin</a:t>
            </a:r>
            <a:r>
              <a:rPr lang="en-GB" sz="700" dirty="0">
                <a:solidFill>
                  <a:schemeClr val="accent6">
                    <a:lumMod val="50000"/>
                  </a:schemeClr>
                </a:solidFill>
              </a:rPr>
              <a:t> Chen. Credit: http://gwplotter.com / S. Rao et al. / K. </a:t>
            </a:r>
            <a:r>
              <a:rPr lang="en-GB" sz="700" dirty="0" err="1">
                <a:solidFill>
                  <a:schemeClr val="accent6">
                    <a:lumMod val="50000"/>
                  </a:schemeClr>
                </a:solidFill>
              </a:rPr>
              <a:t>Oide</a:t>
            </a:r>
            <a:r>
              <a:rPr lang="en-GB" sz="700" dirty="0">
                <a:solidFill>
                  <a:schemeClr val="accent6">
                    <a:lumMod val="50000"/>
                  </a:schemeClr>
                </a:solidFill>
              </a:rPr>
              <a:t>, G. </a:t>
            </a:r>
            <a:r>
              <a:rPr lang="en-GB" sz="700" dirty="0" err="1">
                <a:solidFill>
                  <a:schemeClr val="accent6">
                    <a:lumMod val="50000"/>
                  </a:schemeClr>
                </a:solidFill>
              </a:rPr>
              <a:t>Franchetti</a:t>
            </a:r>
            <a:r>
              <a:rPr lang="en-GB" sz="700" dirty="0">
                <a:solidFill>
                  <a:schemeClr val="accent6">
                    <a:lumMod val="50000"/>
                  </a:schemeClr>
                </a:solidFill>
              </a:rPr>
              <a:t> &amp; F. Zimmermann / P. Chen.</a:t>
            </a:r>
          </a:p>
        </p:txBody>
      </p:sp>
    </p:spTree>
    <p:extLst>
      <p:ext uri="{BB962C8B-B14F-4D97-AF65-F5344CB8AC3E}">
        <p14:creationId xmlns:p14="http://schemas.microsoft.com/office/powerpoint/2010/main" val="37165540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20713" y="2060972"/>
            <a:ext cx="7772400" cy="1021556"/>
          </a:xfrm>
        </p:spPr>
        <p:txBody>
          <a:bodyPr/>
          <a:lstStyle/>
          <a:p>
            <a:r>
              <a:rPr lang="en-GB" noProof="0" dirty="0"/>
              <a:t>Low thermal noise operation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73D81-B14B-444F-B921-839BB431CA8C}" type="datetime1">
              <a:rPr lang="en-US" smtClean="0"/>
              <a:t>7/2/2025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T. Koettig TE/CRG-CI  Aussois 2021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FA7EC-D5EE-429E-B1D3-8A958E983A4A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87404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4923" y="-3002"/>
            <a:ext cx="8226854" cy="705332"/>
          </a:xfrm>
        </p:spPr>
        <p:txBody>
          <a:bodyPr>
            <a:normAutofit/>
          </a:bodyPr>
          <a:lstStyle/>
          <a:p>
            <a:r>
              <a:rPr lang="en-GB" sz="2800" noProof="0" dirty="0"/>
              <a:t>Fluctuation-Dissipation-Theorem</a:t>
            </a:r>
          </a:p>
        </p:txBody>
      </p:sp>
      <p:sp>
        <p:nvSpPr>
          <p:cNvPr id="6" name="Abgerundetes Rechteck 5"/>
          <p:cNvSpPr/>
          <p:nvPr/>
        </p:nvSpPr>
        <p:spPr>
          <a:xfrm>
            <a:off x="1493658" y="2253845"/>
            <a:ext cx="2214246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accent6">
                    <a:lumMod val="50000"/>
                  </a:schemeClr>
                </a:solidFill>
              </a:rPr>
              <a:t>Macroscopic</a:t>
            </a:r>
            <a:br>
              <a:rPr lang="de-DE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de-DE" dirty="0" err="1">
                <a:solidFill>
                  <a:schemeClr val="accent6">
                    <a:lumMod val="50000"/>
                  </a:schemeClr>
                </a:solidFill>
              </a:rPr>
              <a:t>vibration</a:t>
            </a:r>
            <a:endParaRPr lang="de-DE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Abgerundetes Rechteck 6"/>
          <p:cNvSpPr/>
          <p:nvPr/>
        </p:nvSpPr>
        <p:spPr>
          <a:xfrm>
            <a:off x="5436096" y="2247714"/>
            <a:ext cx="2214246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accent6">
                    <a:lumMod val="50000"/>
                  </a:schemeClr>
                </a:solidFill>
              </a:rPr>
              <a:t>Microscopic</a:t>
            </a:r>
            <a:br>
              <a:rPr lang="de-DE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de-DE" dirty="0" err="1">
                <a:solidFill>
                  <a:schemeClr val="accent6">
                    <a:lumMod val="50000"/>
                  </a:schemeClr>
                </a:solidFill>
              </a:rPr>
              <a:t>states</a:t>
            </a:r>
            <a:endParaRPr lang="de-DE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Nach unten gekrümmter Pfeil 7"/>
          <p:cNvSpPr/>
          <p:nvPr/>
        </p:nvSpPr>
        <p:spPr>
          <a:xfrm>
            <a:off x="3815916" y="1830874"/>
            <a:ext cx="1512168" cy="54864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2464" y="1198221"/>
            <a:ext cx="696634" cy="867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9"/>
          <p:cNvSpPr txBox="1"/>
          <p:nvPr/>
        </p:nvSpPr>
        <p:spPr>
          <a:xfrm>
            <a:off x="6083238" y="1830874"/>
            <a:ext cx="93487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50" dirty="0" err="1">
                <a:solidFill>
                  <a:schemeClr val="accent6">
                    <a:lumMod val="50000"/>
                  </a:schemeClr>
                </a:solidFill>
              </a:rPr>
              <a:t>Heat</a:t>
            </a:r>
            <a:r>
              <a:rPr lang="de-DE" sz="135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de-DE" sz="1350" dirty="0" err="1">
                <a:solidFill>
                  <a:schemeClr val="accent6">
                    <a:lumMod val="50000"/>
                  </a:schemeClr>
                </a:solidFill>
              </a:rPr>
              <a:t>bath</a:t>
            </a:r>
            <a:endParaRPr lang="de-DE" sz="135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1910" y="920614"/>
            <a:ext cx="1706480" cy="1057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feld 11"/>
          <p:cNvSpPr txBox="1"/>
          <p:nvPr/>
        </p:nvSpPr>
        <p:spPr>
          <a:xfrm>
            <a:off x="4044561" y="2270527"/>
            <a:ext cx="124585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50" dirty="0">
                <a:solidFill>
                  <a:schemeClr val="accent6">
                    <a:lumMod val="50000"/>
                  </a:schemeClr>
                </a:solidFill>
              </a:rPr>
              <a:t>Loss/</a:t>
            </a:r>
            <a:r>
              <a:rPr lang="de-DE" sz="1350" dirty="0" err="1">
                <a:solidFill>
                  <a:schemeClr val="accent6">
                    <a:lumMod val="50000"/>
                  </a:schemeClr>
                </a:solidFill>
              </a:rPr>
              <a:t>friction</a:t>
            </a:r>
            <a:r>
              <a:rPr lang="de-DE" sz="135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de-DE" sz="1350" dirty="0">
                <a:solidFill>
                  <a:schemeClr val="accent6">
                    <a:lumMod val="50000"/>
                  </a:schemeClr>
                </a:solidFill>
                <a:latin typeface="Symbol" panose="05050102010706020507" pitchFamily="18" charset="2"/>
              </a:rPr>
              <a:t>f</a:t>
            </a:r>
          </a:p>
        </p:txBody>
      </p:sp>
      <p:sp>
        <p:nvSpPr>
          <p:cNvPr id="13" name="Nach unten gekrümmter Pfeil 12"/>
          <p:cNvSpPr/>
          <p:nvPr/>
        </p:nvSpPr>
        <p:spPr>
          <a:xfrm rot="10800000">
            <a:off x="3815916" y="3435846"/>
            <a:ext cx="1512168" cy="54864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4615150" y="1092221"/>
            <a:ext cx="103105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50" dirty="0">
                <a:solidFill>
                  <a:schemeClr val="accent6">
                    <a:lumMod val="50000"/>
                  </a:schemeClr>
                </a:solidFill>
              </a:rPr>
              <a:t>Dissipation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2445838" y="4084933"/>
            <a:ext cx="158889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50" dirty="0" err="1">
                <a:solidFill>
                  <a:schemeClr val="accent6">
                    <a:lumMod val="50000"/>
                  </a:schemeClr>
                </a:solidFill>
              </a:rPr>
              <a:t>Fluctuation</a:t>
            </a:r>
            <a:r>
              <a:rPr lang="de-DE" sz="1350" dirty="0">
                <a:solidFill>
                  <a:schemeClr val="accent6">
                    <a:lumMod val="50000"/>
                  </a:schemeClr>
                </a:solidFill>
              </a:rPr>
              <a:t> / </a:t>
            </a:r>
            <a:r>
              <a:rPr lang="de-DE" sz="1350" dirty="0" err="1">
                <a:solidFill>
                  <a:schemeClr val="accent6">
                    <a:lumMod val="50000"/>
                  </a:schemeClr>
                </a:solidFill>
              </a:rPr>
              <a:t>noise</a:t>
            </a:r>
            <a:endParaRPr lang="de-DE" sz="135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5295354" y="4097873"/>
            <a:ext cx="2097049" cy="30008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1350" dirty="0">
                <a:solidFill>
                  <a:schemeClr val="accent6">
                    <a:lumMod val="50000"/>
                  </a:schemeClr>
                </a:solidFill>
              </a:rPr>
              <a:t>Large </a:t>
            </a:r>
            <a:r>
              <a:rPr lang="de-DE" sz="1350" dirty="0" err="1">
                <a:solidFill>
                  <a:schemeClr val="accent6">
                    <a:lumMod val="50000"/>
                  </a:schemeClr>
                </a:solidFill>
              </a:rPr>
              <a:t>loss</a:t>
            </a:r>
            <a:r>
              <a:rPr lang="de-DE" sz="135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de-DE" sz="1350" dirty="0">
                <a:solidFill>
                  <a:schemeClr val="accent6">
                    <a:lumMod val="50000"/>
                  </a:schemeClr>
                </a:solidFill>
                <a:sym typeface="Symbol"/>
              </a:rPr>
              <a:t></a:t>
            </a:r>
            <a:r>
              <a:rPr lang="de-DE" sz="1350" dirty="0">
                <a:solidFill>
                  <a:schemeClr val="accent6">
                    <a:lumMod val="50000"/>
                  </a:schemeClr>
                </a:solidFill>
              </a:rPr>
              <a:t> large </a:t>
            </a:r>
            <a:r>
              <a:rPr lang="de-DE" sz="1350" dirty="0" err="1">
                <a:solidFill>
                  <a:schemeClr val="accent6">
                    <a:lumMod val="50000"/>
                  </a:schemeClr>
                </a:solidFill>
              </a:rPr>
              <a:t>noise</a:t>
            </a:r>
            <a:endParaRPr lang="de-DE" sz="135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B3016-D82C-445E-A8CB-5F9AC5965F53}" type="datetime1">
              <a:rPr lang="en-US" smtClean="0"/>
              <a:t>7/2/2025</a:t>
            </a:fld>
            <a:endParaRPr lang="en-GB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T. Koettig TE/CRG-CI  Aussois 2021</a:t>
            </a: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FA7EC-D5EE-429E-B1D3-8A958E983A4A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2027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96296E-6 L 0 0.11111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3" grpId="0" animBg="1"/>
      <p:bldP spid="14" grpId="0"/>
      <p:bldP spid="15" grpId="0"/>
      <p:bldP spid="1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4923" y="0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GB" sz="2800" noProof="0" dirty="0"/>
              <a:t>A wonderful construction material at </a:t>
            </a:r>
            <a:r>
              <a:rPr lang="en-GB" sz="2800" u="sng" noProof="0" dirty="0"/>
              <a:t>room temperature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3700" y="970177"/>
            <a:ext cx="8229600" cy="3203145"/>
          </a:xfrm>
        </p:spPr>
        <p:txBody>
          <a:bodyPr>
            <a:normAutofit/>
          </a:bodyPr>
          <a:lstStyle/>
          <a:p>
            <a:r>
              <a:rPr lang="en-GB" sz="2000" dirty="0">
                <a:solidFill>
                  <a:srgbClr val="002060"/>
                </a:solidFill>
              </a:rPr>
              <a:t>F</a:t>
            </a:r>
            <a:r>
              <a:rPr lang="en-GB" sz="2000" noProof="0" dirty="0">
                <a:solidFill>
                  <a:srgbClr val="002060"/>
                </a:solidFill>
              </a:rPr>
              <a:t>used silica (amorphous high purity SiO</a:t>
            </a:r>
            <a:r>
              <a:rPr lang="en-GB" sz="2000" baseline="-25000" noProof="0" dirty="0">
                <a:solidFill>
                  <a:srgbClr val="002060"/>
                </a:solidFill>
              </a:rPr>
              <a:t>2</a:t>
            </a:r>
            <a:r>
              <a:rPr lang="en-GB" sz="2000" noProof="0" dirty="0">
                <a:solidFill>
                  <a:srgbClr val="002060"/>
                </a:solidFill>
              </a:rPr>
              <a:t>-glass)</a:t>
            </a:r>
          </a:p>
          <a:p>
            <a:pPr lvl="1"/>
            <a:endParaRPr lang="en-GB" sz="1800" noProof="0" dirty="0">
              <a:solidFill>
                <a:srgbClr val="002060"/>
              </a:solidFill>
            </a:endParaRPr>
          </a:p>
          <a:p>
            <a:pPr lvl="1"/>
            <a:r>
              <a:rPr lang="en-GB" sz="1800" dirty="0">
                <a:solidFill>
                  <a:srgbClr val="002060"/>
                </a:solidFill>
              </a:rPr>
              <a:t>V</a:t>
            </a:r>
            <a:r>
              <a:rPr lang="en-GB" sz="1800" noProof="0" dirty="0" err="1">
                <a:solidFill>
                  <a:srgbClr val="002060"/>
                </a:solidFill>
              </a:rPr>
              <a:t>ery</a:t>
            </a:r>
            <a:r>
              <a:rPr lang="en-GB" sz="1800" noProof="0" dirty="0">
                <a:solidFill>
                  <a:srgbClr val="002060"/>
                </a:solidFill>
              </a:rPr>
              <a:t> strong (7 </a:t>
            </a:r>
            <a:r>
              <a:rPr lang="en-GB" sz="1800" noProof="0" dirty="0" err="1">
                <a:solidFill>
                  <a:srgbClr val="002060"/>
                </a:solidFill>
              </a:rPr>
              <a:t>GPa</a:t>
            </a:r>
            <a:r>
              <a:rPr lang="en-GB" sz="1800" noProof="0" dirty="0">
                <a:solidFill>
                  <a:srgbClr val="002060"/>
                </a:solidFill>
              </a:rPr>
              <a:t> breaking strength under tension)</a:t>
            </a:r>
          </a:p>
          <a:p>
            <a:pPr lvl="1"/>
            <a:r>
              <a:rPr lang="en-GB" sz="1800" dirty="0">
                <a:solidFill>
                  <a:srgbClr val="002060"/>
                </a:solidFill>
              </a:rPr>
              <a:t>E</a:t>
            </a:r>
            <a:r>
              <a:rPr lang="en-GB" sz="1800" noProof="0" dirty="0" err="1">
                <a:solidFill>
                  <a:srgbClr val="002060"/>
                </a:solidFill>
              </a:rPr>
              <a:t>asy</a:t>
            </a:r>
            <a:r>
              <a:rPr lang="en-GB" sz="1800" noProof="0" dirty="0">
                <a:solidFill>
                  <a:srgbClr val="002060"/>
                </a:solidFill>
              </a:rPr>
              <a:t> to pull fibres, polish, weld</a:t>
            </a:r>
          </a:p>
          <a:p>
            <a:pPr lvl="1"/>
            <a:r>
              <a:rPr lang="en-GB" sz="1800" dirty="0">
                <a:solidFill>
                  <a:srgbClr val="002060"/>
                </a:solidFill>
              </a:rPr>
              <a:t>C</a:t>
            </a:r>
            <a:r>
              <a:rPr lang="en-GB" sz="1800" noProof="0" dirty="0" err="1">
                <a:solidFill>
                  <a:srgbClr val="002060"/>
                </a:solidFill>
              </a:rPr>
              <a:t>hemically</a:t>
            </a:r>
            <a:r>
              <a:rPr lang="en-GB" sz="1800" noProof="0" dirty="0">
                <a:solidFill>
                  <a:srgbClr val="002060"/>
                </a:solidFill>
              </a:rPr>
              <a:t> (nearly) inert</a:t>
            </a:r>
          </a:p>
          <a:p>
            <a:pPr lvl="1"/>
            <a:r>
              <a:rPr lang="en-GB" sz="1800" dirty="0">
                <a:solidFill>
                  <a:srgbClr val="002060"/>
                </a:solidFill>
              </a:rPr>
              <a:t>A</a:t>
            </a:r>
            <a:r>
              <a:rPr lang="en-GB" sz="1800" noProof="0" dirty="0" err="1">
                <a:solidFill>
                  <a:srgbClr val="002060"/>
                </a:solidFill>
              </a:rPr>
              <a:t>vailable</a:t>
            </a:r>
            <a:r>
              <a:rPr lang="en-GB" sz="1800" noProof="0" dirty="0">
                <a:solidFill>
                  <a:srgbClr val="002060"/>
                </a:solidFill>
              </a:rPr>
              <a:t> in large pieces</a:t>
            </a:r>
          </a:p>
          <a:p>
            <a:pPr lvl="1"/>
            <a:r>
              <a:rPr lang="en-GB" sz="1800" dirty="0">
                <a:solidFill>
                  <a:srgbClr val="002060"/>
                </a:solidFill>
              </a:rPr>
              <a:t>E</a:t>
            </a:r>
            <a:r>
              <a:rPr lang="en-GB" sz="1800" noProof="0" dirty="0" err="1">
                <a:solidFill>
                  <a:srgbClr val="002060"/>
                </a:solidFill>
              </a:rPr>
              <a:t>xtremely</a:t>
            </a:r>
            <a:r>
              <a:rPr lang="en-GB" sz="1800" noProof="0" dirty="0">
                <a:solidFill>
                  <a:srgbClr val="002060"/>
                </a:solidFill>
              </a:rPr>
              <a:t> low mechanical loss ~ 10</a:t>
            </a:r>
            <a:r>
              <a:rPr lang="en-GB" sz="1800" baseline="30000" noProof="0" dirty="0">
                <a:solidFill>
                  <a:srgbClr val="002060"/>
                </a:solidFill>
              </a:rPr>
              <a:t>-9</a:t>
            </a:r>
            <a:r>
              <a:rPr lang="en-GB" sz="1800" noProof="0" dirty="0">
                <a:solidFill>
                  <a:srgbClr val="002060"/>
                </a:solidFill>
              </a:rPr>
              <a:t> at room temperature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21B0C-9C45-4454-AC98-20B1334342BE}" type="datetime1">
              <a:rPr lang="en-US" smtClean="0"/>
              <a:t>7/2/2025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T. Koettig TE/CRG-CI  Aussois 2021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FA7EC-D5EE-429E-B1D3-8A958E983A4A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63077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705332"/>
          </a:xfrm>
        </p:spPr>
        <p:txBody>
          <a:bodyPr>
            <a:noAutofit/>
          </a:bodyPr>
          <a:lstStyle/>
          <a:p>
            <a:r>
              <a:rPr lang="en-GB" sz="2800" noProof="0" dirty="0"/>
              <a:t>Thermal noise of optical components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4454" y="867205"/>
            <a:ext cx="8229600" cy="3203145"/>
          </a:xfrm>
        </p:spPr>
        <p:txBody>
          <a:bodyPr>
            <a:noAutofit/>
          </a:bodyPr>
          <a:lstStyle/>
          <a:p>
            <a:r>
              <a:rPr lang="en-GB" sz="2000" dirty="0">
                <a:solidFill>
                  <a:srgbClr val="002060"/>
                </a:solidFill>
              </a:rPr>
              <a:t>Two</a:t>
            </a:r>
            <a:r>
              <a:rPr lang="en-GB" sz="2000" noProof="0" dirty="0">
                <a:solidFill>
                  <a:srgbClr val="002060"/>
                </a:solidFill>
              </a:rPr>
              <a:t> types of thermal noise in </a:t>
            </a:r>
            <a:r>
              <a:rPr lang="en-GB" sz="2000" noProof="0" dirty="0" err="1">
                <a:solidFill>
                  <a:srgbClr val="002060"/>
                </a:solidFill>
              </a:rPr>
              <a:t>opto</a:t>
            </a:r>
            <a:r>
              <a:rPr lang="en-GB" sz="2000" noProof="0" dirty="0">
                <a:solidFill>
                  <a:srgbClr val="002060"/>
                </a:solidFill>
              </a:rPr>
              <a:t>-mechanical systems:</a:t>
            </a:r>
          </a:p>
          <a:p>
            <a:pPr marL="0" indent="0">
              <a:buNone/>
            </a:pPr>
            <a:endParaRPr lang="en-GB" sz="500" noProof="0" dirty="0">
              <a:solidFill>
                <a:srgbClr val="002060"/>
              </a:solidFill>
            </a:endParaRPr>
          </a:p>
          <a:p>
            <a:pPr lvl="1"/>
            <a:r>
              <a:rPr lang="en-GB" sz="1800" noProof="0" dirty="0">
                <a:solidFill>
                  <a:srgbClr val="002060"/>
                </a:solidFill>
              </a:rPr>
              <a:t>driven by thermal energy (Brownian thermal noise)</a:t>
            </a:r>
          </a:p>
          <a:p>
            <a:pPr lvl="1"/>
            <a:r>
              <a:rPr lang="en-GB" sz="1800" noProof="0" dirty="0">
                <a:solidFill>
                  <a:srgbClr val="002060"/>
                </a:solidFill>
              </a:rPr>
              <a:t>driven by temperature fluctuations </a:t>
            </a:r>
            <a:r>
              <a:rPr lang="en-GB" sz="1800" noProof="0" dirty="0">
                <a:solidFill>
                  <a:srgbClr val="002060"/>
                </a:solidFill>
                <a:sym typeface="Symbol" panose="05050102010706020507" pitchFamily="18" charset="2"/>
              </a:rPr>
              <a:t>T</a:t>
            </a:r>
          </a:p>
          <a:p>
            <a:pPr lvl="1"/>
            <a:endParaRPr lang="en-GB" sz="1800" noProof="0" dirty="0">
              <a:solidFill>
                <a:srgbClr val="002060"/>
              </a:solidFill>
              <a:sym typeface="Symbol" panose="05050102010706020507" pitchFamily="18" charset="2"/>
            </a:endParaRPr>
          </a:p>
          <a:p>
            <a:pPr marL="342900" lvl="1" indent="0">
              <a:buNone/>
            </a:pPr>
            <a:r>
              <a:rPr lang="en-GB" sz="1800" noProof="0" dirty="0">
                <a:solidFill>
                  <a:srgbClr val="002060"/>
                </a:solidFill>
                <a:sym typeface="Symbol" panose="05050102010706020507" pitchFamily="18" charset="2"/>
              </a:rPr>
              <a:t>			T		x, </a:t>
            </a:r>
          </a:p>
          <a:p>
            <a:pPr marL="342900" lvl="1" indent="0">
              <a:buNone/>
            </a:pPr>
            <a:endParaRPr lang="en-GB" sz="1800" noProof="0" dirty="0">
              <a:solidFill>
                <a:srgbClr val="002060"/>
              </a:solidFill>
              <a:sym typeface="Symbol" panose="05050102010706020507" pitchFamily="18" charset="2"/>
            </a:endParaRPr>
          </a:p>
          <a:p>
            <a:pPr marL="342900" lvl="1" indent="0">
              <a:buNone/>
            </a:pPr>
            <a:r>
              <a:rPr lang="en-GB" sz="1800" noProof="0" dirty="0">
                <a:solidFill>
                  <a:srgbClr val="002060"/>
                </a:solidFill>
                <a:sym typeface="Symbol" panose="05050102010706020507" pitchFamily="18" charset="2"/>
              </a:rPr>
              <a:t>	coupling done via material properties (e.g. coefficient of thermal 	expansion , thermo-optic coefficient </a:t>
            </a:r>
            <a:r>
              <a:rPr lang="en-GB" sz="1800" noProof="0" dirty="0" err="1">
                <a:solidFill>
                  <a:srgbClr val="002060"/>
                </a:solidFill>
                <a:sym typeface="Symbol" panose="05050102010706020507" pitchFamily="18" charset="2"/>
              </a:rPr>
              <a:t>dn</a:t>
            </a:r>
            <a:r>
              <a:rPr lang="en-GB" sz="1800" noProof="0" dirty="0">
                <a:solidFill>
                  <a:srgbClr val="002060"/>
                </a:solidFill>
                <a:sym typeface="Symbol" panose="05050102010706020507" pitchFamily="18" charset="2"/>
              </a:rPr>
              <a:t>/dT, etc.)</a:t>
            </a:r>
          </a:p>
          <a:p>
            <a:pPr marL="342900" lvl="1" indent="0">
              <a:buNone/>
            </a:pPr>
            <a:endParaRPr lang="en-GB" sz="1800" noProof="0" dirty="0">
              <a:solidFill>
                <a:srgbClr val="002060"/>
              </a:solidFill>
              <a:sym typeface="Symbol" panose="05050102010706020507" pitchFamily="18" charset="2"/>
            </a:endParaRPr>
          </a:p>
          <a:p>
            <a:pPr marL="342900" lvl="1" indent="0">
              <a:buNone/>
            </a:pPr>
            <a:r>
              <a:rPr lang="en-GB" sz="1800" noProof="0" dirty="0">
                <a:solidFill>
                  <a:srgbClr val="002060"/>
                </a:solidFill>
                <a:sym typeface="Symbol" panose="05050102010706020507" pitchFamily="18" charset="2"/>
              </a:rPr>
              <a:t>Example:	typical material  ~ 10</a:t>
            </a:r>
            <a:r>
              <a:rPr lang="en-GB" sz="1800" baseline="30000" noProof="0" dirty="0">
                <a:solidFill>
                  <a:srgbClr val="002060"/>
                </a:solidFill>
                <a:sym typeface="Symbol" panose="05050102010706020507" pitchFamily="18" charset="2"/>
              </a:rPr>
              <a:t>-6</a:t>
            </a:r>
            <a:r>
              <a:rPr lang="en-GB" sz="1800" noProof="0" dirty="0">
                <a:solidFill>
                  <a:srgbClr val="002060"/>
                </a:solidFill>
                <a:sym typeface="Symbol" panose="05050102010706020507" pitchFamily="18" charset="2"/>
              </a:rPr>
              <a:t> 1/K, T = 1 K  L/L ~ 10</a:t>
            </a:r>
            <a:r>
              <a:rPr lang="en-GB" sz="1800" baseline="30000" noProof="0" dirty="0">
                <a:solidFill>
                  <a:srgbClr val="002060"/>
                </a:solidFill>
                <a:sym typeface="Symbol" panose="05050102010706020507" pitchFamily="18" charset="2"/>
              </a:rPr>
              <a:t>-6</a:t>
            </a:r>
            <a:endParaRPr lang="en-GB" sz="1800" baseline="30000" noProof="0" dirty="0">
              <a:solidFill>
                <a:srgbClr val="00206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9FA01-83F6-4E46-AE1C-1A3AA3511932}" type="datetime1">
              <a:rPr lang="en-US" smtClean="0"/>
              <a:t>7/2/2025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T. Koettig TE/CRG-CI  Aussois 2021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FA7EC-D5EE-429E-B1D3-8A958E983A4A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6145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694"/>
            <a:ext cx="8226854" cy="705332"/>
          </a:xfrm>
        </p:spPr>
        <p:txBody>
          <a:bodyPr>
            <a:noAutofit/>
          </a:bodyPr>
          <a:lstStyle/>
          <a:p>
            <a:r>
              <a:rPr lang="en-GB" sz="2800" noProof="0" dirty="0"/>
              <a:t>Brownian thermal noise of optical materials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3550" y="855841"/>
            <a:ext cx="8229600" cy="3203145"/>
          </a:xfrm>
        </p:spPr>
        <p:txBody>
          <a:bodyPr>
            <a:normAutofit fontScale="70000" lnSpcReduction="20000"/>
          </a:bodyPr>
          <a:lstStyle/>
          <a:p>
            <a:endParaRPr lang="en-GB" sz="2900" noProof="0" dirty="0"/>
          </a:p>
          <a:p>
            <a:r>
              <a:rPr lang="en-GB" dirty="0">
                <a:solidFill>
                  <a:srgbClr val="002060"/>
                </a:solidFill>
              </a:rPr>
              <a:t>F</a:t>
            </a:r>
            <a:r>
              <a:rPr lang="en-GB" noProof="0" dirty="0" err="1">
                <a:solidFill>
                  <a:srgbClr val="002060"/>
                </a:solidFill>
              </a:rPr>
              <a:t>luctuation</a:t>
            </a:r>
            <a:r>
              <a:rPr lang="en-GB" noProof="0" dirty="0">
                <a:solidFill>
                  <a:srgbClr val="002060"/>
                </a:solidFill>
              </a:rPr>
              <a:t>-dissipation-theorem tells us about the correlation between noise and loss:</a:t>
            </a:r>
          </a:p>
          <a:p>
            <a:pPr marL="0" indent="0">
              <a:buNone/>
            </a:pPr>
            <a:endParaRPr lang="en-GB" sz="1500" noProof="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GB" noProof="0" dirty="0">
                <a:solidFill>
                  <a:srgbClr val="002060"/>
                </a:solidFill>
              </a:rPr>
              <a:t>			</a:t>
            </a:r>
            <a:r>
              <a:rPr lang="en-GB" noProof="0" dirty="0" err="1">
                <a:solidFill>
                  <a:srgbClr val="002060"/>
                </a:solidFill>
              </a:rPr>
              <a:t>S</a:t>
            </a:r>
            <a:r>
              <a:rPr lang="en-GB" baseline="-25000" noProof="0" dirty="0" err="1">
                <a:solidFill>
                  <a:srgbClr val="002060"/>
                </a:solidFill>
              </a:rPr>
              <a:t>x</a:t>
            </a:r>
            <a:r>
              <a:rPr lang="en-GB" noProof="0" dirty="0">
                <a:solidFill>
                  <a:srgbClr val="002060"/>
                </a:solidFill>
              </a:rPr>
              <a:t>(</a:t>
            </a:r>
            <a:r>
              <a:rPr lang="en-GB" noProof="0" dirty="0" err="1">
                <a:solidFill>
                  <a:srgbClr val="002060"/>
                </a:solidFill>
                <a:latin typeface="Symbol" panose="05050102010706020507" pitchFamily="18" charset="2"/>
              </a:rPr>
              <a:t>w</a:t>
            </a:r>
            <a:r>
              <a:rPr lang="en-GB" noProof="0" dirty="0" err="1">
                <a:solidFill>
                  <a:srgbClr val="002060"/>
                </a:solidFill>
              </a:rPr>
              <a:t>,T</a:t>
            </a:r>
            <a:r>
              <a:rPr lang="en-GB" noProof="0" dirty="0">
                <a:solidFill>
                  <a:srgbClr val="002060"/>
                </a:solidFill>
              </a:rPr>
              <a:t>) ~ T × </a:t>
            </a:r>
            <a:r>
              <a:rPr lang="en-GB" noProof="0" dirty="0">
                <a:solidFill>
                  <a:srgbClr val="002060"/>
                </a:solidFill>
                <a:sym typeface="Symbol" panose="05050102010706020507" pitchFamily="18" charset="2"/>
              </a:rPr>
              <a:t></a:t>
            </a:r>
            <a:endParaRPr lang="en-GB" noProof="0" dirty="0">
              <a:solidFill>
                <a:srgbClr val="002060"/>
              </a:solidFill>
            </a:endParaRPr>
          </a:p>
          <a:p>
            <a:endParaRPr lang="en-GB" noProof="0" dirty="0">
              <a:solidFill>
                <a:srgbClr val="002060"/>
              </a:solidFill>
            </a:endParaRPr>
          </a:p>
          <a:p>
            <a:r>
              <a:rPr lang="en-GB" dirty="0">
                <a:solidFill>
                  <a:srgbClr val="002060"/>
                </a:solidFill>
              </a:rPr>
              <a:t>T</a:t>
            </a:r>
            <a:r>
              <a:rPr lang="en-GB" noProof="0" dirty="0">
                <a:solidFill>
                  <a:srgbClr val="002060"/>
                </a:solidFill>
              </a:rPr>
              <a:t>wo possible options:</a:t>
            </a:r>
          </a:p>
          <a:p>
            <a:pPr lvl="1"/>
            <a:r>
              <a:rPr lang="en-GB" noProof="0" dirty="0">
                <a:solidFill>
                  <a:srgbClr val="002060"/>
                </a:solidFill>
              </a:rPr>
              <a:t>operate at low temperatures</a:t>
            </a:r>
          </a:p>
          <a:p>
            <a:pPr lvl="1"/>
            <a:r>
              <a:rPr lang="en-GB" noProof="0" dirty="0">
                <a:solidFill>
                  <a:srgbClr val="002060"/>
                </a:solidFill>
              </a:rPr>
              <a:t>utilize low mechanical loss materials (widely unknown parameter)</a:t>
            </a:r>
          </a:p>
          <a:p>
            <a:pPr lvl="1"/>
            <a:r>
              <a:rPr lang="en-GB" noProof="0" dirty="0">
                <a:solidFill>
                  <a:srgbClr val="002060"/>
                </a:solidFill>
              </a:rPr>
              <a:t>use a clever design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39A2A-8CBB-4BD1-BC89-09C7BE29D83B}" type="datetime1">
              <a:rPr lang="en-US" smtClean="0"/>
              <a:t>7/2/2025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T. Koettig TE/CRG-CI  Aussois 2021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FA7EC-D5EE-429E-B1D3-8A958E983A4A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845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725"/>
            <a:ext cx="8226854" cy="705332"/>
          </a:xfrm>
        </p:spPr>
        <p:txBody>
          <a:bodyPr>
            <a:normAutofit/>
          </a:bodyPr>
          <a:lstStyle/>
          <a:p>
            <a:r>
              <a:rPr lang="en-GB" sz="3200" noProof="0" dirty="0"/>
              <a:t>Content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7439" y="1202403"/>
            <a:ext cx="7886700" cy="3263504"/>
          </a:xfrm>
        </p:spPr>
        <p:txBody>
          <a:bodyPr>
            <a:normAutofit/>
          </a:bodyPr>
          <a:lstStyle/>
          <a:p>
            <a:r>
              <a:rPr lang="en-GB" sz="1600" noProof="0" dirty="0">
                <a:solidFill>
                  <a:srgbClr val="002060"/>
                </a:solidFill>
              </a:rPr>
              <a:t>Detection principle</a:t>
            </a:r>
          </a:p>
          <a:p>
            <a:endParaRPr lang="en-GB" sz="1600" noProof="0" dirty="0">
              <a:solidFill>
                <a:srgbClr val="002060"/>
              </a:solidFill>
            </a:endParaRPr>
          </a:p>
          <a:p>
            <a:r>
              <a:rPr lang="en-GB" sz="1600" noProof="0" dirty="0">
                <a:solidFill>
                  <a:srgbClr val="002060"/>
                </a:solidFill>
              </a:rPr>
              <a:t>How to achieve sufficient sensitivity?</a:t>
            </a:r>
          </a:p>
          <a:p>
            <a:endParaRPr lang="en-US" sz="1600" dirty="0">
              <a:solidFill>
                <a:srgbClr val="002060"/>
              </a:solidFill>
            </a:endParaRPr>
          </a:p>
          <a:p>
            <a:r>
              <a:rPr lang="en-US" sz="1600" noProof="0" dirty="0">
                <a:solidFill>
                  <a:srgbClr val="002060"/>
                </a:solidFill>
              </a:rPr>
              <a:t>Future generations of GWD =&gt; towards Einstein Telescope</a:t>
            </a:r>
            <a:endParaRPr lang="en-GB" sz="1600" noProof="0" dirty="0">
              <a:solidFill>
                <a:srgbClr val="002060"/>
              </a:solidFill>
            </a:endParaRPr>
          </a:p>
          <a:p>
            <a:endParaRPr lang="en-GB" sz="1600" noProof="0" dirty="0">
              <a:solidFill>
                <a:srgbClr val="002060"/>
              </a:solidFill>
            </a:endParaRPr>
          </a:p>
          <a:p>
            <a:r>
              <a:rPr lang="en-GB" sz="1600" noProof="0" dirty="0">
                <a:solidFill>
                  <a:srgbClr val="002060"/>
                </a:solidFill>
              </a:rPr>
              <a:t>Noise limitations</a:t>
            </a:r>
          </a:p>
          <a:p>
            <a:endParaRPr lang="en-GB" sz="1600" noProof="0" dirty="0">
              <a:solidFill>
                <a:srgbClr val="002060"/>
              </a:solidFill>
            </a:endParaRPr>
          </a:p>
          <a:p>
            <a:r>
              <a:rPr lang="en-GB" sz="1600" noProof="0" dirty="0">
                <a:solidFill>
                  <a:srgbClr val="002060"/>
                </a:solidFill>
              </a:rPr>
              <a:t>Cryogenic approach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9049052-CF10-4F08-965E-86CE7BAE1D5E}" type="datetime1">
              <a:rPr lang="en-US" smtClean="0"/>
              <a:t>7/2/2025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T. Koettig TE/CRG-CI  Aussois 2021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23362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57200" y="-10934"/>
            <a:ext cx="8226854" cy="705332"/>
          </a:xfrm>
        </p:spPr>
        <p:txBody>
          <a:bodyPr>
            <a:noAutofit/>
          </a:bodyPr>
          <a:lstStyle/>
          <a:p>
            <a:r>
              <a:rPr lang="en-GB" sz="2800" noProof="0" dirty="0"/>
              <a:t>Measuring mechanical losses</a:t>
            </a:r>
            <a:endParaRPr lang="en-GB" sz="2800" noProof="0" dirty="0">
              <a:latin typeface="Symbol" panose="05050102010706020507" pitchFamily="18" charset="2"/>
            </a:endParaRPr>
          </a:p>
        </p:txBody>
      </p:sp>
      <p:sp>
        <p:nvSpPr>
          <p:cNvPr id="6" name="AutoShape 116"/>
          <p:cNvSpPr>
            <a:spLocks noChangeArrowheads="1"/>
          </p:cNvSpPr>
          <p:nvPr/>
        </p:nvSpPr>
        <p:spPr bwMode="auto">
          <a:xfrm>
            <a:off x="4013753" y="957989"/>
            <a:ext cx="432197" cy="1079897"/>
          </a:xfrm>
          <a:prstGeom prst="roundRect">
            <a:avLst>
              <a:gd name="adj" fmla="val 16667"/>
            </a:avLst>
          </a:prstGeom>
          <a:solidFill>
            <a:schemeClr val="accent1">
              <a:lumMod val="60000"/>
              <a:lumOff val="4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 sz="1350" dirty="0"/>
          </a:p>
        </p:txBody>
      </p:sp>
      <p:pic>
        <p:nvPicPr>
          <p:cNvPr id="7" name="Picture 117" descr="MCj0349919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095" y="1385887"/>
            <a:ext cx="317897" cy="486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5"/>
          <p:cNvGrpSpPr>
            <a:grpSpLocks/>
          </p:cNvGrpSpPr>
          <p:nvPr/>
        </p:nvGrpSpPr>
        <p:grpSpPr bwMode="auto">
          <a:xfrm>
            <a:off x="1319213" y="2301478"/>
            <a:ext cx="2890838" cy="2158603"/>
            <a:chOff x="86" y="2114"/>
            <a:chExt cx="2428" cy="1813"/>
          </a:xfrm>
        </p:grpSpPr>
        <p:grpSp>
          <p:nvGrpSpPr>
            <p:cNvPr id="9" name="Group 6"/>
            <p:cNvGrpSpPr>
              <a:grpSpLocks/>
            </p:cNvGrpSpPr>
            <p:nvPr/>
          </p:nvGrpSpPr>
          <p:grpSpPr bwMode="auto">
            <a:xfrm>
              <a:off x="384" y="2114"/>
              <a:ext cx="2130" cy="1524"/>
              <a:chOff x="384" y="2114"/>
              <a:chExt cx="2130" cy="1524"/>
            </a:xfrm>
          </p:grpSpPr>
          <p:sp>
            <p:nvSpPr>
              <p:cNvPr id="19" name="Line 7"/>
              <p:cNvSpPr>
                <a:spLocks noChangeShapeType="1"/>
              </p:cNvSpPr>
              <p:nvPr/>
            </p:nvSpPr>
            <p:spPr bwMode="auto">
              <a:xfrm>
                <a:off x="384" y="3637"/>
                <a:ext cx="3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20" name="Line 8"/>
              <p:cNvSpPr>
                <a:spLocks noChangeShapeType="1"/>
              </p:cNvSpPr>
              <p:nvPr/>
            </p:nvSpPr>
            <p:spPr bwMode="auto">
              <a:xfrm flipH="1">
                <a:off x="2481" y="3637"/>
                <a:ext cx="3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21" name="Line 9"/>
              <p:cNvSpPr>
                <a:spLocks noChangeShapeType="1"/>
              </p:cNvSpPr>
              <p:nvPr/>
            </p:nvSpPr>
            <p:spPr bwMode="auto">
              <a:xfrm>
                <a:off x="384" y="3485"/>
                <a:ext cx="3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22" name="Line 10"/>
              <p:cNvSpPr>
                <a:spLocks noChangeShapeType="1"/>
              </p:cNvSpPr>
              <p:nvPr/>
            </p:nvSpPr>
            <p:spPr bwMode="auto">
              <a:xfrm flipH="1">
                <a:off x="2481" y="3485"/>
                <a:ext cx="3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23" name="Line 11"/>
              <p:cNvSpPr>
                <a:spLocks noChangeShapeType="1"/>
              </p:cNvSpPr>
              <p:nvPr/>
            </p:nvSpPr>
            <p:spPr bwMode="auto">
              <a:xfrm>
                <a:off x="384" y="3333"/>
                <a:ext cx="3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24" name="Line 12"/>
              <p:cNvSpPr>
                <a:spLocks noChangeShapeType="1"/>
              </p:cNvSpPr>
              <p:nvPr/>
            </p:nvSpPr>
            <p:spPr bwMode="auto">
              <a:xfrm flipH="1">
                <a:off x="2481" y="3333"/>
                <a:ext cx="3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25" name="Line 13"/>
              <p:cNvSpPr>
                <a:spLocks noChangeShapeType="1"/>
              </p:cNvSpPr>
              <p:nvPr/>
            </p:nvSpPr>
            <p:spPr bwMode="auto">
              <a:xfrm>
                <a:off x="384" y="3180"/>
                <a:ext cx="3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26" name="Line 14"/>
              <p:cNvSpPr>
                <a:spLocks noChangeShapeType="1"/>
              </p:cNvSpPr>
              <p:nvPr/>
            </p:nvSpPr>
            <p:spPr bwMode="auto">
              <a:xfrm flipH="1">
                <a:off x="2481" y="3180"/>
                <a:ext cx="3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27" name="Line 15"/>
              <p:cNvSpPr>
                <a:spLocks noChangeShapeType="1"/>
              </p:cNvSpPr>
              <p:nvPr/>
            </p:nvSpPr>
            <p:spPr bwMode="auto">
              <a:xfrm>
                <a:off x="384" y="3028"/>
                <a:ext cx="3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28" name="Line 16"/>
              <p:cNvSpPr>
                <a:spLocks noChangeShapeType="1"/>
              </p:cNvSpPr>
              <p:nvPr/>
            </p:nvSpPr>
            <p:spPr bwMode="auto">
              <a:xfrm flipH="1">
                <a:off x="2481" y="3028"/>
                <a:ext cx="3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29" name="Line 17"/>
              <p:cNvSpPr>
                <a:spLocks noChangeShapeType="1"/>
              </p:cNvSpPr>
              <p:nvPr/>
            </p:nvSpPr>
            <p:spPr bwMode="auto">
              <a:xfrm>
                <a:off x="384" y="2875"/>
                <a:ext cx="3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30" name="Line 18"/>
              <p:cNvSpPr>
                <a:spLocks noChangeShapeType="1"/>
              </p:cNvSpPr>
              <p:nvPr/>
            </p:nvSpPr>
            <p:spPr bwMode="auto">
              <a:xfrm flipH="1">
                <a:off x="2481" y="2875"/>
                <a:ext cx="3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31" name="Line 19"/>
              <p:cNvSpPr>
                <a:spLocks noChangeShapeType="1"/>
              </p:cNvSpPr>
              <p:nvPr/>
            </p:nvSpPr>
            <p:spPr bwMode="auto">
              <a:xfrm>
                <a:off x="384" y="2723"/>
                <a:ext cx="3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32" name="Line 20"/>
              <p:cNvSpPr>
                <a:spLocks noChangeShapeType="1"/>
              </p:cNvSpPr>
              <p:nvPr/>
            </p:nvSpPr>
            <p:spPr bwMode="auto">
              <a:xfrm flipH="1">
                <a:off x="2481" y="2723"/>
                <a:ext cx="3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33" name="Line 21"/>
              <p:cNvSpPr>
                <a:spLocks noChangeShapeType="1"/>
              </p:cNvSpPr>
              <p:nvPr/>
            </p:nvSpPr>
            <p:spPr bwMode="auto">
              <a:xfrm>
                <a:off x="384" y="2571"/>
                <a:ext cx="3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34" name="Line 22"/>
              <p:cNvSpPr>
                <a:spLocks noChangeShapeType="1"/>
              </p:cNvSpPr>
              <p:nvPr/>
            </p:nvSpPr>
            <p:spPr bwMode="auto">
              <a:xfrm flipH="1">
                <a:off x="2481" y="2571"/>
                <a:ext cx="3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35" name="Line 23"/>
              <p:cNvSpPr>
                <a:spLocks noChangeShapeType="1"/>
              </p:cNvSpPr>
              <p:nvPr/>
            </p:nvSpPr>
            <p:spPr bwMode="auto">
              <a:xfrm>
                <a:off x="384" y="2418"/>
                <a:ext cx="3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36" name="Line 24"/>
              <p:cNvSpPr>
                <a:spLocks noChangeShapeType="1"/>
              </p:cNvSpPr>
              <p:nvPr/>
            </p:nvSpPr>
            <p:spPr bwMode="auto">
              <a:xfrm flipH="1">
                <a:off x="2481" y="2418"/>
                <a:ext cx="3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37" name="Line 25"/>
              <p:cNvSpPr>
                <a:spLocks noChangeShapeType="1"/>
              </p:cNvSpPr>
              <p:nvPr/>
            </p:nvSpPr>
            <p:spPr bwMode="auto">
              <a:xfrm>
                <a:off x="384" y="2266"/>
                <a:ext cx="3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38" name="Line 26"/>
              <p:cNvSpPr>
                <a:spLocks noChangeShapeType="1"/>
              </p:cNvSpPr>
              <p:nvPr/>
            </p:nvSpPr>
            <p:spPr bwMode="auto">
              <a:xfrm flipH="1">
                <a:off x="2481" y="2266"/>
                <a:ext cx="3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39" name="Line 27"/>
              <p:cNvSpPr>
                <a:spLocks noChangeShapeType="1"/>
              </p:cNvSpPr>
              <p:nvPr/>
            </p:nvSpPr>
            <p:spPr bwMode="auto">
              <a:xfrm>
                <a:off x="384" y="2114"/>
                <a:ext cx="3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40" name="Line 28"/>
              <p:cNvSpPr>
                <a:spLocks noChangeShapeType="1"/>
              </p:cNvSpPr>
              <p:nvPr/>
            </p:nvSpPr>
            <p:spPr bwMode="auto">
              <a:xfrm flipH="1">
                <a:off x="2481" y="2114"/>
                <a:ext cx="3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41" name="Line 29"/>
              <p:cNvSpPr>
                <a:spLocks noChangeShapeType="1"/>
              </p:cNvSpPr>
              <p:nvPr/>
            </p:nvSpPr>
            <p:spPr bwMode="auto">
              <a:xfrm flipV="1">
                <a:off x="384" y="3608"/>
                <a:ext cx="1" cy="2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42" name="Line 30"/>
              <p:cNvSpPr>
                <a:spLocks noChangeShapeType="1"/>
              </p:cNvSpPr>
              <p:nvPr/>
            </p:nvSpPr>
            <p:spPr bwMode="auto">
              <a:xfrm>
                <a:off x="384" y="2114"/>
                <a:ext cx="1" cy="2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43" name="Line 31"/>
              <p:cNvSpPr>
                <a:spLocks noChangeShapeType="1"/>
              </p:cNvSpPr>
              <p:nvPr/>
            </p:nvSpPr>
            <p:spPr bwMode="auto">
              <a:xfrm flipV="1">
                <a:off x="597" y="3608"/>
                <a:ext cx="1" cy="2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44" name="Line 32"/>
              <p:cNvSpPr>
                <a:spLocks noChangeShapeType="1"/>
              </p:cNvSpPr>
              <p:nvPr/>
            </p:nvSpPr>
            <p:spPr bwMode="auto">
              <a:xfrm>
                <a:off x="597" y="2114"/>
                <a:ext cx="1" cy="2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45" name="Line 33"/>
              <p:cNvSpPr>
                <a:spLocks noChangeShapeType="1"/>
              </p:cNvSpPr>
              <p:nvPr/>
            </p:nvSpPr>
            <p:spPr bwMode="auto">
              <a:xfrm flipV="1">
                <a:off x="810" y="3608"/>
                <a:ext cx="1" cy="2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46" name="Line 34"/>
              <p:cNvSpPr>
                <a:spLocks noChangeShapeType="1"/>
              </p:cNvSpPr>
              <p:nvPr/>
            </p:nvSpPr>
            <p:spPr bwMode="auto">
              <a:xfrm>
                <a:off x="810" y="2114"/>
                <a:ext cx="1" cy="2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47" name="Line 35"/>
              <p:cNvSpPr>
                <a:spLocks noChangeShapeType="1"/>
              </p:cNvSpPr>
              <p:nvPr/>
            </p:nvSpPr>
            <p:spPr bwMode="auto">
              <a:xfrm flipV="1">
                <a:off x="1023" y="3608"/>
                <a:ext cx="1" cy="2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48" name="Line 36"/>
              <p:cNvSpPr>
                <a:spLocks noChangeShapeType="1"/>
              </p:cNvSpPr>
              <p:nvPr/>
            </p:nvSpPr>
            <p:spPr bwMode="auto">
              <a:xfrm>
                <a:off x="1023" y="2114"/>
                <a:ext cx="1" cy="2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49" name="Line 37"/>
              <p:cNvSpPr>
                <a:spLocks noChangeShapeType="1"/>
              </p:cNvSpPr>
              <p:nvPr/>
            </p:nvSpPr>
            <p:spPr bwMode="auto">
              <a:xfrm flipV="1">
                <a:off x="1236" y="3608"/>
                <a:ext cx="1" cy="2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50" name="Line 38"/>
              <p:cNvSpPr>
                <a:spLocks noChangeShapeType="1"/>
              </p:cNvSpPr>
              <p:nvPr/>
            </p:nvSpPr>
            <p:spPr bwMode="auto">
              <a:xfrm>
                <a:off x="1236" y="2114"/>
                <a:ext cx="1" cy="2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51" name="Line 39"/>
              <p:cNvSpPr>
                <a:spLocks noChangeShapeType="1"/>
              </p:cNvSpPr>
              <p:nvPr/>
            </p:nvSpPr>
            <p:spPr bwMode="auto">
              <a:xfrm flipV="1">
                <a:off x="1449" y="3608"/>
                <a:ext cx="1" cy="2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52" name="Line 40"/>
              <p:cNvSpPr>
                <a:spLocks noChangeShapeType="1"/>
              </p:cNvSpPr>
              <p:nvPr/>
            </p:nvSpPr>
            <p:spPr bwMode="auto">
              <a:xfrm>
                <a:off x="1449" y="2114"/>
                <a:ext cx="1" cy="2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53" name="Line 41"/>
              <p:cNvSpPr>
                <a:spLocks noChangeShapeType="1"/>
              </p:cNvSpPr>
              <p:nvPr/>
            </p:nvSpPr>
            <p:spPr bwMode="auto">
              <a:xfrm flipV="1">
                <a:off x="1661" y="3608"/>
                <a:ext cx="1" cy="2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54" name="Line 42"/>
              <p:cNvSpPr>
                <a:spLocks noChangeShapeType="1"/>
              </p:cNvSpPr>
              <p:nvPr/>
            </p:nvSpPr>
            <p:spPr bwMode="auto">
              <a:xfrm>
                <a:off x="1661" y="2114"/>
                <a:ext cx="1" cy="2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55" name="Line 43"/>
              <p:cNvSpPr>
                <a:spLocks noChangeShapeType="1"/>
              </p:cNvSpPr>
              <p:nvPr/>
            </p:nvSpPr>
            <p:spPr bwMode="auto">
              <a:xfrm flipV="1">
                <a:off x="1874" y="3608"/>
                <a:ext cx="1" cy="2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56" name="Line 44"/>
              <p:cNvSpPr>
                <a:spLocks noChangeShapeType="1"/>
              </p:cNvSpPr>
              <p:nvPr/>
            </p:nvSpPr>
            <p:spPr bwMode="auto">
              <a:xfrm>
                <a:off x="1874" y="2114"/>
                <a:ext cx="1" cy="2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57" name="Line 45"/>
              <p:cNvSpPr>
                <a:spLocks noChangeShapeType="1"/>
              </p:cNvSpPr>
              <p:nvPr/>
            </p:nvSpPr>
            <p:spPr bwMode="auto">
              <a:xfrm flipV="1">
                <a:off x="2087" y="3608"/>
                <a:ext cx="1" cy="2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58" name="Line 46"/>
              <p:cNvSpPr>
                <a:spLocks noChangeShapeType="1"/>
              </p:cNvSpPr>
              <p:nvPr/>
            </p:nvSpPr>
            <p:spPr bwMode="auto">
              <a:xfrm>
                <a:off x="2087" y="2114"/>
                <a:ext cx="1" cy="2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59" name="Line 47"/>
              <p:cNvSpPr>
                <a:spLocks noChangeShapeType="1"/>
              </p:cNvSpPr>
              <p:nvPr/>
            </p:nvSpPr>
            <p:spPr bwMode="auto">
              <a:xfrm flipV="1">
                <a:off x="2300" y="3608"/>
                <a:ext cx="1" cy="2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60" name="Line 48"/>
              <p:cNvSpPr>
                <a:spLocks noChangeShapeType="1"/>
              </p:cNvSpPr>
              <p:nvPr/>
            </p:nvSpPr>
            <p:spPr bwMode="auto">
              <a:xfrm>
                <a:off x="2300" y="2114"/>
                <a:ext cx="1" cy="2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61" name="Line 49"/>
              <p:cNvSpPr>
                <a:spLocks noChangeShapeType="1"/>
              </p:cNvSpPr>
              <p:nvPr/>
            </p:nvSpPr>
            <p:spPr bwMode="auto">
              <a:xfrm flipV="1">
                <a:off x="2513" y="3608"/>
                <a:ext cx="1" cy="2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62" name="Line 50"/>
              <p:cNvSpPr>
                <a:spLocks noChangeShapeType="1"/>
              </p:cNvSpPr>
              <p:nvPr/>
            </p:nvSpPr>
            <p:spPr bwMode="auto">
              <a:xfrm>
                <a:off x="2513" y="2114"/>
                <a:ext cx="1" cy="2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63" name="Rectangle 51"/>
              <p:cNvSpPr>
                <a:spLocks noChangeArrowheads="1"/>
              </p:cNvSpPr>
              <p:nvPr/>
            </p:nvSpPr>
            <p:spPr bwMode="auto">
              <a:xfrm>
                <a:off x="384" y="2114"/>
                <a:ext cx="2129" cy="1523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</p:grpSp>
        <p:sp>
          <p:nvSpPr>
            <p:cNvPr id="10" name="Freeform 52"/>
            <p:cNvSpPr>
              <a:spLocks/>
            </p:cNvSpPr>
            <p:nvPr/>
          </p:nvSpPr>
          <p:spPr bwMode="auto">
            <a:xfrm>
              <a:off x="384" y="2114"/>
              <a:ext cx="1410" cy="1411"/>
            </a:xfrm>
            <a:custGeom>
              <a:avLst/>
              <a:gdLst>
                <a:gd name="T0" fmla="*/ 71 w 7048"/>
                <a:gd name="T1" fmla="*/ 324 h 8468"/>
                <a:gd name="T2" fmla="*/ 214 w 7048"/>
                <a:gd name="T3" fmla="*/ 2233 h 8468"/>
                <a:gd name="T4" fmla="*/ 356 w 7048"/>
                <a:gd name="T5" fmla="*/ 4995 h 8468"/>
                <a:gd name="T6" fmla="*/ 498 w 7048"/>
                <a:gd name="T7" fmla="*/ 7401 h 8468"/>
                <a:gd name="T8" fmla="*/ 641 w 7048"/>
                <a:gd name="T9" fmla="*/ 8468 h 8468"/>
                <a:gd name="T10" fmla="*/ 783 w 7048"/>
                <a:gd name="T11" fmla="*/ 7837 h 8468"/>
                <a:gd name="T12" fmla="*/ 926 w 7048"/>
                <a:gd name="T13" fmla="*/ 5881 h 8468"/>
                <a:gd name="T14" fmla="*/ 1068 w 7048"/>
                <a:gd name="T15" fmla="*/ 3504 h 8468"/>
                <a:gd name="T16" fmla="*/ 1211 w 7048"/>
                <a:gd name="T17" fmla="*/ 1726 h 8468"/>
                <a:gd name="T18" fmla="*/ 1353 w 7048"/>
                <a:gd name="T19" fmla="*/ 1252 h 8468"/>
                <a:gd name="T20" fmla="*/ 1495 w 7048"/>
                <a:gd name="T21" fmla="*/ 2194 h 8468"/>
                <a:gd name="T22" fmla="*/ 1638 w 7048"/>
                <a:gd name="T23" fmla="*/ 4069 h 8468"/>
                <a:gd name="T24" fmla="*/ 1780 w 7048"/>
                <a:gd name="T25" fmla="*/ 6031 h 8468"/>
                <a:gd name="T26" fmla="*/ 1923 w 7048"/>
                <a:gd name="T27" fmla="*/ 7256 h 8468"/>
                <a:gd name="T28" fmla="*/ 2065 w 7048"/>
                <a:gd name="T29" fmla="*/ 7279 h 8468"/>
                <a:gd name="T30" fmla="*/ 2207 w 7048"/>
                <a:gd name="T31" fmla="*/ 6168 h 8468"/>
                <a:gd name="T32" fmla="*/ 2350 w 7048"/>
                <a:gd name="T33" fmla="*/ 4461 h 8468"/>
                <a:gd name="T34" fmla="*/ 2492 w 7048"/>
                <a:gd name="T35" fmla="*/ 2910 h 8468"/>
                <a:gd name="T36" fmla="*/ 2634 w 7048"/>
                <a:gd name="T37" fmla="*/ 2153 h 8468"/>
                <a:gd name="T38" fmla="*/ 2777 w 7048"/>
                <a:gd name="T39" fmla="*/ 2455 h 8468"/>
                <a:gd name="T40" fmla="*/ 2920 w 7048"/>
                <a:gd name="T41" fmla="*/ 3620 h 8468"/>
                <a:gd name="T42" fmla="*/ 3061 w 7048"/>
                <a:gd name="T43" fmla="*/ 5107 h 8468"/>
                <a:gd name="T44" fmla="*/ 3204 w 7048"/>
                <a:gd name="T45" fmla="*/ 6274 h 8468"/>
                <a:gd name="T46" fmla="*/ 3347 w 7048"/>
                <a:gd name="T47" fmla="*/ 6653 h 8468"/>
                <a:gd name="T48" fmla="*/ 3488 w 7048"/>
                <a:gd name="T49" fmla="*/ 6136 h 8468"/>
                <a:gd name="T50" fmla="*/ 3631 w 7048"/>
                <a:gd name="T51" fmla="*/ 4999 h 8468"/>
                <a:gd name="T52" fmla="*/ 3774 w 7048"/>
                <a:gd name="T53" fmla="*/ 3755 h 8468"/>
                <a:gd name="T54" fmla="*/ 3915 w 7048"/>
                <a:gd name="T55" fmla="*/ 2933 h 8468"/>
                <a:gd name="T56" fmla="*/ 4058 w 7048"/>
                <a:gd name="T57" fmla="*/ 2848 h 8468"/>
                <a:gd name="T58" fmla="*/ 4201 w 7048"/>
                <a:gd name="T59" fmla="*/ 3487 h 8468"/>
                <a:gd name="T60" fmla="*/ 4343 w 7048"/>
                <a:gd name="T61" fmla="*/ 4538 h 8468"/>
                <a:gd name="T62" fmla="*/ 4485 w 7048"/>
                <a:gd name="T63" fmla="*/ 5534 h 8468"/>
                <a:gd name="T64" fmla="*/ 4628 w 7048"/>
                <a:gd name="T65" fmla="*/ 6062 h 8468"/>
                <a:gd name="T66" fmla="*/ 4770 w 7048"/>
                <a:gd name="T67" fmla="*/ 5933 h 8468"/>
                <a:gd name="T68" fmla="*/ 4912 w 7048"/>
                <a:gd name="T69" fmla="*/ 5242 h 8468"/>
                <a:gd name="T70" fmla="*/ 5055 w 7048"/>
                <a:gd name="T71" fmla="*/ 4315 h 8468"/>
                <a:gd name="T72" fmla="*/ 5197 w 7048"/>
                <a:gd name="T73" fmla="*/ 3554 h 8468"/>
                <a:gd name="T74" fmla="*/ 5340 w 7048"/>
                <a:gd name="T75" fmla="*/ 3267 h 8468"/>
                <a:gd name="T76" fmla="*/ 5482 w 7048"/>
                <a:gd name="T77" fmla="*/ 3543 h 8468"/>
                <a:gd name="T78" fmla="*/ 5624 w 7048"/>
                <a:gd name="T79" fmla="*/ 4231 h 8468"/>
                <a:gd name="T80" fmla="*/ 5767 w 7048"/>
                <a:gd name="T81" fmla="*/ 5015 h 8468"/>
                <a:gd name="T82" fmla="*/ 5909 w 7048"/>
                <a:gd name="T83" fmla="*/ 5562 h 8468"/>
                <a:gd name="T84" fmla="*/ 6052 w 7048"/>
                <a:gd name="T85" fmla="*/ 5660 h 8468"/>
                <a:gd name="T86" fmla="*/ 6194 w 7048"/>
                <a:gd name="T87" fmla="*/ 5296 h 8468"/>
                <a:gd name="T88" fmla="*/ 6337 w 7048"/>
                <a:gd name="T89" fmla="*/ 4652 h 8468"/>
                <a:gd name="T90" fmla="*/ 6479 w 7048"/>
                <a:gd name="T91" fmla="*/ 4014 h 8468"/>
                <a:gd name="T92" fmla="*/ 6621 w 7048"/>
                <a:gd name="T93" fmla="*/ 3651 h 8468"/>
                <a:gd name="T94" fmla="*/ 6764 w 7048"/>
                <a:gd name="T95" fmla="*/ 3695 h 8468"/>
                <a:gd name="T96" fmla="*/ 6906 w 7048"/>
                <a:gd name="T97" fmla="*/ 4102 h 8468"/>
                <a:gd name="T98" fmla="*/ 7048 w 7048"/>
                <a:gd name="T99" fmla="*/ 4677 h 8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048" h="8468">
                  <a:moveTo>
                    <a:pt x="0" y="0"/>
                  </a:moveTo>
                  <a:lnTo>
                    <a:pt x="0" y="0"/>
                  </a:lnTo>
                  <a:lnTo>
                    <a:pt x="36" y="102"/>
                  </a:lnTo>
                  <a:lnTo>
                    <a:pt x="71" y="324"/>
                  </a:lnTo>
                  <a:lnTo>
                    <a:pt x="108" y="662"/>
                  </a:lnTo>
                  <a:lnTo>
                    <a:pt x="143" y="1101"/>
                  </a:lnTo>
                  <a:lnTo>
                    <a:pt x="178" y="1631"/>
                  </a:lnTo>
                  <a:lnTo>
                    <a:pt x="214" y="2233"/>
                  </a:lnTo>
                  <a:lnTo>
                    <a:pt x="249" y="2890"/>
                  </a:lnTo>
                  <a:lnTo>
                    <a:pt x="285" y="3583"/>
                  </a:lnTo>
                  <a:lnTo>
                    <a:pt x="321" y="4291"/>
                  </a:lnTo>
                  <a:lnTo>
                    <a:pt x="356" y="4995"/>
                  </a:lnTo>
                  <a:lnTo>
                    <a:pt x="392" y="5677"/>
                  </a:lnTo>
                  <a:lnTo>
                    <a:pt x="427" y="6315"/>
                  </a:lnTo>
                  <a:lnTo>
                    <a:pt x="463" y="6895"/>
                  </a:lnTo>
                  <a:lnTo>
                    <a:pt x="498" y="7401"/>
                  </a:lnTo>
                  <a:lnTo>
                    <a:pt x="535" y="7820"/>
                  </a:lnTo>
                  <a:lnTo>
                    <a:pt x="570" y="8142"/>
                  </a:lnTo>
                  <a:lnTo>
                    <a:pt x="605" y="8360"/>
                  </a:lnTo>
                  <a:lnTo>
                    <a:pt x="641" y="8468"/>
                  </a:lnTo>
                  <a:lnTo>
                    <a:pt x="676" y="8467"/>
                  </a:lnTo>
                  <a:lnTo>
                    <a:pt x="713" y="8357"/>
                  </a:lnTo>
                  <a:lnTo>
                    <a:pt x="748" y="8144"/>
                  </a:lnTo>
                  <a:lnTo>
                    <a:pt x="783" y="7837"/>
                  </a:lnTo>
                  <a:lnTo>
                    <a:pt x="819" y="7443"/>
                  </a:lnTo>
                  <a:lnTo>
                    <a:pt x="854" y="6975"/>
                  </a:lnTo>
                  <a:lnTo>
                    <a:pt x="890" y="6451"/>
                  </a:lnTo>
                  <a:lnTo>
                    <a:pt x="926" y="5881"/>
                  </a:lnTo>
                  <a:lnTo>
                    <a:pt x="962" y="5285"/>
                  </a:lnTo>
                  <a:lnTo>
                    <a:pt x="997" y="4678"/>
                  </a:lnTo>
                  <a:lnTo>
                    <a:pt x="1032" y="4080"/>
                  </a:lnTo>
                  <a:lnTo>
                    <a:pt x="1068" y="3504"/>
                  </a:lnTo>
                  <a:lnTo>
                    <a:pt x="1103" y="2967"/>
                  </a:lnTo>
                  <a:lnTo>
                    <a:pt x="1140" y="2484"/>
                  </a:lnTo>
                  <a:lnTo>
                    <a:pt x="1175" y="2067"/>
                  </a:lnTo>
                  <a:lnTo>
                    <a:pt x="1211" y="1726"/>
                  </a:lnTo>
                  <a:lnTo>
                    <a:pt x="1246" y="1469"/>
                  </a:lnTo>
                  <a:lnTo>
                    <a:pt x="1281" y="1303"/>
                  </a:lnTo>
                  <a:lnTo>
                    <a:pt x="1318" y="1231"/>
                  </a:lnTo>
                  <a:lnTo>
                    <a:pt x="1353" y="1252"/>
                  </a:lnTo>
                  <a:lnTo>
                    <a:pt x="1389" y="1364"/>
                  </a:lnTo>
                  <a:lnTo>
                    <a:pt x="1424" y="1564"/>
                  </a:lnTo>
                  <a:lnTo>
                    <a:pt x="1459" y="1844"/>
                  </a:lnTo>
                  <a:lnTo>
                    <a:pt x="1495" y="2194"/>
                  </a:lnTo>
                  <a:lnTo>
                    <a:pt x="1531" y="2605"/>
                  </a:lnTo>
                  <a:lnTo>
                    <a:pt x="1567" y="3064"/>
                  </a:lnTo>
                  <a:lnTo>
                    <a:pt x="1602" y="3556"/>
                  </a:lnTo>
                  <a:lnTo>
                    <a:pt x="1638" y="4069"/>
                  </a:lnTo>
                  <a:lnTo>
                    <a:pt x="1673" y="4587"/>
                  </a:lnTo>
                  <a:lnTo>
                    <a:pt x="1709" y="5096"/>
                  </a:lnTo>
                  <a:lnTo>
                    <a:pt x="1745" y="5582"/>
                  </a:lnTo>
                  <a:lnTo>
                    <a:pt x="1780" y="6031"/>
                  </a:lnTo>
                  <a:lnTo>
                    <a:pt x="1816" y="6433"/>
                  </a:lnTo>
                  <a:lnTo>
                    <a:pt x="1851" y="6777"/>
                  </a:lnTo>
                  <a:lnTo>
                    <a:pt x="1886" y="7053"/>
                  </a:lnTo>
                  <a:lnTo>
                    <a:pt x="1923" y="7256"/>
                  </a:lnTo>
                  <a:lnTo>
                    <a:pt x="1958" y="7381"/>
                  </a:lnTo>
                  <a:lnTo>
                    <a:pt x="1994" y="7427"/>
                  </a:lnTo>
                  <a:lnTo>
                    <a:pt x="2029" y="7392"/>
                  </a:lnTo>
                  <a:lnTo>
                    <a:pt x="2065" y="7279"/>
                  </a:lnTo>
                  <a:lnTo>
                    <a:pt x="2100" y="7094"/>
                  </a:lnTo>
                  <a:lnTo>
                    <a:pt x="2136" y="6840"/>
                  </a:lnTo>
                  <a:lnTo>
                    <a:pt x="2172" y="6529"/>
                  </a:lnTo>
                  <a:lnTo>
                    <a:pt x="2207" y="6168"/>
                  </a:lnTo>
                  <a:lnTo>
                    <a:pt x="2243" y="5769"/>
                  </a:lnTo>
                  <a:lnTo>
                    <a:pt x="2278" y="5344"/>
                  </a:lnTo>
                  <a:lnTo>
                    <a:pt x="2315" y="4903"/>
                  </a:lnTo>
                  <a:lnTo>
                    <a:pt x="2350" y="4461"/>
                  </a:lnTo>
                  <a:lnTo>
                    <a:pt x="2385" y="4030"/>
                  </a:lnTo>
                  <a:lnTo>
                    <a:pt x="2421" y="3620"/>
                  </a:lnTo>
                  <a:lnTo>
                    <a:pt x="2456" y="3244"/>
                  </a:lnTo>
                  <a:lnTo>
                    <a:pt x="2492" y="2910"/>
                  </a:lnTo>
                  <a:lnTo>
                    <a:pt x="2528" y="2628"/>
                  </a:lnTo>
                  <a:lnTo>
                    <a:pt x="2563" y="2405"/>
                  </a:lnTo>
                  <a:lnTo>
                    <a:pt x="2599" y="2246"/>
                  </a:lnTo>
                  <a:lnTo>
                    <a:pt x="2634" y="2153"/>
                  </a:lnTo>
                  <a:lnTo>
                    <a:pt x="2670" y="2129"/>
                  </a:lnTo>
                  <a:lnTo>
                    <a:pt x="2705" y="2173"/>
                  </a:lnTo>
                  <a:lnTo>
                    <a:pt x="2742" y="2283"/>
                  </a:lnTo>
                  <a:lnTo>
                    <a:pt x="2777" y="2455"/>
                  </a:lnTo>
                  <a:lnTo>
                    <a:pt x="2812" y="2682"/>
                  </a:lnTo>
                  <a:lnTo>
                    <a:pt x="2848" y="2958"/>
                  </a:lnTo>
                  <a:lnTo>
                    <a:pt x="2883" y="3274"/>
                  </a:lnTo>
                  <a:lnTo>
                    <a:pt x="2920" y="3620"/>
                  </a:lnTo>
                  <a:lnTo>
                    <a:pt x="2955" y="3988"/>
                  </a:lnTo>
                  <a:lnTo>
                    <a:pt x="2990" y="4365"/>
                  </a:lnTo>
                  <a:lnTo>
                    <a:pt x="3026" y="4743"/>
                  </a:lnTo>
                  <a:lnTo>
                    <a:pt x="3061" y="5107"/>
                  </a:lnTo>
                  <a:lnTo>
                    <a:pt x="3097" y="5452"/>
                  </a:lnTo>
                  <a:lnTo>
                    <a:pt x="3133" y="5767"/>
                  </a:lnTo>
                  <a:lnTo>
                    <a:pt x="3169" y="6044"/>
                  </a:lnTo>
                  <a:lnTo>
                    <a:pt x="3204" y="6274"/>
                  </a:lnTo>
                  <a:lnTo>
                    <a:pt x="3239" y="6454"/>
                  </a:lnTo>
                  <a:lnTo>
                    <a:pt x="3275" y="6578"/>
                  </a:lnTo>
                  <a:lnTo>
                    <a:pt x="3310" y="6645"/>
                  </a:lnTo>
                  <a:lnTo>
                    <a:pt x="3347" y="6653"/>
                  </a:lnTo>
                  <a:lnTo>
                    <a:pt x="3382" y="6603"/>
                  </a:lnTo>
                  <a:lnTo>
                    <a:pt x="3417" y="6497"/>
                  </a:lnTo>
                  <a:lnTo>
                    <a:pt x="3453" y="6340"/>
                  </a:lnTo>
                  <a:lnTo>
                    <a:pt x="3488" y="6136"/>
                  </a:lnTo>
                  <a:lnTo>
                    <a:pt x="3525" y="5892"/>
                  </a:lnTo>
                  <a:lnTo>
                    <a:pt x="3560" y="5616"/>
                  </a:lnTo>
                  <a:lnTo>
                    <a:pt x="3596" y="5316"/>
                  </a:lnTo>
                  <a:lnTo>
                    <a:pt x="3631" y="4999"/>
                  </a:lnTo>
                  <a:lnTo>
                    <a:pt x="3666" y="4675"/>
                  </a:lnTo>
                  <a:lnTo>
                    <a:pt x="3702" y="4355"/>
                  </a:lnTo>
                  <a:lnTo>
                    <a:pt x="3738" y="4045"/>
                  </a:lnTo>
                  <a:lnTo>
                    <a:pt x="3774" y="3755"/>
                  </a:lnTo>
                  <a:lnTo>
                    <a:pt x="3809" y="3493"/>
                  </a:lnTo>
                  <a:lnTo>
                    <a:pt x="3845" y="3265"/>
                  </a:lnTo>
                  <a:lnTo>
                    <a:pt x="3880" y="3077"/>
                  </a:lnTo>
                  <a:lnTo>
                    <a:pt x="3915" y="2933"/>
                  </a:lnTo>
                  <a:lnTo>
                    <a:pt x="3952" y="2837"/>
                  </a:lnTo>
                  <a:lnTo>
                    <a:pt x="3987" y="2790"/>
                  </a:lnTo>
                  <a:lnTo>
                    <a:pt x="4023" y="2795"/>
                  </a:lnTo>
                  <a:lnTo>
                    <a:pt x="4058" y="2848"/>
                  </a:lnTo>
                  <a:lnTo>
                    <a:pt x="4093" y="2947"/>
                  </a:lnTo>
                  <a:lnTo>
                    <a:pt x="4130" y="3091"/>
                  </a:lnTo>
                  <a:lnTo>
                    <a:pt x="4165" y="3273"/>
                  </a:lnTo>
                  <a:lnTo>
                    <a:pt x="4201" y="3487"/>
                  </a:lnTo>
                  <a:lnTo>
                    <a:pt x="4236" y="3729"/>
                  </a:lnTo>
                  <a:lnTo>
                    <a:pt x="4272" y="3990"/>
                  </a:lnTo>
                  <a:lnTo>
                    <a:pt x="4307" y="4262"/>
                  </a:lnTo>
                  <a:lnTo>
                    <a:pt x="4343" y="4538"/>
                  </a:lnTo>
                  <a:lnTo>
                    <a:pt x="4379" y="4810"/>
                  </a:lnTo>
                  <a:lnTo>
                    <a:pt x="4414" y="5072"/>
                  </a:lnTo>
                  <a:lnTo>
                    <a:pt x="4450" y="5316"/>
                  </a:lnTo>
                  <a:lnTo>
                    <a:pt x="4485" y="5534"/>
                  </a:lnTo>
                  <a:lnTo>
                    <a:pt x="4522" y="5722"/>
                  </a:lnTo>
                  <a:lnTo>
                    <a:pt x="4557" y="5875"/>
                  </a:lnTo>
                  <a:lnTo>
                    <a:pt x="4592" y="5990"/>
                  </a:lnTo>
                  <a:lnTo>
                    <a:pt x="4628" y="6062"/>
                  </a:lnTo>
                  <a:lnTo>
                    <a:pt x="4663" y="6093"/>
                  </a:lnTo>
                  <a:lnTo>
                    <a:pt x="4699" y="6080"/>
                  </a:lnTo>
                  <a:lnTo>
                    <a:pt x="4735" y="6026"/>
                  </a:lnTo>
                  <a:lnTo>
                    <a:pt x="4770" y="5933"/>
                  </a:lnTo>
                  <a:lnTo>
                    <a:pt x="4806" y="5803"/>
                  </a:lnTo>
                  <a:lnTo>
                    <a:pt x="4841" y="5640"/>
                  </a:lnTo>
                  <a:lnTo>
                    <a:pt x="4877" y="5452"/>
                  </a:lnTo>
                  <a:lnTo>
                    <a:pt x="4912" y="5242"/>
                  </a:lnTo>
                  <a:lnTo>
                    <a:pt x="4949" y="5016"/>
                  </a:lnTo>
                  <a:lnTo>
                    <a:pt x="4984" y="4782"/>
                  </a:lnTo>
                  <a:lnTo>
                    <a:pt x="5019" y="4546"/>
                  </a:lnTo>
                  <a:lnTo>
                    <a:pt x="5055" y="4315"/>
                  </a:lnTo>
                  <a:lnTo>
                    <a:pt x="5090" y="4094"/>
                  </a:lnTo>
                  <a:lnTo>
                    <a:pt x="5127" y="3890"/>
                  </a:lnTo>
                  <a:lnTo>
                    <a:pt x="5162" y="3709"/>
                  </a:lnTo>
                  <a:lnTo>
                    <a:pt x="5197" y="3554"/>
                  </a:lnTo>
                  <a:lnTo>
                    <a:pt x="5233" y="3430"/>
                  </a:lnTo>
                  <a:lnTo>
                    <a:pt x="5268" y="3340"/>
                  </a:lnTo>
                  <a:lnTo>
                    <a:pt x="5304" y="3285"/>
                  </a:lnTo>
                  <a:lnTo>
                    <a:pt x="5340" y="3267"/>
                  </a:lnTo>
                  <a:lnTo>
                    <a:pt x="5376" y="3285"/>
                  </a:lnTo>
                  <a:lnTo>
                    <a:pt x="5411" y="3339"/>
                  </a:lnTo>
                  <a:lnTo>
                    <a:pt x="5446" y="3426"/>
                  </a:lnTo>
                  <a:lnTo>
                    <a:pt x="5482" y="3543"/>
                  </a:lnTo>
                  <a:lnTo>
                    <a:pt x="5517" y="3687"/>
                  </a:lnTo>
                  <a:lnTo>
                    <a:pt x="5554" y="3852"/>
                  </a:lnTo>
                  <a:lnTo>
                    <a:pt x="5589" y="4035"/>
                  </a:lnTo>
                  <a:lnTo>
                    <a:pt x="5624" y="4231"/>
                  </a:lnTo>
                  <a:lnTo>
                    <a:pt x="5660" y="4431"/>
                  </a:lnTo>
                  <a:lnTo>
                    <a:pt x="5695" y="4633"/>
                  </a:lnTo>
                  <a:lnTo>
                    <a:pt x="5732" y="4829"/>
                  </a:lnTo>
                  <a:lnTo>
                    <a:pt x="5767" y="5015"/>
                  </a:lnTo>
                  <a:lnTo>
                    <a:pt x="5803" y="5185"/>
                  </a:lnTo>
                  <a:lnTo>
                    <a:pt x="5838" y="5335"/>
                  </a:lnTo>
                  <a:lnTo>
                    <a:pt x="5873" y="5463"/>
                  </a:lnTo>
                  <a:lnTo>
                    <a:pt x="5909" y="5562"/>
                  </a:lnTo>
                  <a:lnTo>
                    <a:pt x="5945" y="5633"/>
                  </a:lnTo>
                  <a:lnTo>
                    <a:pt x="5981" y="5673"/>
                  </a:lnTo>
                  <a:lnTo>
                    <a:pt x="6016" y="5683"/>
                  </a:lnTo>
                  <a:lnTo>
                    <a:pt x="6052" y="5660"/>
                  </a:lnTo>
                  <a:lnTo>
                    <a:pt x="6087" y="5608"/>
                  </a:lnTo>
                  <a:lnTo>
                    <a:pt x="6122" y="5528"/>
                  </a:lnTo>
                  <a:lnTo>
                    <a:pt x="6159" y="5423"/>
                  </a:lnTo>
                  <a:lnTo>
                    <a:pt x="6194" y="5296"/>
                  </a:lnTo>
                  <a:lnTo>
                    <a:pt x="6230" y="5151"/>
                  </a:lnTo>
                  <a:lnTo>
                    <a:pt x="6265" y="4992"/>
                  </a:lnTo>
                  <a:lnTo>
                    <a:pt x="6300" y="4823"/>
                  </a:lnTo>
                  <a:lnTo>
                    <a:pt x="6337" y="4652"/>
                  </a:lnTo>
                  <a:lnTo>
                    <a:pt x="6372" y="4480"/>
                  </a:lnTo>
                  <a:lnTo>
                    <a:pt x="6408" y="4314"/>
                  </a:lnTo>
                  <a:lnTo>
                    <a:pt x="6443" y="4157"/>
                  </a:lnTo>
                  <a:lnTo>
                    <a:pt x="6479" y="4014"/>
                  </a:lnTo>
                  <a:lnTo>
                    <a:pt x="6514" y="3890"/>
                  </a:lnTo>
                  <a:lnTo>
                    <a:pt x="6550" y="3786"/>
                  </a:lnTo>
                  <a:lnTo>
                    <a:pt x="6586" y="3706"/>
                  </a:lnTo>
                  <a:lnTo>
                    <a:pt x="6621" y="3651"/>
                  </a:lnTo>
                  <a:lnTo>
                    <a:pt x="6657" y="3623"/>
                  </a:lnTo>
                  <a:lnTo>
                    <a:pt x="6692" y="3620"/>
                  </a:lnTo>
                  <a:lnTo>
                    <a:pt x="6729" y="3645"/>
                  </a:lnTo>
                  <a:lnTo>
                    <a:pt x="6764" y="3695"/>
                  </a:lnTo>
                  <a:lnTo>
                    <a:pt x="6799" y="3768"/>
                  </a:lnTo>
                  <a:lnTo>
                    <a:pt x="6835" y="3862"/>
                  </a:lnTo>
                  <a:lnTo>
                    <a:pt x="6870" y="3975"/>
                  </a:lnTo>
                  <a:lnTo>
                    <a:pt x="6906" y="4102"/>
                  </a:lnTo>
                  <a:lnTo>
                    <a:pt x="6942" y="4239"/>
                  </a:lnTo>
                  <a:lnTo>
                    <a:pt x="6977" y="4384"/>
                  </a:lnTo>
                  <a:lnTo>
                    <a:pt x="7013" y="4531"/>
                  </a:lnTo>
                  <a:lnTo>
                    <a:pt x="7048" y="4677"/>
                  </a:lnTo>
                </a:path>
              </a:pathLst>
            </a:custGeom>
            <a:noFill/>
            <a:ln w="19050" cmpd="sng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 sz="1350"/>
            </a:p>
          </p:txBody>
        </p:sp>
        <p:sp>
          <p:nvSpPr>
            <p:cNvPr id="11" name="Freeform 53"/>
            <p:cNvSpPr>
              <a:spLocks/>
            </p:cNvSpPr>
            <p:nvPr/>
          </p:nvSpPr>
          <p:spPr bwMode="auto">
            <a:xfrm>
              <a:off x="1794" y="2760"/>
              <a:ext cx="719" cy="251"/>
            </a:xfrm>
            <a:custGeom>
              <a:avLst/>
              <a:gdLst>
                <a:gd name="T0" fmla="*/ 36 w 3595"/>
                <a:gd name="T1" fmla="*/ 943 h 1506"/>
                <a:gd name="T2" fmla="*/ 108 w 3595"/>
                <a:gd name="T3" fmla="*/ 1193 h 1506"/>
                <a:gd name="T4" fmla="*/ 178 w 3595"/>
                <a:gd name="T5" fmla="*/ 1381 h 1506"/>
                <a:gd name="T6" fmla="*/ 249 w 3595"/>
                <a:gd name="T7" fmla="*/ 1487 h 1506"/>
                <a:gd name="T8" fmla="*/ 321 w 3595"/>
                <a:gd name="T9" fmla="*/ 1502 h 1506"/>
                <a:gd name="T10" fmla="*/ 392 w 3595"/>
                <a:gd name="T11" fmla="*/ 1430 h 1506"/>
                <a:gd name="T12" fmla="*/ 463 w 3595"/>
                <a:gd name="T13" fmla="*/ 1280 h 1506"/>
                <a:gd name="T14" fmla="*/ 535 w 3595"/>
                <a:gd name="T15" fmla="*/ 1070 h 1506"/>
                <a:gd name="T16" fmla="*/ 605 w 3595"/>
                <a:gd name="T17" fmla="*/ 827 h 1506"/>
                <a:gd name="T18" fmla="*/ 676 w 3595"/>
                <a:gd name="T19" fmla="*/ 577 h 1506"/>
                <a:gd name="T20" fmla="*/ 748 w 3595"/>
                <a:gd name="T21" fmla="*/ 347 h 1506"/>
                <a:gd name="T22" fmla="*/ 819 w 3595"/>
                <a:gd name="T23" fmla="*/ 164 h 1506"/>
                <a:gd name="T24" fmla="*/ 891 w 3595"/>
                <a:gd name="T25" fmla="*/ 45 h 1506"/>
                <a:gd name="T26" fmla="*/ 962 w 3595"/>
                <a:gd name="T27" fmla="*/ 0 h 1506"/>
                <a:gd name="T28" fmla="*/ 1032 w 3595"/>
                <a:gd name="T29" fmla="*/ 33 h 1506"/>
                <a:gd name="T30" fmla="*/ 1104 w 3595"/>
                <a:gd name="T31" fmla="*/ 137 h 1506"/>
                <a:gd name="T32" fmla="*/ 1175 w 3595"/>
                <a:gd name="T33" fmla="*/ 298 h 1506"/>
                <a:gd name="T34" fmla="*/ 1246 w 3595"/>
                <a:gd name="T35" fmla="*/ 498 h 1506"/>
                <a:gd name="T36" fmla="*/ 1318 w 3595"/>
                <a:gd name="T37" fmla="*/ 712 h 1506"/>
                <a:gd name="T38" fmla="*/ 1389 w 3595"/>
                <a:gd name="T39" fmla="*/ 918 h 1506"/>
                <a:gd name="T40" fmla="*/ 1459 w 3595"/>
                <a:gd name="T41" fmla="*/ 1092 h 1506"/>
                <a:gd name="T42" fmla="*/ 1531 w 3595"/>
                <a:gd name="T43" fmla="*/ 1217 h 1506"/>
                <a:gd name="T44" fmla="*/ 1602 w 3595"/>
                <a:gd name="T45" fmla="*/ 1282 h 1506"/>
                <a:gd name="T46" fmla="*/ 1673 w 3595"/>
                <a:gd name="T47" fmla="*/ 1279 h 1506"/>
                <a:gd name="T48" fmla="*/ 1745 w 3595"/>
                <a:gd name="T49" fmla="*/ 1213 h 1506"/>
                <a:gd name="T50" fmla="*/ 1816 w 3595"/>
                <a:gd name="T51" fmla="*/ 1092 h 1506"/>
                <a:gd name="T52" fmla="*/ 1886 w 3595"/>
                <a:gd name="T53" fmla="*/ 932 h 1506"/>
                <a:gd name="T54" fmla="*/ 1958 w 3595"/>
                <a:gd name="T55" fmla="*/ 752 h 1506"/>
                <a:gd name="T56" fmla="*/ 2029 w 3595"/>
                <a:gd name="T57" fmla="*/ 571 h 1506"/>
                <a:gd name="T58" fmla="*/ 2101 w 3595"/>
                <a:gd name="T59" fmla="*/ 409 h 1506"/>
                <a:gd name="T60" fmla="*/ 2172 w 3595"/>
                <a:gd name="T61" fmla="*/ 284 h 1506"/>
                <a:gd name="T62" fmla="*/ 2243 w 3595"/>
                <a:gd name="T63" fmla="*/ 208 h 1506"/>
                <a:gd name="T64" fmla="*/ 2315 w 3595"/>
                <a:gd name="T65" fmla="*/ 187 h 1506"/>
                <a:gd name="T66" fmla="*/ 2385 w 3595"/>
                <a:gd name="T67" fmla="*/ 224 h 1506"/>
                <a:gd name="T68" fmla="*/ 2456 w 3595"/>
                <a:gd name="T69" fmla="*/ 309 h 1506"/>
                <a:gd name="T70" fmla="*/ 2528 w 3595"/>
                <a:gd name="T71" fmla="*/ 434 h 1506"/>
                <a:gd name="T72" fmla="*/ 2599 w 3595"/>
                <a:gd name="T73" fmla="*/ 584 h 1506"/>
                <a:gd name="T74" fmla="*/ 2670 w 3595"/>
                <a:gd name="T75" fmla="*/ 740 h 1506"/>
                <a:gd name="T76" fmla="*/ 2742 w 3595"/>
                <a:gd name="T77" fmla="*/ 888 h 1506"/>
                <a:gd name="T78" fmla="*/ 2812 w 3595"/>
                <a:gd name="T79" fmla="*/ 1008 h 1506"/>
                <a:gd name="T80" fmla="*/ 2883 w 3595"/>
                <a:gd name="T81" fmla="*/ 1091 h 1506"/>
                <a:gd name="T82" fmla="*/ 2955 w 3595"/>
                <a:gd name="T83" fmla="*/ 1127 h 1506"/>
                <a:gd name="T84" fmla="*/ 3026 w 3595"/>
                <a:gd name="T85" fmla="*/ 1116 h 1506"/>
                <a:gd name="T86" fmla="*/ 3098 w 3595"/>
                <a:gd name="T87" fmla="*/ 1057 h 1506"/>
                <a:gd name="T88" fmla="*/ 3169 w 3595"/>
                <a:gd name="T89" fmla="*/ 962 h 1506"/>
                <a:gd name="T90" fmla="*/ 3239 w 3595"/>
                <a:gd name="T91" fmla="*/ 841 h 1506"/>
                <a:gd name="T92" fmla="*/ 3311 w 3595"/>
                <a:gd name="T93" fmla="*/ 708 h 1506"/>
                <a:gd name="T94" fmla="*/ 3381 w 3595"/>
                <a:gd name="T95" fmla="*/ 578 h 1506"/>
                <a:gd name="T96" fmla="*/ 3452 w 3595"/>
                <a:gd name="T97" fmla="*/ 464 h 1506"/>
                <a:gd name="T98" fmla="*/ 3524 w 3595"/>
                <a:gd name="T99" fmla="*/ 380 h 1506"/>
                <a:gd name="T100" fmla="*/ 3595 w 3595"/>
                <a:gd name="T101" fmla="*/ 332 h 1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595" h="1506">
                  <a:moveTo>
                    <a:pt x="0" y="802"/>
                  </a:moveTo>
                  <a:lnTo>
                    <a:pt x="36" y="943"/>
                  </a:lnTo>
                  <a:lnTo>
                    <a:pt x="71" y="1075"/>
                  </a:lnTo>
                  <a:lnTo>
                    <a:pt x="108" y="1193"/>
                  </a:lnTo>
                  <a:lnTo>
                    <a:pt x="143" y="1296"/>
                  </a:lnTo>
                  <a:lnTo>
                    <a:pt x="178" y="1381"/>
                  </a:lnTo>
                  <a:lnTo>
                    <a:pt x="214" y="1444"/>
                  </a:lnTo>
                  <a:lnTo>
                    <a:pt x="249" y="1487"/>
                  </a:lnTo>
                  <a:lnTo>
                    <a:pt x="286" y="1506"/>
                  </a:lnTo>
                  <a:lnTo>
                    <a:pt x="321" y="1502"/>
                  </a:lnTo>
                  <a:lnTo>
                    <a:pt x="356" y="1478"/>
                  </a:lnTo>
                  <a:lnTo>
                    <a:pt x="392" y="1430"/>
                  </a:lnTo>
                  <a:lnTo>
                    <a:pt x="427" y="1363"/>
                  </a:lnTo>
                  <a:lnTo>
                    <a:pt x="463" y="1280"/>
                  </a:lnTo>
                  <a:lnTo>
                    <a:pt x="499" y="1181"/>
                  </a:lnTo>
                  <a:lnTo>
                    <a:pt x="535" y="1070"/>
                  </a:lnTo>
                  <a:lnTo>
                    <a:pt x="570" y="951"/>
                  </a:lnTo>
                  <a:lnTo>
                    <a:pt x="605" y="827"/>
                  </a:lnTo>
                  <a:lnTo>
                    <a:pt x="641" y="701"/>
                  </a:lnTo>
                  <a:lnTo>
                    <a:pt x="676" y="577"/>
                  </a:lnTo>
                  <a:lnTo>
                    <a:pt x="713" y="457"/>
                  </a:lnTo>
                  <a:lnTo>
                    <a:pt x="748" y="347"/>
                  </a:lnTo>
                  <a:lnTo>
                    <a:pt x="783" y="249"/>
                  </a:lnTo>
                  <a:lnTo>
                    <a:pt x="819" y="164"/>
                  </a:lnTo>
                  <a:lnTo>
                    <a:pt x="854" y="95"/>
                  </a:lnTo>
                  <a:lnTo>
                    <a:pt x="891" y="45"/>
                  </a:lnTo>
                  <a:lnTo>
                    <a:pt x="926" y="12"/>
                  </a:lnTo>
                  <a:lnTo>
                    <a:pt x="962" y="0"/>
                  </a:lnTo>
                  <a:lnTo>
                    <a:pt x="997" y="7"/>
                  </a:lnTo>
                  <a:lnTo>
                    <a:pt x="1032" y="33"/>
                  </a:lnTo>
                  <a:lnTo>
                    <a:pt x="1068" y="76"/>
                  </a:lnTo>
                  <a:lnTo>
                    <a:pt x="1104" y="137"/>
                  </a:lnTo>
                  <a:lnTo>
                    <a:pt x="1140" y="212"/>
                  </a:lnTo>
                  <a:lnTo>
                    <a:pt x="1175" y="298"/>
                  </a:lnTo>
                  <a:lnTo>
                    <a:pt x="1210" y="395"/>
                  </a:lnTo>
                  <a:lnTo>
                    <a:pt x="1246" y="498"/>
                  </a:lnTo>
                  <a:lnTo>
                    <a:pt x="1281" y="605"/>
                  </a:lnTo>
                  <a:lnTo>
                    <a:pt x="1318" y="712"/>
                  </a:lnTo>
                  <a:lnTo>
                    <a:pt x="1353" y="817"/>
                  </a:lnTo>
                  <a:lnTo>
                    <a:pt x="1389" y="918"/>
                  </a:lnTo>
                  <a:lnTo>
                    <a:pt x="1424" y="1010"/>
                  </a:lnTo>
                  <a:lnTo>
                    <a:pt x="1459" y="1092"/>
                  </a:lnTo>
                  <a:lnTo>
                    <a:pt x="1496" y="1162"/>
                  </a:lnTo>
                  <a:lnTo>
                    <a:pt x="1531" y="1217"/>
                  </a:lnTo>
                  <a:lnTo>
                    <a:pt x="1567" y="1257"/>
                  </a:lnTo>
                  <a:lnTo>
                    <a:pt x="1602" y="1282"/>
                  </a:lnTo>
                  <a:lnTo>
                    <a:pt x="1638" y="1289"/>
                  </a:lnTo>
                  <a:lnTo>
                    <a:pt x="1673" y="1279"/>
                  </a:lnTo>
                  <a:lnTo>
                    <a:pt x="1709" y="1253"/>
                  </a:lnTo>
                  <a:lnTo>
                    <a:pt x="1745" y="1213"/>
                  </a:lnTo>
                  <a:lnTo>
                    <a:pt x="1780" y="1159"/>
                  </a:lnTo>
                  <a:lnTo>
                    <a:pt x="1816" y="1092"/>
                  </a:lnTo>
                  <a:lnTo>
                    <a:pt x="1851" y="1016"/>
                  </a:lnTo>
                  <a:lnTo>
                    <a:pt x="1886" y="932"/>
                  </a:lnTo>
                  <a:lnTo>
                    <a:pt x="1923" y="843"/>
                  </a:lnTo>
                  <a:lnTo>
                    <a:pt x="1958" y="752"/>
                  </a:lnTo>
                  <a:lnTo>
                    <a:pt x="1994" y="660"/>
                  </a:lnTo>
                  <a:lnTo>
                    <a:pt x="2029" y="571"/>
                  </a:lnTo>
                  <a:lnTo>
                    <a:pt x="2065" y="487"/>
                  </a:lnTo>
                  <a:lnTo>
                    <a:pt x="2101" y="409"/>
                  </a:lnTo>
                  <a:lnTo>
                    <a:pt x="2136" y="342"/>
                  </a:lnTo>
                  <a:lnTo>
                    <a:pt x="2172" y="284"/>
                  </a:lnTo>
                  <a:lnTo>
                    <a:pt x="2207" y="240"/>
                  </a:lnTo>
                  <a:lnTo>
                    <a:pt x="2243" y="208"/>
                  </a:lnTo>
                  <a:lnTo>
                    <a:pt x="2278" y="191"/>
                  </a:lnTo>
                  <a:lnTo>
                    <a:pt x="2315" y="187"/>
                  </a:lnTo>
                  <a:lnTo>
                    <a:pt x="2350" y="199"/>
                  </a:lnTo>
                  <a:lnTo>
                    <a:pt x="2385" y="224"/>
                  </a:lnTo>
                  <a:lnTo>
                    <a:pt x="2421" y="261"/>
                  </a:lnTo>
                  <a:lnTo>
                    <a:pt x="2456" y="309"/>
                  </a:lnTo>
                  <a:lnTo>
                    <a:pt x="2493" y="367"/>
                  </a:lnTo>
                  <a:lnTo>
                    <a:pt x="2528" y="434"/>
                  </a:lnTo>
                  <a:lnTo>
                    <a:pt x="2563" y="508"/>
                  </a:lnTo>
                  <a:lnTo>
                    <a:pt x="2599" y="584"/>
                  </a:lnTo>
                  <a:lnTo>
                    <a:pt x="2634" y="663"/>
                  </a:lnTo>
                  <a:lnTo>
                    <a:pt x="2670" y="740"/>
                  </a:lnTo>
                  <a:lnTo>
                    <a:pt x="2706" y="816"/>
                  </a:lnTo>
                  <a:lnTo>
                    <a:pt x="2742" y="888"/>
                  </a:lnTo>
                  <a:lnTo>
                    <a:pt x="2777" y="952"/>
                  </a:lnTo>
                  <a:lnTo>
                    <a:pt x="2812" y="1008"/>
                  </a:lnTo>
                  <a:lnTo>
                    <a:pt x="2848" y="1055"/>
                  </a:lnTo>
                  <a:lnTo>
                    <a:pt x="2883" y="1091"/>
                  </a:lnTo>
                  <a:lnTo>
                    <a:pt x="2920" y="1114"/>
                  </a:lnTo>
                  <a:lnTo>
                    <a:pt x="2955" y="1127"/>
                  </a:lnTo>
                  <a:lnTo>
                    <a:pt x="2990" y="1127"/>
                  </a:lnTo>
                  <a:lnTo>
                    <a:pt x="3026" y="1116"/>
                  </a:lnTo>
                  <a:lnTo>
                    <a:pt x="3061" y="1092"/>
                  </a:lnTo>
                  <a:lnTo>
                    <a:pt x="3098" y="1057"/>
                  </a:lnTo>
                  <a:lnTo>
                    <a:pt x="3133" y="1014"/>
                  </a:lnTo>
                  <a:lnTo>
                    <a:pt x="3169" y="962"/>
                  </a:lnTo>
                  <a:lnTo>
                    <a:pt x="3204" y="904"/>
                  </a:lnTo>
                  <a:lnTo>
                    <a:pt x="3239" y="841"/>
                  </a:lnTo>
                  <a:lnTo>
                    <a:pt x="3275" y="775"/>
                  </a:lnTo>
                  <a:lnTo>
                    <a:pt x="3311" y="708"/>
                  </a:lnTo>
                  <a:lnTo>
                    <a:pt x="3347" y="641"/>
                  </a:lnTo>
                  <a:lnTo>
                    <a:pt x="3381" y="578"/>
                  </a:lnTo>
                  <a:lnTo>
                    <a:pt x="3416" y="518"/>
                  </a:lnTo>
                  <a:lnTo>
                    <a:pt x="3452" y="464"/>
                  </a:lnTo>
                  <a:lnTo>
                    <a:pt x="3487" y="418"/>
                  </a:lnTo>
                  <a:lnTo>
                    <a:pt x="3524" y="380"/>
                  </a:lnTo>
                  <a:lnTo>
                    <a:pt x="3559" y="351"/>
                  </a:lnTo>
                  <a:lnTo>
                    <a:pt x="3595" y="332"/>
                  </a:lnTo>
                </a:path>
              </a:pathLst>
            </a:custGeom>
            <a:noFill/>
            <a:ln w="19050" cmpd="sng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 sz="1350"/>
            </a:p>
          </p:txBody>
        </p:sp>
        <p:sp>
          <p:nvSpPr>
            <p:cNvPr id="12" name="Freeform 54"/>
            <p:cNvSpPr>
              <a:spLocks/>
            </p:cNvSpPr>
            <p:nvPr/>
          </p:nvSpPr>
          <p:spPr bwMode="auto">
            <a:xfrm>
              <a:off x="384" y="2114"/>
              <a:ext cx="1410" cy="616"/>
            </a:xfrm>
            <a:custGeom>
              <a:avLst/>
              <a:gdLst>
                <a:gd name="T0" fmla="*/ 71 w 7048"/>
                <a:gd name="T1" fmla="*/ 76 h 3696"/>
                <a:gd name="T2" fmla="*/ 214 w 7048"/>
                <a:gd name="T3" fmla="*/ 223 h 3696"/>
                <a:gd name="T4" fmla="*/ 356 w 7048"/>
                <a:gd name="T5" fmla="*/ 366 h 3696"/>
                <a:gd name="T6" fmla="*/ 498 w 7048"/>
                <a:gd name="T7" fmla="*/ 504 h 3696"/>
                <a:gd name="T8" fmla="*/ 641 w 7048"/>
                <a:gd name="T9" fmla="*/ 637 h 3696"/>
                <a:gd name="T10" fmla="*/ 783 w 7048"/>
                <a:gd name="T11" fmla="*/ 767 h 3696"/>
                <a:gd name="T12" fmla="*/ 926 w 7048"/>
                <a:gd name="T13" fmla="*/ 892 h 3696"/>
                <a:gd name="T14" fmla="*/ 1068 w 7048"/>
                <a:gd name="T15" fmla="*/ 1012 h 3696"/>
                <a:gd name="T16" fmla="*/ 1211 w 7048"/>
                <a:gd name="T17" fmla="*/ 1130 h 3696"/>
                <a:gd name="T18" fmla="*/ 1353 w 7048"/>
                <a:gd name="T19" fmla="*/ 1243 h 3696"/>
                <a:gd name="T20" fmla="*/ 1495 w 7048"/>
                <a:gd name="T21" fmla="*/ 1353 h 3696"/>
                <a:gd name="T22" fmla="*/ 1638 w 7048"/>
                <a:gd name="T23" fmla="*/ 1458 h 3696"/>
                <a:gd name="T24" fmla="*/ 1780 w 7048"/>
                <a:gd name="T25" fmla="*/ 1561 h 3696"/>
                <a:gd name="T26" fmla="*/ 1923 w 7048"/>
                <a:gd name="T27" fmla="*/ 1660 h 3696"/>
                <a:gd name="T28" fmla="*/ 2065 w 7048"/>
                <a:gd name="T29" fmla="*/ 1756 h 3696"/>
                <a:gd name="T30" fmla="*/ 2207 w 7048"/>
                <a:gd name="T31" fmla="*/ 1848 h 3696"/>
                <a:gd name="T32" fmla="*/ 2350 w 7048"/>
                <a:gd name="T33" fmla="*/ 1937 h 3696"/>
                <a:gd name="T34" fmla="*/ 2492 w 7048"/>
                <a:gd name="T35" fmla="*/ 2024 h 3696"/>
                <a:gd name="T36" fmla="*/ 2634 w 7048"/>
                <a:gd name="T37" fmla="*/ 2108 h 3696"/>
                <a:gd name="T38" fmla="*/ 2777 w 7048"/>
                <a:gd name="T39" fmla="*/ 2188 h 3696"/>
                <a:gd name="T40" fmla="*/ 2920 w 7048"/>
                <a:gd name="T41" fmla="*/ 2267 h 3696"/>
                <a:gd name="T42" fmla="*/ 3061 w 7048"/>
                <a:gd name="T43" fmla="*/ 2343 h 3696"/>
                <a:gd name="T44" fmla="*/ 3204 w 7048"/>
                <a:gd name="T45" fmla="*/ 2416 h 3696"/>
                <a:gd name="T46" fmla="*/ 3347 w 7048"/>
                <a:gd name="T47" fmla="*/ 2487 h 3696"/>
                <a:gd name="T48" fmla="*/ 3488 w 7048"/>
                <a:gd name="T49" fmla="*/ 2555 h 3696"/>
                <a:gd name="T50" fmla="*/ 3631 w 7048"/>
                <a:gd name="T51" fmla="*/ 2622 h 3696"/>
                <a:gd name="T52" fmla="*/ 3774 w 7048"/>
                <a:gd name="T53" fmla="*/ 2685 h 3696"/>
                <a:gd name="T54" fmla="*/ 3915 w 7048"/>
                <a:gd name="T55" fmla="*/ 2747 h 3696"/>
                <a:gd name="T56" fmla="*/ 4058 w 7048"/>
                <a:gd name="T57" fmla="*/ 2808 h 3696"/>
                <a:gd name="T58" fmla="*/ 4201 w 7048"/>
                <a:gd name="T59" fmla="*/ 2865 h 3696"/>
                <a:gd name="T60" fmla="*/ 4343 w 7048"/>
                <a:gd name="T61" fmla="*/ 2921 h 3696"/>
                <a:gd name="T62" fmla="*/ 4485 w 7048"/>
                <a:gd name="T63" fmla="*/ 2976 h 3696"/>
                <a:gd name="T64" fmla="*/ 4628 w 7048"/>
                <a:gd name="T65" fmla="*/ 3028 h 3696"/>
                <a:gd name="T66" fmla="*/ 4770 w 7048"/>
                <a:gd name="T67" fmla="*/ 3079 h 3696"/>
                <a:gd name="T68" fmla="*/ 4912 w 7048"/>
                <a:gd name="T69" fmla="*/ 3128 h 3696"/>
                <a:gd name="T70" fmla="*/ 5055 w 7048"/>
                <a:gd name="T71" fmla="*/ 3175 h 3696"/>
                <a:gd name="T72" fmla="*/ 5197 w 7048"/>
                <a:gd name="T73" fmla="*/ 3221 h 3696"/>
                <a:gd name="T74" fmla="*/ 5340 w 7048"/>
                <a:gd name="T75" fmla="*/ 3265 h 3696"/>
                <a:gd name="T76" fmla="*/ 5482 w 7048"/>
                <a:gd name="T77" fmla="*/ 3308 h 3696"/>
                <a:gd name="T78" fmla="*/ 5624 w 7048"/>
                <a:gd name="T79" fmla="*/ 3350 h 3696"/>
                <a:gd name="T80" fmla="*/ 5767 w 7048"/>
                <a:gd name="T81" fmla="*/ 3390 h 3696"/>
                <a:gd name="T82" fmla="*/ 5909 w 7048"/>
                <a:gd name="T83" fmla="*/ 3429 h 3696"/>
                <a:gd name="T84" fmla="*/ 6052 w 7048"/>
                <a:gd name="T85" fmla="*/ 3466 h 3696"/>
                <a:gd name="T86" fmla="*/ 6194 w 7048"/>
                <a:gd name="T87" fmla="*/ 3502 h 3696"/>
                <a:gd name="T88" fmla="*/ 6337 w 7048"/>
                <a:gd name="T89" fmla="*/ 3537 h 3696"/>
                <a:gd name="T90" fmla="*/ 6479 w 7048"/>
                <a:gd name="T91" fmla="*/ 3571 h 3696"/>
                <a:gd name="T92" fmla="*/ 6621 w 7048"/>
                <a:gd name="T93" fmla="*/ 3604 h 3696"/>
                <a:gd name="T94" fmla="*/ 6764 w 7048"/>
                <a:gd name="T95" fmla="*/ 3637 h 3696"/>
                <a:gd name="T96" fmla="*/ 6906 w 7048"/>
                <a:gd name="T97" fmla="*/ 3667 h 3696"/>
                <a:gd name="T98" fmla="*/ 7048 w 7048"/>
                <a:gd name="T99" fmla="*/ 3696 h 3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048" h="3696">
                  <a:moveTo>
                    <a:pt x="0" y="0"/>
                  </a:moveTo>
                  <a:lnTo>
                    <a:pt x="0" y="0"/>
                  </a:lnTo>
                  <a:lnTo>
                    <a:pt x="36" y="39"/>
                  </a:lnTo>
                  <a:lnTo>
                    <a:pt x="71" y="76"/>
                  </a:lnTo>
                  <a:lnTo>
                    <a:pt x="108" y="113"/>
                  </a:lnTo>
                  <a:lnTo>
                    <a:pt x="143" y="151"/>
                  </a:lnTo>
                  <a:lnTo>
                    <a:pt x="178" y="187"/>
                  </a:lnTo>
                  <a:lnTo>
                    <a:pt x="214" y="223"/>
                  </a:lnTo>
                  <a:lnTo>
                    <a:pt x="249" y="260"/>
                  </a:lnTo>
                  <a:lnTo>
                    <a:pt x="285" y="296"/>
                  </a:lnTo>
                  <a:lnTo>
                    <a:pt x="321" y="330"/>
                  </a:lnTo>
                  <a:lnTo>
                    <a:pt x="356" y="366"/>
                  </a:lnTo>
                  <a:lnTo>
                    <a:pt x="392" y="401"/>
                  </a:lnTo>
                  <a:lnTo>
                    <a:pt x="427" y="435"/>
                  </a:lnTo>
                  <a:lnTo>
                    <a:pt x="463" y="470"/>
                  </a:lnTo>
                  <a:lnTo>
                    <a:pt x="498" y="504"/>
                  </a:lnTo>
                  <a:lnTo>
                    <a:pt x="535" y="538"/>
                  </a:lnTo>
                  <a:lnTo>
                    <a:pt x="570" y="572"/>
                  </a:lnTo>
                  <a:lnTo>
                    <a:pt x="605" y="604"/>
                  </a:lnTo>
                  <a:lnTo>
                    <a:pt x="641" y="637"/>
                  </a:lnTo>
                  <a:lnTo>
                    <a:pt x="676" y="670"/>
                  </a:lnTo>
                  <a:lnTo>
                    <a:pt x="713" y="703"/>
                  </a:lnTo>
                  <a:lnTo>
                    <a:pt x="748" y="735"/>
                  </a:lnTo>
                  <a:lnTo>
                    <a:pt x="783" y="767"/>
                  </a:lnTo>
                  <a:lnTo>
                    <a:pt x="819" y="798"/>
                  </a:lnTo>
                  <a:lnTo>
                    <a:pt x="854" y="830"/>
                  </a:lnTo>
                  <a:lnTo>
                    <a:pt x="890" y="862"/>
                  </a:lnTo>
                  <a:lnTo>
                    <a:pt x="926" y="892"/>
                  </a:lnTo>
                  <a:lnTo>
                    <a:pt x="962" y="922"/>
                  </a:lnTo>
                  <a:lnTo>
                    <a:pt x="997" y="953"/>
                  </a:lnTo>
                  <a:lnTo>
                    <a:pt x="1032" y="983"/>
                  </a:lnTo>
                  <a:lnTo>
                    <a:pt x="1068" y="1012"/>
                  </a:lnTo>
                  <a:lnTo>
                    <a:pt x="1103" y="1043"/>
                  </a:lnTo>
                  <a:lnTo>
                    <a:pt x="1140" y="1072"/>
                  </a:lnTo>
                  <a:lnTo>
                    <a:pt x="1175" y="1101"/>
                  </a:lnTo>
                  <a:lnTo>
                    <a:pt x="1211" y="1130"/>
                  </a:lnTo>
                  <a:lnTo>
                    <a:pt x="1246" y="1159"/>
                  </a:lnTo>
                  <a:lnTo>
                    <a:pt x="1281" y="1187"/>
                  </a:lnTo>
                  <a:lnTo>
                    <a:pt x="1318" y="1215"/>
                  </a:lnTo>
                  <a:lnTo>
                    <a:pt x="1353" y="1243"/>
                  </a:lnTo>
                  <a:lnTo>
                    <a:pt x="1389" y="1271"/>
                  </a:lnTo>
                  <a:lnTo>
                    <a:pt x="1424" y="1298"/>
                  </a:lnTo>
                  <a:lnTo>
                    <a:pt x="1459" y="1326"/>
                  </a:lnTo>
                  <a:lnTo>
                    <a:pt x="1495" y="1353"/>
                  </a:lnTo>
                  <a:lnTo>
                    <a:pt x="1531" y="1379"/>
                  </a:lnTo>
                  <a:lnTo>
                    <a:pt x="1567" y="1406"/>
                  </a:lnTo>
                  <a:lnTo>
                    <a:pt x="1602" y="1432"/>
                  </a:lnTo>
                  <a:lnTo>
                    <a:pt x="1638" y="1458"/>
                  </a:lnTo>
                  <a:lnTo>
                    <a:pt x="1673" y="1485"/>
                  </a:lnTo>
                  <a:lnTo>
                    <a:pt x="1709" y="1510"/>
                  </a:lnTo>
                  <a:lnTo>
                    <a:pt x="1745" y="1535"/>
                  </a:lnTo>
                  <a:lnTo>
                    <a:pt x="1780" y="1561"/>
                  </a:lnTo>
                  <a:lnTo>
                    <a:pt x="1816" y="1585"/>
                  </a:lnTo>
                  <a:lnTo>
                    <a:pt x="1851" y="1611"/>
                  </a:lnTo>
                  <a:lnTo>
                    <a:pt x="1886" y="1635"/>
                  </a:lnTo>
                  <a:lnTo>
                    <a:pt x="1923" y="1660"/>
                  </a:lnTo>
                  <a:lnTo>
                    <a:pt x="1958" y="1683"/>
                  </a:lnTo>
                  <a:lnTo>
                    <a:pt x="1994" y="1708"/>
                  </a:lnTo>
                  <a:lnTo>
                    <a:pt x="2029" y="1731"/>
                  </a:lnTo>
                  <a:lnTo>
                    <a:pt x="2065" y="1756"/>
                  </a:lnTo>
                  <a:lnTo>
                    <a:pt x="2100" y="1779"/>
                  </a:lnTo>
                  <a:lnTo>
                    <a:pt x="2136" y="1801"/>
                  </a:lnTo>
                  <a:lnTo>
                    <a:pt x="2172" y="1825"/>
                  </a:lnTo>
                  <a:lnTo>
                    <a:pt x="2207" y="1848"/>
                  </a:lnTo>
                  <a:lnTo>
                    <a:pt x="2243" y="1870"/>
                  </a:lnTo>
                  <a:lnTo>
                    <a:pt x="2278" y="1893"/>
                  </a:lnTo>
                  <a:lnTo>
                    <a:pt x="2315" y="1915"/>
                  </a:lnTo>
                  <a:lnTo>
                    <a:pt x="2350" y="1937"/>
                  </a:lnTo>
                  <a:lnTo>
                    <a:pt x="2385" y="1959"/>
                  </a:lnTo>
                  <a:lnTo>
                    <a:pt x="2421" y="1982"/>
                  </a:lnTo>
                  <a:lnTo>
                    <a:pt x="2456" y="2003"/>
                  </a:lnTo>
                  <a:lnTo>
                    <a:pt x="2492" y="2024"/>
                  </a:lnTo>
                  <a:lnTo>
                    <a:pt x="2528" y="2045"/>
                  </a:lnTo>
                  <a:lnTo>
                    <a:pt x="2563" y="2066"/>
                  </a:lnTo>
                  <a:lnTo>
                    <a:pt x="2599" y="2087"/>
                  </a:lnTo>
                  <a:lnTo>
                    <a:pt x="2634" y="2108"/>
                  </a:lnTo>
                  <a:lnTo>
                    <a:pt x="2670" y="2128"/>
                  </a:lnTo>
                  <a:lnTo>
                    <a:pt x="2705" y="2149"/>
                  </a:lnTo>
                  <a:lnTo>
                    <a:pt x="2742" y="2169"/>
                  </a:lnTo>
                  <a:lnTo>
                    <a:pt x="2777" y="2188"/>
                  </a:lnTo>
                  <a:lnTo>
                    <a:pt x="2812" y="2208"/>
                  </a:lnTo>
                  <a:lnTo>
                    <a:pt x="2848" y="2228"/>
                  </a:lnTo>
                  <a:lnTo>
                    <a:pt x="2883" y="2248"/>
                  </a:lnTo>
                  <a:lnTo>
                    <a:pt x="2920" y="2267"/>
                  </a:lnTo>
                  <a:lnTo>
                    <a:pt x="2955" y="2287"/>
                  </a:lnTo>
                  <a:lnTo>
                    <a:pt x="2990" y="2305"/>
                  </a:lnTo>
                  <a:lnTo>
                    <a:pt x="3026" y="2324"/>
                  </a:lnTo>
                  <a:lnTo>
                    <a:pt x="3061" y="2343"/>
                  </a:lnTo>
                  <a:lnTo>
                    <a:pt x="3097" y="2361"/>
                  </a:lnTo>
                  <a:lnTo>
                    <a:pt x="3133" y="2380"/>
                  </a:lnTo>
                  <a:lnTo>
                    <a:pt x="3169" y="2398"/>
                  </a:lnTo>
                  <a:lnTo>
                    <a:pt x="3204" y="2416"/>
                  </a:lnTo>
                  <a:lnTo>
                    <a:pt x="3239" y="2434"/>
                  </a:lnTo>
                  <a:lnTo>
                    <a:pt x="3275" y="2451"/>
                  </a:lnTo>
                  <a:lnTo>
                    <a:pt x="3310" y="2469"/>
                  </a:lnTo>
                  <a:lnTo>
                    <a:pt x="3347" y="2487"/>
                  </a:lnTo>
                  <a:lnTo>
                    <a:pt x="3382" y="2504"/>
                  </a:lnTo>
                  <a:lnTo>
                    <a:pt x="3417" y="2522"/>
                  </a:lnTo>
                  <a:lnTo>
                    <a:pt x="3453" y="2538"/>
                  </a:lnTo>
                  <a:lnTo>
                    <a:pt x="3488" y="2555"/>
                  </a:lnTo>
                  <a:lnTo>
                    <a:pt x="3525" y="2572"/>
                  </a:lnTo>
                  <a:lnTo>
                    <a:pt x="3560" y="2588"/>
                  </a:lnTo>
                  <a:lnTo>
                    <a:pt x="3596" y="2606"/>
                  </a:lnTo>
                  <a:lnTo>
                    <a:pt x="3631" y="2622"/>
                  </a:lnTo>
                  <a:lnTo>
                    <a:pt x="3666" y="2637"/>
                  </a:lnTo>
                  <a:lnTo>
                    <a:pt x="3702" y="2654"/>
                  </a:lnTo>
                  <a:lnTo>
                    <a:pt x="3738" y="2670"/>
                  </a:lnTo>
                  <a:lnTo>
                    <a:pt x="3774" y="2685"/>
                  </a:lnTo>
                  <a:lnTo>
                    <a:pt x="3809" y="2702"/>
                  </a:lnTo>
                  <a:lnTo>
                    <a:pt x="3845" y="2717"/>
                  </a:lnTo>
                  <a:lnTo>
                    <a:pt x="3880" y="2732"/>
                  </a:lnTo>
                  <a:lnTo>
                    <a:pt x="3915" y="2747"/>
                  </a:lnTo>
                  <a:lnTo>
                    <a:pt x="3952" y="2762"/>
                  </a:lnTo>
                  <a:lnTo>
                    <a:pt x="3987" y="2778"/>
                  </a:lnTo>
                  <a:lnTo>
                    <a:pt x="4023" y="2793"/>
                  </a:lnTo>
                  <a:lnTo>
                    <a:pt x="4058" y="2808"/>
                  </a:lnTo>
                  <a:lnTo>
                    <a:pt x="4093" y="2822"/>
                  </a:lnTo>
                  <a:lnTo>
                    <a:pt x="4130" y="2837"/>
                  </a:lnTo>
                  <a:lnTo>
                    <a:pt x="4165" y="2851"/>
                  </a:lnTo>
                  <a:lnTo>
                    <a:pt x="4201" y="2865"/>
                  </a:lnTo>
                  <a:lnTo>
                    <a:pt x="4236" y="2879"/>
                  </a:lnTo>
                  <a:lnTo>
                    <a:pt x="4272" y="2893"/>
                  </a:lnTo>
                  <a:lnTo>
                    <a:pt x="4307" y="2907"/>
                  </a:lnTo>
                  <a:lnTo>
                    <a:pt x="4343" y="2921"/>
                  </a:lnTo>
                  <a:lnTo>
                    <a:pt x="4379" y="2935"/>
                  </a:lnTo>
                  <a:lnTo>
                    <a:pt x="4414" y="2949"/>
                  </a:lnTo>
                  <a:lnTo>
                    <a:pt x="4450" y="2962"/>
                  </a:lnTo>
                  <a:lnTo>
                    <a:pt x="4485" y="2976"/>
                  </a:lnTo>
                  <a:lnTo>
                    <a:pt x="4522" y="2989"/>
                  </a:lnTo>
                  <a:lnTo>
                    <a:pt x="4557" y="3002"/>
                  </a:lnTo>
                  <a:lnTo>
                    <a:pt x="4592" y="3015"/>
                  </a:lnTo>
                  <a:lnTo>
                    <a:pt x="4628" y="3028"/>
                  </a:lnTo>
                  <a:lnTo>
                    <a:pt x="4663" y="3041"/>
                  </a:lnTo>
                  <a:lnTo>
                    <a:pt x="4699" y="3053"/>
                  </a:lnTo>
                  <a:lnTo>
                    <a:pt x="4735" y="3066"/>
                  </a:lnTo>
                  <a:lnTo>
                    <a:pt x="4770" y="3079"/>
                  </a:lnTo>
                  <a:lnTo>
                    <a:pt x="4806" y="3091"/>
                  </a:lnTo>
                  <a:lnTo>
                    <a:pt x="4841" y="3104"/>
                  </a:lnTo>
                  <a:lnTo>
                    <a:pt x="4877" y="3115"/>
                  </a:lnTo>
                  <a:lnTo>
                    <a:pt x="4912" y="3128"/>
                  </a:lnTo>
                  <a:lnTo>
                    <a:pt x="4949" y="3140"/>
                  </a:lnTo>
                  <a:lnTo>
                    <a:pt x="4984" y="3152"/>
                  </a:lnTo>
                  <a:lnTo>
                    <a:pt x="5019" y="3163"/>
                  </a:lnTo>
                  <a:lnTo>
                    <a:pt x="5055" y="3175"/>
                  </a:lnTo>
                  <a:lnTo>
                    <a:pt x="5090" y="3187"/>
                  </a:lnTo>
                  <a:lnTo>
                    <a:pt x="5127" y="3198"/>
                  </a:lnTo>
                  <a:lnTo>
                    <a:pt x="5162" y="3210"/>
                  </a:lnTo>
                  <a:lnTo>
                    <a:pt x="5197" y="3221"/>
                  </a:lnTo>
                  <a:lnTo>
                    <a:pt x="5233" y="3232"/>
                  </a:lnTo>
                  <a:lnTo>
                    <a:pt x="5268" y="3244"/>
                  </a:lnTo>
                  <a:lnTo>
                    <a:pt x="5304" y="3255"/>
                  </a:lnTo>
                  <a:lnTo>
                    <a:pt x="5340" y="3265"/>
                  </a:lnTo>
                  <a:lnTo>
                    <a:pt x="5376" y="3277"/>
                  </a:lnTo>
                  <a:lnTo>
                    <a:pt x="5411" y="3287"/>
                  </a:lnTo>
                  <a:lnTo>
                    <a:pt x="5446" y="3298"/>
                  </a:lnTo>
                  <a:lnTo>
                    <a:pt x="5482" y="3308"/>
                  </a:lnTo>
                  <a:lnTo>
                    <a:pt x="5517" y="3319"/>
                  </a:lnTo>
                  <a:lnTo>
                    <a:pt x="5554" y="3329"/>
                  </a:lnTo>
                  <a:lnTo>
                    <a:pt x="5589" y="3340"/>
                  </a:lnTo>
                  <a:lnTo>
                    <a:pt x="5624" y="3350"/>
                  </a:lnTo>
                  <a:lnTo>
                    <a:pt x="5660" y="3360"/>
                  </a:lnTo>
                  <a:lnTo>
                    <a:pt x="5695" y="3370"/>
                  </a:lnTo>
                  <a:lnTo>
                    <a:pt x="5732" y="3380"/>
                  </a:lnTo>
                  <a:lnTo>
                    <a:pt x="5767" y="3390"/>
                  </a:lnTo>
                  <a:lnTo>
                    <a:pt x="5803" y="3400"/>
                  </a:lnTo>
                  <a:lnTo>
                    <a:pt x="5838" y="3410"/>
                  </a:lnTo>
                  <a:lnTo>
                    <a:pt x="5873" y="3419"/>
                  </a:lnTo>
                  <a:lnTo>
                    <a:pt x="5909" y="3429"/>
                  </a:lnTo>
                  <a:lnTo>
                    <a:pt x="5945" y="3438"/>
                  </a:lnTo>
                  <a:lnTo>
                    <a:pt x="5981" y="3447"/>
                  </a:lnTo>
                  <a:lnTo>
                    <a:pt x="6016" y="3457"/>
                  </a:lnTo>
                  <a:lnTo>
                    <a:pt x="6052" y="3466"/>
                  </a:lnTo>
                  <a:lnTo>
                    <a:pt x="6087" y="3475"/>
                  </a:lnTo>
                  <a:lnTo>
                    <a:pt x="6122" y="3485"/>
                  </a:lnTo>
                  <a:lnTo>
                    <a:pt x="6159" y="3494"/>
                  </a:lnTo>
                  <a:lnTo>
                    <a:pt x="6194" y="3502"/>
                  </a:lnTo>
                  <a:lnTo>
                    <a:pt x="6230" y="3512"/>
                  </a:lnTo>
                  <a:lnTo>
                    <a:pt x="6265" y="3520"/>
                  </a:lnTo>
                  <a:lnTo>
                    <a:pt x="6300" y="3529"/>
                  </a:lnTo>
                  <a:lnTo>
                    <a:pt x="6337" y="3537"/>
                  </a:lnTo>
                  <a:lnTo>
                    <a:pt x="6372" y="3547"/>
                  </a:lnTo>
                  <a:lnTo>
                    <a:pt x="6408" y="3555"/>
                  </a:lnTo>
                  <a:lnTo>
                    <a:pt x="6443" y="3563"/>
                  </a:lnTo>
                  <a:lnTo>
                    <a:pt x="6479" y="3571"/>
                  </a:lnTo>
                  <a:lnTo>
                    <a:pt x="6514" y="3580"/>
                  </a:lnTo>
                  <a:lnTo>
                    <a:pt x="6550" y="3588"/>
                  </a:lnTo>
                  <a:lnTo>
                    <a:pt x="6586" y="3596"/>
                  </a:lnTo>
                  <a:lnTo>
                    <a:pt x="6621" y="3604"/>
                  </a:lnTo>
                  <a:lnTo>
                    <a:pt x="6657" y="3612"/>
                  </a:lnTo>
                  <a:lnTo>
                    <a:pt x="6692" y="3620"/>
                  </a:lnTo>
                  <a:lnTo>
                    <a:pt x="6729" y="3629"/>
                  </a:lnTo>
                  <a:lnTo>
                    <a:pt x="6764" y="3637"/>
                  </a:lnTo>
                  <a:lnTo>
                    <a:pt x="6799" y="3644"/>
                  </a:lnTo>
                  <a:lnTo>
                    <a:pt x="6835" y="3652"/>
                  </a:lnTo>
                  <a:lnTo>
                    <a:pt x="6870" y="3659"/>
                  </a:lnTo>
                  <a:lnTo>
                    <a:pt x="6906" y="3667"/>
                  </a:lnTo>
                  <a:lnTo>
                    <a:pt x="6942" y="3674"/>
                  </a:lnTo>
                  <a:lnTo>
                    <a:pt x="6977" y="3682"/>
                  </a:lnTo>
                  <a:lnTo>
                    <a:pt x="7013" y="3689"/>
                  </a:lnTo>
                  <a:lnTo>
                    <a:pt x="7048" y="3696"/>
                  </a:lnTo>
                </a:path>
              </a:pathLst>
            </a:custGeom>
            <a:noFill/>
            <a:ln w="19050" cmpd="sng">
              <a:solidFill>
                <a:schemeClr val="accent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 sz="1350"/>
            </a:p>
          </p:txBody>
        </p:sp>
        <p:sp>
          <p:nvSpPr>
            <p:cNvPr id="13" name="Freeform 55"/>
            <p:cNvSpPr>
              <a:spLocks/>
            </p:cNvSpPr>
            <p:nvPr/>
          </p:nvSpPr>
          <p:spPr bwMode="auto">
            <a:xfrm>
              <a:off x="1794" y="2730"/>
              <a:ext cx="719" cy="83"/>
            </a:xfrm>
            <a:custGeom>
              <a:avLst/>
              <a:gdLst>
                <a:gd name="T0" fmla="*/ 36 w 3595"/>
                <a:gd name="T1" fmla="*/ 7 h 498"/>
                <a:gd name="T2" fmla="*/ 108 w 3595"/>
                <a:gd name="T3" fmla="*/ 23 h 498"/>
                <a:gd name="T4" fmla="*/ 178 w 3595"/>
                <a:gd name="T5" fmla="*/ 37 h 498"/>
                <a:gd name="T6" fmla="*/ 249 w 3595"/>
                <a:gd name="T7" fmla="*/ 51 h 498"/>
                <a:gd name="T8" fmla="*/ 321 w 3595"/>
                <a:gd name="T9" fmla="*/ 64 h 498"/>
                <a:gd name="T10" fmla="*/ 392 w 3595"/>
                <a:gd name="T11" fmla="*/ 78 h 498"/>
                <a:gd name="T12" fmla="*/ 463 w 3595"/>
                <a:gd name="T13" fmla="*/ 90 h 498"/>
                <a:gd name="T14" fmla="*/ 535 w 3595"/>
                <a:gd name="T15" fmla="*/ 103 h 498"/>
                <a:gd name="T16" fmla="*/ 605 w 3595"/>
                <a:gd name="T17" fmla="*/ 116 h 498"/>
                <a:gd name="T18" fmla="*/ 676 w 3595"/>
                <a:gd name="T19" fmla="*/ 129 h 498"/>
                <a:gd name="T20" fmla="*/ 748 w 3595"/>
                <a:gd name="T21" fmla="*/ 141 h 498"/>
                <a:gd name="T22" fmla="*/ 819 w 3595"/>
                <a:gd name="T23" fmla="*/ 154 h 498"/>
                <a:gd name="T24" fmla="*/ 891 w 3595"/>
                <a:gd name="T25" fmla="*/ 165 h 498"/>
                <a:gd name="T26" fmla="*/ 962 w 3595"/>
                <a:gd name="T27" fmla="*/ 177 h 498"/>
                <a:gd name="T28" fmla="*/ 1032 w 3595"/>
                <a:gd name="T29" fmla="*/ 189 h 498"/>
                <a:gd name="T30" fmla="*/ 1104 w 3595"/>
                <a:gd name="T31" fmla="*/ 200 h 498"/>
                <a:gd name="T32" fmla="*/ 1175 w 3595"/>
                <a:gd name="T33" fmla="*/ 211 h 498"/>
                <a:gd name="T34" fmla="*/ 1246 w 3595"/>
                <a:gd name="T35" fmla="*/ 223 h 498"/>
                <a:gd name="T36" fmla="*/ 1318 w 3595"/>
                <a:gd name="T37" fmla="*/ 233 h 498"/>
                <a:gd name="T38" fmla="*/ 1389 w 3595"/>
                <a:gd name="T39" fmla="*/ 244 h 498"/>
                <a:gd name="T40" fmla="*/ 1459 w 3595"/>
                <a:gd name="T41" fmla="*/ 254 h 498"/>
                <a:gd name="T42" fmla="*/ 1531 w 3595"/>
                <a:gd name="T43" fmla="*/ 265 h 498"/>
                <a:gd name="T44" fmla="*/ 1602 w 3595"/>
                <a:gd name="T45" fmla="*/ 274 h 498"/>
                <a:gd name="T46" fmla="*/ 1673 w 3595"/>
                <a:gd name="T47" fmla="*/ 285 h 498"/>
                <a:gd name="T48" fmla="*/ 1745 w 3595"/>
                <a:gd name="T49" fmla="*/ 294 h 498"/>
                <a:gd name="T50" fmla="*/ 1816 w 3595"/>
                <a:gd name="T51" fmla="*/ 303 h 498"/>
                <a:gd name="T52" fmla="*/ 1886 w 3595"/>
                <a:gd name="T53" fmla="*/ 314 h 498"/>
                <a:gd name="T54" fmla="*/ 1958 w 3595"/>
                <a:gd name="T55" fmla="*/ 323 h 498"/>
                <a:gd name="T56" fmla="*/ 2029 w 3595"/>
                <a:gd name="T57" fmla="*/ 331 h 498"/>
                <a:gd name="T58" fmla="*/ 2101 w 3595"/>
                <a:gd name="T59" fmla="*/ 341 h 498"/>
                <a:gd name="T60" fmla="*/ 2172 w 3595"/>
                <a:gd name="T61" fmla="*/ 350 h 498"/>
                <a:gd name="T62" fmla="*/ 2243 w 3595"/>
                <a:gd name="T63" fmla="*/ 358 h 498"/>
                <a:gd name="T64" fmla="*/ 2315 w 3595"/>
                <a:gd name="T65" fmla="*/ 366 h 498"/>
                <a:gd name="T66" fmla="*/ 2385 w 3595"/>
                <a:gd name="T67" fmla="*/ 376 h 498"/>
                <a:gd name="T68" fmla="*/ 2456 w 3595"/>
                <a:gd name="T69" fmla="*/ 384 h 498"/>
                <a:gd name="T70" fmla="*/ 2528 w 3595"/>
                <a:gd name="T71" fmla="*/ 392 h 498"/>
                <a:gd name="T72" fmla="*/ 2599 w 3595"/>
                <a:gd name="T73" fmla="*/ 399 h 498"/>
                <a:gd name="T74" fmla="*/ 2670 w 3595"/>
                <a:gd name="T75" fmla="*/ 407 h 498"/>
                <a:gd name="T76" fmla="*/ 2742 w 3595"/>
                <a:gd name="T77" fmla="*/ 415 h 498"/>
                <a:gd name="T78" fmla="*/ 2812 w 3595"/>
                <a:gd name="T79" fmla="*/ 422 h 498"/>
                <a:gd name="T80" fmla="*/ 2883 w 3595"/>
                <a:gd name="T81" fmla="*/ 431 h 498"/>
                <a:gd name="T82" fmla="*/ 2955 w 3595"/>
                <a:gd name="T83" fmla="*/ 438 h 498"/>
                <a:gd name="T84" fmla="*/ 3026 w 3595"/>
                <a:gd name="T85" fmla="*/ 445 h 498"/>
                <a:gd name="T86" fmla="*/ 3098 w 3595"/>
                <a:gd name="T87" fmla="*/ 452 h 498"/>
                <a:gd name="T88" fmla="*/ 3169 w 3595"/>
                <a:gd name="T89" fmla="*/ 459 h 498"/>
                <a:gd name="T90" fmla="*/ 3239 w 3595"/>
                <a:gd name="T91" fmla="*/ 466 h 498"/>
                <a:gd name="T92" fmla="*/ 3311 w 3595"/>
                <a:gd name="T93" fmla="*/ 473 h 498"/>
                <a:gd name="T94" fmla="*/ 3381 w 3595"/>
                <a:gd name="T95" fmla="*/ 480 h 498"/>
                <a:gd name="T96" fmla="*/ 3452 w 3595"/>
                <a:gd name="T97" fmla="*/ 486 h 498"/>
                <a:gd name="T98" fmla="*/ 3524 w 3595"/>
                <a:gd name="T99" fmla="*/ 493 h 498"/>
                <a:gd name="T100" fmla="*/ 3595 w 3595"/>
                <a:gd name="T101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595" h="498">
                  <a:moveTo>
                    <a:pt x="0" y="0"/>
                  </a:moveTo>
                  <a:lnTo>
                    <a:pt x="36" y="7"/>
                  </a:lnTo>
                  <a:lnTo>
                    <a:pt x="71" y="16"/>
                  </a:lnTo>
                  <a:lnTo>
                    <a:pt x="108" y="23"/>
                  </a:lnTo>
                  <a:lnTo>
                    <a:pt x="143" y="30"/>
                  </a:lnTo>
                  <a:lnTo>
                    <a:pt x="178" y="37"/>
                  </a:lnTo>
                  <a:lnTo>
                    <a:pt x="214" y="44"/>
                  </a:lnTo>
                  <a:lnTo>
                    <a:pt x="249" y="51"/>
                  </a:lnTo>
                  <a:lnTo>
                    <a:pt x="286" y="58"/>
                  </a:lnTo>
                  <a:lnTo>
                    <a:pt x="321" y="64"/>
                  </a:lnTo>
                  <a:lnTo>
                    <a:pt x="356" y="71"/>
                  </a:lnTo>
                  <a:lnTo>
                    <a:pt x="392" y="78"/>
                  </a:lnTo>
                  <a:lnTo>
                    <a:pt x="427" y="85"/>
                  </a:lnTo>
                  <a:lnTo>
                    <a:pt x="463" y="90"/>
                  </a:lnTo>
                  <a:lnTo>
                    <a:pt x="499" y="97"/>
                  </a:lnTo>
                  <a:lnTo>
                    <a:pt x="535" y="103"/>
                  </a:lnTo>
                  <a:lnTo>
                    <a:pt x="570" y="110"/>
                  </a:lnTo>
                  <a:lnTo>
                    <a:pt x="605" y="116"/>
                  </a:lnTo>
                  <a:lnTo>
                    <a:pt x="641" y="123"/>
                  </a:lnTo>
                  <a:lnTo>
                    <a:pt x="676" y="129"/>
                  </a:lnTo>
                  <a:lnTo>
                    <a:pt x="713" y="135"/>
                  </a:lnTo>
                  <a:lnTo>
                    <a:pt x="748" y="141"/>
                  </a:lnTo>
                  <a:lnTo>
                    <a:pt x="783" y="148"/>
                  </a:lnTo>
                  <a:lnTo>
                    <a:pt x="819" y="154"/>
                  </a:lnTo>
                  <a:lnTo>
                    <a:pt x="854" y="159"/>
                  </a:lnTo>
                  <a:lnTo>
                    <a:pt x="891" y="165"/>
                  </a:lnTo>
                  <a:lnTo>
                    <a:pt x="926" y="171"/>
                  </a:lnTo>
                  <a:lnTo>
                    <a:pt x="962" y="177"/>
                  </a:lnTo>
                  <a:lnTo>
                    <a:pt x="997" y="183"/>
                  </a:lnTo>
                  <a:lnTo>
                    <a:pt x="1032" y="189"/>
                  </a:lnTo>
                  <a:lnTo>
                    <a:pt x="1068" y="194"/>
                  </a:lnTo>
                  <a:lnTo>
                    <a:pt x="1104" y="200"/>
                  </a:lnTo>
                  <a:lnTo>
                    <a:pt x="1140" y="206"/>
                  </a:lnTo>
                  <a:lnTo>
                    <a:pt x="1175" y="211"/>
                  </a:lnTo>
                  <a:lnTo>
                    <a:pt x="1210" y="217"/>
                  </a:lnTo>
                  <a:lnTo>
                    <a:pt x="1246" y="223"/>
                  </a:lnTo>
                  <a:lnTo>
                    <a:pt x="1281" y="227"/>
                  </a:lnTo>
                  <a:lnTo>
                    <a:pt x="1318" y="233"/>
                  </a:lnTo>
                  <a:lnTo>
                    <a:pt x="1353" y="238"/>
                  </a:lnTo>
                  <a:lnTo>
                    <a:pt x="1389" y="244"/>
                  </a:lnTo>
                  <a:lnTo>
                    <a:pt x="1424" y="249"/>
                  </a:lnTo>
                  <a:lnTo>
                    <a:pt x="1459" y="254"/>
                  </a:lnTo>
                  <a:lnTo>
                    <a:pt x="1496" y="259"/>
                  </a:lnTo>
                  <a:lnTo>
                    <a:pt x="1531" y="265"/>
                  </a:lnTo>
                  <a:lnTo>
                    <a:pt x="1567" y="269"/>
                  </a:lnTo>
                  <a:lnTo>
                    <a:pt x="1602" y="274"/>
                  </a:lnTo>
                  <a:lnTo>
                    <a:pt x="1638" y="280"/>
                  </a:lnTo>
                  <a:lnTo>
                    <a:pt x="1673" y="285"/>
                  </a:lnTo>
                  <a:lnTo>
                    <a:pt x="1709" y="289"/>
                  </a:lnTo>
                  <a:lnTo>
                    <a:pt x="1745" y="294"/>
                  </a:lnTo>
                  <a:lnTo>
                    <a:pt x="1780" y="299"/>
                  </a:lnTo>
                  <a:lnTo>
                    <a:pt x="1816" y="303"/>
                  </a:lnTo>
                  <a:lnTo>
                    <a:pt x="1851" y="309"/>
                  </a:lnTo>
                  <a:lnTo>
                    <a:pt x="1886" y="314"/>
                  </a:lnTo>
                  <a:lnTo>
                    <a:pt x="1923" y="318"/>
                  </a:lnTo>
                  <a:lnTo>
                    <a:pt x="1958" y="323"/>
                  </a:lnTo>
                  <a:lnTo>
                    <a:pt x="1994" y="327"/>
                  </a:lnTo>
                  <a:lnTo>
                    <a:pt x="2029" y="331"/>
                  </a:lnTo>
                  <a:lnTo>
                    <a:pt x="2065" y="336"/>
                  </a:lnTo>
                  <a:lnTo>
                    <a:pt x="2101" y="341"/>
                  </a:lnTo>
                  <a:lnTo>
                    <a:pt x="2136" y="345"/>
                  </a:lnTo>
                  <a:lnTo>
                    <a:pt x="2172" y="350"/>
                  </a:lnTo>
                  <a:lnTo>
                    <a:pt x="2207" y="353"/>
                  </a:lnTo>
                  <a:lnTo>
                    <a:pt x="2243" y="358"/>
                  </a:lnTo>
                  <a:lnTo>
                    <a:pt x="2278" y="363"/>
                  </a:lnTo>
                  <a:lnTo>
                    <a:pt x="2315" y="366"/>
                  </a:lnTo>
                  <a:lnTo>
                    <a:pt x="2350" y="371"/>
                  </a:lnTo>
                  <a:lnTo>
                    <a:pt x="2385" y="376"/>
                  </a:lnTo>
                  <a:lnTo>
                    <a:pt x="2421" y="379"/>
                  </a:lnTo>
                  <a:lnTo>
                    <a:pt x="2456" y="384"/>
                  </a:lnTo>
                  <a:lnTo>
                    <a:pt x="2493" y="387"/>
                  </a:lnTo>
                  <a:lnTo>
                    <a:pt x="2528" y="392"/>
                  </a:lnTo>
                  <a:lnTo>
                    <a:pt x="2563" y="396"/>
                  </a:lnTo>
                  <a:lnTo>
                    <a:pt x="2599" y="399"/>
                  </a:lnTo>
                  <a:lnTo>
                    <a:pt x="2634" y="404"/>
                  </a:lnTo>
                  <a:lnTo>
                    <a:pt x="2670" y="407"/>
                  </a:lnTo>
                  <a:lnTo>
                    <a:pt x="2706" y="411"/>
                  </a:lnTo>
                  <a:lnTo>
                    <a:pt x="2742" y="415"/>
                  </a:lnTo>
                  <a:lnTo>
                    <a:pt x="2777" y="419"/>
                  </a:lnTo>
                  <a:lnTo>
                    <a:pt x="2812" y="422"/>
                  </a:lnTo>
                  <a:lnTo>
                    <a:pt x="2848" y="426"/>
                  </a:lnTo>
                  <a:lnTo>
                    <a:pt x="2883" y="431"/>
                  </a:lnTo>
                  <a:lnTo>
                    <a:pt x="2920" y="434"/>
                  </a:lnTo>
                  <a:lnTo>
                    <a:pt x="2955" y="438"/>
                  </a:lnTo>
                  <a:lnTo>
                    <a:pt x="2990" y="441"/>
                  </a:lnTo>
                  <a:lnTo>
                    <a:pt x="3026" y="445"/>
                  </a:lnTo>
                  <a:lnTo>
                    <a:pt x="3061" y="448"/>
                  </a:lnTo>
                  <a:lnTo>
                    <a:pt x="3098" y="452"/>
                  </a:lnTo>
                  <a:lnTo>
                    <a:pt x="3133" y="455"/>
                  </a:lnTo>
                  <a:lnTo>
                    <a:pt x="3169" y="459"/>
                  </a:lnTo>
                  <a:lnTo>
                    <a:pt x="3204" y="462"/>
                  </a:lnTo>
                  <a:lnTo>
                    <a:pt x="3239" y="466"/>
                  </a:lnTo>
                  <a:lnTo>
                    <a:pt x="3275" y="469"/>
                  </a:lnTo>
                  <a:lnTo>
                    <a:pt x="3311" y="473"/>
                  </a:lnTo>
                  <a:lnTo>
                    <a:pt x="3347" y="476"/>
                  </a:lnTo>
                  <a:lnTo>
                    <a:pt x="3381" y="480"/>
                  </a:lnTo>
                  <a:lnTo>
                    <a:pt x="3416" y="482"/>
                  </a:lnTo>
                  <a:lnTo>
                    <a:pt x="3452" y="486"/>
                  </a:lnTo>
                  <a:lnTo>
                    <a:pt x="3487" y="489"/>
                  </a:lnTo>
                  <a:lnTo>
                    <a:pt x="3524" y="493"/>
                  </a:lnTo>
                  <a:lnTo>
                    <a:pt x="3559" y="495"/>
                  </a:lnTo>
                  <a:lnTo>
                    <a:pt x="3595" y="498"/>
                  </a:lnTo>
                </a:path>
              </a:pathLst>
            </a:custGeom>
            <a:noFill/>
            <a:ln w="19050" cmpd="sng">
              <a:solidFill>
                <a:schemeClr val="accent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 sz="1350"/>
            </a:p>
          </p:txBody>
        </p:sp>
        <p:sp>
          <p:nvSpPr>
            <p:cNvPr id="14" name="Text Box 56"/>
            <p:cNvSpPr txBox="1">
              <a:spLocks noChangeArrowheads="1"/>
            </p:cNvSpPr>
            <p:nvPr/>
          </p:nvSpPr>
          <p:spPr bwMode="auto">
            <a:xfrm>
              <a:off x="1200" y="3675"/>
              <a:ext cx="576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de-DE" sz="1350" dirty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</a:rPr>
                <a:t>Time</a:t>
              </a:r>
            </a:p>
          </p:txBody>
        </p:sp>
        <p:sp>
          <p:nvSpPr>
            <p:cNvPr id="15" name="Text Box 57"/>
            <p:cNvSpPr txBox="1">
              <a:spLocks noChangeArrowheads="1"/>
            </p:cNvSpPr>
            <p:nvPr/>
          </p:nvSpPr>
          <p:spPr bwMode="auto">
            <a:xfrm rot="16200000">
              <a:off x="-196" y="2681"/>
              <a:ext cx="816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de-DE" sz="1350" dirty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</a:rPr>
                <a:t>Amplitude</a:t>
              </a:r>
            </a:p>
          </p:txBody>
        </p:sp>
        <p:graphicFrame>
          <p:nvGraphicFramePr>
            <p:cNvPr id="16" name="Object 58"/>
            <p:cNvGraphicFramePr>
              <a:graphicFrameLocks noChangeAspect="1"/>
            </p:cNvGraphicFramePr>
            <p:nvPr/>
          </p:nvGraphicFramePr>
          <p:xfrm>
            <a:off x="1698" y="3149"/>
            <a:ext cx="532" cy="4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Formel" r:id="rId4" imgW="558720" imgH="431640" progId="Equation.3">
                    <p:embed/>
                  </p:oleObj>
                </mc:Choice>
                <mc:Fallback>
                  <p:oleObj name="Formel" r:id="rId4" imgW="558720" imgH="431640" progId="Equation.3">
                    <p:embed/>
                    <p:pic>
                      <p:nvPicPr>
                        <p:cNvPr id="16" name="Object 5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98" y="3149"/>
                          <a:ext cx="532" cy="4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" name="Object 59"/>
            <p:cNvGraphicFramePr>
              <a:graphicFrameLocks noChangeAspect="1"/>
            </p:cNvGraphicFramePr>
            <p:nvPr/>
          </p:nvGraphicFramePr>
          <p:xfrm>
            <a:off x="1776" y="2256"/>
            <a:ext cx="218" cy="2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228600" imgH="304560" progId="Equation.3">
                    <p:embed/>
                  </p:oleObj>
                </mc:Choice>
                <mc:Fallback>
                  <p:oleObj name="Equation" r:id="rId6" imgW="228600" imgH="304560" progId="Equation.3">
                    <p:embed/>
                    <p:pic>
                      <p:nvPicPr>
                        <p:cNvPr id="17" name="Object 5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76" y="2256"/>
                          <a:ext cx="218" cy="29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" name="Line 60"/>
            <p:cNvSpPr>
              <a:spLocks noChangeShapeType="1"/>
            </p:cNvSpPr>
            <p:nvPr/>
          </p:nvSpPr>
          <p:spPr bwMode="auto">
            <a:xfrm flipV="1">
              <a:off x="1392" y="2448"/>
              <a:ext cx="384" cy="192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de-DE" sz="1350"/>
            </a:p>
          </p:txBody>
        </p:sp>
      </p:grpSp>
      <p:grpSp>
        <p:nvGrpSpPr>
          <p:cNvPr id="64" name="Group 61"/>
          <p:cNvGrpSpPr>
            <a:grpSpLocks/>
          </p:cNvGrpSpPr>
          <p:nvPr/>
        </p:nvGrpSpPr>
        <p:grpSpPr bwMode="auto">
          <a:xfrm>
            <a:off x="4613673" y="2301479"/>
            <a:ext cx="2915840" cy="2150269"/>
            <a:chOff x="3023" y="2112"/>
            <a:chExt cx="2449" cy="1806"/>
          </a:xfrm>
        </p:grpSpPr>
        <p:grpSp>
          <p:nvGrpSpPr>
            <p:cNvPr id="65" name="Group 62"/>
            <p:cNvGrpSpPr>
              <a:grpSpLocks/>
            </p:cNvGrpSpPr>
            <p:nvPr/>
          </p:nvGrpSpPr>
          <p:grpSpPr bwMode="auto">
            <a:xfrm>
              <a:off x="3342" y="2112"/>
              <a:ext cx="2130" cy="1524"/>
              <a:chOff x="3342" y="2112"/>
              <a:chExt cx="2130" cy="1524"/>
            </a:xfrm>
          </p:grpSpPr>
          <p:sp>
            <p:nvSpPr>
              <p:cNvPr id="74" name="Line 63"/>
              <p:cNvSpPr>
                <a:spLocks noChangeShapeType="1"/>
              </p:cNvSpPr>
              <p:nvPr/>
            </p:nvSpPr>
            <p:spPr bwMode="auto">
              <a:xfrm>
                <a:off x="3342" y="3635"/>
                <a:ext cx="3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75" name="Line 64"/>
              <p:cNvSpPr>
                <a:spLocks noChangeShapeType="1"/>
              </p:cNvSpPr>
              <p:nvPr/>
            </p:nvSpPr>
            <p:spPr bwMode="auto">
              <a:xfrm flipH="1">
                <a:off x="5439" y="3635"/>
                <a:ext cx="3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76" name="Line 65"/>
              <p:cNvSpPr>
                <a:spLocks noChangeShapeType="1"/>
              </p:cNvSpPr>
              <p:nvPr/>
            </p:nvSpPr>
            <p:spPr bwMode="auto">
              <a:xfrm>
                <a:off x="3342" y="3483"/>
                <a:ext cx="3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77" name="Line 66"/>
              <p:cNvSpPr>
                <a:spLocks noChangeShapeType="1"/>
              </p:cNvSpPr>
              <p:nvPr/>
            </p:nvSpPr>
            <p:spPr bwMode="auto">
              <a:xfrm flipH="1">
                <a:off x="5439" y="3483"/>
                <a:ext cx="3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78" name="Line 67"/>
              <p:cNvSpPr>
                <a:spLocks noChangeShapeType="1"/>
              </p:cNvSpPr>
              <p:nvPr/>
            </p:nvSpPr>
            <p:spPr bwMode="auto">
              <a:xfrm>
                <a:off x="3342" y="3331"/>
                <a:ext cx="3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79" name="Line 68"/>
              <p:cNvSpPr>
                <a:spLocks noChangeShapeType="1"/>
              </p:cNvSpPr>
              <p:nvPr/>
            </p:nvSpPr>
            <p:spPr bwMode="auto">
              <a:xfrm flipH="1">
                <a:off x="5439" y="3331"/>
                <a:ext cx="3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80" name="Line 69"/>
              <p:cNvSpPr>
                <a:spLocks noChangeShapeType="1"/>
              </p:cNvSpPr>
              <p:nvPr/>
            </p:nvSpPr>
            <p:spPr bwMode="auto">
              <a:xfrm>
                <a:off x="3342" y="3178"/>
                <a:ext cx="3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81" name="Line 70"/>
              <p:cNvSpPr>
                <a:spLocks noChangeShapeType="1"/>
              </p:cNvSpPr>
              <p:nvPr/>
            </p:nvSpPr>
            <p:spPr bwMode="auto">
              <a:xfrm flipH="1">
                <a:off x="5439" y="3178"/>
                <a:ext cx="3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82" name="Line 71"/>
              <p:cNvSpPr>
                <a:spLocks noChangeShapeType="1"/>
              </p:cNvSpPr>
              <p:nvPr/>
            </p:nvSpPr>
            <p:spPr bwMode="auto">
              <a:xfrm>
                <a:off x="3342" y="3026"/>
                <a:ext cx="3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83" name="Line 72"/>
              <p:cNvSpPr>
                <a:spLocks noChangeShapeType="1"/>
              </p:cNvSpPr>
              <p:nvPr/>
            </p:nvSpPr>
            <p:spPr bwMode="auto">
              <a:xfrm flipH="1">
                <a:off x="5439" y="3026"/>
                <a:ext cx="3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84" name="Line 73"/>
              <p:cNvSpPr>
                <a:spLocks noChangeShapeType="1"/>
              </p:cNvSpPr>
              <p:nvPr/>
            </p:nvSpPr>
            <p:spPr bwMode="auto">
              <a:xfrm>
                <a:off x="3342" y="2873"/>
                <a:ext cx="3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85" name="Line 74"/>
              <p:cNvSpPr>
                <a:spLocks noChangeShapeType="1"/>
              </p:cNvSpPr>
              <p:nvPr/>
            </p:nvSpPr>
            <p:spPr bwMode="auto">
              <a:xfrm flipH="1">
                <a:off x="5439" y="2873"/>
                <a:ext cx="3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86" name="Line 75"/>
              <p:cNvSpPr>
                <a:spLocks noChangeShapeType="1"/>
              </p:cNvSpPr>
              <p:nvPr/>
            </p:nvSpPr>
            <p:spPr bwMode="auto">
              <a:xfrm>
                <a:off x="3342" y="2721"/>
                <a:ext cx="3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87" name="Line 76"/>
              <p:cNvSpPr>
                <a:spLocks noChangeShapeType="1"/>
              </p:cNvSpPr>
              <p:nvPr/>
            </p:nvSpPr>
            <p:spPr bwMode="auto">
              <a:xfrm flipH="1">
                <a:off x="5439" y="2721"/>
                <a:ext cx="3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88" name="Line 77"/>
              <p:cNvSpPr>
                <a:spLocks noChangeShapeType="1"/>
              </p:cNvSpPr>
              <p:nvPr/>
            </p:nvSpPr>
            <p:spPr bwMode="auto">
              <a:xfrm>
                <a:off x="3342" y="2569"/>
                <a:ext cx="3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89" name="Line 78"/>
              <p:cNvSpPr>
                <a:spLocks noChangeShapeType="1"/>
              </p:cNvSpPr>
              <p:nvPr/>
            </p:nvSpPr>
            <p:spPr bwMode="auto">
              <a:xfrm flipH="1">
                <a:off x="5439" y="2569"/>
                <a:ext cx="3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90" name="Line 79"/>
              <p:cNvSpPr>
                <a:spLocks noChangeShapeType="1"/>
              </p:cNvSpPr>
              <p:nvPr/>
            </p:nvSpPr>
            <p:spPr bwMode="auto">
              <a:xfrm>
                <a:off x="3342" y="2416"/>
                <a:ext cx="3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91" name="Line 80"/>
              <p:cNvSpPr>
                <a:spLocks noChangeShapeType="1"/>
              </p:cNvSpPr>
              <p:nvPr/>
            </p:nvSpPr>
            <p:spPr bwMode="auto">
              <a:xfrm flipH="1">
                <a:off x="5439" y="2416"/>
                <a:ext cx="3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92" name="Line 81"/>
              <p:cNvSpPr>
                <a:spLocks noChangeShapeType="1"/>
              </p:cNvSpPr>
              <p:nvPr/>
            </p:nvSpPr>
            <p:spPr bwMode="auto">
              <a:xfrm>
                <a:off x="3342" y="2264"/>
                <a:ext cx="3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93" name="Line 82"/>
              <p:cNvSpPr>
                <a:spLocks noChangeShapeType="1"/>
              </p:cNvSpPr>
              <p:nvPr/>
            </p:nvSpPr>
            <p:spPr bwMode="auto">
              <a:xfrm flipH="1">
                <a:off x="5439" y="2264"/>
                <a:ext cx="3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94" name="Line 83"/>
              <p:cNvSpPr>
                <a:spLocks noChangeShapeType="1"/>
              </p:cNvSpPr>
              <p:nvPr/>
            </p:nvSpPr>
            <p:spPr bwMode="auto">
              <a:xfrm>
                <a:off x="3342" y="2112"/>
                <a:ext cx="3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95" name="Line 84"/>
              <p:cNvSpPr>
                <a:spLocks noChangeShapeType="1"/>
              </p:cNvSpPr>
              <p:nvPr/>
            </p:nvSpPr>
            <p:spPr bwMode="auto">
              <a:xfrm flipH="1">
                <a:off x="5439" y="2112"/>
                <a:ext cx="3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96" name="Line 85"/>
              <p:cNvSpPr>
                <a:spLocks noChangeShapeType="1"/>
              </p:cNvSpPr>
              <p:nvPr/>
            </p:nvSpPr>
            <p:spPr bwMode="auto">
              <a:xfrm flipV="1">
                <a:off x="3342" y="3606"/>
                <a:ext cx="1" cy="2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97" name="Line 86"/>
              <p:cNvSpPr>
                <a:spLocks noChangeShapeType="1"/>
              </p:cNvSpPr>
              <p:nvPr/>
            </p:nvSpPr>
            <p:spPr bwMode="auto">
              <a:xfrm>
                <a:off x="3342" y="2112"/>
                <a:ext cx="1" cy="2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98" name="Line 87"/>
              <p:cNvSpPr>
                <a:spLocks noChangeShapeType="1"/>
              </p:cNvSpPr>
              <p:nvPr/>
            </p:nvSpPr>
            <p:spPr bwMode="auto">
              <a:xfrm flipV="1">
                <a:off x="3555" y="3606"/>
                <a:ext cx="1" cy="2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99" name="Line 88"/>
              <p:cNvSpPr>
                <a:spLocks noChangeShapeType="1"/>
              </p:cNvSpPr>
              <p:nvPr/>
            </p:nvSpPr>
            <p:spPr bwMode="auto">
              <a:xfrm>
                <a:off x="3555" y="2112"/>
                <a:ext cx="1" cy="2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100" name="Line 89"/>
              <p:cNvSpPr>
                <a:spLocks noChangeShapeType="1"/>
              </p:cNvSpPr>
              <p:nvPr/>
            </p:nvSpPr>
            <p:spPr bwMode="auto">
              <a:xfrm flipV="1">
                <a:off x="3768" y="3606"/>
                <a:ext cx="1" cy="2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101" name="Line 90"/>
              <p:cNvSpPr>
                <a:spLocks noChangeShapeType="1"/>
              </p:cNvSpPr>
              <p:nvPr/>
            </p:nvSpPr>
            <p:spPr bwMode="auto">
              <a:xfrm>
                <a:off x="3768" y="2112"/>
                <a:ext cx="1" cy="2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102" name="Line 91"/>
              <p:cNvSpPr>
                <a:spLocks noChangeShapeType="1"/>
              </p:cNvSpPr>
              <p:nvPr/>
            </p:nvSpPr>
            <p:spPr bwMode="auto">
              <a:xfrm flipV="1">
                <a:off x="3981" y="3606"/>
                <a:ext cx="1" cy="2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103" name="Line 92"/>
              <p:cNvSpPr>
                <a:spLocks noChangeShapeType="1"/>
              </p:cNvSpPr>
              <p:nvPr/>
            </p:nvSpPr>
            <p:spPr bwMode="auto">
              <a:xfrm>
                <a:off x="3981" y="2112"/>
                <a:ext cx="1" cy="2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104" name="Line 93"/>
              <p:cNvSpPr>
                <a:spLocks noChangeShapeType="1"/>
              </p:cNvSpPr>
              <p:nvPr/>
            </p:nvSpPr>
            <p:spPr bwMode="auto">
              <a:xfrm flipV="1">
                <a:off x="4194" y="3606"/>
                <a:ext cx="1" cy="2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105" name="Line 94"/>
              <p:cNvSpPr>
                <a:spLocks noChangeShapeType="1"/>
              </p:cNvSpPr>
              <p:nvPr/>
            </p:nvSpPr>
            <p:spPr bwMode="auto">
              <a:xfrm>
                <a:off x="4194" y="2112"/>
                <a:ext cx="1" cy="2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106" name="Line 95"/>
              <p:cNvSpPr>
                <a:spLocks noChangeShapeType="1"/>
              </p:cNvSpPr>
              <p:nvPr/>
            </p:nvSpPr>
            <p:spPr bwMode="auto">
              <a:xfrm flipV="1">
                <a:off x="4407" y="3606"/>
                <a:ext cx="1" cy="2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107" name="Line 96"/>
              <p:cNvSpPr>
                <a:spLocks noChangeShapeType="1"/>
              </p:cNvSpPr>
              <p:nvPr/>
            </p:nvSpPr>
            <p:spPr bwMode="auto">
              <a:xfrm>
                <a:off x="4407" y="2112"/>
                <a:ext cx="1" cy="2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108" name="Line 97"/>
              <p:cNvSpPr>
                <a:spLocks noChangeShapeType="1"/>
              </p:cNvSpPr>
              <p:nvPr/>
            </p:nvSpPr>
            <p:spPr bwMode="auto">
              <a:xfrm flipV="1">
                <a:off x="4619" y="3606"/>
                <a:ext cx="1" cy="2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109" name="Line 98"/>
              <p:cNvSpPr>
                <a:spLocks noChangeShapeType="1"/>
              </p:cNvSpPr>
              <p:nvPr/>
            </p:nvSpPr>
            <p:spPr bwMode="auto">
              <a:xfrm>
                <a:off x="4619" y="2112"/>
                <a:ext cx="1" cy="2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110" name="Line 99"/>
              <p:cNvSpPr>
                <a:spLocks noChangeShapeType="1"/>
              </p:cNvSpPr>
              <p:nvPr/>
            </p:nvSpPr>
            <p:spPr bwMode="auto">
              <a:xfrm flipV="1">
                <a:off x="4832" y="3606"/>
                <a:ext cx="1" cy="2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111" name="Line 100"/>
              <p:cNvSpPr>
                <a:spLocks noChangeShapeType="1"/>
              </p:cNvSpPr>
              <p:nvPr/>
            </p:nvSpPr>
            <p:spPr bwMode="auto">
              <a:xfrm>
                <a:off x="4832" y="2112"/>
                <a:ext cx="1" cy="2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112" name="Line 101"/>
              <p:cNvSpPr>
                <a:spLocks noChangeShapeType="1"/>
              </p:cNvSpPr>
              <p:nvPr/>
            </p:nvSpPr>
            <p:spPr bwMode="auto">
              <a:xfrm flipV="1">
                <a:off x="5045" y="3606"/>
                <a:ext cx="1" cy="2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113" name="Line 102"/>
              <p:cNvSpPr>
                <a:spLocks noChangeShapeType="1"/>
              </p:cNvSpPr>
              <p:nvPr/>
            </p:nvSpPr>
            <p:spPr bwMode="auto">
              <a:xfrm>
                <a:off x="5045" y="2112"/>
                <a:ext cx="1" cy="2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114" name="Line 103"/>
              <p:cNvSpPr>
                <a:spLocks noChangeShapeType="1"/>
              </p:cNvSpPr>
              <p:nvPr/>
            </p:nvSpPr>
            <p:spPr bwMode="auto">
              <a:xfrm flipV="1">
                <a:off x="5258" y="3606"/>
                <a:ext cx="1" cy="2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115" name="Line 104"/>
              <p:cNvSpPr>
                <a:spLocks noChangeShapeType="1"/>
              </p:cNvSpPr>
              <p:nvPr/>
            </p:nvSpPr>
            <p:spPr bwMode="auto">
              <a:xfrm>
                <a:off x="5258" y="2112"/>
                <a:ext cx="1" cy="2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116" name="Line 105"/>
              <p:cNvSpPr>
                <a:spLocks noChangeShapeType="1"/>
              </p:cNvSpPr>
              <p:nvPr/>
            </p:nvSpPr>
            <p:spPr bwMode="auto">
              <a:xfrm flipV="1">
                <a:off x="5471" y="3606"/>
                <a:ext cx="1" cy="2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117" name="Line 106"/>
              <p:cNvSpPr>
                <a:spLocks noChangeShapeType="1"/>
              </p:cNvSpPr>
              <p:nvPr/>
            </p:nvSpPr>
            <p:spPr bwMode="auto">
              <a:xfrm>
                <a:off x="5471" y="2112"/>
                <a:ext cx="1" cy="2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  <p:sp>
            <p:nvSpPr>
              <p:cNvPr id="118" name="Rectangle 107"/>
              <p:cNvSpPr>
                <a:spLocks noChangeArrowheads="1"/>
              </p:cNvSpPr>
              <p:nvPr/>
            </p:nvSpPr>
            <p:spPr bwMode="auto">
              <a:xfrm>
                <a:off x="3342" y="2112"/>
                <a:ext cx="2129" cy="1523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</p:grpSp>
        <p:sp>
          <p:nvSpPr>
            <p:cNvPr id="66" name="Freeform 108"/>
            <p:cNvSpPr>
              <a:spLocks/>
            </p:cNvSpPr>
            <p:nvPr/>
          </p:nvSpPr>
          <p:spPr bwMode="auto">
            <a:xfrm>
              <a:off x="3342" y="2493"/>
              <a:ext cx="2130" cy="969"/>
            </a:xfrm>
            <a:custGeom>
              <a:avLst/>
              <a:gdLst>
                <a:gd name="T0" fmla="*/ 0 w 2130"/>
                <a:gd name="T1" fmla="*/ 930 h 969"/>
                <a:gd name="T2" fmla="*/ 711 w 2130"/>
                <a:gd name="T3" fmla="*/ 792 h 969"/>
                <a:gd name="T4" fmla="*/ 1026 w 2130"/>
                <a:gd name="T5" fmla="*/ 3 h 969"/>
                <a:gd name="T6" fmla="*/ 1314 w 2130"/>
                <a:gd name="T7" fmla="*/ 771 h 969"/>
                <a:gd name="T8" fmla="*/ 2130 w 2130"/>
                <a:gd name="T9" fmla="*/ 969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0" h="969">
                  <a:moveTo>
                    <a:pt x="0" y="930"/>
                  </a:moveTo>
                  <a:cubicBezTo>
                    <a:pt x="118" y="907"/>
                    <a:pt x="540" y="946"/>
                    <a:pt x="711" y="792"/>
                  </a:cubicBezTo>
                  <a:cubicBezTo>
                    <a:pt x="882" y="638"/>
                    <a:pt x="926" y="6"/>
                    <a:pt x="1026" y="3"/>
                  </a:cubicBezTo>
                  <a:cubicBezTo>
                    <a:pt x="1126" y="0"/>
                    <a:pt x="1130" y="610"/>
                    <a:pt x="1314" y="771"/>
                  </a:cubicBezTo>
                  <a:cubicBezTo>
                    <a:pt x="1498" y="932"/>
                    <a:pt x="1960" y="928"/>
                    <a:pt x="2130" y="969"/>
                  </a:cubicBezTo>
                </a:path>
              </a:pathLst>
            </a:custGeom>
            <a:noFill/>
            <a:ln w="19050" cmpd="sng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de-DE" sz="1350"/>
            </a:p>
          </p:txBody>
        </p:sp>
        <p:sp>
          <p:nvSpPr>
            <p:cNvPr id="67" name="Line 109"/>
            <p:cNvSpPr>
              <a:spLocks noChangeShapeType="1"/>
            </p:cNvSpPr>
            <p:nvPr/>
          </p:nvSpPr>
          <p:spPr bwMode="auto">
            <a:xfrm>
              <a:off x="4368" y="2496"/>
              <a:ext cx="0" cy="11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de-DE" sz="1350"/>
            </a:p>
          </p:txBody>
        </p:sp>
        <p:sp>
          <p:nvSpPr>
            <p:cNvPr id="68" name="Line 110"/>
            <p:cNvSpPr>
              <a:spLocks noChangeShapeType="1"/>
            </p:cNvSpPr>
            <p:nvPr/>
          </p:nvSpPr>
          <p:spPr bwMode="auto">
            <a:xfrm>
              <a:off x="4224" y="2880"/>
              <a:ext cx="26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de-DE" sz="1350"/>
            </a:p>
          </p:txBody>
        </p:sp>
        <p:sp>
          <p:nvSpPr>
            <p:cNvPr id="69" name="Text Box 111"/>
            <p:cNvSpPr txBox="1">
              <a:spLocks noChangeArrowheads="1"/>
            </p:cNvSpPr>
            <p:nvPr/>
          </p:nvSpPr>
          <p:spPr bwMode="auto">
            <a:xfrm>
              <a:off x="4272" y="2256"/>
              <a:ext cx="252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de-DE" sz="1350" dirty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</a:rPr>
                <a:t>f</a:t>
              </a:r>
              <a:r>
                <a:rPr lang="en-US" altLang="de-DE" sz="1350" baseline="-25000" dirty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</a:rPr>
                <a:t>0</a:t>
              </a:r>
              <a:endParaRPr lang="en-US" altLang="de-DE" sz="135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</a:endParaRPr>
            </a:p>
          </p:txBody>
        </p:sp>
        <p:sp>
          <p:nvSpPr>
            <p:cNvPr id="70" name="Text Box 112"/>
            <p:cNvSpPr txBox="1">
              <a:spLocks noChangeArrowheads="1"/>
            </p:cNvSpPr>
            <p:nvPr/>
          </p:nvSpPr>
          <p:spPr bwMode="auto">
            <a:xfrm>
              <a:off x="4464" y="2736"/>
              <a:ext cx="292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de-DE" sz="1350" dirty="0" err="1">
                  <a:solidFill>
                    <a:schemeClr val="accent6">
                      <a:lumMod val="50000"/>
                    </a:schemeClr>
                  </a:solidFill>
                  <a:latin typeface="Symbol" pitchFamily="18" charset="2"/>
                </a:rPr>
                <a:t>D</a:t>
              </a:r>
              <a:r>
                <a:rPr lang="en-US" altLang="de-DE" sz="1350" dirty="0" err="1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</a:rPr>
                <a:t>f</a:t>
              </a:r>
              <a:endParaRPr lang="en-US" altLang="de-DE" sz="135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</a:endParaRPr>
            </a:p>
          </p:txBody>
        </p:sp>
        <p:graphicFrame>
          <p:nvGraphicFramePr>
            <p:cNvPr id="71" name="Object 113"/>
            <p:cNvGraphicFramePr>
              <a:graphicFrameLocks noChangeAspect="1"/>
            </p:cNvGraphicFramePr>
            <p:nvPr/>
          </p:nvGraphicFramePr>
          <p:xfrm>
            <a:off x="4806" y="2238"/>
            <a:ext cx="460" cy="41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Formel" r:id="rId8" imgW="482400" imgH="431640" progId="Equation.3">
                    <p:embed/>
                  </p:oleObj>
                </mc:Choice>
                <mc:Fallback>
                  <p:oleObj name="Formel" r:id="rId8" imgW="482400" imgH="431640" progId="Equation.3">
                    <p:embed/>
                    <p:pic>
                      <p:nvPicPr>
                        <p:cNvPr id="71" name="Object 1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06" y="2238"/>
                          <a:ext cx="460" cy="41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2" name="Text Box 114"/>
            <p:cNvSpPr txBox="1">
              <a:spLocks noChangeArrowheads="1"/>
            </p:cNvSpPr>
            <p:nvPr/>
          </p:nvSpPr>
          <p:spPr bwMode="auto">
            <a:xfrm>
              <a:off x="4042" y="3666"/>
              <a:ext cx="843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de-DE" sz="1350" dirty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</a:rPr>
                <a:t>Frequency</a:t>
              </a:r>
            </a:p>
          </p:txBody>
        </p:sp>
        <p:sp>
          <p:nvSpPr>
            <p:cNvPr id="73" name="Text Box 115"/>
            <p:cNvSpPr txBox="1">
              <a:spLocks noChangeArrowheads="1"/>
            </p:cNvSpPr>
            <p:nvPr/>
          </p:nvSpPr>
          <p:spPr bwMode="auto">
            <a:xfrm rot="16200000">
              <a:off x="2741" y="2681"/>
              <a:ext cx="816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de-DE" sz="1350" dirty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</a:rPr>
                <a:t>Amplitude</a:t>
              </a:r>
            </a:p>
          </p:txBody>
        </p:sp>
      </p:grpSp>
      <p:graphicFrame>
        <p:nvGraphicFramePr>
          <p:cNvPr id="122" name="Object 2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3426189"/>
              </p:ext>
            </p:extLst>
          </p:nvPr>
        </p:nvGraphicFramePr>
        <p:xfrm>
          <a:off x="6250781" y="1072018"/>
          <a:ext cx="844154" cy="6881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10" imgW="680445" imgH="556219" progId="CorelDRAW.Graphic.11">
                  <p:embed/>
                </p:oleObj>
              </mc:Choice>
              <mc:Fallback>
                <p:oleObj name="CorelDRAW" r:id="rId10" imgW="680445" imgH="556219" progId="CorelDRAW.Graphic.11">
                  <p:embed/>
                  <p:pic>
                    <p:nvPicPr>
                      <p:cNvPr id="122" name="Object 2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50781" y="1072018"/>
                        <a:ext cx="844154" cy="68818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5" name="Object 2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3518035"/>
              </p:ext>
            </p:extLst>
          </p:nvPr>
        </p:nvGraphicFramePr>
        <p:xfrm>
          <a:off x="5248276" y="1077320"/>
          <a:ext cx="809625" cy="6596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12" imgW="668912" imgH="544686" progId="CorelDRAW.Graphic.11">
                  <p:embed/>
                </p:oleObj>
              </mc:Choice>
              <mc:Fallback>
                <p:oleObj name="CorelDRAW" r:id="rId12" imgW="668912" imgH="544686" progId="CorelDRAW.Graphic.11">
                  <p:embed/>
                  <p:pic>
                    <p:nvPicPr>
                      <p:cNvPr id="125" name="Object 2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48276" y="1077320"/>
                        <a:ext cx="809625" cy="65960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7" name="Picture 26" descr="Mode09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44" t="11052" r="22444" b="16577"/>
          <a:stretch>
            <a:fillRect/>
          </a:stretch>
        </p:blipFill>
        <p:spPr bwMode="auto">
          <a:xfrm>
            <a:off x="7274718" y="959503"/>
            <a:ext cx="828675" cy="884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0" name="Picture 2" descr="D:\Bilder\Uni\Proben\IMG_4494_klein.jp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283" y="832712"/>
            <a:ext cx="1821752" cy="1214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949866" y="580291"/>
            <a:ext cx="1992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Resonant modes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6200000">
            <a:off x="3863437" y="1347617"/>
            <a:ext cx="7040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Sample</a:t>
            </a:r>
            <a:endParaRPr lang="en-GB" sz="1200" dirty="0"/>
          </a:p>
        </p:txBody>
      </p:sp>
      <p:sp>
        <p:nvSpPr>
          <p:cNvPr id="123" name="Date Placeholder 1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7F89F-6E53-4DFA-B753-D87508CFF374}" type="datetime1">
              <a:rPr lang="en-US" smtClean="0"/>
              <a:t>7/2/2025</a:t>
            </a:fld>
            <a:endParaRPr lang="en-GB"/>
          </a:p>
        </p:txBody>
      </p:sp>
      <p:sp>
        <p:nvSpPr>
          <p:cNvPr id="124" name="Footer Placeholder 1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T. Koettig TE/CRG-CI  Aussois 2021</a:t>
            </a:r>
          </a:p>
        </p:txBody>
      </p:sp>
      <p:sp>
        <p:nvSpPr>
          <p:cNvPr id="126" name="Slide Number Placeholder 1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FA7EC-D5EE-429E-B1D3-8A958E983A4A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42253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-3869"/>
            <a:ext cx="8226854" cy="705332"/>
          </a:xfrm>
        </p:spPr>
        <p:txBody>
          <a:bodyPr>
            <a:normAutofit/>
          </a:bodyPr>
          <a:lstStyle/>
          <a:p>
            <a:r>
              <a:rPr lang="en-GB" sz="2800" noProof="0" dirty="0"/>
              <a:t>Measuring mechanical losses</a:t>
            </a:r>
          </a:p>
        </p:txBody>
      </p:sp>
      <p:pic>
        <p:nvPicPr>
          <p:cNvPr id="35" name="Picture 21" descr="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8971" y="1596120"/>
            <a:ext cx="2421935" cy="2421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2" descr="D:\GWADW2014\Vortrag\Setup_GlasgowSi111_65x120 (3)_expor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0952" y="1017317"/>
            <a:ext cx="2349261" cy="1566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4" descr="Kryostat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3047" y="1005613"/>
            <a:ext cx="2098062" cy="3726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5707" y="810714"/>
            <a:ext cx="6311260" cy="4206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997F4-68B7-4367-A934-CB0056807D89}" type="datetime1">
              <a:rPr lang="en-US" smtClean="0"/>
              <a:t>7/2/2025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T. Koettig TE/CRG-CI  Aussois 2021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FA7EC-D5EE-429E-B1D3-8A958E983A4A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27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42333" y="821"/>
            <a:ext cx="8226854" cy="705332"/>
          </a:xfrm>
        </p:spPr>
        <p:txBody>
          <a:bodyPr>
            <a:noAutofit/>
          </a:bodyPr>
          <a:lstStyle/>
          <a:p>
            <a:r>
              <a:rPr lang="en-GB" sz="2800" noProof="0" dirty="0"/>
              <a:t>Measuring mechanical losses</a:t>
            </a:r>
          </a:p>
        </p:txBody>
      </p:sp>
      <p:grpSp>
        <p:nvGrpSpPr>
          <p:cNvPr id="77" name="Gruppieren 76"/>
          <p:cNvGrpSpPr/>
          <p:nvPr/>
        </p:nvGrpSpPr>
        <p:grpSpPr>
          <a:xfrm>
            <a:off x="1191127" y="757990"/>
            <a:ext cx="5039842" cy="3701855"/>
            <a:chOff x="405382" y="1484784"/>
            <a:chExt cx="6378575" cy="4465686"/>
          </a:xfrm>
        </p:grpSpPr>
        <p:pic>
          <p:nvPicPr>
            <p:cNvPr id="43" name="Picture 2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5382" y="1484784"/>
              <a:ext cx="6378575" cy="42529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44" name="Group 32"/>
            <p:cNvGrpSpPr>
              <a:grpSpLocks/>
            </p:cNvGrpSpPr>
            <p:nvPr/>
          </p:nvGrpSpPr>
          <p:grpSpPr bwMode="auto">
            <a:xfrm>
              <a:off x="1126107" y="5301147"/>
              <a:ext cx="5251451" cy="374651"/>
              <a:chOff x="612" y="3150"/>
              <a:chExt cx="3308" cy="236"/>
            </a:xfrm>
          </p:grpSpPr>
          <p:sp>
            <p:nvSpPr>
              <p:cNvPr id="61" name="Text Box 22"/>
              <p:cNvSpPr txBox="1">
                <a:spLocks noChangeArrowheads="1"/>
              </p:cNvSpPr>
              <p:nvPr/>
            </p:nvSpPr>
            <p:spPr bwMode="auto">
              <a:xfrm>
                <a:off x="612" y="3158"/>
                <a:ext cx="224" cy="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de-DE" altLang="de-DE" sz="1350">
                    <a:solidFill>
                      <a:schemeClr val="accent6">
                        <a:lumMod val="50000"/>
                      </a:schemeClr>
                    </a:solidFill>
                  </a:rPr>
                  <a:t>0</a:t>
                </a:r>
              </a:p>
            </p:txBody>
          </p:sp>
          <p:sp>
            <p:nvSpPr>
              <p:cNvPr id="62" name="Text Box 24"/>
              <p:cNvSpPr txBox="1">
                <a:spLocks noChangeArrowheads="1"/>
              </p:cNvSpPr>
              <p:nvPr/>
            </p:nvSpPr>
            <p:spPr bwMode="auto">
              <a:xfrm>
                <a:off x="975" y="3158"/>
                <a:ext cx="224" cy="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de-DE" altLang="de-DE" sz="1350">
                    <a:solidFill>
                      <a:schemeClr val="accent6">
                        <a:lumMod val="50000"/>
                      </a:schemeClr>
                    </a:solidFill>
                  </a:rPr>
                  <a:t>1</a:t>
                </a:r>
              </a:p>
            </p:txBody>
          </p:sp>
          <p:sp>
            <p:nvSpPr>
              <p:cNvPr id="63" name="Text Box 25"/>
              <p:cNvSpPr txBox="1">
                <a:spLocks noChangeArrowheads="1"/>
              </p:cNvSpPr>
              <p:nvPr/>
            </p:nvSpPr>
            <p:spPr bwMode="auto">
              <a:xfrm>
                <a:off x="1375" y="3158"/>
                <a:ext cx="224" cy="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de-DE" altLang="de-DE" sz="1350">
                    <a:solidFill>
                      <a:schemeClr val="accent6">
                        <a:lumMod val="50000"/>
                      </a:schemeClr>
                    </a:solidFill>
                  </a:rPr>
                  <a:t>2</a:t>
                </a:r>
              </a:p>
            </p:txBody>
          </p:sp>
          <p:sp>
            <p:nvSpPr>
              <p:cNvPr id="64" name="Text Box 26"/>
              <p:cNvSpPr txBox="1">
                <a:spLocks noChangeArrowheads="1"/>
              </p:cNvSpPr>
              <p:nvPr/>
            </p:nvSpPr>
            <p:spPr bwMode="auto">
              <a:xfrm>
                <a:off x="1762" y="3158"/>
                <a:ext cx="224" cy="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de-DE" altLang="de-DE" sz="1350">
                    <a:solidFill>
                      <a:schemeClr val="accent6">
                        <a:lumMod val="50000"/>
                      </a:schemeClr>
                    </a:solidFill>
                  </a:rPr>
                  <a:t>3</a:t>
                </a:r>
              </a:p>
            </p:txBody>
          </p:sp>
          <p:sp>
            <p:nvSpPr>
              <p:cNvPr id="65" name="Text Box 27"/>
              <p:cNvSpPr txBox="1">
                <a:spLocks noChangeArrowheads="1"/>
              </p:cNvSpPr>
              <p:nvPr/>
            </p:nvSpPr>
            <p:spPr bwMode="auto">
              <a:xfrm>
                <a:off x="2141" y="3158"/>
                <a:ext cx="224" cy="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de-DE" altLang="de-DE" sz="1350">
                    <a:solidFill>
                      <a:schemeClr val="accent6">
                        <a:lumMod val="50000"/>
                      </a:schemeClr>
                    </a:solidFill>
                  </a:rPr>
                  <a:t>4</a:t>
                </a:r>
              </a:p>
            </p:txBody>
          </p:sp>
          <p:sp>
            <p:nvSpPr>
              <p:cNvPr id="66" name="Text Box 28"/>
              <p:cNvSpPr txBox="1">
                <a:spLocks noChangeArrowheads="1"/>
              </p:cNvSpPr>
              <p:nvPr/>
            </p:nvSpPr>
            <p:spPr bwMode="auto">
              <a:xfrm>
                <a:off x="2533" y="3158"/>
                <a:ext cx="224" cy="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de-DE" altLang="de-DE" sz="1350">
                    <a:solidFill>
                      <a:schemeClr val="accent6">
                        <a:lumMod val="50000"/>
                      </a:schemeClr>
                    </a:solidFill>
                  </a:rPr>
                  <a:t>5</a:t>
                </a:r>
              </a:p>
            </p:txBody>
          </p:sp>
          <p:sp>
            <p:nvSpPr>
              <p:cNvPr id="67" name="Text Box 29"/>
              <p:cNvSpPr txBox="1">
                <a:spLocks noChangeArrowheads="1"/>
              </p:cNvSpPr>
              <p:nvPr/>
            </p:nvSpPr>
            <p:spPr bwMode="auto">
              <a:xfrm>
                <a:off x="2939" y="3150"/>
                <a:ext cx="224" cy="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de-DE" altLang="de-DE" sz="1350">
                    <a:solidFill>
                      <a:schemeClr val="accent6">
                        <a:lumMod val="50000"/>
                      </a:schemeClr>
                    </a:solidFill>
                  </a:rPr>
                  <a:t>6</a:t>
                </a:r>
              </a:p>
            </p:txBody>
          </p:sp>
          <p:sp>
            <p:nvSpPr>
              <p:cNvPr id="68" name="Text Box 30"/>
              <p:cNvSpPr txBox="1">
                <a:spLocks noChangeArrowheads="1"/>
              </p:cNvSpPr>
              <p:nvPr/>
            </p:nvSpPr>
            <p:spPr bwMode="auto">
              <a:xfrm>
                <a:off x="3334" y="3158"/>
                <a:ext cx="224" cy="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de-DE" altLang="de-DE" sz="1350" dirty="0">
                    <a:solidFill>
                      <a:schemeClr val="accent6">
                        <a:lumMod val="50000"/>
                      </a:schemeClr>
                    </a:solidFill>
                  </a:rPr>
                  <a:t>7</a:t>
                </a:r>
              </a:p>
            </p:txBody>
          </p:sp>
          <p:sp>
            <p:nvSpPr>
              <p:cNvPr id="69" name="Text Box 31"/>
              <p:cNvSpPr txBox="1">
                <a:spLocks noChangeArrowheads="1"/>
              </p:cNvSpPr>
              <p:nvPr/>
            </p:nvSpPr>
            <p:spPr bwMode="auto">
              <a:xfrm>
                <a:off x="3696" y="3150"/>
                <a:ext cx="224" cy="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de-DE" altLang="de-DE" sz="1350">
                    <a:solidFill>
                      <a:schemeClr val="accent6">
                        <a:lumMod val="50000"/>
                      </a:schemeClr>
                    </a:solidFill>
                  </a:rPr>
                  <a:t>8</a:t>
                </a:r>
              </a:p>
            </p:txBody>
          </p:sp>
        </p:grpSp>
        <p:grpSp>
          <p:nvGrpSpPr>
            <p:cNvPr id="45" name="Group 46"/>
            <p:cNvGrpSpPr>
              <a:grpSpLocks/>
            </p:cNvGrpSpPr>
            <p:nvPr/>
          </p:nvGrpSpPr>
          <p:grpSpPr bwMode="auto">
            <a:xfrm>
              <a:off x="765745" y="1627659"/>
              <a:ext cx="538163" cy="3817938"/>
              <a:chOff x="340" y="799"/>
              <a:chExt cx="339" cy="2405"/>
            </a:xfrm>
          </p:grpSpPr>
          <p:sp>
            <p:nvSpPr>
              <p:cNvPr id="54" name="Text Box 33"/>
              <p:cNvSpPr txBox="1">
                <a:spLocks noChangeArrowheads="1"/>
              </p:cNvSpPr>
              <p:nvPr/>
            </p:nvSpPr>
            <p:spPr bwMode="auto">
              <a:xfrm>
                <a:off x="340" y="2635"/>
                <a:ext cx="339" cy="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de-DE" altLang="de-DE" sz="1350">
                    <a:solidFill>
                      <a:schemeClr val="accent6">
                        <a:lumMod val="50000"/>
                      </a:schemeClr>
                    </a:solidFill>
                  </a:rPr>
                  <a:t>0.5</a:t>
                </a:r>
              </a:p>
            </p:txBody>
          </p:sp>
          <p:sp>
            <p:nvSpPr>
              <p:cNvPr id="55" name="Text Box 34"/>
              <p:cNvSpPr txBox="1">
                <a:spLocks noChangeArrowheads="1"/>
              </p:cNvSpPr>
              <p:nvPr/>
            </p:nvSpPr>
            <p:spPr bwMode="auto">
              <a:xfrm>
                <a:off x="431" y="2976"/>
                <a:ext cx="224" cy="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de-DE" altLang="de-DE" sz="1350">
                    <a:solidFill>
                      <a:schemeClr val="accent6">
                        <a:lumMod val="50000"/>
                      </a:schemeClr>
                    </a:solidFill>
                  </a:rPr>
                  <a:t>0</a:t>
                </a:r>
              </a:p>
            </p:txBody>
          </p:sp>
          <p:sp>
            <p:nvSpPr>
              <p:cNvPr id="56" name="Text Box 35"/>
              <p:cNvSpPr txBox="1">
                <a:spLocks noChangeArrowheads="1"/>
              </p:cNvSpPr>
              <p:nvPr/>
            </p:nvSpPr>
            <p:spPr bwMode="auto">
              <a:xfrm>
                <a:off x="340" y="2264"/>
                <a:ext cx="339" cy="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de-DE" altLang="de-DE" sz="1350">
                    <a:solidFill>
                      <a:schemeClr val="accent6">
                        <a:lumMod val="50000"/>
                      </a:schemeClr>
                    </a:solidFill>
                  </a:rPr>
                  <a:t>1.0</a:t>
                </a:r>
              </a:p>
            </p:txBody>
          </p:sp>
          <p:sp>
            <p:nvSpPr>
              <p:cNvPr id="57" name="Text Box 36"/>
              <p:cNvSpPr txBox="1">
                <a:spLocks noChangeArrowheads="1"/>
              </p:cNvSpPr>
              <p:nvPr/>
            </p:nvSpPr>
            <p:spPr bwMode="auto">
              <a:xfrm>
                <a:off x="340" y="1896"/>
                <a:ext cx="339" cy="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de-DE" altLang="de-DE" sz="1350">
                    <a:solidFill>
                      <a:schemeClr val="accent6">
                        <a:lumMod val="50000"/>
                      </a:schemeClr>
                    </a:solidFill>
                  </a:rPr>
                  <a:t>1.5</a:t>
                </a:r>
              </a:p>
            </p:txBody>
          </p:sp>
          <p:sp>
            <p:nvSpPr>
              <p:cNvPr id="58" name="Text Box 37"/>
              <p:cNvSpPr txBox="1">
                <a:spLocks noChangeArrowheads="1"/>
              </p:cNvSpPr>
              <p:nvPr/>
            </p:nvSpPr>
            <p:spPr bwMode="auto">
              <a:xfrm>
                <a:off x="340" y="1525"/>
                <a:ext cx="339" cy="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de-DE" altLang="de-DE" sz="1350">
                    <a:solidFill>
                      <a:schemeClr val="accent6">
                        <a:lumMod val="50000"/>
                      </a:schemeClr>
                    </a:solidFill>
                  </a:rPr>
                  <a:t>2.0</a:t>
                </a:r>
              </a:p>
            </p:txBody>
          </p:sp>
          <p:sp>
            <p:nvSpPr>
              <p:cNvPr id="59" name="Text Box 38"/>
              <p:cNvSpPr txBox="1">
                <a:spLocks noChangeArrowheads="1"/>
              </p:cNvSpPr>
              <p:nvPr/>
            </p:nvSpPr>
            <p:spPr bwMode="auto">
              <a:xfrm>
                <a:off x="340" y="1162"/>
                <a:ext cx="339" cy="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de-DE" altLang="de-DE" sz="1350">
                    <a:solidFill>
                      <a:schemeClr val="accent6">
                        <a:lumMod val="50000"/>
                      </a:schemeClr>
                    </a:solidFill>
                  </a:rPr>
                  <a:t>2.5</a:t>
                </a:r>
              </a:p>
            </p:txBody>
          </p:sp>
          <p:sp>
            <p:nvSpPr>
              <p:cNvPr id="60" name="Text Box 43"/>
              <p:cNvSpPr txBox="1">
                <a:spLocks noChangeArrowheads="1"/>
              </p:cNvSpPr>
              <p:nvPr/>
            </p:nvSpPr>
            <p:spPr bwMode="auto">
              <a:xfrm>
                <a:off x="340" y="799"/>
                <a:ext cx="339" cy="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de-DE" altLang="de-DE" sz="1350">
                    <a:solidFill>
                      <a:schemeClr val="accent6">
                        <a:lumMod val="50000"/>
                      </a:schemeClr>
                    </a:solidFill>
                  </a:rPr>
                  <a:t>3.0</a:t>
                </a:r>
              </a:p>
            </p:txBody>
          </p:sp>
        </p:grpSp>
        <p:sp>
          <p:nvSpPr>
            <p:cNvPr id="46" name="Text Box 44"/>
            <p:cNvSpPr txBox="1">
              <a:spLocks noChangeArrowheads="1"/>
            </p:cNvSpPr>
            <p:nvPr/>
          </p:nvSpPr>
          <p:spPr bwMode="auto">
            <a:xfrm>
              <a:off x="3213671" y="5588470"/>
              <a:ext cx="927571" cy="36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de-DE" altLang="de-DE" sz="1350" dirty="0">
                  <a:solidFill>
                    <a:schemeClr val="accent6">
                      <a:lumMod val="50000"/>
                    </a:schemeClr>
                  </a:solidFill>
                </a:rPr>
                <a:t>Zeit (h)</a:t>
              </a:r>
            </a:p>
          </p:txBody>
        </p:sp>
        <p:sp>
          <p:nvSpPr>
            <p:cNvPr id="47" name="Text Box 45"/>
            <p:cNvSpPr txBox="1">
              <a:spLocks noChangeArrowheads="1"/>
            </p:cNvSpPr>
            <p:nvPr/>
          </p:nvSpPr>
          <p:spPr bwMode="auto">
            <a:xfrm rot="16200000">
              <a:off x="-172461" y="3371338"/>
              <a:ext cx="1638283" cy="3797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de-DE" altLang="de-DE" sz="1350" dirty="0">
                  <a:solidFill>
                    <a:schemeClr val="accent6">
                      <a:lumMod val="50000"/>
                    </a:schemeClr>
                  </a:solidFill>
                </a:rPr>
                <a:t>Amplitude (</a:t>
              </a:r>
              <a:r>
                <a:rPr lang="de-DE" altLang="de-DE" sz="1350" dirty="0" err="1">
                  <a:solidFill>
                    <a:schemeClr val="accent6">
                      <a:lumMod val="50000"/>
                    </a:schemeClr>
                  </a:solidFill>
                </a:rPr>
                <a:t>nm</a:t>
              </a:r>
              <a:r>
                <a:rPr lang="de-DE" altLang="de-DE" sz="1350" dirty="0">
                  <a:solidFill>
                    <a:schemeClr val="accent6">
                      <a:lumMod val="50000"/>
                    </a:schemeClr>
                  </a:solidFill>
                </a:rPr>
                <a:t>)</a:t>
              </a:r>
            </a:p>
          </p:txBody>
        </p:sp>
        <p:grpSp>
          <p:nvGrpSpPr>
            <p:cNvPr id="48" name="Group 20"/>
            <p:cNvGrpSpPr>
              <a:grpSpLocks/>
            </p:cNvGrpSpPr>
            <p:nvPr/>
          </p:nvGrpSpPr>
          <p:grpSpPr bwMode="auto">
            <a:xfrm>
              <a:off x="4288408" y="2392616"/>
              <a:ext cx="1657350" cy="865187"/>
              <a:chOff x="3606" y="890"/>
              <a:chExt cx="1044" cy="545"/>
            </a:xfrm>
          </p:grpSpPr>
          <p:sp>
            <p:nvSpPr>
              <p:cNvPr id="49" name="Rectangle 13"/>
              <p:cNvSpPr>
                <a:spLocks noChangeArrowheads="1"/>
              </p:cNvSpPr>
              <p:nvPr/>
            </p:nvSpPr>
            <p:spPr bwMode="auto">
              <a:xfrm>
                <a:off x="3606" y="890"/>
                <a:ext cx="1044" cy="545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de-DE" altLang="de-DE" sz="900"/>
              </a:p>
            </p:txBody>
          </p:sp>
          <p:sp>
            <p:nvSpPr>
              <p:cNvPr id="50" name="Oval 14"/>
              <p:cNvSpPr>
                <a:spLocks noChangeArrowheads="1"/>
              </p:cNvSpPr>
              <p:nvPr/>
            </p:nvSpPr>
            <p:spPr bwMode="auto">
              <a:xfrm>
                <a:off x="3743" y="997"/>
                <a:ext cx="66" cy="59"/>
              </a:xfrm>
              <a:prstGeom prst="ellipse">
                <a:avLst/>
              </a:prstGeom>
              <a:solidFill>
                <a:srgbClr val="3333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 sz="1350"/>
              </a:p>
            </p:txBody>
          </p:sp>
          <p:sp>
            <p:nvSpPr>
              <p:cNvPr id="51" name="Text Box 16"/>
              <p:cNvSpPr txBox="1">
                <a:spLocks noChangeArrowheads="1"/>
              </p:cNvSpPr>
              <p:nvPr/>
            </p:nvSpPr>
            <p:spPr bwMode="auto">
              <a:xfrm>
                <a:off x="3924" y="936"/>
                <a:ext cx="357" cy="19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de-DE" altLang="de-DE" sz="1050">
                    <a:solidFill>
                      <a:schemeClr val="accent6">
                        <a:lumMod val="50000"/>
                      </a:schemeClr>
                    </a:solidFill>
                  </a:rPr>
                  <a:t>data</a:t>
                </a:r>
              </a:p>
            </p:txBody>
          </p:sp>
          <p:sp>
            <p:nvSpPr>
              <p:cNvPr id="52" name="Text Box 17"/>
              <p:cNvSpPr txBox="1">
                <a:spLocks noChangeArrowheads="1"/>
              </p:cNvSpPr>
              <p:nvPr/>
            </p:nvSpPr>
            <p:spPr bwMode="auto">
              <a:xfrm>
                <a:off x="3924" y="1162"/>
                <a:ext cx="637" cy="19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de-DE" altLang="de-DE" sz="1050">
                    <a:solidFill>
                      <a:schemeClr val="accent6">
                        <a:lumMod val="50000"/>
                      </a:schemeClr>
                    </a:solidFill>
                  </a:rPr>
                  <a:t>fit function</a:t>
                </a:r>
              </a:p>
            </p:txBody>
          </p:sp>
          <p:sp>
            <p:nvSpPr>
              <p:cNvPr id="53" name="Line 18"/>
              <p:cNvSpPr>
                <a:spLocks noChangeShapeType="1"/>
              </p:cNvSpPr>
              <p:nvPr/>
            </p:nvSpPr>
            <p:spPr bwMode="auto">
              <a:xfrm>
                <a:off x="3697" y="1253"/>
                <a:ext cx="182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 sz="1350"/>
              </a:p>
            </p:txBody>
          </p:sp>
        </p:grpSp>
        <p:sp>
          <p:nvSpPr>
            <p:cNvPr id="76" name="Text Box 6"/>
            <p:cNvSpPr txBox="1">
              <a:spLocks noChangeArrowheads="1"/>
            </p:cNvSpPr>
            <p:nvPr/>
          </p:nvSpPr>
          <p:spPr bwMode="auto">
            <a:xfrm>
              <a:off x="1819542" y="1968617"/>
              <a:ext cx="4120916" cy="2784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de-DE" altLang="de-DE" sz="900" dirty="0">
                  <a:solidFill>
                    <a:schemeClr val="accent6">
                      <a:lumMod val="50000"/>
                    </a:schemeClr>
                  </a:solidFill>
                  <a:latin typeface="Verdana" pitchFamily="34" charset="0"/>
                </a:rPr>
                <a:t>Si(100), </a:t>
              </a:r>
              <a:r>
                <a:rPr lang="de-DE" altLang="de-DE" sz="900" dirty="0">
                  <a:solidFill>
                    <a:schemeClr val="accent6">
                      <a:lumMod val="50000"/>
                    </a:schemeClr>
                  </a:solidFill>
                  <a:latin typeface="Verdana" pitchFamily="34" charset="0"/>
                  <a:sym typeface="Symbol" pitchFamily="18" charset="2"/>
                </a:rPr>
                <a:t> 76,2 mm  12 mm, 5.8 K, f</a:t>
              </a:r>
              <a:r>
                <a:rPr lang="de-DE" altLang="de-DE" sz="900" baseline="-25000" dirty="0">
                  <a:solidFill>
                    <a:schemeClr val="accent6">
                      <a:lumMod val="50000"/>
                    </a:schemeClr>
                  </a:solidFill>
                  <a:latin typeface="Verdana" pitchFamily="34" charset="0"/>
                  <a:sym typeface="Symbol" pitchFamily="18" charset="2"/>
                </a:rPr>
                <a:t>0</a:t>
              </a:r>
              <a:r>
                <a:rPr lang="de-DE" altLang="de-DE" sz="900" dirty="0">
                  <a:solidFill>
                    <a:schemeClr val="accent6">
                      <a:lumMod val="50000"/>
                    </a:schemeClr>
                  </a:solidFill>
                  <a:latin typeface="Verdana" pitchFamily="34" charset="0"/>
                  <a:sym typeface="Symbol" pitchFamily="18" charset="2"/>
                </a:rPr>
                <a:t> = 14886 Hz </a:t>
              </a:r>
            </a:p>
          </p:txBody>
        </p:sp>
      </p:grpSp>
      <p:sp>
        <p:nvSpPr>
          <p:cNvPr id="79" name="Line 8"/>
          <p:cNvSpPr>
            <a:spLocks noChangeShapeType="1"/>
          </p:cNvSpPr>
          <p:nvPr/>
        </p:nvSpPr>
        <p:spPr bwMode="auto">
          <a:xfrm>
            <a:off x="7174182" y="1923908"/>
            <a:ext cx="0" cy="3238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de-DE" sz="1350">
              <a:solidFill>
                <a:srgbClr val="002060"/>
              </a:solidFill>
            </a:endParaRPr>
          </a:p>
        </p:txBody>
      </p:sp>
      <p:sp>
        <p:nvSpPr>
          <p:cNvPr id="80" name="Text Box 9"/>
          <p:cNvSpPr txBox="1">
            <a:spLocks noChangeArrowheads="1"/>
          </p:cNvSpPr>
          <p:nvPr/>
        </p:nvSpPr>
        <p:spPr bwMode="auto">
          <a:xfrm>
            <a:off x="6601189" y="2326317"/>
            <a:ext cx="1316386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altLang="de-DE" sz="1500" dirty="0">
                <a:solidFill>
                  <a:srgbClr val="002060"/>
                </a:solidFill>
              </a:rPr>
              <a:t>Q = 4.5 </a:t>
            </a:r>
            <a:r>
              <a:rPr lang="de-DE" altLang="de-DE" sz="1500" dirty="0">
                <a:solidFill>
                  <a:srgbClr val="002060"/>
                </a:solidFill>
                <a:sym typeface="Symbol" pitchFamily="18" charset="2"/>
              </a:rPr>
              <a:t> 10</a:t>
            </a:r>
            <a:r>
              <a:rPr lang="de-DE" altLang="de-DE" sz="1500" baseline="30000" dirty="0">
                <a:solidFill>
                  <a:srgbClr val="002060"/>
                </a:solidFill>
                <a:sym typeface="Symbol" pitchFamily="18" charset="2"/>
              </a:rPr>
              <a:t>8</a:t>
            </a:r>
          </a:p>
        </p:txBody>
      </p:sp>
      <p:sp>
        <p:nvSpPr>
          <p:cNvPr id="81" name="Line 8"/>
          <p:cNvSpPr>
            <a:spLocks noChangeShapeType="1"/>
          </p:cNvSpPr>
          <p:nvPr/>
        </p:nvSpPr>
        <p:spPr bwMode="auto">
          <a:xfrm>
            <a:off x="7174182" y="2704958"/>
            <a:ext cx="0" cy="3238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de-DE" sz="1350">
              <a:solidFill>
                <a:srgbClr val="002060"/>
              </a:solidFill>
            </a:endParaRPr>
          </a:p>
        </p:txBody>
      </p:sp>
      <p:sp>
        <p:nvSpPr>
          <p:cNvPr id="82" name="Text Box 9"/>
          <p:cNvSpPr txBox="1">
            <a:spLocks noChangeArrowheads="1"/>
          </p:cNvSpPr>
          <p:nvPr/>
        </p:nvSpPr>
        <p:spPr bwMode="auto">
          <a:xfrm>
            <a:off x="6618756" y="3125249"/>
            <a:ext cx="1311578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altLang="de-DE" sz="1500" dirty="0">
                <a:solidFill>
                  <a:srgbClr val="002060"/>
                </a:solidFill>
                <a:latin typeface="Symbol" panose="05050102010706020507" pitchFamily="18" charset="2"/>
              </a:rPr>
              <a:t>f</a:t>
            </a:r>
            <a:r>
              <a:rPr lang="de-DE" altLang="de-DE" sz="1500" dirty="0">
                <a:solidFill>
                  <a:srgbClr val="002060"/>
                </a:solidFill>
              </a:rPr>
              <a:t> = 2.2 </a:t>
            </a:r>
            <a:r>
              <a:rPr lang="de-DE" altLang="de-DE" sz="1500" dirty="0">
                <a:solidFill>
                  <a:srgbClr val="002060"/>
                </a:solidFill>
                <a:sym typeface="Symbol" pitchFamily="18" charset="2"/>
              </a:rPr>
              <a:t> 10</a:t>
            </a:r>
            <a:r>
              <a:rPr lang="de-DE" altLang="de-DE" sz="1500" baseline="30000" dirty="0">
                <a:solidFill>
                  <a:srgbClr val="002060"/>
                </a:solidFill>
                <a:sym typeface="Symbol" pitchFamily="18" charset="2"/>
              </a:rPr>
              <a:t>-9</a:t>
            </a:r>
          </a:p>
        </p:txBody>
      </p:sp>
      <p:sp>
        <p:nvSpPr>
          <p:cNvPr id="83" name="Textfeld 82"/>
          <p:cNvSpPr txBox="1"/>
          <p:nvPr/>
        </p:nvSpPr>
        <p:spPr>
          <a:xfrm>
            <a:off x="6588173" y="1575606"/>
            <a:ext cx="127951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500" dirty="0">
                <a:solidFill>
                  <a:srgbClr val="002060"/>
                </a:solidFill>
              </a:rPr>
              <a:t>Q = </a:t>
            </a:r>
            <a:r>
              <a:rPr lang="de-DE" sz="1500" dirty="0">
                <a:solidFill>
                  <a:srgbClr val="002060"/>
                </a:solidFill>
                <a:latin typeface="Symbol" panose="05050102010706020507" pitchFamily="18" charset="2"/>
              </a:rPr>
              <a:t>p </a:t>
            </a:r>
            <a:r>
              <a:rPr lang="de-DE" sz="1500" dirty="0">
                <a:solidFill>
                  <a:srgbClr val="002060"/>
                </a:solidFill>
              </a:rPr>
              <a:t>× f</a:t>
            </a:r>
            <a:r>
              <a:rPr lang="de-DE" sz="1500" baseline="-25000" dirty="0">
                <a:solidFill>
                  <a:srgbClr val="002060"/>
                </a:solidFill>
              </a:rPr>
              <a:t>0 </a:t>
            </a:r>
            <a:r>
              <a:rPr lang="de-DE" sz="1500" dirty="0">
                <a:solidFill>
                  <a:srgbClr val="002060"/>
                </a:solidFill>
              </a:rPr>
              <a:t>× </a:t>
            </a:r>
            <a:r>
              <a:rPr lang="de-DE" sz="1500" dirty="0">
                <a:solidFill>
                  <a:srgbClr val="002060"/>
                </a:solidFill>
                <a:latin typeface="Symbol" panose="05050102010706020507" pitchFamily="18" charset="2"/>
              </a:rPr>
              <a:t>t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62CA2-577F-4550-A92E-0BC42EF05F3F}" type="datetime1">
              <a:rPr lang="en-US" smtClean="0"/>
              <a:t>7/2/2025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T. Koettig TE/CRG-CI  Aussois 2021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FA7EC-D5EE-429E-B1D3-8A958E983A4A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3133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/>
      <p:bldP spid="80" grpId="0"/>
      <p:bldP spid="81" grpId="0" animBg="1"/>
      <p:bldP spid="82" grpId="0"/>
      <p:bldP spid="8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4923" y="12694"/>
            <a:ext cx="8226854" cy="705332"/>
          </a:xfrm>
        </p:spPr>
        <p:txBody>
          <a:bodyPr>
            <a:noAutofit/>
          </a:bodyPr>
          <a:lstStyle/>
          <a:p>
            <a:r>
              <a:rPr lang="en-GB" sz="2800" noProof="0" dirty="0"/>
              <a:t>Temperature dependence of mechanical losses</a:t>
            </a:r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8290913"/>
              </p:ext>
            </p:extLst>
          </p:nvPr>
        </p:nvGraphicFramePr>
        <p:xfrm>
          <a:off x="582342" y="535405"/>
          <a:ext cx="5771857" cy="40527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" imgW="4131720" imgH="2901600" progId="Origin50.Graph">
                  <p:embed/>
                </p:oleObj>
              </mc:Choice>
              <mc:Fallback>
                <p:oleObj name="Graph" r:id="rId2" imgW="4131720" imgH="2901600" progId="Origin50.Graph">
                  <p:embed/>
                  <p:pic>
                    <p:nvPicPr>
                      <p:cNvPr id="6" name="Objek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2342" y="535405"/>
                        <a:ext cx="5771857" cy="405273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/>
          <p:cNvSpPr/>
          <p:nvPr/>
        </p:nvSpPr>
        <p:spPr>
          <a:xfrm>
            <a:off x="6354199" y="3586322"/>
            <a:ext cx="136755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dirty="0" err="1">
                <a:solidFill>
                  <a:srgbClr val="002060"/>
                </a:solidFill>
              </a:rPr>
              <a:t>S</a:t>
            </a:r>
            <a:r>
              <a:rPr lang="de-DE" sz="1400" baseline="-25000" dirty="0" err="1">
                <a:solidFill>
                  <a:srgbClr val="002060"/>
                </a:solidFill>
              </a:rPr>
              <a:t>x</a:t>
            </a:r>
            <a:r>
              <a:rPr lang="de-DE" sz="1400" dirty="0">
                <a:solidFill>
                  <a:srgbClr val="002060"/>
                </a:solidFill>
              </a:rPr>
              <a:t>(</a:t>
            </a:r>
            <a:r>
              <a:rPr lang="de-DE" sz="1400" dirty="0" err="1">
                <a:solidFill>
                  <a:srgbClr val="002060"/>
                </a:solidFill>
                <a:latin typeface="Symbol" panose="05050102010706020507" pitchFamily="18" charset="2"/>
              </a:rPr>
              <a:t>w</a:t>
            </a:r>
            <a:r>
              <a:rPr lang="de-DE" sz="1400" dirty="0" err="1">
                <a:solidFill>
                  <a:srgbClr val="002060"/>
                </a:solidFill>
              </a:rPr>
              <a:t>,T</a:t>
            </a:r>
            <a:r>
              <a:rPr lang="de-DE" sz="1400" dirty="0">
                <a:solidFill>
                  <a:srgbClr val="002060"/>
                </a:solidFill>
              </a:rPr>
              <a:t>) ~ T × </a:t>
            </a:r>
            <a:r>
              <a:rPr lang="de-DE" sz="1400" dirty="0">
                <a:solidFill>
                  <a:srgbClr val="002060"/>
                </a:solidFill>
                <a:sym typeface="Symbol" panose="05050102010706020507" pitchFamily="18" charset="2"/>
              </a:rPr>
              <a:t></a:t>
            </a:r>
            <a:endParaRPr lang="de-DE" sz="1400" dirty="0">
              <a:solidFill>
                <a:srgbClr val="002060"/>
              </a:solidFill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03" t="10987" r="7849" b="3790"/>
          <a:stretch/>
        </p:blipFill>
        <p:spPr>
          <a:xfrm>
            <a:off x="6035565" y="1070524"/>
            <a:ext cx="2260516" cy="1594470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2DC3A-63A5-4C61-9985-4D1237EF091D}" type="datetime1">
              <a:rPr lang="en-US" smtClean="0"/>
              <a:t>7/2/2025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T. Koettig TE/CRG-CI  Aussois 2021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FA7EC-D5EE-429E-B1D3-8A958E983A4A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487039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Coatings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24AD9-296A-4C27-BDD5-879BE9ADD56D}" type="datetime1">
              <a:rPr lang="en-US" smtClean="0"/>
              <a:t>7/2/2025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T. Koettig TE/CRG-CI  Aussois 2021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FA7EC-D5EE-429E-B1D3-8A958E983A4A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185458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4922" y="12694"/>
            <a:ext cx="8624935" cy="705332"/>
          </a:xfrm>
        </p:spPr>
        <p:txBody>
          <a:bodyPr>
            <a:noAutofit/>
          </a:bodyPr>
          <a:lstStyle/>
          <a:p>
            <a:r>
              <a:rPr lang="en-US" sz="2800" dirty="0"/>
              <a:t>Reflective layers – coatings vs. wave guide structures</a:t>
            </a:r>
            <a:endParaRPr lang="en-GB" sz="2800" noProof="0" dirty="0"/>
          </a:p>
        </p:txBody>
      </p:sp>
      <p:grpSp>
        <p:nvGrpSpPr>
          <p:cNvPr id="11" name="Gruppieren 3">
            <a:extLst>
              <a:ext uri="{FF2B5EF4-FFF2-40B4-BE49-F238E27FC236}">
                <a16:creationId xmlns:a16="http://schemas.microsoft.com/office/drawing/2014/main" id="{4123B198-B0AD-4E65-AC77-4C5AFB221463}"/>
              </a:ext>
            </a:extLst>
          </p:cNvPr>
          <p:cNvGrpSpPr/>
          <p:nvPr/>
        </p:nvGrpSpPr>
        <p:grpSpPr>
          <a:xfrm>
            <a:off x="6517843" y="1187811"/>
            <a:ext cx="2572014" cy="2284755"/>
            <a:chOff x="10176928" y="14023124"/>
            <a:chExt cx="2860119" cy="2540678"/>
          </a:xfrm>
        </p:grpSpPr>
        <p:pic>
          <p:nvPicPr>
            <p:cNvPr id="12" name="Grafik 4">
              <a:extLst>
                <a:ext uri="{FF2B5EF4-FFF2-40B4-BE49-F238E27FC236}">
                  <a16:creationId xmlns:a16="http://schemas.microsoft.com/office/drawing/2014/main" id="{B8880054-1CCB-4F37-90EE-727C367CE4D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968" b="8762"/>
            <a:stretch/>
          </p:blipFill>
          <p:spPr>
            <a:xfrm>
              <a:off x="10176928" y="14023124"/>
              <a:ext cx="2860119" cy="2540678"/>
            </a:xfrm>
            <a:prstGeom prst="rect">
              <a:avLst/>
            </a:prstGeom>
          </p:spPr>
        </p:pic>
        <p:sp>
          <p:nvSpPr>
            <p:cNvPr id="13" name="Rechteck 5">
              <a:extLst>
                <a:ext uri="{FF2B5EF4-FFF2-40B4-BE49-F238E27FC236}">
                  <a16:creationId xmlns:a16="http://schemas.microsoft.com/office/drawing/2014/main" id="{883B3C63-2746-4B05-8A24-25999EAC5AE1}"/>
                </a:ext>
              </a:extLst>
            </p:cNvPr>
            <p:cNvSpPr/>
            <p:nvPr/>
          </p:nvSpPr>
          <p:spPr>
            <a:xfrm>
              <a:off x="12131592" y="16043468"/>
              <a:ext cx="840684" cy="4403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4" name="Gerader Verbinder 6">
              <a:extLst>
                <a:ext uri="{FF2B5EF4-FFF2-40B4-BE49-F238E27FC236}">
                  <a16:creationId xmlns:a16="http://schemas.microsoft.com/office/drawing/2014/main" id="{BA311FFD-7A12-45FB-B6A3-9ED5E423C84E}"/>
                </a:ext>
              </a:extLst>
            </p:cNvPr>
            <p:cNvCxnSpPr/>
            <p:nvPr/>
          </p:nvCxnSpPr>
          <p:spPr>
            <a:xfrm>
              <a:off x="12370050" y="16405557"/>
              <a:ext cx="380309" cy="0"/>
            </a:xfrm>
            <a:prstGeom prst="line">
              <a:avLst/>
            </a:prstGeom>
            <a:ln w="254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feld 7">
              <a:extLst>
                <a:ext uri="{FF2B5EF4-FFF2-40B4-BE49-F238E27FC236}">
                  <a16:creationId xmlns:a16="http://schemas.microsoft.com/office/drawing/2014/main" id="{2D6E7DB7-69B0-4D5A-9FA9-30DF85900747}"/>
                </a:ext>
              </a:extLst>
            </p:cNvPr>
            <p:cNvSpPr txBox="1"/>
            <p:nvPr/>
          </p:nvSpPr>
          <p:spPr>
            <a:xfrm>
              <a:off x="12211657" y="16053249"/>
              <a:ext cx="680553" cy="3764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1 µm</a:t>
              </a:r>
              <a:endParaRPr lang="en-US" sz="16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7071" y="718026"/>
            <a:ext cx="3385271" cy="36767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r="58381" b="21672"/>
          <a:stretch/>
        </p:blipFill>
        <p:spPr>
          <a:xfrm>
            <a:off x="464922" y="808190"/>
            <a:ext cx="1697342" cy="152199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520780" y="3656844"/>
            <a:ext cx="262322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900" dirty="0">
                <a:solidFill>
                  <a:schemeClr val="accent6">
                    <a:lumMod val="50000"/>
                  </a:schemeClr>
                </a:solidFill>
              </a:rPr>
              <a:t>Novel grating based reﬂectors that have been developed at the Institute for Applied Physics, University of Jena, Germany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/>
          <a:srcRect l="42153" t="6024" r="1525" b="21605"/>
          <a:stretch/>
        </p:blipFill>
        <p:spPr>
          <a:xfrm>
            <a:off x="165106" y="2441438"/>
            <a:ext cx="2296973" cy="140623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10437" y="3847674"/>
            <a:ext cx="238463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50000"/>
                  </a:schemeClr>
                </a:solidFill>
              </a:rPr>
              <a:t>a) Schematic of a coating design; b) Bright-field 110 TEM image of the coating </a:t>
            </a:r>
            <a:endParaRPr lang="en-GB" sz="11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E3B12-B841-46AE-975B-E949ED1B0283}" type="datetime1">
              <a:rPr lang="en-US" smtClean="0"/>
              <a:t>7/2/2025</a:t>
            </a:fld>
            <a:endParaRPr lang="en-GB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T. Koettig TE/CRG-CI  Aussois 2021</a:t>
            </a:r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FA7EC-D5EE-429E-B1D3-8A958E983A4A}" type="slidenum">
              <a:rPr lang="en-GB" smtClean="0"/>
              <a:t>35</a:t>
            </a:fld>
            <a:endParaRPr lang="en-GB"/>
          </a:p>
        </p:txBody>
      </p:sp>
      <p:grpSp>
        <p:nvGrpSpPr>
          <p:cNvPr id="10" name="Group 9"/>
          <p:cNvGrpSpPr/>
          <p:nvPr/>
        </p:nvGrpSpPr>
        <p:grpSpPr>
          <a:xfrm>
            <a:off x="1744256" y="585261"/>
            <a:ext cx="6066265" cy="4549699"/>
            <a:chOff x="1707918" y="597733"/>
            <a:chExt cx="6066265" cy="4549699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7918" y="597733"/>
              <a:ext cx="6066265" cy="4549699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1707918" y="4879586"/>
              <a:ext cx="6066265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GB" sz="1100" dirty="0">
                  <a:solidFill>
                    <a:schemeClr val="accent6">
                      <a:lumMod val="50000"/>
                    </a:schemeClr>
                  </a:solidFill>
                </a:rPr>
                <a:t>Source: </a:t>
              </a:r>
              <a:r>
                <a:rPr lang="en-GB" sz="1100" dirty="0" err="1">
                  <a:solidFill>
                    <a:schemeClr val="accent6">
                      <a:lumMod val="50000"/>
                    </a:schemeClr>
                  </a:solidFill>
                </a:rPr>
                <a:t>Ligo</a:t>
              </a:r>
              <a:r>
                <a:rPr lang="en-GB" sz="1100" dirty="0">
                  <a:solidFill>
                    <a:schemeClr val="accent6">
                      <a:lumMod val="50000"/>
                    </a:schemeClr>
                  </a:solidFill>
                </a:rPr>
                <a:t> collaboration, </a:t>
              </a:r>
              <a:r>
                <a:rPr lang="en-GB" sz="1100" dirty="0">
                  <a:solidFill>
                    <a:schemeClr val="accent6">
                      <a:lumMod val="50000"/>
                    </a:schemeClr>
                  </a:solidFill>
                  <a:hlinkClick r:id="rId6"/>
                </a:rPr>
                <a:t>https://www.ligo.org/multimedia/gallery/opt.php</a:t>
              </a:r>
              <a:r>
                <a:rPr lang="en-GB" sz="1100" dirty="0">
                  <a:solidFill>
                    <a:schemeClr val="accent6">
                      <a:lumMod val="50000"/>
                    </a:schemeClr>
                  </a:solidFill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27212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suspension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5F12A-7184-4E99-999C-D41E5803B6AF}" type="datetime1">
              <a:rPr lang="en-US" smtClean="0"/>
              <a:t>7/2/2025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T. Koettig TE/CRG-CI  Aussois 2021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FA7EC-D5EE-429E-B1D3-8A958E983A4A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822038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4923" y="0"/>
            <a:ext cx="8226854" cy="705332"/>
          </a:xfrm>
        </p:spPr>
        <p:txBody>
          <a:bodyPr>
            <a:normAutofit/>
          </a:bodyPr>
          <a:lstStyle/>
          <a:p>
            <a:r>
              <a:rPr lang="en-GB" sz="2800" noProof="0" dirty="0"/>
              <a:t>Thermal noise of suspensions/mirror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2177" y="623934"/>
            <a:ext cx="8229600" cy="376077"/>
          </a:xfrm>
        </p:spPr>
        <p:txBody>
          <a:bodyPr>
            <a:normAutofit lnSpcReduction="10000"/>
          </a:bodyPr>
          <a:lstStyle/>
          <a:p>
            <a:r>
              <a:rPr lang="en-GB" sz="2000" dirty="0">
                <a:solidFill>
                  <a:srgbClr val="002060"/>
                </a:solidFill>
              </a:rPr>
              <a:t>T</a:t>
            </a:r>
            <a:r>
              <a:rPr lang="en-GB" sz="2000" noProof="0" dirty="0" err="1">
                <a:solidFill>
                  <a:srgbClr val="002060"/>
                </a:solidFill>
              </a:rPr>
              <a:t>hermal</a:t>
            </a:r>
            <a:r>
              <a:rPr lang="en-GB" sz="2000" noProof="0" dirty="0">
                <a:solidFill>
                  <a:srgbClr val="002060"/>
                </a:solidFill>
              </a:rPr>
              <a:t> noise = all noise forms that couple into phase shift</a:t>
            </a:r>
          </a:p>
        </p:txBody>
      </p:sp>
      <p:sp>
        <p:nvSpPr>
          <p:cNvPr id="4" name="Rechteck 3"/>
          <p:cNvSpPr/>
          <p:nvPr/>
        </p:nvSpPr>
        <p:spPr>
          <a:xfrm>
            <a:off x="2914942" y="2757722"/>
            <a:ext cx="324036" cy="75608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cxnSp>
        <p:nvCxnSpPr>
          <p:cNvPr id="6" name="Gerader Verbinder 5"/>
          <p:cNvCxnSpPr/>
          <p:nvPr/>
        </p:nvCxnSpPr>
        <p:spPr>
          <a:xfrm flipV="1">
            <a:off x="3076960" y="1893626"/>
            <a:ext cx="0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hteck 7"/>
          <p:cNvSpPr/>
          <p:nvPr/>
        </p:nvSpPr>
        <p:spPr>
          <a:xfrm>
            <a:off x="5129188" y="2757722"/>
            <a:ext cx="324036" cy="75608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cxnSp>
        <p:nvCxnSpPr>
          <p:cNvPr id="9" name="Gerader Verbinder 8"/>
          <p:cNvCxnSpPr/>
          <p:nvPr/>
        </p:nvCxnSpPr>
        <p:spPr>
          <a:xfrm flipV="1">
            <a:off x="5291206" y="1893626"/>
            <a:ext cx="0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feld 9"/>
          <p:cNvSpPr txBox="1"/>
          <p:nvPr/>
        </p:nvSpPr>
        <p:spPr>
          <a:xfrm>
            <a:off x="2536900" y="3749895"/>
            <a:ext cx="119455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>
                <a:solidFill>
                  <a:srgbClr val="002060"/>
                </a:solidFill>
              </a:rPr>
              <a:t>Beam splitter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4791875" y="3767014"/>
            <a:ext cx="299473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>
                <a:solidFill>
                  <a:srgbClr val="002060"/>
                </a:solidFill>
              </a:rPr>
              <a:t>End mirror</a:t>
            </a:r>
          </a:p>
          <a:p>
            <a:r>
              <a:rPr lang="en-US" sz="1350" dirty="0">
                <a:solidFill>
                  <a:srgbClr val="002060"/>
                </a:solidFill>
              </a:rPr>
              <a:t>e.g. sapphire </a:t>
            </a:r>
            <a:r>
              <a:rPr lang="el-GR" sz="1350" dirty="0">
                <a:solidFill>
                  <a:srgbClr val="002060"/>
                </a:solidFill>
              </a:rPr>
              <a:t>α</a:t>
            </a:r>
            <a:r>
              <a:rPr lang="en-US" sz="1350" dirty="0">
                <a:solidFill>
                  <a:srgbClr val="002060"/>
                </a:solidFill>
              </a:rPr>
              <a:t>=0 @ 18 K and 125 K</a:t>
            </a:r>
            <a:endParaRPr lang="en-GB" sz="1350" dirty="0">
              <a:solidFill>
                <a:srgbClr val="002060"/>
              </a:solidFill>
            </a:endParaRPr>
          </a:p>
        </p:txBody>
      </p:sp>
      <p:cxnSp>
        <p:nvCxnSpPr>
          <p:cNvPr id="13" name="Gerader Verbinder 12"/>
          <p:cNvCxnSpPr>
            <a:stCxn id="4" idx="3"/>
            <a:endCxn id="8" idx="1"/>
          </p:cNvCxnSpPr>
          <p:nvPr/>
        </p:nvCxnSpPr>
        <p:spPr>
          <a:xfrm>
            <a:off x="3238978" y="3135764"/>
            <a:ext cx="189021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2628900" y="3135764"/>
            <a:ext cx="610079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feld 19"/>
          <p:cNvSpPr txBox="1"/>
          <p:nvPr/>
        </p:nvSpPr>
        <p:spPr>
          <a:xfrm>
            <a:off x="6441121" y="2858150"/>
            <a:ext cx="255142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>
                <a:solidFill>
                  <a:srgbClr val="C00000"/>
                </a:solidFill>
              </a:rPr>
              <a:t>Noise sources: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350" dirty="0">
                <a:solidFill>
                  <a:srgbClr val="C00000"/>
                </a:solidFill>
              </a:rPr>
              <a:t>coating on mirrors =&gt; </a:t>
            </a:r>
            <a:r>
              <a:rPr lang="en-GB" sz="1350" dirty="0" err="1">
                <a:solidFill>
                  <a:srgbClr val="C00000"/>
                </a:solidFill>
              </a:rPr>
              <a:t>fct</a:t>
            </a:r>
            <a:r>
              <a:rPr lang="en-GB" sz="1350" dirty="0">
                <a:solidFill>
                  <a:srgbClr val="C00000"/>
                </a:solidFill>
              </a:rPr>
              <a:t>.(T)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350" dirty="0">
                <a:solidFill>
                  <a:srgbClr val="C00000"/>
                </a:solidFill>
              </a:rPr>
              <a:t>bulk =&gt; </a:t>
            </a:r>
            <a:r>
              <a:rPr lang="en-GB" sz="1350" dirty="0" err="1">
                <a:solidFill>
                  <a:srgbClr val="C00000"/>
                </a:solidFill>
              </a:rPr>
              <a:t>fct</a:t>
            </a:r>
            <a:r>
              <a:rPr lang="en-GB" sz="1350" dirty="0">
                <a:solidFill>
                  <a:srgbClr val="C00000"/>
                </a:solidFill>
              </a:rPr>
              <a:t>.(T)</a:t>
            </a:r>
          </a:p>
        </p:txBody>
      </p:sp>
      <p:cxnSp>
        <p:nvCxnSpPr>
          <p:cNvPr id="14" name="Gerade Verbindung mit Pfeil 9"/>
          <p:cNvCxnSpPr/>
          <p:nvPr/>
        </p:nvCxnSpPr>
        <p:spPr>
          <a:xfrm flipV="1">
            <a:off x="5212835" y="2009482"/>
            <a:ext cx="0" cy="5589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feld 11"/>
          <p:cNvSpPr txBox="1"/>
          <p:nvPr/>
        </p:nvSpPr>
        <p:spPr>
          <a:xfrm>
            <a:off x="5242816" y="2030308"/>
            <a:ext cx="595035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100" dirty="0" err="1">
                <a:solidFill>
                  <a:srgbClr val="002060"/>
                </a:solidFill>
              </a:rPr>
              <a:t>Heat</a:t>
            </a:r>
            <a:endParaRPr lang="de-DE" sz="1100" dirty="0">
              <a:solidFill>
                <a:srgbClr val="002060"/>
              </a:solidFill>
            </a:endParaRPr>
          </a:p>
          <a:p>
            <a:pPr algn="ctr"/>
            <a:r>
              <a:rPr lang="de-DE" sz="1100" dirty="0">
                <a:solidFill>
                  <a:srgbClr val="002060"/>
                </a:solidFill>
              </a:rPr>
              <a:t> </a:t>
            </a:r>
            <a:r>
              <a:rPr lang="de-DE" sz="1100" dirty="0" err="1">
                <a:solidFill>
                  <a:srgbClr val="002060"/>
                </a:solidFill>
              </a:rPr>
              <a:t>flow</a:t>
            </a:r>
            <a:r>
              <a:rPr lang="de-DE" sz="1100" dirty="0">
                <a:solidFill>
                  <a:srgbClr val="002060"/>
                </a:solidFill>
              </a:rPr>
              <a:t> </a:t>
            </a:r>
          </a:p>
          <a:p>
            <a:pPr algn="ctr"/>
            <a:r>
              <a:rPr lang="de-DE" sz="1100" dirty="0">
                <a:solidFill>
                  <a:srgbClr val="002060"/>
                </a:solidFill>
              </a:rPr>
              <a:t>~1 W?</a:t>
            </a:r>
          </a:p>
        </p:txBody>
      </p:sp>
      <p:sp>
        <p:nvSpPr>
          <p:cNvPr id="16" name="Textfeld 11"/>
          <p:cNvSpPr txBox="1"/>
          <p:nvPr/>
        </p:nvSpPr>
        <p:spPr>
          <a:xfrm rot="16200000">
            <a:off x="4890454" y="3023520"/>
            <a:ext cx="8194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>
                <a:solidFill>
                  <a:srgbClr val="002060"/>
                </a:solidFill>
              </a:rPr>
              <a:t>T~ 10-20 K</a:t>
            </a:r>
          </a:p>
        </p:txBody>
      </p:sp>
      <p:sp>
        <p:nvSpPr>
          <p:cNvPr id="17" name="Textfeld 19"/>
          <p:cNvSpPr txBox="1"/>
          <p:nvPr/>
        </p:nvSpPr>
        <p:spPr>
          <a:xfrm>
            <a:off x="6429917" y="1703184"/>
            <a:ext cx="2551422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>
                <a:solidFill>
                  <a:srgbClr val="C00000"/>
                </a:solidFill>
              </a:rPr>
              <a:t>Noise sources: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rgbClr val="C00000"/>
                </a:solidFill>
              </a:rPr>
              <a:t>stress in suspension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350" dirty="0">
                <a:solidFill>
                  <a:srgbClr val="C00000"/>
                </a:solidFill>
              </a:rPr>
              <a:t>violin modes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350" dirty="0">
                <a:solidFill>
                  <a:srgbClr val="C00000"/>
                </a:solidFill>
              </a:rPr>
              <a:t>fluctuations of suspension </a:t>
            </a:r>
            <a:r>
              <a:rPr lang="en-GB" sz="1350" dirty="0">
                <a:solidFill>
                  <a:srgbClr val="C00000"/>
                </a:solidFill>
                <a:sym typeface="Symbol" panose="05050102010706020507" pitchFamily="18" charset="2"/>
              </a:rPr>
              <a:t> change of centre of mass</a:t>
            </a:r>
            <a:endParaRPr lang="en-GB" sz="1350" dirty="0">
              <a:solidFill>
                <a:srgbClr val="C00000"/>
              </a:solidFill>
            </a:endParaRPr>
          </a:p>
        </p:txBody>
      </p:sp>
      <p:sp>
        <p:nvSpPr>
          <p:cNvPr id="19" name="Textfeld 19"/>
          <p:cNvSpPr txBox="1"/>
          <p:nvPr/>
        </p:nvSpPr>
        <p:spPr>
          <a:xfrm>
            <a:off x="210091" y="1286508"/>
            <a:ext cx="2551422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>
                <a:solidFill>
                  <a:srgbClr val="0070C0"/>
                </a:solidFill>
              </a:rPr>
              <a:t>Cooling tasks: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350" dirty="0">
                <a:solidFill>
                  <a:srgbClr val="0070C0"/>
                </a:solidFill>
              </a:rPr>
              <a:t>Path along suspension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rgbClr val="0070C0"/>
                </a:solidFill>
              </a:rPr>
              <a:t>Bonding interfaces suspension to mirrors</a:t>
            </a:r>
            <a:endParaRPr lang="en-GB" sz="1350" dirty="0">
              <a:solidFill>
                <a:srgbClr val="0070C0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rgbClr val="0070C0"/>
                </a:solidFill>
              </a:rPr>
              <a:t>Surface quality and stress influence to thermal conductivity, geometry effect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rgbClr val="0070C0"/>
                </a:solidFill>
              </a:rPr>
              <a:t>Thermal shield strategy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rgbClr val="0070C0"/>
                </a:solidFill>
              </a:rPr>
              <a:t>Cold baffles at ~ 4 K =&gt; no </a:t>
            </a:r>
            <a:r>
              <a:rPr lang="en-US" sz="1350" dirty="0" err="1">
                <a:solidFill>
                  <a:srgbClr val="0070C0"/>
                </a:solidFill>
              </a:rPr>
              <a:t>cryosorption</a:t>
            </a:r>
            <a:r>
              <a:rPr lang="en-US" sz="1350" dirty="0">
                <a:solidFill>
                  <a:srgbClr val="0070C0"/>
                </a:solidFill>
              </a:rPr>
              <a:t> at mirrors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rgbClr val="0070C0"/>
                </a:solidFill>
              </a:rPr>
              <a:t>Cooldown time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rgbClr val="0070C0"/>
                </a:solidFill>
              </a:rPr>
              <a:t>Recovery time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350" dirty="0">
              <a:solidFill>
                <a:srgbClr val="0070C0"/>
              </a:solidFill>
            </a:endParaRPr>
          </a:p>
        </p:txBody>
      </p:sp>
      <p:sp>
        <p:nvSpPr>
          <p:cNvPr id="21" name="Rechteck 7"/>
          <p:cNvSpPr/>
          <p:nvPr/>
        </p:nvSpPr>
        <p:spPr>
          <a:xfrm>
            <a:off x="5129188" y="1132670"/>
            <a:ext cx="324036" cy="75608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22" name="Textfeld 11"/>
          <p:cNvSpPr txBox="1"/>
          <p:nvPr/>
        </p:nvSpPr>
        <p:spPr>
          <a:xfrm rot="16200000">
            <a:off x="4960986" y="1398468"/>
            <a:ext cx="6783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>
                <a:solidFill>
                  <a:srgbClr val="002060"/>
                </a:solidFill>
              </a:rPr>
              <a:t>T~ 2-5 K</a:t>
            </a:r>
          </a:p>
        </p:txBody>
      </p:sp>
      <p:cxnSp>
        <p:nvCxnSpPr>
          <p:cNvPr id="23" name="Gerade Verbindung mit Pfeil 9"/>
          <p:cNvCxnSpPr/>
          <p:nvPr/>
        </p:nvCxnSpPr>
        <p:spPr>
          <a:xfrm flipH="1">
            <a:off x="5448279" y="1508578"/>
            <a:ext cx="43200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feld 11"/>
          <p:cNvSpPr txBox="1"/>
          <p:nvPr/>
        </p:nvSpPr>
        <p:spPr>
          <a:xfrm>
            <a:off x="5834229" y="1272297"/>
            <a:ext cx="72078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err="1">
                <a:solidFill>
                  <a:srgbClr val="002060"/>
                </a:solidFill>
              </a:rPr>
              <a:t>to</a:t>
            </a:r>
            <a:r>
              <a:rPr lang="de-DE" sz="1100" dirty="0">
                <a:solidFill>
                  <a:srgbClr val="002060"/>
                </a:solidFill>
              </a:rPr>
              <a:t> </a:t>
            </a:r>
            <a:r>
              <a:rPr lang="de-DE" sz="1100" dirty="0" err="1">
                <a:solidFill>
                  <a:srgbClr val="002060"/>
                </a:solidFill>
              </a:rPr>
              <a:t>cold</a:t>
            </a:r>
            <a:r>
              <a:rPr lang="de-DE" sz="1100" dirty="0">
                <a:solidFill>
                  <a:srgbClr val="002060"/>
                </a:solidFill>
              </a:rPr>
              <a:t> </a:t>
            </a:r>
            <a:r>
              <a:rPr lang="de-DE" sz="1100" dirty="0" err="1">
                <a:solidFill>
                  <a:srgbClr val="002060"/>
                </a:solidFill>
              </a:rPr>
              <a:t>source</a:t>
            </a:r>
            <a:endParaRPr lang="de-DE" sz="1100" dirty="0">
              <a:solidFill>
                <a:srgbClr val="002060"/>
              </a:solidFill>
            </a:endParaRPr>
          </a:p>
        </p:txBody>
      </p:sp>
      <p:sp>
        <p:nvSpPr>
          <p:cNvPr id="25" name="Textfeld 11"/>
          <p:cNvSpPr txBox="1"/>
          <p:nvPr/>
        </p:nvSpPr>
        <p:spPr>
          <a:xfrm rot="16200000">
            <a:off x="2658257" y="3012653"/>
            <a:ext cx="8194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>
                <a:solidFill>
                  <a:srgbClr val="002060"/>
                </a:solidFill>
              </a:rPr>
              <a:t>T~ 10-20 K</a:t>
            </a:r>
          </a:p>
        </p:txBody>
      </p:sp>
      <p:cxnSp>
        <p:nvCxnSpPr>
          <p:cNvPr id="26" name="Gerade Verbindung mit Pfeil 9"/>
          <p:cNvCxnSpPr/>
          <p:nvPr/>
        </p:nvCxnSpPr>
        <p:spPr>
          <a:xfrm flipV="1">
            <a:off x="2997184" y="2011609"/>
            <a:ext cx="0" cy="5589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feld 11"/>
          <p:cNvSpPr txBox="1"/>
          <p:nvPr/>
        </p:nvSpPr>
        <p:spPr>
          <a:xfrm>
            <a:off x="3027165" y="2032435"/>
            <a:ext cx="595035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100" dirty="0" err="1">
                <a:solidFill>
                  <a:srgbClr val="002060"/>
                </a:solidFill>
              </a:rPr>
              <a:t>Heat</a:t>
            </a:r>
            <a:endParaRPr lang="de-DE" sz="1100" dirty="0">
              <a:solidFill>
                <a:srgbClr val="002060"/>
              </a:solidFill>
            </a:endParaRPr>
          </a:p>
          <a:p>
            <a:pPr algn="ctr"/>
            <a:r>
              <a:rPr lang="de-DE" sz="1100" dirty="0">
                <a:solidFill>
                  <a:srgbClr val="002060"/>
                </a:solidFill>
              </a:rPr>
              <a:t> </a:t>
            </a:r>
            <a:r>
              <a:rPr lang="de-DE" sz="1100" dirty="0" err="1">
                <a:solidFill>
                  <a:srgbClr val="002060"/>
                </a:solidFill>
              </a:rPr>
              <a:t>flow</a:t>
            </a:r>
            <a:r>
              <a:rPr lang="de-DE" sz="1100" dirty="0">
                <a:solidFill>
                  <a:srgbClr val="002060"/>
                </a:solidFill>
              </a:rPr>
              <a:t> </a:t>
            </a:r>
          </a:p>
          <a:p>
            <a:pPr algn="ctr"/>
            <a:r>
              <a:rPr lang="de-DE" sz="1100" dirty="0">
                <a:solidFill>
                  <a:srgbClr val="002060"/>
                </a:solidFill>
              </a:rPr>
              <a:t>~1 W?</a:t>
            </a:r>
          </a:p>
        </p:txBody>
      </p:sp>
      <p:sp>
        <p:nvSpPr>
          <p:cNvPr id="28" name="Rechteck 7"/>
          <p:cNvSpPr/>
          <p:nvPr/>
        </p:nvSpPr>
        <p:spPr>
          <a:xfrm>
            <a:off x="2914724" y="1146881"/>
            <a:ext cx="324036" cy="75608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29" name="Textfeld 11"/>
          <p:cNvSpPr txBox="1"/>
          <p:nvPr/>
        </p:nvSpPr>
        <p:spPr>
          <a:xfrm rot="16200000">
            <a:off x="2746522" y="1412679"/>
            <a:ext cx="6783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>
                <a:solidFill>
                  <a:srgbClr val="002060"/>
                </a:solidFill>
              </a:rPr>
              <a:t>T~ 2-5 K</a:t>
            </a:r>
          </a:p>
        </p:txBody>
      </p:sp>
      <p:cxnSp>
        <p:nvCxnSpPr>
          <p:cNvPr id="30" name="Gerade Verbindung mit Pfeil 9"/>
          <p:cNvCxnSpPr/>
          <p:nvPr/>
        </p:nvCxnSpPr>
        <p:spPr>
          <a:xfrm flipH="1">
            <a:off x="3238979" y="1535789"/>
            <a:ext cx="43200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feld 11"/>
          <p:cNvSpPr txBox="1"/>
          <p:nvPr/>
        </p:nvSpPr>
        <p:spPr>
          <a:xfrm>
            <a:off x="3606845" y="1300779"/>
            <a:ext cx="72078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err="1">
                <a:solidFill>
                  <a:srgbClr val="002060"/>
                </a:solidFill>
              </a:rPr>
              <a:t>to</a:t>
            </a:r>
            <a:r>
              <a:rPr lang="de-DE" sz="1100" dirty="0">
                <a:solidFill>
                  <a:srgbClr val="002060"/>
                </a:solidFill>
              </a:rPr>
              <a:t> </a:t>
            </a:r>
            <a:r>
              <a:rPr lang="de-DE" sz="1100" dirty="0" err="1">
                <a:solidFill>
                  <a:srgbClr val="002060"/>
                </a:solidFill>
              </a:rPr>
              <a:t>cold</a:t>
            </a:r>
            <a:r>
              <a:rPr lang="de-DE" sz="1100" dirty="0">
                <a:solidFill>
                  <a:srgbClr val="002060"/>
                </a:solidFill>
              </a:rPr>
              <a:t> </a:t>
            </a:r>
            <a:r>
              <a:rPr lang="de-DE" sz="1100" dirty="0" err="1">
                <a:solidFill>
                  <a:srgbClr val="002060"/>
                </a:solidFill>
              </a:rPr>
              <a:t>source</a:t>
            </a:r>
            <a:endParaRPr lang="de-DE" sz="1100" dirty="0">
              <a:solidFill>
                <a:srgbClr val="002060"/>
              </a:solidFill>
            </a:endParaRPr>
          </a:p>
        </p:txBody>
      </p:sp>
      <p:sp>
        <p:nvSpPr>
          <p:cNvPr id="32" name="Date Placeholder 3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19E26-8964-47DB-94EE-1AFC39839828}" type="datetime1">
              <a:rPr lang="en-US" smtClean="0"/>
              <a:t>7/2/2025</a:t>
            </a:fld>
            <a:endParaRPr lang="en-GB"/>
          </a:p>
        </p:txBody>
      </p:sp>
      <p:sp>
        <p:nvSpPr>
          <p:cNvPr id="33" name="Footer Placeholder 3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T. Koettig TE/CRG-CI  Aussois 2021</a:t>
            </a:r>
          </a:p>
        </p:txBody>
      </p:sp>
      <p:sp>
        <p:nvSpPr>
          <p:cNvPr id="34" name="Slide Number Placeholder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FA7EC-D5EE-429E-B1D3-8A958E983A4A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786721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4923" y="0"/>
            <a:ext cx="8226854" cy="705332"/>
          </a:xfrm>
        </p:spPr>
        <p:txBody>
          <a:bodyPr>
            <a:normAutofit/>
          </a:bodyPr>
          <a:lstStyle/>
          <a:p>
            <a:r>
              <a:rPr lang="en-GB" sz="2800" noProof="0" dirty="0"/>
              <a:t>Thermal noise of suspensions/mirror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2177" y="649528"/>
            <a:ext cx="8229600" cy="376077"/>
          </a:xfrm>
        </p:spPr>
        <p:txBody>
          <a:bodyPr>
            <a:normAutofit lnSpcReduction="10000"/>
          </a:bodyPr>
          <a:lstStyle/>
          <a:p>
            <a:r>
              <a:rPr lang="en-GB" sz="2000" dirty="0">
                <a:solidFill>
                  <a:srgbClr val="002060"/>
                </a:solidFill>
              </a:rPr>
              <a:t>Suspension material and cross section sapphire vs. silicon</a:t>
            </a:r>
            <a:endParaRPr lang="en-GB" sz="2000" noProof="0" dirty="0">
              <a:solidFill>
                <a:srgbClr val="002060"/>
              </a:solidFill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5111957" y="2728853"/>
            <a:ext cx="324036" cy="75608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cxnSp>
        <p:nvCxnSpPr>
          <p:cNvPr id="6" name="Gerader Verbinder 5"/>
          <p:cNvCxnSpPr/>
          <p:nvPr/>
        </p:nvCxnSpPr>
        <p:spPr>
          <a:xfrm flipV="1">
            <a:off x="5273975" y="1864757"/>
            <a:ext cx="0" cy="864096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hteck 7"/>
          <p:cNvSpPr/>
          <p:nvPr/>
        </p:nvSpPr>
        <p:spPr>
          <a:xfrm>
            <a:off x="7326203" y="2728853"/>
            <a:ext cx="324036" cy="75608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cxnSp>
        <p:nvCxnSpPr>
          <p:cNvPr id="9" name="Gerader Verbinder 8"/>
          <p:cNvCxnSpPr/>
          <p:nvPr/>
        </p:nvCxnSpPr>
        <p:spPr>
          <a:xfrm flipV="1">
            <a:off x="7488221" y="1864757"/>
            <a:ext cx="0" cy="864096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feld 9"/>
          <p:cNvSpPr txBox="1"/>
          <p:nvPr/>
        </p:nvSpPr>
        <p:spPr>
          <a:xfrm>
            <a:off x="4733915" y="3721026"/>
            <a:ext cx="119455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>
                <a:solidFill>
                  <a:srgbClr val="002060"/>
                </a:solidFill>
              </a:rPr>
              <a:t>Beam splitter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6988890" y="3738145"/>
            <a:ext cx="99257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>
                <a:solidFill>
                  <a:srgbClr val="002060"/>
                </a:solidFill>
              </a:rPr>
              <a:t>End mirror</a:t>
            </a:r>
          </a:p>
        </p:txBody>
      </p:sp>
      <p:cxnSp>
        <p:nvCxnSpPr>
          <p:cNvPr id="13" name="Gerader Verbinder 12"/>
          <p:cNvCxnSpPr>
            <a:stCxn id="4" idx="3"/>
            <a:endCxn id="8" idx="1"/>
          </p:cNvCxnSpPr>
          <p:nvPr/>
        </p:nvCxnSpPr>
        <p:spPr>
          <a:xfrm>
            <a:off x="5435993" y="3106895"/>
            <a:ext cx="189021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4825915" y="3106895"/>
            <a:ext cx="610079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9"/>
          <p:cNvCxnSpPr/>
          <p:nvPr/>
        </p:nvCxnSpPr>
        <p:spPr>
          <a:xfrm flipV="1">
            <a:off x="7415862" y="1956549"/>
            <a:ext cx="0" cy="5589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feld 11"/>
          <p:cNvSpPr txBox="1"/>
          <p:nvPr/>
        </p:nvSpPr>
        <p:spPr>
          <a:xfrm>
            <a:off x="7445843" y="1977375"/>
            <a:ext cx="595035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100" dirty="0" err="1">
                <a:solidFill>
                  <a:srgbClr val="002060"/>
                </a:solidFill>
              </a:rPr>
              <a:t>Heat</a:t>
            </a:r>
            <a:endParaRPr lang="de-DE" sz="1100" dirty="0">
              <a:solidFill>
                <a:srgbClr val="002060"/>
              </a:solidFill>
            </a:endParaRPr>
          </a:p>
          <a:p>
            <a:pPr algn="ctr"/>
            <a:r>
              <a:rPr lang="de-DE" sz="1100" dirty="0">
                <a:solidFill>
                  <a:srgbClr val="002060"/>
                </a:solidFill>
              </a:rPr>
              <a:t> </a:t>
            </a:r>
            <a:r>
              <a:rPr lang="de-DE" sz="1100" dirty="0" err="1">
                <a:solidFill>
                  <a:srgbClr val="002060"/>
                </a:solidFill>
              </a:rPr>
              <a:t>flow</a:t>
            </a:r>
            <a:r>
              <a:rPr lang="de-DE" sz="1100" dirty="0">
                <a:solidFill>
                  <a:srgbClr val="002060"/>
                </a:solidFill>
              </a:rPr>
              <a:t> </a:t>
            </a:r>
          </a:p>
          <a:p>
            <a:pPr algn="ctr"/>
            <a:r>
              <a:rPr lang="de-DE" sz="1100" dirty="0">
                <a:solidFill>
                  <a:srgbClr val="002060"/>
                </a:solidFill>
              </a:rPr>
              <a:t>~1 W?</a:t>
            </a:r>
          </a:p>
        </p:txBody>
      </p:sp>
      <p:sp>
        <p:nvSpPr>
          <p:cNvPr id="16" name="Textfeld 11"/>
          <p:cNvSpPr txBox="1"/>
          <p:nvPr/>
        </p:nvSpPr>
        <p:spPr>
          <a:xfrm>
            <a:off x="7075451" y="3526768"/>
            <a:ext cx="8194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>
                <a:solidFill>
                  <a:srgbClr val="002060"/>
                </a:solidFill>
              </a:rPr>
              <a:t>T= 10-20 K</a:t>
            </a:r>
          </a:p>
        </p:txBody>
      </p:sp>
      <p:sp>
        <p:nvSpPr>
          <p:cNvPr id="21" name="Rechteck 7"/>
          <p:cNvSpPr/>
          <p:nvPr/>
        </p:nvSpPr>
        <p:spPr>
          <a:xfrm>
            <a:off x="7326203" y="1103801"/>
            <a:ext cx="324036" cy="75608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22" name="Textfeld 11"/>
          <p:cNvSpPr txBox="1"/>
          <p:nvPr/>
        </p:nvSpPr>
        <p:spPr>
          <a:xfrm rot="16200000">
            <a:off x="7214907" y="1369599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>
                <a:solidFill>
                  <a:srgbClr val="002060"/>
                </a:solidFill>
              </a:rPr>
              <a:t>T= 4 K</a:t>
            </a:r>
          </a:p>
        </p:txBody>
      </p:sp>
      <p:cxnSp>
        <p:nvCxnSpPr>
          <p:cNvPr id="23" name="Gerade Verbindung mit Pfeil 9"/>
          <p:cNvCxnSpPr/>
          <p:nvPr/>
        </p:nvCxnSpPr>
        <p:spPr>
          <a:xfrm flipH="1">
            <a:off x="7654731" y="1479709"/>
            <a:ext cx="32400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feld 11"/>
          <p:cNvSpPr txBox="1"/>
          <p:nvPr/>
        </p:nvSpPr>
        <p:spPr>
          <a:xfrm>
            <a:off x="7945783" y="1268038"/>
            <a:ext cx="72078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err="1">
                <a:solidFill>
                  <a:srgbClr val="002060"/>
                </a:solidFill>
              </a:rPr>
              <a:t>to</a:t>
            </a:r>
            <a:r>
              <a:rPr lang="de-DE" sz="1100" dirty="0">
                <a:solidFill>
                  <a:srgbClr val="002060"/>
                </a:solidFill>
              </a:rPr>
              <a:t> </a:t>
            </a:r>
            <a:r>
              <a:rPr lang="de-DE" sz="1100" dirty="0" err="1">
                <a:solidFill>
                  <a:srgbClr val="002060"/>
                </a:solidFill>
              </a:rPr>
              <a:t>cold</a:t>
            </a:r>
            <a:r>
              <a:rPr lang="de-DE" sz="1100" dirty="0">
                <a:solidFill>
                  <a:srgbClr val="002060"/>
                </a:solidFill>
              </a:rPr>
              <a:t> </a:t>
            </a:r>
            <a:r>
              <a:rPr lang="de-DE" sz="1100" dirty="0" err="1">
                <a:solidFill>
                  <a:srgbClr val="002060"/>
                </a:solidFill>
              </a:rPr>
              <a:t>source</a:t>
            </a:r>
            <a:endParaRPr lang="de-DE" sz="1100" dirty="0">
              <a:solidFill>
                <a:srgbClr val="00206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5578" r="34440" b="73256"/>
          <a:stretch/>
        </p:blipFill>
        <p:spPr>
          <a:xfrm>
            <a:off x="512101" y="1864757"/>
            <a:ext cx="3050049" cy="227673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18424" y="4121961"/>
            <a:ext cx="403828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50000"/>
                  </a:schemeClr>
                </a:solidFill>
              </a:rPr>
              <a:t>Source: J </a:t>
            </a:r>
            <a:r>
              <a:rPr lang="en-US" sz="900" dirty="0" err="1">
                <a:solidFill>
                  <a:schemeClr val="accent6">
                    <a:lumMod val="50000"/>
                  </a:schemeClr>
                </a:solidFill>
              </a:rPr>
              <a:t>Degallaix</a:t>
            </a:r>
            <a:r>
              <a:rPr lang="en-US" sz="900" dirty="0">
                <a:solidFill>
                  <a:schemeClr val="accent6">
                    <a:lumMod val="50000"/>
                  </a:schemeClr>
                </a:solidFill>
              </a:rPr>
              <a:t>, et al., </a:t>
            </a:r>
            <a:r>
              <a:rPr lang="pt-BR" sz="900" dirty="0">
                <a:solidFill>
                  <a:schemeClr val="accent6">
                    <a:lumMod val="50000"/>
                  </a:schemeClr>
                </a:solidFill>
              </a:rPr>
              <a:t>Class. Quantum Grav. 31 (2014) 185010 (13pp)</a:t>
            </a:r>
            <a:r>
              <a:rPr lang="en-US" sz="9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en-GB" sz="9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25" name="Gerade Verbindung mit Pfeil 9"/>
          <p:cNvCxnSpPr/>
          <p:nvPr/>
        </p:nvCxnSpPr>
        <p:spPr>
          <a:xfrm flipV="1">
            <a:off x="5198048" y="1955906"/>
            <a:ext cx="0" cy="5589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feld 11"/>
          <p:cNvSpPr txBox="1"/>
          <p:nvPr/>
        </p:nvSpPr>
        <p:spPr>
          <a:xfrm>
            <a:off x="5228029" y="1976732"/>
            <a:ext cx="595035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100" dirty="0" err="1">
                <a:solidFill>
                  <a:srgbClr val="002060"/>
                </a:solidFill>
              </a:rPr>
              <a:t>Heat</a:t>
            </a:r>
            <a:endParaRPr lang="de-DE" sz="1100" dirty="0">
              <a:solidFill>
                <a:srgbClr val="002060"/>
              </a:solidFill>
            </a:endParaRPr>
          </a:p>
          <a:p>
            <a:pPr algn="ctr"/>
            <a:r>
              <a:rPr lang="de-DE" sz="1100" dirty="0">
                <a:solidFill>
                  <a:srgbClr val="002060"/>
                </a:solidFill>
              </a:rPr>
              <a:t> </a:t>
            </a:r>
            <a:r>
              <a:rPr lang="de-DE" sz="1100" dirty="0" err="1">
                <a:solidFill>
                  <a:srgbClr val="002060"/>
                </a:solidFill>
              </a:rPr>
              <a:t>flow</a:t>
            </a:r>
            <a:r>
              <a:rPr lang="de-DE" sz="1100" dirty="0">
                <a:solidFill>
                  <a:srgbClr val="002060"/>
                </a:solidFill>
              </a:rPr>
              <a:t> </a:t>
            </a:r>
          </a:p>
          <a:p>
            <a:pPr algn="ctr"/>
            <a:r>
              <a:rPr lang="de-DE" sz="1100" dirty="0">
                <a:solidFill>
                  <a:srgbClr val="002060"/>
                </a:solidFill>
              </a:rPr>
              <a:t>~1 W?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3526119" y="2610808"/>
            <a:ext cx="1701910" cy="1190850"/>
          </a:xfrm>
          <a:prstGeom prst="straightConnector1">
            <a:avLst/>
          </a:prstGeom>
          <a:ln w="9525"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1404518" y="2831989"/>
            <a:ext cx="3661493" cy="13819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feld 11"/>
          <p:cNvSpPr txBox="1"/>
          <p:nvPr/>
        </p:nvSpPr>
        <p:spPr>
          <a:xfrm>
            <a:off x="4936549" y="3513783"/>
            <a:ext cx="7761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>
                <a:solidFill>
                  <a:srgbClr val="002060"/>
                </a:solidFill>
              </a:rPr>
              <a:t>T = 20 K ?</a:t>
            </a:r>
          </a:p>
        </p:txBody>
      </p:sp>
      <p:sp>
        <p:nvSpPr>
          <p:cNvPr id="32" name="Rechteck 7"/>
          <p:cNvSpPr/>
          <p:nvPr/>
        </p:nvSpPr>
        <p:spPr>
          <a:xfrm>
            <a:off x="5111958" y="1107574"/>
            <a:ext cx="324036" cy="75608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33" name="Textfeld 11"/>
          <p:cNvSpPr txBox="1"/>
          <p:nvPr/>
        </p:nvSpPr>
        <p:spPr>
          <a:xfrm rot="16200000">
            <a:off x="5000662" y="1373372"/>
            <a:ext cx="5645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>
                <a:solidFill>
                  <a:srgbClr val="002060"/>
                </a:solidFill>
              </a:rPr>
              <a:t>T= 4 K</a:t>
            </a:r>
          </a:p>
        </p:txBody>
      </p:sp>
      <p:cxnSp>
        <p:nvCxnSpPr>
          <p:cNvPr id="34" name="Gerade Verbindung mit Pfeil 9"/>
          <p:cNvCxnSpPr/>
          <p:nvPr/>
        </p:nvCxnSpPr>
        <p:spPr>
          <a:xfrm flipH="1">
            <a:off x="5435994" y="1483482"/>
            <a:ext cx="426092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feld 11"/>
          <p:cNvSpPr txBox="1"/>
          <p:nvPr/>
        </p:nvSpPr>
        <p:spPr>
          <a:xfrm>
            <a:off x="5831157" y="1273865"/>
            <a:ext cx="72078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err="1">
                <a:solidFill>
                  <a:srgbClr val="002060"/>
                </a:solidFill>
              </a:rPr>
              <a:t>to</a:t>
            </a:r>
            <a:r>
              <a:rPr lang="de-DE" sz="1100" dirty="0">
                <a:solidFill>
                  <a:srgbClr val="002060"/>
                </a:solidFill>
              </a:rPr>
              <a:t> </a:t>
            </a:r>
            <a:r>
              <a:rPr lang="de-DE" sz="1100" dirty="0" err="1">
                <a:solidFill>
                  <a:srgbClr val="002060"/>
                </a:solidFill>
              </a:rPr>
              <a:t>cold</a:t>
            </a:r>
            <a:r>
              <a:rPr lang="de-DE" sz="1100" dirty="0">
                <a:solidFill>
                  <a:srgbClr val="002060"/>
                </a:solidFill>
              </a:rPr>
              <a:t> </a:t>
            </a:r>
            <a:r>
              <a:rPr lang="de-DE" sz="1100" dirty="0" err="1">
                <a:solidFill>
                  <a:srgbClr val="002060"/>
                </a:solidFill>
              </a:rPr>
              <a:t>source</a:t>
            </a:r>
            <a:endParaRPr lang="de-DE" sz="1100" dirty="0">
              <a:solidFill>
                <a:srgbClr val="00206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63743" y="1216604"/>
            <a:ext cx="311042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50000"/>
                  </a:schemeClr>
                </a:solidFill>
              </a:rPr>
              <a:t>Calculated silicon mirror temperature vs. silicon suspension cross section </a:t>
            </a:r>
          </a:p>
          <a:p>
            <a:r>
              <a:rPr lang="en-US" sz="1100" dirty="0">
                <a:solidFill>
                  <a:schemeClr val="accent6">
                    <a:lumMod val="50000"/>
                  </a:schemeClr>
                </a:solidFill>
              </a:rPr>
              <a:t>L=1 m, </a:t>
            </a:r>
            <a:r>
              <a:rPr lang="en-US" sz="1100" dirty="0" err="1">
                <a:solidFill>
                  <a:schemeClr val="accent6">
                    <a:lumMod val="50000"/>
                  </a:schemeClr>
                </a:solidFill>
              </a:rPr>
              <a:t>th.</a:t>
            </a:r>
            <a:r>
              <a:rPr lang="en-US" sz="1100" dirty="0">
                <a:solidFill>
                  <a:schemeClr val="accent6">
                    <a:lumMod val="50000"/>
                  </a:schemeClr>
                </a:solidFill>
              </a:rPr>
              <a:t> conductivity= </a:t>
            </a:r>
            <a:r>
              <a:rPr lang="en-US" sz="1100" dirty="0" err="1">
                <a:solidFill>
                  <a:schemeClr val="accent6">
                    <a:lumMod val="50000"/>
                  </a:schemeClr>
                </a:solidFill>
              </a:rPr>
              <a:t>fct</a:t>
            </a:r>
            <a:r>
              <a:rPr lang="en-US" sz="1100" dirty="0">
                <a:solidFill>
                  <a:schemeClr val="accent6">
                    <a:lumMod val="50000"/>
                  </a:schemeClr>
                </a:solidFill>
              </a:rPr>
              <a:t>.(T), </a:t>
            </a:r>
            <a:r>
              <a:rPr lang="en-US" sz="1100" dirty="0" err="1">
                <a:solidFill>
                  <a:schemeClr val="accent6">
                    <a:lumMod val="50000"/>
                  </a:schemeClr>
                </a:solidFill>
              </a:rPr>
              <a:t>T</a:t>
            </a:r>
            <a:r>
              <a:rPr lang="en-US" sz="1100" baseline="-25000" dirty="0" err="1">
                <a:solidFill>
                  <a:schemeClr val="accent6">
                    <a:lumMod val="50000"/>
                  </a:schemeClr>
                </a:solidFill>
              </a:rPr>
              <a:t>cold</a:t>
            </a:r>
            <a:r>
              <a:rPr lang="en-US" sz="1100" dirty="0">
                <a:solidFill>
                  <a:schemeClr val="accent6">
                    <a:lumMod val="50000"/>
                  </a:schemeClr>
                </a:solidFill>
              </a:rPr>
              <a:t>= 4 K</a:t>
            </a:r>
            <a:endParaRPr lang="en-GB" sz="11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FF60F-A592-48B9-B6A6-9BF6308CBDE4}" type="datetime1">
              <a:rPr lang="en-US" smtClean="0"/>
              <a:t>7/2/2025</a:t>
            </a:fld>
            <a:endParaRPr lang="en-GB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T. Koettig TE/CRG-CI  Aussois 2021</a:t>
            </a: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FA7EC-D5EE-429E-B1D3-8A958E983A4A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530574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D7AA4A-FB06-2DC2-2E75-61B72FD2A9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FA106-0892-43AD-901F-57FF9FF4C64B}" type="datetime1">
              <a:rPr lang="en-US" smtClean="0"/>
              <a:t>7/2/2025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774721-D0DB-8DE9-D200-21E7F5153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T. Koettig TE/CRG-CI  Aussois 2021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9CC16B-A0AC-A3CB-3B17-DA393C4B5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FA7EC-D5EE-429E-B1D3-8A958E983A4A}" type="slidenum">
              <a:rPr lang="en-GB" smtClean="0"/>
              <a:t>39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7F02A74-31D8-E923-7310-498FB3B912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558"/>
            <a:ext cx="9144000" cy="445410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85B000-1F01-4AF6-BBBE-71E9A608624C}"/>
              </a:ext>
            </a:extLst>
          </p:cNvPr>
          <p:cNvSpPr txBox="1"/>
          <p:nvPr/>
        </p:nvSpPr>
        <p:spPr>
          <a:xfrm>
            <a:off x="6444049" y="1248224"/>
            <a:ext cx="269995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Some open points:</a:t>
            </a:r>
          </a:p>
          <a:p>
            <a:r>
              <a:rPr lang="en-US" sz="1000" dirty="0">
                <a:solidFill>
                  <a:srgbClr val="FF0000"/>
                </a:solidFill>
              </a:rPr>
              <a:t>- Dealing with cooldown =&gt; one month?</a:t>
            </a:r>
          </a:p>
          <a:p>
            <a:r>
              <a:rPr lang="en-US" sz="1000" dirty="0">
                <a:solidFill>
                  <a:srgbClr val="FF0000"/>
                </a:solidFill>
              </a:rPr>
              <a:t>- Loss of resonance conditions for the Laser</a:t>
            </a:r>
          </a:p>
          <a:p>
            <a:r>
              <a:rPr lang="en-US" sz="1000" dirty="0">
                <a:solidFill>
                  <a:srgbClr val="FF0000"/>
                </a:solidFill>
              </a:rPr>
              <a:t>  Q increases  by factor 10 of Watt,  </a:t>
            </a:r>
          </a:p>
          <a:p>
            <a:r>
              <a:rPr lang="en-US" sz="1000" dirty="0">
                <a:solidFill>
                  <a:srgbClr val="FF0000"/>
                </a:solidFill>
              </a:rPr>
              <a:t>  warm up inner shield by scattered light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1604480-7BA1-B4F1-3F41-AF07C12AB28A}"/>
              </a:ext>
            </a:extLst>
          </p:cNvPr>
          <p:cNvSpPr txBox="1"/>
          <p:nvPr/>
        </p:nvSpPr>
        <p:spPr>
          <a:xfrm>
            <a:off x="67962" y="4045994"/>
            <a:ext cx="2345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Courtesy:</a:t>
            </a:r>
          </a:p>
          <a:p>
            <a:r>
              <a:rPr lang="en-US" sz="1200" dirty="0"/>
              <a:t>S. </a:t>
            </a:r>
            <a:r>
              <a:rPr lang="en-US" sz="1200" dirty="0" err="1"/>
              <a:t>Grohmann</a:t>
            </a:r>
            <a:r>
              <a:rPr lang="en-US" sz="1200" dirty="0"/>
              <a:t>, ICEC24, Geneva</a:t>
            </a:r>
          </a:p>
        </p:txBody>
      </p:sp>
    </p:spTree>
    <p:extLst>
      <p:ext uri="{BB962C8B-B14F-4D97-AF65-F5344CB8AC3E}">
        <p14:creationId xmlns:p14="http://schemas.microsoft.com/office/powerpoint/2010/main" val="31157564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547855" y="2114050"/>
            <a:ext cx="7772400" cy="1021556"/>
          </a:xfrm>
        </p:spPr>
        <p:txBody>
          <a:bodyPr/>
          <a:lstStyle/>
          <a:p>
            <a:r>
              <a:rPr lang="en-GB" noProof="0" dirty="0"/>
              <a:t>detection principle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2C54C-A45D-4971-95A9-7D57DAA97003}" type="datetime1">
              <a:rPr lang="en-US" smtClean="0"/>
              <a:t>7/2/2025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T. Koettig TE/CRG-CI  Aussois 2021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FA7EC-D5EE-429E-B1D3-8A958E983A4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542235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678"/>
            <a:ext cx="8226854" cy="705332"/>
          </a:xfrm>
        </p:spPr>
        <p:txBody>
          <a:bodyPr>
            <a:noAutofit/>
          </a:bodyPr>
          <a:lstStyle/>
          <a:p>
            <a:r>
              <a:rPr lang="en-GB" sz="2800" noProof="0" dirty="0"/>
              <a:t>Summary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4454" y="882052"/>
            <a:ext cx="8229600" cy="3203145"/>
          </a:xfrm>
        </p:spPr>
        <p:txBody>
          <a:bodyPr>
            <a:noAutofit/>
          </a:bodyPr>
          <a:lstStyle/>
          <a:p>
            <a:r>
              <a:rPr lang="en-GB" sz="2000" noProof="0" dirty="0">
                <a:solidFill>
                  <a:srgbClr val="002060"/>
                </a:solidFill>
              </a:rPr>
              <a:t>Gravitational wave detection opens up a new field in astronomy</a:t>
            </a:r>
          </a:p>
          <a:p>
            <a:r>
              <a:rPr lang="en-US" sz="2000" dirty="0">
                <a:solidFill>
                  <a:srgbClr val="002060"/>
                </a:solidFill>
              </a:rPr>
              <a:t>2</a:t>
            </a:r>
            <a:r>
              <a:rPr lang="en-US" sz="2000" baseline="30000" dirty="0">
                <a:solidFill>
                  <a:srgbClr val="002060"/>
                </a:solidFill>
              </a:rPr>
              <a:t>nd</a:t>
            </a:r>
            <a:r>
              <a:rPr lang="en-US" sz="2000" dirty="0">
                <a:solidFill>
                  <a:srgbClr val="002060"/>
                </a:solidFill>
              </a:rPr>
              <a:t> generation detectors are deployed</a:t>
            </a:r>
          </a:p>
          <a:p>
            <a:r>
              <a:rPr lang="en-US" sz="2000" noProof="0" dirty="0">
                <a:solidFill>
                  <a:srgbClr val="002060"/>
                </a:solidFill>
              </a:rPr>
              <a:t>3</a:t>
            </a:r>
            <a:r>
              <a:rPr lang="en-US" sz="2000" baseline="30000" noProof="0" dirty="0">
                <a:solidFill>
                  <a:srgbClr val="002060"/>
                </a:solidFill>
              </a:rPr>
              <a:t>rd</a:t>
            </a:r>
            <a:r>
              <a:rPr lang="en-US" sz="2000" noProof="0" dirty="0">
                <a:solidFill>
                  <a:srgbClr val="002060"/>
                </a:solidFill>
              </a:rPr>
              <a:t> generation of detectors need cryogenics</a:t>
            </a:r>
          </a:p>
          <a:p>
            <a:r>
              <a:rPr lang="en-US" sz="2000" dirty="0">
                <a:solidFill>
                  <a:srgbClr val="002060"/>
                </a:solidFill>
              </a:rPr>
              <a:t>Study of material properties at low temperatures</a:t>
            </a:r>
          </a:p>
          <a:p>
            <a:r>
              <a:rPr lang="en-US" sz="2000" noProof="0" dirty="0">
                <a:solidFill>
                  <a:srgbClr val="002060"/>
                </a:solidFill>
              </a:rPr>
              <a:t>Cooling strategies with extremely low noise are required</a:t>
            </a:r>
          </a:p>
          <a:p>
            <a:endParaRPr lang="en-US" sz="2000" noProof="0" dirty="0">
              <a:solidFill>
                <a:srgbClr val="002060"/>
              </a:solidFill>
            </a:endParaRPr>
          </a:p>
          <a:p>
            <a:r>
              <a:rPr lang="en-US" sz="2000" dirty="0">
                <a:solidFill>
                  <a:srgbClr val="002060"/>
                </a:solidFill>
              </a:rPr>
              <a:t>Look on the general picture when suggesting cooling solutions</a:t>
            </a:r>
            <a:endParaRPr lang="en-GB" sz="2000" noProof="0" dirty="0">
              <a:solidFill>
                <a:srgbClr val="00206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795E0-B382-4697-AAAB-C33A02AF8C3B}" type="datetime1">
              <a:rPr lang="en-US" smtClean="0"/>
              <a:t>7/2/2025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T. Koettig TE/CRG-CI  Aussois 2021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FA7EC-D5EE-429E-B1D3-8A958E983A4A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878679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01192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6686"/>
            <a:ext cx="8226854" cy="516696"/>
          </a:xfrm>
        </p:spPr>
        <p:txBody>
          <a:bodyPr>
            <a:noAutofit/>
          </a:bodyPr>
          <a:lstStyle/>
          <a:p>
            <a:r>
              <a:rPr lang="en-GB" sz="2800" noProof="0" dirty="0"/>
              <a:t>How should a GW signal look like?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7253" y="794204"/>
            <a:ext cx="6243687" cy="1689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F:\Ronny\Dropbox\Stefanie\Disputation\Grafikenfertig\bbhm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2276" y="3030813"/>
            <a:ext cx="3278583" cy="1217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024"/>
          <a:stretch/>
        </p:blipFill>
        <p:spPr bwMode="auto">
          <a:xfrm>
            <a:off x="5015395" y="3031626"/>
            <a:ext cx="2624687" cy="1114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719537" y="2704831"/>
            <a:ext cx="385881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>
                <a:solidFill>
                  <a:schemeClr val="accent6">
                    <a:lumMod val="50000"/>
                  </a:schemeClr>
                </a:solidFill>
              </a:rPr>
              <a:t>Typical plot of an experimentalist what to expect</a:t>
            </a:r>
          </a:p>
        </p:txBody>
      </p:sp>
      <p:sp>
        <p:nvSpPr>
          <p:cNvPr id="8" name="Rechteck 7"/>
          <p:cNvSpPr/>
          <p:nvPr/>
        </p:nvSpPr>
        <p:spPr>
          <a:xfrm>
            <a:off x="5058054" y="4086679"/>
            <a:ext cx="216024" cy="1620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9" name="Textfeld 8"/>
          <p:cNvSpPr txBox="1"/>
          <p:nvPr/>
        </p:nvSpPr>
        <p:spPr>
          <a:xfrm>
            <a:off x="5154091" y="2754627"/>
            <a:ext cx="56297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>
                <a:solidFill>
                  <a:schemeClr val="accent6">
                    <a:lumMod val="50000"/>
                  </a:schemeClr>
                </a:solidFill>
              </a:rPr>
              <a:t>x 10</a:t>
            </a:r>
            <a:r>
              <a:rPr lang="de-DE" sz="900" baseline="30000" dirty="0">
                <a:solidFill>
                  <a:schemeClr val="accent6">
                    <a:lumMod val="50000"/>
                  </a:schemeClr>
                </a:solidFill>
              </a:rPr>
              <a:t>-21</a:t>
            </a:r>
            <a:r>
              <a:rPr lang="de-DE" sz="1350" dirty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0" name="Textfeld 9"/>
          <p:cNvSpPr txBox="1"/>
          <p:nvPr/>
        </p:nvSpPr>
        <p:spPr>
          <a:xfrm rot="16200000">
            <a:off x="4598233" y="3365766"/>
            <a:ext cx="70884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dirty="0" err="1">
                <a:solidFill>
                  <a:schemeClr val="accent6">
                    <a:lumMod val="50000"/>
                  </a:schemeClr>
                </a:solidFill>
              </a:rPr>
              <a:t>strength</a:t>
            </a:r>
            <a:r>
              <a:rPr lang="de-DE" sz="1050" dirty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6262195" y="4167688"/>
            <a:ext cx="63350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dirty="0">
                <a:solidFill>
                  <a:schemeClr val="accent6">
                    <a:lumMod val="50000"/>
                  </a:schemeClr>
                </a:solidFill>
              </a:rPr>
              <a:t>time (s)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5154090" y="4144822"/>
            <a:ext cx="4090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>
                <a:solidFill>
                  <a:schemeClr val="accent6">
                    <a:lumMod val="50000"/>
                  </a:schemeClr>
                </a:solidFill>
              </a:rPr>
              <a:t>0.25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7311117" y="4167688"/>
            <a:ext cx="4090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>
                <a:solidFill>
                  <a:schemeClr val="accent6">
                    <a:lumMod val="50000"/>
                  </a:schemeClr>
                </a:solidFill>
              </a:rPr>
              <a:t>0.45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3863851" y="4156146"/>
            <a:ext cx="81945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dirty="0">
                <a:solidFill>
                  <a:schemeClr val="accent6">
                    <a:lumMod val="50000"/>
                  </a:schemeClr>
                </a:solidFill>
              </a:rPr>
              <a:t>[S. Kroker]</a:t>
            </a:r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AD06E-0BC8-4D9D-A849-D0E0190045D5}" type="datetime1">
              <a:rPr lang="en-US" smtClean="0"/>
              <a:t>7/2/2025</a:t>
            </a:fld>
            <a:endParaRPr lang="en-GB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T. Koettig TE/CRG-CI  Aussois 2021</a:t>
            </a: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FA7EC-D5EE-429E-B1D3-8A958E983A4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1359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6686"/>
            <a:ext cx="8226854" cy="516696"/>
          </a:xfrm>
        </p:spPr>
        <p:txBody>
          <a:bodyPr>
            <a:noAutofit/>
          </a:bodyPr>
          <a:lstStyle/>
          <a:p>
            <a:r>
              <a:rPr lang="en-GB" sz="2800" noProof="0" dirty="0"/>
              <a:t>What signals have been detected so far?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9973"/>
          <a:stretch/>
        </p:blipFill>
        <p:spPr>
          <a:xfrm>
            <a:off x="1689769" y="704349"/>
            <a:ext cx="5777162" cy="3250624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174457" y="4004243"/>
            <a:ext cx="89274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chemeClr val="accent6">
                    <a:lumMod val="50000"/>
                  </a:schemeClr>
                </a:solidFill>
              </a:rPr>
              <a:t>This plot shows the masses of all compact binaries detected by LIGO/Virgo, with black holes in blue and neutron stars in orange. Also shown are stellar mass black holes (purple) and neutron stars (yellow) discovered with electromagnetic observations. Credits: LIGO/Virgo/</a:t>
            </a:r>
            <a:r>
              <a:rPr lang="en-GB" sz="1000" dirty="0" err="1">
                <a:solidFill>
                  <a:schemeClr val="accent6">
                    <a:lumMod val="50000"/>
                  </a:schemeClr>
                </a:solidFill>
              </a:rPr>
              <a:t>Northwestern</a:t>
            </a:r>
            <a:r>
              <a:rPr lang="en-GB" sz="1000" dirty="0">
                <a:solidFill>
                  <a:schemeClr val="accent6">
                    <a:lumMod val="50000"/>
                  </a:schemeClr>
                </a:solidFill>
              </a:rPr>
              <a:t> Univ./Frank </a:t>
            </a:r>
            <a:r>
              <a:rPr lang="en-GB" sz="1000" dirty="0" err="1">
                <a:solidFill>
                  <a:schemeClr val="accent6">
                    <a:lumMod val="50000"/>
                  </a:schemeClr>
                </a:solidFill>
              </a:rPr>
              <a:t>Elavsky</a:t>
            </a:r>
            <a:r>
              <a:rPr lang="en-GB" sz="1000" dirty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5E701-C4C8-4767-89AC-A71C2E387F4B}" type="datetime1">
              <a:rPr lang="en-US" smtClean="0"/>
              <a:t>7/2/2025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T. Koettig TE/CRG-CI  Aussois 2021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FA7EC-D5EE-429E-B1D3-8A958E983A4A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5016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6686"/>
            <a:ext cx="8226854" cy="516696"/>
          </a:xfrm>
        </p:spPr>
        <p:txBody>
          <a:bodyPr>
            <a:noAutofit/>
          </a:bodyPr>
          <a:lstStyle/>
          <a:p>
            <a:r>
              <a:rPr lang="en-GB" sz="2800" noProof="0" dirty="0"/>
              <a:t>Currently available detectors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814" y="685801"/>
            <a:ext cx="6691223" cy="340145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17557" y="4181108"/>
            <a:ext cx="52651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Source: R. Nawrodt, Thermal Noise in Precision Instrumentation, 2017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0BC11-669A-42F2-A8EC-16FFA34635CD}" type="datetime1">
              <a:rPr lang="en-US" smtClean="0"/>
              <a:t>7/2/2025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T. Koettig TE/CRG-CI  Aussois 2021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FA7EC-D5EE-429E-B1D3-8A958E983A4A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09229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1430" y="-13789"/>
            <a:ext cx="8226854" cy="466760"/>
          </a:xfrm>
        </p:spPr>
        <p:txBody>
          <a:bodyPr>
            <a:noAutofit/>
          </a:bodyPr>
          <a:lstStyle/>
          <a:p>
            <a:r>
              <a:rPr lang="en-GB" sz="2800" noProof="0" dirty="0"/>
              <a:t>The „strength“ of gravitational waves	</a:t>
            </a:r>
          </a:p>
        </p:txBody>
      </p:sp>
      <p:grpSp>
        <p:nvGrpSpPr>
          <p:cNvPr id="355" name="Group 3"/>
          <p:cNvGrpSpPr>
            <a:grpSpLocks noChangeAspect="1"/>
          </p:cNvGrpSpPr>
          <p:nvPr/>
        </p:nvGrpSpPr>
        <p:grpSpPr bwMode="auto">
          <a:xfrm>
            <a:off x="1263339" y="907574"/>
            <a:ext cx="911225" cy="914400"/>
            <a:chOff x="482" y="912"/>
            <a:chExt cx="718" cy="720"/>
          </a:xfrm>
        </p:grpSpPr>
        <p:sp>
          <p:nvSpPr>
            <p:cNvPr id="356" name="Oval 4"/>
            <p:cNvSpPr>
              <a:spLocks noChangeAspect="1" noChangeArrowheads="1"/>
            </p:cNvSpPr>
            <p:nvPr/>
          </p:nvSpPr>
          <p:spPr bwMode="auto">
            <a:xfrm>
              <a:off x="528" y="960"/>
              <a:ext cx="624" cy="624"/>
            </a:xfrm>
            <a:prstGeom prst="ellips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33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57" name="Oval 5"/>
            <p:cNvSpPr>
              <a:spLocks noChangeAspect="1" noChangeArrowheads="1"/>
            </p:cNvSpPr>
            <p:nvPr/>
          </p:nvSpPr>
          <p:spPr bwMode="auto">
            <a:xfrm>
              <a:off x="792" y="912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58" name="Oval 6"/>
            <p:cNvSpPr>
              <a:spLocks noChangeAspect="1" noChangeArrowheads="1"/>
            </p:cNvSpPr>
            <p:nvPr/>
          </p:nvSpPr>
          <p:spPr bwMode="auto">
            <a:xfrm>
              <a:off x="792" y="1536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59" name="Oval 7"/>
            <p:cNvSpPr>
              <a:spLocks noChangeAspect="1" noChangeArrowheads="1"/>
            </p:cNvSpPr>
            <p:nvPr/>
          </p:nvSpPr>
          <p:spPr bwMode="auto">
            <a:xfrm>
              <a:off x="1104" y="1220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60" name="Oval 8"/>
            <p:cNvSpPr>
              <a:spLocks noChangeAspect="1" noChangeArrowheads="1"/>
            </p:cNvSpPr>
            <p:nvPr/>
          </p:nvSpPr>
          <p:spPr bwMode="auto">
            <a:xfrm>
              <a:off x="482" y="1220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61" name="Oval 9"/>
            <p:cNvSpPr>
              <a:spLocks noChangeAspect="1" noChangeArrowheads="1"/>
            </p:cNvSpPr>
            <p:nvPr/>
          </p:nvSpPr>
          <p:spPr bwMode="auto">
            <a:xfrm>
              <a:off x="1008" y="1008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62" name="Oval 10"/>
            <p:cNvSpPr>
              <a:spLocks noChangeAspect="1" noChangeArrowheads="1"/>
            </p:cNvSpPr>
            <p:nvPr/>
          </p:nvSpPr>
          <p:spPr bwMode="auto">
            <a:xfrm>
              <a:off x="576" y="1008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63" name="Oval 11"/>
            <p:cNvSpPr>
              <a:spLocks noChangeAspect="1" noChangeArrowheads="1"/>
            </p:cNvSpPr>
            <p:nvPr/>
          </p:nvSpPr>
          <p:spPr bwMode="auto">
            <a:xfrm>
              <a:off x="576" y="1440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64" name="Oval 12"/>
            <p:cNvSpPr>
              <a:spLocks noChangeAspect="1" noChangeArrowheads="1"/>
            </p:cNvSpPr>
            <p:nvPr/>
          </p:nvSpPr>
          <p:spPr bwMode="auto">
            <a:xfrm>
              <a:off x="1008" y="1440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365" name="Group 13"/>
          <p:cNvGrpSpPr>
            <a:grpSpLocks noChangeAspect="1"/>
          </p:cNvGrpSpPr>
          <p:nvPr/>
        </p:nvGrpSpPr>
        <p:grpSpPr bwMode="auto">
          <a:xfrm>
            <a:off x="2665102" y="2431574"/>
            <a:ext cx="911225" cy="914400"/>
            <a:chOff x="240" y="1824"/>
            <a:chExt cx="718" cy="720"/>
          </a:xfrm>
        </p:grpSpPr>
        <p:sp>
          <p:nvSpPr>
            <p:cNvPr id="366" name="Oval 14"/>
            <p:cNvSpPr>
              <a:spLocks noChangeAspect="1" noChangeArrowheads="1"/>
            </p:cNvSpPr>
            <p:nvPr/>
          </p:nvSpPr>
          <p:spPr bwMode="auto">
            <a:xfrm>
              <a:off x="286" y="1872"/>
              <a:ext cx="624" cy="624"/>
            </a:xfrm>
            <a:prstGeom prst="ellipse">
              <a:avLst/>
            </a:prstGeom>
            <a:noFill/>
            <a:ln w="9525">
              <a:solidFill>
                <a:srgbClr val="EEECE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1" u="none" strike="noStrike" kern="0" cap="none" spc="0" normalizeH="0" baseline="0" noProof="0">
                <a:ln>
                  <a:noFill/>
                </a:ln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/>
              </a:endParaRPr>
            </a:p>
          </p:txBody>
        </p:sp>
        <p:sp>
          <p:nvSpPr>
            <p:cNvPr id="367" name="Oval 15"/>
            <p:cNvSpPr>
              <a:spLocks noChangeAspect="1" noChangeArrowheads="1"/>
            </p:cNvSpPr>
            <p:nvPr/>
          </p:nvSpPr>
          <p:spPr bwMode="auto">
            <a:xfrm>
              <a:off x="550" y="1824"/>
              <a:ext cx="96" cy="96"/>
            </a:xfrm>
            <a:prstGeom prst="ellipse">
              <a:avLst/>
            </a:prstGeom>
            <a:noFill/>
            <a:ln w="9525">
              <a:solidFill>
                <a:srgbClr val="EEECE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68" name="Oval 16"/>
            <p:cNvSpPr>
              <a:spLocks noChangeAspect="1" noChangeArrowheads="1"/>
            </p:cNvSpPr>
            <p:nvPr/>
          </p:nvSpPr>
          <p:spPr bwMode="auto">
            <a:xfrm>
              <a:off x="550" y="2448"/>
              <a:ext cx="96" cy="96"/>
            </a:xfrm>
            <a:prstGeom prst="ellipse">
              <a:avLst/>
            </a:prstGeom>
            <a:noFill/>
            <a:ln w="9525">
              <a:solidFill>
                <a:srgbClr val="EEECE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69" name="Oval 17"/>
            <p:cNvSpPr>
              <a:spLocks noChangeAspect="1" noChangeArrowheads="1"/>
            </p:cNvSpPr>
            <p:nvPr/>
          </p:nvSpPr>
          <p:spPr bwMode="auto">
            <a:xfrm>
              <a:off x="862" y="2132"/>
              <a:ext cx="96" cy="96"/>
            </a:xfrm>
            <a:prstGeom prst="ellipse">
              <a:avLst/>
            </a:prstGeom>
            <a:noFill/>
            <a:ln w="9525">
              <a:solidFill>
                <a:srgbClr val="EEECE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70" name="Oval 18"/>
            <p:cNvSpPr>
              <a:spLocks noChangeAspect="1" noChangeArrowheads="1"/>
            </p:cNvSpPr>
            <p:nvPr/>
          </p:nvSpPr>
          <p:spPr bwMode="auto">
            <a:xfrm>
              <a:off x="240" y="2132"/>
              <a:ext cx="96" cy="96"/>
            </a:xfrm>
            <a:prstGeom prst="ellipse">
              <a:avLst/>
            </a:prstGeom>
            <a:noFill/>
            <a:ln w="9525">
              <a:solidFill>
                <a:srgbClr val="EEECE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71" name="Oval 19"/>
            <p:cNvSpPr>
              <a:spLocks noChangeAspect="1" noChangeArrowheads="1"/>
            </p:cNvSpPr>
            <p:nvPr/>
          </p:nvSpPr>
          <p:spPr bwMode="auto">
            <a:xfrm>
              <a:off x="766" y="1920"/>
              <a:ext cx="96" cy="96"/>
            </a:xfrm>
            <a:prstGeom prst="ellipse">
              <a:avLst/>
            </a:prstGeom>
            <a:noFill/>
            <a:ln w="9525">
              <a:solidFill>
                <a:srgbClr val="EEECE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72" name="Oval 20"/>
            <p:cNvSpPr>
              <a:spLocks noChangeAspect="1" noChangeArrowheads="1"/>
            </p:cNvSpPr>
            <p:nvPr/>
          </p:nvSpPr>
          <p:spPr bwMode="auto">
            <a:xfrm>
              <a:off x="334" y="1920"/>
              <a:ext cx="96" cy="96"/>
            </a:xfrm>
            <a:prstGeom prst="ellipse">
              <a:avLst/>
            </a:prstGeom>
            <a:noFill/>
            <a:ln w="9525">
              <a:solidFill>
                <a:srgbClr val="EEECE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73" name="Oval 21"/>
            <p:cNvSpPr>
              <a:spLocks noChangeAspect="1" noChangeArrowheads="1"/>
            </p:cNvSpPr>
            <p:nvPr/>
          </p:nvSpPr>
          <p:spPr bwMode="auto">
            <a:xfrm>
              <a:off x="334" y="2352"/>
              <a:ext cx="96" cy="96"/>
            </a:xfrm>
            <a:prstGeom prst="ellipse">
              <a:avLst/>
            </a:prstGeom>
            <a:noFill/>
            <a:ln w="9525">
              <a:solidFill>
                <a:srgbClr val="EEECE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74" name="Oval 22"/>
            <p:cNvSpPr>
              <a:spLocks noChangeAspect="1" noChangeArrowheads="1"/>
            </p:cNvSpPr>
            <p:nvPr/>
          </p:nvSpPr>
          <p:spPr bwMode="auto">
            <a:xfrm>
              <a:off x="766" y="2352"/>
              <a:ext cx="96" cy="96"/>
            </a:xfrm>
            <a:prstGeom prst="ellipse">
              <a:avLst/>
            </a:prstGeom>
            <a:noFill/>
            <a:ln w="9525">
              <a:solidFill>
                <a:srgbClr val="EEECE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375" name="Group 23"/>
          <p:cNvGrpSpPr>
            <a:grpSpLocks noChangeAspect="1"/>
          </p:cNvGrpSpPr>
          <p:nvPr/>
        </p:nvGrpSpPr>
        <p:grpSpPr bwMode="auto">
          <a:xfrm rot="18900000">
            <a:off x="2563502" y="2552224"/>
            <a:ext cx="1135062" cy="681037"/>
            <a:chOff x="3664" y="960"/>
            <a:chExt cx="894" cy="536"/>
          </a:xfrm>
        </p:grpSpPr>
        <p:sp>
          <p:nvSpPr>
            <p:cNvPr id="376" name="Oval 24"/>
            <p:cNvSpPr>
              <a:spLocks noChangeAspect="1" noChangeArrowheads="1"/>
            </p:cNvSpPr>
            <p:nvPr/>
          </p:nvSpPr>
          <p:spPr bwMode="auto">
            <a:xfrm>
              <a:off x="3707" y="1008"/>
              <a:ext cx="805" cy="442"/>
            </a:xfrm>
            <a:prstGeom prst="ellips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77" name="Oval 25"/>
            <p:cNvSpPr>
              <a:spLocks noChangeAspect="1" noChangeArrowheads="1"/>
            </p:cNvSpPr>
            <p:nvPr/>
          </p:nvSpPr>
          <p:spPr bwMode="auto">
            <a:xfrm>
              <a:off x="4312" y="1008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78" name="Oval 26"/>
            <p:cNvSpPr>
              <a:spLocks noChangeAspect="1" noChangeArrowheads="1"/>
            </p:cNvSpPr>
            <p:nvPr/>
          </p:nvSpPr>
          <p:spPr bwMode="auto">
            <a:xfrm>
              <a:off x="4062" y="960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79" name="Oval 27"/>
            <p:cNvSpPr>
              <a:spLocks noChangeAspect="1" noChangeArrowheads="1"/>
            </p:cNvSpPr>
            <p:nvPr/>
          </p:nvSpPr>
          <p:spPr bwMode="auto">
            <a:xfrm>
              <a:off x="4462" y="1182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80" name="Oval 28"/>
            <p:cNvSpPr>
              <a:spLocks noChangeAspect="1" noChangeArrowheads="1"/>
            </p:cNvSpPr>
            <p:nvPr/>
          </p:nvSpPr>
          <p:spPr bwMode="auto">
            <a:xfrm>
              <a:off x="3664" y="1180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81" name="Oval 29"/>
            <p:cNvSpPr>
              <a:spLocks noChangeAspect="1" noChangeArrowheads="1"/>
            </p:cNvSpPr>
            <p:nvPr/>
          </p:nvSpPr>
          <p:spPr bwMode="auto">
            <a:xfrm>
              <a:off x="4062" y="1400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82" name="Oval 30"/>
            <p:cNvSpPr>
              <a:spLocks noChangeAspect="1" noChangeArrowheads="1"/>
            </p:cNvSpPr>
            <p:nvPr/>
          </p:nvSpPr>
          <p:spPr bwMode="auto">
            <a:xfrm>
              <a:off x="3840" y="1008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83" name="Oval 31"/>
            <p:cNvSpPr>
              <a:spLocks noChangeAspect="1" noChangeArrowheads="1"/>
            </p:cNvSpPr>
            <p:nvPr/>
          </p:nvSpPr>
          <p:spPr bwMode="auto">
            <a:xfrm>
              <a:off x="4320" y="1344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84" name="Oval 32"/>
            <p:cNvSpPr>
              <a:spLocks noChangeAspect="1" noChangeArrowheads="1"/>
            </p:cNvSpPr>
            <p:nvPr/>
          </p:nvSpPr>
          <p:spPr bwMode="auto">
            <a:xfrm>
              <a:off x="3840" y="1344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385" name="Group 33"/>
          <p:cNvGrpSpPr>
            <a:grpSpLocks noChangeAspect="1"/>
          </p:cNvGrpSpPr>
          <p:nvPr/>
        </p:nvGrpSpPr>
        <p:grpSpPr bwMode="auto">
          <a:xfrm>
            <a:off x="4066864" y="898049"/>
            <a:ext cx="911225" cy="914400"/>
            <a:chOff x="482" y="912"/>
            <a:chExt cx="718" cy="720"/>
          </a:xfrm>
        </p:grpSpPr>
        <p:sp>
          <p:nvSpPr>
            <p:cNvPr id="386" name="Oval 34"/>
            <p:cNvSpPr>
              <a:spLocks noChangeAspect="1" noChangeArrowheads="1"/>
            </p:cNvSpPr>
            <p:nvPr/>
          </p:nvSpPr>
          <p:spPr bwMode="auto">
            <a:xfrm>
              <a:off x="528" y="960"/>
              <a:ext cx="624" cy="624"/>
            </a:xfrm>
            <a:prstGeom prst="ellips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87" name="Oval 35"/>
            <p:cNvSpPr>
              <a:spLocks noChangeAspect="1" noChangeArrowheads="1"/>
            </p:cNvSpPr>
            <p:nvPr/>
          </p:nvSpPr>
          <p:spPr bwMode="auto">
            <a:xfrm>
              <a:off x="792" y="912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88" name="Oval 36"/>
            <p:cNvSpPr>
              <a:spLocks noChangeAspect="1" noChangeArrowheads="1"/>
            </p:cNvSpPr>
            <p:nvPr/>
          </p:nvSpPr>
          <p:spPr bwMode="auto">
            <a:xfrm>
              <a:off x="792" y="1536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89" name="Oval 37"/>
            <p:cNvSpPr>
              <a:spLocks noChangeAspect="1" noChangeArrowheads="1"/>
            </p:cNvSpPr>
            <p:nvPr/>
          </p:nvSpPr>
          <p:spPr bwMode="auto">
            <a:xfrm>
              <a:off x="1104" y="1220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90" name="Oval 38"/>
            <p:cNvSpPr>
              <a:spLocks noChangeAspect="1" noChangeArrowheads="1"/>
            </p:cNvSpPr>
            <p:nvPr/>
          </p:nvSpPr>
          <p:spPr bwMode="auto">
            <a:xfrm>
              <a:off x="482" y="1220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91" name="Oval 39"/>
            <p:cNvSpPr>
              <a:spLocks noChangeAspect="1" noChangeArrowheads="1"/>
            </p:cNvSpPr>
            <p:nvPr/>
          </p:nvSpPr>
          <p:spPr bwMode="auto">
            <a:xfrm>
              <a:off x="1008" y="1008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92" name="Oval 40"/>
            <p:cNvSpPr>
              <a:spLocks noChangeAspect="1" noChangeArrowheads="1"/>
            </p:cNvSpPr>
            <p:nvPr/>
          </p:nvSpPr>
          <p:spPr bwMode="auto">
            <a:xfrm>
              <a:off x="576" y="1008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93" name="Oval 41"/>
            <p:cNvSpPr>
              <a:spLocks noChangeAspect="1" noChangeArrowheads="1"/>
            </p:cNvSpPr>
            <p:nvPr/>
          </p:nvSpPr>
          <p:spPr bwMode="auto">
            <a:xfrm>
              <a:off x="576" y="1440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94" name="Oval 42"/>
            <p:cNvSpPr>
              <a:spLocks noChangeAspect="1" noChangeArrowheads="1"/>
            </p:cNvSpPr>
            <p:nvPr/>
          </p:nvSpPr>
          <p:spPr bwMode="auto">
            <a:xfrm>
              <a:off x="1008" y="1440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395" name="Group 43"/>
          <p:cNvGrpSpPr>
            <a:grpSpLocks noChangeAspect="1"/>
          </p:cNvGrpSpPr>
          <p:nvPr/>
        </p:nvGrpSpPr>
        <p:grpSpPr bwMode="auto">
          <a:xfrm>
            <a:off x="6870389" y="2431574"/>
            <a:ext cx="911225" cy="914400"/>
            <a:chOff x="482" y="912"/>
            <a:chExt cx="718" cy="720"/>
          </a:xfrm>
        </p:grpSpPr>
        <p:sp>
          <p:nvSpPr>
            <p:cNvPr id="396" name="Oval 44"/>
            <p:cNvSpPr>
              <a:spLocks noChangeAspect="1" noChangeArrowheads="1"/>
            </p:cNvSpPr>
            <p:nvPr/>
          </p:nvSpPr>
          <p:spPr bwMode="auto">
            <a:xfrm>
              <a:off x="528" y="960"/>
              <a:ext cx="624" cy="624"/>
            </a:xfrm>
            <a:prstGeom prst="ellips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97" name="Oval 45"/>
            <p:cNvSpPr>
              <a:spLocks noChangeAspect="1" noChangeArrowheads="1"/>
            </p:cNvSpPr>
            <p:nvPr/>
          </p:nvSpPr>
          <p:spPr bwMode="auto">
            <a:xfrm>
              <a:off x="792" y="912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98" name="Oval 46"/>
            <p:cNvSpPr>
              <a:spLocks noChangeAspect="1" noChangeArrowheads="1"/>
            </p:cNvSpPr>
            <p:nvPr/>
          </p:nvSpPr>
          <p:spPr bwMode="auto">
            <a:xfrm>
              <a:off x="792" y="1536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99" name="Oval 47"/>
            <p:cNvSpPr>
              <a:spLocks noChangeAspect="1" noChangeArrowheads="1"/>
            </p:cNvSpPr>
            <p:nvPr/>
          </p:nvSpPr>
          <p:spPr bwMode="auto">
            <a:xfrm>
              <a:off x="1104" y="1220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00" name="Oval 48"/>
            <p:cNvSpPr>
              <a:spLocks noChangeAspect="1" noChangeArrowheads="1"/>
            </p:cNvSpPr>
            <p:nvPr/>
          </p:nvSpPr>
          <p:spPr bwMode="auto">
            <a:xfrm>
              <a:off x="482" y="1220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01" name="Oval 49"/>
            <p:cNvSpPr>
              <a:spLocks noChangeAspect="1" noChangeArrowheads="1"/>
            </p:cNvSpPr>
            <p:nvPr/>
          </p:nvSpPr>
          <p:spPr bwMode="auto">
            <a:xfrm>
              <a:off x="1008" y="1008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02" name="Oval 50"/>
            <p:cNvSpPr>
              <a:spLocks noChangeAspect="1" noChangeArrowheads="1"/>
            </p:cNvSpPr>
            <p:nvPr/>
          </p:nvSpPr>
          <p:spPr bwMode="auto">
            <a:xfrm>
              <a:off x="576" y="1008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03" name="Oval 51"/>
            <p:cNvSpPr>
              <a:spLocks noChangeAspect="1" noChangeArrowheads="1"/>
            </p:cNvSpPr>
            <p:nvPr/>
          </p:nvSpPr>
          <p:spPr bwMode="auto">
            <a:xfrm>
              <a:off x="576" y="1440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04" name="Oval 52"/>
            <p:cNvSpPr>
              <a:spLocks noChangeAspect="1" noChangeArrowheads="1"/>
            </p:cNvSpPr>
            <p:nvPr/>
          </p:nvSpPr>
          <p:spPr bwMode="auto">
            <a:xfrm>
              <a:off x="1008" y="1440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405" name="Group 53"/>
          <p:cNvGrpSpPr>
            <a:grpSpLocks noChangeAspect="1"/>
          </p:cNvGrpSpPr>
          <p:nvPr/>
        </p:nvGrpSpPr>
        <p:grpSpPr bwMode="auto">
          <a:xfrm>
            <a:off x="4066864" y="2409349"/>
            <a:ext cx="911225" cy="914400"/>
            <a:chOff x="482" y="912"/>
            <a:chExt cx="718" cy="720"/>
          </a:xfrm>
        </p:grpSpPr>
        <p:sp>
          <p:nvSpPr>
            <p:cNvPr id="406" name="Oval 54"/>
            <p:cNvSpPr>
              <a:spLocks noChangeAspect="1" noChangeArrowheads="1"/>
            </p:cNvSpPr>
            <p:nvPr/>
          </p:nvSpPr>
          <p:spPr bwMode="auto">
            <a:xfrm>
              <a:off x="528" y="960"/>
              <a:ext cx="624" cy="624"/>
            </a:xfrm>
            <a:prstGeom prst="ellips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07" name="Oval 55"/>
            <p:cNvSpPr>
              <a:spLocks noChangeAspect="1" noChangeArrowheads="1"/>
            </p:cNvSpPr>
            <p:nvPr/>
          </p:nvSpPr>
          <p:spPr bwMode="auto">
            <a:xfrm>
              <a:off x="792" y="912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08" name="Oval 56"/>
            <p:cNvSpPr>
              <a:spLocks noChangeAspect="1" noChangeArrowheads="1"/>
            </p:cNvSpPr>
            <p:nvPr/>
          </p:nvSpPr>
          <p:spPr bwMode="auto">
            <a:xfrm>
              <a:off x="792" y="1536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09" name="Oval 57"/>
            <p:cNvSpPr>
              <a:spLocks noChangeAspect="1" noChangeArrowheads="1"/>
            </p:cNvSpPr>
            <p:nvPr/>
          </p:nvSpPr>
          <p:spPr bwMode="auto">
            <a:xfrm>
              <a:off x="1104" y="1220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10" name="Oval 58"/>
            <p:cNvSpPr>
              <a:spLocks noChangeAspect="1" noChangeArrowheads="1"/>
            </p:cNvSpPr>
            <p:nvPr/>
          </p:nvSpPr>
          <p:spPr bwMode="auto">
            <a:xfrm>
              <a:off x="482" y="1220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11" name="Oval 59"/>
            <p:cNvSpPr>
              <a:spLocks noChangeAspect="1" noChangeArrowheads="1"/>
            </p:cNvSpPr>
            <p:nvPr/>
          </p:nvSpPr>
          <p:spPr bwMode="auto">
            <a:xfrm>
              <a:off x="1008" y="1008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12" name="Oval 60"/>
            <p:cNvSpPr>
              <a:spLocks noChangeAspect="1" noChangeArrowheads="1"/>
            </p:cNvSpPr>
            <p:nvPr/>
          </p:nvSpPr>
          <p:spPr bwMode="auto">
            <a:xfrm>
              <a:off x="576" y="1008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13" name="Oval 61"/>
            <p:cNvSpPr>
              <a:spLocks noChangeAspect="1" noChangeArrowheads="1"/>
            </p:cNvSpPr>
            <p:nvPr/>
          </p:nvSpPr>
          <p:spPr bwMode="auto">
            <a:xfrm>
              <a:off x="576" y="1440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14" name="Oval 62"/>
            <p:cNvSpPr>
              <a:spLocks noChangeAspect="1" noChangeArrowheads="1"/>
            </p:cNvSpPr>
            <p:nvPr/>
          </p:nvSpPr>
          <p:spPr bwMode="auto">
            <a:xfrm>
              <a:off x="1008" y="1440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415" name="Group 63"/>
          <p:cNvGrpSpPr>
            <a:grpSpLocks noChangeAspect="1"/>
          </p:cNvGrpSpPr>
          <p:nvPr/>
        </p:nvGrpSpPr>
        <p:grpSpPr bwMode="auto">
          <a:xfrm>
            <a:off x="1260164" y="2431574"/>
            <a:ext cx="911225" cy="914400"/>
            <a:chOff x="482" y="912"/>
            <a:chExt cx="718" cy="720"/>
          </a:xfrm>
        </p:grpSpPr>
        <p:sp>
          <p:nvSpPr>
            <p:cNvPr id="416" name="Oval 64"/>
            <p:cNvSpPr>
              <a:spLocks noChangeAspect="1" noChangeArrowheads="1"/>
            </p:cNvSpPr>
            <p:nvPr/>
          </p:nvSpPr>
          <p:spPr bwMode="auto">
            <a:xfrm>
              <a:off x="528" y="960"/>
              <a:ext cx="624" cy="624"/>
            </a:xfrm>
            <a:prstGeom prst="ellipse">
              <a:avLst/>
            </a:prstGeom>
            <a:noFill/>
            <a:ln w="9525">
              <a:solidFill>
                <a:srgbClr val="1F497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17" name="Oval 65"/>
            <p:cNvSpPr>
              <a:spLocks noChangeAspect="1" noChangeArrowheads="1"/>
            </p:cNvSpPr>
            <p:nvPr/>
          </p:nvSpPr>
          <p:spPr bwMode="auto">
            <a:xfrm>
              <a:off x="792" y="912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rgbClr val="1F497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18" name="Oval 66"/>
            <p:cNvSpPr>
              <a:spLocks noChangeAspect="1" noChangeArrowheads="1"/>
            </p:cNvSpPr>
            <p:nvPr/>
          </p:nvSpPr>
          <p:spPr bwMode="auto">
            <a:xfrm>
              <a:off x="792" y="1536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rgbClr val="1F497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19" name="Oval 67"/>
            <p:cNvSpPr>
              <a:spLocks noChangeAspect="1" noChangeArrowheads="1"/>
            </p:cNvSpPr>
            <p:nvPr/>
          </p:nvSpPr>
          <p:spPr bwMode="auto">
            <a:xfrm>
              <a:off x="1104" y="1220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rgbClr val="1F497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20" name="Oval 68"/>
            <p:cNvSpPr>
              <a:spLocks noChangeAspect="1" noChangeArrowheads="1"/>
            </p:cNvSpPr>
            <p:nvPr/>
          </p:nvSpPr>
          <p:spPr bwMode="auto">
            <a:xfrm>
              <a:off x="482" y="1220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rgbClr val="1F497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21" name="Oval 69"/>
            <p:cNvSpPr>
              <a:spLocks noChangeAspect="1" noChangeArrowheads="1"/>
            </p:cNvSpPr>
            <p:nvPr/>
          </p:nvSpPr>
          <p:spPr bwMode="auto">
            <a:xfrm>
              <a:off x="1008" y="1008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rgbClr val="1F497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22" name="Oval 70"/>
            <p:cNvSpPr>
              <a:spLocks noChangeAspect="1" noChangeArrowheads="1"/>
            </p:cNvSpPr>
            <p:nvPr/>
          </p:nvSpPr>
          <p:spPr bwMode="auto">
            <a:xfrm>
              <a:off x="576" y="1008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rgbClr val="1F497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23" name="Oval 71"/>
            <p:cNvSpPr>
              <a:spLocks noChangeAspect="1" noChangeArrowheads="1"/>
            </p:cNvSpPr>
            <p:nvPr/>
          </p:nvSpPr>
          <p:spPr bwMode="auto">
            <a:xfrm>
              <a:off x="576" y="1440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rgbClr val="1F497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24" name="Oval 72"/>
            <p:cNvSpPr>
              <a:spLocks noChangeAspect="1" noChangeArrowheads="1"/>
            </p:cNvSpPr>
            <p:nvPr/>
          </p:nvSpPr>
          <p:spPr bwMode="auto">
            <a:xfrm>
              <a:off x="1008" y="1440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rgbClr val="1F497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425" name="Group 73"/>
          <p:cNvGrpSpPr>
            <a:grpSpLocks noChangeAspect="1"/>
          </p:cNvGrpSpPr>
          <p:nvPr/>
        </p:nvGrpSpPr>
        <p:grpSpPr bwMode="auto">
          <a:xfrm>
            <a:off x="6870389" y="907574"/>
            <a:ext cx="911225" cy="914400"/>
            <a:chOff x="482" y="912"/>
            <a:chExt cx="718" cy="720"/>
          </a:xfrm>
        </p:grpSpPr>
        <p:sp>
          <p:nvSpPr>
            <p:cNvPr id="426" name="Oval 74"/>
            <p:cNvSpPr>
              <a:spLocks noChangeAspect="1" noChangeArrowheads="1"/>
            </p:cNvSpPr>
            <p:nvPr/>
          </p:nvSpPr>
          <p:spPr bwMode="auto">
            <a:xfrm>
              <a:off x="528" y="960"/>
              <a:ext cx="624" cy="624"/>
            </a:xfrm>
            <a:prstGeom prst="ellips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27" name="Oval 75"/>
            <p:cNvSpPr>
              <a:spLocks noChangeAspect="1" noChangeArrowheads="1"/>
            </p:cNvSpPr>
            <p:nvPr/>
          </p:nvSpPr>
          <p:spPr bwMode="auto">
            <a:xfrm>
              <a:off x="792" y="912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28" name="Oval 76"/>
            <p:cNvSpPr>
              <a:spLocks noChangeAspect="1" noChangeArrowheads="1"/>
            </p:cNvSpPr>
            <p:nvPr/>
          </p:nvSpPr>
          <p:spPr bwMode="auto">
            <a:xfrm>
              <a:off x="792" y="1536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29" name="Oval 77"/>
            <p:cNvSpPr>
              <a:spLocks noChangeAspect="1" noChangeArrowheads="1"/>
            </p:cNvSpPr>
            <p:nvPr/>
          </p:nvSpPr>
          <p:spPr bwMode="auto">
            <a:xfrm>
              <a:off x="1104" y="1220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30" name="Oval 78"/>
            <p:cNvSpPr>
              <a:spLocks noChangeAspect="1" noChangeArrowheads="1"/>
            </p:cNvSpPr>
            <p:nvPr/>
          </p:nvSpPr>
          <p:spPr bwMode="auto">
            <a:xfrm>
              <a:off x="482" y="1220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31" name="Oval 79"/>
            <p:cNvSpPr>
              <a:spLocks noChangeAspect="1" noChangeArrowheads="1"/>
            </p:cNvSpPr>
            <p:nvPr/>
          </p:nvSpPr>
          <p:spPr bwMode="auto">
            <a:xfrm>
              <a:off x="1008" y="1008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32" name="Oval 80"/>
            <p:cNvSpPr>
              <a:spLocks noChangeAspect="1" noChangeArrowheads="1"/>
            </p:cNvSpPr>
            <p:nvPr/>
          </p:nvSpPr>
          <p:spPr bwMode="auto">
            <a:xfrm>
              <a:off x="576" y="1008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33" name="Oval 81"/>
            <p:cNvSpPr>
              <a:spLocks noChangeAspect="1" noChangeArrowheads="1"/>
            </p:cNvSpPr>
            <p:nvPr/>
          </p:nvSpPr>
          <p:spPr bwMode="auto">
            <a:xfrm>
              <a:off x="576" y="1440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34" name="Oval 82"/>
            <p:cNvSpPr>
              <a:spLocks noChangeAspect="1" noChangeArrowheads="1"/>
            </p:cNvSpPr>
            <p:nvPr/>
          </p:nvSpPr>
          <p:spPr bwMode="auto">
            <a:xfrm>
              <a:off x="1008" y="1440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435" name="Group 83"/>
          <p:cNvGrpSpPr>
            <a:grpSpLocks noChangeAspect="1"/>
          </p:cNvGrpSpPr>
          <p:nvPr/>
        </p:nvGrpSpPr>
        <p:grpSpPr bwMode="auto">
          <a:xfrm rot="2700000">
            <a:off x="5360676" y="2564924"/>
            <a:ext cx="1135063" cy="681038"/>
            <a:chOff x="3664" y="960"/>
            <a:chExt cx="894" cy="536"/>
          </a:xfrm>
        </p:grpSpPr>
        <p:sp>
          <p:nvSpPr>
            <p:cNvPr id="436" name="Oval 84"/>
            <p:cNvSpPr>
              <a:spLocks noChangeAspect="1" noChangeArrowheads="1"/>
            </p:cNvSpPr>
            <p:nvPr/>
          </p:nvSpPr>
          <p:spPr bwMode="auto">
            <a:xfrm>
              <a:off x="3707" y="1008"/>
              <a:ext cx="805" cy="442"/>
            </a:xfrm>
            <a:prstGeom prst="ellips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37" name="Oval 85"/>
            <p:cNvSpPr>
              <a:spLocks noChangeAspect="1" noChangeArrowheads="1"/>
            </p:cNvSpPr>
            <p:nvPr/>
          </p:nvSpPr>
          <p:spPr bwMode="auto">
            <a:xfrm>
              <a:off x="4312" y="1008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38" name="Oval 86"/>
            <p:cNvSpPr>
              <a:spLocks noChangeAspect="1" noChangeArrowheads="1"/>
            </p:cNvSpPr>
            <p:nvPr/>
          </p:nvSpPr>
          <p:spPr bwMode="auto">
            <a:xfrm>
              <a:off x="4062" y="960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39" name="Oval 87"/>
            <p:cNvSpPr>
              <a:spLocks noChangeAspect="1" noChangeArrowheads="1"/>
            </p:cNvSpPr>
            <p:nvPr/>
          </p:nvSpPr>
          <p:spPr bwMode="auto">
            <a:xfrm>
              <a:off x="4462" y="1182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40" name="Oval 88"/>
            <p:cNvSpPr>
              <a:spLocks noChangeAspect="1" noChangeArrowheads="1"/>
            </p:cNvSpPr>
            <p:nvPr/>
          </p:nvSpPr>
          <p:spPr bwMode="auto">
            <a:xfrm>
              <a:off x="3664" y="1180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41" name="Oval 89"/>
            <p:cNvSpPr>
              <a:spLocks noChangeAspect="1" noChangeArrowheads="1"/>
            </p:cNvSpPr>
            <p:nvPr/>
          </p:nvSpPr>
          <p:spPr bwMode="auto">
            <a:xfrm>
              <a:off x="4062" y="1400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42" name="Oval 90"/>
            <p:cNvSpPr>
              <a:spLocks noChangeAspect="1" noChangeArrowheads="1"/>
            </p:cNvSpPr>
            <p:nvPr/>
          </p:nvSpPr>
          <p:spPr bwMode="auto">
            <a:xfrm>
              <a:off x="3840" y="1008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43" name="Oval 91"/>
            <p:cNvSpPr>
              <a:spLocks noChangeAspect="1" noChangeArrowheads="1"/>
            </p:cNvSpPr>
            <p:nvPr/>
          </p:nvSpPr>
          <p:spPr bwMode="auto">
            <a:xfrm>
              <a:off x="4320" y="1344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44" name="Oval 92"/>
            <p:cNvSpPr>
              <a:spLocks noChangeAspect="1" noChangeArrowheads="1"/>
            </p:cNvSpPr>
            <p:nvPr/>
          </p:nvSpPr>
          <p:spPr bwMode="auto">
            <a:xfrm>
              <a:off x="3840" y="1344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445" name="Group 93"/>
          <p:cNvGrpSpPr>
            <a:grpSpLocks noChangeAspect="1"/>
          </p:cNvGrpSpPr>
          <p:nvPr/>
        </p:nvGrpSpPr>
        <p:grpSpPr bwMode="auto">
          <a:xfrm rot="-5400000">
            <a:off x="5360676" y="1053624"/>
            <a:ext cx="1135063" cy="681038"/>
            <a:chOff x="3664" y="960"/>
            <a:chExt cx="894" cy="536"/>
          </a:xfrm>
        </p:grpSpPr>
        <p:sp>
          <p:nvSpPr>
            <p:cNvPr id="446" name="Oval 94"/>
            <p:cNvSpPr>
              <a:spLocks noChangeAspect="1" noChangeArrowheads="1"/>
            </p:cNvSpPr>
            <p:nvPr/>
          </p:nvSpPr>
          <p:spPr bwMode="auto">
            <a:xfrm>
              <a:off x="3707" y="1008"/>
              <a:ext cx="805" cy="442"/>
            </a:xfrm>
            <a:prstGeom prst="ellips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47" name="Oval 95"/>
            <p:cNvSpPr>
              <a:spLocks noChangeAspect="1" noChangeArrowheads="1"/>
            </p:cNvSpPr>
            <p:nvPr/>
          </p:nvSpPr>
          <p:spPr bwMode="auto">
            <a:xfrm>
              <a:off x="4312" y="1008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48" name="Oval 96"/>
            <p:cNvSpPr>
              <a:spLocks noChangeAspect="1" noChangeArrowheads="1"/>
            </p:cNvSpPr>
            <p:nvPr/>
          </p:nvSpPr>
          <p:spPr bwMode="auto">
            <a:xfrm>
              <a:off x="4062" y="960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49" name="Oval 97"/>
            <p:cNvSpPr>
              <a:spLocks noChangeAspect="1" noChangeArrowheads="1"/>
            </p:cNvSpPr>
            <p:nvPr/>
          </p:nvSpPr>
          <p:spPr bwMode="auto">
            <a:xfrm>
              <a:off x="4462" y="1182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50" name="Oval 98"/>
            <p:cNvSpPr>
              <a:spLocks noChangeAspect="1" noChangeArrowheads="1"/>
            </p:cNvSpPr>
            <p:nvPr/>
          </p:nvSpPr>
          <p:spPr bwMode="auto">
            <a:xfrm>
              <a:off x="3664" y="1180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51" name="Oval 99"/>
            <p:cNvSpPr>
              <a:spLocks noChangeAspect="1" noChangeArrowheads="1"/>
            </p:cNvSpPr>
            <p:nvPr/>
          </p:nvSpPr>
          <p:spPr bwMode="auto">
            <a:xfrm>
              <a:off x="4062" y="1400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52" name="Oval 100"/>
            <p:cNvSpPr>
              <a:spLocks noChangeAspect="1" noChangeArrowheads="1"/>
            </p:cNvSpPr>
            <p:nvPr/>
          </p:nvSpPr>
          <p:spPr bwMode="auto">
            <a:xfrm>
              <a:off x="3840" y="1008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53" name="Oval 101"/>
            <p:cNvSpPr>
              <a:spLocks noChangeAspect="1" noChangeArrowheads="1"/>
            </p:cNvSpPr>
            <p:nvPr/>
          </p:nvSpPr>
          <p:spPr bwMode="auto">
            <a:xfrm>
              <a:off x="4320" y="1344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54" name="Oval 102"/>
            <p:cNvSpPr>
              <a:spLocks noChangeAspect="1" noChangeArrowheads="1"/>
            </p:cNvSpPr>
            <p:nvPr/>
          </p:nvSpPr>
          <p:spPr bwMode="auto">
            <a:xfrm>
              <a:off x="3840" y="1344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455" name="Group 103"/>
          <p:cNvGrpSpPr>
            <a:grpSpLocks noChangeAspect="1"/>
          </p:cNvGrpSpPr>
          <p:nvPr/>
        </p:nvGrpSpPr>
        <p:grpSpPr bwMode="auto">
          <a:xfrm>
            <a:off x="2542864" y="1018699"/>
            <a:ext cx="1135063" cy="681037"/>
            <a:chOff x="3664" y="960"/>
            <a:chExt cx="894" cy="536"/>
          </a:xfrm>
        </p:grpSpPr>
        <p:sp>
          <p:nvSpPr>
            <p:cNvPr id="456" name="Oval 104"/>
            <p:cNvSpPr>
              <a:spLocks noChangeAspect="1" noChangeArrowheads="1"/>
            </p:cNvSpPr>
            <p:nvPr/>
          </p:nvSpPr>
          <p:spPr bwMode="auto">
            <a:xfrm>
              <a:off x="3707" y="1008"/>
              <a:ext cx="805" cy="442"/>
            </a:xfrm>
            <a:prstGeom prst="ellips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57" name="Oval 105"/>
            <p:cNvSpPr>
              <a:spLocks noChangeAspect="1" noChangeArrowheads="1"/>
            </p:cNvSpPr>
            <p:nvPr/>
          </p:nvSpPr>
          <p:spPr bwMode="auto">
            <a:xfrm>
              <a:off x="4312" y="1008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58" name="Oval 106"/>
            <p:cNvSpPr>
              <a:spLocks noChangeAspect="1" noChangeArrowheads="1"/>
            </p:cNvSpPr>
            <p:nvPr/>
          </p:nvSpPr>
          <p:spPr bwMode="auto">
            <a:xfrm>
              <a:off x="4062" y="960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59" name="Oval 107"/>
            <p:cNvSpPr>
              <a:spLocks noChangeAspect="1" noChangeArrowheads="1"/>
            </p:cNvSpPr>
            <p:nvPr/>
          </p:nvSpPr>
          <p:spPr bwMode="auto">
            <a:xfrm>
              <a:off x="4462" y="1182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60" name="Oval 108"/>
            <p:cNvSpPr>
              <a:spLocks noChangeAspect="1" noChangeArrowheads="1"/>
            </p:cNvSpPr>
            <p:nvPr/>
          </p:nvSpPr>
          <p:spPr bwMode="auto">
            <a:xfrm>
              <a:off x="3664" y="1180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61" name="Oval 109"/>
            <p:cNvSpPr>
              <a:spLocks noChangeAspect="1" noChangeArrowheads="1"/>
            </p:cNvSpPr>
            <p:nvPr/>
          </p:nvSpPr>
          <p:spPr bwMode="auto">
            <a:xfrm>
              <a:off x="4062" y="1400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62" name="Oval 110"/>
            <p:cNvSpPr>
              <a:spLocks noChangeAspect="1" noChangeArrowheads="1"/>
            </p:cNvSpPr>
            <p:nvPr/>
          </p:nvSpPr>
          <p:spPr bwMode="auto">
            <a:xfrm>
              <a:off x="3840" y="1008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63" name="Oval 111"/>
            <p:cNvSpPr>
              <a:spLocks noChangeAspect="1" noChangeArrowheads="1"/>
            </p:cNvSpPr>
            <p:nvPr/>
          </p:nvSpPr>
          <p:spPr bwMode="auto">
            <a:xfrm>
              <a:off x="4320" y="1344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64" name="Oval 112"/>
            <p:cNvSpPr>
              <a:spLocks noChangeAspect="1" noChangeArrowheads="1"/>
            </p:cNvSpPr>
            <p:nvPr/>
          </p:nvSpPr>
          <p:spPr bwMode="auto">
            <a:xfrm>
              <a:off x="3840" y="1344"/>
              <a:ext cx="96" cy="96"/>
            </a:xfrm>
            <a:prstGeom prst="ellipse">
              <a:avLst/>
            </a:prstGeom>
            <a:gradFill rotWithShape="1">
              <a:gsLst>
                <a:gs pos="0">
                  <a:sysClr val="window" lastClr="FFFFFF"/>
                </a:gs>
                <a:gs pos="100000">
                  <a:sysClr val="window" lastClr="FFFFFF">
                    <a:gamma/>
                    <a:shade val="46275"/>
                    <a:invGamma/>
                  </a:sysClr>
                </a:gs>
              </a:gsLst>
              <a:lin ang="0" scaled="1"/>
            </a:gradFill>
            <a:ln w="9525">
              <a:solidFill>
                <a:sysClr val="windowText" lastClr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465" name="Group 113"/>
          <p:cNvGrpSpPr>
            <a:grpSpLocks noChangeAspect="1"/>
          </p:cNvGrpSpPr>
          <p:nvPr/>
        </p:nvGrpSpPr>
        <p:grpSpPr bwMode="auto">
          <a:xfrm>
            <a:off x="5468627" y="2460149"/>
            <a:ext cx="911225" cy="914400"/>
            <a:chOff x="240" y="1824"/>
            <a:chExt cx="718" cy="720"/>
          </a:xfrm>
        </p:grpSpPr>
        <p:sp>
          <p:nvSpPr>
            <p:cNvPr id="466" name="Oval 114"/>
            <p:cNvSpPr>
              <a:spLocks noChangeAspect="1" noChangeArrowheads="1"/>
            </p:cNvSpPr>
            <p:nvPr/>
          </p:nvSpPr>
          <p:spPr bwMode="auto">
            <a:xfrm>
              <a:off x="286" y="1872"/>
              <a:ext cx="624" cy="624"/>
            </a:xfrm>
            <a:prstGeom prst="ellipse">
              <a:avLst/>
            </a:prstGeom>
            <a:noFill/>
            <a:ln w="9525">
              <a:solidFill>
                <a:srgbClr val="EEECE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1" u="none" strike="noStrike" kern="0" cap="none" spc="0" normalizeH="0" baseline="0" noProof="0">
                <a:ln>
                  <a:noFill/>
                </a:ln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/>
              </a:endParaRPr>
            </a:p>
          </p:txBody>
        </p:sp>
        <p:sp>
          <p:nvSpPr>
            <p:cNvPr id="467" name="Oval 115"/>
            <p:cNvSpPr>
              <a:spLocks noChangeAspect="1" noChangeArrowheads="1"/>
            </p:cNvSpPr>
            <p:nvPr/>
          </p:nvSpPr>
          <p:spPr bwMode="auto">
            <a:xfrm>
              <a:off x="550" y="1824"/>
              <a:ext cx="96" cy="96"/>
            </a:xfrm>
            <a:prstGeom prst="ellipse">
              <a:avLst/>
            </a:prstGeom>
            <a:noFill/>
            <a:ln w="9525">
              <a:solidFill>
                <a:srgbClr val="EEECE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68" name="Oval 116"/>
            <p:cNvSpPr>
              <a:spLocks noChangeAspect="1" noChangeArrowheads="1"/>
            </p:cNvSpPr>
            <p:nvPr/>
          </p:nvSpPr>
          <p:spPr bwMode="auto">
            <a:xfrm>
              <a:off x="550" y="2448"/>
              <a:ext cx="96" cy="96"/>
            </a:xfrm>
            <a:prstGeom prst="ellipse">
              <a:avLst/>
            </a:prstGeom>
            <a:noFill/>
            <a:ln w="9525">
              <a:solidFill>
                <a:srgbClr val="EEECE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69" name="Oval 117"/>
            <p:cNvSpPr>
              <a:spLocks noChangeAspect="1" noChangeArrowheads="1"/>
            </p:cNvSpPr>
            <p:nvPr/>
          </p:nvSpPr>
          <p:spPr bwMode="auto">
            <a:xfrm>
              <a:off x="862" y="2132"/>
              <a:ext cx="96" cy="96"/>
            </a:xfrm>
            <a:prstGeom prst="ellipse">
              <a:avLst/>
            </a:prstGeom>
            <a:noFill/>
            <a:ln w="9525">
              <a:solidFill>
                <a:srgbClr val="EEECE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70" name="Oval 118"/>
            <p:cNvSpPr>
              <a:spLocks noChangeAspect="1" noChangeArrowheads="1"/>
            </p:cNvSpPr>
            <p:nvPr/>
          </p:nvSpPr>
          <p:spPr bwMode="auto">
            <a:xfrm>
              <a:off x="240" y="2132"/>
              <a:ext cx="96" cy="96"/>
            </a:xfrm>
            <a:prstGeom prst="ellipse">
              <a:avLst/>
            </a:prstGeom>
            <a:noFill/>
            <a:ln w="9525">
              <a:solidFill>
                <a:srgbClr val="EEECE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71" name="Oval 119"/>
            <p:cNvSpPr>
              <a:spLocks noChangeAspect="1" noChangeArrowheads="1"/>
            </p:cNvSpPr>
            <p:nvPr/>
          </p:nvSpPr>
          <p:spPr bwMode="auto">
            <a:xfrm>
              <a:off x="766" y="1920"/>
              <a:ext cx="96" cy="96"/>
            </a:xfrm>
            <a:prstGeom prst="ellipse">
              <a:avLst/>
            </a:prstGeom>
            <a:noFill/>
            <a:ln w="9525">
              <a:solidFill>
                <a:srgbClr val="EEECE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72" name="Oval 120"/>
            <p:cNvSpPr>
              <a:spLocks noChangeAspect="1" noChangeArrowheads="1"/>
            </p:cNvSpPr>
            <p:nvPr/>
          </p:nvSpPr>
          <p:spPr bwMode="auto">
            <a:xfrm>
              <a:off x="334" y="1920"/>
              <a:ext cx="96" cy="96"/>
            </a:xfrm>
            <a:prstGeom prst="ellipse">
              <a:avLst/>
            </a:prstGeom>
            <a:noFill/>
            <a:ln w="9525">
              <a:solidFill>
                <a:srgbClr val="EEECE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73" name="Oval 121"/>
            <p:cNvSpPr>
              <a:spLocks noChangeAspect="1" noChangeArrowheads="1"/>
            </p:cNvSpPr>
            <p:nvPr/>
          </p:nvSpPr>
          <p:spPr bwMode="auto">
            <a:xfrm>
              <a:off x="334" y="2352"/>
              <a:ext cx="96" cy="96"/>
            </a:xfrm>
            <a:prstGeom prst="ellipse">
              <a:avLst/>
            </a:prstGeom>
            <a:noFill/>
            <a:ln w="9525">
              <a:solidFill>
                <a:srgbClr val="EEECE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74" name="Oval 122"/>
            <p:cNvSpPr>
              <a:spLocks noChangeAspect="1" noChangeArrowheads="1"/>
            </p:cNvSpPr>
            <p:nvPr/>
          </p:nvSpPr>
          <p:spPr bwMode="auto">
            <a:xfrm>
              <a:off x="766" y="2352"/>
              <a:ext cx="96" cy="96"/>
            </a:xfrm>
            <a:prstGeom prst="ellipse">
              <a:avLst/>
            </a:prstGeom>
            <a:noFill/>
            <a:ln w="9525">
              <a:solidFill>
                <a:srgbClr val="EEECE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475" name="Group 123"/>
          <p:cNvGrpSpPr>
            <a:grpSpLocks noChangeAspect="1"/>
          </p:cNvGrpSpPr>
          <p:nvPr/>
        </p:nvGrpSpPr>
        <p:grpSpPr bwMode="auto">
          <a:xfrm>
            <a:off x="5468627" y="936149"/>
            <a:ext cx="911225" cy="914400"/>
            <a:chOff x="240" y="1824"/>
            <a:chExt cx="718" cy="720"/>
          </a:xfrm>
        </p:grpSpPr>
        <p:sp>
          <p:nvSpPr>
            <p:cNvPr id="476" name="Oval 124"/>
            <p:cNvSpPr>
              <a:spLocks noChangeAspect="1" noChangeArrowheads="1"/>
            </p:cNvSpPr>
            <p:nvPr/>
          </p:nvSpPr>
          <p:spPr bwMode="auto">
            <a:xfrm>
              <a:off x="286" y="1872"/>
              <a:ext cx="624" cy="624"/>
            </a:xfrm>
            <a:prstGeom prst="ellipse">
              <a:avLst/>
            </a:prstGeom>
            <a:noFill/>
            <a:ln w="9525">
              <a:solidFill>
                <a:srgbClr val="EEECE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1" u="none" strike="noStrike" kern="0" cap="none" spc="0" normalizeH="0" baseline="0" noProof="0">
                <a:ln>
                  <a:noFill/>
                </a:ln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/>
              </a:endParaRPr>
            </a:p>
          </p:txBody>
        </p:sp>
        <p:sp>
          <p:nvSpPr>
            <p:cNvPr id="477" name="Oval 125"/>
            <p:cNvSpPr>
              <a:spLocks noChangeAspect="1" noChangeArrowheads="1"/>
            </p:cNvSpPr>
            <p:nvPr/>
          </p:nvSpPr>
          <p:spPr bwMode="auto">
            <a:xfrm>
              <a:off x="550" y="1824"/>
              <a:ext cx="96" cy="96"/>
            </a:xfrm>
            <a:prstGeom prst="ellipse">
              <a:avLst/>
            </a:prstGeom>
            <a:noFill/>
            <a:ln w="9525">
              <a:solidFill>
                <a:srgbClr val="EEECE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78" name="Oval 126"/>
            <p:cNvSpPr>
              <a:spLocks noChangeAspect="1" noChangeArrowheads="1"/>
            </p:cNvSpPr>
            <p:nvPr/>
          </p:nvSpPr>
          <p:spPr bwMode="auto">
            <a:xfrm>
              <a:off x="550" y="2448"/>
              <a:ext cx="96" cy="96"/>
            </a:xfrm>
            <a:prstGeom prst="ellipse">
              <a:avLst/>
            </a:prstGeom>
            <a:noFill/>
            <a:ln w="9525">
              <a:solidFill>
                <a:srgbClr val="EEECE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79" name="Oval 127"/>
            <p:cNvSpPr>
              <a:spLocks noChangeAspect="1" noChangeArrowheads="1"/>
            </p:cNvSpPr>
            <p:nvPr/>
          </p:nvSpPr>
          <p:spPr bwMode="auto">
            <a:xfrm>
              <a:off x="862" y="2132"/>
              <a:ext cx="96" cy="96"/>
            </a:xfrm>
            <a:prstGeom prst="ellipse">
              <a:avLst/>
            </a:prstGeom>
            <a:noFill/>
            <a:ln w="9525">
              <a:solidFill>
                <a:srgbClr val="EEECE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80" name="Oval 128"/>
            <p:cNvSpPr>
              <a:spLocks noChangeAspect="1" noChangeArrowheads="1"/>
            </p:cNvSpPr>
            <p:nvPr/>
          </p:nvSpPr>
          <p:spPr bwMode="auto">
            <a:xfrm>
              <a:off x="240" y="2132"/>
              <a:ext cx="96" cy="96"/>
            </a:xfrm>
            <a:prstGeom prst="ellipse">
              <a:avLst/>
            </a:prstGeom>
            <a:noFill/>
            <a:ln w="9525">
              <a:solidFill>
                <a:srgbClr val="EEECE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81" name="Oval 129"/>
            <p:cNvSpPr>
              <a:spLocks noChangeAspect="1" noChangeArrowheads="1"/>
            </p:cNvSpPr>
            <p:nvPr/>
          </p:nvSpPr>
          <p:spPr bwMode="auto">
            <a:xfrm>
              <a:off x="766" y="1920"/>
              <a:ext cx="96" cy="96"/>
            </a:xfrm>
            <a:prstGeom prst="ellipse">
              <a:avLst/>
            </a:prstGeom>
            <a:noFill/>
            <a:ln w="9525">
              <a:solidFill>
                <a:srgbClr val="EEECE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82" name="Oval 130"/>
            <p:cNvSpPr>
              <a:spLocks noChangeAspect="1" noChangeArrowheads="1"/>
            </p:cNvSpPr>
            <p:nvPr/>
          </p:nvSpPr>
          <p:spPr bwMode="auto">
            <a:xfrm>
              <a:off x="334" y="1920"/>
              <a:ext cx="96" cy="96"/>
            </a:xfrm>
            <a:prstGeom prst="ellipse">
              <a:avLst/>
            </a:prstGeom>
            <a:noFill/>
            <a:ln w="9525">
              <a:solidFill>
                <a:srgbClr val="EEECE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83" name="Oval 131"/>
            <p:cNvSpPr>
              <a:spLocks noChangeAspect="1" noChangeArrowheads="1"/>
            </p:cNvSpPr>
            <p:nvPr/>
          </p:nvSpPr>
          <p:spPr bwMode="auto">
            <a:xfrm>
              <a:off x="334" y="2352"/>
              <a:ext cx="96" cy="96"/>
            </a:xfrm>
            <a:prstGeom prst="ellipse">
              <a:avLst/>
            </a:prstGeom>
            <a:noFill/>
            <a:ln w="9525">
              <a:solidFill>
                <a:srgbClr val="EEECE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84" name="Oval 132"/>
            <p:cNvSpPr>
              <a:spLocks noChangeAspect="1" noChangeArrowheads="1"/>
            </p:cNvSpPr>
            <p:nvPr/>
          </p:nvSpPr>
          <p:spPr bwMode="auto">
            <a:xfrm>
              <a:off x="766" y="2352"/>
              <a:ext cx="96" cy="96"/>
            </a:xfrm>
            <a:prstGeom prst="ellipse">
              <a:avLst/>
            </a:prstGeom>
            <a:noFill/>
            <a:ln w="9525">
              <a:solidFill>
                <a:srgbClr val="EEECE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485" name="Group 133"/>
          <p:cNvGrpSpPr>
            <a:grpSpLocks noChangeAspect="1"/>
          </p:cNvGrpSpPr>
          <p:nvPr/>
        </p:nvGrpSpPr>
        <p:grpSpPr bwMode="auto">
          <a:xfrm>
            <a:off x="2665102" y="907574"/>
            <a:ext cx="911225" cy="914400"/>
            <a:chOff x="240" y="1824"/>
            <a:chExt cx="718" cy="720"/>
          </a:xfrm>
        </p:grpSpPr>
        <p:sp>
          <p:nvSpPr>
            <p:cNvPr id="486" name="Oval 134"/>
            <p:cNvSpPr>
              <a:spLocks noChangeAspect="1" noChangeArrowheads="1"/>
            </p:cNvSpPr>
            <p:nvPr/>
          </p:nvSpPr>
          <p:spPr bwMode="auto">
            <a:xfrm>
              <a:off x="286" y="1872"/>
              <a:ext cx="624" cy="624"/>
            </a:xfrm>
            <a:prstGeom prst="ellipse">
              <a:avLst/>
            </a:prstGeom>
            <a:noFill/>
            <a:ln w="9525">
              <a:solidFill>
                <a:srgbClr val="EEECE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1" u="none" strike="noStrike" kern="0" cap="none" spc="0" normalizeH="0" baseline="0" noProof="0">
                <a:ln>
                  <a:noFill/>
                </a:ln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/>
              </a:endParaRPr>
            </a:p>
          </p:txBody>
        </p:sp>
        <p:sp>
          <p:nvSpPr>
            <p:cNvPr id="487" name="Oval 135"/>
            <p:cNvSpPr>
              <a:spLocks noChangeAspect="1" noChangeArrowheads="1"/>
            </p:cNvSpPr>
            <p:nvPr/>
          </p:nvSpPr>
          <p:spPr bwMode="auto">
            <a:xfrm>
              <a:off x="550" y="1824"/>
              <a:ext cx="96" cy="96"/>
            </a:xfrm>
            <a:prstGeom prst="ellipse">
              <a:avLst/>
            </a:prstGeom>
            <a:noFill/>
            <a:ln w="9525">
              <a:solidFill>
                <a:srgbClr val="EEECE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88" name="Oval 136"/>
            <p:cNvSpPr>
              <a:spLocks noChangeAspect="1" noChangeArrowheads="1"/>
            </p:cNvSpPr>
            <p:nvPr/>
          </p:nvSpPr>
          <p:spPr bwMode="auto">
            <a:xfrm>
              <a:off x="550" y="2448"/>
              <a:ext cx="96" cy="96"/>
            </a:xfrm>
            <a:prstGeom prst="ellipse">
              <a:avLst/>
            </a:prstGeom>
            <a:noFill/>
            <a:ln w="9525">
              <a:solidFill>
                <a:srgbClr val="EEECE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89" name="Oval 137"/>
            <p:cNvSpPr>
              <a:spLocks noChangeAspect="1" noChangeArrowheads="1"/>
            </p:cNvSpPr>
            <p:nvPr/>
          </p:nvSpPr>
          <p:spPr bwMode="auto">
            <a:xfrm>
              <a:off x="862" y="2132"/>
              <a:ext cx="96" cy="96"/>
            </a:xfrm>
            <a:prstGeom prst="ellipse">
              <a:avLst/>
            </a:prstGeom>
            <a:noFill/>
            <a:ln w="9525">
              <a:solidFill>
                <a:srgbClr val="EEECE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90" name="Oval 138"/>
            <p:cNvSpPr>
              <a:spLocks noChangeAspect="1" noChangeArrowheads="1"/>
            </p:cNvSpPr>
            <p:nvPr/>
          </p:nvSpPr>
          <p:spPr bwMode="auto">
            <a:xfrm>
              <a:off x="240" y="2132"/>
              <a:ext cx="96" cy="96"/>
            </a:xfrm>
            <a:prstGeom prst="ellipse">
              <a:avLst/>
            </a:prstGeom>
            <a:noFill/>
            <a:ln w="9525">
              <a:solidFill>
                <a:srgbClr val="EEECE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91" name="Oval 139"/>
            <p:cNvSpPr>
              <a:spLocks noChangeAspect="1" noChangeArrowheads="1"/>
            </p:cNvSpPr>
            <p:nvPr/>
          </p:nvSpPr>
          <p:spPr bwMode="auto">
            <a:xfrm>
              <a:off x="766" y="1920"/>
              <a:ext cx="96" cy="96"/>
            </a:xfrm>
            <a:prstGeom prst="ellipse">
              <a:avLst/>
            </a:prstGeom>
            <a:noFill/>
            <a:ln w="9525">
              <a:solidFill>
                <a:srgbClr val="EEECE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92" name="Oval 140"/>
            <p:cNvSpPr>
              <a:spLocks noChangeAspect="1" noChangeArrowheads="1"/>
            </p:cNvSpPr>
            <p:nvPr/>
          </p:nvSpPr>
          <p:spPr bwMode="auto">
            <a:xfrm>
              <a:off x="334" y="1920"/>
              <a:ext cx="96" cy="96"/>
            </a:xfrm>
            <a:prstGeom prst="ellipse">
              <a:avLst/>
            </a:prstGeom>
            <a:noFill/>
            <a:ln w="9525">
              <a:solidFill>
                <a:srgbClr val="EEECE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93" name="Oval 141"/>
            <p:cNvSpPr>
              <a:spLocks noChangeAspect="1" noChangeArrowheads="1"/>
            </p:cNvSpPr>
            <p:nvPr/>
          </p:nvSpPr>
          <p:spPr bwMode="auto">
            <a:xfrm>
              <a:off x="334" y="2352"/>
              <a:ext cx="96" cy="96"/>
            </a:xfrm>
            <a:prstGeom prst="ellipse">
              <a:avLst/>
            </a:prstGeom>
            <a:noFill/>
            <a:ln w="9525">
              <a:solidFill>
                <a:srgbClr val="EEECE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94" name="Oval 142"/>
            <p:cNvSpPr>
              <a:spLocks noChangeAspect="1" noChangeArrowheads="1"/>
            </p:cNvSpPr>
            <p:nvPr/>
          </p:nvSpPr>
          <p:spPr bwMode="auto">
            <a:xfrm>
              <a:off x="766" y="2352"/>
              <a:ext cx="96" cy="96"/>
            </a:xfrm>
            <a:prstGeom prst="ellipse">
              <a:avLst/>
            </a:prstGeom>
            <a:noFill/>
            <a:ln w="9525">
              <a:solidFill>
                <a:srgbClr val="EEECE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495" name="Group 143"/>
          <p:cNvGrpSpPr>
            <a:grpSpLocks/>
          </p:cNvGrpSpPr>
          <p:nvPr/>
        </p:nvGrpSpPr>
        <p:grpSpPr bwMode="auto">
          <a:xfrm>
            <a:off x="1382402" y="1780699"/>
            <a:ext cx="5972175" cy="650875"/>
            <a:chOff x="897" y="1945"/>
            <a:chExt cx="3762" cy="410"/>
          </a:xfrm>
        </p:grpSpPr>
        <p:sp>
          <p:nvSpPr>
            <p:cNvPr id="496" name="Freeform 144"/>
            <p:cNvSpPr>
              <a:spLocks noChangeAspect="1"/>
            </p:cNvSpPr>
            <p:nvPr/>
          </p:nvSpPr>
          <p:spPr bwMode="auto">
            <a:xfrm>
              <a:off x="1089" y="1945"/>
              <a:ext cx="3570" cy="410"/>
            </a:xfrm>
            <a:custGeom>
              <a:avLst/>
              <a:gdLst>
                <a:gd name="T0" fmla="*/ 0 w 4464"/>
                <a:gd name="T1" fmla="*/ 232 h 512"/>
                <a:gd name="T2" fmla="*/ 1152 w 4464"/>
                <a:gd name="T3" fmla="*/ 40 h 512"/>
                <a:gd name="T4" fmla="*/ 3312 w 4464"/>
                <a:gd name="T5" fmla="*/ 472 h 512"/>
                <a:gd name="T6" fmla="*/ 4464 w 4464"/>
                <a:gd name="T7" fmla="*/ 28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64" h="512">
                  <a:moveTo>
                    <a:pt x="0" y="232"/>
                  </a:moveTo>
                  <a:cubicBezTo>
                    <a:pt x="300" y="116"/>
                    <a:pt x="600" y="0"/>
                    <a:pt x="1152" y="40"/>
                  </a:cubicBezTo>
                  <a:cubicBezTo>
                    <a:pt x="1704" y="80"/>
                    <a:pt x="2760" y="432"/>
                    <a:pt x="3312" y="472"/>
                  </a:cubicBezTo>
                  <a:cubicBezTo>
                    <a:pt x="3864" y="512"/>
                    <a:pt x="4164" y="396"/>
                    <a:pt x="4464" y="280"/>
                  </a:cubicBezTo>
                </a:path>
              </a:pathLst>
            </a:custGeom>
            <a:noFill/>
            <a:ln w="9525">
              <a:solidFill>
                <a:srgbClr val="C0504D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97" name="Line 145"/>
            <p:cNvSpPr>
              <a:spLocks noChangeAspect="1" noChangeShapeType="1"/>
            </p:cNvSpPr>
            <p:nvPr/>
          </p:nvSpPr>
          <p:spPr bwMode="auto">
            <a:xfrm>
              <a:off x="1089" y="2009"/>
              <a:ext cx="0" cy="230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graphicFrame>
          <p:nvGraphicFramePr>
            <p:cNvPr id="498" name="Object 146"/>
            <p:cNvGraphicFramePr>
              <a:graphicFrameLocks noChangeAspect="1"/>
            </p:cNvGraphicFramePr>
            <p:nvPr/>
          </p:nvGraphicFramePr>
          <p:xfrm>
            <a:off x="897" y="2009"/>
            <a:ext cx="147" cy="2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Formel" r:id="rId2" imgW="126720" imgH="177480" progId="Equation.DSMT4">
                    <p:embed/>
                  </p:oleObj>
                </mc:Choice>
                <mc:Fallback>
                  <p:oleObj name="Formel" r:id="rId2" imgW="126720" imgH="177480" progId="Equation.DSMT4">
                    <p:embed/>
                    <p:pic>
                      <p:nvPicPr>
                        <p:cNvPr id="150" name="Object 14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97" y="2009"/>
                          <a:ext cx="147" cy="20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499" name="Object 1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8696498"/>
              </p:ext>
            </p:extLst>
          </p:nvPr>
        </p:nvGraphicFramePr>
        <p:xfrm>
          <a:off x="929964" y="1207611"/>
          <a:ext cx="258763" cy="258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Formel" r:id="rId4" imgW="139680" imgH="139680" progId="Equation.DSMT4">
                  <p:embed/>
                </p:oleObj>
              </mc:Choice>
              <mc:Fallback>
                <p:oleObj name="Formel" r:id="rId4" imgW="139680" imgH="139680" progId="Equation.DSMT4">
                  <p:embed/>
                  <p:pic>
                    <p:nvPicPr>
                      <p:cNvPr id="151" name="Object 1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9964" y="1207611"/>
                        <a:ext cx="258763" cy="258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0" name="Object 1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9733230"/>
              </p:ext>
            </p:extLst>
          </p:nvPr>
        </p:nvGraphicFramePr>
        <p:xfrm>
          <a:off x="934727" y="2771299"/>
          <a:ext cx="230187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Formel" r:id="rId6" imgW="126720" imgH="139680" progId="Equation.DSMT4">
                  <p:embed/>
                </p:oleObj>
              </mc:Choice>
              <mc:Fallback>
                <p:oleObj name="Formel" r:id="rId6" imgW="126720" imgH="139680" progId="Equation.DSMT4">
                  <p:embed/>
                  <p:pic>
                    <p:nvPicPr>
                      <p:cNvPr id="152" name="Object 1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4727" y="2771299"/>
                        <a:ext cx="230187" cy="25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01" name="Group 150"/>
          <p:cNvGrpSpPr>
            <a:grpSpLocks/>
          </p:cNvGrpSpPr>
          <p:nvPr/>
        </p:nvGrpSpPr>
        <p:grpSpPr bwMode="auto">
          <a:xfrm>
            <a:off x="2442852" y="682149"/>
            <a:ext cx="3673475" cy="3671887"/>
            <a:chOff x="1927" y="1162"/>
            <a:chExt cx="2314" cy="2313"/>
          </a:xfrm>
        </p:grpSpPr>
        <p:grpSp>
          <p:nvGrpSpPr>
            <p:cNvPr id="502" name="Group 151"/>
            <p:cNvGrpSpPr>
              <a:grpSpLocks/>
            </p:cNvGrpSpPr>
            <p:nvPr/>
          </p:nvGrpSpPr>
          <p:grpSpPr bwMode="auto">
            <a:xfrm>
              <a:off x="1927" y="1162"/>
              <a:ext cx="2314" cy="2313"/>
              <a:chOff x="1927" y="1162"/>
              <a:chExt cx="2314" cy="2313"/>
            </a:xfrm>
          </p:grpSpPr>
          <p:sp>
            <p:nvSpPr>
              <p:cNvPr id="507" name="Rectangle 152"/>
              <p:cNvSpPr>
                <a:spLocks noChangeArrowheads="1"/>
              </p:cNvSpPr>
              <p:nvPr/>
            </p:nvSpPr>
            <p:spPr bwMode="auto">
              <a:xfrm>
                <a:off x="1927" y="1162"/>
                <a:ext cx="2314" cy="2313"/>
              </a:xfrm>
              <a:prstGeom prst="rect">
                <a:avLst/>
              </a:prstGeom>
              <a:solidFill>
                <a:sysClr val="window" lastClr="FFFFFF"/>
              </a:solidFill>
              <a:ln w="9525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508" name="Group 153"/>
              <p:cNvGrpSpPr>
                <a:grpSpLocks noChangeAspect="1"/>
              </p:cNvGrpSpPr>
              <p:nvPr/>
            </p:nvGrpSpPr>
            <p:grpSpPr bwMode="auto">
              <a:xfrm>
                <a:off x="1987" y="1686"/>
                <a:ext cx="2145" cy="1287"/>
                <a:chOff x="3664" y="960"/>
                <a:chExt cx="894" cy="536"/>
              </a:xfrm>
            </p:grpSpPr>
            <p:sp>
              <p:nvSpPr>
                <p:cNvPr id="519" name="Oval 154"/>
                <p:cNvSpPr>
                  <a:spLocks noChangeAspect="1" noChangeArrowheads="1"/>
                </p:cNvSpPr>
                <p:nvPr/>
              </p:nvSpPr>
              <p:spPr bwMode="auto">
                <a:xfrm>
                  <a:off x="3707" y="1008"/>
                  <a:ext cx="805" cy="442"/>
                </a:xfrm>
                <a:prstGeom prst="ellipse">
                  <a:avLst/>
                </a:prstGeom>
                <a:noFill/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520" name="Oval 155"/>
                <p:cNvSpPr>
                  <a:spLocks noChangeAspect="1" noChangeArrowheads="1"/>
                </p:cNvSpPr>
                <p:nvPr/>
              </p:nvSpPr>
              <p:spPr bwMode="auto">
                <a:xfrm>
                  <a:off x="4312" y="1008"/>
                  <a:ext cx="96" cy="96"/>
                </a:xfrm>
                <a:prstGeom prst="ellipse">
                  <a:avLst/>
                </a:prstGeom>
                <a:gradFill rotWithShape="1">
                  <a:gsLst>
                    <a:gs pos="0">
                      <a:sysClr val="window" lastClr="FFFFFF"/>
                    </a:gs>
                    <a:gs pos="100000">
                      <a:sysClr val="window" lastClr="FFFFFF">
                        <a:gamma/>
                        <a:shade val="46275"/>
                        <a:invGamma/>
                      </a:sysClr>
                    </a:gs>
                  </a:gsLst>
                  <a:lin ang="0" scaled="1"/>
                </a:gradFill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521" name="Oval 156"/>
                <p:cNvSpPr>
                  <a:spLocks noChangeAspect="1" noChangeArrowheads="1"/>
                </p:cNvSpPr>
                <p:nvPr/>
              </p:nvSpPr>
              <p:spPr bwMode="auto">
                <a:xfrm>
                  <a:off x="4062" y="960"/>
                  <a:ext cx="96" cy="96"/>
                </a:xfrm>
                <a:prstGeom prst="ellipse">
                  <a:avLst/>
                </a:prstGeom>
                <a:gradFill rotWithShape="1">
                  <a:gsLst>
                    <a:gs pos="0">
                      <a:sysClr val="window" lastClr="FFFFFF"/>
                    </a:gs>
                    <a:gs pos="100000">
                      <a:sysClr val="window" lastClr="FFFFFF">
                        <a:gamma/>
                        <a:shade val="46275"/>
                        <a:invGamma/>
                      </a:sysClr>
                    </a:gs>
                  </a:gsLst>
                  <a:lin ang="0" scaled="1"/>
                </a:gradFill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522" name="Oval 157"/>
                <p:cNvSpPr>
                  <a:spLocks noChangeAspect="1" noChangeArrowheads="1"/>
                </p:cNvSpPr>
                <p:nvPr/>
              </p:nvSpPr>
              <p:spPr bwMode="auto">
                <a:xfrm>
                  <a:off x="4462" y="1182"/>
                  <a:ext cx="96" cy="96"/>
                </a:xfrm>
                <a:prstGeom prst="ellipse">
                  <a:avLst/>
                </a:prstGeom>
                <a:gradFill rotWithShape="1">
                  <a:gsLst>
                    <a:gs pos="0">
                      <a:sysClr val="window" lastClr="FFFFFF"/>
                    </a:gs>
                    <a:gs pos="100000">
                      <a:sysClr val="window" lastClr="FFFFFF">
                        <a:gamma/>
                        <a:shade val="46275"/>
                        <a:invGamma/>
                      </a:sysClr>
                    </a:gs>
                  </a:gsLst>
                  <a:lin ang="0" scaled="1"/>
                </a:gradFill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523" name="Oval 158"/>
                <p:cNvSpPr>
                  <a:spLocks noChangeAspect="1" noChangeArrowheads="1"/>
                </p:cNvSpPr>
                <p:nvPr/>
              </p:nvSpPr>
              <p:spPr bwMode="auto">
                <a:xfrm>
                  <a:off x="3664" y="1180"/>
                  <a:ext cx="96" cy="96"/>
                </a:xfrm>
                <a:prstGeom prst="ellipse">
                  <a:avLst/>
                </a:prstGeom>
                <a:gradFill rotWithShape="1">
                  <a:gsLst>
                    <a:gs pos="0">
                      <a:sysClr val="window" lastClr="FFFFFF"/>
                    </a:gs>
                    <a:gs pos="100000">
                      <a:sysClr val="window" lastClr="FFFFFF">
                        <a:gamma/>
                        <a:shade val="46275"/>
                        <a:invGamma/>
                      </a:sysClr>
                    </a:gs>
                  </a:gsLst>
                  <a:lin ang="0" scaled="1"/>
                </a:gradFill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524" name="Oval 159"/>
                <p:cNvSpPr>
                  <a:spLocks noChangeAspect="1" noChangeArrowheads="1"/>
                </p:cNvSpPr>
                <p:nvPr/>
              </p:nvSpPr>
              <p:spPr bwMode="auto">
                <a:xfrm>
                  <a:off x="4062" y="1400"/>
                  <a:ext cx="96" cy="96"/>
                </a:xfrm>
                <a:prstGeom prst="ellipse">
                  <a:avLst/>
                </a:prstGeom>
                <a:gradFill rotWithShape="1">
                  <a:gsLst>
                    <a:gs pos="0">
                      <a:sysClr val="window" lastClr="FFFFFF"/>
                    </a:gs>
                    <a:gs pos="100000">
                      <a:sysClr val="window" lastClr="FFFFFF">
                        <a:gamma/>
                        <a:shade val="46275"/>
                        <a:invGamma/>
                      </a:sysClr>
                    </a:gs>
                  </a:gsLst>
                  <a:lin ang="0" scaled="1"/>
                </a:gradFill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525" name="Oval 160"/>
                <p:cNvSpPr>
                  <a:spLocks noChangeAspect="1" noChangeArrowheads="1"/>
                </p:cNvSpPr>
                <p:nvPr/>
              </p:nvSpPr>
              <p:spPr bwMode="auto">
                <a:xfrm>
                  <a:off x="3840" y="1008"/>
                  <a:ext cx="96" cy="96"/>
                </a:xfrm>
                <a:prstGeom prst="ellipse">
                  <a:avLst/>
                </a:prstGeom>
                <a:gradFill rotWithShape="1">
                  <a:gsLst>
                    <a:gs pos="0">
                      <a:sysClr val="window" lastClr="FFFFFF"/>
                    </a:gs>
                    <a:gs pos="100000">
                      <a:sysClr val="window" lastClr="FFFFFF">
                        <a:gamma/>
                        <a:shade val="46275"/>
                        <a:invGamma/>
                      </a:sysClr>
                    </a:gs>
                  </a:gsLst>
                  <a:lin ang="0" scaled="1"/>
                </a:gradFill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526" name="Oval 161"/>
                <p:cNvSpPr>
                  <a:spLocks noChangeAspect="1" noChangeArrowheads="1"/>
                </p:cNvSpPr>
                <p:nvPr/>
              </p:nvSpPr>
              <p:spPr bwMode="auto">
                <a:xfrm>
                  <a:off x="4320" y="1344"/>
                  <a:ext cx="96" cy="96"/>
                </a:xfrm>
                <a:prstGeom prst="ellipse">
                  <a:avLst/>
                </a:prstGeom>
                <a:gradFill rotWithShape="1">
                  <a:gsLst>
                    <a:gs pos="0">
                      <a:sysClr val="window" lastClr="FFFFFF"/>
                    </a:gs>
                    <a:gs pos="100000">
                      <a:sysClr val="window" lastClr="FFFFFF">
                        <a:gamma/>
                        <a:shade val="46275"/>
                        <a:invGamma/>
                      </a:sysClr>
                    </a:gs>
                  </a:gsLst>
                  <a:lin ang="0" scaled="1"/>
                </a:gradFill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527" name="Oval 162"/>
                <p:cNvSpPr>
                  <a:spLocks noChangeAspect="1" noChangeArrowheads="1"/>
                </p:cNvSpPr>
                <p:nvPr/>
              </p:nvSpPr>
              <p:spPr bwMode="auto">
                <a:xfrm>
                  <a:off x="3840" y="1344"/>
                  <a:ext cx="96" cy="96"/>
                </a:xfrm>
                <a:prstGeom prst="ellipse">
                  <a:avLst/>
                </a:prstGeom>
                <a:gradFill rotWithShape="1">
                  <a:gsLst>
                    <a:gs pos="0">
                      <a:sysClr val="window" lastClr="FFFFFF"/>
                    </a:gs>
                    <a:gs pos="100000">
                      <a:sysClr val="window" lastClr="FFFFFF">
                        <a:gamma/>
                        <a:shade val="46275"/>
                        <a:invGamma/>
                      </a:sysClr>
                    </a:gs>
                  </a:gsLst>
                  <a:lin ang="0" scaled="1"/>
                </a:gradFill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grpSp>
            <p:nvGrpSpPr>
              <p:cNvPr id="509" name="Group 163"/>
              <p:cNvGrpSpPr>
                <a:grpSpLocks noChangeAspect="1"/>
              </p:cNvGrpSpPr>
              <p:nvPr/>
            </p:nvGrpSpPr>
            <p:grpSpPr bwMode="auto">
              <a:xfrm>
                <a:off x="2200" y="1480"/>
                <a:ext cx="1722" cy="1728"/>
                <a:chOff x="240" y="1824"/>
                <a:chExt cx="718" cy="720"/>
              </a:xfrm>
            </p:grpSpPr>
            <p:sp>
              <p:nvSpPr>
                <p:cNvPr id="510" name="Oval 164"/>
                <p:cNvSpPr>
                  <a:spLocks noChangeAspect="1" noChangeArrowheads="1"/>
                </p:cNvSpPr>
                <p:nvPr/>
              </p:nvSpPr>
              <p:spPr bwMode="auto">
                <a:xfrm>
                  <a:off x="286" y="1872"/>
                  <a:ext cx="624" cy="624"/>
                </a:xfrm>
                <a:prstGeom prst="ellipse">
                  <a:avLst/>
                </a:prstGeom>
                <a:noFill/>
                <a:ln w="9525">
                  <a:solidFill>
                    <a:sysClr val="window" lastClr="FFFFFF">
                      <a:lumMod val="75000"/>
                    </a:sysClr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ctr" defTabSz="914400" eaLnBrk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000" b="0" i="1" u="none" strike="noStrike" kern="0" cap="none" spc="0" normalizeH="0" baseline="0" noProof="0">
                    <a:ln>
                      <a:noFill/>
                    </a:ln>
                    <a:solidFill>
                      <a:srgbClr val="003399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511" name="Oval 165"/>
                <p:cNvSpPr>
                  <a:spLocks noChangeAspect="1" noChangeArrowheads="1"/>
                </p:cNvSpPr>
                <p:nvPr/>
              </p:nvSpPr>
              <p:spPr bwMode="auto">
                <a:xfrm>
                  <a:off x="550" y="1824"/>
                  <a:ext cx="96" cy="96"/>
                </a:xfrm>
                <a:prstGeom prst="ellipse">
                  <a:avLst/>
                </a:prstGeom>
                <a:noFill/>
                <a:ln w="9525">
                  <a:solidFill>
                    <a:sysClr val="window" lastClr="FFFFFF">
                      <a:lumMod val="75000"/>
                    </a:sysClr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512" name="Oval 166"/>
                <p:cNvSpPr>
                  <a:spLocks noChangeAspect="1" noChangeArrowheads="1"/>
                </p:cNvSpPr>
                <p:nvPr/>
              </p:nvSpPr>
              <p:spPr bwMode="auto">
                <a:xfrm>
                  <a:off x="550" y="2448"/>
                  <a:ext cx="96" cy="96"/>
                </a:xfrm>
                <a:prstGeom prst="ellipse">
                  <a:avLst/>
                </a:prstGeom>
                <a:noFill/>
                <a:ln w="9525">
                  <a:solidFill>
                    <a:sysClr val="window" lastClr="FFFFFF">
                      <a:lumMod val="75000"/>
                    </a:sysClr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513" name="Oval 167"/>
                <p:cNvSpPr>
                  <a:spLocks noChangeAspect="1" noChangeArrowheads="1"/>
                </p:cNvSpPr>
                <p:nvPr/>
              </p:nvSpPr>
              <p:spPr bwMode="auto">
                <a:xfrm>
                  <a:off x="862" y="2132"/>
                  <a:ext cx="96" cy="96"/>
                </a:xfrm>
                <a:prstGeom prst="ellipse">
                  <a:avLst/>
                </a:prstGeom>
                <a:noFill/>
                <a:ln w="9525">
                  <a:solidFill>
                    <a:sysClr val="window" lastClr="FFFFFF">
                      <a:lumMod val="75000"/>
                    </a:sysClr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514" name="Oval 168"/>
                <p:cNvSpPr>
                  <a:spLocks noChangeAspect="1" noChangeArrowheads="1"/>
                </p:cNvSpPr>
                <p:nvPr/>
              </p:nvSpPr>
              <p:spPr bwMode="auto">
                <a:xfrm>
                  <a:off x="240" y="2132"/>
                  <a:ext cx="96" cy="96"/>
                </a:xfrm>
                <a:prstGeom prst="ellipse">
                  <a:avLst/>
                </a:prstGeom>
                <a:noFill/>
                <a:ln w="9525">
                  <a:solidFill>
                    <a:sysClr val="window" lastClr="FFFFFF">
                      <a:lumMod val="75000"/>
                    </a:sysClr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515" name="Oval 169"/>
                <p:cNvSpPr>
                  <a:spLocks noChangeAspect="1" noChangeArrowheads="1"/>
                </p:cNvSpPr>
                <p:nvPr/>
              </p:nvSpPr>
              <p:spPr bwMode="auto">
                <a:xfrm>
                  <a:off x="766" y="1920"/>
                  <a:ext cx="96" cy="96"/>
                </a:xfrm>
                <a:prstGeom prst="ellipse">
                  <a:avLst/>
                </a:prstGeom>
                <a:noFill/>
                <a:ln w="9525">
                  <a:solidFill>
                    <a:sysClr val="window" lastClr="FFFFFF">
                      <a:lumMod val="75000"/>
                    </a:sysClr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516" name="Oval 170"/>
                <p:cNvSpPr>
                  <a:spLocks noChangeAspect="1" noChangeArrowheads="1"/>
                </p:cNvSpPr>
                <p:nvPr/>
              </p:nvSpPr>
              <p:spPr bwMode="auto">
                <a:xfrm>
                  <a:off x="334" y="1920"/>
                  <a:ext cx="96" cy="96"/>
                </a:xfrm>
                <a:prstGeom prst="ellipse">
                  <a:avLst/>
                </a:prstGeom>
                <a:noFill/>
                <a:ln w="9525">
                  <a:solidFill>
                    <a:sysClr val="window" lastClr="FFFFFF">
                      <a:lumMod val="75000"/>
                    </a:sysClr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517" name="Oval 171"/>
                <p:cNvSpPr>
                  <a:spLocks noChangeAspect="1" noChangeArrowheads="1"/>
                </p:cNvSpPr>
                <p:nvPr/>
              </p:nvSpPr>
              <p:spPr bwMode="auto">
                <a:xfrm>
                  <a:off x="334" y="2352"/>
                  <a:ext cx="96" cy="96"/>
                </a:xfrm>
                <a:prstGeom prst="ellipse">
                  <a:avLst/>
                </a:prstGeom>
                <a:noFill/>
                <a:ln w="9525">
                  <a:solidFill>
                    <a:sysClr val="window" lastClr="FFFFFF">
                      <a:lumMod val="75000"/>
                    </a:sysClr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518" name="Oval 172"/>
                <p:cNvSpPr>
                  <a:spLocks noChangeAspect="1" noChangeArrowheads="1"/>
                </p:cNvSpPr>
                <p:nvPr/>
              </p:nvSpPr>
              <p:spPr bwMode="auto">
                <a:xfrm>
                  <a:off x="766" y="2352"/>
                  <a:ext cx="96" cy="96"/>
                </a:xfrm>
                <a:prstGeom prst="ellipse">
                  <a:avLst/>
                </a:prstGeom>
                <a:noFill/>
                <a:ln w="9525">
                  <a:solidFill>
                    <a:sysClr val="window" lastClr="FFFFFF">
                      <a:lumMod val="75000"/>
                    </a:sysClr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de-DE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</p:grpSp>
        <p:sp>
          <p:nvSpPr>
            <p:cNvPr id="503" name="Line 173"/>
            <p:cNvSpPr>
              <a:spLocks noChangeShapeType="1"/>
            </p:cNvSpPr>
            <p:nvPr/>
          </p:nvSpPr>
          <p:spPr bwMode="auto">
            <a:xfrm>
              <a:off x="2109" y="2341"/>
              <a:ext cx="184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04" name="Line 174"/>
            <p:cNvSpPr>
              <a:spLocks noChangeShapeType="1"/>
            </p:cNvSpPr>
            <p:nvPr/>
          </p:nvSpPr>
          <p:spPr bwMode="auto">
            <a:xfrm>
              <a:off x="2317" y="2341"/>
              <a:ext cx="744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05" name="Text Box 175"/>
            <p:cNvSpPr txBox="1">
              <a:spLocks noChangeArrowheads="1"/>
            </p:cNvSpPr>
            <p:nvPr/>
          </p:nvSpPr>
          <p:spPr bwMode="auto">
            <a:xfrm>
              <a:off x="2075" y="2359"/>
              <a:ext cx="23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Symbol" pitchFamily="18" charset="2"/>
                </a:rPr>
                <a:t>D</a:t>
              </a:r>
              <a:r>
                <a:rPr kumimoji="0" lang="de-DE" sz="1200" b="1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Verdana" pitchFamily="34" charset="0"/>
                </a:rPr>
                <a:t>L</a:t>
              </a:r>
            </a:p>
          </p:txBody>
        </p:sp>
        <p:sp>
          <p:nvSpPr>
            <p:cNvPr id="506" name="Text Box 176"/>
            <p:cNvSpPr txBox="1">
              <a:spLocks noChangeArrowheads="1"/>
            </p:cNvSpPr>
            <p:nvPr/>
          </p:nvSpPr>
          <p:spPr bwMode="auto">
            <a:xfrm>
              <a:off x="2641" y="2354"/>
              <a:ext cx="177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Verdana" pitchFamily="34" charset="0"/>
                </a:rPr>
                <a:t>L</a:t>
              </a:r>
            </a:p>
          </p:txBody>
        </p:sp>
      </p:grpSp>
      <p:sp>
        <p:nvSpPr>
          <p:cNvPr id="528" name="Textfeld 179"/>
          <p:cNvSpPr txBox="1"/>
          <p:nvPr/>
        </p:nvSpPr>
        <p:spPr>
          <a:xfrm>
            <a:off x="6485874" y="3751340"/>
            <a:ext cx="21516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b="1" dirty="0">
                <a:solidFill>
                  <a:srgbClr val="FF0000"/>
                </a:solidFill>
                <a:latin typeface="Calibri"/>
              </a:rPr>
              <a:t>h=</a:t>
            </a:r>
            <a:r>
              <a:rPr lang="de-DE" b="1" dirty="0">
                <a:solidFill>
                  <a:srgbClr val="FF0000"/>
                </a:solidFill>
                <a:latin typeface="Symbol" pitchFamily="18" charset="2"/>
              </a:rPr>
              <a:t>D</a:t>
            </a:r>
            <a:r>
              <a:rPr lang="de-DE" b="1" dirty="0">
                <a:solidFill>
                  <a:srgbClr val="FF0000"/>
                </a:solidFill>
                <a:latin typeface="Calibri"/>
              </a:rPr>
              <a:t>L/L</a:t>
            </a:r>
          </a:p>
          <a:p>
            <a:pPr algn="ctr"/>
            <a:r>
              <a:rPr lang="de-DE" b="1" dirty="0">
                <a:solidFill>
                  <a:srgbClr val="FF0000"/>
                </a:solidFill>
                <a:latin typeface="Calibri"/>
              </a:rPr>
              <a:t>(„</a:t>
            </a:r>
            <a:r>
              <a:rPr lang="de-DE" b="1" dirty="0" err="1">
                <a:solidFill>
                  <a:srgbClr val="FF0000"/>
                </a:solidFill>
                <a:latin typeface="Calibri"/>
              </a:rPr>
              <a:t>strength</a:t>
            </a:r>
            <a:r>
              <a:rPr lang="de-DE" b="1" dirty="0">
                <a:solidFill>
                  <a:srgbClr val="FF0000"/>
                </a:solidFill>
                <a:latin typeface="Calibri"/>
              </a:rPr>
              <a:t>“ </a:t>
            </a:r>
            <a:r>
              <a:rPr lang="de-DE" b="1" dirty="0" err="1">
                <a:solidFill>
                  <a:srgbClr val="FF0000"/>
                </a:solidFill>
                <a:latin typeface="Calibri"/>
              </a:rPr>
              <a:t>of</a:t>
            </a:r>
            <a:r>
              <a:rPr lang="de-DE" b="1" dirty="0">
                <a:solidFill>
                  <a:srgbClr val="FF0000"/>
                </a:solidFill>
                <a:latin typeface="Calibri"/>
              </a:rPr>
              <a:t> a GW)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64957-69EA-4483-B998-5C5CD357FB1B}" type="datetime1">
              <a:rPr lang="en-US" smtClean="0"/>
              <a:t>7/2/2025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T. Koettig TE/CRG-CI  Aussois 2021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FA7EC-D5EE-429E-B1D3-8A958E983A4A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4425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4923" y="-10031"/>
            <a:ext cx="8226854" cy="705332"/>
          </a:xfrm>
        </p:spPr>
        <p:txBody>
          <a:bodyPr>
            <a:normAutofit/>
          </a:bodyPr>
          <a:lstStyle/>
          <a:p>
            <a:r>
              <a:rPr lang="en-GB" sz="2800" noProof="0" dirty="0"/>
              <a:t>Michelson-based interferometers</a:t>
            </a:r>
          </a:p>
        </p:txBody>
      </p:sp>
      <p:sp>
        <p:nvSpPr>
          <p:cNvPr id="43" name="Inhaltsplatzhalter 42"/>
          <p:cNvSpPr>
            <a:spLocks noGrp="1"/>
          </p:cNvSpPr>
          <p:nvPr>
            <p:ph idx="1"/>
          </p:nvPr>
        </p:nvSpPr>
        <p:spPr>
          <a:xfrm>
            <a:off x="436481" y="642317"/>
            <a:ext cx="8229600" cy="3203145"/>
          </a:xfrm>
        </p:spPr>
        <p:txBody>
          <a:bodyPr>
            <a:normAutofit/>
          </a:bodyPr>
          <a:lstStyle/>
          <a:p>
            <a:r>
              <a:rPr lang="en-GB" sz="2000" noProof="0" dirty="0"/>
              <a:t>proposed by R. Weiss in 1972 </a:t>
            </a:r>
          </a:p>
        </p:txBody>
      </p:sp>
      <p:grpSp>
        <p:nvGrpSpPr>
          <p:cNvPr id="5" name="Group 5"/>
          <p:cNvGrpSpPr>
            <a:grpSpLocks noChangeAspect="1"/>
          </p:cNvGrpSpPr>
          <p:nvPr/>
        </p:nvGrpSpPr>
        <p:grpSpPr bwMode="auto">
          <a:xfrm>
            <a:off x="3039467" y="1189026"/>
            <a:ext cx="3074194" cy="3084909"/>
            <a:chOff x="240" y="1824"/>
            <a:chExt cx="718" cy="720"/>
          </a:xfrm>
        </p:grpSpPr>
        <p:sp>
          <p:nvSpPr>
            <p:cNvPr id="6" name="Oval 6"/>
            <p:cNvSpPr>
              <a:spLocks noChangeAspect="1" noChangeArrowheads="1"/>
            </p:cNvSpPr>
            <p:nvPr/>
          </p:nvSpPr>
          <p:spPr bwMode="auto">
            <a:xfrm>
              <a:off x="286" y="1872"/>
              <a:ext cx="624" cy="624"/>
            </a:xfrm>
            <a:prstGeom prst="ellips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/>
              <a:endParaRPr lang="en-US" sz="1500" i="1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7" name="Oval 7"/>
            <p:cNvSpPr>
              <a:spLocks noChangeAspect="1" noChangeArrowheads="1"/>
            </p:cNvSpPr>
            <p:nvPr/>
          </p:nvSpPr>
          <p:spPr bwMode="auto">
            <a:xfrm>
              <a:off x="550" y="1824"/>
              <a:ext cx="96" cy="96"/>
            </a:xfrm>
            <a:prstGeom prst="ellips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8" name="Oval 8"/>
            <p:cNvSpPr>
              <a:spLocks noChangeAspect="1" noChangeArrowheads="1"/>
            </p:cNvSpPr>
            <p:nvPr/>
          </p:nvSpPr>
          <p:spPr bwMode="auto">
            <a:xfrm>
              <a:off x="550" y="2448"/>
              <a:ext cx="96" cy="96"/>
            </a:xfrm>
            <a:prstGeom prst="ellips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9" name="Oval 9"/>
            <p:cNvSpPr>
              <a:spLocks noChangeAspect="1" noChangeArrowheads="1"/>
            </p:cNvSpPr>
            <p:nvPr/>
          </p:nvSpPr>
          <p:spPr bwMode="auto">
            <a:xfrm>
              <a:off x="862" y="2132"/>
              <a:ext cx="96" cy="96"/>
            </a:xfrm>
            <a:prstGeom prst="ellips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10" name="Oval 10"/>
            <p:cNvSpPr>
              <a:spLocks noChangeAspect="1" noChangeArrowheads="1"/>
            </p:cNvSpPr>
            <p:nvPr/>
          </p:nvSpPr>
          <p:spPr bwMode="auto">
            <a:xfrm>
              <a:off x="240" y="2132"/>
              <a:ext cx="96" cy="96"/>
            </a:xfrm>
            <a:prstGeom prst="ellips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11" name="Oval 11"/>
            <p:cNvSpPr>
              <a:spLocks noChangeAspect="1" noChangeArrowheads="1"/>
            </p:cNvSpPr>
            <p:nvPr/>
          </p:nvSpPr>
          <p:spPr bwMode="auto">
            <a:xfrm>
              <a:off x="766" y="1920"/>
              <a:ext cx="96" cy="96"/>
            </a:xfrm>
            <a:prstGeom prst="ellips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12" name="Oval 12"/>
            <p:cNvSpPr>
              <a:spLocks noChangeAspect="1" noChangeArrowheads="1"/>
            </p:cNvSpPr>
            <p:nvPr/>
          </p:nvSpPr>
          <p:spPr bwMode="auto">
            <a:xfrm>
              <a:off x="334" y="1920"/>
              <a:ext cx="96" cy="96"/>
            </a:xfrm>
            <a:prstGeom prst="ellips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13" name="Oval 13"/>
            <p:cNvSpPr>
              <a:spLocks noChangeAspect="1" noChangeArrowheads="1"/>
            </p:cNvSpPr>
            <p:nvPr/>
          </p:nvSpPr>
          <p:spPr bwMode="auto">
            <a:xfrm>
              <a:off x="334" y="2352"/>
              <a:ext cx="96" cy="96"/>
            </a:xfrm>
            <a:prstGeom prst="ellips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14" name="Oval 14"/>
            <p:cNvSpPr>
              <a:spLocks noChangeAspect="1" noChangeArrowheads="1"/>
            </p:cNvSpPr>
            <p:nvPr/>
          </p:nvSpPr>
          <p:spPr bwMode="auto">
            <a:xfrm>
              <a:off x="766" y="2352"/>
              <a:ext cx="96" cy="96"/>
            </a:xfrm>
            <a:prstGeom prst="ellipse">
              <a:avLst/>
            </a:prstGeom>
            <a:noFill/>
            <a:ln w="952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</p:grpSp>
      <p:grpSp>
        <p:nvGrpSpPr>
          <p:cNvPr id="15" name="Group 15"/>
          <p:cNvGrpSpPr>
            <a:grpSpLocks/>
          </p:cNvGrpSpPr>
          <p:nvPr/>
        </p:nvGrpSpPr>
        <p:grpSpPr bwMode="auto">
          <a:xfrm>
            <a:off x="4282480" y="1249748"/>
            <a:ext cx="1782365" cy="1753791"/>
            <a:chOff x="2699" y="1298"/>
            <a:chExt cx="1497" cy="1473"/>
          </a:xfrm>
        </p:grpSpPr>
        <p:sp>
          <p:nvSpPr>
            <p:cNvPr id="16" name="Rectangle 16"/>
            <p:cNvSpPr>
              <a:spLocks noChangeArrowheads="1"/>
            </p:cNvSpPr>
            <p:nvPr/>
          </p:nvSpPr>
          <p:spPr bwMode="auto">
            <a:xfrm>
              <a:off x="2699" y="1298"/>
              <a:ext cx="499" cy="227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17" name="Rectangle 17"/>
            <p:cNvSpPr>
              <a:spLocks noChangeArrowheads="1"/>
            </p:cNvSpPr>
            <p:nvPr/>
          </p:nvSpPr>
          <p:spPr bwMode="auto">
            <a:xfrm rot="5400000">
              <a:off x="3833" y="2408"/>
              <a:ext cx="499" cy="227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</p:grpSp>
      <p:sp>
        <p:nvSpPr>
          <p:cNvPr id="18" name="Rectangle 18"/>
          <p:cNvSpPr>
            <a:spLocks noChangeArrowheads="1"/>
          </p:cNvSpPr>
          <p:nvPr/>
        </p:nvSpPr>
        <p:spPr bwMode="auto">
          <a:xfrm rot="8100000">
            <a:off x="4116982" y="2654686"/>
            <a:ext cx="864394" cy="108347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sz="1350"/>
          </a:p>
        </p:txBody>
      </p:sp>
      <p:grpSp>
        <p:nvGrpSpPr>
          <p:cNvPr id="19" name="Group 19"/>
          <p:cNvGrpSpPr>
            <a:grpSpLocks/>
          </p:cNvGrpSpPr>
          <p:nvPr/>
        </p:nvGrpSpPr>
        <p:grpSpPr bwMode="auto">
          <a:xfrm>
            <a:off x="2283419" y="1510495"/>
            <a:ext cx="3511154" cy="2203847"/>
            <a:chOff x="1020" y="1517"/>
            <a:chExt cx="2949" cy="1851"/>
          </a:xfrm>
        </p:grpSpPr>
        <p:sp>
          <p:nvSpPr>
            <p:cNvPr id="20" name="Line 20"/>
            <p:cNvSpPr>
              <a:spLocks noChangeShapeType="1"/>
            </p:cNvSpPr>
            <p:nvPr/>
          </p:nvSpPr>
          <p:spPr bwMode="auto">
            <a:xfrm>
              <a:off x="1020" y="2523"/>
              <a:ext cx="2949" cy="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de-DE" sz="1350"/>
            </a:p>
          </p:txBody>
        </p:sp>
        <p:sp>
          <p:nvSpPr>
            <p:cNvPr id="21" name="Line 21"/>
            <p:cNvSpPr>
              <a:spLocks noChangeShapeType="1"/>
            </p:cNvSpPr>
            <p:nvPr/>
          </p:nvSpPr>
          <p:spPr bwMode="auto">
            <a:xfrm flipV="1">
              <a:off x="2936" y="1517"/>
              <a:ext cx="5" cy="1851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de-DE" sz="1350"/>
            </a:p>
          </p:txBody>
        </p:sp>
        <p:sp>
          <p:nvSpPr>
            <p:cNvPr id="22" name="Line 22"/>
            <p:cNvSpPr>
              <a:spLocks noChangeShapeType="1"/>
            </p:cNvSpPr>
            <p:nvPr/>
          </p:nvSpPr>
          <p:spPr bwMode="auto">
            <a:xfrm>
              <a:off x="1202" y="2523"/>
              <a:ext cx="952" cy="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de-DE" sz="1350"/>
            </a:p>
          </p:txBody>
        </p:sp>
        <p:sp>
          <p:nvSpPr>
            <p:cNvPr id="23" name="Line 23"/>
            <p:cNvSpPr>
              <a:spLocks noChangeShapeType="1"/>
            </p:cNvSpPr>
            <p:nvPr/>
          </p:nvSpPr>
          <p:spPr bwMode="auto">
            <a:xfrm flipH="1">
              <a:off x="2933" y="2886"/>
              <a:ext cx="5" cy="322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de-DE" sz="1350"/>
            </a:p>
          </p:txBody>
        </p:sp>
      </p:grpSp>
      <p:grpSp>
        <p:nvGrpSpPr>
          <p:cNvPr id="24" name="Group 24"/>
          <p:cNvGrpSpPr>
            <a:grpSpLocks noChangeAspect="1"/>
          </p:cNvGrpSpPr>
          <p:nvPr/>
        </p:nvGrpSpPr>
        <p:grpSpPr bwMode="auto">
          <a:xfrm>
            <a:off x="2662039" y="1573597"/>
            <a:ext cx="3832622" cy="2300288"/>
            <a:chOff x="3664" y="960"/>
            <a:chExt cx="894" cy="536"/>
          </a:xfrm>
        </p:grpSpPr>
        <p:sp>
          <p:nvSpPr>
            <p:cNvPr id="25" name="Oval 25"/>
            <p:cNvSpPr>
              <a:spLocks noChangeAspect="1" noChangeArrowheads="1"/>
            </p:cNvSpPr>
            <p:nvPr/>
          </p:nvSpPr>
          <p:spPr bwMode="auto">
            <a:xfrm>
              <a:off x="3707" y="1008"/>
              <a:ext cx="805" cy="44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26" name="Oval 26"/>
            <p:cNvSpPr>
              <a:spLocks noChangeAspect="1" noChangeArrowheads="1"/>
            </p:cNvSpPr>
            <p:nvPr/>
          </p:nvSpPr>
          <p:spPr bwMode="auto">
            <a:xfrm>
              <a:off x="4312" y="1008"/>
              <a:ext cx="96" cy="9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27" name="Oval 27"/>
            <p:cNvSpPr>
              <a:spLocks noChangeAspect="1" noChangeArrowheads="1"/>
            </p:cNvSpPr>
            <p:nvPr/>
          </p:nvSpPr>
          <p:spPr bwMode="auto">
            <a:xfrm>
              <a:off x="4062" y="960"/>
              <a:ext cx="96" cy="9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28" name="Oval 28"/>
            <p:cNvSpPr>
              <a:spLocks noChangeAspect="1" noChangeArrowheads="1"/>
            </p:cNvSpPr>
            <p:nvPr/>
          </p:nvSpPr>
          <p:spPr bwMode="auto">
            <a:xfrm>
              <a:off x="4462" y="1182"/>
              <a:ext cx="96" cy="9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29" name="Oval 29"/>
            <p:cNvSpPr>
              <a:spLocks noChangeAspect="1" noChangeArrowheads="1"/>
            </p:cNvSpPr>
            <p:nvPr/>
          </p:nvSpPr>
          <p:spPr bwMode="auto">
            <a:xfrm>
              <a:off x="3664" y="1180"/>
              <a:ext cx="96" cy="9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30" name="Oval 30"/>
            <p:cNvSpPr>
              <a:spLocks noChangeAspect="1" noChangeArrowheads="1"/>
            </p:cNvSpPr>
            <p:nvPr/>
          </p:nvSpPr>
          <p:spPr bwMode="auto">
            <a:xfrm>
              <a:off x="4062" y="1400"/>
              <a:ext cx="96" cy="9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31" name="Oval 31"/>
            <p:cNvSpPr>
              <a:spLocks noChangeAspect="1" noChangeArrowheads="1"/>
            </p:cNvSpPr>
            <p:nvPr/>
          </p:nvSpPr>
          <p:spPr bwMode="auto">
            <a:xfrm>
              <a:off x="3840" y="1008"/>
              <a:ext cx="96" cy="9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32" name="Oval 32"/>
            <p:cNvSpPr>
              <a:spLocks noChangeAspect="1" noChangeArrowheads="1"/>
            </p:cNvSpPr>
            <p:nvPr/>
          </p:nvSpPr>
          <p:spPr bwMode="auto">
            <a:xfrm>
              <a:off x="4320" y="1344"/>
              <a:ext cx="96" cy="9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33" name="Oval 33"/>
            <p:cNvSpPr>
              <a:spLocks noChangeAspect="1" noChangeArrowheads="1"/>
            </p:cNvSpPr>
            <p:nvPr/>
          </p:nvSpPr>
          <p:spPr bwMode="auto">
            <a:xfrm>
              <a:off x="3840" y="1344"/>
              <a:ext cx="96" cy="9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</p:grpSp>
      <p:grpSp>
        <p:nvGrpSpPr>
          <p:cNvPr id="34" name="Group 34"/>
          <p:cNvGrpSpPr>
            <a:grpSpLocks/>
          </p:cNvGrpSpPr>
          <p:nvPr/>
        </p:nvGrpSpPr>
        <p:grpSpPr bwMode="auto">
          <a:xfrm>
            <a:off x="4276526" y="1706948"/>
            <a:ext cx="2087166" cy="1296591"/>
            <a:chOff x="2694" y="1682"/>
            <a:chExt cx="1753" cy="1089"/>
          </a:xfrm>
        </p:grpSpPr>
        <p:sp>
          <p:nvSpPr>
            <p:cNvPr id="35" name="Rectangle 35"/>
            <p:cNvSpPr>
              <a:spLocks noChangeArrowheads="1"/>
            </p:cNvSpPr>
            <p:nvPr/>
          </p:nvSpPr>
          <p:spPr bwMode="auto">
            <a:xfrm>
              <a:off x="2694" y="1682"/>
              <a:ext cx="499" cy="227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36" name="Rectangle 36"/>
            <p:cNvSpPr>
              <a:spLocks noChangeArrowheads="1"/>
            </p:cNvSpPr>
            <p:nvPr/>
          </p:nvSpPr>
          <p:spPr bwMode="auto">
            <a:xfrm rot="5400000">
              <a:off x="4084" y="2408"/>
              <a:ext cx="499" cy="227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</p:grpSp>
      <p:grpSp>
        <p:nvGrpSpPr>
          <p:cNvPr id="37" name="Group 37"/>
          <p:cNvGrpSpPr>
            <a:grpSpLocks/>
          </p:cNvGrpSpPr>
          <p:nvPr/>
        </p:nvGrpSpPr>
        <p:grpSpPr bwMode="auto">
          <a:xfrm>
            <a:off x="2297707" y="1995079"/>
            <a:ext cx="3796904" cy="1719263"/>
            <a:chOff x="1032" y="1924"/>
            <a:chExt cx="3189" cy="1444"/>
          </a:xfrm>
        </p:grpSpPr>
        <p:sp>
          <p:nvSpPr>
            <p:cNvPr id="38" name="Line 38"/>
            <p:cNvSpPr>
              <a:spLocks noChangeShapeType="1"/>
            </p:cNvSpPr>
            <p:nvPr/>
          </p:nvSpPr>
          <p:spPr bwMode="auto">
            <a:xfrm>
              <a:off x="1032" y="2523"/>
              <a:ext cx="3189" cy="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de-DE" sz="1350"/>
            </a:p>
          </p:txBody>
        </p:sp>
        <p:sp>
          <p:nvSpPr>
            <p:cNvPr id="39" name="Line 39"/>
            <p:cNvSpPr>
              <a:spLocks noChangeShapeType="1"/>
            </p:cNvSpPr>
            <p:nvPr/>
          </p:nvSpPr>
          <p:spPr bwMode="auto">
            <a:xfrm flipH="1" flipV="1">
              <a:off x="2947" y="1924"/>
              <a:ext cx="1" cy="1444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de-DE" sz="1350"/>
            </a:p>
          </p:txBody>
        </p:sp>
        <p:sp>
          <p:nvSpPr>
            <p:cNvPr id="40" name="Line 40"/>
            <p:cNvSpPr>
              <a:spLocks noChangeShapeType="1"/>
            </p:cNvSpPr>
            <p:nvPr/>
          </p:nvSpPr>
          <p:spPr bwMode="auto">
            <a:xfrm>
              <a:off x="1214" y="2523"/>
              <a:ext cx="952" cy="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de-DE" sz="1350"/>
            </a:p>
          </p:txBody>
        </p:sp>
        <p:sp>
          <p:nvSpPr>
            <p:cNvPr id="41" name="Line 41"/>
            <p:cNvSpPr>
              <a:spLocks noChangeShapeType="1"/>
            </p:cNvSpPr>
            <p:nvPr/>
          </p:nvSpPr>
          <p:spPr bwMode="auto">
            <a:xfrm flipH="1">
              <a:off x="2945" y="2886"/>
              <a:ext cx="5" cy="322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de-DE" sz="1350"/>
            </a:p>
          </p:txBody>
        </p:sp>
      </p:grpSp>
      <p:sp>
        <p:nvSpPr>
          <p:cNvPr id="44" name="Date Placeholder 4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CD5B8-B3AF-40CA-BD18-4B0AC664BA36}" type="datetime1">
              <a:rPr lang="en-US" smtClean="0"/>
              <a:t>7/2/2025</a:t>
            </a:fld>
            <a:endParaRPr lang="en-GB"/>
          </a:p>
        </p:txBody>
      </p:sp>
      <p:sp>
        <p:nvSpPr>
          <p:cNvPr id="45" name="Footer Placeholder 4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T. Koettig TE/CRG-CI  Aussois 2021</a:t>
            </a:r>
          </a:p>
        </p:txBody>
      </p:sp>
      <p:sp>
        <p:nvSpPr>
          <p:cNvPr id="46" name="Slide Number Placeholder 4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FA7EC-D5EE-429E-B1D3-8A958E983A4A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7013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ERN 1">
    <a:dk1>
      <a:srgbClr val="0055A0"/>
    </a:dk1>
    <a:lt1>
      <a:sysClr val="window" lastClr="FFFFFF"/>
    </a:lt1>
    <a:dk2>
      <a:srgbClr val="0055A0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2323</TotalTime>
  <Words>1966</Words>
  <Application>Microsoft Office PowerPoint</Application>
  <PresentationFormat>On-screen Show (16:9)</PresentationFormat>
  <Paragraphs>414</Paragraphs>
  <Slides>41</Slides>
  <Notes>0</Notes>
  <HiddenSlides>0</HiddenSlides>
  <MMClips>1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41</vt:i4>
      </vt:variant>
    </vt:vector>
  </HeadingPairs>
  <TitlesOfParts>
    <vt:vector size="53" baseType="lpstr">
      <vt:lpstr>ＭＳ Ｐゴシック</vt:lpstr>
      <vt:lpstr>Arial</vt:lpstr>
      <vt:lpstr>Calibri</vt:lpstr>
      <vt:lpstr>Optima</vt:lpstr>
      <vt:lpstr>Symbol</vt:lpstr>
      <vt:lpstr>Times New Roman</vt:lpstr>
      <vt:lpstr>Verdana</vt:lpstr>
      <vt:lpstr>CERNCorporate16-9</vt:lpstr>
      <vt:lpstr>Formel</vt:lpstr>
      <vt:lpstr>Equation</vt:lpstr>
      <vt:lpstr>CorelDRAW</vt:lpstr>
      <vt:lpstr>Graph</vt:lpstr>
      <vt:lpstr>PowerPoint Presentation</vt:lpstr>
      <vt:lpstr>Cryogenics for Gravitational Wave Detection</vt:lpstr>
      <vt:lpstr>Content</vt:lpstr>
      <vt:lpstr>detection principle</vt:lpstr>
      <vt:lpstr>How should a GW signal look like?</vt:lpstr>
      <vt:lpstr>What signals have been detected so far?</vt:lpstr>
      <vt:lpstr>Currently available detectors </vt:lpstr>
      <vt:lpstr>The „strength“ of gravitational waves </vt:lpstr>
      <vt:lpstr>Michelson-based interferometers</vt:lpstr>
      <vt:lpstr>Michelson-based interferometers</vt:lpstr>
      <vt:lpstr>Sensitivity of modern detectors</vt:lpstr>
      <vt:lpstr>Sensitivity of modern detectors - Seismic</vt:lpstr>
      <vt:lpstr>How to establish free-falling test mass on Earth?</vt:lpstr>
      <vt:lpstr>Seismic decoupling</vt:lpstr>
      <vt:lpstr>Sensitivity of modern detectors – Quantum noise</vt:lpstr>
      <vt:lpstr>Quantum noise (2)</vt:lpstr>
      <vt:lpstr>Sensitivity of modern detectors – Thermal noise</vt:lpstr>
      <vt:lpstr>Thermal noise (2)</vt:lpstr>
      <vt:lpstr>Thermal noise (3) example of Brownian motion</vt:lpstr>
      <vt:lpstr>PowerPoint Presentation</vt:lpstr>
      <vt:lpstr>Where could we get?</vt:lpstr>
      <vt:lpstr>PowerPoint Presentation</vt:lpstr>
      <vt:lpstr>Going beyond =&gt; space mission for low frequency =&gt; LISA</vt:lpstr>
      <vt:lpstr>Going beyond =&gt; space mission for low frequency =&gt; LISA</vt:lpstr>
      <vt:lpstr>Low thermal noise operation</vt:lpstr>
      <vt:lpstr>Fluctuation-Dissipation-Theorem</vt:lpstr>
      <vt:lpstr>A wonderful construction material at room temperature</vt:lpstr>
      <vt:lpstr>Thermal noise of optical components</vt:lpstr>
      <vt:lpstr>Brownian thermal noise of optical materials</vt:lpstr>
      <vt:lpstr>Measuring mechanical losses</vt:lpstr>
      <vt:lpstr>Measuring mechanical losses</vt:lpstr>
      <vt:lpstr>Measuring mechanical losses</vt:lpstr>
      <vt:lpstr>Temperature dependence of mechanical losses</vt:lpstr>
      <vt:lpstr>Coatings</vt:lpstr>
      <vt:lpstr>Reflective layers – coatings vs. wave guide structures</vt:lpstr>
      <vt:lpstr>suspension</vt:lpstr>
      <vt:lpstr>Thermal noise of suspensions/mirror </vt:lpstr>
      <vt:lpstr>Thermal noise of suspensions/mirror </vt:lpstr>
      <vt:lpstr>PowerPoint Presentation</vt:lpstr>
      <vt:lpstr>Summary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Torsten Koettig</cp:lastModifiedBy>
  <cp:revision>228</cp:revision>
  <dcterms:created xsi:type="dcterms:W3CDTF">2012-11-30T11:04:26Z</dcterms:created>
  <dcterms:modified xsi:type="dcterms:W3CDTF">2025-07-02T11:39:40Z</dcterms:modified>
</cp:coreProperties>
</file>