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17"/>
  </p:notesMasterIdLst>
  <p:handoutMasterIdLst>
    <p:handoutMasterId r:id="rId18"/>
  </p:handoutMasterIdLst>
  <p:sldIdLst>
    <p:sldId id="331" r:id="rId2"/>
    <p:sldId id="418" r:id="rId3"/>
    <p:sldId id="397" r:id="rId4"/>
    <p:sldId id="393" r:id="rId5"/>
    <p:sldId id="389" r:id="rId6"/>
    <p:sldId id="394" r:id="rId7"/>
    <p:sldId id="411" r:id="rId8"/>
    <p:sldId id="416" r:id="rId9"/>
    <p:sldId id="413" r:id="rId10"/>
    <p:sldId id="417" r:id="rId11"/>
    <p:sldId id="421" r:id="rId12"/>
    <p:sldId id="420" r:id="rId13"/>
    <p:sldId id="415" r:id="rId14"/>
    <p:sldId id="419" r:id="rId15"/>
    <p:sldId id="414" r:id="rId16"/>
  </p:sldIdLst>
  <p:sldSz cx="9144000" cy="6858000" type="screen4x3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A021"/>
    <a:srgbClr val="483700"/>
    <a:srgbClr val="CC9900"/>
    <a:srgbClr val="755411"/>
    <a:srgbClr val="BEBE32"/>
    <a:srgbClr val="848222"/>
    <a:srgbClr val="646432"/>
    <a:srgbClr val="8A6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47" autoAdjust="0"/>
    <p:restoredTop sz="92171" autoAdjust="0"/>
  </p:normalViewPr>
  <p:slideViewPr>
    <p:cSldViewPr>
      <p:cViewPr varScale="1">
        <p:scale>
          <a:sx n="146" d="100"/>
          <a:sy n="146" d="100"/>
        </p:scale>
        <p:origin x="2652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744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955" cy="495755"/>
          </a:xfrm>
          <a:prstGeom prst="rect">
            <a:avLst/>
          </a:prstGeom>
        </p:spPr>
        <p:txBody>
          <a:bodyPr vert="horz" lIns="91439" tIns="45720" rIns="91439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246" y="0"/>
            <a:ext cx="2945955" cy="495755"/>
          </a:xfrm>
          <a:prstGeom prst="rect">
            <a:avLst/>
          </a:prstGeom>
        </p:spPr>
        <p:txBody>
          <a:bodyPr vert="horz" lIns="91439" tIns="45720" rIns="91439" bIns="45720" rtlCol="0"/>
          <a:lstStyle>
            <a:lvl1pPr algn="r">
              <a:defRPr sz="1200"/>
            </a:lvl1pPr>
          </a:lstStyle>
          <a:p>
            <a:fld id="{75BD97AC-745C-419A-80E7-695F5F25619A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831"/>
            <a:ext cx="2945955" cy="495755"/>
          </a:xfrm>
          <a:prstGeom prst="rect">
            <a:avLst/>
          </a:prstGeom>
        </p:spPr>
        <p:txBody>
          <a:bodyPr vert="horz" lIns="91439" tIns="45720" rIns="91439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246" y="9430831"/>
            <a:ext cx="2945955" cy="495755"/>
          </a:xfrm>
          <a:prstGeom prst="rect">
            <a:avLst/>
          </a:prstGeom>
        </p:spPr>
        <p:txBody>
          <a:bodyPr vert="horz" lIns="91439" tIns="45720" rIns="91439" bIns="45720" rtlCol="0" anchor="b"/>
          <a:lstStyle>
            <a:lvl1pPr algn="r">
              <a:defRPr sz="1200"/>
            </a:lvl1pPr>
          </a:lstStyle>
          <a:p>
            <a:fld id="{101AC159-ADB2-4FDB-9E65-75396A5F40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7816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6660" tIns="48331" rIns="96660" bIns="48331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6660" tIns="48331" rIns="96660" bIns="48331" rtlCol="0"/>
          <a:lstStyle>
            <a:lvl1pPr algn="r">
              <a:defRPr sz="1300"/>
            </a:lvl1pPr>
          </a:lstStyle>
          <a:p>
            <a:fld id="{82BFC16C-D219-4A73-8002-490AAD377899}" type="datetimeFigureOut">
              <a:rPr lang="es-ES" smtClean="0"/>
              <a:pPr/>
              <a:t>02/07/2025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0" tIns="48331" rIns="96660" bIns="48331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6660" tIns="48331" rIns="96660" bIns="48331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6660" tIns="48331" rIns="96660" bIns="48331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6660" tIns="48331" rIns="96660" bIns="48331" rtlCol="0" anchor="b"/>
          <a:lstStyle>
            <a:lvl1pPr algn="r">
              <a:defRPr sz="1300"/>
            </a:lvl1pPr>
          </a:lstStyle>
          <a:p>
            <a:fld id="{E65BC2E1-CB0F-4FD9-A6D9-C15D5E38849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52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350B06-7F5B-4862-AAA3-5E973CB7B15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92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xfrm>
            <a:off x="679993" y="4716339"/>
            <a:ext cx="5437690" cy="4466408"/>
          </a:xfrm>
          <a:noFill/>
          <a:ln/>
        </p:spPr>
        <p:txBody>
          <a:bodyPr lIns="96660" tIns="48331" rIns="96660" bIns="48331"/>
          <a:lstStyle/>
          <a:p>
            <a:endParaRPr lang="fr-FR" dirty="0"/>
          </a:p>
        </p:txBody>
      </p:sp>
      <p:sp>
        <p:nvSpPr>
          <p:cNvPr id="44036" name="Slide Number Placeholder 3"/>
          <p:cNvSpPr txBox="1">
            <a:spLocks noGrp="1"/>
          </p:cNvSpPr>
          <p:nvPr/>
        </p:nvSpPr>
        <p:spPr bwMode="auto">
          <a:xfrm>
            <a:off x="3850668" y="9430523"/>
            <a:ext cx="2945884" cy="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0" tIns="48331" rIns="96660" bIns="48331" anchor="b"/>
          <a:lstStyle/>
          <a:p>
            <a:pPr algn="r" defTabSz="966781"/>
            <a:fld id="{E920D9D7-6DFD-4C99-81CA-3025847CB4BB}" type="slidenum">
              <a:rPr lang="en-US" sz="1300"/>
              <a:pPr algn="r" defTabSz="966781"/>
              <a:t>4</a:t>
            </a:fld>
            <a:endParaRPr lang="en-US" sz="1300"/>
          </a:p>
        </p:txBody>
      </p:sp>
    </p:spTree>
    <p:extLst>
      <p:ext uri="{BB962C8B-B14F-4D97-AF65-F5344CB8AC3E}">
        <p14:creationId xmlns:p14="http://schemas.microsoft.com/office/powerpoint/2010/main" val="33545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hidden">
          <a:xfrm>
            <a:off x="1716088" y="930275"/>
            <a:ext cx="7427912" cy="253365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fr-FR" sz="2400">
              <a:latin typeface="Times New Roman" pitchFamily="18" charset="0"/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0" y="306388"/>
            <a:ext cx="2867025" cy="3157537"/>
            <a:chOff x="0" y="672"/>
            <a:chExt cx="1806" cy="1989"/>
          </a:xfrm>
        </p:grpSpPr>
        <p:sp>
          <p:nvSpPr>
            <p:cNvPr id="7" name="Rectangle 6"/>
            <p:cNvSpPr>
              <a:spLocks noChangeArrowheads="1"/>
            </p:cNvSpPr>
            <p:nvPr userDrawn="1"/>
          </p:nvSpPr>
          <p:spPr bwMode="auto">
            <a:xfrm>
              <a:off x="361" y="2257"/>
              <a:ext cx="363" cy="40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2400">
                <a:latin typeface="Times New Roman" pitchFamily="18" charset="0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 userDrawn="1"/>
          </p:nvSpPr>
          <p:spPr bwMode="auto">
            <a:xfrm>
              <a:off x="1081" y="1065"/>
              <a:ext cx="362" cy="405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2400">
                <a:latin typeface="Times New Roman" pitchFamily="18" charset="0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 userDrawn="1"/>
          </p:nvSpPr>
          <p:spPr bwMode="auto">
            <a:xfrm>
              <a:off x="1437" y="672"/>
              <a:ext cx="369" cy="400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2400">
                <a:latin typeface="Times New Roman" pitchFamily="18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 userDrawn="1"/>
          </p:nvSpPr>
          <p:spPr bwMode="auto">
            <a:xfrm>
              <a:off x="719" y="2257"/>
              <a:ext cx="368" cy="404"/>
            </a:xfrm>
            <a:prstGeom prst="rect">
              <a:avLst/>
            </a:prstGeom>
            <a:solidFill>
              <a:srgbClr val="2178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2400">
                <a:latin typeface="Times New Roman" pitchFamily="18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 userDrawn="1"/>
          </p:nvSpPr>
          <p:spPr bwMode="auto">
            <a:xfrm>
              <a:off x="1437" y="1065"/>
              <a:ext cx="369" cy="40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2400">
                <a:latin typeface="Times New Roman" pitchFamily="18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 userDrawn="1"/>
          </p:nvSpPr>
          <p:spPr bwMode="auto">
            <a:xfrm>
              <a:off x="719" y="1464"/>
              <a:ext cx="368" cy="39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2400">
                <a:latin typeface="Times New Roman" pitchFamily="18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 userDrawn="1"/>
          </p:nvSpPr>
          <p:spPr bwMode="auto">
            <a:xfrm>
              <a:off x="0" y="1464"/>
              <a:ext cx="367" cy="399"/>
            </a:xfrm>
            <a:prstGeom prst="rect">
              <a:avLst/>
            </a:prstGeom>
            <a:solidFill>
              <a:srgbClr val="2159C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2400">
                <a:latin typeface="Times New Roman" pitchFamily="18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 userDrawn="1"/>
          </p:nvSpPr>
          <p:spPr bwMode="auto">
            <a:xfrm>
              <a:off x="1081" y="1464"/>
              <a:ext cx="362" cy="39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2400">
                <a:latin typeface="Times New Roman" pitchFamily="18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 userDrawn="1"/>
          </p:nvSpPr>
          <p:spPr bwMode="auto">
            <a:xfrm>
              <a:off x="361" y="1857"/>
              <a:ext cx="363" cy="40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2400">
                <a:latin typeface="Times New Roman" pitchFamily="18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 userDrawn="1"/>
          </p:nvSpPr>
          <p:spPr bwMode="auto">
            <a:xfrm>
              <a:off x="719" y="1857"/>
              <a:ext cx="368" cy="40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2400">
                <a:latin typeface="Times New Roman" pitchFamily="18" charset="0"/>
              </a:endParaRPr>
            </a:p>
          </p:txBody>
        </p:sp>
      </p:grpSp>
      <p:sp>
        <p:nvSpPr>
          <p:cNvPr id="39953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2971800" y="623814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9954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3621281" y="3737360"/>
            <a:ext cx="3687763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0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CEE322A2-146E-4D01-81C7-60F1BDB83261}" type="datetime1">
              <a:rPr lang="es-ES" smtClean="0"/>
              <a:pPr/>
              <a:t>02/07/2025</a:t>
            </a:fld>
            <a:endParaRPr lang="es-ES"/>
          </a:p>
        </p:txBody>
      </p:sp>
      <p:sp>
        <p:nvSpPr>
          <p:cNvPr id="18" name="Rectangle 4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337300"/>
            <a:ext cx="3135313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>
                <a:solidFill>
                  <a:srgbClr val="5F5F5F"/>
                </a:solidFill>
              </a:defRPr>
            </a:lvl1pPr>
          </a:lstStyle>
          <a:p>
            <a:endParaRPr lang="es-ES"/>
          </a:p>
        </p:txBody>
      </p:sp>
      <p:pic>
        <p:nvPicPr>
          <p:cNvPr id="22" name="Picture 22" descr="cern_logo_white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79" y="116632"/>
            <a:ext cx="627889" cy="60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C6A499-26DF-462B-B1B6-F2C4EFDD55D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650" y="1125538"/>
            <a:ext cx="3925888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3938" y="1125538"/>
            <a:ext cx="3925887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C6A499-26DF-462B-B1B6-F2C4EFDD55D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C6A499-26DF-462B-B1B6-F2C4EFDD55D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44450"/>
            <a:ext cx="7859712" cy="6683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55650" y="1125538"/>
            <a:ext cx="3925888" cy="4895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3938" y="1125538"/>
            <a:ext cx="3925887" cy="4895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C6A499-26DF-462B-B1B6-F2C4EFDD55D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27988" y="6400800"/>
            <a:ext cx="1116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777777"/>
                </a:solidFill>
                <a:latin typeface="Corbel" pitchFamily="34" charset="0"/>
              </a:defRPr>
            </a:lvl1pPr>
          </a:lstStyle>
          <a:p>
            <a:fld id="{41C6A499-26DF-462B-B1B6-F2C4EFDD55D5}" type="slidenum">
              <a:rPr lang="es-ES" smtClean="0"/>
              <a:pPr/>
              <a:t>‹#›</a:t>
            </a:fld>
            <a:endParaRPr lang="es-ES"/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0" y="620688"/>
            <a:ext cx="9144000" cy="546100"/>
            <a:chOff x="0" y="0"/>
            <a:chExt cx="5760" cy="344"/>
          </a:xfrm>
        </p:grpSpPr>
        <p:sp>
          <p:nvSpPr>
            <p:cNvPr id="3891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fr-FR" sz="2400">
                <a:latin typeface="Corbel" pitchFamily="34" charset="0"/>
              </a:endParaRPr>
            </a:p>
          </p:txBody>
        </p:sp>
        <p:sp>
          <p:nvSpPr>
            <p:cNvPr id="3891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2400">
                <a:latin typeface="Corbel" pitchFamily="34" charset="0"/>
              </a:endParaRPr>
            </a:p>
          </p:txBody>
        </p:sp>
        <p:sp>
          <p:nvSpPr>
            <p:cNvPr id="3891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1800">
                <a:solidFill>
                  <a:schemeClr val="hlink"/>
                </a:solidFill>
                <a:latin typeface="Corbel" pitchFamily="34" charset="0"/>
              </a:endParaRPr>
            </a:p>
          </p:txBody>
        </p:sp>
        <p:sp>
          <p:nvSpPr>
            <p:cNvPr id="3892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1800">
                <a:solidFill>
                  <a:schemeClr val="hlink"/>
                </a:solidFill>
                <a:latin typeface="Corbel" pitchFamily="34" charset="0"/>
              </a:endParaRPr>
            </a:p>
          </p:txBody>
        </p:sp>
        <p:sp>
          <p:nvSpPr>
            <p:cNvPr id="3892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1800">
                <a:solidFill>
                  <a:schemeClr val="accent2"/>
                </a:solidFill>
                <a:latin typeface="Corbel" pitchFamily="34" charset="0"/>
              </a:endParaRPr>
            </a:p>
          </p:txBody>
        </p:sp>
        <p:sp>
          <p:nvSpPr>
            <p:cNvPr id="3892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1800">
                <a:solidFill>
                  <a:schemeClr val="hlink"/>
                </a:solidFill>
                <a:latin typeface="Corbel" pitchFamily="34" charset="0"/>
              </a:endParaRPr>
            </a:p>
          </p:txBody>
        </p:sp>
        <p:sp>
          <p:nvSpPr>
            <p:cNvPr id="3892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1800">
                <a:solidFill>
                  <a:schemeClr val="accent2"/>
                </a:solidFill>
                <a:latin typeface="Corbel" pitchFamily="34" charset="0"/>
              </a:endParaRPr>
            </a:p>
          </p:txBody>
        </p:sp>
        <p:sp>
          <p:nvSpPr>
            <p:cNvPr id="3892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fr-FR" sz="1800">
                <a:solidFill>
                  <a:schemeClr val="accent2"/>
                </a:solidFill>
                <a:latin typeface="Corbel" pitchFamily="34" charset="0"/>
              </a:endParaRPr>
            </a:p>
          </p:txBody>
        </p:sp>
      </p:grpSp>
      <p:sp>
        <p:nvSpPr>
          <p:cNvPr id="205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44450"/>
            <a:ext cx="6265192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1125538"/>
            <a:ext cx="800417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6" name="Picture 22" descr="cern_logo_whit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679" y="116632"/>
            <a:ext cx="627889" cy="60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9" r:id="rId3"/>
    <p:sldLayoutId id="2147483681" r:id="rId4"/>
    <p:sldLayoutId id="2147483687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Corbel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Corbe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ü"/>
        <a:defRPr sz="2400">
          <a:solidFill>
            <a:schemeClr val="tx1"/>
          </a:solidFill>
          <a:latin typeface="Corbe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Corbe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>
          <a:solidFill>
            <a:schemeClr val="tx1"/>
          </a:solidFill>
          <a:latin typeface="Corbe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Corbe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unicos.docs.cern.ch/content/unHMI/latest/" TargetMode="External"/><Relationship Id="rId2" Type="http://schemas.openxmlformats.org/officeDocument/2006/relationships/hyperlink" Target="http://cern.ch/unicos-cpc-help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cvcontrol.support@cern.ch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og.cern.ch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28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55776" y="1504106"/>
            <a:ext cx="6588224" cy="1852886"/>
          </a:xfrm>
        </p:spPr>
        <p:txBody>
          <a:bodyPr/>
          <a:lstStyle/>
          <a:p>
            <a:pPr algn="ctr">
              <a:defRPr/>
            </a:pPr>
            <a:br>
              <a:rPr lang="fr-FR" sz="4000" dirty="0">
                <a:solidFill>
                  <a:schemeClr val="hlink"/>
                </a:solidFill>
              </a:rPr>
            </a:br>
            <a:r>
              <a:rPr lang="fr-FR" sz="4000" dirty="0">
                <a:solidFill>
                  <a:schemeClr val="hlink"/>
                </a:solidFill>
              </a:rPr>
              <a:t>Résumé pour opération des systèmes CV avec UNICOS</a:t>
            </a:r>
            <a:br>
              <a:rPr lang="fr-FR" sz="4000" dirty="0">
                <a:solidFill>
                  <a:schemeClr val="hlink"/>
                </a:solidFill>
              </a:rPr>
            </a:br>
            <a:br>
              <a:rPr lang="fr-FR" sz="4000" dirty="0">
                <a:solidFill>
                  <a:schemeClr val="hlink"/>
                </a:solidFill>
              </a:rPr>
            </a:br>
            <a:endParaRPr lang="fr-FR" sz="3000" dirty="0">
              <a:solidFill>
                <a:schemeClr val="hlin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608385"/>
            <a:ext cx="10839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/>
              <a:t>2</a:t>
            </a:r>
            <a:r>
              <a:rPr lang="fr-FR" sz="1200" i="1" baseline="30000" dirty="0"/>
              <a:t>nd</a:t>
            </a:r>
            <a:r>
              <a:rPr lang="fr-FR" sz="1200" i="1" dirty="0"/>
              <a:t> July 2025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115616" y="4725144"/>
            <a:ext cx="672385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2000" kern="0" dirty="0">
                <a:latin typeface="Corbel" pitchFamily="34" charset="0"/>
                <a:ea typeface="+mj-ea"/>
                <a:cs typeface="+mj-cs"/>
              </a:rPr>
              <a:t>Jesus Cortes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2000" kern="0" dirty="0">
                <a:latin typeface="Corbel" pitchFamily="34" charset="0"/>
                <a:ea typeface="+mj-ea"/>
                <a:cs typeface="+mj-cs"/>
              </a:rPr>
              <a:t>Rafael Santos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s-ES" sz="2000" kern="0" dirty="0">
              <a:latin typeface="Corbel" pitchFamily="34" charset="0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sz="2000" i="1" kern="0" dirty="0">
                <a:latin typeface="Corbel" pitchFamily="34" charset="0"/>
                <a:ea typeface="+mj-ea"/>
                <a:cs typeface="+mj-cs"/>
              </a:rPr>
              <a:t>CERN BE-ICS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s-ES" sz="2000" i="1" kern="0" dirty="0">
              <a:latin typeface="Corbel" pitchFamily="34" charset="0"/>
              <a:ea typeface="+mj-ea"/>
              <a:cs typeface="+mj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orbel" pitchFamily="34" charset="0"/>
                <a:ea typeface="+mj-ea"/>
                <a:cs typeface="+mj-cs"/>
              </a:rPr>
              <a:t>UNICOS-CPC </a:t>
            </a:r>
            <a:r>
              <a:rPr kumimoji="0" lang="es-ES" sz="2000" i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orbel" pitchFamily="34" charset="0"/>
                <a:ea typeface="+mj-ea"/>
                <a:cs typeface="+mj-cs"/>
              </a:rPr>
              <a:t>Team</a:t>
            </a:r>
            <a:endParaRPr kumimoji="0" lang="en-US" sz="2000" i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Corbel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5CF5872-F836-F989-0368-0A8FFD4ABA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072" y="1268760"/>
            <a:ext cx="6762628" cy="5400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HMI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379916" y="6400800"/>
            <a:ext cx="1116012" cy="457200"/>
          </a:xfrm>
        </p:spPr>
        <p:txBody>
          <a:bodyPr/>
          <a:lstStyle/>
          <a:p>
            <a:fld id="{41C6A499-26DF-462B-B1B6-F2C4EFDD55D5}" type="slidenum">
              <a:rPr lang="es-ES" smtClean="0"/>
              <a:pPr/>
              <a:t>10</a:t>
            </a:fld>
            <a:endParaRPr lang="es-ES"/>
          </a:p>
        </p:txBody>
      </p:sp>
      <p:sp>
        <p:nvSpPr>
          <p:cNvPr id="6" name="Right Arrow 5"/>
          <p:cNvSpPr/>
          <p:nvPr/>
        </p:nvSpPr>
        <p:spPr bwMode="auto">
          <a:xfrm>
            <a:off x="7410700" y="1412776"/>
            <a:ext cx="329652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71549" y="1372126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LOG IN</a:t>
            </a:r>
          </a:p>
        </p:txBody>
      </p:sp>
      <p:sp>
        <p:nvSpPr>
          <p:cNvPr id="14" name="Right Arrow 5">
            <a:extLst>
              <a:ext uri="{FF2B5EF4-FFF2-40B4-BE49-F238E27FC236}">
                <a16:creationId xmlns:a16="http://schemas.microsoft.com/office/drawing/2014/main" id="{9AD3EEF8-1D03-B6DD-F347-AB9DB5492AE3}"/>
              </a:ext>
            </a:extLst>
          </p:cNvPr>
          <p:cNvSpPr/>
          <p:nvPr/>
        </p:nvSpPr>
        <p:spPr bwMode="auto">
          <a:xfrm rot="20369925">
            <a:off x="3070605" y="6112768"/>
            <a:ext cx="360040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6FA859-A2EB-47D2-F529-FA58656EE8FB}"/>
              </a:ext>
            </a:extLst>
          </p:cNvPr>
          <p:cNvSpPr txBox="1"/>
          <p:nvPr/>
        </p:nvSpPr>
        <p:spPr>
          <a:xfrm>
            <a:off x="3440907" y="5947574"/>
            <a:ext cx="2775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BOUTONS NAVIGATION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8C28C41-C890-7A57-50E9-9C893CA1F3A2}"/>
              </a:ext>
            </a:extLst>
          </p:cNvPr>
          <p:cNvSpPr/>
          <p:nvPr/>
        </p:nvSpPr>
        <p:spPr bwMode="auto">
          <a:xfrm>
            <a:off x="3131840" y="1556792"/>
            <a:ext cx="216024" cy="216024"/>
          </a:xfrm>
          <a:prstGeom prst="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ight Arrow 5">
            <a:extLst>
              <a:ext uri="{FF2B5EF4-FFF2-40B4-BE49-F238E27FC236}">
                <a16:creationId xmlns:a16="http://schemas.microsoft.com/office/drawing/2014/main" id="{4080429E-12CB-1B55-570F-114667068AFE}"/>
              </a:ext>
            </a:extLst>
          </p:cNvPr>
          <p:cNvSpPr/>
          <p:nvPr/>
        </p:nvSpPr>
        <p:spPr bwMode="auto">
          <a:xfrm rot="8457463">
            <a:off x="2893236" y="1748703"/>
            <a:ext cx="216025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7B5C2C-52D1-185B-B75F-8B102BD4B2CD}"/>
              </a:ext>
            </a:extLst>
          </p:cNvPr>
          <p:cNvSpPr txBox="1"/>
          <p:nvPr/>
        </p:nvSpPr>
        <p:spPr>
          <a:xfrm>
            <a:off x="2096118" y="1953044"/>
            <a:ext cx="963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WINDOWS</a:t>
            </a:r>
          </a:p>
          <a:p>
            <a:r>
              <a:rPr lang="en-US" sz="1200" dirty="0">
                <a:solidFill>
                  <a:srgbClr val="FF0000"/>
                </a:solidFill>
              </a:rPr>
              <a:t>TREE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6FDA73F-BFE6-5666-C90C-AB8D99DAD08D}"/>
              </a:ext>
            </a:extLst>
          </p:cNvPr>
          <p:cNvSpPr/>
          <p:nvPr/>
        </p:nvSpPr>
        <p:spPr bwMode="auto">
          <a:xfrm>
            <a:off x="3536704" y="1556792"/>
            <a:ext cx="216024" cy="216024"/>
          </a:xfrm>
          <a:prstGeom prst="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ight Arrow 5">
            <a:extLst>
              <a:ext uri="{FF2B5EF4-FFF2-40B4-BE49-F238E27FC236}">
                <a16:creationId xmlns:a16="http://schemas.microsoft.com/office/drawing/2014/main" id="{2A293E7B-3D1C-93EC-E026-28F378BA5084}"/>
              </a:ext>
            </a:extLst>
          </p:cNvPr>
          <p:cNvSpPr/>
          <p:nvPr/>
        </p:nvSpPr>
        <p:spPr bwMode="auto">
          <a:xfrm rot="5400000">
            <a:off x="3536703" y="1792111"/>
            <a:ext cx="216025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67552C-55F3-CCCA-35C7-942DC024E0E8}"/>
              </a:ext>
            </a:extLst>
          </p:cNvPr>
          <p:cNvSpPr txBox="1"/>
          <p:nvPr/>
        </p:nvSpPr>
        <p:spPr>
          <a:xfrm>
            <a:off x="3070982" y="2060848"/>
            <a:ext cx="1381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LISTE ALARMES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47B01FD-6DBE-4CB4-D8DE-3C0A0BEE4A1B}"/>
              </a:ext>
            </a:extLst>
          </p:cNvPr>
          <p:cNvSpPr/>
          <p:nvPr/>
        </p:nvSpPr>
        <p:spPr bwMode="auto">
          <a:xfrm>
            <a:off x="7174919" y="1421944"/>
            <a:ext cx="216024" cy="216024"/>
          </a:xfrm>
          <a:prstGeom prst="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C6CF812-0386-C36C-B869-929FECE86C63}"/>
              </a:ext>
            </a:extLst>
          </p:cNvPr>
          <p:cNvSpPr/>
          <p:nvPr/>
        </p:nvSpPr>
        <p:spPr bwMode="auto">
          <a:xfrm>
            <a:off x="5129909" y="1412776"/>
            <a:ext cx="216024" cy="216024"/>
          </a:xfrm>
          <a:prstGeom prst="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Right Arrow 5">
            <a:extLst>
              <a:ext uri="{FF2B5EF4-FFF2-40B4-BE49-F238E27FC236}">
                <a16:creationId xmlns:a16="http://schemas.microsoft.com/office/drawing/2014/main" id="{7B792F0F-68DF-3CAB-A471-FE59E378B20C}"/>
              </a:ext>
            </a:extLst>
          </p:cNvPr>
          <p:cNvSpPr/>
          <p:nvPr/>
        </p:nvSpPr>
        <p:spPr bwMode="auto">
          <a:xfrm rot="5400000">
            <a:off x="5107091" y="1643564"/>
            <a:ext cx="216025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2F36E04-D369-E41E-6BC5-7F6F14D0FD7F}"/>
              </a:ext>
            </a:extLst>
          </p:cNvPr>
          <p:cNvSpPr txBox="1"/>
          <p:nvPr/>
        </p:nvSpPr>
        <p:spPr>
          <a:xfrm>
            <a:off x="4854100" y="1922348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HOME</a:t>
            </a:r>
          </a:p>
        </p:txBody>
      </p:sp>
    </p:spTree>
    <p:extLst>
      <p:ext uri="{BB962C8B-B14F-4D97-AF65-F5344CB8AC3E}">
        <p14:creationId xmlns:p14="http://schemas.microsoft.com/office/powerpoint/2010/main" val="2920058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023E3E-6FED-3A5E-3A71-DB4AD4A962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C908B0-C440-042A-A39E-B87E5A674F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196752"/>
            <a:ext cx="7134878" cy="50405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718303E-E8B0-662B-9E78-CC2077EF8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Windows </a:t>
            </a:r>
            <a:r>
              <a:rPr lang="fr-FR" dirty="0" err="1"/>
              <a:t>Tree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50802C-723F-A8A3-EA17-0C34AD948A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379916" y="6400800"/>
            <a:ext cx="1116012" cy="457200"/>
          </a:xfrm>
        </p:spPr>
        <p:txBody>
          <a:bodyPr/>
          <a:lstStyle/>
          <a:p>
            <a:fld id="{41C6A499-26DF-462B-B1B6-F2C4EFDD55D5}" type="slidenum">
              <a:rPr lang="es-ES" smtClean="0"/>
              <a:pPr/>
              <a:t>11</a:t>
            </a:fld>
            <a:endParaRPr lang="es-E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BF5A969-53CD-7CA0-161A-1C8E52736363}"/>
              </a:ext>
            </a:extLst>
          </p:cNvPr>
          <p:cNvSpPr/>
          <p:nvPr/>
        </p:nvSpPr>
        <p:spPr bwMode="auto">
          <a:xfrm>
            <a:off x="2612199" y="1604816"/>
            <a:ext cx="216024" cy="216024"/>
          </a:xfrm>
          <a:prstGeom prst="rect">
            <a:avLst/>
          </a:prstGeom>
          <a:noFill/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ight Arrow 5">
            <a:extLst>
              <a:ext uri="{FF2B5EF4-FFF2-40B4-BE49-F238E27FC236}">
                <a16:creationId xmlns:a16="http://schemas.microsoft.com/office/drawing/2014/main" id="{769B1FEA-4971-28EA-D218-56AE9F080C06}"/>
              </a:ext>
            </a:extLst>
          </p:cNvPr>
          <p:cNvSpPr/>
          <p:nvPr/>
        </p:nvSpPr>
        <p:spPr bwMode="auto">
          <a:xfrm rot="1242084">
            <a:off x="2792707" y="2144263"/>
            <a:ext cx="2323935" cy="288032"/>
          </a:xfrm>
          <a:prstGeom prst="rightArrow">
            <a:avLst/>
          </a:prstGeom>
          <a:solidFill>
            <a:srgbClr val="DFA02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30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0590BD-9A16-6C11-7064-976809C732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16617-D5F2-C195-5415-D619BBF41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Alarmes CCC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4E04A1-1353-51CE-5403-EE6B5CDE02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1800" b="1" dirty="0"/>
              <a:t>Approche 3 couches:</a:t>
            </a:r>
          </a:p>
          <a:p>
            <a:pPr lvl="1"/>
            <a:r>
              <a:rPr lang="fr-FR" sz="1600" b="1" dirty="0"/>
              <a:t>Alarmes processus</a:t>
            </a:r>
            <a:r>
              <a:rPr lang="fr-FR" sz="1600" dirty="0"/>
              <a:t>: Peuvent être liées à un interlock processus</a:t>
            </a:r>
          </a:p>
          <a:p>
            <a:pPr lvl="1"/>
            <a:r>
              <a:rPr lang="fr-FR" sz="1600" b="1" dirty="0"/>
              <a:t>Copies</a:t>
            </a:r>
            <a:r>
              <a:rPr lang="fr-FR" sz="1600" dirty="0"/>
              <a:t> des Alarmes processus: Pas d’incidence sur le fonctionnement</a:t>
            </a:r>
          </a:p>
          <a:p>
            <a:pPr lvl="1"/>
            <a:r>
              <a:rPr lang="fr-FR" sz="1600" b="1" dirty="0"/>
              <a:t>Alarme CCC : </a:t>
            </a:r>
            <a:r>
              <a:rPr lang="fr-FR" sz="1600" dirty="0"/>
              <a:t>envoyées vers la CCC via LASER/PHOENIX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473AE0-B006-2905-D77B-C563D3AC5C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7379916" y="6400800"/>
            <a:ext cx="1116012" cy="457200"/>
          </a:xfrm>
        </p:spPr>
        <p:txBody>
          <a:bodyPr/>
          <a:lstStyle/>
          <a:p>
            <a:fld id="{41C6A499-26DF-462B-B1B6-F2C4EFDD55D5}" type="slidenum">
              <a:rPr lang="es-ES" smtClean="0"/>
              <a:pPr/>
              <a:t>12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E20260-358B-279A-2418-9938753B8E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718" y="2440648"/>
            <a:ext cx="6239545" cy="4360814"/>
          </a:xfrm>
          <a:prstGeom prst="rect">
            <a:avLst/>
          </a:prstGeom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634D7E49-88DE-1D26-C9D1-E7B6BAC2192E}"/>
              </a:ext>
            </a:extLst>
          </p:cNvPr>
          <p:cNvSpPr/>
          <p:nvPr/>
        </p:nvSpPr>
        <p:spPr bwMode="auto">
          <a:xfrm>
            <a:off x="5724128" y="2928715"/>
            <a:ext cx="648072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8359A1-8730-0A65-265C-3AFF96AF95E0}"/>
              </a:ext>
            </a:extLst>
          </p:cNvPr>
          <p:cNvSpPr txBox="1"/>
          <p:nvPr/>
        </p:nvSpPr>
        <p:spPr>
          <a:xfrm>
            <a:off x="6405150" y="2888065"/>
            <a:ext cx="1565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HELPALARM</a:t>
            </a:r>
          </a:p>
        </p:txBody>
      </p:sp>
    </p:spTree>
    <p:extLst>
      <p:ext uri="{BB962C8B-B14F-4D97-AF65-F5344CB8AC3E}">
        <p14:creationId xmlns:p14="http://schemas.microsoft.com/office/powerpoint/2010/main" val="1221338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itle 1"/>
          <p:cNvSpPr>
            <a:spLocks noGrp="1"/>
          </p:cNvSpPr>
          <p:nvPr>
            <p:ph type="title"/>
          </p:nvPr>
        </p:nvSpPr>
        <p:spPr>
          <a:xfrm>
            <a:off x="755576" y="236513"/>
            <a:ext cx="6264696" cy="384175"/>
          </a:xfrm>
        </p:spPr>
        <p:txBody>
          <a:bodyPr/>
          <a:lstStyle/>
          <a:p>
            <a:r>
              <a:rPr lang="en-US" dirty="0"/>
              <a:t>UNICOS Generic Widget</a:t>
            </a:r>
          </a:p>
        </p:txBody>
      </p:sp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07325"/>
            <a:ext cx="7632848" cy="575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2293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Accès a l'Aide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Depuis l'internet: </a:t>
            </a:r>
          </a:p>
          <a:p>
            <a:pPr lvl="1"/>
            <a:r>
              <a:rPr lang="fr-FR" dirty="0">
                <a:hlinkClick r:id="rId2"/>
              </a:rPr>
              <a:t>http://cern.ch/unicos-cpc-help</a:t>
            </a:r>
            <a:endParaRPr lang="fr-FR" dirty="0"/>
          </a:p>
          <a:p>
            <a:pPr lvl="1"/>
            <a:r>
              <a:rPr lang="fr-FR" dirty="0">
                <a:hlinkClick r:id="rId3"/>
              </a:rPr>
              <a:t>https://unicos.docs.cern.ch/content/unHMI/latest/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A499-26DF-462B-B1B6-F2C4EFDD55D5}" type="slidenum">
              <a:rPr lang="es-ES" smtClean="0"/>
              <a:pPr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22250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340768"/>
            <a:ext cx="9036496" cy="4895850"/>
          </a:xfrm>
        </p:spPr>
        <p:txBody>
          <a:bodyPr/>
          <a:lstStyle/>
          <a:p>
            <a:r>
              <a:rPr lang="fr-FR" sz="2400" b="1" dirty="0"/>
              <a:t>1</a:t>
            </a:r>
            <a:r>
              <a:rPr lang="fr-FR" sz="2400" b="1" baseline="30000" dirty="0"/>
              <a:t>ere </a:t>
            </a:r>
            <a:r>
              <a:rPr lang="fr-FR" sz="2400" b="1" dirty="0"/>
              <a:t>ligne</a:t>
            </a:r>
            <a:r>
              <a:rPr lang="fr-FR" sz="2400" dirty="0"/>
              <a:t>: CV-CL support pour tous les contrôles de processus CV</a:t>
            </a:r>
          </a:p>
          <a:p>
            <a:pPr lvl="1"/>
            <a:r>
              <a:rPr lang="fr-FR" sz="2000" dirty="0"/>
              <a:t>Mettre un objet significatif au mail (Ex: Non redémarrage de STP18 après une coupure de courant )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sz="2400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A499-26DF-462B-B1B6-F2C4EFDD55D5}" type="slidenum">
              <a:rPr lang="es-ES" smtClean="0"/>
              <a:pPr/>
              <a:t>15</a:t>
            </a:fld>
            <a:endParaRPr lang="es-ES" dirty="0"/>
          </a:p>
        </p:txBody>
      </p:sp>
      <p:sp>
        <p:nvSpPr>
          <p:cNvPr id="5" name="Rectangle 4"/>
          <p:cNvSpPr/>
          <p:nvPr/>
        </p:nvSpPr>
        <p:spPr>
          <a:xfrm>
            <a:off x="1835696" y="2481697"/>
            <a:ext cx="56886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hlinkClick r:id="rId2"/>
              </a:rPr>
              <a:t>cvcontrol.support@cern.ch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025396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Accès à la Supervision UNICOS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1" y="1264254"/>
            <a:ext cx="8004175" cy="511059"/>
          </a:xfrm>
        </p:spPr>
        <p:txBody>
          <a:bodyPr/>
          <a:lstStyle/>
          <a:p>
            <a:r>
              <a:rPr lang="fr-FR" dirty="0"/>
              <a:t>Se connecter à la supervision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A499-26DF-462B-B1B6-F2C4EFDD55D5}" type="slidenum">
              <a:rPr lang="es-ES" smtClean="0"/>
              <a:pPr/>
              <a:t>2</a:t>
            </a:fld>
            <a:endParaRPr lang="es-E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5D2EA64-8B7F-8225-1522-D49606099E8A}"/>
              </a:ext>
            </a:extLst>
          </p:cNvPr>
          <p:cNvSpPr txBox="1">
            <a:spLocks/>
          </p:cNvSpPr>
          <p:nvPr/>
        </p:nvSpPr>
        <p:spPr bwMode="auto">
          <a:xfrm>
            <a:off x="35496" y="1999170"/>
            <a:ext cx="9001000" cy="2276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Corbel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ü"/>
              <a:defRPr sz="24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fr-FR" kern="0" dirty="0"/>
              <a:t>« Bureau à distance »/ </a:t>
            </a:r>
            <a:br>
              <a:rPr lang="fr-FR" kern="0" dirty="0"/>
            </a:br>
            <a:r>
              <a:rPr lang="fr-FR" kern="0" dirty="0"/>
              <a:t>« </a:t>
            </a:r>
            <a:r>
              <a:rPr lang="fr-FR" kern="0" dirty="0" err="1"/>
              <a:t>Remote</a:t>
            </a:r>
            <a:r>
              <a:rPr lang="fr-FR" kern="0" dirty="0"/>
              <a:t> desktop » </a:t>
            </a:r>
          </a:p>
          <a:p>
            <a:pPr lvl="1"/>
            <a:r>
              <a:rPr lang="fr-FR" kern="0" dirty="0"/>
              <a:t>Server Name: </a:t>
            </a:r>
            <a:r>
              <a:rPr lang="fr-FR" b="1" kern="0" dirty="0" err="1"/>
              <a:t>cerntscv</a:t>
            </a:r>
            <a:endParaRPr lang="fr-FR" b="1" kern="0" dirty="0"/>
          </a:p>
          <a:p>
            <a:pPr lvl="2"/>
            <a:r>
              <a:rPr lang="fr-FR" kern="0" dirty="0"/>
              <a:t>User Name: NICE Account</a:t>
            </a:r>
          </a:p>
          <a:p>
            <a:pPr lvl="2"/>
            <a:r>
              <a:rPr lang="fr-FR" kern="0" dirty="0"/>
              <a:t>Lancer “CV_CCM” depuis le bureau</a:t>
            </a:r>
          </a:p>
          <a:p>
            <a:pPr lvl="1"/>
            <a:r>
              <a:rPr lang="fr-FR" kern="0" dirty="0"/>
              <a:t>Dans navigateur web</a:t>
            </a:r>
          </a:p>
          <a:p>
            <a:pPr lvl="1"/>
            <a:r>
              <a:rPr lang="fr-FR" kern="0" dirty="0">
                <a:hlinkClick r:id="rId2"/>
              </a:rPr>
              <a:t>www.rog.cern.ch</a:t>
            </a:r>
            <a:endParaRPr lang="fr-FR" kern="0" dirty="0"/>
          </a:p>
          <a:p>
            <a:pPr lvl="2"/>
            <a:r>
              <a:rPr lang="fr-FR" kern="0" dirty="0"/>
              <a:t>Click sur CCM a gauche</a:t>
            </a:r>
          </a:p>
          <a:p>
            <a:pPr lvl="2"/>
            <a:r>
              <a:rPr lang="fr-FR" kern="0" dirty="0"/>
              <a:t>Choisir « CVOP »</a:t>
            </a:r>
          </a:p>
          <a:p>
            <a:pPr lvl="2"/>
            <a:r>
              <a:rPr lang="fr-FR" kern="0" dirty="0"/>
              <a:t>Ouvrir CCM dans les applications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ABCE7C5-7F9D-D293-C7FB-3E24FC3DC0D0}"/>
              </a:ext>
            </a:extLst>
          </p:cNvPr>
          <p:cNvSpPr txBox="1">
            <a:spLocks/>
          </p:cNvSpPr>
          <p:nvPr/>
        </p:nvSpPr>
        <p:spPr bwMode="auto">
          <a:xfrm>
            <a:off x="179512" y="4365104"/>
            <a:ext cx="8004175" cy="1747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Corbel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ü"/>
              <a:defRPr sz="2400"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¨"/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kern="0" dirty="0"/>
              <a:t>Sélectionner</a:t>
            </a:r>
            <a:r>
              <a:rPr lang="en-GB" kern="0" dirty="0"/>
              <a:t> </a:t>
            </a:r>
            <a:r>
              <a:rPr lang="fr-FR" kern="0" dirty="0"/>
              <a:t>l'application</a:t>
            </a:r>
            <a:r>
              <a:rPr lang="en-GB" kern="0" dirty="0"/>
              <a:t> </a:t>
            </a:r>
            <a:r>
              <a:rPr lang="fr-FR" kern="0" dirty="0"/>
              <a:t>pour visualiser/opérer</a:t>
            </a:r>
          </a:p>
          <a:p>
            <a:r>
              <a:rPr lang="fr-FR" kern="0" dirty="0"/>
              <a:t>Login avec votre compte NICE sous le HMI </a:t>
            </a:r>
            <a:br>
              <a:rPr lang="fr-FR" kern="0" dirty="0"/>
            </a:br>
            <a:r>
              <a:rPr lang="fr-FR" kern="0" dirty="0"/>
              <a:t>(cliquer sur la clé jaune en haut à droite)</a:t>
            </a:r>
          </a:p>
        </p:txBody>
      </p:sp>
    </p:spTree>
    <p:extLst>
      <p:ext uri="{BB962C8B-B14F-4D97-AF65-F5344CB8AC3E}">
        <p14:creationId xmlns:p14="http://schemas.microsoft.com/office/powerpoint/2010/main" val="3576513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 bwMode="auto">
          <a:xfrm>
            <a:off x="143508" y="5220954"/>
            <a:ext cx="5688632" cy="130439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579" name="Title 7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Décomposition hiérarchique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214" y="5199934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70C0"/>
                </a:solidFill>
              </a:rPr>
              <a:t>PCO (</a:t>
            </a:r>
            <a:r>
              <a:rPr lang="fr-FR" dirty="0" err="1">
                <a:solidFill>
                  <a:srgbClr val="0070C0"/>
                </a:solidFill>
              </a:rPr>
              <a:t>Process</a:t>
            </a:r>
            <a:r>
              <a:rPr lang="fr-FR" dirty="0">
                <a:solidFill>
                  <a:srgbClr val="0070C0"/>
                </a:solidFill>
              </a:rPr>
              <a:t> Control Object) </a:t>
            </a:r>
            <a:r>
              <a:rPr lang="fr-FR" dirty="0">
                <a:solidFill>
                  <a:srgbClr val="0070C0"/>
                </a:solidFill>
                <a:sym typeface="Wingdings" pitchFamily="2" charset="2"/>
              </a:rPr>
              <a:t> </a:t>
            </a:r>
            <a:r>
              <a:rPr lang="fr-FR" u="sng" dirty="0">
                <a:solidFill>
                  <a:srgbClr val="0070C0"/>
                </a:solidFill>
                <a:sym typeface="Wingdings" pitchFamily="2" charset="2"/>
              </a:rPr>
              <a:t>Unité processus</a:t>
            </a:r>
            <a:endParaRPr lang="fr-FR" u="sng" dirty="0">
              <a:solidFill>
                <a:srgbClr val="0070C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7214" y="5621017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>
                <a:solidFill>
                  <a:srgbClr val="00B050"/>
                </a:solidFill>
              </a:rPr>
              <a:t>FIELD OBJECTS </a:t>
            </a:r>
            <a:r>
              <a:rPr lang="fr-FR">
                <a:solidFill>
                  <a:srgbClr val="00B050"/>
                </a:solidFill>
                <a:sym typeface="Wingdings" pitchFamily="2" charset="2"/>
              </a:rPr>
              <a:t> </a:t>
            </a:r>
            <a:r>
              <a:rPr lang="fr-FR" u="sng">
                <a:solidFill>
                  <a:srgbClr val="00B050"/>
                </a:solidFill>
                <a:sym typeface="Wingdings" pitchFamily="2" charset="2"/>
              </a:rPr>
              <a:t>actionneurs</a:t>
            </a:r>
            <a:r>
              <a:rPr lang="fr-FR">
                <a:solidFill>
                  <a:srgbClr val="00B050"/>
                </a:solidFill>
                <a:sym typeface="Wingdings" pitchFamily="2" charset="2"/>
              </a:rPr>
              <a:t> (OnOff ou Analog)</a:t>
            </a:r>
            <a:endParaRPr lang="fr-FR">
              <a:solidFill>
                <a:srgbClr val="00B05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98886" y="6003874"/>
            <a:ext cx="5882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C000"/>
                </a:solidFill>
              </a:rPr>
              <a:t>I/O OBJECTS </a:t>
            </a:r>
            <a:r>
              <a:rPr lang="fr-FR" dirty="0">
                <a:solidFill>
                  <a:srgbClr val="FFC000"/>
                </a:solidFill>
                <a:sym typeface="Wingdings" pitchFamily="2" charset="2"/>
              </a:rPr>
              <a:t> </a:t>
            </a:r>
            <a:r>
              <a:rPr lang="fr-FR" u="sng" dirty="0">
                <a:solidFill>
                  <a:srgbClr val="FFC000"/>
                </a:solidFill>
                <a:sym typeface="Wingdings" pitchFamily="2" charset="2"/>
              </a:rPr>
              <a:t>Capteurs</a:t>
            </a:r>
            <a:r>
              <a:rPr lang="fr-FR" dirty="0">
                <a:solidFill>
                  <a:srgbClr val="FFC000"/>
                </a:solidFill>
                <a:sym typeface="Wingdings" pitchFamily="2" charset="2"/>
              </a:rPr>
              <a:t> ou </a:t>
            </a:r>
            <a:r>
              <a:rPr lang="fr-FR" u="sng" dirty="0">
                <a:solidFill>
                  <a:srgbClr val="FFC000"/>
                </a:solidFill>
                <a:sym typeface="Wingdings" pitchFamily="2" charset="2"/>
              </a:rPr>
              <a:t>commandes actionneurs</a:t>
            </a:r>
            <a:endParaRPr lang="fr-FR" u="sng" dirty="0">
              <a:solidFill>
                <a:srgbClr val="FFC000"/>
              </a:solidFill>
            </a:endParaRPr>
          </a:p>
        </p:txBody>
      </p:sp>
      <p:pic>
        <p:nvPicPr>
          <p:cNvPr id="8499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87184"/>
            <a:ext cx="5291882" cy="3558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99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12775"/>
            <a:ext cx="3048372" cy="3332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981870" y="4987042"/>
            <a:ext cx="3048372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/>
              <a:t>Les demandes de marche suivent </a:t>
            </a:r>
            <a:r>
              <a:rPr lang="fr-FR" b="1" u="sng" dirty="0"/>
              <a:t>TOUJOURS</a:t>
            </a:r>
            <a:r>
              <a:rPr lang="fr-FR" b="1" dirty="0"/>
              <a:t> la hiérarchie</a:t>
            </a:r>
          </a:p>
          <a:p>
            <a:pPr algn="ctr"/>
            <a:endParaRPr lang="fr-FR" b="1" dirty="0"/>
          </a:p>
          <a:p>
            <a:pPr algn="ctr"/>
            <a:r>
              <a:rPr lang="fr-FR" b="1" dirty="0"/>
              <a:t>Les opérateurs peuvent agir à </a:t>
            </a:r>
            <a:r>
              <a:rPr lang="fr-FR" b="1" u="sng" dirty="0"/>
              <a:t>TOUS</a:t>
            </a:r>
            <a:r>
              <a:rPr lang="fr-FR" b="1" dirty="0"/>
              <a:t> les niveaux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fr-FR" dirty="0"/>
              <a:t>Modes d’opération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4294967295"/>
          </p:nvPr>
        </p:nvSpPr>
        <p:spPr>
          <a:xfrm>
            <a:off x="179512" y="1080120"/>
            <a:ext cx="7014153" cy="5777880"/>
          </a:xfrm>
        </p:spPr>
        <p:txBody>
          <a:bodyPr/>
          <a:lstStyle/>
          <a:p>
            <a:r>
              <a:rPr lang="fr-FR" sz="1600" b="1" dirty="0"/>
              <a:t>Mode “Auto”</a:t>
            </a:r>
          </a:p>
          <a:p>
            <a:pPr lvl="1"/>
            <a:r>
              <a:rPr lang="fr-FR" sz="1400" dirty="0"/>
              <a:t>Le PLC pilote l’actionneur ou l’unité</a:t>
            </a:r>
            <a:endParaRPr lang="fr-FR" sz="1600" b="1" dirty="0"/>
          </a:p>
          <a:p>
            <a:r>
              <a:rPr lang="fr-FR" sz="1600" b="1" dirty="0"/>
              <a:t>Mode “</a:t>
            </a:r>
            <a:r>
              <a:rPr lang="fr-FR" sz="1600" b="1" dirty="0" err="1"/>
              <a:t>Manual</a:t>
            </a:r>
            <a:r>
              <a:rPr lang="fr-FR" sz="1600" b="1" dirty="0"/>
              <a:t>”</a:t>
            </a:r>
          </a:p>
          <a:p>
            <a:pPr lvl="1"/>
            <a:r>
              <a:rPr lang="fr-FR" sz="1400" dirty="0"/>
              <a:t>Un opérateur pilote l’actionneur ou l’unité</a:t>
            </a:r>
          </a:p>
          <a:p>
            <a:pPr lvl="1"/>
            <a:r>
              <a:rPr lang="fr-FR" sz="1400" dirty="0"/>
              <a:t>Le mode manuel disparait sur une demande de marche/arrêt  du PCO </a:t>
            </a:r>
          </a:p>
          <a:p>
            <a:pPr lvl="1"/>
            <a:r>
              <a:rPr lang="fr-FR" sz="1400" dirty="0"/>
              <a:t>Les interlocks sont appliqués</a:t>
            </a:r>
          </a:p>
          <a:p>
            <a:r>
              <a:rPr lang="fr-FR" sz="1600" b="1" dirty="0"/>
              <a:t>Mode “</a:t>
            </a:r>
            <a:r>
              <a:rPr lang="fr-FR" sz="1600" b="1" dirty="0" err="1"/>
              <a:t>Forced</a:t>
            </a:r>
            <a:r>
              <a:rPr lang="fr-FR" sz="1600" b="1" dirty="0"/>
              <a:t>”</a:t>
            </a:r>
          </a:p>
          <a:p>
            <a:pPr lvl="1"/>
            <a:r>
              <a:rPr lang="fr-FR" sz="1400" dirty="0"/>
              <a:t>Un opérateur pilote l’actionneur ou l’unité</a:t>
            </a:r>
          </a:p>
          <a:p>
            <a:pPr lvl="1"/>
            <a:r>
              <a:rPr lang="fr-FR" sz="1400" dirty="0"/>
              <a:t>Le mode forcé est maintenu</a:t>
            </a:r>
          </a:p>
          <a:p>
            <a:pPr lvl="1"/>
            <a:r>
              <a:rPr lang="fr-FR" sz="1400" dirty="0"/>
              <a:t>Les interlocks sont appliqués</a:t>
            </a:r>
            <a:endParaRPr lang="fr-FR" sz="1600" b="1" dirty="0"/>
          </a:p>
          <a:p>
            <a:r>
              <a:rPr lang="fr-FR" sz="1600" b="1" dirty="0"/>
              <a:t>Mode “Local”</a:t>
            </a:r>
          </a:p>
          <a:p>
            <a:pPr lvl="1"/>
            <a:r>
              <a:rPr lang="fr-FR" sz="1400" dirty="0"/>
              <a:t>Idem « </a:t>
            </a:r>
            <a:r>
              <a:rPr lang="fr-FR" sz="1400" dirty="0" err="1"/>
              <a:t>Forced</a:t>
            </a:r>
            <a:r>
              <a:rPr lang="fr-FR" sz="1400" dirty="0"/>
              <a:t> » mais depuis </a:t>
            </a:r>
            <a:r>
              <a:rPr lang="fr-FR" sz="1400" dirty="0" err="1"/>
              <a:t>Touch</a:t>
            </a:r>
            <a:r>
              <a:rPr lang="fr-FR" sz="1400" dirty="0"/>
              <a:t> Panel</a:t>
            </a:r>
          </a:p>
          <a:p>
            <a:r>
              <a:rPr lang="fr-FR" sz="1600" b="1" dirty="0"/>
              <a:t>Mode “Hardware Local”</a:t>
            </a:r>
          </a:p>
          <a:p>
            <a:pPr lvl="1"/>
            <a:r>
              <a:rPr lang="fr-FR" sz="1400" dirty="0"/>
              <a:t>Actionneur piloté électriquement sans passer par PLC</a:t>
            </a:r>
          </a:p>
          <a:p>
            <a:pPr lvl="1"/>
            <a:r>
              <a:rPr lang="fr-FR" sz="1400" dirty="0"/>
              <a:t>Les interlocks sont appliqués mais ne seront pas effectifs</a:t>
            </a:r>
            <a:endParaRPr lang="fr-FR" sz="2000" dirty="0"/>
          </a:p>
          <a:p>
            <a:r>
              <a:rPr lang="fr-FR" sz="1600" b="1" dirty="0"/>
              <a:t>Inhibition des modes</a:t>
            </a:r>
          </a:p>
          <a:p>
            <a:pPr lvl="1"/>
            <a:r>
              <a:rPr lang="fr-FR" sz="1400" dirty="0"/>
              <a:t>Les modes « </a:t>
            </a:r>
            <a:r>
              <a:rPr lang="fr-FR" sz="1400" dirty="0" err="1"/>
              <a:t>manual</a:t>
            </a:r>
            <a:r>
              <a:rPr lang="fr-FR" sz="1400" dirty="0"/>
              <a:t> » et/ou « </a:t>
            </a:r>
            <a:r>
              <a:rPr lang="fr-FR" sz="1400" dirty="0" err="1"/>
              <a:t>forced</a:t>
            </a:r>
            <a:r>
              <a:rPr lang="fr-FR" sz="1400" dirty="0"/>
              <a:t> » peuvent être inhibés (interdits)</a:t>
            </a:r>
          </a:p>
          <a:p>
            <a:pPr lvl="1"/>
            <a:r>
              <a:rPr lang="fr-FR" sz="1400" dirty="0"/>
              <a:t>Utilisé en cas de mode « incendie » pour certaines installations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027988" y="6400800"/>
            <a:ext cx="1116012" cy="457200"/>
          </a:xfrm>
        </p:spPr>
        <p:txBody>
          <a:bodyPr/>
          <a:lstStyle/>
          <a:p>
            <a:fld id="{41C6A499-26DF-462B-B1B6-F2C4EFDD55D5}" type="slidenum">
              <a:rPr lang="es-ES" smtClean="0"/>
              <a:pPr/>
              <a:t>4</a:t>
            </a:fld>
            <a:endParaRPr lang="es-ES" dirty="0"/>
          </a:p>
        </p:txBody>
      </p:sp>
      <p:pic>
        <p:nvPicPr>
          <p:cNvPr id="88077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0773" y="1035647"/>
            <a:ext cx="504056" cy="651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8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55874" y="1035647"/>
            <a:ext cx="576064" cy="643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9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30115" y="1099009"/>
            <a:ext cx="504056" cy="5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80" name="Picture 1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43021" y="1090618"/>
            <a:ext cx="576064" cy="588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101" y="1107655"/>
            <a:ext cx="6000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40019" y="1710141"/>
            <a:ext cx="4748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/>
              <a:t>Auto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530853" y="1686719"/>
            <a:ext cx="6479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/>
              <a:t>Manual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22941" y="1683719"/>
            <a:ext cx="6238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/>
              <a:t>Forced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087941" y="1686719"/>
            <a:ext cx="5229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i="1" dirty="0"/>
              <a:t>Local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691093" y="1684880"/>
            <a:ext cx="7970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i="1" dirty="0"/>
              <a:t>Hardware</a:t>
            </a:r>
          </a:p>
          <a:p>
            <a:pPr algn="ctr"/>
            <a:r>
              <a:rPr lang="en-GB" sz="1100" i="1" dirty="0"/>
              <a:t>Local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9296" y="1119783"/>
            <a:ext cx="4572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8532440" y="1700808"/>
            <a:ext cx="5693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100" i="1" dirty="0"/>
              <a:t>Mode</a:t>
            </a:r>
          </a:p>
          <a:p>
            <a:pPr algn="ctr"/>
            <a:r>
              <a:rPr lang="fr-FR" sz="1100" i="1" dirty="0"/>
              <a:t>Inhibé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EB247D-CBBD-CFFC-2A16-CB00F7DFED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248797" y="2526354"/>
            <a:ext cx="3588448" cy="256221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16632"/>
            <a:ext cx="8295332" cy="533400"/>
          </a:xfrm>
        </p:spPr>
        <p:txBody>
          <a:bodyPr/>
          <a:lstStyle/>
          <a:p>
            <a:r>
              <a:rPr lang="en-US" dirty="0">
                <a:effectLst/>
              </a:rPr>
              <a:t>Transitions entre les modes</a:t>
            </a:r>
          </a:p>
        </p:txBody>
      </p:sp>
      <p:sp>
        <p:nvSpPr>
          <p:cNvPr id="38" name="Oval 37"/>
          <p:cNvSpPr/>
          <p:nvPr/>
        </p:nvSpPr>
        <p:spPr bwMode="auto">
          <a:xfrm>
            <a:off x="3225800" y="2554064"/>
            <a:ext cx="1320800" cy="4826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solidFill>
              <a:srgbClr val="00B0F0"/>
            </a:solidFill>
            <a:prstDash val="solid"/>
            <a:round/>
            <a:headEnd type="none" w="sm" len="sm"/>
            <a:tailEnd type="triangl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dirty="0"/>
              <a:t>Auto</a:t>
            </a:r>
          </a:p>
        </p:txBody>
      </p:sp>
      <p:sp>
        <p:nvSpPr>
          <p:cNvPr id="19461" name="Text Box 84"/>
          <p:cNvSpPr txBox="1">
            <a:spLocks noChangeArrowheads="1"/>
          </p:cNvSpPr>
          <p:nvPr/>
        </p:nvSpPr>
        <p:spPr bwMode="auto">
          <a:xfrm>
            <a:off x="3225800" y="1690464"/>
            <a:ext cx="12827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200">
                <a:latin typeface="Times New Roman" pitchFamily="18" charset="0"/>
              </a:rPr>
              <a:t>Program Load &amp;  First Start</a:t>
            </a:r>
          </a:p>
        </p:txBody>
      </p:sp>
      <p:cxnSp>
        <p:nvCxnSpPr>
          <p:cNvPr id="19462" name="Straight Arrow Connector 40"/>
          <p:cNvCxnSpPr>
            <a:cxnSpLocks noChangeShapeType="1"/>
            <a:stCxn id="19461" idx="2"/>
            <a:endCxn id="38" idx="0"/>
          </p:cNvCxnSpPr>
          <p:nvPr/>
        </p:nvCxnSpPr>
        <p:spPr bwMode="auto">
          <a:xfrm rot="16200000" flipH="1">
            <a:off x="3675856" y="2343721"/>
            <a:ext cx="401637" cy="1905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3" name="Oval 42"/>
          <p:cNvSpPr/>
          <p:nvPr/>
        </p:nvSpPr>
        <p:spPr bwMode="auto">
          <a:xfrm>
            <a:off x="5524500" y="5322664"/>
            <a:ext cx="1346200" cy="4826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solidFill>
              <a:srgbClr val="00B0F0"/>
            </a:solidFill>
            <a:prstDash val="solid"/>
            <a:round/>
            <a:headEnd type="none" w="sm" len="sm"/>
            <a:tailEnd type="triangl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dirty="0"/>
              <a:t>Forced</a:t>
            </a:r>
          </a:p>
        </p:txBody>
      </p:sp>
      <p:sp>
        <p:nvSpPr>
          <p:cNvPr id="44" name="Oval 43"/>
          <p:cNvSpPr/>
          <p:nvPr/>
        </p:nvSpPr>
        <p:spPr bwMode="auto">
          <a:xfrm>
            <a:off x="711200" y="5322664"/>
            <a:ext cx="1397000" cy="4826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solidFill>
              <a:srgbClr val="00B0F0"/>
            </a:solidFill>
            <a:prstDash val="solid"/>
            <a:round/>
            <a:headEnd type="none" w="sm" len="sm"/>
            <a:tailEnd type="triangle" w="sm" len="sm"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dirty="0"/>
              <a:t>Manual</a:t>
            </a:r>
          </a:p>
        </p:txBody>
      </p:sp>
      <p:cxnSp>
        <p:nvCxnSpPr>
          <p:cNvPr id="19465" name="Straight Arrow Connector 49"/>
          <p:cNvCxnSpPr>
            <a:cxnSpLocks noChangeShapeType="1"/>
            <a:stCxn id="38" idx="3"/>
            <a:endCxn id="44" idx="0"/>
          </p:cNvCxnSpPr>
          <p:nvPr/>
        </p:nvCxnSpPr>
        <p:spPr bwMode="auto">
          <a:xfrm rot="5400000">
            <a:off x="1235869" y="3139058"/>
            <a:ext cx="2357437" cy="2009775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9466" name="Straight Arrow Connector 52"/>
          <p:cNvCxnSpPr>
            <a:cxnSpLocks noChangeShapeType="1"/>
            <a:stCxn id="44" idx="1"/>
            <a:endCxn id="38" idx="2"/>
          </p:cNvCxnSpPr>
          <p:nvPr/>
        </p:nvCxnSpPr>
        <p:spPr bwMode="auto">
          <a:xfrm rot="5400000" flipH="1" flipV="1">
            <a:off x="771525" y="2939827"/>
            <a:ext cx="2598738" cy="2309812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9467" name="Text Box 84"/>
          <p:cNvSpPr txBox="1">
            <a:spLocks noChangeArrowheads="1"/>
          </p:cNvSpPr>
          <p:nvPr/>
        </p:nvSpPr>
        <p:spPr bwMode="auto">
          <a:xfrm rot="-2908219">
            <a:off x="782637" y="3903440"/>
            <a:ext cx="2189163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200">
                <a:solidFill>
                  <a:srgbClr val="C00000"/>
                </a:solidFill>
                <a:latin typeface="Times New Roman" pitchFamily="18" charset="0"/>
              </a:rPr>
              <a:t>Operator or program request</a:t>
            </a:r>
          </a:p>
        </p:txBody>
      </p:sp>
      <p:sp>
        <p:nvSpPr>
          <p:cNvPr id="19468" name="Text Box 84"/>
          <p:cNvSpPr txBox="1">
            <a:spLocks noChangeArrowheads="1"/>
          </p:cNvSpPr>
          <p:nvPr/>
        </p:nvSpPr>
        <p:spPr bwMode="auto">
          <a:xfrm rot="-2970180">
            <a:off x="1519237" y="4043546"/>
            <a:ext cx="21891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200" dirty="0">
                <a:solidFill>
                  <a:srgbClr val="C00000"/>
                </a:solidFill>
                <a:latin typeface="Times New Roman" pitchFamily="18" charset="0"/>
              </a:rPr>
              <a:t>Operator request</a:t>
            </a:r>
          </a:p>
        </p:txBody>
      </p:sp>
      <p:cxnSp>
        <p:nvCxnSpPr>
          <p:cNvPr id="19469" name="Straight Arrow Connector 64"/>
          <p:cNvCxnSpPr>
            <a:cxnSpLocks noChangeShapeType="1"/>
            <a:stCxn id="38" idx="5"/>
            <a:endCxn id="43" idx="0"/>
          </p:cNvCxnSpPr>
          <p:nvPr/>
        </p:nvCxnSpPr>
        <p:spPr bwMode="auto">
          <a:xfrm rot="16200000" flipH="1">
            <a:off x="4096544" y="3221608"/>
            <a:ext cx="2357437" cy="1844675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9470" name="Straight Arrow Connector 68"/>
          <p:cNvCxnSpPr>
            <a:cxnSpLocks noChangeShapeType="1"/>
            <a:stCxn id="43" idx="7"/>
            <a:endCxn id="38" idx="6"/>
          </p:cNvCxnSpPr>
          <p:nvPr/>
        </p:nvCxnSpPr>
        <p:spPr bwMode="auto">
          <a:xfrm rot="16200000" flipV="1">
            <a:off x="4310856" y="3031108"/>
            <a:ext cx="2598738" cy="212725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9471" name="Text Box 84"/>
          <p:cNvSpPr txBox="1">
            <a:spLocks noChangeArrowheads="1"/>
          </p:cNvSpPr>
          <p:nvPr/>
        </p:nvSpPr>
        <p:spPr bwMode="auto">
          <a:xfrm rot="3017674">
            <a:off x="4681537" y="3903440"/>
            <a:ext cx="2189163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200" dirty="0">
                <a:solidFill>
                  <a:srgbClr val="C00000"/>
                </a:solidFill>
                <a:latin typeface="Times New Roman" pitchFamily="18" charset="0"/>
              </a:rPr>
              <a:t>Operator request</a:t>
            </a:r>
          </a:p>
        </p:txBody>
      </p:sp>
      <p:sp>
        <p:nvSpPr>
          <p:cNvPr id="19472" name="Text Box 84"/>
          <p:cNvSpPr txBox="1">
            <a:spLocks noChangeArrowheads="1"/>
          </p:cNvSpPr>
          <p:nvPr/>
        </p:nvSpPr>
        <p:spPr bwMode="auto">
          <a:xfrm rot="3172025">
            <a:off x="4059237" y="4183246"/>
            <a:ext cx="21891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200" dirty="0">
                <a:solidFill>
                  <a:srgbClr val="C00000"/>
                </a:solidFill>
                <a:latin typeface="Times New Roman" pitchFamily="18" charset="0"/>
              </a:rPr>
              <a:t>Operator request</a:t>
            </a:r>
          </a:p>
        </p:txBody>
      </p:sp>
      <p:cxnSp>
        <p:nvCxnSpPr>
          <p:cNvPr id="19473" name="Straight Arrow Connector 138"/>
          <p:cNvCxnSpPr>
            <a:cxnSpLocks noChangeShapeType="1"/>
          </p:cNvCxnSpPr>
          <p:nvPr/>
        </p:nvCxnSpPr>
        <p:spPr bwMode="auto">
          <a:xfrm>
            <a:off x="2108200" y="5563964"/>
            <a:ext cx="3416300" cy="1588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9474" name="Text Box 84"/>
          <p:cNvSpPr txBox="1">
            <a:spLocks noChangeArrowheads="1"/>
          </p:cNvSpPr>
          <p:nvPr/>
        </p:nvSpPr>
        <p:spPr bwMode="auto">
          <a:xfrm>
            <a:off x="2725738" y="5287739"/>
            <a:ext cx="21891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200">
                <a:solidFill>
                  <a:srgbClr val="C00000"/>
                </a:solidFill>
                <a:latin typeface="Times New Roman" pitchFamily="18" charset="0"/>
              </a:rPr>
              <a:t>Operator request</a:t>
            </a:r>
          </a:p>
        </p:txBody>
      </p:sp>
      <p:sp>
        <p:nvSpPr>
          <p:cNvPr id="19477" name="Oval 41"/>
          <p:cNvSpPr>
            <a:spLocks noChangeArrowheads="1"/>
          </p:cNvSpPr>
          <p:nvPr/>
        </p:nvSpPr>
        <p:spPr bwMode="auto">
          <a:xfrm>
            <a:off x="5816510" y="2223757"/>
            <a:ext cx="1231935" cy="419050"/>
          </a:xfrm>
          <a:prstGeom prst="ellipse">
            <a:avLst/>
          </a:prstGeom>
          <a:solidFill>
            <a:srgbClr val="FF9900"/>
          </a:solidFill>
          <a:ln w="19050" algn="ctr">
            <a:solidFill>
              <a:srgbClr val="FF0000"/>
            </a:solidFill>
            <a:prstDash val="sysDot"/>
            <a:round/>
            <a:headEnd type="none" w="sm" len="sm"/>
            <a:tailEnd type="triangle" w="sm" len="sm"/>
          </a:ln>
        </p:spPr>
        <p:txBody>
          <a:bodyPr wrap="none" anchor="ctr"/>
          <a:lstStyle/>
          <a:p>
            <a:pPr algn="ctr" eaLnBrk="0" hangingPunct="0"/>
            <a:r>
              <a:rPr lang="en-US" dirty="0"/>
              <a:t>Local</a:t>
            </a:r>
          </a:p>
        </p:txBody>
      </p:sp>
      <p:cxnSp>
        <p:nvCxnSpPr>
          <p:cNvPr id="19478" name="Shape 90"/>
          <p:cNvCxnSpPr>
            <a:cxnSpLocks noChangeShapeType="1"/>
            <a:stCxn id="38" idx="7"/>
            <a:endCxn id="19477" idx="1"/>
          </p:cNvCxnSpPr>
          <p:nvPr/>
        </p:nvCxnSpPr>
        <p:spPr bwMode="auto">
          <a:xfrm rot="5400000" flipH="1" flipV="1">
            <a:off x="5005241" y="1633057"/>
            <a:ext cx="339614" cy="1643750"/>
          </a:xfrm>
          <a:prstGeom prst="curvedConnector3">
            <a:avLst>
              <a:gd name="adj1" fmla="val 225157"/>
            </a:avLst>
          </a:prstGeom>
          <a:noFill/>
          <a:ln w="25400" algn="ctr">
            <a:solidFill>
              <a:srgbClr val="FF0000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9479" name="Curved Connector 92"/>
          <p:cNvCxnSpPr>
            <a:cxnSpLocks noChangeShapeType="1"/>
            <a:stCxn id="44" idx="7"/>
            <a:endCxn id="19477" idx="3"/>
          </p:cNvCxnSpPr>
          <p:nvPr/>
        </p:nvCxnSpPr>
        <p:spPr bwMode="auto">
          <a:xfrm rot="5400000" flipH="1" flipV="1">
            <a:off x="2508314" y="1976739"/>
            <a:ext cx="2883908" cy="4093309"/>
          </a:xfrm>
          <a:prstGeom prst="curvedConnector3">
            <a:avLst>
              <a:gd name="adj1" fmla="val 40549"/>
            </a:avLst>
          </a:prstGeom>
          <a:noFill/>
          <a:ln w="25400" algn="ctr">
            <a:solidFill>
              <a:srgbClr val="FF0000"/>
            </a:solidFill>
            <a:round/>
            <a:headEnd type="none" w="med" len="med"/>
            <a:tailEnd type="arrow" w="med" len="med"/>
          </a:ln>
        </p:spPr>
      </p:cxnSp>
      <p:cxnSp>
        <p:nvCxnSpPr>
          <p:cNvPr id="19480" name="Shape 94"/>
          <p:cNvCxnSpPr>
            <a:cxnSpLocks noChangeShapeType="1"/>
            <a:stCxn id="43" idx="6"/>
            <a:endCxn id="19477" idx="4"/>
          </p:cNvCxnSpPr>
          <p:nvPr/>
        </p:nvCxnSpPr>
        <p:spPr bwMode="auto">
          <a:xfrm flipH="1" flipV="1">
            <a:off x="6432479" y="2642807"/>
            <a:ext cx="438222" cy="2993165"/>
          </a:xfrm>
          <a:prstGeom prst="curvedConnector4">
            <a:avLst>
              <a:gd name="adj1" fmla="val -161238"/>
              <a:gd name="adj2" fmla="val 91524"/>
            </a:avLst>
          </a:prstGeom>
          <a:noFill/>
          <a:ln w="25400" algn="ctr">
            <a:solidFill>
              <a:srgbClr val="FF0000"/>
            </a:solidFill>
            <a:round/>
            <a:headEnd type="arrow" w="med" len="med"/>
            <a:tailEnd type="none" w="med" len="med"/>
          </a:ln>
        </p:spPr>
      </p:cxnSp>
      <p:sp>
        <p:nvSpPr>
          <p:cNvPr id="19482" name="Text Box 84"/>
          <p:cNvSpPr txBox="1">
            <a:spLocks noChangeArrowheads="1"/>
          </p:cNvSpPr>
          <p:nvPr/>
        </p:nvSpPr>
        <p:spPr bwMode="auto">
          <a:xfrm>
            <a:off x="4644008" y="1342306"/>
            <a:ext cx="15841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dirty="0">
                <a:solidFill>
                  <a:srgbClr val="FF0000"/>
                </a:solidFill>
                <a:latin typeface="Times New Roman" pitchFamily="18" charset="0"/>
              </a:rPr>
              <a:t>Operator </a:t>
            </a:r>
          </a:p>
          <a:p>
            <a:pPr algn="ctr" eaLnBrk="0" hangingPunct="0"/>
            <a:r>
              <a:rPr lang="en-US" sz="1200" dirty="0">
                <a:solidFill>
                  <a:srgbClr val="FF0000"/>
                </a:solidFill>
                <a:latin typeface="Times New Roman" pitchFamily="18" charset="0"/>
              </a:rPr>
              <a:t>Request from TP</a:t>
            </a:r>
          </a:p>
        </p:txBody>
      </p:sp>
      <p:sp>
        <p:nvSpPr>
          <p:cNvPr id="33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027988" y="6400800"/>
            <a:ext cx="1116012" cy="457200"/>
          </a:xfrm>
        </p:spPr>
        <p:txBody>
          <a:bodyPr/>
          <a:lstStyle/>
          <a:p>
            <a:fld id="{41C6A499-26DF-462B-B1B6-F2C4EFDD55D5}" type="slidenum">
              <a:rPr lang="es-ES" smtClean="0"/>
              <a:pPr/>
              <a:t>5</a:t>
            </a:fld>
            <a:endParaRPr lang="es-ES" dirty="0"/>
          </a:p>
        </p:txBody>
      </p:sp>
      <p:sp>
        <p:nvSpPr>
          <p:cNvPr id="40" name="Text Box 84"/>
          <p:cNvSpPr txBox="1">
            <a:spLocks noChangeArrowheads="1"/>
          </p:cNvSpPr>
          <p:nvPr/>
        </p:nvSpPr>
        <p:spPr bwMode="auto">
          <a:xfrm>
            <a:off x="7308304" y="4798690"/>
            <a:ext cx="12065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200" dirty="0">
                <a:solidFill>
                  <a:srgbClr val="FF0000"/>
                </a:solidFill>
                <a:latin typeface="Times New Roman" pitchFamily="18" charset="0"/>
              </a:rPr>
              <a:t>Operator </a:t>
            </a:r>
          </a:p>
          <a:p>
            <a:pPr algn="ctr" eaLnBrk="0" hangingPunct="0"/>
            <a:r>
              <a:rPr lang="en-US" sz="1200" dirty="0">
                <a:solidFill>
                  <a:srgbClr val="FF0000"/>
                </a:solidFill>
                <a:latin typeface="Times New Roman" pitchFamily="18" charset="0"/>
              </a:rPr>
              <a:t>Request</a:t>
            </a:r>
          </a:p>
          <a:p>
            <a:pPr algn="ctr" eaLnBrk="0" hangingPunct="0"/>
            <a:r>
              <a:rPr lang="en-US" sz="1200" dirty="0">
                <a:solidFill>
                  <a:srgbClr val="FF0000"/>
                </a:solidFill>
                <a:latin typeface="Times New Roman" pitchFamily="18" charset="0"/>
              </a:rPr>
              <a:t>From PVSS</a:t>
            </a:r>
          </a:p>
        </p:txBody>
      </p:sp>
      <p:sp>
        <p:nvSpPr>
          <p:cNvPr id="41" name="Text Box 84"/>
          <p:cNvSpPr txBox="1">
            <a:spLocks noChangeArrowheads="1"/>
          </p:cNvSpPr>
          <p:nvPr/>
        </p:nvSpPr>
        <p:spPr bwMode="auto">
          <a:xfrm>
            <a:off x="3158180" y="4321746"/>
            <a:ext cx="15841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dirty="0">
                <a:solidFill>
                  <a:srgbClr val="FF0000"/>
                </a:solidFill>
                <a:latin typeface="Times New Roman" pitchFamily="18" charset="0"/>
              </a:rPr>
              <a:t>Operator </a:t>
            </a:r>
          </a:p>
          <a:p>
            <a:pPr algn="ctr" eaLnBrk="0" hangingPunct="0"/>
            <a:r>
              <a:rPr lang="en-US" sz="1200" dirty="0">
                <a:solidFill>
                  <a:srgbClr val="FF0000"/>
                </a:solidFill>
                <a:latin typeface="Times New Roman" pitchFamily="18" charset="0"/>
              </a:rPr>
              <a:t>Request from TP</a:t>
            </a:r>
          </a:p>
        </p:txBody>
      </p:sp>
      <p:pic>
        <p:nvPicPr>
          <p:cNvPr id="35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1955129"/>
            <a:ext cx="333375" cy="395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89"/>
          <p:cNvSpPr txBox="1">
            <a:spLocks noChangeArrowheads="1"/>
          </p:cNvSpPr>
          <p:nvPr/>
        </p:nvSpPr>
        <p:spPr bwMode="auto">
          <a:xfrm>
            <a:off x="7802362" y="2062386"/>
            <a:ext cx="1540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dirty="0"/>
              <a:t>O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308304" y="2350418"/>
            <a:ext cx="1567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/>
              <a:t>Operateur depuis</a:t>
            </a:r>
          </a:p>
          <a:p>
            <a:pPr algn="ctr"/>
            <a:r>
              <a:rPr lang="fr-FR" sz="1400" dirty="0" err="1"/>
              <a:t>Touch</a:t>
            </a:r>
            <a:r>
              <a:rPr lang="fr-FR" sz="1400" dirty="0"/>
              <a:t> Panel (TP)</a:t>
            </a:r>
            <a:endParaRPr lang="en-US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536204" y="6493592"/>
            <a:ext cx="80522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i="1" dirty="0"/>
              <a:t>Hardware Local</a:t>
            </a:r>
            <a:r>
              <a:rPr lang="fr-FR" sz="1600" i="1" dirty="0"/>
              <a:t>: toujours prioritaire: activé/désactivé selon bouton local sur processus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7" grpId="0" animBg="1"/>
      <p:bldP spid="19482" grpId="0"/>
      <p:bldP spid="40" grpId="0"/>
      <p:bldP spid="41" grpId="0"/>
      <p:bldP spid="36" grpId="0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8075" y="116632"/>
            <a:ext cx="6265192" cy="668338"/>
          </a:xfrm>
        </p:spPr>
        <p:txBody>
          <a:bodyPr/>
          <a:lstStyle/>
          <a:p>
            <a:r>
              <a:rPr lang="fr-FR" dirty="0"/>
              <a:t>Alarmes et Interlocks</a:t>
            </a:r>
            <a:endParaRPr lang="fr-FR" sz="2800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-36512" y="1133966"/>
            <a:ext cx="6696744" cy="3888432"/>
          </a:xfrm>
        </p:spPr>
        <p:txBody>
          <a:bodyPr/>
          <a:lstStyle/>
          <a:p>
            <a:r>
              <a:rPr lang="fr-FR" sz="1600" b="1" dirty="0"/>
              <a:t>Alarme: </a:t>
            </a:r>
            <a:r>
              <a:rPr lang="fr-FR" sz="1600" dirty="0"/>
              <a:t>Information visuelle signalant un problème (</a:t>
            </a:r>
            <a:r>
              <a:rPr lang="fr-FR" sz="1600" b="1" dirty="0">
                <a:solidFill>
                  <a:srgbClr val="FF0000"/>
                </a:solidFill>
              </a:rPr>
              <a:t>A</a:t>
            </a:r>
            <a:r>
              <a:rPr lang="fr-FR" sz="1600" dirty="0"/>
              <a:t>)</a:t>
            </a:r>
          </a:p>
          <a:p>
            <a:pPr lvl="1"/>
            <a:r>
              <a:rPr lang="fr-FR" sz="1200" dirty="0"/>
              <a:t>Pas d’interlock direct sur le processus</a:t>
            </a:r>
          </a:p>
          <a:p>
            <a:pPr lvl="1"/>
            <a:endParaRPr lang="fr-FR" sz="1200" dirty="0"/>
          </a:p>
          <a:p>
            <a:r>
              <a:rPr lang="fr-FR" sz="1600" b="1" dirty="0"/>
              <a:t>Interlock: </a:t>
            </a:r>
            <a:r>
              <a:rPr lang="fr-FR" sz="1600" dirty="0"/>
              <a:t>Action prioritaire sur le processus (</a:t>
            </a:r>
            <a:r>
              <a:rPr lang="fr-FR" sz="1600" dirty="0" err="1"/>
              <a:t>qq</a:t>
            </a:r>
            <a:r>
              <a:rPr lang="fr-FR" sz="1600" dirty="0"/>
              <a:t> soit le mode d’opération)</a:t>
            </a:r>
          </a:p>
          <a:p>
            <a:pPr lvl="1"/>
            <a:r>
              <a:rPr lang="fr-FR" sz="1200" dirty="0"/>
              <a:t>Interlock PCO: Suppression de l’ordre de marche d’une unité (ex:. circuit distribution)</a:t>
            </a:r>
          </a:p>
          <a:p>
            <a:pPr lvl="1"/>
            <a:r>
              <a:rPr lang="fr-FR" sz="1200" dirty="0"/>
              <a:t>Interlock actionneur: Mise en sécurité d’un actionneur (ex: Pompe)</a:t>
            </a:r>
          </a:p>
          <a:p>
            <a:pPr lvl="1">
              <a:buFont typeface="Wingdings" pitchFamily="2" charset="2"/>
              <a:buChar char="Ø"/>
            </a:pPr>
            <a:r>
              <a:rPr lang="fr-FR" sz="1600" b="1" dirty="0"/>
              <a:t>Start Interlock</a:t>
            </a:r>
            <a:r>
              <a:rPr lang="fr-FR" sz="1600" dirty="0"/>
              <a:t> (</a:t>
            </a:r>
            <a:r>
              <a:rPr lang="fr-FR" sz="1600" b="1" dirty="0">
                <a:solidFill>
                  <a:srgbClr val="FF0000"/>
                </a:solidFill>
              </a:rPr>
              <a:t>I</a:t>
            </a:r>
            <a:r>
              <a:rPr lang="fr-FR" sz="1600" dirty="0"/>
              <a:t>): </a:t>
            </a:r>
          </a:p>
          <a:p>
            <a:pPr lvl="2"/>
            <a:r>
              <a:rPr lang="fr-FR" sz="1200" dirty="0"/>
              <a:t>Ne peut pas démarrer: reste en position « Off »</a:t>
            </a:r>
          </a:p>
          <a:p>
            <a:pPr lvl="1">
              <a:buFont typeface="Wingdings" pitchFamily="2" charset="2"/>
              <a:buChar char="Ø"/>
            </a:pPr>
            <a:r>
              <a:rPr lang="fr-FR" sz="1600" b="1" dirty="0" err="1"/>
              <a:t>Temporary</a:t>
            </a:r>
            <a:r>
              <a:rPr lang="fr-FR" sz="1600" b="1" dirty="0"/>
              <a:t> Stop Interlock</a:t>
            </a:r>
            <a:r>
              <a:rPr lang="fr-FR" sz="1600" dirty="0"/>
              <a:t> (</a:t>
            </a:r>
            <a:r>
              <a:rPr lang="fr-FR" sz="1600" b="1" dirty="0">
                <a:solidFill>
                  <a:srgbClr val="FF0000"/>
                </a:solidFill>
              </a:rPr>
              <a:t>S</a:t>
            </a:r>
            <a:r>
              <a:rPr lang="fr-FR" sz="1600" dirty="0"/>
              <a:t>): </a:t>
            </a:r>
          </a:p>
          <a:p>
            <a:pPr lvl="2"/>
            <a:r>
              <a:rPr lang="fr-FR" sz="1200" dirty="0"/>
              <a:t>Mise en position de sécurité quand la condition est remplie</a:t>
            </a:r>
          </a:p>
          <a:p>
            <a:pPr lvl="2"/>
            <a:r>
              <a:rPr lang="fr-FR" sz="1200" dirty="0"/>
              <a:t>Redémarre automatiquement quand la condition disparait</a:t>
            </a:r>
          </a:p>
          <a:p>
            <a:pPr lvl="2"/>
            <a:r>
              <a:rPr lang="fr-FR" sz="1200" dirty="0"/>
              <a:t>L’acquittement arrête le clignotement (</a:t>
            </a:r>
            <a:r>
              <a:rPr lang="fr-FR" sz="1200" b="1" dirty="0" err="1"/>
              <a:t>Ack</a:t>
            </a:r>
            <a:r>
              <a:rPr lang="fr-FR" sz="1200" b="1" dirty="0"/>
              <a:t>. </a:t>
            </a:r>
            <a:r>
              <a:rPr lang="fr-FR" sz="1200" b="1" dirty="0" err="1"/>
              <a:t>Alarm</a:t>
            </a:r>
            <a:r>
              <a:rPr lang="fr-FR" sz="1200" dirty="0"/>
              <a:t>)</a:t>
            </a:r>
          </a:p>
          <a:p>
            <a:pPr lvl="1">
              <a:buFont typeface="Wingdings" pitchFamily="2" charset="2"/>
              <a:buChar char="Ø"/>
            </a:pPr>
            <a:r>
              <a:rPr lang="fr-FR" sz="1600" b="1" dirty="0"/>
              <a:t>Full Stop Interlock (</a:t>
            </a:r>
            <a:r>
              <a:rPr lang="fr-FR" sz="1600" b="1" dirty="0">
                <a:solidFill>
                  <a:srgbClr val="FF0000"/>
                </a:solidFill>
              </a:rPr>
              <a:t>F</a:t>
            </a:r>
            <a:r>
              <a:rPr lang="fr-FR" sz="1600" b="1" dirty="0"/>
              <a:t>) </a:t>
            </a:r>
            <a:r>
              <a:rPr lang="fr-FR" sz="1600" dirty="0"/>
              <a:t>:</a:t>
            </a:r>
          </a:p>
          <a:p>
            <a:pPr lvl="2"/>
            <a:r>
              <a:rPr lang="fr-FR" sz="1200" dirty="0"/>
              <a:t>Mise en position de sécurité quand la condition est remplie</a:t>
            </a:r>
          </a:p>
          <a:p>
            <a:pPr lvl="2"/>
            <a:r>
              <a:rPr lang="fr-FR" sz="1200" dirty="0"/>
              <a:t>L’acquittement arrête le clignotement (</a:t>
            </a:r>
            <a:r>
              <a:rPr lang="fr-FR" sz="1200" b="1" dirty="0" err="1"/>
              <a:t>Ack</a:t>
            </a:r>
            <a:r>
              <a:rPr lang="fr-FR" sz="1200" b="1" dirty="0"/>
              <a:t>. </a:t>
            </a:r>
            <a:r>
              <a:rPr lang="fr-FR" sz="1200" b="1" dirty="0" err="1"/>
              <a:t>Alarm</a:t>
            </a:r>
            <a:r>
              <a:rPr lang="fr-FR" sz="1200" dirty="0"/>
              <a:t>)</a:t>
            </a:r>
          </a:p>
          <a:p>
            <a:pPr lvl="2"/>
            <a:r>
              <a:rPr lang="fr-FR" sz="1200" dirty="0"/>
              <a:t>« </a:t>
            </a:r>
            <a:r>
              <a:rPr lang="fr-FR" sz="1200" b="1" dirty="0" err="1"/>
              <a:t>Allow</a:t>
            </a:r>
            <a:r>
              <a:rPr lang="fr-FR" sz="1200" b="1" dirty="0"/>
              <a:t> Restart</a:t>
            </a:r>
            <a:r>
              <a:rPr lang="fr-FR" sz="1200" dirty="0"/>
              <a:t> » permet de redémarrer une fois la condition disparue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027988" y="6400800"/>
            <a:ext cx="1116012" cy="457200"/>
          </a:xfrm>
        </p:spPr>
        <p:txBody>
          <a:bodyPr/>
          <a:lstStyle/>
          <a:p>
            <a:fld id="{41C6A499-26DF-462B-B1B6-F2C4EFDD55D5}" type="slidenum">
              <a:rPr lang="es-ES" smtClean="0"/>
              <a:pPr/>
              <a:t>6</a:t>
            </a:fld>
            <a:endParaRPr lang="es-ES" dirty="0"/>
          </a:p>
        </p:txBody>
      </p:sp>
      <p:grpSp>
        <p:nvGrpSpPr>
          <p:cNvPr id="24" name="Group 23"/>
          <p:cNvGrpSpPr/>
          <p:nvPr/>
        </p:nvGrpSpPr>
        <p:grpSpPr>
          <a:xfrm>
            <a:off x="6965587" y="2432695"/>
            <a:ext cx="1895078" cy="533400"/>
            <a:chOff x="5652120" y="2060848"/>
            <a:chExt cx="1895078" cy="533400"/>
          </a:xfrm>
        </p:grpSpPr>
        <p:pic>
          <p:nvPicPr>
            <p:cNvPr id="8089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52120" y="2060848"/>
              <a:ext cx="962025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704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04248" y="2060848"/>
              <a:ext cx="74295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7" name="Group 26"/>
          <p:cNvGrpSpPr/>
          <p:nvPr/>
        </p:nvGrpSpPr>
        <p:grpSpPr>
          <a:xfrm>
            <a:off x="1725009" y="5875399"/>
            <a:ext cx="1967086" cy="624458"/>
            <a:chOff x="971600" y="5949280"/>
            <a:chExt cx="1967086" cy="624458"/>
          </a:xfrm>
        </p:grpSpPr>
        <p:pic>
          <p:nvPicPr>
            <p:cNvPr id="80897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71600" y="6021288"/>
              <a:ext cx="885825" cy="55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7044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95736" y="5949280"/>
              <a:ext cx="742950" cy="55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5" name="Group 24"/>
          <p:cNvGrpSpPr/>
          <p:nvPr/>
        </p:nvGrpSpPr>
        <p:grpSpPr>
          <a:xfrm>
            <a:off x="6869196" y="3078182"/>
            <a:ext cx="1991469" cy="561975"/>
            <a:chOff x="5580112" y="3068960"/>
            <a:chExt cx="1991469" cy="561975"/>
          </a:xfrm>
        </p:grpSpPr>
        <p:pic>
          <p:nvPicPr>
            <p:cNvPr id="80899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580112" y="3068960"/>
              <a:ext cx="1047750" cy="561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7045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876256" y="3068960"/>
              <a:ext cx="695325" cy="55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" name="Group 25"/>
          <p:cNvGrpSpPr/>
          <p:nvPr/>
        </p:nvGrpSpPr>
        <p:grpSpPr>
          <a:xfrm>
            <a:off x="6905770" y="3717032"/>
            <a:ext cx="1938511" cy="571500"/>
            <a:chOff x="971600" y="5301208"/>
            <a:chExt cx="1938511" cy="571500"/>
          </a:xfrm>
        </p:grpSpPr>
        <p:pic>
          <p:nvPicPr>
            <p:cNvPr id="87043" name="Picture 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195736" y="5301208"/>
              <a:ext cx="714375" cy="55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0900" name="Picture 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971600" y="5301208"/>
              <a:ext cx="981075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93267" y="1779073"/>
            <a:ext cx="9144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7193415" y="1196752"/>
            <a:ext cx="15969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/>
              <a:t>Condition active: </a:t>
            </a:r>
          </a:p>
          <a:p>
            <a:pPr algn="ctr"/>
            <a:r>
              <a:rPr lang="fr-FR" sz="1400" dirty="0"/>
              <a:t>Lettre </a:t>
            </a:r>
            <a:r>
              <a:rPr lang="fr-FR" sz="1400" b="1" dirty="0">
                <a:solidFill>
                  <a:srgbClr val="FF0000"/>
                </a:solidFill>
              </a:rPr>
              <a:t>A</a:t>
            </a:r>
            <a:r>
              <a:rPr lang="fr-FR" sz="1400" dirty="0"/>
              <a:t>, </a:t>
            </a:r>
            <a:r>
              <a:rPr lang="fr-FR" sz="1400" b="1" dirty="0">
                <a:solidFill>
                  <a:srgbClr val="FF0000"/>
                </a:solidFill>
              </a:rPr>
              <a:t>I</a:t>
            </a:r>
            <a:r>
              <a:rPr lang="fr-FR" sz="1400" dirty="0"/>
              <a:t>, </a:t>
            </a:r>
            <a:r>
              <a:rPr lang="fr-FR" sz="1400" b="1" dirty="0">
                <a:solidFill>
                  <a:srgbClr val="FF0000"/>
                </a:solidFill>
              </a:rPr>
              <a:t>S</a:t>
            </a:r>
            <a:r>
              <a:rPr lang="fr-FR" sz="1400" dirty="0"/>
              <a:t> ou </a:t>
            </a:r>
            <a:r>
              <a:rPr lang="fr-FR" sz="1400" b="1" dirty="0">
                <a:solidFill>
                  <a:srgbClr val="FF0000"/>
                </a:solidFill>
              </a:rPr>
              <a:t>F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99467" y="5255622"/>
            <a:ext cx="38136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/>
              <a:t>« </a:t>
            </a:r>
            <a:r>
              <a:rPr lang="fr-FR" sz="1400" dirty="0" err="1"/>
              <a:t>Allow</a:t>
            </a:r>
            <a:r>
              <a:rPr lang="fr-FR" sz="1400" dirty="0"/>
              <a:t> restart » nécessaire pour redémarrer: </a:t>
            </a:r>
          </a:p>
          <a:p>
            <a:pPr algn="ctr"/>
            <a:r>
              <a:rPr lang="fr-FR" sz="1400" dirty="0"/>
              <a:t>Lettre orange </a:t>
            </a:r>
            <a:r>
              <a:rPr lang="fr-FR" sz="1400" b="1" dirty="0">
                <a:solidFill>
                  <a:srgbClr val="FFC000"/>
                </a:solidFill>
              </a:rPr>
              <a:t>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804" y="1793361"/>
            <a:ext cx="7143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A06C73E-56F2-77DB-3A6B-A431E9DE025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60177" y="4377760"/>
            <a:ext cx="3200488" cy="2301475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auto">
          <a:xfrm>
            <a:off x="7731824" y="4804162"/>
            <a:ext cx="1112457" cy="713070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Objets Alarme et interlock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2400" dirty="0"/>
              <a:t>Les interlock sont activés par des “objets alarmes”</a:t>
            </a:r>
          </a:p>
          <a:p>
            <a:pPr lvl="1"/>
            <a:r>
              <a:rPr lang="fr-FR" sz="1500" b="1" dirty="0"/>
              <a:t>Alarme digitale </a:t>
            </a:r>
            <a:r>
              <a:rPr lang="fr-FR" sz="1500" dirty="0"/>
              <a:t>: Condition booléenne (</a:t>
            </a:r>
            <a:r>
              <a:rPr lang="fr-FR" sz="1500" b="1" dirty="0">
                <a:solidFill>
                  <a:srgbClr val="FF0000"/>
                </a:solidFill>
              </a:rPr>
              <a:t>A</a:t>
            </a:r>
            <a:r>
              <a:rPr lang="fr-FR" sz="1500" dirty="0"/>
              <a:t>)</a:t>
            </a:r>
          </a:p>
          <a:p>
            <a:pPr lvl="1"/>
            <a:r>
              <a:rPr lang="fr-FR" sz="1500" b="1" dirty="0"/>
              <a:t>Alarme Analogique</a:t>
            </a:r>
            <a:r>
              <a:rPr lang="fr-FR" sz="1500" dirty="0"/>
              <a:t>: Franchissement de seuil d’un capteur (</a:t>
            </a:r>
            <a:r>
              <a:rPr lang="fr-FR" sz="1500" b="1" dirty="0">
                <a:solidFill>
                  <a:srgbClr val="FF0000"/>
                </a:solidFill>
              </a:rPr>
              <a:t>HH</a:t>
            </a:r>
            <a:r>
              <a:rPr lang="fr-FR" sz="1500" dirty="0"/>
              <a:t>, </a:t>
            </a:r>
            <a:r>
              <a:rPr lang="fr-FR" sz="1500" b="1" dirty="0">
                <a:solidFill>
                  <a:srgbClr val="FFC000"/>
                </a:solidFill>
              </a:rPr>
              <a:t>H</a:t>
            </a:r>
            <a:r>
              <a:rPr lang="fr-FR" sz="1500" dirty="0"/>
              <a:t>, </a:t>
            </a:r>
            <a:r>
              <a:rPr lang="fr-FR" sz="1500" b="1" dirty="0">
                <a:solidFill>
                  <a:srgbClr val="FFC000"/>
                </a:solidFill>
              </a:rPr>
              <a:t>L</a:t>
            </a:r>
            <a:r>
              <a:rPr lang="fr-FR" sz="1500" dirty="0"/>
              <a:t>, </a:t>
            </a:r>
            <a:r>
              <a:rPr lang="fr-FR" sz="1500" b="1" dirty="0">
                <a:solidFill>
                  <a:srgbClr val="FF0000"/>
                </a:solidFill>
              </a:rPr>
              <a:t>LL</a:t>
            </a:r>
            <a:r>
              <a:rPr lang="fr-FR" sz="1500" dirty="0"/>
              <a:t>)</a:t>
            </a:r>
          </a:p>
          <a:p>
            <a:endParaRPr lang="fr-FR" sz="2400" dirty="0"/>
          </a:p>
          <a:p>
            <a:endParaRPr lang="fr-FR" sz="2400" dirty="0"/>
          </a:p>
          <a:p>
            <a:endParaRPr lang="fr-FR" sz="2400" dirty="0"/>
          </a:p>
          <a:p>
            <a:endParaRPr lang="fr-FR" sz="2400" dirty="0"/>
          </a:p>
          <a:p>
            <a:endParaRPr lang="fr-FR" sz="2400" dirty="0"/>
          </a:p>
          <a:p>
            <a:endParaRPr lang="fr-FR" sz="2400" dirty="0"/>
          </a:p>
          <a:p>
            <a:r>
              <a:rPr lang="fr-FR" sz="2400" dirty="0"/>
              <a:t>« Bloc PLC </a:t>
            </a:r>
            <a:r>
              <a:rPr lang="fr-FR" sz="2400" dirty="0" err="1"/>
              <a:t>Alarm</a:t>
            </a:r>
            <a:r>
              <a:rPr lang="fr-FR" sz="2400" dirty="0"/>
              <a:t> » : Bloque l’Interlock </a:t>
            </a:r>
            <a:r>
              <a:rPr lang="fr-FR" sz="2400" u="sng" dirty="0"/>
              <a:t>dans le PLC</a:t>
            </a:r>
          </a:p>
          <a:p>
            <a:endParaRPr lang="fr-FR" sz="2400" dirty="0"/>
          </a:p>
          <a:p>
            <a:endParaRPr lang="fr-FR" sz="2400" dirty="0"/>
          </a:p>
          <a:p>
            <a:pPr>
              <a:buNone/>
            </a:pPr>
            <a:endParaRPr lang="fr-F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C6A499-26DF-462B-B1B6-F2C4EFDD55D5}" type="slidenum">
              <a:rPr lang="es-ES" smtClean="0"/>
              <a:pPr/>
              <a:t>7</a:t>
            </a:fld>
            <a:endParaRPr lang="es-E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5342" y="2803710"/>
            <a:ext cx="1224136" cy="71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>
            <a:endCxn id="5" idx="1"/>
          </p:cNvCxnSpPr>
          <p:nvPr/>
        </p:nvCxnSpPr>
        <p:spPr bwMode="auto">
          <a:xfrm>
            <a:off x="2181117" y="3138154"/>
            <a:ext cx="3054225" cy="221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8" name="Picture 7" descr="widget5_blink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33045" y="2922130"/>
            <a:ext cx="628650" cy="47625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325133" y="2850122"/>
            <a:ext cx="172515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500" i="1" dirty="0"/>
              <a:t>Full Stop Interlock</a:t>
            </a:r>
            <a:endParaRPr lang="en-US" sz="1500" i="1" dirty="0"/>
          </a:p>
        </p:txBody>
      </p:sp>
      <p:grpSp>
        <p:nvGrpSpPr>
          <p:cNvPr id="26" name="Group 25"/>
          <p:cNvGrpSpPr/>
          <p:nvPr/>
        </p:nvGrpSpPr>
        <p:grpSpPr>
          <a:xfrm>
            <a:off x="1691680" y="5612854"/>
            <a:ext cx="4279012" cy="768474"/>
            <a:chOff x="2051720" y="3645024"/>
            <a:chExt cx="4279012" cy="768474"/>
          </a:xfrm>
        </p:grpSpPr>
        <p:cxnSp>
          <p:nvCxnSpPr>
            <p:cNvPr id="22" name="Straight Arrow Connector 21"/>
            <p:cNvCxnSpPr/>
            <p:nvPr/>
          </p:nvCxnSpPr>
          <p:spPr bwMode="auto">
            <a:xfrm>
              <a:off x="2699792" y="4005064"/>
              <a:ext cx="216024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3059832" y="3717032"/>
              <a:ext cx="143661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500" i="1" dirty="0"/>
                <a:t>Block Interlock</a:t>
              </a:r>
              <a:endParaRPr lang="en-US" sz="1500" i="1" dirty="0"/>
            </a:p>
          </p:txBody>
        </p:sp>
        <p:pic>
          <p:nvPicPr>
            <p:cNvPr id="8499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60032" y="3645024"/>
              <a:ext cx="1470700" cy="768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4996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051720" y="3717032"/>
              <a:ext cx="630614" cy="496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901" y="1946704"/>
            <a:ext cx="8191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 descr="widget5_blink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256884" y="1405164"/>
            <a:ext cx="628650" cy="476250"/>
          </a:xfrm>
          <a:prstGeom prst="rect">
            <a:avLst/>
          </a:prstGeom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8398" y="3558577"/>
            <a:ext cx="81915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1" name="Straight Arrow Connector 30"/>
          <p:cNvCxnSpPr/>
          <p:nvPr/>
        </p:nvCxnSpPr>
        <p:spPr bwMode="auto">
          <a:xfrm flipV="1">
            <a:off x="2387548" y="3333363"/>
            <a:ext cx="2847794" cy="5204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 rot="20944256">
            <a:off x="2471352" y="3344274"/>
            <a:ext cx="232788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500" i="1" dirty="0" err="1"/>
              <a:t>Temporary</a:t>
            </a:r>
            <a:r>
              <a:rPr lang="fr-FR" sz="1500" i="1" dirty="0"/>
              <a:t> Stop Interlock</a:t>
            </a:r>
            <a:endParaRPr lang="en-US" sz="1500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Diagnostique Interlock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5538"/>
            <a:ext cx="8784976" cy="4895850"/>
          </a:xfrm>
        </p:spPr>
        <p:txBody>
          <a:bodyPr/>
          <a:lstStyle/>
          <a:p>
            <a:r>
              <a:rPr lang="fr-FR" sz="2400" dirty="0"/>
              <a:t>Depuis un synoptique:</a:t>
            </a:r>
          </a:p>
          <a:p>
            <a:pPr lvl="1"/>
            <a:r>
              <a:rPr lang="fr-FR" sz="1400" dirty="0"/>
              <a:t>Double clique sur une unité ou sur un actionneur avec un interlock.</a:t>
            </a:r>
          </a:p>
          <a:p>
            <a:pPr lvl="2"/>
            <a:r>
              <a:rPr lang="fr-FR" sz="1400" dirty="0"/>
              <a:t>Bouton « </a:t>
            </a:r>
            <a:r>
              <a:rPr lang="fr-FR" sz="1400" i="1" dirty="0" err="1"/>
              <a:t>Alarms</a:t>
            </a:r>
            <a:r>
              <a:rPr lang="fr-FR" sz="1400" dirty="0"/>
              <a:t> » depuis la </a:t>
            </a:r>
            <a:r>
              <a:rPr lang="fr-FR" sz="1400" dirty="0" err="1"/>
              <a:t>faceplate</a:t>
            </a:r>
            <a:r>
              <a:rPr lang="fr-FR" sz="1400" dirty="0"/>
              <a:t> affiche toutes les alarmes entrainant un FS, TS, SI, AL sur cette unité ou actionneur</a:t>
            </a:r>
          </a:p>
          <a:p>
            <a:pPr lvl="1"/>
            <a:r>
              <a:rPr lang="fr-FR" sz="1400" dirty="0"/>
              <a:t>Autre solution: clique droit sur l’unité/actionneur puis bouton « </a:t>
            </a:r>
            <a:r>
              <a:rPr lang="fr-FR" sz="1400" dirty="0" err="1"/>
              <a:t>Alarms</a:t>
            </a:r>
            <a:r>
              <a:rPr lang="fr-FR" sz="1400" dirty="0"/>
              <a:t> »</a:t>
            </a:r>
          </a:p>
          <a:p>
            <a:pPr lvl="1"/>
            <a:endParaRPr lang="fr-FR" sz="2000" dirty="0"/>
          </a:p>
          <a:p>
            <a:pPr lvl="1"/>
            <a:endParaRPr lang="fr-FR" sz="2000" dirty="0"/>
          </a:p>
          <a:p>
            <a:endParaRPr lang="fr-F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027988" y="6328792"/>
            <a:ext cx="1116012" cy="457200"/>
          </a:xfrm>
        </p:spPr>
        <p:txBody>
          <a:bodyPr/>
          <a:lstStyle/>
          <a:p>
            <a:fld id="{41C6A499-26DF-462B-B1B6-F2C4EFDD55D5}" type="slidenum">
              <a:rPr lang="es-ES" smtClean="0"/>
              <a:pPr/>
              <a:t>8</a:t>
            </a:fld>
            <a:endParaRPr lang="es-ES"/>
          </a:p>
        </p:txBody>
      </p:sp>
      <p:grpSp>
        <p:nvGrpSpPr>
          <p:cNvPr id="6" name="Group 5"/>
          <p:cNvGrpSpPr/>
          <p:nvPr/>
        </p:nvGrpSpPr>
        <p:grpSpPr>
          <a:xfrm>
            <a:off x="2436008" y="2708920"/>
            <a:ext cx="2520280" cy="743014"/>
            <a:chOff x="971600" y="5301208"/>
            <a:chExt cx="1938511" cy="571500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5736" y="5301208"/>
              <a:ext cx="714375" cy="55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71600" y="5301208"/>
              <a:ext cx="981075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3645024"/>
            <a:ext cx="4860032" cy="2949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ight Arrow 13"/>
          <p:cNvSpPr/>
          <p:nvPr/>
        </p:nvSpPr>
        <p:spPr bwMode="auto">
          <a:xfrm>
            <a:off x="3923928" y="4077072"/>
            <a:ext cx="504056" cy="28803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55A5959-45E9-304A-237A-41E04F11A3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031" y="3638074"/>
            <a:ext cx="3692925" cy="265558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 bwMode="auto">
          <a:xfrm>
            <a:off x="3131840" y="4149080"/>
            <a:ext cx="792088" cy="21602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721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Propagation acquittement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1125538"/>
            <a:ext cx="8004175" cy="1727398"/>
          </a:xfrm>
        </p:spPr>
        <p:txBody>
          <a:bodyPr/>
          <a:lstStyle/>
          <a:p>
            <a:r>
              <a:rPr lang="fr-FR" sz="1800" dirty="0"/>
              <a:t>Acquittement d’un objet (alarme, PCO, </a:t>
            </a:r>
            <a:r>
              <a:rPr lang="fr-FR" sz="1800" dirty="0" err="1"/>
              <a:t>field</a:t>
            </a:r>
            <a:r>
              <a:rPr lang="fr-FR" sz="1800" dirty="0"/>
              <a:t>)</a:t>
            </a:r>
          </a:p>
          <a:p>
            <a:pPr lvl="1"/>
            <a:r>
              <a:rPr lang="fr-FR" sz="1600" dirty="0"/>
              <a:t>Arrête le clignotement</a:t>
            </a:r>
          </a:p>
          <a:p>
            <a:pPr lvl="1"/>
            <a:r>
              <a:rPr lang="fr-FR" sz="1600" dirty="0"/>
              <a:t>Peut être fait dès qu’une alarme est active</a:t>
            </a:r>
          </a:p>
          <a:p>
            <a:pPr lvl="1"/>
            <a:r>
              <a:rPr lang="fr-FR" sz="1600" dirty="0"/>
              <a:t>Propagation à la hiérarchie mais pas entre PCO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280524" y="5996136"/>
            <a:ext cx="1116012" cy="457200"/>
          </a:xfrm>
        </p:spPr>
        <p:txBody>
          <a:bodyPr/>
          <a:lstStyle/>
          <a:p>
            <a:fld id="{41C6A499-26DF-462B-B1B6-F2C4EFDD55D5}" type="slidenum">
              <a:rPr lang="es-ES" smtClean="0"/>
              <a:pPr/>
              <a:t>9</a:t>
            </a:fld>
            <a:endParaRPr lang="es-ES" dirty="0"/>
          </a:p>
        </p:txBody>
      </p:sp>
      <p:grpSp>
        <p:nvGrpSpPr>
          <p:cNvPr id="31" name="Group 30"/>
          <p:cNvGrpSpPr/>
          <p:nvPr/>
        </p:nvGrpSpPr>
        <p:grpSpPr>
          <a:xfrm>
            <a:off x="539552" y="2808734"/>
            <a:ext cx="1420738" cy="2924522"/>
            <a:chOff x="6804248" y="3429000"/>
            <a:chExt cx="1420738" cy="2924522"/>
          </a:xfrm>
        </p:grpSpPr>
        <p:pic>
          <p:nvPicPr>
            <p:cNvPr id="36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64288" y="3429000"/>
              <a:ext cx="714375" cy="552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36" descr="widget5_blink.gif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596336" y="5877272"/>
              <a:ext cx="628650" cy="476250"/>
            </a:xfrm>
            <a:prstGeom prst="rect">
              <a:avLst/>
            </a:prstGeom>
          </p:spPr>
        </p:pic>
        <p:pic>
          <p:nvPicPr>
            <p:cNvPr id="38" name="Picture 37" descr="widget5_blink.gif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804248" y="5877272"/>
              <a:ext cx="628650" cy="476250"/>
            </a:xfrm>
            <a:prstGeom prst="rect">
              <a:avLst/>
            </a:prstGeom>
          </p:spPr>
        </p:pic>
        <p:cxnSp>
          <p:nvCxnSpPr>
            <p:cNvPr id="39" name="Straight Arrow Connector 38"/>
            <p:cNvCxnSpPr>
              <a:stCxn id="36" idx="2"/>
              <a:endCxn id="37" idx="0"/>
            </p:cNvCxnSpPr>
            <p:nvPr/>
          </p:nvCxnSpPr>
          <p:spPr bwMode="auto">
            <a:xfrm>
              <a:off x="7521476" y="3981450"/>
              <a:ext cx="389185" cy="189582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0" name="Straight Arrow Connector 39"/>
            <p:cNvCxnSpPr>
              <a:stCxn id="36" idx="2"/>
              <a:endCxn id="38" idx="0"/>
            </p:cNvCxnSpPr>
            <p:nvPr/>
          </p:nvCxnSpPr>
          <p:spPr bwMode="auto">
            <a:xfrm flipH="1">
              <a:off x="7118573" y="3981450"/>
              <a:ext cx="402903" cy="189582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6" name="Picture 5" descr="widget5_blink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167796" y="4648699"/>
            <a:ext cx="628650" cy="4762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9846" y="1952000"/>
            <a:ext cx="1224136" cy="71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widget5_blink.gif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375708" y="4692901"/>
            <a:ext cx="628650" cy="476250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stCxn id="12" idx="2"/>
            <a:endCxn id="6" idx="0"/>
          </p:cNvCxnSpPr>
          <p:nvPr/>
        </p:nvCxnSpPr>
        <p:spPr bwMode="auto">
          <a:xfrm flipH="1">
            <a:off x="5482121" y="2665089"/>
            <a:ext cx="1459793" cy="19836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>
            <a:stCxn id="12" idx="2"/>
            <a:endCxn id="15" idx="0"/>
          </p:cNvCxnSpPr>
          <p:nvPr/>
        </p:nvCxnSpPr>
        <p:spPr bwMode="auto">
          <a:xfrm flipH="1">
            <a:off x="4690033" y="2665089"/>
            <a:ext cx="2251881" cy="20278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3940" y="4476877"/>
            <a:ext cx="7143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6" name="Straight Arrow Connector 45"/>
          <p:cNvCxnSpPr>
            <a:stCxn id="12" idx="2"/>
            <a:endCxn id="45" idx="0"/>
          </p:cNvCxnSpPr>
          <p:nvPr/>
        </p:nvCxnSpPr>
        <p:spPr bwMode="auto">
          <a:xfrm flipH="1">
            <a:off x="6821128" y="2665089"/>
            <a:ext cx="120786" cy="18117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8116" y="4476877"/>
            <a:ext cx="7143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0" name="Straight Arrow Connector 49"/>
          <p:cNvCxnSpPr>
            <a:stCxn id="12" idx="2"/>
            <a:endCxn id="49" idx="0"/>
          </p:cNvCxnSpPr>
          <p:nvPr/>
        </p:nvCxnSpPr>
        <p:spPr bwMode="auto">
          <a:xfrm>
            <a:off x="6941914" y="2665089"/>
            <a:ext cx="1463390" cy="18117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29" name="Group 28"/>
          <p:cNvGrpSpPr/>
          <p:nvPr/>
        </p:nvGrpSpPr>
        <p:grpSpPr>
          <a:xfrm>
            <a:off x="5835501" y="5004791"/>
            <a:ext cx="3036911" cy="815702"/>
            <a:chOff x="1950567" y="5781650"/>
            <a:chExt cx="3036911" cy="815702"/>
          </a:xfrm>
        </p:grpSpPr>
        <p:pic>
          <p:nvPicPr>
            <p:cNvPr id="53" name="Picture 52" descr="widget5_blink.gif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58828" y="6116910"/>
              <a:ext cx="628650" cy="476250"/>
            </a:xfrm>
            <a:prstGeom prst="rect">
              <a:avLst/>
            </a:prstGeom>
          </p:spPr>
        </p:pic>
        <p:pic>
          <p:nvPicPr>
            <p:cNvPr id="54" name="Picture 53" descr="widget5_blink.gif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09603" y="6116910"/>
              <a:ext cx="628650" cy="476250"/>
            </a:xfrm>
            <a:prstGeom prst="rect">
              <a:avLst/>
            </a:prstGeom>
          </p:spPr>
        </p:pic>
        <p:cxnSp>
          <p:nvCxnSpPr>
            <p:cNvPr id="55" name="Straight Arrow Connector 54"/>
            <p:cNvCxnSpPr>
              <a:stCxn id="49" idx="2"/>
              <a:endCxn id="53" idx="0"/>
            </p:cNvCxnSpPr>
            <p:nvPr/>
          </p:nvCxnSpPr>
          <p:spPr bwMode="auto">
            <a:xfrm>
              <a:off x="4520370" y="5806186"/>
              <a:ext cx="152783" cy="31072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56" name="Straight Arrow Connector 55"/>
            <p:cNvCxnSpPr>
              <a:stCxn id="49" idx="2"/>
              <a:endCxn id="54" idx="0"/>
            </p:cNvCxnSpPr>
            <p:nvPr/>
          </p:nvCxnSpPr>
          <p:spPr bwMode="auto">
            <a:xfrm flipH="1">
              <a:off x="3923928" y="5806186"/>
              <a:ext cx="596442" cy="31072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pic>
          <p:nvPicPr>
            <p:cNvPr id="59" name="Picture 58" descr="widget5_blink.gif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42655" y="6121102"/>
              <a:ext cx="628650" cy="476250"/>
            </a:xfrm>
            <a:prstGeom prst="rect">
              <a:avLst/>
            </a:prstGeom>
          </p:spPr>
        </p:pic>
        <p:pic>
          <p:nvPicPr>
            <p:cNvPr id="60" name="Picture 59" descr="widget5_blink.gif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950567" y="6121102"/>
              <a:ext cx="628650" cy="476250"/>
            </a:xfrm>
            <a:prstGeom prst="rect">
              <a:avLst/>
            </a:prstGeom>
          </p:spPr>
        </p:pic>
        <p:cxnSp>
          <p:nvCxnSpPr>
            <p:cNvPr id="61" name="Straight Arrow Connector 60"/>
            <p:cNvCxnSpPr>
              <a:endCxn id="59" idx="0"/>
            </p:cNvCxnSpPr>
            <p:nvPr/>
          </p:nvCxnSpPr>
          <p:spPr bwMode="auto">
            <a:xfrm>
              <a:off x="2811811" y="5781650"/>
              <a:ext cx="245169" cy="33945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2" name="Straight Arrow Connector 61"/>
            <p:cNvCxnSpPr>
              <a:endCxn id="60" idx="0"/>
            </p:cNvCxnSpPr>
            <p:nvPr/>
          </p:nvCxnSpPr>
          <p:spPr bwMode="auto">
            <a:xfrm flipH="1">
              <a:off x="2264892" y="5781650"/>
              <a:ext cx="546919" cy="33945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173" y="4524150"/>
            <a:ext cx="123825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4" name="Straight Arrow Connector 33"/>
          <p:cNvCxnSpPr>
            <a:stCxn id="12" idx="1"/>
            <a:endCxn id="2050" idx="0"/>
          </p:cNvCxnSpPr>
          <p:nvPr/>
        </p:nvCxnSpPr>
        <p:spPr bwMode="auto">
          <a:xfrm flipH="1">
            <a:off x="3502298" y="2308545"/>
            <a:ext cx="2827548" cy="22156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3901878" y="3860705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NON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443486" y="3656894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ACK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451796" y="3465412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ACK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649368" y="4020052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ACK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702466" y="3796277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ACK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196287" y="5023833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ACK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569100" y="5004791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ACK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7743304" y="5004790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ACK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8222618" y="5036017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ACK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797887" y="2214159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ACK</a:t>
            </a:r>
          </a:p>
        </p:txBody>
      </p:sp>
      <p:cxnSp>
        <p:nvCxnSpPr>
          <p:cNvPr id="20" name="Straight Arrow Connector 19"/>
          <p:cNvCxnSpPr/>
          <p:nvPr/>
        </p:nvCxnSpPr>
        <p:spPr bwMode="auto">
          <a:xfrm flipH="1">
            <a:off x="7555184" y="2209923"/>
            <a:ext cx="104737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6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93993" y="1799942"/>
            <a:ext cx="333375" cy="395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" name="TextBox 66"/>
          <p:cNvSpPr txBox="1"/>
          <p:nvPr/>
        </p:nvSpPr>
        <p:spPr>
          <a:xfrm>
            <a:off x="1835696" y="3002695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ACK</a:t>
            </a:r>
          </a:p>
        </p:txBody>
      </p:sp>
      <p:cxnSp>
        <p:nvCxnSpPr>
          <p:cNvPr id="68" name="Straight Arrow Connector 67"/>
          <p:cNvCxnSpPr/>
          <p:nvPr/>
        </p:nvCxnSpPr>
        <p:spPr bwMode="auto">
          <a:xfrm flipH="1">
            <a:off x="1592993" y="2998459"/>
            <a:ext cx="104737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69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1802" y="2588478"/>
            <a:ext cx="333375" cy="395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" name="TextBox 69"/>
          <p:cNvSpPr txBox="1"/>
          <p:nvPr/>
        </p:nvSpPr>
        <p:spPr>
          <a:xfrm>
            <a:off x="681046" y="4482134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ACK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262333" y="4191811"/>
            <a:ext cx="5004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ACK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997519" y="6237312"/>
            <a:ext cx="5497018" cy="58477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b="1" dirty="0" err="1"/>
              <a:t>Allow</a:t>
            </a:r>
            <a:r>
              <a:rPr lang="fr-FR" sz="1600" b="1" dirty="0"/>
              <a:t> Restart</a:t>
            </a:r>
            <a:r>
              <a:rPr lang="fr-FR" sz="1600" dirty="0"/>
              <a:t>: Jamais de propagation du “</a:t>
            </a:r>
            <a:r>
              <a:rPr lang="fr-FR" sz="1600" dirty="0" err="1"/>
              <a:t>Allow</a:t>
            </a:r>
            <a:r>
              <a:rPr lang="fr-FR" sz="1600" dirty="0"/>
              <a:t> Restart”: </a:t>
            </a:r>
          </a:p>
          <a:p>
            <a:r>
              <a:rPr lang="fr-FR" sz="1600" dirty="0"/>
              <a:t>Nécessaire d’autoriser le redémarrage où le FS a eu lieu.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Pixel">
  <a:themeElements>
    <a:clrScheme name="Pixel 10">
      <a:dk1>
        <a:srgbClr val="000000"/>
      </a:dk1>
      <a:lt1>
        <a:srgbClr val="FFFFFF"/>
      </a:lt1>
      <a:dk2>
        <a:srgbClr val="000000"/>
      </a:dk2>
      <a:lt2>
        <a:srgbClr val="FF9900"/>
      </a:lt2>
      <a:accent1>
        <a:srgbClr val="FFCC99"/>
      </a:accent1>
      <a:accent2>
        <a:srgbClr val="FBA313"/>
      </a:accent2>
      <a:accent3>
        <a:srgbClr val="FFFFFF"/>
      </a:accent3>
      <a:accent4>
        <a:srgbClr val="000000"/>
      </a:accent4>
      <a:accent5>
        <a:srgbClr val="FFE2CA"/>
      </a:accent5>
      <a:accent6>
        <a:srgbClr val="E39310"/>
      </a:accent6>
      <a:hlink>
        <a:srgbClr val="CC3300"/>
      </a:hlink>
      <a:folHlink>
        <a:srgbClr val="FCC66E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18976</TotalTime>
  <Words>830</Words>
  <Application>Microsoft Office PowerPoint</Application>
  <PresentationFormat>On-screen Show (4:3)</PresentationFormat>
  <Paragraphs>181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Corbel</vt:lpstr>
      <vt:lpstr>Times New Roman</vt:lpstr>
      <vt:lpstr>Wingdings</vt:lpstr>
      <vt:lpstr>1_Pixel</vt:lpstr>
      <vt:lpstr> Résumé pour opération des systèmes CV avec UNICOS  </vt:lpstr>
      <vt:lpstr>Accès à la Supervision UNICOS</vt:lpstr>
      <vt:lpstr>Décomposition hiérarchique</vt:lpstr>
      <vt:lpstr>Modes d’opération</vt:lpstr>
      <vt:lpstr>Transitions entre les modes</vt:lpstr>
      <vt:lpstr>Alarmes et Interlocks</vt:lpstr>
      <vt:lpstr>Objets Alarme et interlock</vt:lpstr>
      <vt:lpstr>Diagnostique Interlock</vt:lpstr>
      <vt:lpstr>Propagation acquittement</vt:lpstr>
      <vt:lpstr>HMI</vt:lpstr>
      <vt:lpstr>Windows Tree</vt:lpstr>
      <vt:lpstr>Alarmes CCC</vt:lpstr>
      <vt:lpstr>UNICOS Generic Widget</vt:lpstr>
      <vt:lpstr>Accès a l'Aide</vt:lpstr>
      <vt:lpstr>Contacts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Will Booth</dc:creator>
  <cp:lastModifiedBy>Jesus Cortes</cp:lastModifiedBy>
  <cp:revision>1136</cp:revision>
  <cp:lastPrinted>2013-09-03T15:16:30Z</cp:lastPrinted>
  <dcterms:created xsi:type="dcterms:W3CDTF">2010-02-01T19:25:15Z</dcterms:created>
  <dcterms:modified xsi:type="dcterms:W3CDTF">2025-07-02T08:53:09Z</dcterms:modified>
</cp:coreProperties>
</file>