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2"/>
  </p:notesMasterIdLst>
  <p:handoutMasterIdLst>
    <p:handoutMasterId r:id="rId23"/>
  </p:handoutMasterIdLst>
  <p:sldIdLst>
    <p:sldId id="331" r:id="rId2"/>
    <p:sldId id="415" r:id="rId3"/>
    <p:sldId id="425" r:id="rId4"/>
    <p:sldId id="416" r:id="rId5"/>
    <p:sldId id="418" r:id="rId6"/>
    <p:sldId id="420" r:id="rId7"/>
    <p:sldId id="417" r:id="rId8"/>
    <p:sldId id="421" r:id="rId9"/>
    <p:sldId id="422" r:id="rId10"/>
    <p:sldId id="419" r:id="rId11"/>
    <p:sldId id="426" r:id="rId12"/>
    <p:sldId id="431" r:id="rId13"/>
    <p:sldId id="435" r:id="rId14"/>
    <p:sldId id="428" r:id="rId15"/>
    <p:sldId id="436" r:id="rId16"/>
    <p:sldId id="430" r:id="rId17"/>
    <p:sldId id="427" r:id="rId18"/>
    <p:sldId id="432" r:id="rId19"/>
    <p:sldId id="433" r:id="rId20"/>
    <p:sldId id="434" r:id="rId21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83700"/>
    <a:srgbClr val="CC9900"/>
    <a:srgbClr val="755411"/>
    <a:srgbClr val="BEBE32"/>
    <a:srgbClr val="DFA021"/>
    <a:srgbClr val="848222"/>
    <a:srgbClr val="646432"/>
    <a:srgbClr val="8A6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47" autoAdjust="0"/>
    <p:restoredTop sz="92171" autoAdjust="0"/>
  </p:normalViewPr>
  <p:slideViewPr>
    <p:cSldViewPr>
      <p:cViewPr varScale="1">
        <p:scale>
          <a:sx n="146" d="100"/>
          <a:sy n="146" d="100"/>
        </p:scale>
        <p:origin x="187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44" y="-7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A87FD8-BD8A-4A31-8E4B-FEC552FFFA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3478028-CF76-40E1-BD31-3F9B60E8EBED}">
      <dgm:prSet/>
      <dgm:spPr/>
      <dgm:t>
        <a:bodyPr/>
        <a:lstStyle/>
        <a:p>
          <a:r>
            <a:rPr lang="fr-FR"/>
            <a:t>Trends (courbes de tendances)</a:t>
          </a:r>
          <a:endParaRPr lang="en-US"/>
        </a:p>
      </dgm:t>
    </dgm:pt>
    <dgm:pt modelId="{6D5D60E4-A61B-43F1-A892-AF623D75D463}" type="parTrans" cxnId="{1B591D1B-9911-4A4C-8C1E-04469D8506A0}">
      <dgm:prSet/>
      <dgm:spPr/>
      <dgm:t>
        <a:bodyPr/>
        <a:lstStyle/>
        <a:p>
          <a:endParaRPr lang="en-US"/>
        </a:p>
      </dgm:t>
    </dgm:pt>
    <dgm:pt modelId="{A8F5CC29-F7C9-4B1F-9D7E-A2C798269FD1}" type="sibTrans" cxnId="{1B591D1B-9911-4A4C-8C1E-04469D8506A0}">
      <dgm:prSet/>
      <dgm:spPr/>
      <dgm:t>
        <a:bodyPr/>
        <a:lstStyle/>
        <a:p>
          <a:endParaRPr lang="en-US"/>
        </a:p>
      </dgm:t>
    </dgm:pt>
    <dgm:pt modelId="{DA515072-3FF2-4AF5-860F-8CA942FF110D}">
      <dgm:prSet/>
      <dgm:spPr/>
      <dgm:t>
        <a:bodyPr/>
        <a:lstStyle/>
        <a:p>
          <a:r>
            <a:rPr lang="fr-FR"/>
            <a:t>Alarm List</a:t>
          </a:r>
          <a:endParaRPr lang="en-US"/>
        </a:p>
      </dgm:t>
    </dgm:pt>
    <dgm:pt modelId="{274C4D41-4B9A-4D16-B681-A8459C1AE103}" type="parTrans" cxnId="{2B64688E-6BF6-40DE-8E93-6EE881F1D06B}">
      <dgm:prSet/>
      <dgm:spPr/>
      <dgm:t>
        <a:bodyPr/>
        <a:lstStyle/>
        <a:p>
          <a:endParaRPr lang="en-US"/>
        </a:p>
      </dgm:t>
    </dgm:pt>
    <dgm:pt modelId="{12890FF6-B447-43DF-A8E3-7A2310B98DF1}" type="sibTrans" cxnId="{2B64688E-6BF6-40DE-8E93-6EE881F1D06B}">
      <dgm:prSet/>
      <dgm:spPr/>
      <dgm:t>
        <a:bodyPr/>
        <a:lstStyle/>
        <a:p>
          <a:endParaRPr lang="en-US"/>
        </a:p>
      </dgm:t>
    </dgm:pt>
    <dgm:pt modelId="{D5C73E73-549E-417E-B673-E2F9E1A836A1}">
      <dgm:prSet/>
      <dgm:spPr/>
      <dgm:t>
        <a:bodyPr/>
        <a:lstStyle/>
        <a:p>
          <a:r>
            <a:rPr lang="fr-FR"/>
            <a:t>Recettes</a:t>
          </a:r>
          <a:endParaRPr lang="en-US"/>
        </a:p>
      </dgm:t>
    </dgm:pt>
    <dgm:pt modelId="{18891D04-6C06-4F8E-828D-261D92A73C68}" type="parTrans" cxnId="{2AB76076-750D-47F9-9B28-847E50B3BA21}">
      <dgm:prSet/>
      <dgm:spPr/>
      <dgm:t>
        <a:bodyPr/>
        <a:lstStyle/>
        <a:p>
          <a:endParaRPr lang="en-US"/>
        </a:p>
      </dgm:t>
    </dgm:pt>
    <dgm:pt modelId="{B0EC2120-D54F-4268-BBE0-78C2987150AD}" type="sibTrans" cxnId="{2AB76076-750D-47F9-9B28-847E50B3BA21}">
      <dgm:prSet/>
      <dgm:spPr/>
      <dgm:t>
        <a:bodyPr/>
        <a:lstStyle/>
        <a:p>
          <a:endParaRPr lang="en-US"/>
        </a:p>
      </dgm:t>
    </dgm:pt>
    <dgm:pt modelId="{9242530F-A9CA-4315-8B46-E4BF81969E39}" type="pres">
      <dgm:prSet presAssocID="{30A87FD8-BD8A-4A31-8E4B-FEC552FFFADC}" presName="linear" presStyleCnt="0">
        <dgm:presLayoutVars>
          <dgm:animLvl val="lvl"/>
          <dgm:resizeHandles val="exact"/>
        </dgm:presLayoutVars>
      </dgm:prSet>
      <dgm:spPr/>
    </dgm:pt>
    <dgm:pt modelId="{6FACA564-4FB0-4356-8CF3-1E6CDDDE2358}" type="pres">
      <dgm:prSet presAssocID="{43478028-CF76-40E1-BD31-3F9B60E8EBE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F053284-8B1F-41CB-97DD-45AB791A0636}" type="pres">
      <dgm:prSet presAssocID="{A8F5CC29-F7C9-4B1F-9D7E-A2C798269FD1}" presName="spacer" presStyleCnt="0"/>
      <dgm:spPr/>
    </dgm:pt>
    <dgm:pt modelId="{1B2EB3DA-1930-46AD-AAEC-73229372029F}" type="pres">
      <dgm:prSet presAssocID="{DA515072-3FF2-4AF5-860F-8CA942FF110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340498D-D776-4627-9BB5-36EE0E258262}" type="pres">
      <dgm:prSet presAssocID="{12890FF6-B447-43DF-A8E3-7A2310B98DF1}" presName="spacer" presStyleCnt="0"/>
      <dgm:spPr/>
    </dgm:pt>
    <dgm:pt modelId="{9956AE4A-F7C5-4966-85DC-0822F0F6B506}" type="pres">
      <dgm:prSet presAssocID="{D5C73E73-549E-417E-B673-E2F9E1A836A1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B591D1B-9911-4A4C-8C1E-04469D8506A0}" srcId="{30A87FD8-BD8A-4A31-8E4B-FEC552FFFADC}" destId="{43478028-CF76-40E1-BD31-3F9B60E8EBED}" srcOrd="0" destOrd="0" parTransId="{6D5D60E4-A61B-43F1-A892-AF623D75D463}" sibTransId="{A8F5CC29-F7C9-4B1F-9D7E-A2C798269FD1}"/>
    <dgm:cxn modelId="{204A8D1E-ACAA-45C9-A902-5D2EE1B6FF8D}" type="presOf" srcId="{DA515072-3FF2-4AF5-860F-8CA942FF110D}" destId="{1B2EB3DA-1930-46AD-AAEC-73229372029F}" srcOrd="0" destOrd="0" presId="urn:microsoft.com/office/officeart/2005/8/layout/vList2"/>
    <dgm:cxn modelId="{682A2834-FD9C-456E-9F6B-2369EC5BE236}" type="presOf" srcId="{43478028-CF76-40E1-BD31-3F9B60E8EBED}" destId="{6FACA564-4FB0-4356-8CF3-1E6CDDDE2358}" srcOrd="0" destOrd="0" presId="urn:microsoft.com/office/officeart/2005/8/layout/vList2"/>
    <dgm:cxn modelId="{FE028C3E-ADD1-4D7B-A171-21766FB9B670}" type="presOf" srcId="{30A87FD8-BD8A-4A31-8E4B-FEC552FFFADC}" destId="{9242530F-A9CA-4315-8B46-E4BF81969E39}" srcOrd="0" destOrd="0" presId="urn:microsoft.com/office/officeart/2005/8/layout/vList2"/>
    <dgm:cxn modelId="{2AB76076-750D-47F9-9B28-847E50B3BA21}" srcId="{30A87FD8-BD8A-4A31-8E4B-FEC552FFFADC}" destId="{D5C73E73-549E-417E-B673-E2F9E1A836A1}" srcOrd="2" destOrd="0" parTransId="{18891D04-6C06-4F8E-828D-261D92A73C68}" sibTransId="{B0EC2120-D54F-4268-BBE0-78C2987150AD}"/>
    <dgm:cxn modelId="{2B64688E-6BF6-40DE-8E93-6EE881F1D06B}" srcId="{30A87FD8-BD8A-4A31-8E4B-FEC552FFFADC}" destId="{DA515072-3FF2-4AF5-860F-8CA942FF110D}" srcOrd="1" destOrd="0" parTransId="{274C4D41-4B9A-4D16-B681-A8459C1AE103}" sibTransId="{12890FF6-B447-43DF-A8E3-7A2310B98DF1}"/>
    <dgm:cxn modelId="{57DD82DF-B1BE-44CB-BBD3-BE4AC0C2BE6A}" type="presOf" srcId="{D5C73E73-549E-417E-B673-E2F9E1A836A1}" destId="{9956AE4A-F7C5-4966-85DC-0822F0F6B506}" srcOrd="0" destOrd="0" presId="urn:microsoft.com/office/officeart/2005/8/layout/vList2"/>
    <dgm:cxn modelId="{4BE29603-D0A1-4BFF-A6AF-0352F01DADF1}" type="presParOf" srcId="{9242530F-A9CA-4315-8B46-E4BF81969E39}" destId="{6FACA564-4FB0-4356-8CF3-1E6CDDDE2358}" srcOrd="0" destOrd="0" presId="urn:microsoft.com/office/officeart/2005/8/layout/vList2"/>
    <dgm:cxn modelId="{75E7A8CA-741E-4381-91C6-840E64EE4924}" type="presParOf" srcId="{9242530F-A9CA-4315-8B46-E4BF81969E39}" destId="{3F053284-8B1F-41CB-97DD-45AB791A0636}" srcOrd="1" destOrd="0" presId="urn:microsoft.com/office/officeart/2005/8/layout/vList2"/>
    <dgm:cxn modelId="{79BCA367-5FE2-4683-AC52-01AB284932F1}" type="presParOf" srcId="{9242530F-A9CA-4315-8B46-E4BF81969E39}" destId="{1B2EB3DA-1930-46AD-AAEC-73229372029F}" srcOrd="2" destOrd="0" presId="urn:microsoft.com/office/officeart/2005/8/layout/vList2"/>
    <dgm:cxn modelId="{11E1135B-7550-4E21-B4E9-40220824C07A}" type="presParOf" srcId="{9242530F-A9CA-4315-8B46-E4BF81969E39}" destId="{5340498D-D776-4627-9BB5-36EE0E258262}" srcOrd="3" destOrd="0" presId="urn:microsoft.com/office/officeart/2005/8/layout/vList2"/>
    <dgm:cxn modelId="{094A06B1-59A5-4327-ABC6-A056AC2F33F5}" type="presParOf" srcId="{9242530F-A9CA-4315-8B46-E4BF81969E39}" destId="{9956AE4A-F7C5-4966-85DC-0822F0F6B50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ACA564-4FB0-4356-8CF3-1E6CDDDE2358}">
      <dsp:nvSpPr>
        <dsp:cNvPr id="0" name=""/>
        <dsp:cNvSpPr/>
      </dsp:nvSpPr>
      <dsp:spPr>
        <a:xfrm>
          <a:off x="0" y="198509"/>
          <a:ext cx="3925887" cy="1428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700" kern="1200"/>
            <a:t>Trends (courbes de tendances)</a:t>
          </a:r>
          <a:endParaRPr lang="en-US" sz="3700" kern="1200"/>
        </a:p>
      </dsp:txBody>
      <dsp:txXfrm>
        <a:off x="69737" y="268246"/>
        <a:ext cx="3786413" cy="1289096"/>
      </dsp:txXfrm>
    </dsp:sp>
    <dsp:sp modelId="{1B2EB3DA-1930-46AD-AAEC-73229372029F}">
      <dsp:nvSpPr>
        <dsp:cNvPr id="0" name=""/>
        <dsp:cNvSpPr/>
      </dsp:nvSpPr>
      <dsp:spPr>
        <a:xfrm>
          <a:off x="0" y="1733640"/>
          <a:ext cx="3925887" cy="1428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700" kern="1200"/>
            <a:t>Alarm List</a:t>
          </a:r>
          <a:endParaRPr lang="en-US" sz="3700" kern="1200"/>
        </a:p>
      </dsp:txBody>
      <dsp:txXfrm>
        <a:off x="69737" y="1803377"/>
        <a:ext cx="3786413" cy="1289096"/>
      </dsp:txXfrm>
    </dsp:sp>
    <dsp:sp modelId="{9956AE4A-F7C5-4966-85DC-0822F0F6B506}">
      <dsp:nvSpPr>
        <dsp:cNvPr id="0" name=""/>
        <dsp:cNvSpPr/>
      </dsp:nvSpPr>
      <dsp:spPr>
        <a:xfrm>
          <a:off x="0" y="3268770"/>
          <a:ext cx="3925887" cy="1428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700" kern="1200"/>
            <a:t>Recettes</a:t>
          </a:r>
          <a:endParaRPr lang="en-US" sz="3700" kern="1200"/>
        </a:p>
      </dsp:txBody>
      <dsp:txXfrm>
        <a:off x="69737" y="3338507"/>
        <a:ext cx="3786413" cy="1289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672" cy="511054"/>
          </a:xfrm>
          <a:prstGeom prst="rect">
            <a:avLst/>
          </a:prstGeom>
        </p:spPr>
        <p:txBody>
          <a:bodyPr vert="horz" lIns="94758" tIns="47380" rIns="94758" bIns="473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089" y="1"/>
            <a:ext cx="3076672" cy="511054"/>
          </a:xfrm>
          <a:prstGeom prst="rect">
            <a:avLst/>
          </a:prstGeom>
        </p:spPr>
        <p:txBody>
          <a:bodyPr vert="horz" lIns="94758" tIns="47380" rIns="94758" bIns="47380" rtlCol="0"/>
          <a:lstStyle>
            <a:lvl1pPr algn="r">
              <a:defRPr sz="1200"/>
            </a:lvl1pPr>
          </a:lstStyle>
          <a:p>
            <a:fld id="{75BD97AC-745C-419A-80E7-695F5F25619A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870"/>
            <a:ext cx="3076672" cy="511054"/>
          </a:xfrm>
          <a:prstGeom prst="rect">
            <a:avLst/>
          </a:prstGeom>
        </p:spPr>
        <p:txBody>
          <a:bodyPr vert="horz" lIns="94758" tIns="47380" rIns="94758" bIns="473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089" y="9721870"/>
            <a:ext cx="3076672" cy="511054"/>
          </a:xfrm>
          <a:prstGeom prst="rect">
            <a:avLst/>
          </a:prstGeom>
        </p:spPr>
        <p:txBody>
          <a:bodyPr vert="horz" lIns="94758" tIns="47380" rIns="94758" bIns="47380" rtlCol="0" anchor="b"/>
          <a:lstStyle>
            <a:lvl1pPr algn="r">
              <a:defRPr sz="1200"/>
            </a:lvl1pPr>
          </a:lstStyle>
          <a:p>
            <a:fld id="{101AC159-ADB2-4FDB-9E65-75396A5F4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81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6363" cy="511730"/>
          </a:xfrm>
          <a:prstGeom prst="rect">
            <a:avLst/>
          </a:prstGeom>
        </p:spPr>
        <p:txBody>
          <a:bodyPr vert="horz" lIns="100169" tIns="50085" rIns="100169" bIns="50085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6" y="2"/>
            <a:ext cx="3076363" cy="511730"/>
          </a:xfrm>
          <a:prstGeom prst="rect">
            <a:avLst/>
          </a:prstGeom>
        </p:spPr>
        <p:txBody>
          <a:bodyPr vert="horz" lIns="100169" tIns="50085" rIns="100169" bIns="50085" rtlCol="0"/>
          <a:lstStyle>
            <a:lvl1pPr algn="r">
              <a:defRPr sz="1300"/>
            </a:lvl1pPr>
          </a:lstStyle>
          <a:p>
            <a:fld id="{82BFC16C-D219-4A73-8002-490AAD377899}" type="datetimeFigureOut">
              <a:rPr lang="es-ES" smtClean="0"/>
              <a:pPr/>
              <a:t>02/07/2025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89013" y="766763"/>
            <a:ext cx="5121275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0169" tIns="50085" rIns="100169" bIns="50085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1" y="4861443"/>
            <a:ext cx="5679440" cy="4605576"/>
          </a:xfrm>
          <a:prstGeom prst="rect">
            <a:avLst/>
          </a:prstGeom>
        </p:spPr>
        <p:txBody>
          <a:bodyPr vert="horz" lIns="100169" tIns="50085" rIns="100169" bIns="50085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6363" cy="511730"/>
          </a:xfrm>
          <a:prstGeom prst="rect">
            <a:avLst/>
          </a:prstGeom>
        </p:spPr>
        <p:txBody>
          <a:bodyPr vert="horz" lIns="100169" tIns="50085" rIns="100169" bIns="50085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6" y="9721108"/>
            <a:ext cx="3076363" cy="511730"/>
          </a:xfrm>
          <a:prstGeom prst="rect">
            <a:avLst/>
          </a:prstGeom>
        </p:spPr>
        <p:txBody>
          <a:bodyPr vert="horz" lIns="100169" tIns="50085" rIns="100169" bIns="50085" rtlCol="0" anchor="b"/>
          <a:lstStyle>
            <a:lvl1pPr algn="r">
              <a:defRPr sz="1300"/>
            </a:lvl1pPr>
          </a:lstStyle>
          <a:p>
            <a:fld id="{E65BC2E1-CB0F-4FD9-A6D9-C15D5E38849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52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AJOUTER TREND ALARME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5BC2E1-CB0F-4FD9-A6D9-C15D5E388494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7486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C2E1-CB0F-4FD9-A6D9-C15D5E388494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1981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1A652-CB09-38FF-7767-788B183E0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2A6A92-C1B8-8EC1-B74F-0DFBDC1F2F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DAA716-7787-7305-94E9-B21F545D2D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Faire demo pour export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7ABCDF-4ECE-703C-A0EE-F46EBC5495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5BC2E1-CB0F-4FD9-A6D9-C15D5E388494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703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5BC2E1-CB0F-4FD9-A6D9-C15D5E388494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5290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hidden">
          <a:xfrm>
            <a:off x="1716088" y="930275"/>
            <a:ext cx="7427912" cy="25336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fr-FR" sz="2400">
              <a:latin typeface="Times New Roman" pitchFamily="18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0" y="306388"/>
            <a:ext cx="2867025" cy="3157537"/>
            <a:chOff x="0" y="672"/>
            <a:chExt cx="1806" cy="1989"/>
          </a:xfrm>
        </p:grpSpPr>
        <p:sp>
          <p:nvSpPr>
            <p:cNvPr id="7" name="Rectangle 6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1081" y="1065"/>
              <a:ext cx="362" cy="40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1437" y="672"/>
              <a:ext cx="369" cy="40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19" y="2257"/>
              <a:ext cx="368" cy="404"/>
            </a:xfrm>
            <a:prstGeom prst="rect">
              <a:avLst/>
            </a:prstGeom>
            <a:solidFill>
              <a:srgbClr val="2178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1437" y="1065"/>
              <a:ext cx="369" cy="40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8" cy="39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0" y="1464"/>
              <a:ext cx="367" cy="399"/>
            </a:xfrm>
            <a:prstGeom prst="rect">
              <a:avLst/>
            </a:prstGeom>
            <a:solidFill>
              <a:srgbClr val="2159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8" cy="4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623814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3621281" y="3737360"/>
            <a:ext cx="3687763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EE322A2-146E-4D01-81C7-60F1BDB83261}" type="datetime1">
              <a:rPr lang="es-ES" smtClean="0"/>
              <a:pPr/>
              <a:t>02/07/2025</a:t>
            </a:fld>
            <a:endParaRPr lang="es-ES"/>
          </a:p>
        </p:txBody>
      </p:sp>
      <p:sp>
        <p:nvSpPr>
          <p:cNvPr id="18" name="Rectangle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337300"/>
            <a:ext cx="3135313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solidFill>
                  <a:srgbClr val="5F5F5F"/>
                </a:solidFill>
              </a:defRPr>
            </a:lvl1pPr>
          </a:lstStyle>
          <a:p>
            <a:endParaRPr lang="es-ES"/>
          </a:p>
        </p:txBody>
      </p:sp>
      <p:pic>
        <p:nvPicPr>
          <p:cNvPr id="22" name="Picture 22" descr="cern_logo_whi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9" y="116632"/>
            <a:ext cx="627889" cy="60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125538"/>
            <a:ext cx="3925888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3938" y="1125538"/>
            <a:ext cx="3925887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44450"/>
            <a:ext cx="7859712" cy="6683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1125538"/>
            <a:ext cx="3925888" cy="4895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3938" y="1125538"/>
            <a:ext cx="3925887" cy="4895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7988" y="6400800"/>
            <a:ext cx="1116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777777"/>
                </a:solidFill>
                <a:latin typeface="Corbel" pitchFamily="34" charset="0"/>
              </a:defRPr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0" y="620688"/>
            <a:ext cx="9144000" cy="546100"/>
            <a:chOff x="0" y="0"/>
            <a:chExt cx="5760" cy="344"/>
          </a:xfrm>
        </p:grpSpPr>
        <p:sp>
          <p:nvSpPr>
            <p:cNvPr id="3891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fr-FR" sz="2400">
                <a:latin typeface="Corbel" pitchFamily="34" charset="0"/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Corbel" pitchFamily="34" charset="0"/>
              </a:endParaRP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hlink"/>
                </a:solidFill>
                <a:latin typeface="Corbel" pitchFamily="34" charset="0"/>
              </a:endParaRPr>
            </a:p>
          </p:txBody>
        </p:sp>
        <p:sp>
          <p:nvSpPr>
            <p:cNvPr id="3892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hlink"/>
                </a:solidFill>
                <a:latin typeface="Corbel" pitchFamily="34" charset="0"/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accent2"/>
                </a:solidFill>
                <a:latin typeface="Corbel" pitchFamily="34" charset="0"/>
              </a:endParaRPr>
            </a:p>
          </p:txBody>
        </p:sp>
        <p:sp>
          <p:nvSpPr>
            <p:cNvPr id="3892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hlink"/>
                </a:solidFill>
                <a:latin typeface="Corbel" pitchFamily="34" charset="0"/>
              </a:endParaRPr>
            </a:p>
          </p:txBody>
        </p:sp>
        <p:sp>
          <p:nvSpPr>
            <p:cNvPr id="3892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accent2"/>
                </a:solidFill>
                <a:latin typeface="Corbel" pitchFamily="34" charset="0"/>
              </a:endParaRPr>
            </a:p>
          </p:txBody>
        </p:sp>
        <p:sp>
          <p:nvSpPr>
            <p:cNvPr id="3892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accent2"/>
                </a:solidFill>
                <a:latin typeface="Corbel" pitchFamily="34" charset="0"/>
              </a:endParaRPr>
            </a:p>
          </p:txBody>
        </p:sp>
      </p:grpSp>
      <p:sp>
        <p:nvSpPr>
          <p:cNvPr id="20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44450"/>
            <a:ext cx="6265192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125538"/>
            <a:ext cx="80041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6" name="Picture 22" descr="cern_logo_whi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79" y="116632"/>
            <a:ext cx="627889" cy="60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>
            <a:spLocks/>
          </p:cNvSpPr>
          <p:nvPr userDrawn="1"/>
        </p:nvSpPr>
        <p:spPr bwMode="auto">
          <a:xfrm>
            <a:off x="7193606" y="273759"/>
            <a:ext cx="1728038" cy="32316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US" sz="105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Palatino" charset="0"/>
                <a:cs typeface="Palatino"/>
              </a:rPr>
              <a:t>Industrial</a:t>
            </a:r>
            <a:r>
              <a:rPr lang="en-US" sz="1050" b="1" baseline="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Palatino" charset="0"/>
                <a:cs typeface="Palatino"/>
              </a:rPr>
              <a:t> Controls and Safety</a:t>
            </a:r>
            <a:endParaRPr lang="en-US" sz="105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itchFamily="34" charset="0"/>
              <a:ea typeface="Palatino" charset="0"/>
              <a:cs typeface="Palatino"/>
            </a:endParaRPr>
          </a:p>
          <a:p>
            <a:pPr algn="r">
              <a:defRPr/>
            </a:pPr>
            <a:r>
              <a:rPr lang="en-US" sz="105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Palatino" charset="0"/>
                <a:cs typeface="Palatino"/>
              </a:rPr>
              <a:t>Beams Department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9" r:id="rId3"/>
    <p:sldLayoutId id="2147483681" r:id="rId4"/>
    <p:sldLayoutId id="2147483687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orbe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Corbe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ü"/>
        <a:defRPr sz="2400">
          <a:solidFill>
            <a:schemeClr val="tx1"/>
          </a:solidFill>
          <a:latin typeface="Corbe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Corbe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>
          <a:solidFill>
            <a:schemeClr val="tx1"/>
          </a:solidFill>
          <a:latin typeface="Corbe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Corbe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776" y="1504106"/>
            <a:ext cx="6588224" cy="1852886"/>
          </a:xfrm>
        </p:spPr>
        <p:txBody>
          <a:bodyPr/>
          <a:lstStyle/>
          <a:p>
            <a:pPr algn="ctr">
              <a:defRPr/>
            </a:pPr>
            <a:br>
              <a:rPr lang="fr-FR" sz="4000" dirty="0">
                <a:solidFill>
                  <a:schemeClr val="hlink"/>
                </a:solidFill>
              </a:rPr>
            </a:br>
            <a:r>
              <a:rPr lang="fr-FR" sz="4000" dirty="0">
                <a:solidFill>
                  <a:schemeClr val="hlink"/>
                </a:solidFill>
              </a:rPr>
              <a:t>Opération avancée </a:t>
            </a:r>
            <a:br>
              <a:rPr lang="fr-FR" sz="4000" dirty="0">
                <a:solidFill>
                  <a:schemeClr val="hlink"/>
                </a:solidFill>
              </a:rPr>
            </a:br>
            <a:r>
              <a:rPr lang="fr-FR" sz="4000" dirty="0">
                <a:solidFill>
                  <a:schemeClr val="hlink"/>
                </a:solidFill>
              </a:rPr>
              <a:t>avec </a:t>
            </a:r>
            <a:r>
              <a:rPr lang="fr-FR" sz="4000" dirty="0" err="1">
                <a:solidFill>
                  <a:schemeClr val="hlink"/>
                </a:solidFill>
              </a:rPr>
              <a:t>WinCC</a:t>
            </a:r>
            <a:r>
              <a:rPr lang="fr-FR" sz="4000" dirty="0">
                <a:solidFill>
                  <a:schemeClr val="hlink"/>
                </a:solidFill>
              </a:rPr>
              <a:t> OA– UNICOS</a:t>
            </a:r>
            <a:br>
              <a:rPr lang="fr-FR" sz="4000" dirty="0">
                <a:solidFill>
                  <a:schemeClr val="hlink"/>
                </a:solidFill>
              </a:rPr>
            </a:br>
            <a:r>
              <a:rPr lang="fr-FR" sz="4000" dirty="0">
                <a:solidFill>
                  <a:schemeClr val="hlink"/>
                </a:solidFill>
              </a:rPr>
              <a:t>pour les systèmes CV</a:t>
            </a:r>
            <a:br>
              <a:rPr lang="fr-FR" sz="4000" dirty="0">
                <a:solidFill>
                  <a:schemeClr val="hlink"/>
                </a:solidFill>
              </a:rPr>
            </a:br>
            <a:br>
              <a:rPr lang="fr-FR" sz="4000" dirty="0">
                <a:solidFill>
                  <a:schemeClr val="hlink"/>
                </a:solidFill>
              </a:rPr>
            </a:br>
            <a:endParaRPr lang="fr-FR" sz="3000" dirty="0">
              <a:solidFill>
                <a:schemeClr val="hlink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15616" y="4725144"/>
            <a:ext cx="67238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2000" kern="0" dirty="0">
                <a:latin typeface="Corbel" pitchFamily="34" charset="0"/>
                <a:ea typeface="+mj-ea"/>
                <a:cs typeface="+mj-cs"/>
              </a:rPr>
              <a:t>Jesus Cortes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2000" kern="0" dirty="0">
                <a:latin typeface="Corbel" pitchFamily="34" charset="0"/>
                <a:ea typeface="+mj-ea"/>
                <a:cs typeface="+mj-cs"/>
              </a:rPr>
              <a:t>Rafael Santos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2000" kern="0" dirty="0">
              <a:latin typeface="Corbel" pitchFamily="34" charset="0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2000" i="1" kern="0" dirty="0">
                <a:latin typeface="Corbel" pitchFamily="34" charset="0"/>
                <a:ea typeface="+mj-ea"/>
                <a:cs typeface="+mj-cs"/>
              </a:rPr>
              <a:t>CERN BE-ICS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2000" i="1" kern="0" dirty="0">
              <a:latin typeface="Corbel" pitchFamily="34" charset="0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orbel" pitchFamily="34" charset="0"/>
                <a:ea typeface="+mj-ea"/>
                <a:cs typeface="+mj-cs"/>
              </a:rPr>
              <a:t>UNICOS-CPC </a:t>
            </a:r>
            <a:r>
              <a:rPr kumimoji="0" lang="es-ES" sz="200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rbel" pitchFamily="34" charset="0"/>
                <a:ea typeface="+mj-ea"/>
                <a:cs typeface="+mj-cs"/>
              </a:rPr>
              <a:t>Team</a:t>
            </a:r>
            <a:endParaRPr kumimoji="0" lang="en-US" sz="200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orbel" pitchFamily="34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608385"/>
            <a:ext cx="1083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/>
              <a:t>2</a:t>
            </a:r>
            <a:r>
              <a:rPr lang="fr-FR" sz="1200" i="1" baseline="30000" dirty="0"/>
              <a:t>nd</a:t>
            </a:r>
            <a:r>
              <a:rPr lang="fr-FR" sz="1200" i="1" dirty="0"/>
              <a:t> July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912413-57C9-3582-19FA-CF6EFDA5F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2" y="1333339"/>
            <a:ext cx="3068969" cy="18924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C5CEC1-63B0-2C19-8AC5-03D92193D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994" y="2027861"/>
            <a:ext cx="6653251" cy="42814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Plot Configuration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6" name="TextBox 5"/>
          <p:cNvSpPr txBox="1"/>
          <p:nvPr/>
        </p:nvSpPr>
        <p:spPr>
          <a:xfrm>
            <a:off x="3212414" y="1808926"/>
            <a:ext cx="1388522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Fenêtre</a:t>
            </a:r>
            <a:r>
              <a:rPr lang="en-GB" sz="1200" dirty="0"/>
              <a:t> de temps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726655" y="2085925"/>
            <a:ext cx="360040" cy="8031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662136" y="4402367"/>
            <a:ext cx="193880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Liste</a:t>
            </a:r>
            <a:r>
              <a:rPr lang="en-GB" sz="1200" dirty="0"/>
              <a:t> des </a:t>
            </a:r>
            <a:r>
              <a:rPr lang="en-GB" sz="1200" dirty="0" err="1"/>
              <a:t>signaux</a:t>
            </a:r>
            <a:r>
              <a:rPr lang="en-GB" sz="1200" dirty="0"/>
              <a:t> </a:t>
            </a:r>
            <a:r>
              <a:rPr lang="en-GB" sz="1200" dirty="0" err="1"/>
              <a:t>affichés</a:t>
            </a:r>
            <a:endParaRPr lang="en-GB" sz="1200" dirty="0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 bwMode="auto">
          <a:xfrm flipV="1">
            <a:off x="3791714" y="3789040"/>
            <a:ext cx="486234" cy="644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272004" y="2200997"/>
            <a:ext cx="2304285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Liens entre </a:t>
            </a:r>
            <a:r>
              <a:rPr lang="en-GB" sz="1200" dirty="0" err="1"/>
              <a:t>différentes</a:t>
            </a:r>
            <a:r>
              <a:rPr lang="en-GB" sz="1200" dirty="0"/>
              <a:t> </a:t>
            </a:r>
            <a:r>
              <a:rPr lang="en-GB" sz="1200" dirty="0" err="1"/>
              <a:t>échelles</a:t>
            </a:r>
            <a:endParaRPr lang="en-GB" sz="1200" dirty="0"/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 bwMode="auto">
          <a:xfrm flipH="1">
            <a:off x="8294460" y="2477996"/>
            <a:ext cx="129687" cy="7254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6436645" y="2214919"/>
            <a:ext cx="76335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Echelles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6875960" y="2499352"/>
            <a:ext cx="324036" cy="920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5023856" y="2054164"/>
            <a:ext cx="139217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Affichage</a:t>
            </a:r>
            <a:r>
              <a:rPr lang="en-GB" sz="1200" dirty="0"/>
              <a:t> </a:t>
            </a:r>
            <a:r>
              <a:rPr lang="en-GB" sz="1200" dirty="0" err="1"/>
              <a:t>echelle</a:t>
            </a:r>
            <a:r>
              <a:rPr lang="en-GB" sz="1200" dirty="0"/>
              <a:t> </a:t>
            </a:r>
          </a:p>
          <a:p>
            <a:r>
              <a:rPr lang="en-GB" sz="1200" dirty="0"/>
              <a:t>Y </a:t>
            </a:r>
            <a:r>
              <a:rPr lang="en-GB" sz="1200" dirty="0" err="1"/>
              <a:t>ou</a:t>
            </a:r>
            <a:r>
              <a:rPr lang="en-GB" sz="1200" dirty="0"/>
              <a:t> pas</a:t>
            </a:r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5719944" y="2499352"/>
            <a:ext cx="831980" cy="920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812108" y="4382324"/>
            <a:ext cx="164981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Couleur</a:t>
            </a:r>
            <a:r>
              <a:rPr lang="en-GB" sz="1200" dirty="0"/>
              <a:t> de la </a:t>
            </a:r>
            <a:r>
              <a:rPr lang="en-GB" sz="1200" dirty="0" err="1"/>
              <a:t>courbe</a:t>
            </a:r>
            <a:endParaRPr lang="en-GB" sz="1200" dirty="0"/>
          </a:p>
        </p:txBody>
      </p:sp>
      <p:cxnSp>
        <p:nvCxnSpPr>
          <p:cNvPr id="28" name="Straight Arrow Connector 27"/>
          <p:cNvCxnSpPr>
            <a:stCxn id="27" idx="0"/>
          </p:cNvCxnSpPr>
          <p:nvPr/>
        </p:nvCxnSpPr>
        <p:spPr bwMode="auto">
          <a:xfrm flipH="1" flipV="1">
            <a:off x="5388175" y="3530934"/>
            <a:ext cx="248839" cy="851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4499992" y="5485050"/>
            <a:ext cx="218842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Style de </a:t>
            </a:r>
            <a:r>
              <a:rPr lang="en-GB" sz="1200" dirty="0" err="1"/>
              <a:t>ligne</a:t>
            </a:r>
            <a:r>
              <a:rPr lang="en-GB" sz="1200" dirty="0"/>
              <a:t> et de </a:t>
            </a:r>
            <a:r>
              <a:rPr lang="en-GB" sz="1200" dirty="0" err="1"/>
              <a:t>marqueur</a:t>
            </a:r>
            <a:endParaRPr lang="en-GB" sz="1200" dirty="0"/>
          </a:p>
        </p:txBody>
      </p:sp>
      <p:cxnSp>
        <p:nvCxnSpPr>
          <p:cNvPr id="32" name="Straight Arrow Connector 31"/>
          <p:cNvCxnSpPr>
            <a:stCxn id="31" idx="0"/>
          </p:cNvCxnSpPr>
          <p:nvPr/>
        </p:nvCxnSpPr>
        <p:spPr bwMode="auto">
          <a:xfrm flipH="1" flipV="1">
            <a:off x="4639371" y="5275237"/>
            <a:ext cx="954831" cy="2098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97043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CD86693-B2B0-07BF-4FA0-D709ED50C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048496"/>
            <a:ext cx="6258798" cy="6668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Alarm list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1764" y="2204864"/>
            <a:ext cx="8964488" cy="4320480"/>
          </a:xfrm>
        </p:spPr>
        <p:txBody>
          <a:bodyPr/>
          <a:lstStyle/>
          <a:p>
            <a:r>
              <a:rPr lang="fr-FR" sz="2000" dirty="0"/>
              <a:t>Liste de tous les </a:t>
            </a:r>
            <a:r>
              <a:rPr lang="fr-FR" sz="2000" b="1" dirty="0"/>
              <a:t>messages d’alarmes </a:t>
            </a:r>
            <a:r>
              <a:rPr lang="fr-FR" sz="2000" dirty="0" err="1"/>
              <a:t>WinCCOA</a:t>
            </a:r>
            <a:endParaRPr lang="fr-FR" sz="2000" dirty="0"/>
          </a:p>
          <a:p>
            <a:pPr lvl="1"/>
            <a:r>
              <a:rPr lang="fr-FR" sz="1800" dirty="0"/>
              <a:t>Une nouvelle entrée quand une alarme apparait (objet alarme ou interlock)</a:t>
            </a:r>
          </a:p>
          <a:p>
            <a:pPr lvl="1"/>
            <a:r>
              <a:rPr lang="fr-FR" sz="1800" dirty="0"/>
              <a:t>Une nouvelle entrée quand une alarme disparait</a:t>
            </a:r>
          </a:p>
          <a:p>
            <a:pPr lvl="1"/>
            <a:r>
              <a:rPr lang="fr-FR" sz="1800" dirty="0"/>
              <a:t>Les entrées sont supprimées quand les alarmes ont disparu et sont acquittées</a:t>
            </a:r>
          </a:p>
          <a:p>
            <a:endParaRPr lang="fr-FR" sz="2000" dirty="0"/>
          </a:p>
          <a:p>
            <a:r>
              <a:rPr lang="fr-FR" sz="2000" dirty="0"/>
              <a:t>Une alarme qui apparait et disparait génère en général 6 entrées dans la liste des alarmes (voir exemple plus loin): </a:t>
            </a:r>
            <a:r>
              <a:rPr lang="fr-FR" sz="2000" b="1" dirty="0"/>
              <a:t>Filtrage</a:t>
            </a:r>
            <a:r>
              <a:rPr lang="fr-FR" sz="2000" dirty="0"/>
              <a:t> important pour être efficace</a:t>
            </a:r>
          </a:p>
          <a:p>
            <a:endParaRPr lang="fr-F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6" name="Oval 5"/>
          <p:cNvSpPr/>
          <p:nvPr/>
        </p:nvSpPr>
        <p:spPr bwMode="auto">
          <a:xfrm>
            <a:off x="4283968" y="1381918"/>
            <a:ext cx="360040" cy="3188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99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8424936" cy="2736304"/>
          </a:xfrm>
        </p:spPr>
        <p:txBody>
          <a:bodyPr/>
          <a:lstStyle/>
          <a:p>
            <a:pPr marL="0" indent="0">
              <a:buNone/>
            </a:pPr>
            <a:r>
              <a:rPr lang="fr-FR" sz="1800" dirty="0"/>
              <a:t>Exemple pour une discordance sur une pompe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600" dirty="0"/>
              <a:t>1 entrée pour l’objet alarme déclenché (Nature=DA / Value=TRUE)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600" dirty="0"/>
              <a:t>1 entrée pour l’interlock déclenché (Nature=ANADO / Value=TRUE)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600" dirty="0"/>
              <a:t>1 entrée pour l’objet alarme copie déclenché (Nature=copy / Value=TRUE):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600" dirty="0"/>
              <a:t>1 entrée pour l’objet alarme inactif non acquitté (Nature=DA / Value=FALSE)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600" dirty="0"/>
              <a:t>1 entrée pour l’objet alarme copie inactif non acquitté (Nature=copy / Value=FALSE)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1600" dirty="0"/>
              <a:t>1 entrée pour l’interlock inactif non acquitté (Nature=ANADO / Value=FALSE)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600" dirty="0"/>
              <a:t>Disparition des 6 entrées quand tout sera acquitté</a:t>
            </a:r>
          </a:p>
          <a:p>
            <a:pPr marL="457200" lvl="1" indent="0">
              <a:buNone/>
            </a:pPr>
            <a:endParaRPr lang="fr-FR" sz="16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12</a:t>
            </a:fld>
            <a:endParaRPr lang="es-E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875605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682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50C9C-FA23-2A90-864F-28CA0AC27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89D1D3-23BD-B10D-22A1-5BEC83AD7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1" y="1228887"/>
            <a:ext cx="9144000" cy="47099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2F7687-2871-4C18-A4CC-20C9B0610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Panneau </a:t>
            </a:r>
            <a:r>
              <a:rPr lang="fr-FR" dirty="0" err="1"/>
              <a:t>alarm</a:t>
            </a:r>
            <a:r>
              <a:rPr lang="fr-FR" dirty="0"/>
              <a:t> </a:t>
            </a:r>
            <a:r>
              <a:rPr lang="fr-FR" dirty="0" err="1"/>
              <a:t>list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4340A6-BEE1-10F8-81C5-EB99EB7DC6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1ACF47-A5BE-D42E-2A5B-85BD25F527B9}"/>
              </a:ext>
            </a:extLst>
          </p:cNvPr>
          <p:cNvSpPr txBox="1"/>
          <p:nvPr/>
        </p:nvSpPr>
        <p:spPr>
          <a:xfrm>
            <a:off x="2740615" y="1546640"/>
            <a:ext cx="60305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Filtres</a:t>
            </a:r>
            <a:endParaRPr lang="en-GB" sz="12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6BF2284-C534-0845-E819-A02F817CB041}"/>
              </a:ext>
            </a:extLst>
          </p:cNvPr>
          <p:cNvCxnSpPr>
            <a:cxnSpLocks/>
            <a:stCxn id="6" idx="2"/>
          </p:cNvCxnSpPr>
          <p:nvPr/>
        </p:nvCxnSpPr>
        <p:spPr bwMode="auto">
          <a:xfrm>
            <a:off x="3042140" y="1823639"/>
            <a:ext cx="189859" cy="3508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9E9AF45-48FB-EE56-7DA2-492BF2E8009A}"/>
              </a:ext>
            </a:extLst>
          </p:cNvPr>
          <p:cNvSpPr txBox="1"/>
          <p:nvPr/>
        </p:nvSpPr>
        <p:spPr>
          <a:xfrm>
            <a:off x="1476833" y="1537959"/>
            <a:ext cx="86068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Mode:</a:t>
            </a:r>
            <a:br>
              <a:rPr lang="en-GB" sz="1200" dirty="0"/>
            </a:br>
            <a:r>
              <a:rPr lang="en-GB" sz="1200" dirty="0"/>
              <a:t>    Live</a:t>
            </a:r>
            <a:br>
              <a:rPr lang="en-GB" sz="1200" dirty="0"/>
            </a:br>
            <a:r>
              <a:rPr lang="en-GB" sz="1200" dirty="0"/>
              <a:t>    Archive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D8B2C17-C7FB-9A96-48E7-DD48E378AF9B}"/>
              </a:ext>
            </a:extLst>
          </p:cNvPr>
          <p:cNvCxnSpPr>
            <a:cxnSpLocks/>
          </p:cNvCxnSpPr>
          <p:nvPr/>
        </p:nvCxnSpPr>
        <p:spPr bwMode="auto">
          <a:xfrm flipH="1">
            <a:off x="980540" y="1676458"/>
            <a:ext cx="496293" cy="153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DD9A9F6-DF8C-A6B3-6F38-75FEE6D5D042}"/>
              </a:ext>
            </a:extLst>
          </p:cNvPr>
          <p:cNvSpPr txBox="1"/>
          <p:nvPr/>
        </p:nvSpPr>
        <p:spPr>
          <a:xfrm>
            <a:off x="1245262" y="6224141"/>
            <a:ext cx="135620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Exporter la </a:t>
            </a:r>
            <a:r>
              <a:rPr lang="en-GB" sz="1200" dirty="0" err="1"/>
              <a:t>liste</a:t>
            </a:r>
            <a:r>
              <a:rPr lang="en-GB" sz="1200" dirty="0"/>
              <a:t> </a:t>
            </a:r>
            <a:r>
              <a:rPr lang="en-GB" sz="1200" dirty="0" err="1"/>
              <a:t>vers</a:t>
            </a:r>
            <a:r>
              <a:rPr lang="en-GB" sz="1200" dirty="0"/>
              <a:t> excel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49A3B96-1D93-6E36-027A-EEDE1BC5E0FE}"/>
              </a:ext>
            </a:extLst>
          </p:cNvPr>
          <p:cNvCxnSpPr>
            <a:cxnSpLocks/>
            <a:stCxn id="28" idx="0"/>
          </p:cNvCxnSpPr>
          <p:nvPr/>
        </p:nvCxnSpPr>
        <p:spPr bwMode="auto">
          <a:xfrm flipV="1">
            <a:off x="1923363" y="5799682"/>
            <a:ext cx="242508" cy="4244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F2C38E2-2138-11D2-7843-BA4AD659F54A}"/>
              </a:ext>
            </a:extLst>
          </p:cNvPr>
          <p:cNvSpPr txBox="1"/>
          <p:nvPr/>
        </p:nvSpPr>
        <p:spPr>
          <a:xfrm>
            <a:off x="7287115" y="3042531"/>
            <a:ext cx="103586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Appliquer</a:t>
            </a:r>
            <a:r>
              <a:rPr lang="en-GB" sz="1200" dirty="0"/>
              <a:t> le </a:t>
            </a:r>
          </a:p>
          <a:p>
            <a:r>
              <a:rPr lang="en-GB" sz="1200" dirty="0" err="1"/>
              <a:t>filtre</a:t>
            </a:r>
            <a:endParaRPr lang="en-GB" sz="12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265A47C-5C03-F4F9-89E7-D95D9EBFDAC2}"/>
              </a:ext>
            </a:extLst>
          </p:cNvPr>
          <p:cNvCxnSpPr>
            <a:cxnSpLocks/>
            <a:stCxn id="35" idx="0"/>
          </p:cNvCxnSpPr>
          <p:nvPr/>
        </p:nvCxnSpPr>
        <p:spPr bwMode="auto">
          <a:xfrm flipV="1">
            <a:off x="7805046" y="2028724"/>
            <a:ext cx="868010" cy="10138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0C79880-0F6A-91FB-BFEB-8B8A1D2703C6}"/>
              </a:ext>
            </a:extLst>
          </p:cNvPr>
          <p:cNvSpPr txBox="1"/>
          <p:nvPr/>
        </p:nvSpPr>
        <p:spPr>
          <a:xfrm>
            <a:off x="2922048" y="3671858"/>
            <a:ext cx="210185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Click gauche </a:t>
            </a:r>
            <a:r>
              <a:rPr lang="en-GB" sz="1200" dirty="0" err="1"/>
              <a:t>sur</a:t>
            </a:r>
            <a:r>
              <a:rPr lang="en-GB" sz="1200" dirty="0"/>
              <a:t> la </a:t>
            </a:r>
            <a:r>
              <a:rPr lang="en-GB" sz="1200" dirty="0" err="1"/>
              <a:t>colonne</a:t>
            </a:r>
            <a:r>
              <a:rPr lang="en-GB" sz="1200" dirty="0"/>
              <a:t> </a:t>
            </a:r>
          </a:p>
          <a:p>
            <a:r>
              <a:rPr lang="en-GB" sz="1200" dirty="0" err="1"/>
              <a:t>permet</a:t>
            </a:r>
            <a:r>
              <a:rPr lang="en-GB" sz="1200" dirty="0"/>
              <a:t> le triage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D7C35B5-EBA8-FA4E-7D72-E1459A5A79D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856885" y="3121173"/>
            <a:ext cx="1634959" cy="5448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50DB45A-3910-B1BE-9A4F-B520D47C318F}"/>
              </a:ext>
            </a:extLst>
          </p:cNvPr>
          <p:cNvSpPr txBox="1"/>
          <p:nvPr/>
        </p:nvSpPr>
        <p:spPr>
          <a:xfrm>
            <a:off x="1551889" y="4428086"/>
            <a:ext cx="193995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Click droit </a:t>
            </a:r>
            <a:r>
              <a:rPr lang="en-GB" sz="1200" dirty="0" err="1"/>
              <a:t>sur</a:t>
            </a:r>
            <a:r>
              <a:rPr lang="en-GB" sz="1200" dirty="0"/>
              <a:t> </a:t>
            </a:r>
            <a:r>
              <a:rPr lang="en-GB" sz="1200" dirty="0" err="1"/>
              <a:t>une</a:t>
            </a:r>
            <a:r>
              <a:rPr lang="en-GB" sz="1200" dirty="0"/>
              <a:t> </a:t>
            </a:r>
            <a:r>
              <a:rPr lang="en-GB" sz="1200" dirty="0" err="1"/>
              <a:t>ligne</a:t>
            </a:r>
            <a:r>
              <a:rPr lang="en-GB" sz="1200" dirty="0"/>
              <a:t> </a:t>
            </a:r>
          </a:p>
          <a:p>
            <a:r>
              <a:rPr lang="en-GB" sz="1200" dirty="0" err="1"/>
              <a:t>permet</a:t>
            </a:r>
            <a:r>
              <a:rPr lang="en-GB" sz="1200" dirty="0"/>
              <a:t> </a:t>
            </a:r>
            <a:r>
              <a:rPr lang="en-GB" sz="1200" dirty="0" err="1"/>
              <a:t>d’acceder</a:t>
            </a:r>
            <a:r>
              <a:rPr lang="en-GB" sz="1200" dirty="0"/>
              <a:t> à </a:t>
            </a:r>
            <a:r>
              <a:rPr lang="en-GB" sz="1200" dirty="0" err="1"/>
              <a:t>l’objet</a:t>
            </a:r>
            <a:endParaRPr lang="en-GB" sz="12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641BA7B-C8DB-C60E-9D55-6330447444DB}"/>
              </a:ext>
            </a:extLst>
          </p:cNvPr>
          <p:cNvCxnSpPr>
            <a:cxnSpLocks/>
          </p:cNvCxnSpPr>
          <p:nvPr/>
        </p:nvCxnSpPr>
        <p:spPr bwMode="auto">
          <a:xfrm flipV="1">
            <a:off x="2381165" y="4031391"/>
            <a:ext cx="117749" cy="2994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95B8470-3BF8-1948-5492-AC7E40D4D1FF}"/>
              </a:ext>
            </a:extLst>
          </p:cNvPr>
          <p:cNvSpPr/>
          <p:nvPr/>
        </p:nvSpPr>
        <p:spPr bwMode="auto">
          <a:xfrm>
            <a:off x="107504" y="2180284"/>
            <a:ext cx="8489255" cy="64632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E8A1367-A8EC-2D43-287B-363BA1E75A79}"/>
              </a:ext>
            </a:extLst>
          </p:cNvPr>
          <p:cNvCxnSpPr>
            <a:cxnSpLocks/>
            <a:stCxn id="48" idx="0"/>
          </p:cNvCxnSpPr>
          <p:nvPr/>
        </p:nvCxnSpPr>
        <p:spPr bwMode="auto">
          <a:xfrm flipH="1" flipV="1">
            <a:off x="3131840" y="5799682"/>
            <a:ext cx="894794" cy="31985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6C6776D-0AD5-BE25-37AB-1F4CA1405514}"/>
              </a:ext>
            </a:extLst>
          </p:cNvPr>
          <p:cNvSpPr txBox="1"/>
          <p:nvPr/>
        </p:nvSpPr>
        <p:spPr>
          <a:xfrm>
            <a:off x="3348533" y="6119535"/>
            <a:ext cx="135620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Acquitter les </a:t>
            </a:r>
            <a:r>
              <a:rPr lang="en-GB" sz="1200" dirty="0" err="1"/>
              <a:t>alarmes</a:t>
            </a:r>
            <a:r>
              <a:rPr lang="en-GB" sz="1200" dirty="0"/>
              <a:t> </a:t>
            </a:r>
            <a:r>
              <a:rPr lang="en-GB" sz="1200" dirty="0" err="1"/>
              <a:t>visibles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47165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Filtrage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6" name="TextBox 5"/>
          <p:cNvSpPr txBox="1"/>
          <p:nvPr/>
        </p:nvSpPr>
        <p:spPr>
          <a:xfrm>
            <a:off x="30011" y="1249883"/>
            <a:ext cx="4507772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Choix de recherche</a:t>
            </a:r>
          </a:p>
          <a:p>
            <a:r>
              <a:rPr lang="fr-FR" sz="1200" i="1" dirty="0" err="1"/>
              <a:t>Current</a:t>
            </a:r>
            <a:r>
              <a:rPr lang="fr-FR" sz="1200" dirty="0"/>
              <a:t>= alarmes actives ou non </a:t>
            </a:r>
            <a:r>
              <a:rPr lang="fr-FR" sz="1200" dirty="0" err="1"/>
              <a:t>ack</a:t>
            </a:r>
            <a:r>
              <a:rPr lang="fr-FR" sz="1200" dirty="0"/>
              <a:t> (dans PVSS)</a:t>
            </a:r>
          </a:p>
          <a:p>
            <a:r>
              <a:rPr lang="fr-FR" sz="1200" i="1" dirty="0"/>
              <a:t>Append</a:t>
            </a:r>
            <a:r>
              <a:rPr lang="fr-FR" sz="1200" dirty="0"/>
              <a:t>= nouvelles alarmes depuis ouverture du panneau</a:t>
            </a:r>
          </a:p>
          <a:p>
            <a:r>
              <a:rPr lang="fr-FR" sz="1200" i="1" dirty="0" err="1"/>
              <a:t>History</a:t>
            </a:r>
            <a:r>
              <a:rPr lang="fr-FR" sz="1200" dirty="0"/>
              <a:t>= alarmes passées</a:t>
            </a:r>
          </a:p>
          <a:p>
            <a:endParaRPr lang="fr-FR" sz="1200" dirty="0"/>
          </a:p>
          <a:p>
            <a:r>
              <a:rPr lang="fr-FR" sz="1200" b="1" dirty="0" err="1"/>
              <a:t>Alert</a:t>
            </a:r>
            <a:r>
              <a:rPr lang="fr-FR" sz="1200" b="1" dirty="0"/>
              <a:t> State</a:t>
            </a:r>
          </a:p>
          <a:p>
            <a:r>
              <a:rPr lang="fr-FR" sz="1200" dirty="0" err="1"/>
              <a:t>Unacknowledge</a:t>
            </a:r>
            <a:r>
              <a:rPr lang="fr-FR" sz="1200" dirty="0"/>
              <a:t>= alarmes non acquittées</a:t>
            </a:r>
          </a:p>
          <a:p>
            <a:r>
              <a:rPr lang="fr-FR" sz="1200" dirty="0" err="1"/>
              <a:t>Pending</a:t>
            </a:r>
            <a:r>
              <a:rPr lang="fr-FR" sz="1200" dirty="0"/>
              <a:t>=alarmes actives</a:t>
            </a:r>
          </a:p>
          <a:p>
            <a:r>
              <a:rPr lang="fr-FR" sz="1200" dirty="0" err="1"/>
              <a:t>Unack+Pending</a:t>
            </a:r>
            <a:r>
              <a:rPr lang="fr-FR" sz="1200" dirty="0"/>
              <a:t> = alarmes actives non acquittées</a:t>
            </a:r>
          </a:p>
          <a:p>
            <a:endParaRPr lang="fr-FR" sz="1200" dirty="0"/>
          </a:p>
          <a:p>
            <a:r>
              <a:rPr lang="fr-FR" sz="1200" b="1" dirty="0"/>
              <a:t>Short</a:t>
            </a:r>
            <a:r>
              <a:rPr lang="fr-FR" sz="1200" dirty="0"/>
              <a:t>= Bad/Warning (</a:t>
            </a:r>
            <a:r>
              <a:rPr lang="fr-FR" sz="1200" dirty="0" err="1"/>
              <a:t>boolean</a:t>
            </a:r>
            <a:r>
              <a:rPr lang="fr-FR" sz="1200" dirty="0"/>
              <a:t>) ou HH/H/L/LL (seuil analogique)</a:t>
            </a:r>
          </a:p>
          <a:p>
            <a:endParaRPr lang="fr-FR" sz="1200" b="1" dirty="0"/>
          </a:p>
          <a:p>
            <a:r>
              <a:rPr lang="fr-FR" sz="1200" b="1" dirty="0"/>
              <a:t>Alias</a:t>
            </a:r>
            <a:r>
              <a:rPr lang="fr-FR" sz="1200" dirty="0"/>
              <a:t> = nom de l’objet (actionneur, unité, alarme)</a:t>
            </a:r>
          </a:p>
          <a:p>
            <a:endParaRPr lang="fr-FR" sz="1200" b="1" dirty="0"/>
          </a:p>
          <a:p>
            <a:r>
              <a:rPr lang="fr-FR" sz="1200" b="1" dirty="0"/>
              <a:t>Application</a:t>
            </a:r>
            <a:r>
              <a:rPr lang="fr-FR" sz="1200" dirty="0"/>
              <a:t> = 1 PLC</a:t>
            </a:r>
          </a:p>
          <a:p>
            <a:endParaRPr lang="fr-FR" sz="1200" b="1" dirty="0"/>
          </a:p>
          <a:p>
            <a:r>
              <a:rPr lang="fr-FR" sz="1200" b="1" dirty="0"/>
              <a:t>Domain</a:t>
            </a:r>
            <a:r>
              <a:rPr lang="fr-FR" sz="1200" dirty="0"/>
              <a:t> = Application en général pour CV</a:t>
            </a:r>
          </a:p>
          <a:p>
            <a:endParaRPr lang="fr-FR" sz="1200" dirty="0"/>
          </a:p>
          <a:p>
            <a:r>
              <a:rPr lang="fr-FR" sz="1200" b="1" dirty="0"/>
              <a:t>Nature</a:t>
            </a:r>
          </a:p>
          <a:p>
            <a:r>
              <a:rPr lang="fr-FR" sz="1200" dirty="0"/>
              <a:t>- Alarme processus digitale (DA)</a:t>
            </a:r>
          </a:p>
          <a:p>
            <a:r>
              <a:rPr lang="fr-FR" sz="1200" dirty="0"/>
              <a:t>- Alarme processus analogique (AA)</a:t>
            </a:r>
          </a:p>
          <a:p>
            <a:r>
              <a:rPr lang="fr-FR" sz="1200" dirty="0"/>
              <a:t>- Interlock unité (PCO, AHU,FUNCTION)</a:t>
            </a:r>
          </a:p>
          <a:p>
            <a:r>
              <a:rPr lang="fr-FR" sz="1200" dirty="0"/>
              <a:t>- Interlock actionneur (ANADO, </a:t>
            </a:r>
            <a:r>
              <a:rPr lang="fr-FR" sz="1200" dirty="0" err="1"/>
              <a:t>OnOff</a:t>
            </a:r>
            <a:r>
              <a:rPr lang="fr-FR" sz="1200" dirty="0"/>
              <a:t>, Fan, Valve..)</a:t>
            </a:r>
          </a:p>
          <a:p>
            <a:r>
              <a:rPr lang="fr-FR" sz="1200" dirty="0"/>
              <a:t>- Alarme copie pour CCC (copy)</a:t>
            </a:r>
          </a:p>
          <a:p>
            <a:r>
              <a:rPr lang="fr-FR" sz="1200" dirty="0"/>
              <a:t>- Alarme CCC (CCC)</a:t>
            </a:r>
          </a:p>
        </p:txBody>
      </p:sp>
      <p:sp>
        <p:nvSpPr>
          <p:cNvPr id="3" name="Rectangle 2"/>
          <p:cNvSpPr/>
          <p:nvPr/>
        </p:nvSpPr>
        <p:spPr>
          <a:xfrm>
            <a:off x="4860032" y="1030084"/>
            <a:ext cx="4283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/>
              <a:t>Name</a:t>
            </a:r>
            <a:r>
              <a:rPr lang="fr-FR" sz="1200" dirty="0"/>
              <a:t>= type d’alarmes</a:t>
            </a:r>
          </a:p>
          <a:p>
            <a:r>
              <a:rPr lang="fr-FR" sz="1200" dirty="0"/>
              <a:t>- </a:t>
            </a:r>
            <a:r>
              <a:rPr lang="fr-FR" sz="1200" dirty="0" err="1"/>
              <a:t>Alarm</a:t>
            </a:r>
            <a:r>
              <a:rPr lang="fr-FR" sz="1200" dirty="0"/>
              <a:t>: objets alarme</a:t>
            </a:r>
          </a:p>
          <a:p>
            <a:r>
              <a:rPr lang="fr-FR" sz="1200" dirty="0"/>
              <a:t> - </a:t>
            </a:r>
            <a:r>
              <a:rPr lang="fr-FR" sz="1200" dirty="0" err="1"/>
              <a:t>Alarm</a:t>
            </a:r>
            <a:r>
              <a:rPr lang="fr-FR" sz="1200" dirty="0"/>
              <a:t> </a:t>
            </a:r>
            <a:r>
              <a:rPr lang="fr-FR" sz="1200" dirty="0" err="1"/>
              <a:t>Status</a:t>
            </a:r>
            <a:r>
              <a:rPr lang="fr-FR" sz="1200" dirty="0"/>
              <a:t>: alarme simple sur unité/actionneur</a:t>
            </a:r>
          </a:p>
          <a:p>
            <a:r>
              <a:rPr lang="fr-FR" sz="1200" dirty="0"/>
              <a:t> - FS/TS/SI Interlock </a:t>
            </a:r>
            <a:r>
              <a:rPr lang="fr-FR" sz="1200" dirty="0" err="1"/>
              <a:t>status</a:t>
            </a:r>
            <a:r>
              <a:rPr lang="fr-FR" sz="1200" dirty="0"/>
              <a:t>: interlock sur unité/actionneur</a:t>
            </a:r>
          </a:p>
          <a:p>
            <a:r>
              <a:rPr lang="fr-FR" sz="1200" dirty="0"/>
              <a:t> - Warning: Seuil L ou H sur seuil analogique</a:t>
            </a:r>
          </a:p>
          <a:p>
            <a:endParaRPr lang="fr-FR" sz="1200" dirty="0"/>
          </a:p>
          <a:p>
            <a:r>
              <a:rPr lang="fr-FR" sz="1200" b="1" dirty="0"/>
              <a:t>Value</a:t>
            </a:r>
            <a:r>
              <a:rPr lang="fr-FR" sz="1200" dirty="0"/>
              <a:t> = Alarme active (TRUE) ou non active (FALSE)</a:t>
            </a:r>
          </a:p>
          <a:p>
            <a:endParaRPr lang="fr-FR" sz="1200" dirty="0"/>
          </a:p>
          <a:p>
            <a:r>
              <a:rPr lang="fr-FR" sz="1200" b="1" dirty="0" err="1"/>
              <a:t>Ack</a:t>
            </a:r>
            <a:r>
              <a:rPr lang="fr-FR" sz="1200" dirty="0"/>
              <a:t>: </a:t>
            </a:r>
          </a:p>
          <a:p>
            <a:pPr marL="171450" indent="-171450">
              <a:buFontTx/>
              <a:buChar char="-"/>
            </a:pPr>
            <a:r>
              <a:rPr lang="fr-FR" sz="1200" dirty="0"/>
              <a:t>Non acquittée (!!!)  </a:t>
            </a:r>
          </a:p>
          <a:p>
            <a:pPr marL="171450" indent="-171450">
              <a:buFontTx/>
              <a:buChar char="-"/>
            </a:pPr>
            <a:r>
              <a:rPr lang="fr-FR" sz="1200" dirty="0"/>
              <a:t>Disparue et non acquittée (vide)</a:t>
            </a:r>
          </a:p>
          <a:p>
            <a:pPr marL="171450" indent="-171450">
              <a:buFontTx/>
              <a:buChar char="-"/>
            </a:pPr>
            <a:r>
              <a:rPr lang="fr-FR" sz="1200" dirty="0"/>
              <a:t>Acquittée et active (xxx)</a:t>
            </a:r>
          </a:p>
          <a:p>
            <a:endParaRPr lang="fr-FR" sz="1200" dirty="0"/>
          </a:p>
          <a:p>
            <a:r>
              <a:rPr lang="fr-FR" sz="1200" b="1" dirty="0"/>
              <a:t>S</a:t>
            </a:r>
            <a:r>
              <a:rPr lang="fr-FR" sz="1200" dirty="0"/>
              <a:t>: Synoptique associé à l’alarme (option)</a:t>
            </a:r>
          </a:p>
          <a:p>
            <a:endParaRPr lang="fr-FR" sz="1200" dirty="0"/>
          </a:p>
          <a:p>
            <a:endParaRPr lang="fr-FR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270663"/>
            <a:ext cx="4182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ATTENTION: Ne </a:t>
            </a:r>
            <a:r>
              <a:rPr lang="en-GB" sz="1400" b="1" dirty="0" err="1">
                <a:solidFill>
                  <a:srgbClr val="FF0000"/>
                </a:solidFill>
              </a:rPr>
              <a:t>jamais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  <a:r>
              <a:rPr lang="en-GB" sz="1400" b="1" dirty="0" err="1">
                <a:solidFill>
                  <a:srgbClr val="FF0000"/>
                </a:solidFill>
              </a:rPr>
              <a:t>filtrer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“Nature” et “Domain” </a:t>
            </a:r>
            <a:r>
              <a:rPr lang="en-GB" sz="1400" b="1" dirty="0" err="1">
                <a:solidFill>
                  <a:srgbClr val="FF0000"/>
                </a:solidFill>
              </a:rPr>
              <a:t>dans</a:t>
            </a:r>
            <a:r>
              <a:rPr lang="en-GB" sz="1400" b="1" dirty="0">
                <a:solidFill>
                  <a:srgbClr val="FF0000"/>
                </a:solidFill>
              </a:rPr>
              <a:t> les applications CV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376" y="3647753"/>
            <a:ext cx="4753720" cy="321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74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71A17A-7C59-6CF6-3C25-D966D97C1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1EA79-8805-52E1-F180-78DA6F534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Exemples de filtrage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8ACE26-8484-3AAB-E638-633D9ED59E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05936-4226-F9E0-D971-13BCC92C7C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320"/>
          <a:stretch/>
        </p:blipFill>
        <p:spPr>
          <a:xfrm>
            <a:off x="470018" y="1501689"/>
            <a:ext cx="7308304" cy="19273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F2E01E-E2B5-2117-00EB-31877EB8EC1D}"/>
              </a:ext>
            </a:extLst>
          </p:cNvPr>
          <p:cNvSpPr txBox="1"/>
          <p:nvPr/>
        </p:nvSpPr>
        <p:spPr>
          <a:xfrm>
            <a:off x="467544" y="1124744"/>
            <a:ext cx="3305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noProof="0" dirty="0"/>
              <a:t>Nome d’application avec étoile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A2E8AB-D4BB-4831-4DE6-081D58F38469}"/>
              </a:ext>
            </a:extLst>
          </p:cNvPr>
          <p:cNvSpPr txBox="1"/>
          <p:nvPr/>
        </p:nvSpPr>
        <p:spPr>
          <a:xfrm>
            <a:off x="35496" y="3531729"/>
            <a:ext cx="923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noProof="0" dirty="0"/>
              <a:t>Alias avec étoile (tous les alarmes de tous les ventilateurs dans les derniers deux moins)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7C3959-43F6-5655-E59D-FB2E6D5ED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60" y="3868079"/>
            <a:ext cx="7308304" cy="273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78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Filtrage communs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1" y="1125538"/>
            <a:ext cx="6408638" cy="5471814"/>
          </a:xfrm>
        </p:spPr>
        <p:txBody>
          <a:bodyPr/>
          <a:lstStyle/>
          <a:p>
            <a:r>
              <a:rPr lang="fr-FR" sz="2000" b="1" dirty="0"/>
              <a:t>Filtres prédéfinis</a:t>
            </a:r>
          </a:p>
          <a:p>
            <a:pPr lvl="1"/>
            <a:r>
              <a:rPr lang="fr-FR" sz="1600" b="1" dirty="0" err="1"/>
              <a:t>AL_pending</a:t>
            </a:r>
            <a:r>
              <a:rPr lang="fr-FR" sz="1600" b="1" dirty="0"/>
              <a:t>: </a:t>
            </a:r>
            <a:r>
              <a:rPr lang="fr-FR" sz="1600" dirty="0"/>
              <a:t>Tous les objets alarmes actifs</a:t>
            </a:r>
            <a:endParaRPr lang="fr-FR" sz="1600" b="1" dirty="0"/>
          </a:p>
          <a:p>
            <a:pPr lvl="1"/>
            <a:r>
              <a:rPr lang="fr-FR" sz="1600" b="1" dirty="0" err="1"/>
              <a:t>FS_Pending</a:t>
            </a:r>
            <a:r>
              <a:rPr lang="fr-FR" sz="1600" b="1" dirty="0"/>
              <a:t>: </a:t>
            </a:r>
            <a:r>
              <a:rPr lang="fr-FR" sz="1600" dirty="0"/>
              <a:t>Tous les Full Stop actifs sur des unités ou actionneurs</a:t>
            </a:r>
          </a:p>
          <a:p>
            <a:pPr lvl="1"/>
            <a:r>
              <a:rPr lang="fr-FR" sz="1600" b="1" dirty="0" err="1"/>
              <a:t>TS_pending</a:t>
            </a:r>
            <a:r>
              <a:rPr lang="fr-FR" sz="1600" b="1" dirty="0"/>
              <a:t> : </a:t>
            </a:r>
            <a:r>
              <a:rPr lang="fr-FR" sz="1600" dirty="0"/>
              <a:t>Tous les </a:t>
            </a:r>
            <a:r>
              <a:rPr lang="fr-FR" sz="1600" dirty="0" err="1"/>
              <a:t>Temporary</a:t>
            </a:r>
            <a:r>
              <a:rPr lang="fr-FR" sz="1600" dirty="0"/>
              <a:t> Stop actifs sur des unités ou actionneurs</a:t>
            </a:r>
            <a:endParaRPr lang="fr-FR" sz="1600" b="1" dirty="0"/>
          </a:p>
          <a:p>
            <a:r>
              <a:rPr lang="fr-FR" sz="2000" dirty="0"/>
              <a:t>Les alarmes bloquées ne peuvent pas être filtrées</a:t>
            </a:r>
            <a:endParaRPr lang="fr-FR" sz="2000" b="1" dirty="0"/>
          </a:p>
          <a:p>
            <a:r>
              <a:rPr lang="fr-FR" sz="2000" b="1" dirty="0"/>
              <a:t>Autres combinaisons de filtrages</a:t>
            </a:r>
          </a:p>
          <a:p>
            <a:pPr lvl="1"/>
            <a:r>
              <a:rPr lang="fr-FR" sz="1600" dirty="0"/>
              <a:t>Les alarmes actives dans une installation:</a:t>
            </a:r>
          </a:p>
          <a:p>
            <a:pPr marL="1085850" lvl="2">
              <a:buFont typeface="Wingdings"/>
              <a:buChar char="è"/>
            </a:pPr>
            <a:r>
              <a:rPr lang="fr-FR" sz="1600" dirty="0"/>
              <a:t>Application+ </a:t>
            </a:r>
            <a:r>
              <a:rPr lang="fr-FR" sz="1600" dirty="0" err="1"/>
              <a:t>alert</a:t>
            </a:r>
            <a:r>
              <a:rPr lang="fr-FR" sz="1600" dirty="0"/>
              <a:t> state=</a:t>
            </a:r>
            <a:r>
              <a:rPr lang="fr-FR" sz="1600" dirty="0" err="1"/>
              <a:t>Pending</a:t>
            </a:r>
            <a:endParaRPr lang="fr-FR" sz="1600" dirty="0"/>
          </a:p>
          <a:p>
            <a:pPr lvl="1"/>
            <a:r>
              <a:rPr lang="fr-FR" sz="1600" dirty="0"/>
              <a:t>Les alarmes non acquittées dans une installation :</a:t>
            </a:r>
          </a:p>
          <a:p>
            <a:pPr marL="1085850" lvl="2">
              <a:buFont typeface="Wingdings"/>
              <a:buChar char="è"/>
            </a:pPr>
            <a:r>
              <a:rPr lang="fr-FR" sz="1600" dirty="0"/>
              <a:t>Application </a:t>
            </a:r>
            <a:r>
              <a:rPr lang="fr-FR" sz="1600" dirty="0">
                <a:sym typeface="Wingdings" panose="05000000000000000000" pitchFamily="2" charset="2"/>
              </a:rPr>
              <a:t>+ </a:t>
            </a:r>
            <a:r>
              <a:rPr lang="fr-FR" sz="1600" dirty="0" err="1">
                <a:sym typeface="Wingdings" panose="05000000000000000000" pitchFamily="2" charset="2"/>
              </a:rPr>
              <a:t>alert</a:t>
            </a:r>
            <a:r>
              <a:rPr lang="fr-FR" sz="1600" dirty="0">
                <a:sym typeface="Wingdings" panose="05000000000000000000" pitchFamily="2" charset="2"/>
              </a:rPr>
              <a:t> state=</a:t>
            </a:r>
            <a:r>
              <a:rPr lang="fr-FR" sz="1600" dirty="0" err="1">
                <a:sym typeface="Wingdings" panose="05000000000000000000" pitchFamily="2" charset="2"/>
              </a:rPr>
              <a:t>Unacknowledge</a:t>
            </a:r>
            <a:endParaRPr lang="fr-FR" sz="1600" dirty="0">
              <a:sym typeface="Wingdings" panose="05000000000000000000" pitchFamily="2" charset="2"/>
            </a:endParaRPr>
          </a:p>
          <a:p>
            <a:pPr lvl="1"/>
            <a:r>
              <a:rPr lang="fr-FR" sz="1600" dirty="0">
                <a:sym typeface="Wingdings" panose="05000000000000000000" pitchFamily="2" charset="2"/>
              </a:rPr>
              <a:t>Les alarmes sur un actionneur</a:t>
            </a:r>
          </a:p>
          <a:p>
            <a:pPr marL="1085850" lvl="2">
              <a:buFont typeface="Wingdings"/>
              <a:buChar char="è"/>
            </a:pPr>
            <a:r>
              <a:rPr lang="fr-FR" sz="1600" dirty="0">
                <a:sym typeface="Wingdings" panose="05000000000000000000" pitchFamily="2" charset="2"/>
              </a:rPr>
              <a:t>Alias = *</a:t>
            </a:r>
            <a:r>
              <a:rPr lang="fr-FR" sz="1600" dirty="0" err="1">
                <a:sym typeface="Wingdings" panose="05000000000000000000" pitchFamily="2" charset="2"/>
              </a:rPr>
              <a:t>Nom_Actionneur</a:t>
            </a:r>
            <a:r>
              <a:rPr lang="fr-FR" sz="1600" dirty="0">
                <a:sym typeface="Wingdings" panose="05000000000000000000" pitchFamily="2" charset="2"/>
              </a:rPr>
              <a:t>*</a:t>
            </a:r>
          </a:p>
          <a:p>
            <a:pPr lvl="1"/>
            <a:r>
              <a:rPr lang="fr-FR" sz="1600" dirty="0">
                <a:sym typeface="Wingdings" panose="05000000000000000000" pitchFamily="2" charset="2"/>
              </a:rPr>
              <a:t>Full Stop sur un actionneur</a:t>
            </a:r>
          </a:p>
          <a:p>
            <a:pPr marL="1085850" lvl="2">
              <a:buFont typeface="Wingdings"/>
              <a:buChar char="è"/>
            </a:pPr>
            <a:r>
              <a:rPr lang="fr-FR" sz="1600" dirty="0">
                <a:sym typeface="Wingdings" panose="05000000000000000000" pitchFamily="2" charset="2"/>
              </a:rPr>
              <a:t>Alias = *</a:t>
            </a:r>
            <a:r>
              <a:rPr lang="fr-FR" sz="1600" dirty="0" err="1">
                <a:sym typeface="Wingdings" panose="05000000000000000000" pitchFamily="2" charset="2"/>
              </a:rPr>
              <a:t>Nom_Actionneur</a:t>
            </a:r>
            <a:r>
              <a:rPr lang="fr-FR" sz="1600" dirty="0">
                <a:sym typeface="Wingdings" panose="05000000000000000000" pitchFamily="2" charset="2"/>
              </a:rPr>
              <a:t>* + Name=Full Stop Interlock </a:t>
            </a:r>
            <a:r>
              <a:rPr lang="fr-FR" sz="1600" dirty="0" err="1">
                <a:sym typeface="Wingdings" panose="05000000000000000000" pitchFamily="2" charset="2"/>
              </a:rPr>
              <a:t>Status</a:t>
            </a:r>
            <a:endParaRPr lang="fr-FR" sz="1600" dirty="0">
              <a:sym typeface="Wingdings" panose="05000000000000000000" pitchFamily="2" charset="2"/>
            </a:endParaRPr>
          </a:p>
          <a:p>
            <a:pPr lvl="1"/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996" y="1125538"/>
            <a:ext cx="1560998" cy="314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096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 Recettes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89999"/>
            <a:ext cx="8928992" cy="5579361"/>
          </a:xfrm>
        </p:spPr>
        <p:txBody>
          <a:bodyPr/>
          <a:lstStyle/>
          <a:p>
            <a:r>
              <a:rPr lang="fr-FR" sz="1800" dirty="0"/>
              <a:t>Permet la configuration massive de paramètres</a:t>
            </a:r>
          </a:p>
          <a:p>
            <a:pPr lvl="1"/>
            <a:r>
              <a:rPr lang="fr-FR" sz="1600" dirty="0"/>
              <a:t>Une recette est toujours associée à un et un seul </a:t>
            </a:r>
            <a:r>
              <a:rPr lang="fr-FR" sz="1600" b="1" dirty="0"/>
              <a:t>PCO </a:t>
            </a:r>
            <a:r>
              <a:rPr lang="fr-FR" sz="1600" dirty="0"/>
              <a:t>(unité processus)</a:t>
            </a:r>
          </a:p>
          <a:p>
            <a:pPr lvl="1"/>
            <a:r>
              <a:rPr lang="fr-FR" sz="1600" b="1" dirty="0" err="1"/>
              <a:t>Recipe</a:t>
            </a:r>
            <a:r>
              <a:rPr lang="fr-FR" sz="1600" b="1" dirty="0"/>
              <a:t> Class </a:t>
            </a:r>
            <a:r>
              <a:rPr lang="fr-FR" sz="1600" dirty="0"/>
              <a:t>= un ensemble de paramètres (ex: alarme_SF1)</a:t>
            </a:r>
          </a:p>
          <a:p>
            <a:pPr lvl="1"/>
            <a:r>
              <a:rPr lang="fr-FR" sz="1600" b="1" dirty="0" err="1"/>
              <a:t>Recipe</a:t>
            </a:r>
            <a:r>
              <a:rPr lang="fr-FR" sz="1600" b="1" dirty="0"/>
              <a:t> instance </a:t>
            </a:r>
            <a:r>
              <a:rPr lang="fr-FR" sz="1600" dirty="0"/>
              <a:t>= un jeu de valeur particulier d’ une classe (ex: Hivers_SF1)</a:t>
            </a:r>
          </a:p>
          <a:p>
            <a:endParaRPr lang="fr-FR" sz="1800" dirty="0"/>
          </a:p>
          <a:p>
            <a:r>
              <a:rPr lang="fr-FR" sz="1800" b="1" dirty="0"/>
              <a:t>3</a:t>
            </a:r>
            <a:r>
              <a:rPr lang="fr-FR" sz="1800" dirty="0"/>
              <a:t> </a:t>
            </a:r>
            <a:r>
              <a:rPr lang="fr-FR" sz="1800" b="1" dirty="0"/>
              <a:t>classes</a:t>
            </a:r>
            <a:r>
              <a:rPr lang="fr-FR" sz="1800" dirty="0"/>
              <a:t> de recettes de base par installation dans le Top PCO</a:t>
            </a:r>
          </a:p>
          <a:p>
            <a:pPr lvl="1"/>
            <a:r>
              <a:rPr lang="fr-FR" sz="1600" dirty="0"/>
              <a:t>Recette « </a:t>
            </a:r>
            <a:r>
              <a:rPr lang="fr-FR" sz="1600" b="1" dirty="0"/>
              <a:t>AL</a:t>
            </a:r>
            <a:r>
              <a:rPr lang="fr-FR" sz="1600" dirty="0"/>
              <a:t> » : </a:t>
            </a:r>
            <a:r>
              <a:rPr lang="fr-FR" sz="1600" i="1" dirty="0"/>
              <a:t>modifiable + chargeable par operateurs</a:t>
            </a:r>
            <a:endParaRPr lang="fr-FR" sz="1600" dirty="0"/>
          </a:p>
          <a:p>
            <a:pPr lvl="2"/>
            <a:r>
              <a:rPr lang="fr-FR" sz="1400" dirty="0"/>
              <a:t>Seuil d’alarmes</a:t>
            </a:r>
          </a:p>
          <a:p>
            <a:pPr lvl="2"/>
            <a:r>
              <a:rPr lang="fr-FR" sz="1400" dirty="0"/>
              <a:t>Délai d’alarmes</a:t>
            </a:r>
          </a:p>
          <a:p>
            <a:pPr lvl="2"/>
            <a:r>
              <a:rPr lang="fr-FR" sz="1400" dirty="0"/>
              <a:t>Autre paramètres pour génération des alarmes</a:t>
            </a:r>
          </a:p>
          <a:p>
            <a:pPr lvl="1"/>
            <a:r>
              <a:rPr lang="fr-FR" sz="1600" dirty="0"/>
              <a:t>Recette « </a:t>
            </a:r>
            <a:r>
              <a:rPr lang="fr-FR" sz="1600" b="1" dirty="0" err="1"/>
              <a:t>Param</a:t>
            </a:r>
            <a:r>
              <a:rPr lang="fr-FR" sz="1600" dirty="0"/>
              <a:t> » : </a:t>
            </a:r>
            <a:r>
              <a:rPr lang="fr-FR" sz="1600" i="1" dirty="0"/>
              <a:t>modifiable + chargeable par operateurs</a:t>
            </a:r>
            <a:endParaRPr lang="fr-FR" sz="1600" dirty="0"/>
          </a:p>
          <a:p>
            <a:pPr lvl="2"/>
            <a:r>
              <a:rPr lang="fr-FR" sz="1400" dirty="0"/>
              <a:t>Set-points</a:t>
            </a:r>
          </a:p>
          <a:p>
            <a:pPr lvl="2"/>
            <a:r>
              <a:rPr lang="fr-FR" sz="1400" dirty="0"/>
              <a:t>Tous les paramètres n’intervenant pas dans des alarmes</a:t>
            </a:r>
          </a:p>
          <a:p>
            <a:pPr lvl="1"/>
            <a:r>
              <a:rPr lang="fr-FR" sz="1600" dirty="0"/>
              <a:t>Recette « </a:t>
            </a:r>
            <a:r>
              <a:rPr lang="fr-FR" sz="1600" b="1" dirty="0"/>
              <a:t>PID</a:t>
            </a:r>
            <a:r>
              <a:rPr lang="fr-FR" sz="1600" dirty="0"/>
              <a:t> » : C</a:t>
            </a:r>
            <a:r>
              <a:rPr lang="fr-FR" sz="1600" i="1" dirty="0"/>
              <a:t>hargeable par operateurs</a:t>
            </a:r>
            <a:endParaRPr lang="fr-FR" sz="1600" dirty="0"/>
          </a:p>
          <a:p>
            <a:pPr lvl="2"/>
            <a:r>
              <a:rPr lang="fr-FR" sz="1400" dirty="0"/>
              <a:t>Paramètres de réglage PID (</a:t>
            </a:r>
            <a:r>
              <a:rPr lang="fr-FR" sz="1400" dirty="0" err="1"/>
              <a:t>Kc,Ti</a:t>
            </a:r>
            <a:r>
              <a:rPr lang="fr-FR" sz="1400" dirty="0"/>
              <a:t> en </a:t>
            </a:r>
            <a:r>
              <a:rPr lang="fr-FR" sz="1400" dirty="0" err="1"/>
              <a:t>general</a:t>
            </a:r>
            <a:r>
              <a:rPr lang="fr-FR" sz="1400" dirty="0"/>
              <a:t>)</a:t>
            </a:r>
          </a:p>
          <a:p>
            <a:endParaRPr lang="fr-FR" sz="1800" dirty="0"/>
          </a:p>
          <a:p>
            <a:r>
              <a:rPr lang="fr-FR" sz="1800" dirty="0"/>
              <a:t>Autres classes possibles selon les installations (ex: cascade </a:t>
            </a:r>
            <a:r>
              <a:rPr lang="fr-FR" sz="1800" dirty="0" err="1"/>
              <a:t>chillers</a:t>
            </a:r>
            <a:r>
              <a:rPr lang="fr-FR" sz="1800" dirty="0"/>
              <a:t>)</a:t>
            </a:r>
          </a:p>
          <a:p>
            <a:r>
              <a:rPr lang="fr-FR" sz="1800" dirty="0" err="1"/>
              <a:t>Repartition</a:t>
            </a:r>
            <a:r>
              <a:rPr lang="fr-FR" sz="1800" dirty="0"/>
              <a:t> sur plusieurs PCO possibles</a:t>
            </a:r>
          </a:p>
          <a:p>
            <a:pPr lvl="2"/>
            <a:endParaRPr lang="fr-FR" sz="1400" dirty="0"/>
          </a:p>
          <a:p>
            <a:pPr lvl="1"/>
            <a:endParaRPr lang="fr-FR" sz="1600" dirty="0"/>
          </a:p>
          <a:p>
            <a:pPr lvl="1"/>
            <a:endParaRPr lang="fr-FR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452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84783"/>
            <a:ext cx="9049185" cy="492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FD348E-70DE-BF5F-A0D4-BF9356689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692" y="1533089"/>
            <a:ext cx="4889546" cy="5280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Panneau Recettes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18</a:t>
            </a:fld>
            <a:endParaRPr lang="es-ES"/>
          </a:p>
        </p:txBody>
      </p:sp>
      <p:sp>
        <p:nvSpPr>
          <p:cNvPr id="6" name="TextBox 5"/>
          <p:cNvSpPr txBox="1"/>
          <p:nvPr/>
        </p:nvSpPr>
        <p:spPr>
          <a:xfrm>
            <a:off x="62982" y="4376136"/>
            <a:ext cx="225734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Clic</a:t>
            </a:r>
            <a:r>
              <a:rPr lang="en-GB" sz="1200" dirty="0"/>
              <a:t> droit PCO </a:t>
            </a:r>
            <a:r>
              <a:rPr lang="en-GB" sz="1200" dirty="0" err="1"/>
              <a:t>puis</a:t>
            </a:r>
            <a:r>
              <a:rPr lang="en-GB" sz="1200" dirty="0"/>
              <a:t> “Recipes”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2051720" y="3621263"/>
            <a:ext cx="432048" cy="7548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515365" y="1656155"/>
            <a:ext cx="217399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200" dirty="0"/>
              <a:t>Sélection des classes de </a:t>
            </a:r>
          </a:p>
          <a:p>
            <a:r>
              <a:rPr lang="fr-FR" sz="1200" dirty="0"/>
              <a:t>recettes associées à un PCO</a:t>
            </a: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 bwMode="auto">
          <a:xfrm>
            <a:off x="3602362" y="2117820"/>
            <a:ext cx="653023" cy="3030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056582" y="3641774"/>
            <a:ext cx="243688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200" dirty="0"/>
              <a:t>Sélection des instances </a:t>
            </a:r>
          </a:p>
          <a:p>
            <a:r>
              <a:rPr lang="fr-FR" sz="1200" dirty="0"/>
              <a:t>de recettes associées à la classe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3859344" y="2924945"/>
            <a:ext cx="792080" cy="7168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138410" y="4692188"/>
            <a:ext cx="240623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Valeur</a:t>
            </a:r>
            <a:r>
              <a:rPr lang="en-GB" sz="1200" dirty="0"/>
              <a:t> de la </a:t>
            </a:r>
            <a:r>
              <a:rPr lang="en-GB" sz="1200" dirty="0" err="1"/>
              <a:t>recette</a:t>
            </a:r>
            <a:r>
              <a:rPr lang="en-GB" sz="1200" dirty="0"/>
              <a:t> </a:t>
            </a:r>
            <a:r>
              <a:rPr lang="en-GB" sz="1200" dirty="0" err="1"/>
              <a:t>sélectionnée</a:t>
            </a:r>
            <a:endParaRPr lang="en-GB" sz="1200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7070722" y="3983011"/>
            <a:ext cx="792080" cy="7168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775904" y="2045352"/>
            <a:ext cx="224933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200" dirty="0"/>
              <a:t>Etat de la recette sélectionnée</a:t>
            </a:r>
          </a:p>
          <a:p>
            <a:r>
              <a:rPr lang="fr-FR" sz="1200" dirty="0"/>
              <a:t>(active = effective dans PLC)</a:t>
            </a: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 bwMode="auto">
          <a:xfrm flipH="1">
            <a:off x="6413968" y="2276185"/>
            <a:ext cx="3619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056582" y="5585946"/>
            <a:ext cx="284565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Interaction avec la </a:t>
            </a:r>
            <a:r>
              <a:rPr lang="en-GB" sz="1200" dirty="0" err="1"/>
              <a:t>recette</a:t>
            </a:r>
            <a:r>
              <a:rPr lang="en-GB" sz="1200" dirty="0"/>
              <a:t> </a:t>
            </a:r>
            <a:r>
              <a:rPr lang="en-GB" sz="1200" dirty="0" err="1"/>
              <a:t>sélectionnée</a:t>
            </a:r>
            <a:endParaRPr lang="en-GB" sz="1200" dirty="0"/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720182" y="5862945"/>
            <a:ext cx="424632" cy="5150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156176" y="1114939"/>
            <a:ext cx="232788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Exporter les </a:t>
            </a:r>
            <a:r>
              <a:rPr lang="en-GB" sz="1200" dirty="0" err="1"/>
              <a:t>recettes</a:t>
            </a:r>
            <a:r>
              <a:rPr lang="en-GB" sz="1200" dirty="0"/>
              <a:t> </a:t>
            </a:r>
            <a:r>
              <a:rPr lang="en-GB" sz="1200" dirty="0" err="1"/>
              <a:t>vers</a:t>
            </a:r>
            <a:r>
              <a:rPr lang="en-GB" sz="1200" dirty="0"/>
              <a:t> excel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8244408" y="1391938"/>
            <a:ext cx="504056" cy="7258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703774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Interaction Recettes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5538"/>
            <a:ext cx="8568952" cy="4895850"/>
          </a:xfrm>
        </p:spPr>
        <p:txBody>
          <a:bodyPr/>
          <a:lstStyle/>
          <a:p>
            <a:r>
              <a:rPr lang="fr-FR" sz="2000" dirty="0"/>
              <a:t>Pour charger une recette dans le PLC:</a:t>
            </a:r>
          </a:p>
          <a:p>
            <a:pPr lvl="1"/>
            <a:r>
              <a:rPr lang="fr-FR" sz="1800" dirty="0" err="1"/>
              <a:t>Activate</a:t>
            </a:r>
            <a:endParaRPr lang="fr-FR" sz="1800" dirty="0"/>
          </a:p>
          <a:p>
            <a:pPr lvl="1"/>
            <a:endParaRPr lang="fr-FR" sz="1800" dirty="0"/>
          </a:p>
          <a:p>
            <a:r>
              <a:rPr lang="fr-FR" sz="2000" dirty="0"/>
              <a:t>Pour créer une nouvelle instance de recette</a:t>
            </a:r>
          </a:p>
          <a:p>
            <a:pPr lvl="1"/>
            <a:r>
              <a:rPr lang="fr-FR" sz="1800" dirty="0"/>
              <a:t>New instance -&gt;Edit-&gt;entrer les valeurs désirées&gt;Save (a partir valeurs actuelles)</a:t>
            </a:r>
          </a:p>
          <a:p>
            <a:pPr lvl="1"/>
            <a:r>
              <a:rPr lang="fr-FR" sz="1800" dirty="0"/>
              <a:t>Duplicate-&gt;Edit-&gt;entrer les valeurs désirées&gt;Save (a partir valeurs recette)</a:t>
            </a:r>
          </a:p>
          <a:p>
            <a:pPr lvl="1"/>
            <a:endParaRPr lang="fr-FR" sz="1800" dirty="0"/>
          </a:p>
          <a:p>
            <a:r>
              <a:rPr lang="fr-FR" sz="2000" dirty="0"/>
              <a:t>Pour récupérer les valeurs actuelles dans une instance:</a:t>
            </a:r>
          </a:p>
          <a:p>
            <a:pPr lvl="1"/>
            <a:r>
              <a:rPr lang="fr-FR" sz="2200" b="1" dirty="0"/>
              <a:t>Edit</a:t>
            </a:r>
            <a:r>
              <a:rPr lang="fr-FR" sz="2200" dirty="0"/>
              <a:t> -&gt;</a:t>
            </a:r>
            <a:r>
              <a:rPr lang="fr-FR" sz="2200" b="1" dirty="0"/>
              <a:t>Online Values</a:t>
            </a:r>
            <a:r>
              <a:rPr lang="fr-FR" sz="2200" dirty="0"/>
              <a:t>-&gt;</a:t>
            </a:r>
            <a:r>
              <a:rPr lang="fr-FR" sz="2200" b="1" dirty="0"/>
              <a:t>Save </a:t>
            </a:r>
          </a:p>
          <a:p>
            <a:endParaRPr lang="fr-FR" sz="2400" dirty="0"/>
          </a:p>
          <a:p>
            <a:r>
              <a:rPr lang="fr-FR" sz="2000" dirty="0"/>
              <a:t>Lors de l'édition, toutes les valeurs modifiées de l’instance sont affichées en gras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19</a:t>
            </a:fld>
            <a:endParaRPr lang="es-E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517232"/>
            <a:ext cx="52292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3855A5-9788-7553-8A6C-CE3E696DC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986" y="1484784"/>
            <a:ext cx="6535062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044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44450"/>
            <a:ext cx="6265192" cy="668338"/>
          </a:xfrm>
        </p:spPr>
        <p:txBody>
          <a:bodyPr wrap="square" anchor="ctr">
            <a:normAutofit/>
          </a:bodyPr>
          <a:lstStyle/>
          <a:p>
            <a:r>
              <a:rPr lang="en-GB" dirty="0" err="1"/>
              <a:t>Sommaire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3D08F5-88CC-31BE-C772-132AF587B92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55650" y="1996672"/>
            <a:ext cx="3925888" cy="315358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27988" y="6400800"/>
            <a:ext cx="1116012" cy="4572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fld id="{41C6A499-26DF-462B-B1B6-F2C4EFDD55D5}" type="slidenum">
              <a:rPr lang="es-ES" smtClean="0"/>
              <a:pPr>
                <a:spcAft>
                  <a:spcPts val="600"/>
                </a:spcAft>
              </a:pPr>
              <a:t>2</a:t>
            </a:fld>
            <a:endParaRPr lang="es-E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46E506D1-5017-44A5-C033-6BD1CDA3DF29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25919606"/>
              </p:ext>
            </p:extLst>
          </p:nvPr>
        </p:nvGraphicFramePr>
        <p:xfrm>
          <a:off x="4833938" y="1125538"/>
          <a:ext cx="3925887" cy="489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96812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Recettes: Use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8928992" cy="4895850"/>
          </a:xfrm>
        </p:spPr>
        <p:txBody>
          <a:bodyPr/>
          <a:lstStyle/>
          <a:p>
            <a:r>
              <a:rPr lang="fr-FR" sz="2000" dirty="0"/>
              <a:t>Lors de la mise en service (</a:t>
            </a:r>
            <a:r>
              <a:rPr lang="fr-FR" sz="2000" dirty="0" err="1"/>
              <a:t>commissioning</a:t>
            </a:r>
            <a:r>
              <a:rPr lang="fr-FR" sz="2000" dirty="0"/>
              <a:t>)</a:t>
            </a:r>
          </a:p>
          <a:p>
            <a:pPr lvl="1"/>
            <a:r>
              <a:rPr lang="fr-FR" sz="1800" dirty="0"/>
              <a:t>Une fois tous les paramètres réglés correctement, exporter les valeurs vers un fichier </a:t>
            </a:r>
            <a:r>
              <a:rPr lang="fr-FR" sz="1800" dirty="0" err="1"/>
              <a:t>excel</a:t>
            </a:r>
            <a:endParaRPr lang="fr-FR" sz="1800" dirty="0"/>
          </a:p>
          <a:p>
            <a:pPr lvl="1"/>
            <a:endParaRPr lang="fr-FR" sz="1800" dirty="0"/>
          </a:p>
          <a:p>
            <a:r>
              <a:rPr lang="fr-FR" sz="2200" dirty="0"/>
              <a:t>Lors d’ un rechargement PLC </a:t>
            </a:r>
          </a:p>
          <a:p>
            <a:pPr lvl="1"/>
            <a:r>
              <a:rPr lang="fr-FR" sz="1800" dirty="0"/>
              <a:t>Sauvegarder les recettes avec les paramètres actuels</a:t>
            </a:r>
          </a:p>
          <a:p>
            <a:pPr lvl="1"/>
            <a:r>
              <a:rPr lang="fr-FR" sz="1800" dirty="0"/>
              <a:t>Recharger le PLC</a:t>
            </a:r>
          </a:p>
          <a:p>
            <a:pPr lvl="1"/>
            <a:r>
              <a:rPr lang="fr-FR" sz="1800" dirty="0"/>
              <a:t>Recharger les recettes sauvegardées précédemment (bouton last </a:t>
            </a:r>
            <a:r>
              <a:rPr lang="fr-FR" sz="1800" dirty="0" err="1"/>
              <a:t>activated</a:t>
            </a:r>
            <a:r>
              <a:rPr lang="fr-FR" sz="1800" dirty="0"/>
              <a:t>)</a:t>
            </a:r>
          </a:p>
          <a:p>
            <a:pPr lvl="1"/>
            <a:endParaRPr lang="fr-FR" sz="1800" dirty="0"/>
          </a:p>
          <a:p>
            <a:r>
              <a:rPr lang="fr-FR" sz="2200" dirty="0"/>
              <a:t>Après une modification majeure des paramètres</a:t>
            </a:r>
          </a:p>
          <a:p>
            <a:pPr lvl="1"/>
            <a:r>
              <a:rPr lang="fr-FR" sz="1800" dirty="0"/>
              <a:t>Sauvegarder les recettes avec les paramètres actuels dans des nouvelles instances</a:t>
            </a:r>
          </a:p>
          <a:p>
            <a:pPr lvl="1"/>
            <a:endParaRPr lang="fr-F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026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Courbes de tendances des différentes valeurs archivées</a:t>
            </a:r>
          </a:p>
          <a:p>
            <a:pPr lvl="1"/>
            <a:r>
              <a:rPr lang="fr-FR" sz="2000" dirty="0"/>
              <a:t>Capteurs des processus</a:t>
            </a:r>
          </a:p>
          <a:p>
            <a:pPr lvl="1"/>
            <a:r>
              <a:rPr lang="fr-FR" sz="2000" dirty="0"/>
              <a:t>Commandes envoyées vers les actionneurs</a:t>
            </a:r>
          </a:p>
          <a:p>
            <a:pPr lvl="1"/>
            <a:r>
              <a:rPr lang="fr-FR" sz="2000" dirty="0"/>
              <a:t>Etats des alarmes</a:t>
            </a:r>
          </a:p>
          <a:p>
            <a:pPr lvl="1"/>
            <a:r>
              <a:rPr lang="fr-FR" sz="2000" dirty="0"/>
              <a:t>Régulations</a:t>
            </a:r>
          </a:p>
          <a:p>
            <a:pPr lvl="1"/>
            <a:endParaRPr lang="fr-FR" sz="2000" dirty="0"/>
          </a:p>
          <a:p>
            <a:endParaRPr lang="fr-FR" dirty="0"/>
          </a:p>
          <a:p>
            <a:endParaRPr lang="fr-FR" sz="2400" dirty="0"/>
          </a:p>
          <a:p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653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D232D41-C5DA-A0F2-5529-987002946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890" y="4278254"/>
            <a:ext cx="3567905" cy="2577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316027-F89A-7F43-B52A-79A171BD1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1663619"/>
            <a:ext cx="3637939" cy="2594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Trends sur les </a:t>
            </a:r>
            <a:r>
              <a:rPr lang="fr-FR" dirty="0" err="1"/>
              <a:t>faceplate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8004175" cy="576064"/>
          </a:xfrm>
        </p:spPr>
        <p:txBody>
          <a:bodyPr/>
          <a:lstStyle/>
          <a:p>
            <a:r>
              <a:rPr lang="fr-FR" dirty="0"/>
              <a:t>Accès direct depuis les </a:t>
            </a:r>
            <a:r>
              <a:rPr lang="fr-FR" dirty="0" err="1"/>
              <a:t>faceplates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6" name="TextBox 5"/>
          <p:cNvSpPr txBox="1"/>
          <p:nvPr/>
        </p:nvSpPr>
        <p:spPr>
          <a:xfrm>
            <a:off x="107504" y="280116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 analogique: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738" y="5209526"/>
            <a:ext cx="2948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Batterie de chauffage avec variateur: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668391" y="1855079"/>
            <a:ext cx="648072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707904" y="4472414"/>
            <a:ext cx="648072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696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Signaux affichés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36104"/>
            <a:ext cx="7848872" cy="5949280"/>
          </a:xfrm>
        </p:spPr>
        <p:txBody>
          <a:bodyPr/>
          <a:lstStyle/>
          <a:p>
            <a:r>
              <a:rPr lang="fr-FR" sz="2000" b="1" dirty="0"/>
              <a:t>Capteurs</a:t>
            </a:r>
            <a:r>
              <a:rPr lang="fr-FR" sz="2000" dirty="0"/>
              <a:t>:</a:t>
            </a:r>
          </a:p>
          <a:p>
            <a:pPr lvl="1"/>
            <a:r>
              <a:rPr lang="fr-FR" sz="2000" dirty="0" err="1">
                <a:solidFill>
                  <a:srgbClr val="00B050"/>
                </a:solidFill>
              </a:rPr>
              <a:t>PosSt</a:t>
            </a:r>
            <a:r>
              <a:rPr lang="fr-FR" sz="2000" dirty="0">
                <a:solidFill>
                  <a:srgbClr val="00B050"/>
                </a:solidFill>
              </a:rPr>
              <a:t>: </a:t>
            </a:r>
            <a:r>
              <a:rPr lang="fr-FR" sz="2000" dirty="0"/>
              <a:t>Position capteur analogique ou digital (0-1)</a:t>
            </a:r>
          </a:p>
          <a:p>
            <a:r>
              <a:rPr lang="fr-FR" sz="2000" b="1" dirty="0"/>
              <a:t>Actionneurs</a:t>
            </a:r>
          </a:p>
          <a:p>
            <a:pPr lvl="1"/>
            <a:r>
              <a:rPr lang="fr-FR" sz="2000" dirty="0" err="1">
                <a:solidFill>
                  <a:srgbClr val="7030A0"/>
                </a:solidFill>
              </a:rPr>
              <a:t>PosRSt</a:t>
            </a:r>
            <a:r>
              <a:rPr lang="fr-FR" sz="2000" dirty="0">
                <a:solidFill>
                  <a:srgbClr val="7030A0"/>
                </a:solidFill>
              </a:rPr>
              <a:t>: </a:t>
            </a:r>
            <a:r>
              <a:rPr lang="fr-FR" sz="2000" dirty="0"/>
              <a:t>Commande envoyée vers actionneur</a:t>
            </a:r>
          </a:p>
          <a:p>
            <a:pPr lvl="1"/>
            <a:r>
              <a:rPr lang="fr-FR" sz="2000" dirty="0" err="1">
                <a:solidFill>
                  <a:srgbClr val="00B050"/>
                </a:solidFill>
              </a:rPr>
              <a:t>PosSt</a:t>
            </a:r>
            <a:r>
              <a:rPr lang="fr-FR" sz="2000" dirty="0">
                <a:solidFill>
                  <a:srgbClr val="00B050"/>
                </a:solidFill>
              </a:rPr>
              <a:t>: </a:t>
            </a:r>
            <a:r>
              <a:rPr lang="fr-FR" sz="2000" dirty="0"/>
              <a:t>Position capteur analogique</a:t>
            </a:r>
          </a:p>
          <a:p>
            <a:pPr lvl="1"/>
            <a:r>
              <a:rPr lang="fr-FR" sz="2000" dirty="0" err="1">
                <a:solidFill>
                  <a:srgbClr val="00B0F0"/>
                </a:solidFill>
              </a:rPr>
              <a:t>OnSt</a:t>
            </a:r>
            <a:r>
              <a:rPr lang="fr-FR" sz="2000" dirty="0">
                <a:solidFill>
                  <a:srgbClr val="0000FF"/>
                </a:solidFill>
              </a:rPr>
              <a:t>: </a:t>
            </a:r>
            <a:r>
              <a:rPr lang="fr-FR" sz="2000" dirty="0"/>
              <a:t>Retour de marche / ouverture</a:t>
            </a:r>
          </a:p>
          <a:p>
            <a:pPr lvl="1"/>
            <a:r>
              <a:rPr lang="fr-FR" sz="2000" dirty="0" err="1">
                <a:solidFill>
                  <a:srgbClr val="00B050"/>
                </a:solidFill>
              </a:rPr>
              <a:t>OffSt</a:t>
            </a:r>
            <a:r>
              <a:rPr lang="fr-FR" sz="2000" dirty="0">
                <a:solidFill>
                  <a:srgbClr val="00B050"/>
                </a:solidFill>
              </a:rPr>
              <a:t>: </a:t>
            </a:r>
            <a:r>
              <a:rPr lang="fr-FR" sz="2000"/>
              <a:t>Retour d’arrêt </a:t>
            </a:r>
            <a:r>
              <a:rPr lang="fr-FR" sz="2000" dirty="0"/>
              <a:t>/ fermeture</a:t>
            </a:r>
          </a:p>
          <a:p>
            <a:r>
              <a:rPr lang="fr-FR" sz="2000" b="1" dirty="0"/>
              <a:t>Alarmes</a:t>
            </a:r>
          </a:p>
          <a:p>
            <a:pPr lvl="1"/>
            <a:r>
              <a:rPr lang="fr-FR" sz="2000" dirty="0" err="1">
                <a:solidFill>
                  <a:srgbClr val="FF0000"/>
                </a:solidFill>
              </a:rPr>
              <a:t>Ist</a:t>
            </a:r>
            <a:r>
              <a:rPr lang="fr-FR" sz="2000" dirty="0">
                <a:solidFill>
                  <a:srgbClr val="FF0000"/>
                </a:solidFill>
              </a:rPr>
              <a:t>: </a:t>
            </a:r>
            <a:r>
              <a:rPr lang="fr-FR" sz="2000" dirty="0"/>
              <a:t>Statut alarme (1=actif / 0=inactif)</a:t>
            </a:r>
          </a:p>
          <a:p>
            <a:pPr lvl="1"/>
            <a:r>
              <a:rPr lang="fr-FR" sz="2000" dirty="0" err="1">
                <a:solidFill>
                  <a:srgbClr val="FF0000"/>
                </a:solidFill>
              </a:rPr>
              <a:t>HHSt</a:t>
            </a:r>
            <a:r>
              <a:rPr lang="fr-FR" sz="2000" dirty="0"/>
              <a:t>/</a:t>
            </a:r>
            <a:r>
              <a:rPr lang="fr-FR" sz="2000" dirty="0" err="1">
                <a:solidFill>
                  <a:srgbClr val="FFC000"/>
                </a:solidFill>
              </a:rPr>
              <a:t>HSt</a:t>
            </a:r>
            <a:r>
              <a:rPr lang="fr-FR" sz="2000" dirty="0">
                <a:solidFill>
                  <a:srgbClr val="FFC000"/>
                </a:solidFill>
              </a:rPr>
              <a:t>/</a:t>
            </a:r>
            <a:r>
              <a:rPr lang="fr-FR" sz="2000" dirty="0" err="1">
                <a:solidFill>
                  <a:srgbClr val="FFC000"/>
                </a:solidFill>
              </a:rPr>
              <a:t>LSt</a:t>
            </a:r>
            <a:r>
              <a:rPr lang="fr-FR" sz="2000" dirty="0"/>
              <a:t>/</a:t>
            </a:r>
            <a:r>
              <a:rPr lang="fr-FR" sz="2000" dirty="0" err="1">
                <a:solidFill>
                  <a:srgbClr val="FF0000"/>
                </a:solidFill>
              </a:rPr>
              <a:t>LLSt</a:t>
            </a:r>
            <a:r>
              <a:rPr lang="fr-FR" sz="2000" dirty="0"/>
              <a:t>: seuils analogique d’alarmes</a:t>
            </a:r>
          </a:p>
          <a:p>
            <a:pPr lvl="1"/>
            <a:r>
              <a:rPr lang="fr-FR" sz="2000" dirty="0" err="1">
                <a:solidFill>
                  <a:srgbClr val="FF0000"/>
                </a:solidFill>
              </a:rPr>
              <a:t>HHALSt</a:t>
            </a:r>
            <a:r>
              <a:rPr lang="fr-FR" sz="2000" dirty="0"/>
              <a:t>/</a:t>
            </a:r>
            <a:r>
              <a:rPr lang="fr-FR" sz="2000" dirty="0" err="1">
                <a:solidFill>
                  <a:srgbClr val="FFC000"/>
                </a:solidFill>
              </a:rPr>
              <a:t>HWSt</a:t>
            </a:r>
            <a:r>
              <a:rPr lang="fr-FR" sz="2000" dirty="0">
                <a:solidFill>
                  <a:srgbClr val="FFC000"/>
                </a:solidFill>
              </a:rPr>
              <a:t>/</a:t>
            </a:r>
            <a:r>
              <a:rPr lang="fr-FR" sz="2000" dirty="0" err="1">
                <a:solidFill>
                  <a:srgbClr val="FFC000"/>
                </a:solidFill>
              </a:rPr>
              <a:t>LWSt</a:t>
            </a:r>
            <a:r>
              <a:rPr lang="fr-FR" sz="2000" dirty="0">
                <a:solidFill>
                  <a:srgbClr val="FF0000"/>
                </a:solidFill>
              </a:rPr>
              <a:t>/</a:t>
            </a:r>
            <a:r>
              <a:rPr lang="fr-FR" sz="2000" dirty="0" err="1">
                <a:solidFill>
                  <a:srgbClr val="FF0000"/>
                </a:solidFill>
              </a:rPr>
              <a:t>LLALSt</a:t>
            </a:r>
            <a:r>
              <a:rPr lang="fr-FR" sz="2000" dirty="0"/>
              <a:t>: statut alarme (1=actif / 0=inactif)</a:t>
            </a:r>
          </a:p>
          <a:p>
            <a:r>
              <a:rPr lang="fr-FR" sz="2400" b="1" dirty="0"/>
              <a:t>Contrôleurs (régulateurs PID)</a:t>
            </a:r>
          </a:p>
          <a:p>
            <a:pPr lvl="1"/>
            <a:r>
              <a:rPr lang="fr-FR" sz="2000" dirty="0">
                <a:solidFill>
                  <a:srgbClr val="00B050"/>
                </a:solidFill>
              </a:rPr>
              <a:t>MV</a:t>
            </a:r>
            <a:r>
              <a:rPr lang="fr-FR" sz="2000" dirty="0"/>
              <a:t>: valeur mesurée pour la régulation</a:t>
            </a:r>
          </a:p>
          <a:p>
            <a:pPr lvl="1"/>
            <a:r>
              <a:rPr lang="fr-FR" sz="2000" dirty="0" err="1">
                <a:solidFill>
                  <a:srgbClr val="00B0F0"/>
                </a:solidFill>
              </a:rPr>
              <a:t>ActSP</a:t>
            </a:r>
            <a:r>
              <a:rPr lang="fr-FR" sz="2000" dirty="0"/>
              <a:t>: Set-Point effectif</a:t>
            </a:r>
          </a:p>
          <a:p>
            <a:pPr lvl="1"/>
            <a:r>
              <a:rPr lang="fr-FR" sz="2000" dirty="0" err="1">
                <a:solidFill>
                  <a:srgbClr val="7030A0"/>
                </a:solidFill>
              </a:rPr>
              <a:t>OutOVSt</a:t>
            </a:r>
            <a:r>
              <a:rPr lang="fr-FR" sz="2000" dirty="0"/>
              <a:t>: Sortie du régulateur</a:t>
            </a:r>
            <a:endParaRPr lang="fr-F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4739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031E60B-26BF-2865-97AA-054892E15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42" y="1078985"/>
            <a:ext cx="7884368" cy="54266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Interaction avec souris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6" name="TextBox 5"/>
          <p:cNvSpPr txBox="1"/>
          <p:nvPr/>
        </p:nvSpPr>
        <p:spPr>
          <a:xfrm>
            <a:off x="395536" y="3155776"/>
            <a:ext cx="343555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Roulette </a:t>
            </a:r>
            <a:r>
              <a:rPr lang="en-GB" sz="1200" dirty="0" err="1"/>
              <a:t>souris</a:t>
            </a:r>
            <a:r>
              <a:rPr lang="en-GB" sz="1200" dirty="0"/>
              <a:t> = </a:t>
            </a:r>
            <a:r>
              <a:rPr lang="en-GB" sz="1200" dirty="0" err="1"/>
              <a:t>ajuste</a:t>
            </a:r>
            <a:r>
              <a:rPr lang="en-GB" sz="1200" dirty="0"/>
              <a:t> echelle </a:t>
            </a:r>
            <a:r>
              <a:rPr lang="en-GB" sz="1200" dirty="0" err="1"/>
              <a:t>selectionnée</a:t>
            </a:r>
            <a:endParaRPr lang="en-GB" sz="1200" dirty="0"/>
          </a:p>
          <a:p>
            <a:r>
              <a:rPr lang="en-GB" sz="1200" dirty="0" err="1"/>
              <a:t>Clic</a:t>
            </a:r>
            <a:r>
              <a:rPr lang="en-GB" sz="1200" dirty="0"/>
              <a:t> </a:t>
            </a:r>
            <a:r>
              <a:rPr lang="en-GB" sz="1200" dirty="0" err="1"/>
              <a:t>maintenu</a:t>
            </a:r>
            <a:r>
              <a:rPr lang="en-GB" sz="1200" dirty="0"/>
              <a:t> </a:t>
            </a:r>
            <a:r>
              <a:rPr lang="en-GB" sz="1200" dirty="0" err="1"/>
              <a:t>souris</a:t>
            </a:r>
            <a:r>
              <a:rPr lang="en-GB" sz="1200" dirty="0"/>
              <a:t> = </a:t>
            </a:r>
            <a:r>
              <a:rPr lang="en-GB" sz="1200" dirty="0" err="1"/>
              <a:t>deplacement</a:t>
            </a:r>
            <a:r>
              <a:rPr lang="en-GB" sz="1200" dirty="0"/>
              <a:t> de l echelle</a:t>
            </a:r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 bwMode="auto">
          <a:xfrm flipH="1">
            <a:off x="1259645" y="3617441"/>
            <a:ext cx="853669" cy="6904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412016" y="6245898"/>
            <a:ext cx="361669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Roulette </a:t>
            </a:r>
            <a:r>
              <a:rPr lang="en-GB" sz="1200" dirty="0" err="1"/>
              <a:t>souris</a:t>
            </a:r>
            <a:r>
              <a:rPr lang="en-GB" sz="1200" dirty="0"/>
              <a:t> = </a:t>
            </a:r>
            <a:r>
              <a:rPr lang="en-GB" sz="1200" dirty="0" err="1"/>
              <a:t>ajuste</a:t>
            </a:r>
            <a:r>
              <a:rPr lang="en-GB" sz="1200" dirty="0"/>
              <a:t> du temps</a:t>
            </a:r>
          </a:p>
          <a:p>
            <a:r>
              <a:rPr lang="en-GB" sz="1200" dirty="0" err="1"/>
              <a:t>Clic</a:t>
            </a:r>
            <a:r>
              <a:rPr lang="en-GB" sz="1200" dirty="0"/>
              <a:t> </a:t>
            </a:r>
            <a:r>
              <a:rPr lang="en-GB" sz="1200" dirty="0" err="1"/>
              <a:t>maintenu</a:t>
            </a:r>
            <a:r>
              <a:rPr lang="en-GB" sz="1200" dirty="0"/>
              <a:t> </a:t>
            </a:r>
            <a:r>
              <a:rPr lang="en-GB" sz="1200" dirty="0" err="1"/>
              <a:t>souris</a:t>
            </a:r>
            <a:r>
              <a:rPr lang="en-GB" sz="1200" dirty="0"/>
              <a:t> = </a:t>
            </a:r>
            <a:r>
              <a:rPr lang="en-GB" sz="1200" dirty="0" err="1"/>
              <a:t>deplacement</a:t>
            </a:r>
            <a:r>
              <a:rPr lang="en-GB" sz="1200" dirty="0"/>
              <a:t> </a:t>
            </a:r>
            <a:r>
              <a:rPr lang="en-GB" sz="1200" dirty="0" err="1"/>
              <a:t>dans</a:t>
            </a:r>
            <a:r>
              <a:rPr lang="en-GB" sz="1200" dirty="0"/>
              <a:t> le temps</a:t>
            </a:r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 bwMode="auto">
          <a:xfrm flipH="1" flipV="1">
            <a:off x="4202280" y="6083142"/>
            <a:ext cx="2018084" cy="1627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295747" y="3680507"/>
            <a:ext cx="279114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Click </a:t>
            </a:r>
            <a:r>
              <a:rPr lang="en-GB" sz="1200" dirty="0" err="1"/>
              <a:t>Droit</a:t>
            </a:r>
            <a:r>
              <a:rPr lang="en-GB" sz="1200" dirty="0"/>
              <a:t> = menu (</a:t>
            </a:r>
            <a:r>
              <a:rPr lang="en-GB" sz="1200" dirty="0" err="1"/>
              <a:t>revenir</a:t>
            </a:r>
            <a:r>
              <a:rPr lang="en-GB" sz="1200" dirty="0"/>
              <a:t> en </a:t>
            </a:r>
            <a:r>
              <a:rPr lang="en-GB" sz="1200" dirty="0" err="1"/>
              <a:t>arriere</a:t>
            </a:r>
            <a:r>
              <a:rPr lang="en-GB" sz="1200" dirty="0"/>
              <a:t>, </a:t>
            </a:r>
          </a:p>
          <a:p>
            <a:r>
              <a:rPr lang="en-GB" sz="1200" dirty="0"/>
              <a:t>echelle </a:t>
            </a:r>
            <a:r>
              <a:rPr lang="en-GB" sz="1200" dirty="0" err="1"/>
              <a:t>reelle</a:t>
            </a:r>
            <a:r>
              <a:rPr lang="en-GB" sz="1200" dirty="0"/>
              <a:t>, </a:t>
            </a:r>
            <a:r>
              <a:rPr lang="en-GB" sz="1200" dirty="0" err="1"/>
              <a:t>aller</a:t>
            </a:r>
            <a:r>
              <a:rPr lang="en-GB" sz="1200" dirty="0"/>
              <a:t> au temps present)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88190" y="1052736"/>
            <a:ext cx="356976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Roulette </a:t>
            </a:r>
            <a:r>
              <a:rPr lang="en-GB" sz="1200" dirty="0" err="1"/>
              <a:t>souris</a:t>
            </a:r>
            <a:r>
              <a:rPr lang="en-GB" sz="1200" dirty="0"/>
              <a:t> = </a:t>
            </a:r>
            <a:r>
              <a:rPr lang="en-GB" sz="1200" dirty="0" err="1"/>
              <a:t>ajuste</a:t>
            </a:r>
            <a:r>
              <a:rPr lang="en-GB" sz="1200" dirty="0"/>
              <a:t> echelle X+Y</a:t>
            </a:r>
          </a:p>
          <a:p>
            <a:r>
              <a:rPr lang="en-GB" sz="1200" dirty="0" err="1"/>
              <a:t>Glissé</a:t>
            </a:r>
            <a:r>
              <a:rPr lang="en-GB" sz="1200" dirty="0"/>
              <a:t> </a:t>
            </a:r>
            <a:r>
              <a:rPr lang="en-GB" sz="1200" dirty="0" err="1"/>
              <a:t>souris</a:t>
            </a:r>
            <a:r>
              <a:rPr lang="en-GB" sz="1200" dirty="0"/>
              <a:t> = zoom rectangle selection</a:t>
            </a:r>
          </a:p>
          <a:p>
            <a:r>
              <a:rPr lang="en-GB" sz="1200" dirty="0"/>
              <a:t>CTRL +</a:t>
            </a:r>
            <a:r>
              <a:rPr lang="en-GB" sz="1200" dirty="0" err="1"/>
              <a:t>Glissé</a:t>
            </a:r>
            <a:r>
              <a:rPr lang="en-GB" sz="1200" dirty="0"/>
              <a:t> </a:t>
            </a:r>
            <a:r>
              <a:rPr lang="en-GB" sz="1200" dirty="0" err="1"/>
              <a:t>souris</a:t>
            </a:r>
            <a:r>
              <a:rPr lang="en-GB" sz="1200" dirty="0"/>
              <a:t> = </a:t>
            </a:r>
            <a:r>
              <a:rPr lang="en-GB" sz="1200" dirty="0" err="1"/>
              <a:t>deplacement</a:t>
            </a:r>
            <a:r>
              <a:rPr lang="en-GB" sz="1200" dirty="0"/>
              <a:t> </a:t>
            </a:r>
            <a:r>
              <a:rPr lang="en-GB" sz="1200" dirty="0" err="1"/>
              <a:t>dans</a:t>
            </a:r>
            <a:r>
              <a:rPr lang="en-GB" sz="1200" dirty="0"/>
              <a:t> X et Y</a:t>
            </a:r>
          </a:p>
        </p:txBody>
      </p:sp>
      <p:cxnSp>
        <p:nvCxnSpPr>
          <p:cNvPr id="21" name="Straight Arrow Connector 20"/>
          <p:cNvCxnSpPr>
            <a:cxnSpLocks/>
          </p:cNvCxnSpPr>
          <p:nvPr/>
        </p:nvCxnSpPr>
        <p:spPr bwMode="auto">
          <a:xfrm>
            <a:off x="5724128" y="1750932"/>
            <a:ext cx="295268" cy="12460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187624" y="5017830"/>
            <a:ext cx="483177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Click gauche= </a:t>
            </a:r>
            <a:r>
              <a:rPr lang="en-GB" sz="1200" dirty="0" err="1"/>
              <a:t>affichage</a:t>
            </a:r>
            <a:r>
              <a:rPr lang="en-GB" sz="1200" dirty="0"/>
              <a:t> detail au temps </a:t>
            </a:r>
            <a:r>
              <a:rPr lang="en-GB" sz="1200" dirty="0" err="1"/>
              <a:t>indiqué</a:t>
            </a:r>
            <a:r>
              <a:rPr lang="en-GB" sz="1200" dirty="0"/>
              <a:t> par </a:t>
            </a:r>
            <a:r>
              <a:rPr lang="en-GB" sz="1200" dirty="0" err="1"/>
              <a:t>barre</a:t>
            </a:r>
            <a:r>
              <a:rPr lang="en-GB" sz="1200" dirty="0"/>
              <a:t> </a:t>
            </a:r>
            <a:r>
              <a:rPr lang="en-GB" sz="1200" dirty="0" err="1"/>
              <a:t>verticale</a:t>
            </a:r>
            <a:endParaRPr lang="en-GB" sz="1200" dirty="0"/>
          </a:p>
          <a:p>
            <a:r>
              <a:rPr lang="en-GB" sz="1200" dirty="0"/>
              <a:t>Click </a:t>
            </a:r>
            <a:r>
              <a:rPr lang="en-GB" sz="1200" dirty="0" err="1"/>
              <a:t>barre</a:t>
            </a:r>
            <a:r>
              <a:rPr lang="en-GB" sz="1200" dirty="0"/>
              <a:t> + shift  + </a:t>
            </a:r>
            <a:r>
              <a:rPr lang="en-GB" sz="1200" dirty="0" err="1"/>
              <a:t>glissée</a:t>
            </a:r>
            <a:r>
              <a:rPr lang="en-GB" sz="1200" dirty="0"/>
              <a:t> = </a:t>
            </a:r>
            <a:r>
              <a:rPr lang="en-GB" sz="1200" dirty="0" err="1"/>
              <a:t>calcul</a:t>
            </a:r>
            <a:r>
              <a:rPr lang="en-GB" sz="1200" dirty="0"/>
              <a:t> du Delta des </a:t>
            </a:r>
            <a:r>
              <a:rPr lang="en-GB" sz="1200" dirty="0" err="1"/>
              <a:t>valeurs</a:t>
            </a:r>
            <a:r>
              <a:rPr lang="en-GB" sz="1200" dirty="0"/>
              <a:t> </a:t>
            </a:r>
            <a:r>
              <a:rPr lang="en-GB" sz="1200" dirty="0" err="1"/>
              <a:t>sur</a:t>
            </a:r>
            <a:r>
              <a:rPr lang="en-GB" sz="1200" dirty="0"/>
              <a:t> </a:t>
            </a:r>
            <a:r>
              <a:rPr lang="en-GB" sz="1200" dirty="0" err="1"/>
              <a:t>DeltaT</a:t>
            </a:r>
            <a:endParaRPr lang="en-GB" sz="1200" dirty="0"/>
          </a:p>
        </p:txBody>
      </p:sp>
      <p:cxnSp>
        <p:nvCxnSpPr>
          <p:cNvPr id="28" name="Straight Arrow Connector 27"/>
          <p:cNvCxnSpPr>
            <a:cxnSpLocks/>
          </p:cNvCxnSpPr>
          <p:nvPr/>
        </p:nvCxnSpPr>
        <p:spPr bwMode="auto">
          <a:xfrm flipH="1" flipV="1">
            <a:off x="2459793" y="3821562"/>
            <a:ext cx="132712" cy="11556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cxnSpLocks/>
          </p:cNvCxnSpPr>
          <p:nvPr/>
        </p:nvCxnSpPr>
        <p:spPr bwMode="auto">
          <a:xfrm flipV="1">
            <a:off x="3177735" y="4221088"/>
            <a:ext cx="337662" cy="7899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cxnSpLocks/>
          </p:cNvCxnSpPr>
          <p:nvPr/>
        </p:nvCxnSpPr>
        <p:spPr bwMode="auto">
          <a:xfrm>
            <a:off x="7952301" y="4151481"/>
            <a:ext cx="5649" cy="28563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5013851-726E-8DD6-7F7C-9B2B10991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979" y="1891591"/>
            <a:ext cx="2306114" cy="166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682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908169-164C-58E3-8837-51DE6D5AD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091178"/>
            <a:ext cx="7884368" cy="54266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Interactions avec boutons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5" name="TextBox 4"/>
          <p:cNvSpPr txBox="1"/>
          <p:nvPr/>
        </p:nvSpPr>
        <p:spPr>
          <a:xfrm>
            <a:off x="524231" y="2377011"/>
            <a:ext cx="144623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Agrandir la fenêtre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4231" y="2653849"/>
            <a:ext cx="212910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Exporter données vers </a:t>
            </a:r>
            <a:r>
              <a:rPr lang="fr-CH" sz="1200" noProof="0" dirty="0" err="1"/>
              <a:t>excel</a:t>
            </a:r>
            <a:endParaRPr lang="fr-CH" sz="1200" noProof="0" dirty="0"/>
          </a:p>
        </p:txBody>
      </p:sp>
      <p:sp>
        <p:nvSpPr>
          <p:cNvPr id="8" name="TextBox 7"/>
          <p:cNvSpPr txBox="1"/>
          <p:nvPr/>
        </p:nvSpPr>
        <p:spPr>
          <a:xfrm>
            <a:off x="524231" y="2930687"/>
            <a:ext cx="79060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Imprimer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24231" y="3207525"/>
            <a:ext cx="160537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Afficher les légendes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4231" y="3484363"/>
            <a:ext cx="2807628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Afficher </a:t>
            </a:r>
            <a:r>
              <a:rPr lang="fr-CH" sz="1200" noProof="0" dirty="0" err="1"/>
              <a:t>bare</a:t>
            </a:r>
            <a:r>
              <a:rPr lang="fr-CH" sz="1200" noProof="0" dirty="0"/>
              <a:t> de défilement horizontale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4231" y="3761201"/>
            <a:ext cx="1145314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Afficher grilles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4231" y="4038039"/>
            <a:ext cx="1744388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Configuration du trend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4231" y="4314877"/>
            <a:ext cx="2699778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Sauvegarder trend dans le trend-</a:t>
            </a:r>
            <a:r>
              <a:rPr lang="fr-CH" sz="1200" noProof="0" dirty="0" err="1"/>
              <a:t>tree</a:t>
            </a:r>
            <a:endParaRPr lang="fr-CH" sz="1200" noProof="0" dirty="0"/>
          </a:p>
        </p:txBody>
      </p:sp>
      <p:sp>
        <p:nvSpPr>
          <p:cNvPr id="14" name="TextBox 13"/>
          <p:cNvSpPr txBox="1"/>
          <p:nvPr/>
        </p:nvSpPr>
        <p:spPr>
          <a:xfrm>
            <a:off x="524231" y="4591715"/>
            <a:ext cx="1138453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Copie d’écran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231" y="4868556"/>
            <a:ext cx="2077813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Changer le style des points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77853" y="1749787"/>
            <a:ext cx="156895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Affichage </a:t>
            </a:r>
            <a:r>
              <a:rPr lang="fr-CH" sz="1200" noProof="0" dirty="0" err="1"/>
              <a:t>echelles</a:t>
            </a:r>
            <a:r>
              <a:rPr lang="fr-CH" sz="1200" noProof="0" dirty="0"/>
              <a:t> 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685" y="1054816"/>
            <a:ext cx="196605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200" dirty="0"/>
              <a:t>Fenêtre</a:t>
            </a:r>
            <a:r>
              <a:rPr lang="en-GB" sz="1200" dirty="0"/>
              <a:t> de temps </a:t>
            </a:r>
            <a:r>
              <a:rPr lang="en-GB" sz="1200" dirty="0" err="1"/>
              <a:t>affichée</a:t>
            </a:r>
            <a:endParaRPr lang="en-GB" sz="1200" dirty="0"/>
          </a:p>
        </p:txBody>
      </p:sp>
      <p:cxnSp>
        <p:nvCxnSpPr>
          <p:cNvPr id="18" name="Straight Arrow Connector 17"/>
          <p:cNvCxnSpPr>
            <a:cxnSpLocks/>
            <a:stCxn id="17" idx="2"/>
          </p:cNvCxnSpPr>
          <p:nvPr/>
        </p:nvCxnSpPr>
        <p:spPr bwMode="auto">
          <a:xfrm flipH="1">
            <a:off x="971600" y="1331815"/>
            <a:ext cx="241111" cy="10356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cxnSpLocks/>
          </p:cNvCxnSpPr>
          <p:nvPr/>
        </p:nvCxnSpPr>
        <p:spPr bwMode="auto">
          <a:xfrm flipH="1" flipV="1">
            <a:off x="1258517" y="1572452"/>
            <a:ext cx="619336" cy="2856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2769649" y="998302"/>
            <a:ext cx="328006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noProof="0" dirty="0"/>
              <a:t>Manual=</a:t>
            </a:r>
            <a:r>
              <a:rPr lang="fr-CH" sz="1200" noProof="0" dirty="0" err="1"/>
              <a:t>echelle</a:t>
            </a:r>
            <a:r>
              <a:rPr lang="fr-CH" sz="1200" noProof="0" dirty="0"/>
              <a:t> manuelle</a:t>
            </a:r>
          </a:p>
          <a:p>
            <a:r>
              <a:rPr lang="fr-CH" sz="1200" noProof="0" dirty="0"/>
              <a:t>Auto= Adapte l’échelle aux données affichées</a:t>
            </a:r>
          </a:p>
        </p:txBody>
      </p:sp>
      <p:cxnSp>
        <p:nvCxnSpPr>
          <p:cNvPr id="26" name="Straight Arrow Connector 25"/>
          <p:cNvCxnSpPr>
            <a:cxnSpLocks/>
          </p:cNvCxnSpPr>
          <p:nvPr/>
        </p:nvCxnSpPr>
        <p:spPr bwMode="auto">
          <a:xfrm flipH="1">
            <a:off x="1604577" y="1215335"/>
            <a:ext cx="1152524" cy="27482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cxnSpLocks/>
          </p:cNvCxnSpPr>
          <p:nvPr/>
        </p:nvCxnSpPr>
        <p:spPr bwMode="auto">
          <a:xfrm flipH="1" flipV="1">
            <a:off x="539552" y="1572452"/>
            <a:ext cx="99629" cy="72520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73" name="Straight Arrow Connector 3072"/>
          <p:cNvCxnSpPr>
            <a:cxnSpLocks/>
            <a:stCxn id="36" idx="1"/>
          </p:cNvCxnSpPr>
          <p:nvPr/>
        </p:nvCxnSpPr>
        <p:spPr bwMode="auto">
          <a:xfrm flipH="1">
            <a:off x="1979712" y="5846857"/>
            <a:ext cx="414254" cy="39822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2393966" y="5708357"/>
            <a:ext cx="3131435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Légende</a:t>
            </a:r>
            <a:r>
              <a:rPr lang="en-GB" sz="1200" dirty="0"/>
              <a:t> et </a:t>
            </a:r>
            <a:r>
              <a:rPr lang="fr-FR" sz="1200" dirty="0"/>
              <a:t>sélection</a:t>
            </a:r>
            <a:r>
              <a:rPr lang="en-GB" sz="1200" dirty="0"/>
              <a:t> des </a:t>
            </a:r>
            <a:r>
              <a:rPr lang="en-GB" sz="1200" dirty="0" err="1"/>
              <a:t>signaux</a:t>
            </a:r>
            <a:r>
              <a:rPr lang="en-GB" sz="1200" dirty="0"/>
              <a:t> à </a:t>
            </a:r>
            <a:r>
              <a:rPr lang="en-GB" sz="1200" dirty="0" err="1"/>
              <a:t>afficher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62095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Trend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125538"/>
            <a:ext cx="8004175" cy="1511374"/>
          </a:xfrm>
        </p:spPr>
        <p:txBody>
          <a:bodyPr/>
          <a:lstStyle/>
          <a:p>
            <a:r>
              <a:rPr lang="fr-FR" sz="2000" dirty="0"/>
              <a:t>Permet d’ajouter plusieurs signaux sur le même trend</a:t>
            </a:r>
          </a:p>
          <a:p>
            <a:pPr lvl="1"/>
            <a:r>
              <a:rPr lang="fr-FR" sz="1600" dirty="0"/>
              <a:t>Clic droit sur le widget-&gt; </a:t>
            </a:r>
            <a:r>
              <a:rPr lang="fr-FR" sz="1600" dirty="0" err="1"/>
              <a:t>Add</a:t>
            </a:r>
            <a:r>
              <a:rPr lang="fr-FR" sz="1600" dirty="0"/>
              <a:t> to </a:t>
            </a:r>
            <a:r>
              <a:rPr lang="fr-FR" sz="1600" dirty="0" err="1"/>
              <a:t>Dynamic</a:t>
            </a:r>
            <a:r>
              <a:rPr lang="fr-FR" sz="1600" dirty="0"/>
              <a:t> Trend-&gt;Sélectionne le signal à visualiser</a:t>
            </a:r>
          </a:p>
          <a:p>
            <a:r>
              <a:rPr lang="fr-FR" sz="2000" dirty="0"/>
              <a:t>« </a:t>
            </a:r>
            <a:r>
              <a:rPr lang="fr-FR" sz="2000" dirty="0" err="1"/>
              <a:t>Delete</a:t>
            </a:r>
            <a:r>
              <a:rPr lang="fr-FR" sz="2000" dirty="0"/>
              <a:t> </a:t>
            </a:r>
            <a:r>
              <a:rPr lang="fr-FR" sz="2000" dirty="0" err="1"/>
              <a:t>Dynamic</a:t>
            </a:r>
            <a:r>
              <a:rPr lang="fr-FR" sz="2000" dirty="0"/>
              <a:t> Trend » supprime tous les signaux du trend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635470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5220072" y="5373216"/>
            <a:ext cx="792088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5B12F2A4-0844-ABFF-AEF9-B8E505B56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2373132"/>
            <a:ext cx="4611740" cy="322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481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9593E9-63E1-3FA5-9E79-160BF3133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32868"/>
            <a:ext cx="7884368" cy="4741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Trend Tree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9</a:t>
            </a:fld>
            <a:endParaRPr lang="es-ES"/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 bwMode="auto">
          <a:xfrm flipH="1">
            <a:off x="2339752" y="1916832"/>
            <a:ext cx="504056" cy="138499"/>
          </a:xfrm>
          <a:prstGeom prst="straightConnector1">
            <a:avLst/>
          </a:prstGeom>
          <a:ln w="28575">
            <a:solidFill>
              <a:schemeClr val="bg2"/>
            </a:solidFill>
            <a:headEnd type="none" w="med" len="me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36460" y="1916832"/>
            <a:ext cx="155113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Ouvrir</a:t>
            </a:r>
            <a:r>
              <a:rPr lang="en-GB" sz="1200" dirty="0"/>
              <a:t> le Trend Tree</a:t>
            </a: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 bwMode="auto">
          <a:xfrm>
            <a:off x="2123728" y="3645024"/>
            <a:ext cx="504056" cy="158668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9E6ADF0-1A1F-4613-FA17-77590AA66CCE}"/>
              </a:ext>
            </a:extLst>
          </p:cNvPr>
          <p:cNvSpPr/>
          <p:nvPr/>
        </p:nvSpPr>
        <p:spPr bwMode="auto">
          <a:xfrm>
            <a:off x="2843808" y="1700808"/>
            <a:ext cx="216024" cy="216024"/>
          </a:xfrm>
          <a:prstGeom prst="rect">
            <a:avLst/>
          </a:prstGeom>
          <a:noFill/>
          <a:ln w="222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859264"/>
      </p:ext>
    </p:extLst>
  </p:cSld>
  <p:clrMapOvr>
    <a:masterClrMapping/>
  </p:clrMapOvr>
</p:sld>
</file>

<file path=ppt/theme/theme1.xml><?xml version="1.0" encoding="utf-8"?>
<a:theme xmlns:a="http://schemas.openxmlformats.org/drawingml/2006/main" name="1_Pixel">
  <a:themeElements>
    <a:clrScheme name="Pixel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19623</TotalTime>
  <Words>1390</Words>
  <Application>Microsoft Office PowerPoint</Application>
  <PresentationFormat>On-screen Show (4:3)</PresentationFormat>
  <Paragraphs>249</Paragraphs>
  <Slides>20</Slides>
  <Notes>4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Corbel</vt:lpstr>
      <vt:lpstr>Times New Roman</vt:lpstr>
      <vt:lpstr>Wingdings</vt:lpstr>
      <vt:lpstr>1_Pixel</vt:lpstr>
      <vt:lpstr> Opération avancée  avec WinCC OA– UNICOS pour les systèmes CV  </vt:lpstr>
      <vt:lpstr>Sommaire</vt:lpstr>
      <vt:lpstr>1. TRENDS</vt:lpstr>
      <vt:lpstr>Trends sur les faceplate</vt:lpstr>
      <vt:lpstr>Signaux affichés</vt:lpstr>
      <vt:lpstr>Interaction avec souris</vt:lpstr>
      <vt:lpstr>Interactions avec boutons</vt:lpstr>
      <vt:lpstr>Dynamic Trend</vt:lpstr>
      <vt:lpstr>Trend Tree</vt:lpstr>
      <vt:lpstr>Plot Configuration</vt:lpstr>
      <vt:lpstr>2. Alarm list</vt:lpstr>
      <vt:lpstr>Exemple</vt:lpstr>
      <vt:lpstr>Panneau alarm list</vt:lpstr>
      <vt:lpstr>Filtrage</vt:lpstr>
      <vt:lpstr>Exemples de filtrage</vt:lpstr>
      <vt:lpstr>Filtrage communs</vt:lpstr>
      <vt:lpstr>3. Recettes</vt:lpstr>
      <vt:lpstr>Panneau Recettes</vt:lpstr>
      <vt:lpstr>Interaction Recettes</vt:lpstr>
      <vt:lpstr>Recettes: Use cases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 </dc:creator>
  <cp:lastModifiedBy>Jesus Cortes</cp:lastModifiedBy>
  <cp:revision>1293</cp:revision>
  <cp:lastPrinted>2015-06-10T09:06:42Z</cp:lastPrinted>
  <dcterms:created xsi:type="dcterms:W3CDTF">2010-02-01T19:25:15Z</dcterms:created>
  <dcterms:modified xsi:type="dcterms:W3CDTF">2025-07-02T10:03:04Z</dcterms:modified>
</cp:coreProperties>
</file>