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351" r:id="rId3"/>
    <p:sldId id="440" r:id="rId4"/>
    <p:sldId id="258" r:id="rId5"/>
    <p:sldId id="259" r:id="rId6"/>
    <p:sldId id="352" r:id="rId7"/>
    <p:sldId id="354" r:id="rId8"/>
    <p:sldId id="359" r:id="rId9"/>
    <p:sldId id="360" r:id="rId10"/>
    <p:sldId id="269" r:id="rId11"/>
    <p:sldId id="441" r:id="rId12"/>
    <p:sldId id="393" r:id="rId13"/>
    <p:sldId id="389" r:id="rId14"/>
    <p:sldId id="400" r:id="rId15"/>
    <p:sldId id="281" r:id="rId16"/>
    <p:sldId id="387" r:id="rId17"/>
    <p:sldId id="442" r:id="rId18"/>
    <p:sldId id="391" r:id="rId19"/>
    <p:sldId id="392" r:id="rId20"/>
    <p:sldId id="404" r:id="rId21"/>
    <p:sldId id="495" r:id="rId22"/>
    <p:sldId id="295" r:id="rId23"/>
    <p:sldId id="297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81"/>
    <p:restoredTop sz="94704"/>
  </p:normalViewPr>
  <p:slideViewPr>
    <p:cSldViewPr snapToGrid="0" snapToObjects="1">
      <p:cViewPr>
        <p:scale>
          <a:sx n="140" d="100"/>
          <a:sy n="140" d="100"/>
        </p:scale>
        <p:origin x="392" y="-4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59194-FA09-A14D-97F1-4FA6ED824314}" type="datetimeFigureOut">
              <a:rPr lang="en-US" smtClean="0"/>
              <a:t>7/17/25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8DCC9-2E2D-9B49-A293-0E49C3F5F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60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8DCC9-2E2D-9B49-A293-0E49C3F5F8F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208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B82-DF91-7344-A44D-4A265718CE60}" type="datetimeFigureOut">
              <a:rPr lang="en-US" smtClean="0"/>
              <a:t>7/17/25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AFD1-1391-8641-9D97-943FCFAF7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445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B82-DF91-7344-A44D-4A265718CE60}" type="datetimeFigureOut">
              <a:rPr lang="en-US" smtClean="0"/>
              <a:t>7/17/25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AFD1-1391-8641-9D97-943FCFAF7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209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B82-DF91-7344-A44D-4A265718CE60}" type="datetimeFigureOut">
              <a:rPr lang="en-US" smtClean="0"/>
              <a:t>7/17/25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AFD1-1391-8641-9D97-943FCFAF7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14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B82-DF91-7344-A44D-4A265718CE60}" type="datetimeFigureOut">
              <a:rPr lang="en-US" smtClean="0"/>
              <a:t>7/17/25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AFD1-1391-8641-9D97-943FCFAF7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322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B82-DF91-7344-A44D-4A265718CE60}" type="datetimeFigureOut">
              <a:rPr lang="en-US" smtClean="0"/>
              <a:t>7/17/25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AFD1-1391-8641-9D97-943FCFAF7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44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B82-DF91-7344-A44D-4A265718CE60}" type="datetimeFigureOut">
              <a:rPr lang="en-US" smtClean="0"/>
              <a:t>7/17/25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AFD1-1391-8641-9D97-943FCFAF7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83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B82-DF91-7344-A44D-4A265718CE60}" type="datetimeFigureOut">
              <a:rPr lang="en-US" smtClean="0"/>
              <a:t>7/17/25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AFD1-1391-8641-9D97-943FCFAF7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126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B82-DF91-7344-A44D-4A265718CE60}" type="datetimeFigureOut">
              <a:rPr lang="en-US" smtClean="0"/>
              <a:t>7/17/25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AFD1-1391-8641-9D97-943FCFAF7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347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B82-DF91-7344-A44D-4A265718CE60}" type="datetimeFigureOut">
              <a:rPr lang="en-US" smtClean="0"/>
              <a:t>7/17/25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AFD1-1391-8641-9D97-943FCFAF7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599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B82-DF91-7344-A44D-4A265718CE60}" type="datetimeFigureOut">
              <a:rPr lang="en-US" smtClean="0"/>
              <a:t>7/17/25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AFD1-1391-8641-9D97-943FCFAF7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469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B82-DF91-7344-A44D-4A265718CE60}" type="datetimeFigureOut">
              <a:rPr lang="en-US" smtClean="0"/>
              <a:t>7/17/25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AFD1-1391-8641-9D97-943FCFAF7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2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FBB82-DF91-7344-A44D-4A265718CE60}" type="datetimeFigureOut">
              <a:rPr lang="en-US" smtClean="0"/>
              <a:t>7/17/25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0AFD1-1391-8641-9D97-943FCFAF7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340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18.jpeg"/><Relationship Id="rId5" Type="http://schemas.openxmlformats.org/officeDocument/2006/relationships/image" Target="../media/image510.png"/><Relationship Id="rId4" Type="http://schemas.openxmlformats.org/officeDocument/2006/relationships/image" Target="../media/image6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29.png"/><Relationship Id="rId3" Type="http://schemas.openxmlformats.org/officeDocument/2006/relationships/image" Target="../media/image24.wmf"/><Relationship Id="rId7" Type="http://schemas.openxmlformats.org/officeDocument/2006/relationships/oleObject" Target="../embeddings/oleObject4.bin"/><Relationship Id="rId12" Type="http://schemas.openxmlformats.org/officeDocument/2006/relationships/image" Target="../media/image28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wmf"/><Relationship Id="rId11" Type="http://schemas.openxmlformats.org/officeDocument/2006/relationships/image" Target="../media/image27.wmf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26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gif"/><Relationship Id="rId5" Type="http://schemas.openxmlformats.org/officeDocument/2006/relationships/image" Target="../media/image34.gif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hyperlink" Target="https://home.cern/science/accelerators/future-circular-collider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44" y="1226852"/>
            <a:ext cx="9034255" cy="3508479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Introduction to </a:t>
            </a:r>
            <a:br>
              <a:rPr lang="en-US" dirty="0"/>
            </a:br>
            <a:r>
              <a:rPr lang="en-US" dirty="0"/>
              <a:t>Particle Accelerators and CERN</a:t>
            </a:r>
            <a:br>
              <a:rPr lang="en-US" dirty="0"/>
            </a:br>
            <a:br>
              <a:rPr lang="en-US" sz="29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Tatiana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Pieloni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			 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Tatiana.Pieloni@epfl.ch</a:t>
            </a: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3" descr="epf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7273"/>
            <a:ext cx="896144" cy="4407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61827" y="6417273"/>
            <a:ext cx="416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Laboratory of Particle Accelerator Physics</a:t>
            </a:r>
          </a:p>
        </p:txBody>
      </p:sp>
      <p:pic>
        <p:nvPicPr>
          <p:cNvPr id="6" name="Picture 5" descr="Bambo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362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52060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57200" y="808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3000"/>
              <a:t>Physics Experiments: Fixed Target vs. Colliders</a:t>
            </a:r>
            <a:endParaRPr/>
          </a:p>
        </p:txBody>
      </p:sp>
      <p:grpSp>
        <p:nvGrpSpPr>
          <p:cNvPr id="5" name="Group 4"/>
          <p:cNvGrpSpPr/>
          <p:nvPr/>
        </p:nvGrpSpPr>
        <p:grpSpPr bwMode="auto">
          <a:xfrm>
            <a:off x="4925391" y="1344872"/>
            <a:ext cx="4019825" cy="3543740"/>
            <a:chOff x="543639" y="1391458"/>
            <a:chExt cx="4019825" cy="354374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1292192" y="2066646"/>
              <a:ext cx="2567449" cy="164882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 bwMode="auto">
            <a:xfrm>
              <a:off x="543639" y="1391458"/>
              <a:ext cx="4019825" cy="461665"/>
            </a:xfrm>
            <a:prstGeom prst="rect">
              <a:avLst/>
            </a:prstGeom>
            <a:solidFill>
              <a:srgbClr val="C6D9F1"/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2400" b="1">
                  <a:solidFill>
                    <a:srgbClr val="1F497D"/>
                  </a:solidFill>
                </a:rPr>
                <a:t>Collider</a:t>
              </a:r>
              <a:endParaRPr/>
            </a:p>
          </p:txBody>
        </p:sp>
        <p:sp>
          <p:nvSpPr>
            <p:cNvPr id="11" name="TextBox 10"/>
            <p:cNvSpPr txBox="1"/>
            <p:nvPr/>
          </p:nvSpPr>
          <p:spPr bwMode="auto">
            <a:xfrm>
              <a:off x="543639" y="4104201"/>
              <a:ext cx="4019825" cy="830997"/>
            </a:xfrm>
            <a:prstGeom prst="rect">
              <a:avLst/>
            </a:prstGeom>
            <a:solidFill>
              <a:srgbClr val="C6D9F1"/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2400">
                  <a:solidFill>
                    <a:srgbClr val="1F497D"/>
                  </a:solidFill>
                </a:rPr>
                <a:t>All energy will be available for particle production</a:t>
              </a:r>
              <a:endParaRPr lang="en-GB" sz="2400" baseline="-25000">
                <a:solidFill>
                  <a:srgbClr val="1F497D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 bwMode="auto">
          <a:xfrm>
            <a:off x="585304" y="1363070"/>
            <a:ext cx="4052957" cy="3739691"/>
            <a:chOff x="4864436" y="1380836"/>
            <a:chExt cx="4052957" cy="373969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5425888" y="2066646"/>
              <a:ext cx="2918918" cy="16200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 bwMode="auto">
            <a:xfrm>
              <a:off x="4864436" y="1380836"/>
              <a:ext cx="4052957" cy="461665"/>
            </a:xfrm>
            <a:prstGeom prst="rect">
              <a:avLst/>
            </a:prstGeom>
            <a:solidFill>
              <a:srgbClr val="C6D9F1"/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2400" b="1">
                  <a:solidFill>
                    <a:srgbClr val="1F497D"/>
                  </a:solidFill>
                </a:rPr>
                <a:t>Fixed Target</a:t>
              </a:r>
              <a:endParaRPr/>
            </a:p>
          </p:txBody>
        </p:sp>
        <p:sp>
          <p:nvSpPr>
            <p:cNvPr id="17" name="TextBox 16"/>
            <p:cNvSpPr txBox="1"/>
            <p:nvPr/>
          </p:nvSpPr>
          <p:spPr bwMode="auto">
            <a:xfrm>
              <a:off x="4864437" y="3920199"/>
              <a:ext cx="4052956" cy="1200328"/>
            </a:xfrm>
            <a:prstGeom prst="rect">
              <a:avLst/>
            </a:prstGeom>
            <a:solidFill>
              <a:srgbClr val="C6D9F1"/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2400" dirty="0">
                  <a:solidFill>
                    <a:srgbClr val="1F497D"/>
                  </a:solidFill>
                </a:rPr>
                <a:t>Much of the energy is lost in the target and only part is used to produce secondary particles</a:t>
              </a:r>
              <a:endParaRPr lang="en-GB" sz="2400" baseline="-25000" dirty="0">
                <a:solidFill>
                  <a:srgbClr val="1F497D"/>
                </a:solidFill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57200" y="808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3000"/>
              <a:t>Physics Experiments: Fixed Target vs. Colliders</a:t>
            </a:r>
            <a:endParaRPr/>
          </a:p>
        </p:txBody>
      </p:sp>
      <p:grpSp>
        <p:nvGrpSpPr>
          <p:cNvPr id="5" name="Group 4"/>
          <p:cNvGrpSpPr/>
          <p:nvPr/>
        </p:nvGrpSpPr>
        <p:grpSpPr bwMode="auto">
          <a:xfrm>
            <a:off x="4925391" y="1344872"/>
            <a:ext cx="4019825" cy="3543740"/>
            <a:chOff x="543639" y="1391458"/>
            <a:chExt cx="4019825" cy="3543740"/>
          </a:xfrm>
        </p:grpSpPr>
        <p:sp>
          <p:nvSpPr>
            <p:cNvPr id="8" name="TextBox 7"/>
            <p:cNvSpPr txBox="1"/>
            <p:nvPr/>
          </p:nvSpPr>
          <p:spPr bwMode="auto">
            <a:xfrm>
              <a:off x="543639" y="1391458"/>
              <a:ext cx="4019825" cy="461665"/>
            </a:xfrm>
            <a:prstGeom prst="rect">
              <a:avLst/>
            </a:prstGeom>
            <a:solidFill>
              <a:srgbClr val="C6D9F1"/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2400" b="1">
                  <a:solidFill>
                    <a:srgbClr val="1F497D"/>
                  </a:solidFill>
                </a:rPr>
                <a:t>Collider</a:t>
              </a:r>
              <a:endParaRPr/>
            </a:p>
          </p:txBody>
        </p:sp>
        <p:sp>
          <p:nvSpPr>
            <p:cNvPr id="11" name="TextBox 10"/>
            <p:cNvSpPr txBox="1"/>
            <p:nvPr/>
          </p:nvSpPr>
          <p:spPr bwMode="auto">
            <a:xfrm>
              <a:off x="543639" y="4104201"/>
              <a:ext cx="4019825" cy="830997"/>
            </a:xfrm>
            <a:prstGeom prst="rect">
              <a:avLst/>
            </a:prstGeom>
            <a:solidFill>
              <a:srgbClr val="C6D9F1"/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2400">
                  <a:solidFill>
                    <a:srgbClr val="1F497D"/>
                  </a:solidFill>
                </a:rPr>
                <a:t>All energy will be available for particle production</a:t>
              </a:r>
              <a:endParaRPr lang="en-GB" sz="2400" baseline="-25000">
                <a:solidFill>
                  <a:srgbClr val="1F497D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 bwMode="auto">
          <a:xfrm>
            <a:off x="585304" y="1363070"/>
            <a:ext cx="4052957" cy="3739691"/>
            <a:chOff x="4864436" y="1380836"/>
            <a:chExt cx="4052957" cy="3739691"/>
          </a:xfrm>
        </p:grpSpPr>
        <p:sp>
          <p:nvSpPr>
            <p:cNvPr id="9" name="TextBox 8"/>
            <p:cNvSpPr txBox="1"/>
            <p:nvPr/>
          </p:nvSpPr>
          <p:spPr bwMode="auto">
            <a:xfrm>
              <a:off x="4864436" y="1380836"/>
              <a:ext cx="4052957" cy="461665"/>
            </a:xfrm>
            <a:prstGeom prst="rect">
              <a:avLst/>
            </a:prstGeom>
            <a:solidFill>
              <a:srgbClr val="C6D9F1"/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2400" b="1">
                  <a:solidFill>
                    <a:srgbClr val="1F497D"/>
                  </a:solidFill>
                </a:rPr>
                <a:t>Fixed Target</a:t>
              </a:r>
              <a:endParaRPr/>
            </a:p>
          </p:txBody>
        </p:sp>
        <p:sp>
          <p:nvSpPr>
            <p:cNvPr id="17" name="TextBox 16"/>
            <p:cNvSpPr txBox="1"/>
            <p:nvPr/>
          </p:nvSpPr>
          <p:spPr bwMode="auto">
            <a:xfrm>
              <a:off x="4864437" y="3920199"/>
              <a:ext cx="4052956" cy="1200328"/>
            </a:xfrm>
            <a:prstGeom prst="rect">
              <a:avLst/>
            </a:prstGeom>
            <a:solidFill>
              <a:srgbClr val="C6D9F1"/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2400" dirty="0">
                  <a:solidFill>
                    <a:srgbClr val="1F497D"/>
                  </a:solidFill>
                </a:rPr>
                <a:t>Much of the energy is lost in the target and only part is used to produce secondary particles</a:t>
              </a:r>
              <a:endParaRPr lang="en-GB" sz="2400" baseline="-25000" dirty="0">
                <a:solidFill>
                  <a:srgbClr val="1F497D"/>
                </a:solidFill>
              </a:endParaRPr>
            </a:p>
          </p:txBody>
        </p:sp>
      </p:grpSp>
      <p:pic>
        <p:nvPicPr>
          <p:cNvPr id="3" name="Picture 2" descr="latex-image-1.pdf">
            <a:extLst>
              <a:ext uri="{FF2B5EF4-FFF2-40B4-BE49-F238E27FC236}">
                <a16:creationId xmlns:a16="http://schemas.microsoft.com/office/drawing/2014/main" id="{65CC48D6-CC1C-C409-2224-00FFEB3CDB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4270" y="5387661"/>
            <a:ext cx="3854180" cy="48314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0AE43E-9130-9D13-8EE7-B97C1255A921}"/>
              </a:ext>
            </a:extLst>
          </p:cNvPr>
          <p:cNvSpPr txBox="1"/>
          <p:nvPr/>
        </p:nvSpPr>
        <p:spPr bwMode="auto">
          <a:xfrm>
            <a:off x="200080" y="6140213"/>
            <a:ext cx="4650005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/>
              <a:t>7 </a:t>
            </a:r>
            <a:r>
              <a:rPr lang="en-US" dirty="0" err="1"/>
              <a:t>TeV</a:t>
            </a:r>
            <a:r>
              <a:rPr lang="en-US" dirty="0"/>
              <a:t> proton beam against fix target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115 GeV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42A10EA-D7D7-35E2-0B36-8410633E3BDE}"/>
              </a:ext>
            </a:extLst>
          </p:cNvPr>
          <p:cNvGrpSpPr/>
          <p:nvPr/>
        </p:nvGrpSpPr>
        <p:grpSpPr>
          <a:xfrm>
            <a:off x="1605053" y="1455805"/>
            <a:ext cx="2471462" cy="2597239"/>
            <a:chOff x="6079067" y="1628800"/>
            <a:chExt cx="2929466" cy="3078552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822E85F-4DA4-3ECB-59B0-E7E867713B71}"/>
                </a:ext>
              </a:extLst>
            </p:cNvPr>
            <p:cNvGrpSpPr/>
            <p:nvPr/>
          </p:nvGrpSpPr>
          <p:grpSpPr>
            <a:xfrm>
              <a:off x="6079067" y="1628800"/>
              <a:ext cx="2929466" cy="2675467"/>
              <a:chOff x="6079067" y="1744133"/>
              <a:chExt cx="2929466" cy="2675467"/>
            </a:xfrm>
          </p:grpSpPr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E7414A6-5234-4AEE-B19B-3A1EEAD667E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552267" y="3471334"/>
                <a:ext cx="1456266" cy="20319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6C3DBDCD-D6FD-2262-AC0C-D25415310FB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552267" y="1744133"/>
                <a:ext cx="355600" cy="18796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B21305EE-0383-9AA3-9370-053D7D7E66C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552267" y="2082800"/>
                <a:ext cx="880533" cy="154093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81DFA2E3-0E5A-BB0F-C093-25BD884FF64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552267" y="2523068"/>
                <a:ext cx="1320800" cy="11345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0643318B-7E57-8C30-2762-DCC1DAF7365B}"/>
                  </a:ext>
                </a:extLst>
              </p:cNvPr>
              <p:cNvSpPr/>
              <p:nvPr/>
            </p:nvSpPr>
            <p:spPr bwMode="auto">
              <a:xfrm>
                <a:off x="7213597" y="2997202"/>
                <a:ext cx="694270" cy="1286929"/>
              </a:xfrm>
              <a:prstGeom prst="rect">
                <a:avLst/>
              </a:prstGeom>
              <a:solidFill>
                <a:schemeClr val="tx2">
                  <a:alpha val="53000"/>
                </a:schemeClr>
              </a:solidFill>
              <a:ln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1" name="Explosion 1 20">
                <a:extLst>
                  <a:ext uri="{FF2B5EF4-FFF2-40B4-BE49-F238E27FC236}">
                    <a16:creationId xmlns:a16="http://schemas.microsoft.com/office/drawing/2014/main" id="{42DA7736-A425-FBBE-9023-E5951F25BA47}"/>
                  </a:ext>
                </a:extLst>
              </p:cNvPr>
              <p:cNvSpPr/>
              <p:nvPr/>
            </p:nvSpPr>
            <p:spPr bwMode="auto">
              <a:xfrm>
                <a:off x="7298272" y="3420537"/>
                <a:ext cx="558796" cy="474134"/>
              </a:xfrm>
              <a:prstGeom prst="irregularSeal1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78C1209A-E7A0-AEC9-DF82-F980F2A17AA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079067" y="3674533"/>
                <a:ext cx="1473200" cy="745067"/>
              </a:xfrm>
              <a:prstGeom prst="straightConnector1">
                <a:avLst/>
              </a:prstGeom>
              <a:ln w="41275"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5032A55-C22B-279B-9239-62A160EC3622}"/>
                  </a:ext>
                </a:extLst>
              </p:cNvPr>
              <p:cNvSpPr txBox="1"/>
              <p:nvPr/>
            </p:nvSpPr>
            <p:spPr bwMode="auto">
              <a:xfrm>
                <a:off x="6503918" y="2987705"/>
                <a:ext cx="8006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b="1"/>
                  <a:t>Target</a:t>
                </a:r>
                <a:endParaRPr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D182782-54F3-6B22-21BB-E2EE698037D8}"/>
                </a:ext>
              </a:extLst>
            </p:cNvPr>
            <p:cNvSpPr txBox="1"/>
            <p:nvPr/>
          </p:nvSpPr>
          <p:spPr bwMode="auto">
            <a:xfrm rot="20085380">
              <a:off x="6395425" y="4061021"/>
              <a:ext cx="90973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rgbClr val="FF0000"/>
                  </a:solidFill>
                </a:rPr>
                <a:t>Particle</a:t>
              </a:r>
              <a:endParaRPr dirty="0"/>
            </a:p>
            <a:p>
              <a:pPr>
                <a:defRPr/>
              </a:pPr>
              <a:r>
                <a:rPr lang="en-US" b="1" dirty="0">
                  <a:solidFill>
                    <a:srgbClr val="FF0000"/>
                  </a:solidFill>
                </a:rPr>
                <a:t>Beam</a:t>
              </a:r>
              <a:endParaRPr dirty="0"/>
            </a:p>
          </p:txBody>
        </p:sp>
      </p:grpSp>
      <p:pic>
        <p:nvPicPr>
          <p:cNvPr id="25" name="Picture 24" descr="CME.png">
            <a:extLst>
              <a:ext uri="{FF2B5EF4-FFF2-40B4-BE49-F238E27FC236}">
                <a16:creationId xmlns:a16="http://schemas.microsoft.com/office/drawing/2014/main" id="{A0330D6D-D65E-F3ED-5CB5-6EF46F057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410554" y="2524289"/>
            <a:ext cx="3314176" cy="103160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1098001-51EB-FDFB-8FC8-7F843AEFF091}"/>
              </a:ext>
            </a:extLst>
          </p:cNvPr>
          <p:cNvSpPr txBox="1"/>
          <p:nvPr/>
        </p:nvSpPr>
        <p:spPr bwMode="auto">
          <a:xfrm>
            <a:off x="5171546" y="6127052"/>
            <a:ext cx="3792192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/>
              <a:t>7 </a:t>
            </a:r>
            <a:r>
              <a:rPr lang="en-US" dirty="0" err="1"/>
              <a:t>TeV</a:t>
            </a:r>
            <a:r>
              <a:rPr lang="en-US" dirty="0"/>
              <a:t> proton beam colliding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14 </a:t>
            </a:r>
            <a:r>
              <a:rPr lang="en-US" dirty="0" err="1"/>
              <a:t>TeV</a:t>
            </a:r>
            <a:endParaRPr lang="en-US" dirty="0"/>
          </a:p>
        </p:txBody>
      </p:sp>
      <p:pic>
        <p:nvPicPr>
          <p:cNvPr id="27" name="Picture 26" descr="latex-image-1.pdf">
            <a:extLst>
              <a:ext uri="{FF2B5EF4-FFF2-40B4-BE49-F238E27FC236}">
                <a16:creationId xmlns:a16="http://schemas.microsoft.com/office/drawing/2014/main" id="{8B79B56F-FFDB-F2D9-4D7F-2F763C5DCE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410554" y="5406505"/>
            <a:ext cx="3048000" cy="3937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6659308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Accelerators in fundamental Particle Physics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High Energy </a:t>
            </a:r>
            <a:r>
              <a:rPr lang="en-US" sz="2600" dirty="0">
                <a:sym typeface="Wingdings"/>
              </a:rPr>
              <a:t> Acceleration</a:t>
            </a:r>
            <a:endParaRPr lang="en-US" sz="2600" dirty="0"/>
          </a:p>
          <a:p>
            <a:r>
              <a:rPr lang="en-US" sz="2600" dirty="0"/>
              <a:t>High Intensities </a:t>
            </a:r>
            <a:r>
              <a:rPr lang="en-US" sz="2600" dirty="0">
                <a:sym typeface="Wingdings"/>
              </a:rPr>
              <a:t> Guiding and focused particle beams</a:t>
            </a:r>
            <a:endParaRPr lang="en-US" sz="2600" dirty="0"/>
          </a:p>
          <a:p>
            <a:r>
              <a:rPr lang="en-US" sz="2600" dirty="0"/>
              <a:t>High Luminosity </a:t>
            </a:r>
            <a:r>
              <a:rPr lang="en-US" sz="2600" dirty="0">
                <a:sym typeface="Wingdings"/>
              </a:rPr>
              <a:t> Collision rate</a:t>
            </a:r>
            <a:endParaRPr lang="en-US" sz="2600" dirty="0"/>
          </a:p>
          <a:p>
            <a:pPr marL="0" indent="0">
              <a:buNone/>
            </a:pPr>
            <a:endParaRPr lang="en-US" sz="26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C3F3E9B-FF90-22F3-DAC9-B39AFB4430CC}"/>
              </a:ext>
            </a:extLst>
          </p:cNvPr>
          <p:cNvGrpSpPr/>
          <p:nvPr/>
        </p:nvGrpSpPr>
        <p:grpSpPr>
          <a:xfrm>
            <a:off x="2436330" y="3313153"/>
            <a:ext cx="5006886" cy="3266526"/>
            <a:chOff x="4137114" y="3313153"/>
            <a:chExt cx="5006886" cy="3266526"/>
          </a:xfrm>
        </p:grpSpPr>
        <p:pic>
          <p:nvPicPr>
            <p:cNvPr id="5" name="Picture 4" descr="LEIR-A5-at-72-dpi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7114" y="3313153"/>
              <a:ext cx="5006886" cy="3266526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4222753" y="4129594"/>
              <a:ext cx="4605382" cy="1145442"/>
              <a:chOff x="1044520" y="2420287"/>
              <a:chExt cx="6872465" cy="1709307"/>
            </a:xfrm>
          </p:grpSpPr>
          <p:cxnSp>
            <p:nvCxnSpPr>
              <p:cNvPr id="9" name="Straight Connector 8"/>
              <p:cNvCxnSpPr/>
              <p:nvPr/>
            </p:nvCxnSpPr>
            <p:spPr>
              <a:xfrm flipH="1">
                <a:off x="1496514" y="2575830"/>
                <a:ext cx="1815089" cy="0"/>
              </a:xfrm>
              <a:prstGeom prst="line">
                <a:avLst/>
              </a:prstGeom>
              <a:ln w="63500">
                <a:solidFill>
                  <a:srgbClr val="FF0000"/>
                </a:solidFill>
                <a:tailEnd type="stealth" w="lg" len="lg"/>
              </a:ln>
              <a:effectLst>
                <a:glow rad="76200">
                  <a:srgbClr val="FFFF00">
                    <a:alpha val="75000"/>
                  </a:srgb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Oval 9"/>
              <p:cNvSpPr/>
              <p:nvPr/>
            </p:nvSpPr>
            <p:spPr>
              <a:xfrm>
                <a:off x="2027010" y="2420287"/>
                <a:ext cx="5889975" cy="1709307"/>
              </a:xfrm>
              <a:prstGeom prst="ellipse">
                <a:avLst/>
              </a:prstGeom>
              <a:noFill/>
              <a:ln w="63500">
                <a:solidFill>
                  <a:srgbClr val="FF0000"/>
                </a:solidFill>
              </a:ln>
              <a:effectLst>
                <a:glow rad="101600">
                  <a:srgbClr val="FFFF00">
                    <a:alpha val="75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1044520" y="2575830"/>
                <a:ext cx="1127607" cy="890264"/>
              </a:xfrm>
              <a:prstGeom prst="line">
                <a:avLst/>
              </a:prstGeom>
              <a:ln w="63500">
                <a:solidFill>
                  <a:srgbClr val="FF0000"/>
                </a:solidFill>
                <a:tailEnd type="stealth" w="lg" len="lg"/>
              </a:ln>
              <a:effectLst>
                <a:glow rad="76200">
                  <a:srgbClr val="FFFF00">
                    <a:alpha val="75000"/>
                  </a:srgb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221973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55954" y="159431"/>
            <a:ext cx="8534400" cy="5334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de-DE" sz="3600" dirty="0"/>
              <a:t>Lorentz Force 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4804766" y="3769308"/>
            <a:ext cx="2116941" cy="2571452"/>
            <a:chOff x="5351220" y="3835536"/>
            <a:chExt cx="2116941" cy="2571452"/>
          </a:xfrm>
        </p:grpSpPr>
        <p:sp>
          <p:nvSpPr>
            <p:cNvPr id="12323" name="AutoShape 7"/>
            <p:cNvSpPr>
              <a:spLocks noChangeArrowheads="1"/>
            </p:cNvSpPr>
            <p:nvPr/>
          </p:nvSpPr>
          <p:spPr bwMode="auto">
            <a:xfrm>
              <a:off x="6024458" y="5302389"/>
              <a:ext cx="1102369" cy="1104599"/>
            </a:xfrm>
            <a:prstGeom prst="cube">
              <a:avLst>
                <a:gd name="adj" fmla="val 25000"/>
              </a:avLst>
            </a:prstGeom>
            <a:solidFill>
              <a:srgbClr val="FFFF99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de-DE" sz="4800" dirty="0"/>
                <a:t> </a:t>
              </a:r>
              <a:r>
                <a:rPr lang="en-US" altLang="de-DE" sz="3600" dirty="0"/>
                <a:t>S</a:t>
              </a:r>
              <a:r>
                <a:rPr lang="en-US" altLang="de-DE" sz="4800" dirty="0"/>
                <a:t> </a:t>
              </a:r>
            </a:p>
          </p:txBody>
        </p:sp>
        <p:sp>
          <p:nvSpPr>
            <p:cNvPr id="12324" name="Line 8"/>
            <p:cNvSpPr>
              <a:spLocks noChangeShapeType="1"/>
            </p:cNvSpPr>
            <p:nvPr/>
          </p:nvSpPr>
          <p:spPr bwMode="auto">
            <a:xfrm>
              <a:off x="6189423" y="4818640"/>
              <a:ext cx="0" cy="6576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12325" name="Line 9"/>
            <p:cNvSpPr>
              <a:spLocks noChangeShapeType="1"/>
            </p:cNvSpPr>
            <p:nvPr/>
          </p:nvSpPr>
          <p:spPr bwMode="auto">
            <a:xfrm>
              <a:off x="6290854" y="4818640"/>
              <a:ext cx="0" cy="6576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12326" name="Line 10"/>
            <p:cNvSpPr>
              <a:spLocks noChangeShapeType="1"/>
            </p:cNvSpPr>
            <p:nvPr/>
          </p:nvSpPr>
          <p:spPr bwMode="auto">
            <a:xfrm>
              <a:off x="6392286" y="4818640"/>
              <a:ext cx="0" cy="6576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12327" name="Line 11"/>
            <p:cNvSpPr>
              <a:spLocks noChangeShapeType="1"/>
            </p:cNvSpPr>
            <p:nvPr/>
          </p:nvSpPr>
          <p:spPr bwMode="auto">
            <a:xfrm>
              <a:off x="6492602" y="4818640"/>
              <a:ext cx="0" cy="6576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12328" name="Line 12"/>
            <p:cNvSpPr>
              <a:spLocks noChangeShapeType="1"/>
            </p:cNvSpPr>
            <p:nvPr/>
          </p:nvSpPr>
          <p:spPr bwMode="auto">
            <a:xfrm>
              <a:off x="6594034" y="4818640"/>
              <a:ext cx="0" cy="6576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12329" name="Line 13"/>
            <p:cNvSpPr>
              <a:spLocks noChangeShapeType="1"/>
            </p:cNvSpPr>
            <p:nvPr/>
          </p:nvSpPr>
          <p:spPr bwMode="auto">
            <a:xfrm>
              <a:off x="6695465" y="4818640"/>
              <a:ext cx="0" cy="6576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12330" name="Line 14"/>
            <p:cNvSpPr>
              <a:spLocks noChangeShapeType="1"/>
            </p:cNvSpPr>
            <p:nvPr/>
          </p:nvSpPr>
          <p:spPr bwMode="auto">
            <a:xfrm>
              <a:off x="6796896" y="4818640"/>
              <a:ext cx="0" cy="6576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12331" name="Freeform 18"/>
            <p:cNvSpPr>
              <a:spLocks/>
            </p:cNvSpPr>
            <p:nvPr/>
          </p:nvSpPr>
          <p:spPr bwMode="auto">
            <a:xfrm>
              <a:off x="5351220" y="5028960"/>
              <a:ext cx="2116941" cy="490147"/>
            </a:xfrm>
            <a:custGeom>
              <a:avLst/>
              <a:gdLst>
                <a:gd name="T0" fmla="*/ 0 w 1996"/>
                <a:gd name="T1" fmla="*/ 1 h 530"/>
                <a:gd name="T2" fmla="*/ 47 w 1996"/>
                <a:gd name="T3" fmla="*/ 1 h 530"/>
                <a:gd name="T4" fmla="*/ 79 w 1996"/>
                <a:gd name="T5" fmla="*/ 1 h 530"/>
                <a:gd name="T6" fmla="*/ 0 60000 65536"/>
                <a:gd name="T7" fmla="*/ 0 60000 65536"/>
                <a:gd name="T8" fmla="*/ 0 60000 65536"/>
                <a:gd name="T9" fmla="*/ 0 w 1996"/>
                <a:gd name="T10" fmla="*/ 0 h 530"/>
                <a:gd name="T11" fmla="*/ 1996 w 1996"/>
                <a:gd name="T12" fmla="*/ 530 h 53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96" h="530">
                  <a:moveTo>
                    <a:pt x="0" y="76"/>
                  </a:moveTo>
                  <a:cubicBezTo>
                    <a:pt x="423" y="38"/>
                    <a:pt x="846" y="0"/>
                    <a:pt x="1179" y="76"/>
                  </a:cubicBezTo>
                  <a:cubicBezTo>
                    <a:pt x="1512" y="152"/>
                    <a:pt x="1754" y="341"/>
                    <a:pt x="1996" y="530"/>
                  </a:cubicBezTo>
                </a:path>
              </a:pathLst>
            </a:custGeom>
            <a:noFill/>
            <a:ln w="63500" cap="flat" cmpd="sng">
              <a:solidFill>
                <a:srgbClr val="800000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de-CH"/>
            </a:p>
          </p:txBody>
        </p:sp>
        <p:sp>
          <p:nvSpPr>
            <p:cNvPr id="12322" name="AutoShape 6"/>
            <p:cNvSpPr>
              <a:spLocks noChangeArrowheads="1"/>
            </p:cNvSpPr>
            <p:nvPr/>
          </p:nvSpPr>
          <p:spPr bwMode="auto">
            <a:xfrm>
              <a:off x="6013311" y="3835536"/>
              <a:ext cx="1135808" cy="1104599"/>
            </a:xfrm>
            <a:prstGeom prst="cube">
              <a:avLst>
                <a:gd name="adj" fmla="val 25000"/>
              </a:avLst>
            </a:prstGeom>
            <a:solidFill>
              <a:srgbClr val="FFFF99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de-DE" sz="4800" dirty="0"/>
                <a:t> </a:t>
              </a:r>
              <a:r>
                <a:rPr lang="en-US" altLang="de-DE" sz="3600" dirty="0"/>
                <a:t>N</a:t>
              </a:r>
              <a:r>
                <a:rPr lang="en-US" altLang="de-DE" sz="4800" dirty="0"/>
                <a:t> </a:t>
              </a:r>
            </a:p>
          </p:txBody>
        </p:sp>
      </p:grpSp>
      <p:grpSp>
        <p:nvGrpSpPr>
          <p:cNvPr id="12293" name="Group 50"/>
          <p:cNvGrpSpPr>
            <a:grpSpLocks/>
          </p:cNvGrpSpPr>
          <p:nvPr/>
        </p:nvGrpSpPr>
        <p:grpSpPr bwMode="auto">
          <a:xfrm>
            <a:off x="145810" y="3904589"/>
            <a:ext cx="2466888" cy="2353919"/>
            <a:chOff x="294" y="1932"/>
            <a:chExt cx="2140" cy="2042"/>
          </a:xfrm>
        </p:grpSpPr>
        <p:sp>
          <p:nvSpPr>
            <p:cNvPr id="12301" name="Rectangle 27"/>
            <p:cNvSpPr>
              <a:spLocks noChangeArrowheads="1"/>
            </p:cNvSpPr>
            <p:nvPr/>
          </p:nvSpPr>
          <p:spPr bwMode="auto">
            <a:xfrm>
              <a:off x="703" y="2023"/>
              <a:ext cx="90" cy="862"/>
            </a:xfrm>
            <a:prstGeom prst="rect">
              <a:avLst/>
            </a:prstGeom>
            <a:solidFill>
              <a:srgbClr val="FFFFCC"/>
            </a:solidFill>
            <a:ln w="9525" algn="ctr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de-DE"/>
            </a:p>
          </p:txBody>
        </p:sp>
        <p:sp>
          <p:nvSpPr>
            <p:cNvPr id="12302" name="Rectangle 28"/>
            <p:cNvSpPr>
              <a:spLocks noChangeArrowheads="1"/>
            </p:cNvSpPr>
            <p:nvPr/>
          </p:nvSpPr>
          <p:spPr bwMode="auto">
            <a:xfrm>
              <a:off x="703" y="3112"/>
              <a:ext cx="90" cy="862"/>
            </a:xfrm>
            <a:prstGeom prst="rect">
              <a:avLst/>
            </a:prstGeom>
            <a:solidFill>
              <a:srgbClr val="FFFFCC"/>
            </a:solidFill>
            <a:ln w="9525" algn="ctr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de-DE"/>
            </a:p>
          </p:txBody>
        </p:sp>
        <p:sp>
          <p:nvSpPr>
            <p:cNvPr id="12303" name="Rectangle 29"/>
            <p:cNvSpPr>
              <a:spLocks noChangeArrowheads="1"/>
            </p:cNvSpPr>
            <p:nvPr/>
          </p:nvSpPr>
          <p:spPr bwMode="auto">
            <a:xfrm>
              <a:off x="1927" y="3112"/>
              <a:ext cx="90" cy="862"/>
            </a:xfrm>
            <a:prstGeom prst="rect">
              <a:avLst/>
            </a:prstGeom>
            <a:solidFill>
              <a:srgbClr val="FFFFCC"/>
            </a:solidFill>
            <a:ln w="9525" algn="ctr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de-DE"/>
            </a:p>
          </p:txBody>
        </p:sp>
        <p:sp>
          <p:nvSpPr>
            <p:cNvPr id="12304" name="Rectangle 30"/>
            <p:cNvSpPr>
              <a:spLocks noChangeArrowheads="1"/>
            </p:cNvSpPr>
            <p:nvPr/>
          </p:nvSpPr>
          <p:spPr bwMode="auto">
            <a:xfrm>
              <a:off x="1927" y="2023"/>
              <a:ext cx="90" cy="862"/>
            </a:xfrm>
            <a:prstGeom prst="rect">
              <a:avLst/>
            </a:prstGeom>
            <a:solidFill>
              <a:srgbClr val="FFFFCC"/>
            </a:solidFill>
            <a:ln w="9525" algn="ctr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de-DE"/>
            </a:p>
          </p:txBody>
        </p:sp>
        <p:sp>
          <p:nvSpPr>
            <p:cNvPr id="12305" name="Line 31"/>
            <p:cNvSpPr>
              <a:spLocks noChangeShapeType="1"/>
            </p:cNvSpPr>
            <p:nvPr/>
          </p:nvSpPr>
          <p:spPr bwMode="auto">
            <a:xfrm>
              <a:off x="884" y="2658"/>
              <a:ext cx="9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12306" name="Line 32"/>
            <p:cNvSpPr>
              <a:spLocks noChangeShapeType="1"/>
            </p:cNvSpPr>
            <p:nvPr/>
          </p:nvSpPr>
          <p:spPr bwMode="auto">
            <a:xfrm>
              <a:off x="884" y="2794"/>
              <a:ext cx="9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12307" name="Line 33"/>
            <p:cNvSpPr>
              <a:spLocks noChangeShapeType="1"/>
            </p:cNvSpPr>
            <p:nvPr/>
          </p:nvSpPr>
          <p:spPr bwMode="auto">
            <a:xfrm>
              <a:off x="883" y="3066"/>
              <a:ext cx="9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12308" name="Line 34"/>
            <p:cNvSpPr>
              <a:spLocks noChangeShapeType="1"/>
            </p:cNvSpPr>
            <p:nvPr/>
          </p:nvSpPr>
          <p:spPr bwMode="auto">
            <a:xfrm>
              <a:off x="883" y="3338"/>
              <a:ext cx="9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12309" name="Line 35"/>
            <p:cNvSpPr>
              <a:spLocks noChangeShapeType="1"/>
            </p:cNvSpPr>
            <p:nvPr/>
          </p:nvSpPr>
          <p:spPr bwMode="auto">
            <a:xfrm>
              <a:off x="883" y="3474"/>
              <a:ext cx="9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12310" name="Line 36"/>
            <p:cNvSpPr>
              <a:spLocks noChangeShapeType="1"/>
            </p:cNvSpPr>
            <p:nvPr/>
          </p:nvSpPr>
          <p:spPr bwMode="auto">
            <a:xfrm>
              <a:off x="883" y="3610"/>
              <a:ext cx="9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12311" name="Line 37"/>
            <p:cNvSpPr>
              <a:spLocks noChangeShapeType="1"/>
            </p:cNvSpPr>
            <p:nvPr/>
          </p:nvSpPr>
          <p:spPr bwMode="auto">
            <a:xfrm>
              <a:off x="884" y="3746"/>
              <a:ext cx="9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12312" name="Line 38"/>
            <p:cNvSpPr>
              <a:spLocks noChangeShapeType="1"/>
            </p:cNvSpPr>
            <p:nvPr/>
          </p:nvSpPr>
          <p:spPr bwMode="auto">
            <a:xfrm>
              <a:off x="884" y="3883"/>
              <a:ext cx="9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12313" name="Line 39"/>
            <p:cNvSpPr>
              <a:spLocks noChangeShapeType="1"/>
            </p:cNvSpPr>
            <p:nvPr/>
          </p:nvSpPr>
          <p:spPr bwMode="auto">
            <a:xfrm>
              <a:off x="884" y="3202"/>
              <a:ext cx="9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12314" name="Line 40"/>
            <p:cNvSpPr>
              <a:spLocks noChangeShapeType="1"/>
            </p:cNvSpPr>
            <p:nvPr/>
          </p:nvSpPr>
          <p:spPr bwMode="auto">
            <a:xfrm>
              <a:off x="883" y="2930"/>
              <a:ext cx="9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12315" name="Line 41"/>
            <p:cNvSpPr>
              <a:spLocks noChangeShapeType="1"/>
            </p:cNvSpPr>
            <p:nvPr/>
          </p:nvSpPr>
          <p:spPr bwMode="auto">
            <a:xfrm>
              <a:off x="884" y="2386"/>
              <a:ext cx="9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12316" name="Line 42"/>
            <p:cNvSpPr>
              <a:spLocks noChangeShapeType="1"/>
            </p:cNvSpPr>
            <p:nvPr/>
          </p:nvSpPr>
          <p:spPr bwMode="auto">
            <a:xfrm>
              <a:off x="884" y="2522"/>
              <a:ext cx="9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12317" name="Line 43"/>
            <p:cNvSpPr>
              <a:spLocks noChangeShapeType="1"/>
            </p:cNvSpPr>
            <p:nvPr/>
          </p:nvSpPr>
          <p:spPr bwMode="auto">
            <a:xfrm>
              <a:off x="884" y="2250"/>
              <a:ext cx="9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12318" name="Line 44"/>
            <p:cNvSpPr>
              <a:spLocks noChangeShapeType="1"/>
            </p:cNvSpPr>
            <p:nvPr/>
          </p:nvSpPr>
          <p:spPr bwMode="auto">
            <a:xfrm>
              <a:off x="884" y="2113"/>
              <a:ext cx="9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12319" name="Line 46"/>
            <p:cNvSpPr>
              <a:spLocks noChangeShapeType="1"/>
            </p:cNvSpPr>
            <p:nvPr/>
          </p:nvSpPr>
          <p:spPr bwMode="auto">
            <a:xfrm>
              <a:off x="476" y="2997"/>
              <a:ext cx="1950" cy="0"/>
            </a:xfrm>
            <a:prstGeom prst="line">
              <a:avLst/>
            </a:prstGeom>
            <a:noFill/>
            <a:ln w="63500">
              <a:solidFill>
                <a:srgbClr val="8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12320" name="Text Box 48"/>
            <p:cNvSpPr txBox="1">
              <a:spLocks noChangeArrowheads="1"/>
            </p:cNvSpPr>
            <p:nvPr/>
          </p:nvSpPr>
          <p:spPr bwMode="auto">
            <a:xfrm>
              <a:off x="294" y="2047"/>
              <a:ext cx="363" cy="5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de-DE" sz="3600" dirty="0"/>
                <a:t>+</a:t>
              </a:r>
            </a:p>
          </p:txBody>
        </p:sp>
        <p:sp>
          <p:nvSpPr>
            <p:cNvPr id="12321" name="Text Box 49"/>
            <p:cNvSpPr txBox="1">
              <a:spLocks noChangeArrowheads="1"/>
            </p:cNvSpPr>
            <p:nvPr/>
          </p:nvSpPr>
          <p:spPr bwMode="auto">
            <a:xfrm>
              <a:off x="2071" y="1932"/>
              <a:ext cx="363" cy="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de-DE" sz="4400" dirty="0"/>
                <a:t>-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294" name="Text Box 51"/>
              <p:cNvSpPr txBox="1">
                <a:spLocks noChangeArrowheads="1"/>
              </p:cNvSpPr>
              <p:nvPr/>
            </p:nvSpPr>
            <p:spPr bwMode="auto">
              <a:xfrm>
                <a:off x="105491" y="2113785"/>
                <a:ext cx="3081388" cy="7848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>
                  <a:spcAft>
                    <a:spcPts val="600"/>
                  </a:spcAft>
                  <a:buFontTx/>
                  <a:buNone/>
                </a:pPr>
                <a:r>
                  <a:rPr lang="en-US" altLang="de-DE" sz="2000" b="1" dirty="0">
                    <a:latin typeface="+mn-lt"/>
                  </a:rPr>
                  <a:t>electric field</a:t>
                </a:r>
                <a:r>
                  <a:rPr lang="en-US" altLang="de-DE" sz="2000" dirty="0">
                    <a:latin typeface="+mn-lt"/>
                  </a:rPr>
                  <a:t> </a:t>
                </a:r>
              </a:p>
              <a:p>
                <a:pPr>
                  <a:buFontTx/>
                  <a:buNone/>
                </a:pPr>
                <a:r>
                  <a:rPr lang="en-US" altLang="de-DE" sz="2000" dirty="0">
                    <a:latin typeface="+mn-lt"/>
                  </a:rPr>
                  <a:t>energy gain: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de-DE" alt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alt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de-DE" altLang="de-DE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DE" alt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𝑒𝑈</m:t>
                    </m:r>
                  </m:oMath>
                </a14:m>
                <a:endParaRPr lang="en-US" altLang="de-DE" sz="2000" dirty="0"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12294" name="Text 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5491" y="2113785"/>
                <a:ext cx="3081388" cy="784830"/>
              </a:xfrm>
              <a:prstGeom prst="rect">
                <a:avLst/>
              </a:prstGeom>
              <a:blipFill>
                <a:blip r:embed="rId4"/>
                <a:stretch>
                  <a:fillRect l="-1976" t="-4688" b="-140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295" name="Text Box 52"/>
              <p:cNvSpPr txBox="1">
                <a:spLocks noChangeArrowheads="1"/>
              </p:cNvSpPr>
              <p:nvPr/>
            </p:nvSpPr>
            <p:spPr bwMode="auto">
              <a:xfrm>
                <a:off x="3546059" y="2093583"/>
                <a:ext cx="4289425" cy="7848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>
                  <a:spcAft>
                    <a:spcPts val="600"/>
                  </a:spcAft>
                  <a:buFontTx/>
                  <a:buNone/>
                </a:pPr>
                <a:r>
                  <a:rPr lang="en-US" altLang="de-DE" sz="2000" b="1" dirty="0">
                    <a:latin typeface="+mn-lt"/>
                  </a:rPr>
                  <a:t>magnetic field </a:t>
                </a:r>
              </a:p>
              <a:p>
                <a:pPr>
                  <a:buFontTx/>
                  <a:buNone/>
                </a:pPr>
                <a:r>
                  <a:rPr lang="en-US" altLang="de-DE" sz="2000" dirty="0">
                    <a:latin typeface="+mn-lt"/>
                  </a:rPr>
                  <a:t>bending:   </a:t>
                </a:r>
                <a14:m>
                  <m:oMath xmlns:m="http://schemas.openxmlformats.org/officeDocument/2006/math">
                    <m:r>
                      <a:rPr lang="de-DE" altLang="de-DE" sz="20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de-DE" alt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de-DE" alt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DE" alt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de-DE" alt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de-DE" alt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de-DE" alt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de-DE" altLang="de-D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de-D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de-DE" altLang="de-D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altLang="de-D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de-DE" alt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n-US" altLang="de-DE" sz="2000" dirty="0">
                  <a:latin typeface="+mn-lt"/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12295" name="Text 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46059" y="2093583"/>
                <a:ext cx="4289425" cy="784830"/>
              </a:xfrm>
              <a:prstGeom prst="rect">
                <a:avLst/>
              </a:prstGeom>
              <a:blipFill>
                <a:blip r:embed="rId5"/>
                <a:stretch>
                  <a:fillRect l="-1565" t="-3876" b="-1317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296" name="AutoShape 54"/>
          <p:cNvSpPr>
            <a:spLocks noChangeArrowheads="1"/>
          </p:cNvSpPr>
          <p:nvPr/>
        </p:nvSpPr>
        <p:spPr bwMode="auto">
          <a:xfrm rot="2058048">
            <a:off x="1895448" y="1324169"/>
            <a:ext cx="360362" cy="792162"/>
          </a:xfrm>
          <a:prstGeom prst="downArrow">
            <a:avLst>
              <a:gd name="adj1" fmla="val 50000"/>
              <a:gd name="adj2" fmla="val 54956"/>
            </a:avLst>
          </a:prstGeom>
          <a:solidFill>
            <a:srgbClr val="FFCC99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de-DE"/>
          </a:p>
        </p:txBody>
      </p:sp>
      <p:sp>
        <p:nvSpPr>
          <p:cNvPr id="12297" name="AutoShape 55"/>
          <p:cNvSpPr>
            <a:spLocks noChangeArrowheads="1"/>
          </p:cNvSpPr>
          <p:nvPr/>
        </p:nvSpPr>
        <p:spPr bwMode="auto">
          <a:xfrm rot="19596146">
            <a:off x="4328964" y="1282897"/>
            <a:ext cx="360363" cy="792162"/>
          </a:xfrm>
          <a:prstGeom prst="downArrow">
            <a:avLst>
              <a:gd name="adj1" fmla="val 50000"/>
              <a:gd name="adj2" fmla="val 54956"/>
            </a:avLst>
          </a:prstGeom>
          <a:solidFill>
            <a:srgbClr val="FFCC99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de-DE"/>
          </a:p>
        </p:txBody>
      </p:sp>
      <p:sp>
        <p:nvSpPr>
          <p:cNvPr id="12298" name="Text Box 56"/>
          <p:cNvSpPr txBox="1">
            <a:spLocks noChangeArrowheads="1"/>
          </p:cNvSpPr>
          <p:nvPr/>
        </p:nvSpPr>
        <p:spPr bwMode="auto">
          <a:xfrm>
            <a:off x="2349321" y="5452880"/>
            <a:ext cx="2856567" cy="95410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>
              <a:buFontTx/>
              <a:buNone/>
            </a:pPr>
            <a:r>
              <a:rPr lang="en-US" altLang="de-DE" sz="1400" b="1" dirty="0"/>
              <a:t>path bending and acceleration of particles are fundamental mechanisms of each particle accelerator</a:t>
            </a:r>
          </a:p>
        </p:txBody>
      </p:sp>
      <p:pic>
        <p:nvPicPr>
          <p:cNvPr id="12299" name="Picture 57" descr="lorentz Kopi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115888"/>
            <a:ext cx="1511300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0" name="Text Box 58"/>
          <p:cNvSpPr txBox="1">
            <a:spLocks noChangeArrowheads="1"/>
          </p:cNvSpPr>
          <p:nvPr/>
        </p:nvSpPr>
        <p:spPr bwMode="auto">
          <a:xfrm>
            <a:off x="8139127" y="2259919"/>
            <a:ext cx="9366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Tx/>
              <a:buNone/>
            </a:pPr>
            <a:r>
              <a:rPr lang="en-US" altLang="de-DE" sz="1000" b="1" dirty="0" err="1"/>
              <a:t>H.A.Lorentz</a:t>
            </a:r>
            <a:endParaRPr lang="en-US" altLang="de-DE" sz="1000" b="1" dirty="0"/>
          </a:p>
          <a:p>
            <a:pPr>
              <a:buFontTx/>
              <a:buNone/>
            </a:pPr>
            <a:r>
              <a:rPr lang="en-US" altLang="de-DE" sz="1000" b="1" dirty="0"/>
              <a:t>1853-1928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3920-337A-4C14-BC4B-C4F93381623B}" type="slidenum">
              <a:rPr lang="de-CH" smtClean="0"/>
              <a:t>13</a:t>
            </a:fld>
            <a:endParaRPr lang="de-CH"/>
          </a:p>
        </p:txBody>
      </p:sp>
      <p:pic>
        <p:nvPicPr>
          <p:cNvPr id="3" name="Grafik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220" y="832126"/>
            <a:ext cx="2988063" cy="416995"/>
          </a:xfrm>
          <a:prstGeom prst="rect">
            <a:avLst/>
          </a:prstGeom>
        </p:spPr>
      </p:pic>
      <p:sp>
        <p:nvSpPr>
          <p:cNvPr id="51" name="Textfeld 8">
            <a:extLst>
              <a:ext uri="{FF2B5EF4-FFF2-40B4-BE49-F238E27FC236}">
                <a16:creationId xmlns:a16="http://schemas.microsoft.com/office/drawing/2014/main" id="{38F24147-D6D3-4D6E-8AA9-78C28CDA426B}"/>
              </a:ext>
            </a:extLst>
          </p:cNvPr>
          <p:cNvSpPr txBox="1"/>
          <p:nvPr/>
        </p:nvSpPr>
        <p:spPr>
          <a:xfrm>
            <a:off x="4982257" y="883753"/>
            <a:ext cx="192351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(charge = e)</a:t>
            </a:r>
          </a:p>
        </p:txBody>
      </p:sp>
    </p:spTree>
    <p:extLst>
      <p:ext uri="{BB962C8B-B14F-4D97-AF65-F5344CB8AC3E}">
        <p14:creationId xmlns:p14="http://schemas.microsoft.com/office/powerpoint/2010/main" val="5886300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800971" y="1284160"/>
            <a:ext cx="7780423" cy="5076000"/>
            <a:chOff x="800971" y="1284160"/>
            <a:chExt cx="7780423" cy="5076000"/>
          </a:xfrm>
        </p:grpSpPr>
        <p:pic>
          <p:nvPicPr>
            <p:cNvPr id="38" name="Picture 37" descr="LEIR-A5-at-72-dpi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</p:spPr>
        </p:pic>
        <p:sp>
          <p:nvSpPr>
            <p:cNvPr id="14" name="Rectangular Callout 13"/>
            <p:cNvSpPr/>
            <p:nvPr/>
          </p:nvSpPr>
          <p:spPr>
            <a:xfrm>
              <a:off x="4824988" y="3620406"/>
              <a:ext cx="2035609" cy="735952"/>
            </a:xfrm>
            <a:prstGeom prst="wedgeRectCallout">
              <a:avLst>
                <a:gd name="adj1" fmla="val -69906"/>
                <a:gd name="adj2" fmla="val -151516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Accelerating</a:t>
              </a:r>
            </a:p>
            <a:p>
              <a:pPr algn="ctr"/>
              <a:r>
                <a:rPr lang="en-GB" sz="2400" dirty="0"/>
                <a:t>Cavity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Accelerating Cavities</a:t>
            </a:r>
            <a:r>
              <a:rPr lang="en-GB" sz="3600" dirty="0">
                <a:sym typeface="Wingdings" pitchFamily="2" charset="2"/>
              </a:rPr>
              <a:t> Energy gain</a:t>
            </a:r>
            <a:endParaRPr lang="en-GB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6514" y="1830592"/>
            <a:ext cx="579120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5400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1682496" y="208268"/>
            <a:ext cx="5374444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000" b="1" dirty="0"/>
              <a:t>Acceleration</a:t>
            </a:r>
            <a:endParaRPr lang="fr-FR" sz="3000" b="1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E3460F3-AC8F-D7F3-ED62-A8F95420B3DC}"/>
              </a:ext>
            </a:extLst>
          </p:cNvPr>
          <p:cNvGrpSpPr/>
          <p:nvPr/>
        </p:nvGrpSpPr>
        <p:grpSpPr bwMode="auto">
          <a:xfrm>
            <a:off x="336660" y="1155358"/>
            <a:ext cx="6823092" cy="4980265"/>
            <a:chOff x="540552" y="836712"/>
            <a:chExt cx="7919880" cy="571099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903DCC7-1A16-2111-FEEC-E5922AF621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540552" y="836712"/>
              <a:ext cx="7919880" cy="571099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CE9F4E1-2BF0-F1D6-9AD5-7239C9D32B9F}"/>
                </a:ext>
              </a:extLst>
            </p:cNvPr>
            <p:cNvSpPr txBox="1"/>
            <p:nvPr/>
          </p:nvSpPr>
          <p:spPr bwMode="auto">
            <a:xfrm>
              <a:off x="5403235" y="3738518"/>
              <a:ext cx="2121093" cy="338554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600" b="1">
                  <a:solidFill>
                    <a:srgbClr val="C988D5"/>
                  </a:solidFill>
                </a:rPr>
                <a:t>50 MeV-&gt; 1.4 GeV        </a:t>
              </a:r>
              <a:endParaRPr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215C40C-23BF-31AD-3D55-39809749524F}"/>
                </a:ext>
              </a:extLst>
            </p:cNvPr>
            <p:cNvSpPr txBox="1"/>
            <p:nvPr/>
          </p:nvSpPr>
          <p:spPr bwMode="auto">
            <a:xfrm>
              <a:off x="5830396" y="4581128"/>
              <a:ext cx="1261883" cy="338554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600" b="1">
                  <a:solidFill>
                    <a:srgbClr val="B31081"/>
                  </a:solidFill>
                </a:rPr>
                <a:t>-&gt; 25 GeV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39ED3E2-A85B-9E96-82C6-DF1F930AE8B3}"/>
                </a:ext>
              </a:extLst>
            </p:cNvPr>
            <p:cNvSpPr txBox="1"/>
            <p:nvPr/>
          </p:nvSpPr>
          <p:spPr bwMode="auto">
            <a:xfrm>
              <a:off x="5435504" y="2580179"/>
              <a:ext cx="1390124" cy="338554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600" b="1" dirty="0">
                  <a:solidFill>
                    <a:srgbClr val="4A7DC7"/>
                  </a:solidFill>
                </a:rPr>
                <a:t>-&gt; 450 GeV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4E98EE2-AD70-F921-478D-EEBD95DA973B}"/>
                </a:ext>
              </a:extLst>
            </p:cNvPr>
            <p:cNvSpPr txBox="1"/>
            <p:nvPr/>
          </p:nvSpPr>
          <p:spPr bwMode="auto">
            <a:xfrm>
              <a:off x="2987824" y="1578278"/>
              <a:ext cx="1134245" cy="338554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600" b="1" dirty="0">
                  <a:solidFill>
                    <a:srgbClr val="293664"/>
                  </a:solidFill>
                </a:rPr>
                <a:t>-&gt; 7 </a:t>
              </a:r>
              <a:r>
                <a:rPr lang="en-US" sz="1600" b="1" dirty="0" err="1">
                  <a:solidFill>
                    <a:srgbClr val="293664"/>
                  </a:solidFill>
                </a:rPr>
                <a:t>TeV</a:t>
              </a:r>
              <a:endParaRPr lang="en-US" sz="1600" b="1" dirty="0">
                <a:solidFill>
                  <a:srgbClr val="293664"/>
                </a:solidFill>
              </a:endParaRP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621533DC-029D-F89F-AAC8-C547C79CD0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420818" y="5883429"/>
            <a:ext cx="3487932" cy="68992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446"/>
            <a:ext cx="8229600" cy="713196"/>
          </a:xfrm>
        </p:spPr>
        <p:txBody>
          <a:bodyPr>
            <a:noAutofit/>
          </a:bodyPr>
          <a:lstStyle/>
          <a:p>
            <a:r>
              <a:rPr lang="en-US" sz="3600" dirty="0"/>
              <a:t>Guiding and focusing particles with the Lorentz force</a:t>
            </a:r>
          </a:p>
        </p:txBody>
      </p:sp>
      <p:pic>
        <p:nvPicPr>
          <p:cNvPr id="3" name="Picture 2" descr="f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96804"/>
            <a:ext cx="8476488" cy="459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3383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1918"/>
            <a:ext cx="8229600" cy="838636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Charged Particles Guided and focused with electromagnetic Fields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873250" y="3517245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11" name="Group 52"/>
          <p:cNvGrpSpPr>
            <a:grpSpLocks noChangeAspect="1"/>
          </p:cNvGrpSpPr>
          <p:nvPr/>
        </p:nvGrpSpPr>
        <p:grpSpPr bwMode="auto">
          <a:xfrm>
            <a:off x="958709" y="2351909"/>
            <a:ext cx="3455987" cy="2839390"/>
            <a:chOff x="2784" y="1668"/>
            <a:chExt cx="2724" cy="2238"/>
          </a:xfrm>
        </p:grpSpPr>
        <p:sp>
          <p:nvSpPr>
            <p:cNvPr id="12" name="Rectangle 19"/>
            <p:cNvSpPr>
              <a:spLocks noChangeArrowheads="1"/>
            </p:cNvSpPr>
            <p:nvPr/>
          </p:nvSpPr>
          <p:spPr bwMode="auto">
            <a:xfrm>
              <a:off x="3125" y="2264"/>
              <a:ext cx="2119" cy="808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50195"/>
              </a:schemeClr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" name="Freeform 27"/>
            <p:cNvSpPr>
              <a:spLocks/>
            </p:cNvSpPr>
            <p:nvPr/>
          </p:nvSpPr>
          <p:spPr bwMode="auto">
            <a:xfrm>
              <a:off x="3129" y="2375"/>
              <a:ext cx="2118" cy="442"/>
            </a:xfrm>
            <a:custGeom>
              <a:avLst/>
              <a:gdLst>
                <a:gd name="T0" fmla="*/ 0 w 2118"/>
                <a:gd name="T1" fmla="*/ 442 h 442"/>
                <a:gd name="T2" fmla="*/ 42 w 2118"/>
                <a:gd name="T3" fmla="*/ 394 h 442"/>
                <a:gd name="T4" fmla="*/ 102 w 2118"/>
                <a:gd name="T5" fmla="*/ 340 h 442"/>
                <a:gd name="T6" fmla="*/ 174 w 2118"/>
                <a:gd name="T7" fmla="*/ 292 h 442"/>
                <a:gd name="T8" fmla="*/ 267 w 2118"/>
                <a:gd name="T9" fmla="*/ 223 h 442"/>
                <a:gd name="T10" fmla="*/ 378 w 2118"/>
                <a:gd name="T11" fmla="*/ 163 h 442"/>
                <a:gd name="T12" fmla="*/ 510 w 2118"/>
                <a:gd name="T13" fmla="*/ 106 h 442"/>
                <a:gd name="T14" fmla="*/ 705 w 2118"/>
                <a:gd name="T15" fmla="*/ 43 h 442"/>
                <a:gd name="T16" fmla="*/ 852 w 2118"/>
                <a:gd name="T17" fmla="*/ 16 h 442"/>
                <a:gd name="T18" fmla="*/ 966 w 2118"/>
                <a:gd name="T19" fmla="*/ 7 h 442"/>
                <a:gd name="T20" fmla="*/ 1086 w 2118"/>
                <a:gd name="T21" fmla="*/ 1 h 442"/>
                <a:gd name="T22" fmla="*/ 1257 w 2118"/>
                <a:gd name="T23" fmla="*/ 16 h 442"/>
                <a:gd name="T24" fmla="*/ 1407 w 2118"/>
                <a:gd name="T25" fmla="*/ 43 h 442"/>
                <a:gd name="T26" fmla="*/ 1578 w 2118"/>
                <a:gd name="T27" fmla="*/ 91 h 442"/>
                <a:gd name="T28" fmla="*/ 1722 w 2118"/>
                <a:gd name="T29" fmla="*/ 154 h 442"/>
                <a:gd name="T30" fmla="*/ 1806 w 2118"/>
                <a:gd name="T31" fmla="*/ 196 h 442"/>
                <a:gd name="T32" fmla="*/ 1860 w 2118"/>
                <a:gd name="T33" fmla="*/ 229 h 442"/>
                <a:gd name="T34" fmla="*/ 1926 w 2118"/>
                <a:gd name="T35" fmla="*/ 271 h 442"/>
                <a:gd name="T36" fmla="*/ 1977 w 2118"/>
                <a:gd name="T37" fmla="*/ 310 h 442"/>
                <a:gd name="T38" fmla="*/ 2019 w 2118"/>
                <a:gd name="T39" fmla="*/ 343 h 442"/>
                <a:gd name="T40" fmla="*/ 2055 w 2118"/>
                <a:gd name="T41" fmla="*/ 373 h 442"/>
                <a:gd name="T42" fmla="*/ 2079 w 2118"/>
                <a:gd name="T43" fmla="*/ 397 h 442"/>
                <a:gd name="T44" fmla="*/ 2103 w 2118"/>
                <a:gd name="T45" fmla="*/ 418 h 442"/>
                <a:gd name="T46" fmla="*/ 2118 w 2118"/>
                <a:gd name="T47" fmla="*/ 430 h 44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118"/>
                <a:gd name="T73" fmla="*/ 0 h 442"/>
                <a:gd name="T74" fmla="*/ 2118 w 2118"/>
                <a:gd name="T75" fmla="*/ 442 h 44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118" h="442">
                  <a:moveTo>
                    <a:pt x="0" y="442"/>
                  </a:moveTo>
                  <a:cubicBezTo>
                    <a:pt x="12" y="426"/>
                    <a:pt x="25" y="411"/>
                    <a:pt x="42" y="394"/>
                  </a:cubicBezTo>
                  <a:cubicBezTo>
                    <a:pt x="59" y="377"/>
                    <a:pt x="80" y="357"/>
                    <a:pt x="102" y="340"/>
                  </a:cubicBezTo>
                  <a:cubicBezTo>
                    <a:pt x="124" y="323"/>
                    <a:pt x="147" y="311"/>
                    <a:pt x="174" y="292"/>
                  </a:cubicBezTo>
                  <a:cubicBezTo>
                    <a:pt x="201" y="273"/>
                    <a:pt x="233" y="245"/>
                    <a:pt x="267" y="223"/>
                  </a:cubicBezTo>
                  <a:cubicBezTo>
                    <a:pt x="301" y="201"/>
                    <a:pt x="338" y="182"/>
                    <a:pt x="378" y="163"/>
                  </a:cubicBezTo>
                  <a:cubicBezTo>
                    <a:pt x="418" y="144"/>
                    <a:pt x="456" y="126"/>
                    <a:pt x="510" y="106"/>
                  </a:cubicBezTo>
                  <a:cubicBezTo>
                    <a:pt x="564" y="86"/>
                    <a:pt x="648" y="58"/>
                    <a:pt x="705" y="43"/>
                  </a:cubicBezTo>
                  <a:cubicBezTo>
                    <a:pt x="762" y="28"/>
                    <a:pt x="809" y="22"/>
                    <a:pt x="852" y="16"/>
                  </a:cubicBezTo>
                  <a:cubicBezTo>
                    <a:pt x="895" y="10"/>
                    <a:pt x="927" y="9"/>
                    <a:pt x="966" y="7"/>
                  </a:cubicBezTo>
                  <a:cubicBezTo>
                    <a:pt x="1005" y="5"/>
                    <a:pt x="1038" y="0"/>
                    <a:pt x="1086" y="1"/>
                  </a:cubicBezTo>
                  <a:cubicBezTo>
                    <a:pt x="1134" y="2"/>
                    <a:pt x="1204" y="9"/>
                    <a:pt x="1257" y="16"/>
                  </a:cubicBezTo>
                  <a:cubicBezTo>
                    <a:pt x="1310" y="23"/>
                    <a:pt x="1354" y="31"/>
                    <a:pt x="1407" y="43"/>
                  </a:cubicBezTo>
                  <a:cubicBezTo>
                    <a:pt x="1460" y="55"/>
                    <a:pt x="1526" y="73"/>
                    <a:pt x="1578" y="91"/>
                  </a:cubicBezTo>
                  <a:cubicBezTo>
                    <a:pt x="1630" y="109"/>
                    <a:pt x="1684" y="137"/>
                    <a:pt x="1722" y="154"/>
                  </a:cubicBezTo>
                  <a:cubicBezTo>
                    <a:pt x="1760" y="171"/>
                    <a:pt x="1783" y="183"/>
                    <a:pt x="1806" y="196"/>
                  </a:cubicBezTo>
                  <a:cubicBezTo>
                    <a:pt x="1829" y="209"/>
                    <a:pt x="1840" y="217"/>
                    <a:pt x="1860" y="229"/>
                  </a:cubicBezTo>
                  <a:cubicBezTo>
                    <a:pt x="1880" y="241"/>
                    <a:pt x="1907" y="257"/>
                    <a:pt x="1926" y="271"/>
                  </a:cubicBezTo>
                  <a:cubicBezTo>
                    <a:pt x="1945" y="285"/>
                    <a:pt x="1962" y="298"/>
                    <a:pt x="1977" y="310"/>
                  </a:cubicBezTo>
                  <a:cubicBezTo>
                    <a:pt x="1992" y="322"/>
                    <a:pt x="2006" y="333"/>
                    <a:pt x="2019" y="343"/>
                  </a:cubicBezTo>
                  <a:cubicBezTo>
                    <a:pt x="2032" y="353"/>
                    <a:pt x="2045" y="364"/>
                    <a:pt x="2055" y="373"/>
                  </a:cubicBezTo>
                  <a:cubicBezTo>
                    <a:pt x="2065" y="382"/>
                    <a:pt x="2071" y="390"/>
                    <a:pt x="2079" y="397"/>
                  </a:cubicBezTo>
                  <a:cubicBezTo>
                    <a:pt x="2087" y="404"/>
                    <a:pt x="2097" y="413"/>
                    <a:pt x="2103" y="418"/>
                  </a:cubicBezTo>
                  <a:cubicBezTo>
                    <a:pt x="2109" y="423"/>
                    <a:pt x="2113" y="426"/>
                    <a:pt x="2118" y="430"/>
                  </a:cubicBezTo>
                </a:path>
              </a:pathLst>
            </a:custGeom>
            <a:noFill/>
            <a:ln w="635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28"/>
            <p:cNvSpPr>
              <a:spLocks noChangeShapeType="1"/>
            </p:cNvSpPr>
            <p:nvPr/>
          </p:nvSpPr>
          <p:spPr bwMode="auto">
            <a:xfrm flipV="1">
              <a:off x="3129" y="1668"/>
              <a:ext cx="1227" cy="114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29"/>
            <p:cNvSpPr>
              <a:spLocks noChangeShapeType="1"/>
            </p:cNvSpPr>
            <p:nvPr/>
          </p:nvSpPr>
          <p:spPr bwMode="auto">
            <a:xfrm flipH="1" flipV="1">
              <a:off x="4038" y="1710"/>
              <a:ext cx="1206" cy="10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30"/>
            <p:cNvSpPr>
              <a:spLocks noChangeShapeType="1"/>
            </p:cNvSpPr>
            <p:nvPr/>
          </p:nvSpPr>
          <p:spPr bwMode="auto">
            <a:xfrm>
              <a:off x="3129" y="2814"/>
              <a:ext cx="2115" cy="0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31"/>
            <p:cNvSpPr>
              <a:spLocks noChangeShapeType="1"/>
            </p:cNvSpPr>
            <p:nvPr/>
          </p:nvSpPr>
          <p:spPr bwMode="auto">
            <a:xfrm>
              <a:off x="4185" y="2814"/>
              <a:ext cx="0" cy="1029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Line 32"/>
            <p:cNvSpPr>
              <a:spLocks noChangeShapeType="1"/>
            </p:cNvSpPr>
            <p:nvPr/>
          </p:nvSpPr>
          <p:spPr bwMode="auto">
            <a:xfrm>
              <a:off x="3141" y="2814"/>
              <a:ext cx="1047" cy="10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33"/>
            <p:cNvSpPr>
              <a:spLocks noChangeShapeType="1"/>
            </p:cNvSpPr>
            <p:nvPr/>
          </p:nvSpPr>
          <p:spPr bwMode="auto">
            <a:xfrm flipH="1">
              <a:off x="4185" y="2811"/>
              <a:ext cx="1056" cy="10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34"/>
            <p:cNvSpPr>
              <a:spLocks noChangeShapeType="1"/>
            </p:cNvSpPr>
            <p:nvPr/>
          </p:nvSpPr>
          <p:spPr bwMode="auto">
            <a:xfrm flipH="1">
              <a:off x="4242" y="2868"/>
              <a:ext cx="1029" cy="10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35"/>
            <p:cNvSpPr>
              <a:spLocks noChangeShapeType="1"/>
            </p:cNvSpPr>
            <p:nvPr/>
          </p:nvSpPr>
          <p:spPr bwMode="auto">
            <a:xfrm flipV="1">
              <a:off x="3261" y="2871"/>
              <a:ext cx="83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36"/>
            <p:cNvSpPr>
              <a:spLocks noChangeShapeType="1"/>
            </p:cNvSpPr>
            <p:nvPr/>
          </p:nvSpPr>
          <p:spPr bwMode="auto">
            <a:xfrm>
              <a:off x="4260" y="2880"/>
              <a:ext cx="83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37"/>
            <p:cNvSpPr>
              <a:spLocks noChangeShapeType="1"/>
            </p:cNvSpPr>
            <p:nvPr/>
          </p:nvSpPr>
          <p:spPr bwMode="auto">
            <a:xfrm flipV="1">
              <a:off x="2784" y="2811"/>
              <a:ext cx="345" cy="354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Freeform 38"/>
            <p:cNvSpPr>
              <a:spLocks/>
            </p:cNvSpPr>
            <p:nvPr/>
          </p:nvSpPr>
          <p:spPr bwMode="auto">
            <a:xfrm>
              <a:off x="4083" y="3700"/>
              <a:ext cx="195" cy="47"/>
            </a:xfrm>
            <a:custGeom>
              <a:avLst/>
              <a:gdLst>
                <a:gd name="T0" fmla="*/ 0 w 195"/>
                <a:gd name="T1" fmla="*/ 47 h 47"/>
                <a:gd name="T2" fmla="*/ 18 w 195"/>
                <a:gd name="T3" fmla="*/ 29 h 47"/>
                <a:gd name="T4" fmla="*/ 42 w 195"/>
                <a:gd name="T5" fmla="*/ 14 h 47"/>
                <a:gd name="T6" fmla="*/ 66 w 195"/>
                <a:gd name="T7" fmla="*/ 2 h 47"/>
                <a:gd name="T8" fmla="*/ 87 w 195"/>
                <a:gd name="T9" fmla="*/ 2 h 47"/>
                <a:gd name="T10" fmla="*/ 129 w 195"/>
                <a:gd name="T11" fmla="*/ 8 h 47"/>
                <a:gd name="T12" fmla="*/ 162 w 195"/>
                <a:gd name="T13" fmla="*/ 20 h 47"/>
                <a:gd name="T14" fmla="*/ 177 w 195"/>
                <a:gd name="T15" fmla="*/ 35 h 47"/>
                <a:gd name="T16" fmla="*/ 195 w 195"/>
                <a:gd name="T17" fmla="*/ 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5"/>
                <a:gd name="T28" fmla="*/ 0 h 47"/>
                <a:gd name="T29" fmla="*/ 195 w 195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5" h="47">
                  <a:moveTo>
                    <a:pt x="0" y="47"/>
                  </a:moveTo>
                  <a:cubicBezTo>
                    <a:pt x="5" y="40"/>
                    <a:pt x="11" y="34"/>
                    <a:pt x="18" y="29"/>
                  </a:cubicBezTo>
                  <a:cubicBezTo>
                    <a:pt x="25" y="24"/>
                    <a:pt x="34" y="18"/>
                    <a:pt x="42" y="14"/>
                  </a:cubicBezTo>
                  <a:cubicBezTo>
                    <a:pt x="50" y="10"/>
                    <a:pt x="59" y="4"/>
                    <a:pt x="66" y="2"/>
                  </a:cubicBezTo>
                  <a:cubicBezTo>
                    <a:pt x="73" y="0"/>
                    <a:pt x="77" y="1"/>
                    <a:pt x="87" y="2"/>
                  </a:cubicBezTo>
                  <a:cubicBezTo>
                    <a:pt x="97" y="3"/>
                    <a:pt x="117" y="5"/>
                    <a:pt x="129" y="8"/>
                  </a:cubicBezTo>
                  <a:cubicBezTo>
                    <a:pt x="141" y="11"/>
                    <a:pt x="154" y="16"/>
                    <a:pt x="162" y="20"/>
                  </a:cubicBezTo>
                  <a:cubicBezTo>
                    <a:pt x="170" y="24"/>
                    <a:pt x="172" y="31"/>
                    <a:pt x="177" y="35"/>
                  </a:cubicBezTo>
                  <a:cubicBezTo>
                    <a:pt x="182" y="39"/>
                    <a:pt x="192" y="45"/>
                    <a:pt x="195" y="47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39"/>
            <p:cNvSpPr>
              <a:spLocks noChangeShapeType="1"/>
            </p:cNvSpPr>
            <p:nvPr/>
          </p:nvSpPr>
          <p:spPr bwMode="auto">
            <a:xfrm>
              <a:off x="5247" y="2811"/>
              <a:ext cx="261" cy="249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Freeform 40"/>
            <p:cNvSpPr>
              <a:spLocks/>
            </p:cNvSpPr>
            <p:nvPr/>
          </p:nvSpPr>
          <p:spPr bwMode="auto">
            <a:xfrm>
              <a:off x="4239" y="1785"/>
              <a:ext cx="37" cy="114"/>
            </a:xfrm>
            <a:custGeom>
              <a:avLst/>
              <a:gdLst>
                <a:gd name="T0" fmla="*/ 0 w 37"/>
                <a:gd name="T1" fmla="*/ 0 h 114"/>
                <a:gd name="T2" fmla="*/ 15 w 37"/>
                <a:gd name="T3" fmla="*/ 15 h 114"/>
                <a:gd name="T4" fmla="*/ 33 w 37"/>
                <a:gd name="T5" fmla="*/ 42 h 114"/>
                <a:gd name="T6" fmla="*/ 36 w 37"/>
                <a:gd name="T7" fmla="*/ 63 h 114"/>
                <a:gd name="T8" fmla="*/ 24 w 37"/>
                <a:gd name="T9" fmla="*/ 96 h 114"/>
                <a:gd name="T10" fmla="*/ 12 w 37"/>
                <a:gd name="T11" fmla="*/ 114 h 1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114"/>
                <a:gd name="T20" fmla="*/ 37 w 37"/>
                <a:gd name="T21" fmla="*/ 114 h 1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114">
                  <a:moveTo>
                    <a:pt x="0" y="0"/>
                  </a:moveTo>
                  <a:cubicBezTo>
                    <a:pt x="5" y="4"/>
                    <a:pt x="10" y="8"/>
                    <a:pt x="15" y="15"/>
                  </a:cubicBezTo>
                  <a:cubicBezTo>
                    <a:pt x="20" y="22"/>
                    <a:pt x="29" y="34"/>
                    <a:pt x="33" y="42"/>
                  </a:cubicBezTo>
                  <a:cubicBezTo>
                    <a:pt x="37" y="50"/>
                    <a:pt x="37" y="54"/>
                    <a:pt x="36" y="63"/>
                  </a:cubicBezTo>
                  <a:cubicBezTo>
                    <a:pt x="35" y="72"/>
                    <a:pt x="28" y="88"/>
                    <a:pt x="24" y="96"/>
                  </a:cubicBezTo>
                  <a:cubicBezTo>
                    <a:pt x="20" y="104"/>
                    <a:pt x="15" y="110"/>
                    <a:pt x="12" y="114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7" name="Object 43"/>
            <p:cNvGraphicFramePr>
              <a:graphicFrameLocks noChangeAspect="1"/>
            </p:cNvGraphicFramePr>
            <p:nvPr/>
          </p:nvGraphicFramePr>
          <p:xfrm>
            <a:off x="4216" y="3406"/>
            <a:ext cx="96" cy="2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52334" imgH="393529" progId="Equation.3">
                    <p:embed/>
                  </p:oleObj>
                </mc:Choice>
                <mc:Fallback>
                  <p:oleObj name="Equation" r:id="rId2" imgW="152334" imgH="393529" progId="Equation.3">
                    <p:embed/>
                    <p:pic>
                      <p:nvPicPr>
                        <p:cNvPr id="27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16" y="3406"/>
                          <a:ext cx="96" cy="2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44"/>
            <p:cNvGraphicFramePr>
              <a:graphicFrameLocks noChangeAspect="1"/>
            </p:cNvGraphicFramePr>
            <p:nvPr/>
          </p:nvGraphicFramePr>
          <p:xfrm>
            <a:off x="4054" y="3409"/>
            <a:ext cx="96" cy="2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52334" imgH="393529" progId="Equation.3">
                    <p:embed/>
                  </p:oleObj>
                </mc:Choice>
                <mc:Fallback>
                  <p:oleObj name="Equation" r:id="rId4" imgW="152334" imgH="393529" progId="Equation.3">
                    <p:embed/>
                    <p:pic>
                      <p:nvPicPr>
                        <p:cNvPr id="28" name="Object 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54" y="3409"/>
                          <a:ext cx="96" cy="2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ject 45"/>
            <p:cNvGraphicFramePr>
              <a:graphicFrameLocks noChangeAspect="1"/>
            </p:cNvGraphicFramePr>
            <p:nvPr/>
          </p:nvGraphicFramePr>
          <p:xfrm>
            <a:off x="3629" y="2553"/>
            <a:ext cx="104" cy="2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164957" imgH="393359" progId="Equation.3">
                    <p:embed/>
                  </p:oleObj>
                </mc:Choice>
                <mc:Fallback>
                  <p:oleObj name="Equation" r:id="rId5" imgW="164957" imgH="393359" progId="Equation.3">
                    <p:embed/>
                    <p:pic>
                      <p:nvPicPr>
                        <p:cNvPr id="29" name="Object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29" y="2553"/>
                          <a:ext cx="104" cy="2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46"/>
            <p:cNvGraphicFramePr>
              <a:graphicFrameLocks noChangeAspect="1"/>
            </p:cNvGraphicFramePr>
            <p:nvPr/>
          </p:nvGraphicFramePr>
          <p:xfrm>
            <a:off x="4586" y="2549"/>
            <a:ext cx="104" cy="2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164957" imgH="393359" progId="Equation.3">
                    <p:embed/>
                  </p:oleObj>
                </mc:Choice>
                <mc:Fallback>
                  <p:oleObj name="Equation" r:id="rId7" imgW="164957" imgH="393359" progId="Equation.3">
                    <p:embed/>
                    <p:pic>
                      <p:nvPicPr>
                        <p:cNvPr id="30" name="Object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86" y="2549"/>
                          <a:ext cx="104" cy="2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48"/>
            <p:cNvGraphicFramePr>
              <a:graphicFrameLocks noChangeAspect="1"/>
            </p:cNvGraphicFramePr>
            <p:nvPr/>
          </p:nvGraphicFramePr>
          <p:xfrm>
            <a:off x="4303" y="1780"/>
            <a:ext cx="80" cy="1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26725" imgH="177415" progId="Equation.3">
                    <p:embed/>
                  </p:oleObj>
                </mc:Choice>
                <mc:Fallback>
                  <p:oleObj name="Equation" r:id="rId8" imgW="126725" imgH="177415" progId="Equation.3">
                    <p:embed/>
                    <p:pic>
                      <p:nvPicPr>
                        <p:cNvPr id="31" name="Object 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03" y="1780"/>
                          <a:ext cx="80" cy="1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Object 49"/>
            <p:cNvGraphicFramePr>
              <a:graphicFrameLocks noChangeAspect="1"/>
            </p:cNvGraphicFramePr>
            <p:nvPr/>
          </p:nvGraphicFramePr>
          <p:xfrm>
            <a:off x="4779" y="3412"/>
            <a:ext cx="96" cy="1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152268" imgH="164957" progId="Equation.3">
                    <p:embed/>
                  </p:oleObj>
                </mc:Choice>
                <mc:Fallback>
                  <p:oleObj name="Equation" r:id="rId10" imgW="152268" imgH="164957" progId="Equation.3">
                    <p:embed/>
                    <p:pic>
                      <p:nvPicPr>
                        <p:cNvPr id="32" name="Object 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79" y="3412"/>
                          <a:ext cx="96" cy="1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3" name="TextBox 42"/>
          <p:cNvSpPr txBox="1"/>
          <p:nvPr/>
        </p:nvSpPr>
        <p:spPr>
          <a:xfrm>
            <a:off x="863601" y="1412551"/>
            <a:ext cx="3658695" cy="707886"/>
          </a:xfrm>
          <a:prstGeom prst="rect">
            <a:avLst/>
          </a:prstGeom>
          <a:solidFill>
            <a:srgbClr val="C6D9F1"/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1F497D"/>
                </a:solidFill>
              </a:rPr>
              <a:t>Charged Particles are deviated in magnetic fields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561470" y="2051252"/>
            <a:ext cx="3551868" cy="707886"/>
          </a:xfrm>
          <a:prstGeom prst="rect">
            <a:avLst/>
          </a:prstGeom>
          <a:solidFill>
            <a:srgbClr val="C6D9F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1F497D"/>
                </a:solidFill>
              </a:rPr>
              <a:t>Focusing particles, </a:t>
            </a:r>
          </a:p>
          <a:p>
            <a:pPr algn="ctr"/>
            <a:r>
              <a:rPr lang="en-GB" sz="2000" dirty="0">
                <a:solidFill>
                  <a:srgbClr val="1F497D"/>
                </a:solidFill>
              </a:rPr>
              <a:t>a bit like light </a:t>
            </a:r>
          </a:p>
        </p:txBody>
      </p:sp>
      <p:sp>
        <p:nvSpPr>
          <p:cNvPr id="45" name="AutoShape 8"/>
          <p:cNvSpPr>
            <a:spLocks/>
          </p:cNvSpPr>
          <p:nvPr/>
        </p:nvSpPr>
        <p:spPr bwMode="auto">
          <a:xfrm>
            <a:off x="4414696" y="2810445"/>
            <a:ext cx="1044017" cy="528924"/>
          </a:xfrm>
          <a:prstGeom prst="borderCallout2">
            <a:avLst>
              <a:gd name="adj1" fmla="val 18750"/>
              <a:gd name="adj2" fmla="val 105792"/>
              <a:gd name="adj3" fmla="val 18750"/>
              <a:gd name="adj4" fmla="val 121713"/>
              <a:gd name="adj5" fmla="val 100936"/>
              <a:gd name="adj6" fmla="val 138481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/>
            </a:solidFill>
            <a:miter lim="800000"/>
            <a:headEnd/>
            <a:tailEnd type="stealth" w="lg" len="lg"/>
          </a:ln>
        </p:spPr>
        <p:txBody>
          <a:bodyPr anchor="ctr"/>
          <a:lstStyle/>
          <a:p>
            <a:pPr algn="ctr" eaLnBrk="0" hangingPunct="0"/>
            <a:r>
              <a:rPr lang="en-US" sz="1400" dirty="0">
                <a:solidFill>
                  <a:schemeClr val="tx2"/>
                </a:solidFill>
              </a:rPr>
              <a:t>Force on particles</a:t>
            </a:r>
          </a:p>
        </p:txBody>
      </p:sp>
      <p:pic>
        <p:nvPicPr>
          <p:cNvPr id="47" name="Picture 21" descr="Graphic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7000" y="2866511"/>
            <a:ext cx="2350113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58972" y="2857925"/>
            <a:ext cx="1654366" cy="1810937"/>
          </a:xfrm>
          <a:prstGeom prst="rect">
            <a:avLst/>
          </a:prstGeom>
        </p:spPr>
      </p:pic>
      <p:sp>
        <p:nvSpPr>
          <p:cNvPr id="60" name="Oval 59"/>
          <p:cNvSpPr/>
          <p:nvPr/>
        </p:nvSpPr>
        <p:spPr bwMode="auto">
          <a:xfrm>
            <a:off x="5951742" y="3595973"/>
            <a:ext cx="137965" cy="625259"/>
          </a:xfrm>
          <a:prstGeom prst="ellipse">
            <a:avLst/>
          </a:prstGeom>
          <a:gradFill flip="none" rotWithShape="1">
            <a:gsLst>
              <a:gs pos="0">
                <a:srgbClr val="7030A0">
                  <a:alpha val="50000"/>
                </a:srgb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en-GB">
              <a:latin typeface="Comic Sans MS" pitchFamily="66" charset="0"/>
              <a:ea typeface="+mn-ea"/>
            </a:endParaRPr>
          </a:p>
        </p:txBody>
      </p:sp>
      <p:sp>
        <p:nvSpPr>
          <p:cNvPr id="61" name="Down Arrow 17"/>
          <p:cNvSpPr>
            <a:spLocks noChangeArrowheads="1"/>
          </p:cNvSpPr>
          <p:nvPr/>
        </p:nvSpPr>
        <p:spPr bwMode="auto">
          <a:xfrm>
            <a:off x="5959677" y="4337106"/>
            <a:ext cx="108844" cy="282690"/>
          </a:xfrm>
          <a:prstGeom prst="downArrow">
            <a:avLst>
              <a:gd name="adj1" fmla="val 50000"/>
              <a:gd name="adj2" fmla="val 49986"/>
            </a:avLst>
          </a:prstGeom>
          <a:solidFill>
            <a:srgbClr val="7030A0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GB"/>
          </a:p>
        </p:txBody>
      </p:sp>
      <p:sp>
        <p:nvSpPr>
          <p:cNvPr id="62" name="Down Arrow 18"/>
          <p:cNvSpPr>
            <a:spLocks noChangeArrowheads="1"/>
          </p:cNvSpPr>
          <p:nvPr/>
        </p:nvSpPr>
        <p:spPr bwMode="auto">
          <a:xfrm rot="10800000">
            <a:off x="5967405" y="3142373"/>
            <a:ext cx="108844" cy="282690"/>
          </a:xfrm>
          <a:prstGeom prst="downArrow">
            <a:avLst>
              <a:gd name="adj1" fmla="val 50000"/>
              <a:gd name="adj2" fmla="val 49986"/>
            </a:avLst>
          </a:prstGeom>
          <a:solidFill>
            <a:srgbClr val="7030A0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GB"/>
          </a:p>
        </p:txBody>
      </p:sp>
      <p:sp>
        <p:nvSpPr>
          <p:cNvPr id="63" name="Down Arrow 19"/>
          <p:cNvSpPr>
            <a:spLocks noChangeArrowheads="1"/>
          </p:cNvSpPr>
          <p:nvPr/>
        </p:nvSpPr>
        <p:spPr bwMode="auto">
          <a:xfrm rot="5400000">
            <a:off x="6283713" y="3786499"/>
            <a:ext cx="131275" cy="234383"/>
          </a:xfrm>
          <a:prstGeom prst="downArrow">
            <a:avLst>
              <a:gd name="adj1" fmla="val 50000"/>
              <a:gd name="adj2" fmla="val 49986"/>
            </a:avLst>
          </a:prstGeom>
          <a:solidFill>
            <a:srgbClr val="7030A0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GB"/>
          </a:p>
        </p:txBody>
      </p:sp>
      <p:sp>
        <p:nvSpPr>
          <p:cNvPr id="64" name="Down Arrow 20"/>
          <p:cNvSpPr>
            <a:spLocks noChangeArrowheads="1"/>
          </p:cNvSpPr>
          <p:nvPr/>
        </p:nvSpPr>
        <p:spPr bwMode="auto">
          <a:xfrm rot="16200000">
            <a:off x="5667729" y="3790478"/>
            <a:ext cx="130472" cy="234381"/>
          </a:xfrm>
          <a:prstGeom prst="downArrow">
            <a:avLst>
              <a:gd name="adj1" fmla="val 50000"/>
              <a:gd name="adj2" fmla="val 50295"/>
            </a:avLst>
          </a:prstGeom>
          <a:solidFill>
            <a:srgbClr val="7030A0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9644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Make Particles Circulate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342E806-2562-7D7F-BF26-BFA03479BB5C}"/>
              </a:ext>
            </a:extLst>
          </p:cNvPr>
          <p:cNvGrpSpPr/>
          <p:nvPr/>
        </p:nvGrpSpPr>
        <p:grpSpPr>
          <a:xfrm>
            <a:off x="800971" y="1320736"/>
            <a:ext cx="7780423" cy="5076000"/>
            <a:chOff x="800971" y="1320736"/>
            <a:chExt cx="7780423" cy="5076000"/>
          </a:xfrm>
        </p:grpSpPr>
        <p:grpSp>
          <p:nvGrpSpPr>
            <p:cNvPr id="15" name="Group 14"/>
            <p:cNvGrpSpPr/>
            <p:nvPr/>
          </p:nvGrpSpPr>
          <p:grpSpPr>
            <a:xfrm>
              <a:off x="800971" y="1320736"/>
              <a:ext cx="7780423" cy="5076000"/>
              <a:chOff x="800971" y="1284160"/>
              <a:chExt cx="7780423" cy="5076000"/>
            </a:xfrm>
          </p:grpSpPr>
          <p:pic>
            <p:nvPicPr>
              <p:cNvPr id="38" name="Picture 37" descr="LEIR-A5-at-72-dpi.jp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0971" y="1284160"/>
                <a:ext cx="7780423" cy="5076000"/>
              </a:xfrm>
              <a:prstGeom prst="rect">
                <a:avLst/>
              </a:prstGeom>
            </p:spPr>
          </p:pic>
          <p:sp>
            <p:nvSpPr>
              <p:cNvPr id="14" name="Rectangular Callout 13"/>
              <p:cNvSpPr/>
              <p:nvPr/>
            </p:nvSpPr>
            <p:spPr>
              <a:xfrm>
                <a:off x="3673642" y="3170719"/>
                <a:ext cx="2035609" cy="532342"/>
              </a:xfrm>
              <a:prstGeom prst="wedgeRectCallout">
                <a:avLst>
                  <a:gd name="adj1" fmla="val -54746"/>
                  <a:gd name="adj2" fmla="val 144699"/>
                </a:avLst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dirty="0"/>
                  <a:t>Main Dipoles</a:t>
                </a:r>
              </a:p>
            </p:txBody>
          </p:sp>
        </p:grpSp>
        <p:sp>
          <p:nvSpPr>
            <p:cNvPr id="17" name="Rectangular Callout 16"/>
            <p:cNvSpPr/>
            <p:nvPr/>
          </p:nvSpPr>
          <p:spPr>
            <a:xfrm>
              <a:off x="3673642" y="3207295"/>
              <a:ext cx="2035609" cy="532342"/>
            </a:xfrm>
            <a:prstGeom prst="wedgeRectCallout">
              <a:avLst>
                <a:gd name="adj1" fmla="val 139425"/>
                <a:gd name="adj2" fmla="val -73822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  <p:sp>
          <p:nvSpPr>
            <p:cNvPr id="18" name="Rectangular Callout 17"/>
            <p:cNvSpPr/>
            <p:nvPr/>
          </p:nvSpPr>
          <p:spPr>
            <a:xfrm>
              <a:off x="3673642" y="3206762"/>
              <a:ext cx="2035609" cy="532342"/>
            </a:xfrm>
            <a:prstGeom prst="wedgeRectCallout">
              <a:avLst>
                <a:gd name="adj1" fmla="val 10561"/>
                <a:gd name="adj2" fmla="val -16301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  <p:sp>
          <p:nvSpPr>
            <p:cNvPr id="19" name="Rectangular Callout 18"/>
            <p:cNvSpPr/>
            <p:nvPr/>
          </p:nvSpPr>
          <p:spPr>
            <a:xfrm>
              <a:off x="3673642" y="3179863"/>
              <a:ext cx="2035609" cy="532342"/>
            </a:xfrm>
            <a:prstGeom prst="wedgeRectCallout">
              <a:avLst>
                <a:gd name="adj1" fmla="val -112472"/>
                <a:gd name="adj2" fmla="val -102809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44827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800971" y="1284160"/>
            <a:ext cx="7780423" cy="5076000"/>
            <a:chOff x="800971" y="1284160"/>
            <a:chExt cx="7780423" cy="5076000"/>
          </a:xfrm>
        </p:grpSpPr>
        <p:pic>
          <p:nvPicPr>
            <p:cNvPr id="38" name="Picture 37" descr="LEIR-A5-at-72-dpi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</p:spPr>
        </p:pic>
        <p:sp>
          <p:nvSpPr>
            <p:cNvPr id="14" name="Rectangular Callout 13"/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105475"/>
                <a:gd name="adj2" fmla="val 2429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Focusing the Particles</a:t>
            </a:r>
          </a:p>
        </p:txBody>
      </p:sp>
      <p:sp>
        <p:nvSpPr>
          <p:cNvPr id="17" name="Rectangular Callout 16"/>
          <p:cNvSpPr/>
          <p:nvPr/>
        </p:nvSpPr>
        <p:spPr>
          <a:xfrm>
            <a:off x="3673642" y="3170719"/>
            <a:ext cx="2035609" cy="532342"/>
          </a:xfrm>
          <a:prstGeom prst="wedgeRectCallout">
            <a:avLst>
              <a:gd name="adj1" fmla="val 79366"/>
              <a:gd name="adj2" fmla="val 8895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8" name="Rectangular Callout 17"/>
          <p:cNvSpPr/>
          <p:nvPr/>
        </p:nvSpPr>
        <p:spPr>
          <a:xfrm>
            <a:off x="3673642" y="3170186"/>
            <a:ext cx="2035609" cy="532342"/>
          </a:xfrm>
          <a:prstGeom prst="wedgeRectCallout">
            <a:avLst>
              <a:gd name="adj1" fmla="val 106189"/>
              <a:gd name="adj2" fmla="val -10726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9" name="Rectangular Callout 18"/>
          <p:cNvSpPr/>
          <p:nvPr/>
        </p:nvSpPr>
        <p:spPr>
          <a:xfrm>
            <a:off x="3673642" y="3170719"/>
            <a:ext cx="2035609" cy="532342"/>
          </a:xfrm>
          <a:prstGeom prst="wedgeRectCallout">
            <a:avLst>
              <a:gd name="adj1" fmla="val -73404"/>
              <a:gd name="adj2" fmla="val -14071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Quadrupoles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631330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41" y="864529"/>
            <a:ext cx="8344439" cy="547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8178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36978"/>
          </a:xfrm>
        </p:spPr>
        <p:txBody>
          <a:bodyPr>
            <a:normAutofit fontScale="90000"/>
          </a:bodyPr>
          <a:lstStyle/>
          <a:p>
            <a:r>
              <a:rPr lang="en-US" dirty="0"/>
              <a:t>Magnets</a:t>
            </a:r>
          </a:p>
        </p:txBody>
      </p:sp>
      <p:pic>
        <p:nvPicPr>
          <p:cNvPr id="3" name="Picture 2" descr="f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738"/>
            <a:ext cx="9144000" cy="678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2658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736" y="-165620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b="1" dirty="0"/>
              <a:t>The Large Hadron Collider</a:t>
            </a:r>
          </a:p>
        </p:txBody>
      </p:sp>
      <p:pic>
        <p:nvPicPr>
          <p:cNvPr id="5" name="Picture 4" descr="0807031_01-A4-at-144-dpi.jpg"/>
          <p:cNvPicPr>
            <a:picLocks noChangeAspect="1"/>
          </p:cNvPicPr>
          <p:nvPr/>
        </p:nvPicPr>
        <p:blipFill>
          <a:blip r:embed="rId2">
            <a:lum bright="-2000" contrast="2000"/>
          </a:blip>
          <a:stretch>
            <a:fillRect/>
          </a:stretch>
        </p:blipFill>
        <p:spPr>
          <a:xfrm>
            <a:off x="1411453" y="1185333"/>
            <a:ext cx="6705600" cy="5029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3717" y="5446240"/>
            <a:ext cx="4558236" cy="132343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/>
              <a:t>27 Km length</a:t>
            </a:r>
          </a:p>
          <a:p>
            <a:r>
              <a:rPr lang="en-US" sz="2000" b="1" dirty="0"/>
              <a:t>Protons (10</a:t>
            </a:r>
            <a:r>
              <a:rPr lang="en-US" sz="2000" b="1" baseline="30000" dirty="0"/>
              <a:t>11</a:t>
            </a:r>
            <a:r>
              <a:rPr lang="en-US" sz="2000" b="1" dirty="0"/>
              <a:t>ppb) or heavy ions</a:t>
            </a:r>
          </a:p>
          <a:p>
            <a:r>
              <a:rPr lang="en-US" sz="2000" b="1" dirty="0"/>
              <a:t>Maximum ~14 </a:t>
            </a:r>
            <a:r>
              <a:rPr lang="en-US" sz="2000" b="1" dirty="0" err="1"/>
              <a:t>TeV</a:t>
            </a:r>
            <a:r>
              <a:rPr lang="en-US" sz="2000" b="1" dirty="0"/>
              <a:t> center of mass energy</a:t>
            </a:r>
          </a:p>
          <a:p>
            <a:r>
              <a:rPr lang="en-US" sz="2000" b="1" dirty="0"/>
              <a:t>10</a:t>
            </a:r>
            <a:r>
              <a:rPr lang="en-US" sz="2000" b="1" baseline="30000" dirty="0"/>
              <a:t>34</a:t>
            </a:r>
            <a:r>
              <a:rPr lang="en-US" sz="2000" b="1" dirty="0"/>
              <a:t> Luminosity </a:t>
            </a:r>
          </a:p>
        </p:txBody>
      </p:sp>
      <p:pic>
        <p:nvPicPr>
          <p:cNvPr id="7" name="Picture 6" descr="AliceDet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7402" y="3863976"/>
            <a:ext cx="909651" cy="636900"/>
          </a:xfrm>
          <a:prstGeom prst="rect">
            <a:avLst/>
          </a:prstGeom>
        </p:spPr>
      </p:pic>
      <p:pic>
        <p:nvPicPr>
          <p:cNvPr id="8" name="Picture 7" descr="atlasdetector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5809" y="2812802"/>
            <a:ext cx="1031665" cy="722042"/>
          </a:xfrm>
          <a:prstGeom prst="rect">
            <a:avLst/>
          </a:prstGeom>
        </p:spPr>
      </p:pic>
      <p:pic>
        <p:nvPicPr>
          <p:cNvPr id="9" name="Picture 8" descr="cms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708" y="3475472"/>
            <a:ext cx="981809" cy="706954"/>
          </a:xfrm>
          <a:prstGeom prst="rect">
            <a:avLst/>
          </a:prstGeom>
        </p:spPr>
      </p:pic>
      <p:pic>
        <p:nvPicPr>
          <p:cNvPr id="10" name="Picture 9" descr="LHCbExperiment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8359" y="2679121"/>
            <a:ext cx="938161" cy="70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6003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57200" y="39439"/>
            <a:ext cx="8229600" cy="72887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mr-IN"/>
              <a:t>…</a:t>
            </a:r>
            <a:r>
              <a:rPr lang="en-US"/>
              <a:t>and in the far Future?</a:t>
            </a:r>
            <a:endParaRPr/>
          </a:p>
        </p:txBody>
      </p:sp>
      <p:grpSp>
        <p:nvGrpSpPr>
          <p:cNvPr id="17" name="Group 16"/>
          <p:cNvGrpSpPr/>
          <p:nvPr/>
        </p:nvGrpSpPr>
        <p:grpSpPr bwMode="auto">
          <a:xfrm>
            <a:off x="234269" y="782653"/>
            <a:ext cx="5813876" cy="4934803"/>
            <a:chOff x="190881" y="1369079"/>
            <a:chExt cx="6268318" cy="5320532"/>
          </a:xfrm>
        </p:grpSpPr>
        <p:grpSp>
          <p:nvGrpSpPr>
            <p:cNvPr id="5" name="Group 4"/>
            <p:cNvGrpSpPr/>
            <p:nvPr/>
          </p:nvGrpSpPr>
          <p:grpSpPr bwMode="auto">
            <a:xfrm>
              <a:off x="190881" y="1369079"/>
              <a:ext cx="6268318" cy="5320532"/>
              <a:chOff x="9885070" y="10922676"/>
              <a:chExt cx="12625176" cy="10520980"/>
            </a:xfrm>
          </p:grpSpPr>
          <p:grpSp>
            <p:nvGrpSpPr>
              <p:cNvPr id="6" name="Group 5"/>
              <p:cNvGrpSpPr/>
              <p:nvPr/>
            </p:nvGrpSpPr>
            <p:grpSpPr bwMode="auto">
              <a:xfrm>
                <a:off x="9885070" y="10922676"/>
                <a:ext cx="12625176" cy="10520980"/>
                <a:chOff x="10021138" y="10922676"/>
                <a:chExt cx="12625176" cy="10520980"/>
              </a:xfrm>
            </p:grpSpPr>
            <p:pic>
              <p:nvPicPr>
                <p:cNvPr id="8" name="Picture 7" descr="Screen Shot 2017-06-16 at 13.15.31.png"/>
                <p:cNvPicPr>
                  <a:picLocks noChangeAspect="1"/>
                </p:cNvPicPr>
                <p:nvPr/>
              </p:nvPicPr>
              <p:blipFill>
                <a:blip r:embed="rId2"/>
                <a:stretch/>
              </p:blipFill>
              <p:spPr bwMode="auto">
                <a:xfrm>
                  <a:off x="10021138" y="10922676"/>
                  <a:ext cx="12625176" cy="10520980"/>
                </a:xfrm>
                <a:prstGeom prst="rect">
                  <a:avLst/>
                </a:prstGeom>
                <a:ln>
                  <a:solidFill>
                    <a:schemeClr val="accent2">
                      <a:lumMod val="60000"/>
                      <a:lumOff val="40000"/>
                      <a:alpha val="7000"/>
                    </a:schemeClr>
                  </a:solidFill>
                </a:ln>
              </p:spPr>
            </p:pic>
            <p:sp>
              <p:nvSpPr>
                <p:cNvPr id="9" name="TextBox 8"/>
                <p:cNvSpPr txBox="1"/>
                <p:nvPr/>
              </p:nvSpPr>
              <p:spPr bwMode="auto">
                <a:xfrm>
                  <a:off x="12736875" y="12511010"/>
                  <a:ext cx="2907533" cy="1209827"/>
                </a:xfrm>
                <a:prstGeom prst="rect">
                  <a:avLst/>
                </a:prstGeom>
                <a:noFill/>
                <a:ln w="25400" cap="flat">
                  <a:noFill/>
                  <a:miter lim="400000"/>
                </a:ln>
                <a:effectLst/>
              </p:spPr>
              <p:style>
                <a:lnRef idx="0">
                  <a:srgbClr val="000000"/>
                </a:lnRef>
                <a:fillRef idx="0">
                  <a:srgbClr val="000000"/>
                </a:fillRef>
                <a:effectRef idx="0">
                  <a:srgbClr val="000000"/>
                </a:effectRef>
                <a:fontRef idx="none"/>
              </p:style>
              <p:txBody>
                <a:bodyPr rot="0" spcFirstLastPara="1" vertOverflow="overflow" horzOverflow="overflow" vert="horz" wrap="square" lIns="128587" tIns="128587" rIns="128587" bIns="128587" numCol="1" spcCol="38100" rtlCol="0" anchor="ctr">
                  <a:spAutoFit/>
                </a:bodyPr>
                <a:lstStyle/>
                <a:p>
                  <a:pPr marL="0" marR="0" indent="0" algn="ctr" defTabSz="58420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en-US" sz="2000" b="1" i="0" u="none" strike="noStrike" cap="none" spc="0">
                      <a:ln>
                        <a:solidFill>
                          <a:srgbClr val="FF0000"/>
                        </a:solidFill>
                      </a:ln>
                      <a:solidFill>
                        <a:srgbClr val="FF0000"/>
                      </a:solidFill>
                      <a:ea typeface="Helvetica"/>
                      <a:cs typeface="Helvetica"/>
                    </a:rPr>
                    <a:t>LHC</a:t>
                  </a:r>
                  <a:endParaRPr/>
                </a:p>
              </p:txBody>
            </p:sp>
            <p:sp>
              <p:nvSpPr>
                <p:cNvPr id="11" name="Oval 10"/>
                <p:cNvSpPr/>
                <p:nvPr/>
              </p:nvSpPr>
              <p:spPr bwMode="auto">
                <a:xfrm rot="1751183">
                  <a:off x="13061555" y="15104342"/>
                  <a:ext cx="5391439" cy="5170998"/>
                </a:xfrm>
                <a:prstGeom prst="ellipse">
                  <a:avLst/>
                </a:prstGeom>
                <a:noFill/>
                <a:ln w="57150" cap="rnd">
                  <a:solidFill>
                    <a:srgbClr val="FFFF00"/>
                  </a:solidFill>
                  <a:prstDash val="sysDash"/>
                  <a:miter lim="400000"/>
                </a:ln>
                <a:effectLst>
                  <a:outerShdw blurRad="88900" dist="63500" dir="5400000" rotWithShape="0">
                    <a:srgbClr val="000000">
                      <a:alpha val="50000"/>
                    </a:srgbClr>
                  </a:outerShdw>
                </a:effectLst>
              </p:spPr>
              <p:style>
                <a:lnRef idx="0">
                  <a:srgbClr val="000000"/>
                </a:lnRef>
                <a:fillRef idx="0">
                  <a:srgbClr val="000000"/>
                </a:fillRef>
                <a:effectRef idx="0">
                  <a:srgbClr val="000000"/>
                </a:effectRef>
                <a:fontRef idx="none"/>
              </p:style>
              <p:txBody>
                <a:bodyPr rot="0" spcFirstLastPara="1" vertOverflow="overflow" horzOverflow="overflow" vert="horz" wrap="square" lIns="128587" tIns="128587" rIns="128587" bIns="128587" numCol="1" spcCol="38100" rtlCol="0" anchor="ctr">
                  <a:spAutoFit/>
                </a:bodyPr>
                <a:lstStyle/>
                <a:p>
                  <a:pPr marL="0" marR="0" indent="0" algn="ctr" defTabSz="58420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0600" b="0" i="0" u="none" strike="noStrike" cap="none" spc="0">
                    <a:ln>
                      <a:noFill/>
                    </a:ln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7" name="TextBox 6"/>
              <p:cNvSpPr txBox="1"/>
              <p:nvPr/>
            </p:nvSpPr>
            <p:spPr bwMode="auto">
              <a:xfrm>
                <a:off x="13998060" y="17026765"/>
                <a:ext cx="3020561" cy="1866006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none"/>
            </p:style>
            <p:txBody>
              <a:bodyPr rot="0" spcFirstLastPara="1" vertOverflow="overflow" horzOverflow="overflow" vert="horz" wrap="square" lIns="128587" tIns="128587" rIns="128587" bIns="128587" numCol="1" spcCol="38100" rtlCol="0" anchor="ctr">
                <a:spAutoFit/>
              </a:bodyPr>
              <a:lstStyle/>
              <a:p>
                <a:pPr marL="0" marR="0" indent="0" algn="ctr" defTabSz="5842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sz="2000" b="1">
                    <a:ln>
                      <a:solidFill>
                        <a:srgbClr val="FFFF00">
                          <a:alpha val="70000"/>
                        </a:srgbClr>
                      </a:solidFill>
                    </a:ln>
                    <a:solidFill>
                      <a:srgbClr val="FFFF00"/>
                    </a:solidFill>
                  </a:rPr>
                  <a:t>FCC-hh</a:t>
                </a:r>
              </a:p>
              <a:p>
                <a:pPr marL="0" marR="0" indent="0" algn="ctr" defTabSz="5842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sz="2000" b="1" i="0" u="none" strike="noStrike" cap="none" spc="0">
                    <a:ln>
                      <a:solidFill>
                        <a:srgbClr val="FFFF00">
                          <a:alpha val="70000"/>
                        </a:srgbClr>
                      </a:solidFill>
                    </a:ln>
                    <a:solidFill>
                      <a:srgbClr val="FFFF00"/>
                    </a:solidFill>
                    <a:ea typeface="Helvetica"/>
                    <a:cs typeface="Helvetica"/>
                  </a:rPr>
                  <a:t>FCC-ee</a:t>
                </a:r>
              </a:p>
            </p:txBody>
          </p:sp>
        </p:grpSp>
        <p:sp>
          <p:nvSpPr>
            <p:cNvPr id="14" name="Oval 13"/>
            <p:cNvSpPr/>
            <p:nvPr/>
          </p:nvSpPr>
          <p:spPr bwMode="auto">
            <a:xfrm>
              <a:off x="1830223" y="3064670"/>
              <a:ext cx="889425" cy="891607"/>
            </a:xfrm>
            <a:prstGeom prst="ellipse">
              <a:avLst/>
            </a:prstGeom>
            <a:noFill/>
            <a:ln w="44450" cap="rnd">
              <a:solidFill>
                <a:srgbClr val="FF0000"/>
              </a:solidFill>
              <a:prstDash val="sysDot"/>
              <a:miter lim="400000"/>
            </a:ln>
            <a:effectLst>
              <a:outerShdw blurRad="88900" dist="635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  <p:txBody>
            <a:bodyPr rot="0" spcFirstLastPara="1" vertOverflow="overflow" horzOverflow="overflow" vert="horz" wrap="square" lIns="128587" tIns="128587" rIns="128587" bIns="128587" numCol="1" spcCol="38100" rtlCol="0" anchor="ctr">
              <a:spAutoFit/>
            </a:bodyPr>
            <a:lstStyle/>
            <a:p>
              <a:pPr marL="0" marR="0" indent="0" algn="ctr" defTabSz="584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106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5" name="Picture 14" descr="EPFL-Logo-RVB-55.jpg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3917196" y="1537584"/>
              <a:ext cx="708972" cy="366503"/>
            </a:xfrm>
            <a:prstGeom prst="rect">
              <a:avLst/>
            </a:prstGeom>
          </p:spPr>
        </p:pic>
      </p:grpSp>
      <p:sp>
        <p:nvSpPr>
          <p:cNvPr id="19" name="TextBox 18"/>
          <p:cNvSpPr txBox="1"/>
          <p:nvPr/>
        </p:nvSpPr>
        <p:spPr bwMode="auto">
          <a:xfrm>
            <a:off x="6048147" y="1175134"/>
            <a:ext cx="3017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u="sng">
                <a:hlinkClick r:id="rId4" tooltip="https://home.cern/science/accelerators/future-circular-collider"/>
              </a:rPr>
              <a:t>The Future Circular Collider study</a:t>
            </a:r>
            <a:endParaRPr lang="en-US"/>
          </a:p>
        </p:txBody>
      </p:sp>
      <p:pic>
        <p:nvPicPr>
          <p:cNvPr id="20" name="Picture 19"/>
          <p:cNvPicPr/>
          <p:nvPr/>
        </p:nvPicPr>
        <p:blipFill>
          <a:blip r:embed="rId5"/>
          <a:stretch/>
        </p:blipFill>
        <p:spPr bwMode="auto">
          <a:xfrm>
            <a:off x="1217201" y="2687110"/>
            <a:ext cx="430265" cy="425868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 bwMode="auto">
          <a:xfrm>
            <a:off x="6155441" y="1841690"/>
            <a:ext cx="29101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/>
              <a:t>FCC-</a:t>
            </a:r>
            <a:r>
              <a:rPr lang="en-US" dirty="0" err="1"/>
              <a:t>ee</a:t>
            </a:r>
            <a:endParaRPr lang="en-US" dirty="0"/>
          </a:p>
          <a:p>
            <a:pPr>
              <a:defRPr/>
            </a:pPr>
            <a:r>
              <a:rPr lang="en-US" dirty="0"/>
              <a:t>Electron-positron collider</a:t>
            </a:r>
            <a:endParaRPr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</a:t>
            </a:r>
            <a:endParaRPr dirty="0"/>
          </a:p>
          <a:p>
            <a:pPr>
              <a:defRPr/>
            </a:pPr>
            <a:r>
              <a:rPr lang="en-US" dirty="0"/>
              <a:t>~100 </a:t>
            </a:r>
            <a:r>
              <a:rPr lang="en-US" dirty="0" err="1"/>
              <a:t>TeV</a:t>
            </a:r>
            <a:r>
              <a:rPr lang="en-US" dirty="0"/>
              <a:t> center of Mass energy Proton collider</a:t>
            </a:r>
            <a:endParaRPr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Muon Collider</a:t>
            </a:r>
            <a:endParaRPr dirty="0"/>
          </a:p>
          <a:p>
            <a:pPr>
              <a:defRPr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 bwMode="auto">
          <a:xfrm>
            <a:off x="841691" y="6268778"/>
            <a:ext cx="7743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400"/>
              <a:t>New ideas and technological push is needed! NOT yet there!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 descr="f1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999317"/>
            <a:ext cx="9144000" cy="48394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 bwMode="auto">
          <a:xfrm>
            <a:off x="2229556" y="156612"/>
            <a:ext cx="48551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3600"/>
              <a:t>Are we thinking too BIG?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 bwMode="auto">
          <a:xfrm>
            <a:off x="5481130" y="4754722"/>
            <a:ext cx="3310090" cy="369332"/>
          </a:xfrm>
          <a:prstGeom prst="rect">
            <a:avLst/>
          </a:prstGeom>
          <a:solidFill>
            <a:srgbClr val="C6D9F1"/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>
                <a:solidFill>
                  <a:srgbClr val="1F497D"/>
                </a:solidFill>
              </a:rPr>
              <a:t>Synchrotrons</a:t>
            </a:r>
            <a:endParaRPr/>
          </a:p>
        </p:txBody>
      </p:sp>
      <p:sp>
        <p:nvSpPr>
          <p:cNvPr id="28" name="TextBox 27"/>
          <p:cNvSpPr txBox="1"/>
          <p:nvPr/>
        </p:nvSpPr>
        <p:spPr bwMode="auto">
          <a:xfrm>
            <a:off x="5481130" y="4337028"/>
            <a:ext cx="3310090" cy="369332"/>
          </a:xfrm>
          <a:prstGeom prst="rect">
            <a:avLst/>
          </a:prstGeom>
          <a:solidFill>
            <a:srgbClr val="C6D9F1"/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>
                <a:solidFill>
                  <a:srgbClr val="1F497D"/>
                </a:solidFill>
              </a:rPr>
              <a:t>FFAG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Accelerators and Their Use</a:t>
            </a:r>
            <a:endParaRPr/>
          </a:p>
        </p:txBody>
      </p:sp>
      <p:grpSp>
        <p:nvGrpSpPr>
          <p:cNvPr id="11" name="Group 10"/>
          <p:cNvGrpSpPr/>
          <p:nvPr/>
        </p:nvGrpSpPr>
        <p:grpSpPr bwMode="auto">
          <a:xfrm>
            <a:off x="2029690" y="1287998"/>
            <a:ext cx="5459990" cy="1973733"/>
            <a:chOff x="2511478" y="1386555"/>
            <a:chExt cx="5459990" cy="197373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4220115" y="1386555"/>
              <a:ext cx="1982544" cy="1973733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 bwMode="auto">
            <a:xfrm>
              <a:off x="2511478" y="2396462"/>
              <a:ext cx="5459990" cy="369332"/>
            </a:xfrm>
            <a:prstGeom prst="rect">
              <a:avLst/>
            </a:prstGeom>
            <a:solidFill>
              <a:srgbClr val="C6D9F1"/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>
                  <a:solidFill>
                    <a:srgbClr val="1F497D"/>
                  </a:solidFill>
                </a:rPr>
                <a:t>Today: ~ </a:t>
              </a:r>
              <a:r>
                <a:rPr lang="en-GB" b="1">
                  <a:solidFill>
                    <a:srgbClr val="1F497D"/>
                  </a:solidFill>
                </a:rPr>
                <a:t>30’000 accelerators </a:t>
              </a:r>
              <a:r>
                <a:rPr lang="en-GB">
                  <a:solidFill>
                    <a:srgbClr val="1F497D"/>
                  </a:solidFill>
                </a:rPr>
                <a:t>operational world-wide</a:t>
              </a:r>
              <a:r>
                <a:rPr lang="en-GB" baseline="30000">
                  <a:solidFill>
                    <a:srgbClr val="1F497D"/>
                  </a:solidFill>
                </a:rPr>
                <a:t>*</a:t>
              </a:r>
              <a:endParaRPr/>
            </a:p>
          </p:txBody>
        </p:sp>
      </p:grpSp>
      <p:sp>
        <p:nvSpPr>
          <p:cNvPr id="12" name="TextBox 11"/>
          <p:cNvSpPr txBox="1"/>
          <p:nvPr/>
        </p:nvSpPr>
        <p:spPr bwMode="auto">
          <a:xfrm>
            <a:off x="1615717" y="5160114"/>
            <a:ext cx="29521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GB" sz="1400" i="1" baseline="30000" dirty="0"/>
              <a:t>*</a:t>
            </a:r>
            <a:r>
              <a:rPr lang="en-GB" sz="1400" i="1" dirty="0"/>
              <a:t>Source: World Scientific Reviews of Accelerator Science and Technology</a:t>
            </a:r>
            <a:endParaRPr dirty="0"/>
          </a:p>
          <a:p>
            <a:pPr algn="r">
              <a:defRPr/>
            </a:pPr>
            <a:r>
              <a:rPr lang="en-GB" sz="1400" i="1" dirty="0"/>
              <a:t>A.W. Chao</a:t>
            </a:r>
            <a:endParaRPr dirty="0"/>
          </a:p>
        </p:txBody>
      </p:sp>
      <p:sp>
        <p:nvSpPr>
          <p:cNvPr id="14" name="TextBox 13"/>
          <p:cNvSpPr txBox="1"/>
          <p:nvPr/>
        </p:nvSpPr>
        <p:spPr bwMode="auto">
          <a:xfrm>
            <a:off x="590745" y="3190225"/>
            <a:ext cx="4000109" cy="646331"/>
          </a:xfrm>
          <a:prstGeom prst="rect">
            <a:avLst/>
          </a:prstGeom>
          <a:solidFill>
            <a:srgbClr val="C6D9F1"/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>
                <a:solidFill>
                  <a:srgbClr val="1F497D"/>
                </a:solidFill>
              </a:rPr>
              <a:t>The </a:t>
            </a:r>
            <a:r>
              <a:rPr lang="en-GB" b="1">
                <a:solidFill>
                  <a:srgbClr val="1F497D"/>
                </a:solidFill>
              </a:rPr>
              <a:t>large majority </a:t>
            </a:r>
            <a:r>
              <a:rPr lang="en-GB">
                <a:solidFill>
                  <a:srgbClr val="1F497D"/>
                </a:solidFill>
              </a:rPr>
              <a:t>is used in </a:t>
            </a:r>
            <a:r>
              <a:rPr lang="en-GB" b="1">
                <a:solidFill>
                  <a:srgbClr val="1F497D"/>
                </a:solidFill>
              </a:rPr>
              <a:t>industry</a:t>
            </a:r>
            <a:r>
              <a:rPr lang="en-GB">
                <a:solidFill>
                  <a:srgbClr val="1F497D"/>
                </a:solidFill>
              </a:rPr>
              <a:t> and </a:t>
            </a:r>
            <a:r>
              <a:rPr lang="en-GB" b="1">
                <a:solidFill>
                  <a:srgbClr val="1F497D"/>
                </a:solidFill>
              </a:rPr>
              <a:t>medicine</a:t>
            </a:r>
            <a:endParaRPr/>
          </a:p>
        </p:txBody>
      </p:sp>
      <p:sp>
        <p:nvSpPr>
          <p:cNvPr id="15" name="TextBox 14"/>
          <p:cNvSpPr txBox="1"/>
          <p:nvPr/>
        </p:nvSpPr>
        <p:spPr bwMode="auto">
          <a:xfrm>
            <a:off x="4840132" y="3161359"/>
            <a:ext cx="3950107" cy="646331"/>
          </a:xfrm>
          <a:prstGeom prst="rect">
            <a:avLst/>
          </a:prstGeom>
          <a:solidFill>
            <a:srgbClr val="C6D9F1"/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b="1">
                <a:solidFill>
                  <a:srgbClr val="1F497D"/>
                </a:solidFill>
              </a:rPr>
              <a:t>Les than a fraction of a percent </a:t>
            </a:r>
            <a:r>
              <a:rPr lang="en-GB">
                <a:solidFill>
                  <a:srgbClr val="1F497D"/>
                </a:solidFill>
              </a:rPr>
              <a:t>is used for </a:t>
            </a:r>
            <a:r>
              <a:rPr lang="en-GB" b="1">
                <a:solidFill>
                  <a:srgbClr val="1F497D"/>
                </a:solidFill>
              </a:rPr>
              <a:t>research</a:t>
            </a:r>
            <a:r>
              <a:rPr lang="en-GB">
                <a:solidFill>
                  <a:srgbClr val="1F497D"/>
                </a:solidFill>
              </a:rPr>
              <a:t> and discovery science</a:t>
            </a:r>
            <a:endParaRPr/>
          </a:p>
        </p:txBody>
      </p:sp>
      <p:sp>
        <p:nvSpPr>
          <p:cNvPr id="16" name="TextBox 15"/>
          <p:cNvSpPr txBox="1"/>
          <p:nvPr/>
        </p:nvSpPr>
        <p:spPr bwMode="auto">
          <a:xfrm>
            <a:off x="1278294" y="3908884"/>
            <a:ext cx="3310090" cy="369332"/>
          </a:xfrm>
          <a:prstGeom prst="rect">
            <a:avLst/>
          </a:prstGeom>
          <a:solidFill>
            <a:srgbClr val="C6D9F1"/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>
                <a:solidFill>
                  <a:srgbClr val="1F497D"/>
                </a:solidFill>
              </a:rPr>
              <a:t>Industrial applications: ~ 20’000</a:t>
            </a:r>
            <a:r>
              <a:rPr lang="en-GB" baseline="30000">
                <a:solidFill>
                  <a:srgbClr val="1F497D"/>
                </a:solidFill>
              </a:rPr>
              <a:t>*</a:t>
            </a:r>
            <a:endParaRPr lang="en-GB">
              <a:solidFill>
                <a:srgbClr val="1F497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 bwMode="auto">
          <a:xfrm>
            <a:off x="1278294" y="4332301"/>
            <a:ext cx="3310090" cy="369332"/>
          </a:xfrm>
          <a:prstGeom prst="rect">
            <a:avLst/>
          </a:prstGeom>
          <a:solidFill>
            <a:srgbClr val="C6D9F1"/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>
                <a:solidFill>
                  <a:srgbClr val="1F497D"/>
                </a:solidFill>
              </a:rPr>
              <a:t>Medical applications: ~ 10’000</a:t>
            </a:r>
            <a:r>
              <a:rPr lang="en-GB" baseline="30000">
                <a:solidFill>
                  <a:srgbClr val="1F497D"/>
                </a:solidFill>
              </a:rPr>
              <a:t>*</a:t>
            </a:r>
            <a:endParaRPr lang="en-GB">
              <a:solidFill>
                <a:srgbClr val="1F497D"/>
              </a:solidFill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5480149" y="3908884"/>
            <a:ext cx="3310090" cy="369332"/>
          </a:xfrm>
          <a:prstGeom prst="rect">
            <a:avLst/>
          </a:prstGeom>
          <a:solidFill>
            <a:srgbClr val="C6D9F1"/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>
                <a:solidFill>
                  <a:srgbClr val="1F497D"/>
                </a:solidFill>
              </a:rPr>
              <a:t>Cyclotrons</a:t>
            </a:r>
            <a:endParaRPr/>
          </a:p>
        </p:txBody>
      </p:sp>
      <p:sp>
        <p:nvSpPr>
          <p:cNvPr id="19" name="TextBox 18"/>
          <p:cNvSpPr txBox="1"/>
          <p:nvPr/>
        </p:nvSpPr>
        <p:spPr bwMode="auto">
          <a:xfrm>
            <a:off x="5480149" y="5166914"/>
            <a:ext cx="3310090" cy="369332"/>
          </a:xfrm>
          <a:prstGeom prst="rect">
            <a:avLst/>
          </a:prstGeom>
          <a:solidFill>
            <a:srgbClr val="C6D9F1"/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>
                <a:solidFill>
                  <a:srgbClr val="1F497D"/>
                </a:solidFill>
              </a:rPr>
              <a:t>Synchrotron light sources (e</a:t>
            </a:r>
            <a:r>
              <a:rPr lang="en-GB" baseline="30000">
                <a:solidFill>
                  <a:srgbClr val="1F497D"/>
                </a:solidFill>
              </a:rPr>
              <a:t>-</a:t>
            </a:r>
            <a:r>
              <a:rPr lang="en-GB">
                <a:solidFill>
                  <a:srgbClr val="1F497D"/>
                </a:solidFill>
              </a:rPr>
              <a:t>)</a:t>
            </a:r>
            <a:endParaRPr/>
          </a:p>
        </p:txBody>
      </p:sp>
      <p:sp>
        <p:nvSpPr>
          <p:cNvPr id="20" name="TextBox 19"/>
          <p:cNvSpPr txBox="1"/>
          <p:nvPr/>
        </p:nvSpPr>
        <p:spPr bwMode="auto">
          <a:xfrm>
            <a:off x="5480149" y="5577789"/>
            <a:ext cx="3310090" cy="369332"/>
          </a:xfrm>
          <a:prstGeom prst="rect">
            <a:avLst/>
          </a:prstGeom>
          <a:solidFill>
            <a:srgbClr val="C6D9F1"/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>
                <a:solidFill>
                  <a:srgbClr val="1F497D"/>
                </a:solidFill>
              </a:rPr>
              <a:t>Lin. &amp; Circ. accelerators/Colliders</a:t>
            </a:r>
            <a:endParaRPr/>
          </a:p>
        </p:txBody>
      </p:sp>
      <p:cxnSp>
        <p:nvCxnSpPr>
          <p:cNvPr id="25" name="Straight Connector 24"/>
          <p:cNvCxnSpPr>
            <a:cxnSpLocks/>
          </p:cNvCxnSpPr>
          <p:nvPr/>
        </p:nvCxnSpPr>
        <p:spPr bwMode="auto">
          <a:xfrm>
            <a:off x="590745" y="3836556"/>
            <a:ext cx="0" cy="68041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cxnSpLocks/>
            <a:endCxn id="17" idx="1"/>
          </p:cNvCxnSpPr>
          <p:nvPr/>
        </p:nvCxnSpPr>
        <p:spPr bwMode="auto">
          <a:xfrm>
            <a:off x="590745" y="4516967"/>
            <a:ext cx="68754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cxnSpLocks/>
          </p:cNvCxnSpPr>
          <p:nvPr/>
        </p:nvCxnSpPr>
        <p:spPr bwMode="auto">
          <a:xfrm>
            <a:off x="590746" y="4129328"/>
            <a:ext cx="68754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cxnSpLocks/>
          </p:cNvCxnSpPr>
          <p:nvPr/>
        </p:nvCxnSpPr>
        <p:spPr bwMode="auto">
          <a:xfrm flipH="1">
            <a:off x="4810112" y="3807690"/>
            <a:ext cx="30019" cy="19753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cxnSpLocks/>
          </p:cNvCxnSpPr>
          <p:nvPr/>
        </p:nvCxnSpPr>
        <p:spPr bwMode="auto">
          <a:xfrm>
            <a:off x="4840131" y="4516967"/>
            <a:ext cx="68754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</p:cNvCxnSpPr>
          <p:nvPr/>
        </p:nvCxnSpPr>
        <p:spPr bwMode="auto">
          <a:xfrm>
            <a:off x="4840132" y="4129328"/>
            <a:ext cx="68754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cxnSpLocks/>
          </p:cNvCxnSpPr>
          <p:nvPr/>
        </p:nvCxnSpPr>
        <p:spPr bwMode="auto">
          <a:xfrm>
            <a:off x="4850131" y="4939388"/>
            <a:ext cx="68754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cxnSpLocks/>
          </p:cNvCxnSpPr>
          <p:nvPr/>
        </p:nvCxnSpPr>
        <p:spPr bwMode="auto">
          <a:xfrm>
            <a:off x="4821268" y="5351580"/>
            <a:ext cx="68754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cxnSpLocks/>
          </p:cNvCxnSpPr>
          <p:nvPr/>
        </p:nvCxnSpPr>
        <p:spPr bwMode="auto">
          <a:xfrm>
            <a:off x="4810111" y="5783018"/>
            <a:ext cx="68754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Picture 1" descr="f1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4336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 bwMode="auto">
          <a:xfrm>
            <a:off x="674140" y="6174779"/>
            <a:ext cx="7901546" cy="656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200" b="1" baseline="30000"/>
              <a:t>Dr. Robert W. Hamm, CEO R&amp;M Technical Enterprises, Inc. Pleasanton, CA, USA</a:t>
            </a:r>
            <a:endParaRPr lang="en-US" sz="2200" baseline="30000"/>
          </a:p>
          <a:p>
            <a:pPr algn="ctr">
              <a:defRPr/>
            </a:pPr>
            <a:r>
              <a:rPr lang="en-US" sz="2200" baseline="30000"/>
              <a:t>Presented to Accelerator-Industry Co-Innovation Workshop Brussels, Belgium</a:t>
            </a:r>
            <a:r>
              <a:rPr lang="en-US" sz="2200"/>
              <a:t> </a:t>
            </a:r>
            <a:r>
              <a:rPr lang="en-US" sz="2200" baseline="30000"/>
              <a:t>February 6, 2018</a:t>
            </a:r>
            <a:endParaRPr lang="en-US" sz="2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Picture 1" descr="f1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4336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 bwMode="auto">
          <a:xfrm>
            <a:off x="674140" y="6174779"/>
            <a:ext cx="7901546" cy="656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200" b="1" baseline="30000"/>
              <a:t>Dr. Robert W. Hamm, CEO R&amp;M Technical Enterprises, Inc. Pleasanton, CA, USA</a:t>
            </a:r>
            <a:endParaRPr lang="en-US" sz="2200" baseline="30000"/>
          </a:p>
          <a:p>
            <a:pPr algn="ctr">
              <a:defRPr/>
            </a:pPr>
            <a:r>
              <a:rPr lang="en-US" sz="2200" baseline="30000"/>
              <a:t>Presented to Accelerator-Industry Co-Innovation Workshop Brussels, Belgium</a:t>
            </a:r>
            <a:r>
              <a:rPr lang="en-US" sz="2200"/>
              <a:t> </a:t>
            </a:r>
            <a:r>
              <a:rPr lang="en-US" sz="2200" baseline="30000"/>
              <a:t>February 6, 2018</a:t>
            </a:r>
            <a:endParaRPr lang="en-US" sz="2200"/>
          </a:p>
        </p:txBody>
      </p:sp>
      <p:sp>
        <p:nvSpPr>
          <p:cNvPr id="3" name="Oval 2"/>
          <p:cNvSpPr/>
          <p:nvPr/>
        </p:nvSpPr>
        <p:spPr bwMode="auto">
          <a:xfrm>
            <a:off x="1114097" y="1650126"/>
            <a:ext cx="3626069" cy="451945"/>
          </a:xfrm>
          <a:prstGeom prst="ellipse">
            <a:avLst/>
          </a:prstGeom>
          <a:noFill/>
          <a:ln w="539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7" y="449882"/>
            <a:ext cx="8250373" cy="6035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497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833" y="289465"/>
            <a:ext cx="5931879" cy="644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330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65" y="486076"/>
            <a:ext cx="7966772" cy="59799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813" y="401143"/>
            <a:ext cx="4344876" cy="37766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5165" y="209077"/>
            <a:ext cx="271279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rgbClr val="FF0000"/>
                </a:solidFill>
              </a:rPr>
              <a:t>Creating Matter</a:t>
            </a:r>
          </a:p>
        </p:txBody>
      </p:sp>
    </p:spTree>
    <p:extLst>
      <p:ext uri="{BB962C8B-B14F-4D97-AF65-F5344CB8AC3E}">
        <p14:creationId xmlns:p14="http://schemas.microsoft.com/office/powerpoint/2010/main" val="2824044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73" y="234681"/>
            <a:ext cx="8360117" cy="6333773"/>
          </a:xfrm>
          <a:prstGeom prst="rect">
            <a:avLst/>
          </a:prstGeom>
        </p:spPr>
      </p:pic>
      <p:pic>
        <p:nvPicPr>
          <p:cNvPr id="3" name="Picture 2" descr="modello-standar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391" y="2749642"/>
            <a:ext cx="5594521" cy="377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0448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2336"/>
  <p:tag name="ORIGINALWIDTH" val="940.3825"/>
  <p:tag name="LATEXADDIN" val="\documentclass{article}&#10;\IfFileExists{C:/DriveO/EPFL/Course/style/Mikes.tex}{\input{C:/DriveO/EPFL/Course/style/Mikes.tex}&#10;}{\input{C:/O/EPFL/Course/style/Mikes.tex}}&#10;\begin{align*}&#10;\vec{F} = e\vec{E} + e \vec{v} \times \vec{B}&#10;\end{align*}&#10;\end{document}"/>
  <p:tag name="IGUANATEXSIZE" val="20"/>
  <p:tag name="IGUANATEXCURSOR" val="227"/>
  <p:tag name="TRANSPARENCY" val="Wahr"/>
  <p:tag name="FILENAME" val=""/>
  <p:tag name="LATEXENGINEID" val="0"/>
  <p:tag name="TEMPFOLDER" val="C:\Users\Mike\Documents\tmp\"/>
  <p:tag name="LATEXFORMHEIGHT" val="552"/>
  <p:tag name="LATEXFORMWIDTH" val="572"/>
  <p:tag name="LATEXFORMWRAP" val="Wahr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13973</TotalTime>
  <Words>498</Words>
  <Application>Microsoft Macintosh PowerPoint</Application>
  <PresentationFormat>On-screen Show (4:3)</PresentationFormat>
  <Paragraphs>98</Paragraphs>
  <Slides>23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Cambria Math</vt:lpstr>
      <vt:lpstr>Comic Sans MS</vt:lpstr>
      <vt:lpstr>Office Theme</vt:lpstr>
      <vt:lpstr>Equation</vt:lpstr>
      <vt:lpstr>Introduction to  Particle Accelerators and CERN  Tatiana Pieloni     Tatiana.Pieloni@epfl.ch </vt:lpstr>
      <vt:lpstr>PowerPoint Presentation</vt:lpstr>
      <vt:lpstr>Accelerators and Their Use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Physics Experiments: Fixed Target vs. Colliders</vt:lpstr>
      <vt:lpstr>Physics Experiments: Fixed Target vs. Colliders</vt:lpstr>
      <vt:lpstr>Accelerators in fundamental Particle Physics Research</vt:lpstr>
      <vt:lpstr>Lorentz Force </vt:lpstr>
      <vt:lpstr>Accelerating Cavities Energy gain</vt:lpstr>
      <vt:lpstr>PowerPoint Presentation</vt:lpstr>
      <vt:lpstr>Guiding and focusing particles with the Lorentz force</vt:lpstr>
      <vt:lpstr>Charged Particles Guided and focused with electromagnetic Fields</vt:lpstr>
      <vt:lpstr>Make Particles Circulate</vt:lpstr>
      <vt:lpstr>Focusing the Particles</vt:lpstr>
      <vt:lpstr>Magnets</vt:lpstr>
      <vt:lpstr>The Large Hadron Collider</vt:lpstr>
      <vt:lpstr>…and in the far Future?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Tatiana</dc:creator>
  <cp:lastModifiedBy>Microsoft Office User</cp:lastModifiedBy>
  <cp:revision>635</cp:revision>
  <cp:lastPrinted>2019-09-19T08:39:26Z</cp:lastPrinted>
  <dcterms:created xsi:type="dcterms:W3CDTF">2018-09-21T13:55:26Z</dcterms:created>
  <dcterms:modified xsi:type="dcterms:W3CDTF">2025-07-18T07:52:52Z</dcterms:modified>
</cp:coreProperties>
</file>