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omments/modernComment_78E_6BAFCE5F.xml" ContentType="application/vnd.ms-powerpoint.comments+xml"/>
  <Override PartName="/ppt/comments/modernComment_79C_B23AC30B.xml" ContentType="application/vnd.ms-powerpoint.comments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1907" r:id="rId2"/>
    <p:sldId id="1908" r:id="rId3"/>
    <p:sldId id="304" r:id="rId4"/>
    <p:sldId id="305" r:id="rId5"/>
    <p:sldId id="1807" r:id="rId6"/>
    <p:sldId id="1932" r:id="rId7"/>
    <p:sldId id="1933" r:id="rId8"/>
    <p:sldId id="1935" r:id="rId9"/>
    <p:sldId id="1945" r:id="rId10"/>
    <p:sldId id="1949" r:id="rId11"/>
    <p:sldId id="1943" r:id="rId12"/>
    <p:sldId id="1941" r:id="rId13"/>
    <p:sldId id="306" r:id="rId14"/>
    <p:sldId id="1934" r:id="rId15"/>
    <p:sldId id="1948" r:id="rId16"/>
    <p:sldId id="1915" r:id="rId17"/>
    <p:sldId id="288" r:id="rId18"/>
    <p:sldId id="1747" r:id="rId19"/>
    <p:sldId id="1947" r:id="rId20"/>
    <p:sldId id="1944" r:id="rId21"/>
    <p:sldId id="1937" r:id="rId22"/>
    <p:sldId id="310" r:id="rId23"/>
    <p:sldId id="1940" r:id="rId24"/>
    <p:sldId id="308" r:id="rId25"/>
    <p:sldId id="1946" r:id="rId26"/>
    <p:sldId id="1936" r:id="rId27"/>
    <p:sldId id="1923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0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1265E7A-537D-E06D-5372-CC675F62DE12}" name="Matthew Alexander Fraser" initials="MF" userId="S::matthew.alexander.fraser@cern.ch::5eee16d1-cca1-4872-a511-08e37536a173" providerId="AD"/>
  <p188:author id="{71B6E97F-497E-718D-2D52-DC7197CFEDC9}" name="Marco Calviani" initials="MC" userId="S::marco.calviani@cern.ch::ddf8b175-a69f-4f4e-bfb3-bc7162f64e1b" providerId="AD"/>
  <p188:author id="{F548ACA3-39EC-9120-BE71-A90BCF2FDD2D}" name="Jean-Louis Grenard" initials="JG" userId="S::jean-louis.grenard@cern.ch::3cfbd564-dc6a-44a5-8f9b-b0eb35aadd99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9DEFF"/>
    <a:srgbClr val="FC8296"/>
    <a:srgbClr val="B4C7E7"/>
    <a:srgbClr val="DAE2F2"/>
    <a:srgbClr val="FFFFFF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02"/>
    <p:restoredTop sz="95562"/>
  </p:normalViewPr>
  <p:slideViewPr>
    <p:cSldViewPr snapToObjects="1">
      <p:cViewPr varScale="1">
        <p:scale>
          <a:sx n="148" d="100"/>
          <a:sy n="148" d="100"/>
        </p:scale>
        <p:origin x="612" y="126"/>
      </p:cViewPr>
      <p:guideLst>
        <p:guide orient="horz" pos="432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microsoft.com/office/2018/10/relationships/authors" Target="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comments/modernComment_78E_6BAFCE5F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2184EF5D-BC85-D44C-B652-2190F5D86BDD}" authorId="{71265E7A-537D-E06D-5372-CC675F62DE12}" created="2025-07-02T12:38:17.024">
    <pc:sldMkLst xmlns:pc="http://schemas.microsoft.com/office/powerpoint/2013/main/command">
      <pc:docMk/>
      <pc:sldMk cId="1806683743" sldId="1934"/>
    </pc:sldMkLst>
    <p188:txBody>
      <a:bodyPr/>
      <a:lstStyle/>
      <a:p>
        <a:r>
          <a:rPr lang="en-GB"/>
          <a:t>Perhaps we can show multiple worksites on the same organigram?</a:t>
        </a:r>
      </a:p>
    </p188:txBody>
  </p188:cm>
</p188:cmLst>
</file>

<file path=ppt/comments/modernComment_79C_B23AC30B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C96BBE23-4AFB-4F98-8F1F-67F3501CFF48}" authorId="{71265E7A-537D-E06D-5372-CC675F62DE12}" created="2025-07-02T12:37:45.699">
    <pc:sldMkLst xmlns:pc="http://schemas.microsoft.com/office/powerpoint/2013/main/command">
      <pc:docMk/>
      <pc:sldMk cId="1252772360" sldId="1924"/>
    </pc:sldMkLst>
    <p188:txBody>
      <a:bodyPr/>
      <a:lstStyle/>
      <a:p>
        <a:r>
          <a:rPr lang="en-GB"/>
          <a:t>Should WPLs be outside of “worksite”?</a:t>
        </a:r>
      </a:p>
    </p188:txBody>
  </p188:cm>
  <p188:cm id="{19A1CA32-DF4A-498A-8C23-5C625B853C40}" authorId="{71265E7A-537D-E06D-5372-CC675F62DE12}" created="2025-07-02T12:37:51.534">
    <pc:sldMkLst xmlns:pc="http://schemas.microsoft.com/office/powerpoint/2013/main/command">
      <pc:docMk/>
      <pc:sldMk cId="1252772360" sldId="1924"/>
    </pc:sldMkLst>
    <p188:txBody>
      <a:bodyPr/>
      <a:lstStyle/>
      <a:p>
        <a:r>
          <a:rPr lang="en-GB"/>
          <a:t>What about TSO?</a:t>
        </a:r>
      </a:p>
    </p188:txBody>
  </p188:cm>
  <p188:cm id="{E1A50FCB-1FFA-4F48-BF10-5C8B8C614B1C}" authorId="{71265E7A-537D-E06D-5372-CC675F62DE12}" created="2025-07-02T12:54:37.306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2990195467" sldId="1948"/>
      <ac:grpSpMk id="125" creationId="{D7D0F90F-8C24-5B4A-3D72-81DF736B98B4}"/>
    </ac:deMkLst>
    <p188:txBody>
      <a:bodyPr/>
      <a:lstStyle/>
      <a:p>
        <a:r>
          <a:rPr lang="en-GB"/>
          <a:t>We need to work in NA62 PSO and EP Safety Coordinators</a:t>
        </a:r>
      </a:p>
    </p188:txBody>
  </p188:cm>
</p188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7/18/2025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7/18/2025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2133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emf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emf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7" name="Picture 6" descr="A blue and white logo&#10;&#10;Description automatically generated">
            <a:extLst>
              <a:ext uri="{FF2B5EF4-FFF2-40B4-BE49-F238E27FC236}">
                <a16:creationId xmlns:a16="http://schemas.microsoft.com/office/drawing/2014/main" id="{55AE9A80-C1BC-919F-46D9-0C5EC2FF6C2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209799" y="658166"/>
            <a:ext cx="7772400" cy="2455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95468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8F18932-60DE-B265-B56F-EA4A663F160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A1D7FDFC-296C-0D16-B52B-6204B77690D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4F1D482B-726F-4D5A-98A9-E277EC182D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13310EB-171D-6A53-227B-AE1DAA74752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8" name="Date Placeholder 10">
            <a:extLst>
              <a:ext uri="{FF2B5EF4-FFF2-40B4-BE49-F238E27FC236}">
                <a16:creationId xmlns:a16="http://schemas.microsoft.com/office/drawing/2014/main" id="{06073ADA-C0CF-C821-16A0-327CE7C62E9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9" name="Footer Placeholder 11">
            <a:extLst>
              <a:ext uri="{FF2B5EF4-FFF2-40B4-BE49-F238E27FC236}">
                <a16:creationId xmlns:a16="http://schemas.microsoft.com/office/drawing/2014/main" id="{16BC319D-B37A-FBAD-88DD-9125600B94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6612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9EA7AB7-C653-041C-263E-043F273EC05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A46BC166-DB16-0CCF-38C2-186C7A504B1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AE77F75A-A361-2925-9454-F90A6B16AD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5070A46-818D-18E8-CBF7-4FF09228D29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B01FDB83-20C6-AB01-810F-404FC99FA7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A900ECC5-D262-0CDA-6191-82B51B35A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C7D03DD-1907-665E-9B78-713BD72EE7A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51235C04-082A-9821-9EA7-979DA64A691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81C2D417-515A-F9C8-F4C5-93948F159A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9B5E0AA-E34D-4494-1A4C-E153F141F8F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9" name="Date Placeholder 10">
            <a:extLst>
              <a:ext uri="{FF2B5EF4-FFF2-40B4-BE49-F238E27FC236}">
                <a16:creationId xmlns:a16="http://schemas.microsoft.com/office/drawing/2014/main" id="{3A68A6AF-0725-78EC-C3BE-9FAEDBDF482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CF702EBA-B8A6-BD1F-4489-6C7DC88DC7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29902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9262" y="2429902"/>
            <a:ext cx="36734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85C3323-7AAC-0490-B0F1-8D84F6906EE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8" name="Date Placeholder 10">
            <a:extLst>
              <a:ext uri="{FF2B5EF4-FFF2-40B4-BE49-F238E27FC236}">
                <a16:creationId xmlns:a16="http://schemas.microsoft.com/office/drawing/2014/main" id="{74834FFD-E6DE-3410-9ECB-556C7662354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9" name="Footer Placeholder 11">
            <a:extLst>
              <a:ext uri="{FF2B5EF4-FFF2-40B4-BE49-F238E27FC236}">
                <a16:creationId xmlns:a16="http://schemas.microsoft.com/office/drawing/2014/main" id="{34CD887F-3D8F-B8D7-AEB9-AD85088968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F2C6DE2-047E-E6E0-474C-51C36273268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5" name="Date Placeholder 10">
            <a:extLst>
              <a:ext uri="{FF2B5EF4-FFF2-40B4-BE49-F238E27FC236}">
                <a16:creationId xmlns:a16="http://schemas.microsoft.com/office/drawing/2014/main" id="{B7F96E3E-5EED-BAFC-39FC-C5D22CC8ABB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CC245844-DBF6-332A-DE0A-D56975ADC6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8E0EBE4-B737-A7B5-9C76-73D14AD1E11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8" name="Date Placeholder 10">
            <a:extLst>
              <a:ext uri="{FF2B5EF4-FFF2-40B4-BE49-F238E27FC236}">
                <a16:creationId xmlns:a16="http://schemas.microsoft.com/office/drawing/2014/main" id="{8AF1DCAA-BAFE-769B-C6AB-6F09ECD5DEC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10" name="Footer Placeholder 11">
            <a:extLst>
              <a:ext uri="{FF2B5EF4-FFF2-40B4-BE49-F238E27FC236}">
                <a16:creationId xmlns:a16="http://schemas.microsoft.com/office/drawing/2014/main" id="{81E3B3C5-4195-783F-B36E-FF2AEB02E6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83ED3C7-A14B-7B5A-B243-68B464A91E8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8" name="Date Placeholder 10">
            <a:extLst>
              <a:ext uri="{FF2B5EF4-FFF2-40B4-BE49-F238E27FC236}">
                <a16:creationId xmlns:a16="http://schemas.microsoft.com/office/drawing/2014/main" id="{10715FB7-BF33-DCA7-96FF-ED6C76D56EA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10" name="Footer Placeholder 11">
            <a:extLst>
              <a:ext uri="{FF2B5EF4-FFF2-40B4-BE49-F238E27FC236}">
                <a16:creationId xmlns:a16="http://schemas.microsoft.com/office/drawing/2014/main" id="{3CBDAC40-3C36-4260-568D-858112AFF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F199F5AC-E194-CCF6-245E-BE30829ED1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9C9FCFB6-D295-041C-5AD9-2F1FFF12149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A3256DAC-A84A-A6A7-7AD9-D6C610B8E7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EE81624-CB90-E2A4-8DD7-F47218BA238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5" name="Date Placeholder 10">
            <a:extLst>
              <a:ext uri="{FF2B5EF4-FFF2-40B4-BE49-F238E27FC236}">
                <a16:creationId xmlns:a16="http://schemas.microsoft.com/office/drawing/2014/main" id="{429650D1-153E-3684-7F7D-798B7827F69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6" name="Footer Placeholder 11">
            <a:extLst>
              <a:ext uri="{FF2B5EF4-FFF2-40B4-BE49-F238E27FC236}">
                <a16:creationId xmlns:a16="http://schemas.microsoft.com/office/drawing/2014/main" id="{E757F4CF-EA0D-A41A-ADFA-F8FE3AD25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C44FCC7-BA64-DCDA-413D-96CD3800010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4" name="Date Placeholder 10">
            <a:extLst>
              <a:ext uri="{FF2B5EF4-FFF2-40B4-BE49-F238E27FC236}">
                <a16:creationId xmlns:a16="http://schemas.microsoft.com/office/drawing/2014/main" id="{0F2131CF-9BEC-8776-15A1-929D2F499E7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2EC47503-014B-4D7B-695D-3EC207194E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1A796C1-5308-C400-29DF-DE5774541CF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3" name="Date Placeholder 10">
            <a:extLst>
              <a:ext uri="{FF2B5EF4-FFF2-40B4-BE49-F238E27FC236}">
                <a16:creationId xmlns:a16="http://schemas.microsoft.com/office/drawing/2014/main" id="{F954CD52-8295-2C51-2618-69DDEBD464D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4" name="Footer Placeholder 11">
            <a:extLst>
              <a:ext uri="{FF2B5EF4-FFF2-40B4-BE49-F238E27FC236}">
                <a16:creationId xmlns:a16="http://schemas.microsoft.com/office/drawing/2014/main" id="{667B8512-F0EF-05A8-1391-7E6259C406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3861048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08C33B9-27C2-73E8-E37D-336ABF63A9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2534412"/>
            <a:ext cx="1074737" cy="107473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9EEB1F4-BD41-E796-C400-0A61AE40DFB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35453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D9047-491C-4CB9-AE49-11B94B8E1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5BFD15-A1BC-4352-AB14-5B5A4925D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03B7F1-83DF-4B44-9D13-622BDD70D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20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F7B39-23DF-A840-A7BA-86E01E93D669}" type="datetime1">
              <a:rPr lang="de-CH" smtClean="0"/>
              <a:t>18.07.2025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119EE46-6977-2F0F-8A91-8D9C45CF097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A2679B87-F92D-91F6-69BF-481624EE6C7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29D0ABA-CC75-17D3-0C94-55EDC238A9A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69E8E9-3C73-3745-941D-102FAF02E58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AA4BA6C-A775-2068-8F53-CB3342769E8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F26AE987-B6C4-0547-AE56-911C17FFC979}"/>
              </a:ext>
            </a:extLst>
          </p:cNvPr>
          <p:cNvSpPr txBox="1">
            <a:spLocks/>
          </p:cNvSpPr>
          <p:nvPr userDrawn="1"/>
        </p:nvSpPr>
        <p:spPr>
          <a:xfrm>
            <a:off x="7462902" y="3701092"/>
            <a:ext cx="396044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0515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63B7BF0-CB7D-A300-1A73-6DBD8E982DF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4" name="Date Placeholder 10">
            <a:extLst>
              <a:ext uri="{FF2B5EF4-FFF2-40B4-BE49-F238E27FC236}">
                <a16:creationId xmlns:a16="http://schemas.microsoft.com/office/drawing/2014/main" id="{A9BAA02A-7445-655B-95DD-D99F0CEDC9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0E08D0B8-2260-B065-2972-9A7378E1E7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011CDAA-6AC9-A8BD-11E1-01EFE56FE34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3" name="Date Placeholder 10">
            <a:extLst>
              <a:ext uri="{FF2B5EF4-FFF2-40B4-BE49-F238E27FC236}">
                <a16:creationId xmlns:a16="http://schemas.microsoft.com/office/drawing/2014/main" id="{548FE115-6AAE-2B27-36F0-CAC2D7DF22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879A9FC5-85D9-B114-EA9E-B1F6F60067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colour or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EECECA8-C547-21E4-8AD1-9F9D622676A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7" name="Date Placeholder 10">
            <a:extLst>
              <a:ext uri="{FF2B5EF4-FFF2-40B4-BE49-F238E27FC236}">
                <a16:creationId xmlns:a16="http://schemas.microsoft.com/office/drawing/2014/main" id="{CAA3BAB9-0C3F-1FF1-30A6-5BA5E54EDE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8" name="Footer Placeholder 11">
            <a:extLst>
              <a:ext uri="{FF2B5EF4-FFF2-40B4-BE49-F238E27FC236}">
                <a16:creationId xmlns:a16="http://schemas.microsoft.com/office/drawing/2014/main" id="{CE5ACB64-2BEB-57F1-3764-53AE86ADEE1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45605"/>
            <a:ext cx="12192000" cy="633930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64800"/>
            <a:ext cx="4116387" cy="635849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9E2795E-1A26-546E-9655-5A676ACC448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4" name="Date Placeholder 10">
            <a:extLst>
              <a:ext uri="{FF2B5EF4-FFF2-40B4-BE49-F238E27FC236}">
                <a16:creationId xmlns:a16="http://schemas.microsoft.com/office/drawing/2014/main" id="{5131C8F3-33E6-53B7-4008-319933E469E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1839103A-5523-60AE-364E-1B2E4E7E00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2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>
                <a:solidFill>
                  <a:schemeClr val="tx1"/>
                </a:solidFill>
              </a:defRPr>
            </a:lvl1pPr>
          </a:lstStyle>
          <a:p>
            <a:fld id="{7EFCF37F-0624-3A4F-A6BC-24980A3E6108}" type="datetime1">
              <a:rPr lang="en-GB" smtClean="0"/>
              <a:pPr/>
              <a:t>18/07/2025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78349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7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D6AA69E-EF5D-85E1-4D52-86FAAD147C4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8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57" r:id="rId2"/>
    <p:sldLayoutId id="2147483649" r:id="rId3"/>
    <p:sldLayoutId id="2147483662" r:id="rId4"/>
    <p:sldLayoutId id="2147483678" r:id="rId5"/>
    <p:sldLayoutId id="2147483665" r:id="rId6"/>
    <p:sldLayoutId id="2147483668" r:id="rId7"/>
    <p:sldLayoutId id="2147483677" r:id="rId8"/>
    <p:sldLayoutId id="2147483674" r:id="rId9"/>
    <p:sldLayoutId id="2147483652" r:id="rId10"/>
    <p:sldLayoutId id="2147483653" r:id="rId11"/>
    <p:sldLayoutId id="2147483661" r:id="rId12"/>
    <p:sldLayoutId id="2147483666" r:id="rId13"/>
    <p:sldLayoutId id="2147483667" r:id="rId14"/>
    <p:sldLayoutId id="2147483658" r:id="rId15"/>
    <p:sldLayoutId id="2147483659" r:id="rId16"/>
    <p:sldLayoutId id="2147483673" r:id="rId17"/>
    <p:sldLayoutId id="2147483660" r:id="rId18"/>
    <p:sldLayoutId id="2147483671" r:id="rId19"/>
    <p:sldLayoutId id="2147483651" r:id="rId20"/>
    <p:sldLayoutId id="2147483654" r:id="rId21"/>
    <p:sldLayoutId id="2147483669" r:id="rId22"/>
    <p:sldLayoutId id="2147483655" r:id="rId23"/>
    <p:sldLayoutId id="2147483680" r:id="rId24"/>
    <p:sldLayoutId id="2147483682" r:id="rId25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531423/" TargetMode="Externa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microsoft.com/office/2018/10/relationships/comments" Target="../comments/modernComment_78E_6BAFCE5F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microsoft.com/office/2018/10/relationships/comments" Target="../comments/modernComment_79C_B23AC30B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package" Target="../embeddings/Microsoft_Excel_Worksheet.xlsx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document/3094730/0.4" TargetMode="Externa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539219/" TargetMode="External"/><Relationship Id="rId2" Type="http://schemas.openxmlformats.org/officeDocument/2006/relationships/hyperlink" Target="https://indico.cern.ch/event/1556809/" TargetMode="External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indico.cern.ch/event/1531423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531423/" TargetMode="External"/><Relationship Id="rId2" Type="http://schemas.openxmlformats.org/officeDocument/2006/relationships/hyperlink" Target="https://indico.cern.ch/event/1546119/" TargetMode="Externa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483763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0D22F3-31E5-1FC1-9973-CF7B4CE0AC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19B670-B2D5-037B-6C83-2EF7909DD31A}"/>
              </a:ext>
            </a:extLst>
          </p:cNvPr>
          <p:cNvSpPr txBox="1">
            <a:spLocks/>
          </p:cNvSpPr>
          <p:nvPr/>
        </p:nvSpPr>
        <p:spPr>
          <a:xfrm>
            <a:off x="386903" y="332656"/>
            <a:ext cx="11613753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004899"/>
                </a:solidFill>
              </a:rPr>
              <a:t>End of LS3 (&gt;2029) HI-ECN3 Phase 2: Installation </a:t>
            </a:r>
            <a:endParaRPr lang="en-GB" dirty="0"/>
          </a:p>
        </p:txBody>
      </p:sp>
      <p:sp>
        <p:nvSpPr>
          <p:cNvPr id="17" name="Slide Number Placeholder 3">
            <a:extLst>
              <a:ext uri="{FF2B5EF4-FFF2-40B4-BE49-F238E27FC236}">
                <a16:creationId xmlns:a16="http://schemas.microsoft.com/office/drawing/2014/main" id="{23B04FC4-4767-A27A-E35A-8AC9D23D6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78349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7CFDE62D-B4AF-4F59-0FBC-C895CD700835}"/>
              </a:ext>
            </a:extLst>
          </p:cNvPr>
          <p:cNvSpPr txBox="1">
            <a:spLocks/>
          </p:cNvSpPr>
          <p:nvPr/>
        </p:nvSpPr>
        <p:spPr>
          <a:xfrm>
            <a:off x="394573" y="1340768"/>
            <a:ext cx="11410523" cy="49185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Installation of services &amp; equipment in B754 the BDF/</a:t>
            </a:r>
            <a:r>
              <a:rPr lang="en-US" sz="2000" dirty="0" err="1"/>
              <a:t>SHiP</a:t>
            </a:r>
            <a:r>
              <a:rPr lang="en-US" sz="2000" dirty="0"/>
              <a:t> underground </a:t>
            </a:r>
            <a:r>
              <a:rPr lang="en-US" u="sng" dirty="0"/>
              <a:t>(&gt; Q1 2029)</a:t>
            </a:r>
            <a:r>
              <a:rPr lang="en-US" dirty="0"/>
              <a:t>:</a:t>
            </a:r>
            <a:endParaRPr lang="en-US" u="sng" dirty="0"/>
          </a:p>
          <a:p>
            <a:pPr marL="990900" lvl="2" indent="-342900"/>
            <a:endParaRPr lang="en-US" sz="1600" b="1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sz="1700" b="1" u="sng" dirty="0"/>
              <a:t>PLAN activities were created on request of LS3C as placeholders:</a:t>
            </a:r>
            <a:endParaRPr lang="en-US" b="1" u="sng" dirty="0"/>
          </a:p>
          <a:p>
            <a:pPr marL="1314900" lvl="3" indent="-342900"/>
            <a:r>
              <a:rPr lang="en-US" sz="1500" dirty="0"/>
              <a:t>HI-ECN3 BDF target </a:t>
            </a:r>
            <a:r>
              <a:rPr lang="en-US" sz="1500" b="1" dirty="0"/>
              <a:t>(WP3 – Rui XIMENES) </a:t>
            </a:r>
            <a:r>
              <a:rPr lang="en-US" sz="1500" b="1" dirty="0">
                <a:solidFill>
                  <a:srgbClr val="FFC000"/>
                </a:solidFill>
              </a:rPr>
              <a:t>PLAN #13714 </a:t>
            </a:r>
            <a:endParaRPr lang="en-US" sz="1500" dirty="0"/>
          </a:p>
          <a:p>
            <a:pPr marL="1314900" lvl="3" indent="-342900"/>
            <a:r>
              <a:rPr lang="en-US" sz="1500" dirty="0"/>
              <a:t>HI-ECN3 target station </a:t>
            </a:r>
            <a:r>
              <a:rPr lang="en-US" sz="1500" b="1" dirty="0"/>
              <a:t>(WP4 – Jean–Louis GRENARD) </a:t>
            </a:r>
            <a:r>
              <a:rPr lang="en-US" sz="1500" b="1" dirty="0">
                <a:solidFill>
                  <a:srgbClr val="FFC000"/>
                </a:solidFill>
              </a:rPr>
              <a:t>PLAN #13710 </a:t>
            </a:r>
            <a:endParaRPr lang="en-US" sz="1500" dirty="0"/>
          </a:p>
          <a:p>
            <a:pPr marL="1314900" lvl="3" indent="-342900"/>
            <a:r>
              <a:rPr lang="en-US" sz="1500" dirty="0"/>
              <a:t>HI-ECN3 service building </a:t>
            </a:r>
            <a:r>
              <a:rPr lang="en-US" sz="1500" b="1" dirty="0"/>
              <a:t>(WP4 – Jean–Louis GRENARD) </a:t>
            </a:r>
            <a:r>
              <a:rPr lang="en-US" sz="1500" b="1" dirty="0">
                <a:solidFill>
                  <a:srgbClr val="FFC000"/>
                </a:solidFill>
              </a:rPr>
              <a:t>PLAN #13718 </a:t>
            </a:r>
            <a:endParaRPr lang="en-US" sz="1500" dirty="0"/>
          </a:p>
          <a:p>
            <a:pPr marL="1314900" lvl="3" indent="-342900"/>
            <a:r>
              <a:rPr lang="en-US" sz="1500" dirty="0"/>
              <a:t>B918 adaptation for </a:t>
            </a:r>
            <a:r>
              <a:rPr lang="en-US" sz="1500" dirty="0" err="1"/>
              <a:t>SHiP</a:t>
            </a:r>
            <a:r>
              <a:rPr lang="en-US" sz="1500" dirty="0"/>
              <a:t> experiment Building 918 adaptation for SHIP experiment</a:t>
            </a:r>
            <a:r>
              <a:rPr lang="en-US" sz="1500" b="1" dirty="0"/>
              <a:t> (WP5 – Francois BUTIN)</a:t>
            </a:r>
            <a:r>
              <a:rPr lang="en-US" sz="1500" b="1" dirty="0">
                <a:solidFill>
                  <a:srgbClr val="FFC000"/>
                </a:solidFill>
              </a:rPr>
              <a:t> PLAN #13949 </a:t>
            </a:r>
            <a:endParaRPr lang="en-US" sz="1500" dirty="0"/>
          </a:p>
          <a:p>
            <a:pPr marL="1314900" lvl="3" indent="-342900"/>
            <a:endParaRPr lang="en-US" sz="1500" dirty="0"/>
          </a:p>
          <a:p>
            <a:pPr marL="666750" lvl="1" indent="-342900"/>
            <a:r>
              <a:rPr lang="en-US" sz="1700" dirty="0"/>
              <a:t>To be discussed in more detail on completion of TDR next year, see </a:t>
            </a:r>
            <a:r>
              <a:rPr lang="en-US" sz="1700" dirty="0">
                <a:hlinkClick r:id="rId2"/>
              </a:rPr>
              <a:t>WP7 Coordination Meeting 27 Mar 2025</a:t>
            </a:r>
            <a:endParaRPr lang="en-US" sz="1700" dirty="0"/>
          </a:p>
          <a:p>
            <a:pPr marL="666750" lvl="1" indent="-342900"/>
            <a:endParaRPr lang="en-US" sz="1700" dirty="0"/>
          </a:p>
          <a:p>
            <a:pPr marL="666750" lvl="1" indent="-342900"/>
            <a:r>
              <a:rPr lang="en-US" sz="1700" dirty="0"/>
              <a:t>For </a:t>
            </a:r>
            <a:r>
              <a:rPr lang="en-US" sz="1700" dirty="0" err="1"/>
              <a:t>SHiP</a:t>
            </a:r>
            <a:r>
              <a:rPr lang="en-US" sz="1700" dirty="0"/>
              <a:t> requirements, see recently draft document </a:t>
            </a:r>
            <a:r>
              <a:rPr lang="en-US" sz="1700" i="1" dirty="0" err="1"/>
              <a:t>SHiP</a:t>
            </a:r>
            <a:r>
              <a:rPr lang="en-US" sz="1700" i="1" dirty="0"/>
              <a:t> preliminary infrastructure requirements, layout and integration at ECN3</a:t>
            </a:r>
            <a:r>
              <a:rPr lang="en-US" sz="1700" dirty="0"/>
              <a:t> </a:t>
            </a:r>
            <a:r>
              <a:rPr lang="en-US" sz="1700" b="1" dirty="0"/>
              <a:t>EDMS #3309666</a:t>
            </a:r>
          </a:p>
          <a:p>
            <a:pPr marL="1314900" lvl="3" indent="-342900"/>
            <a:endParaRPr lang="en-US" sz="1500" dirty="0"/>
          </a:p>
          <a:p>
            <a:pPr marL="990900" lvl="2" indent="-342900"/>
            <a:endParaRPr lang="en-US" sz="1600" dirty="0"/>
          </a:p>
          <a:p>
            <a:pPr marL="990900" lvl="2" indent="-342900"/>
            <a:endParaRPr lang="en-US" sz="1600" b="1" dirty="0"/>
          </a:p>
          <a:p>
            <a:pPr marL="990900" lvl="2" indent="-342900"/>
            <a:endParaRPr lang="en-US" sz="16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b="0" dirty="0"/>
          </a:p>
          <a:p>
            <a:endParaRPr lang="en-US" sz="2000" dirty="0"/>
          </a:p>
        </p:txBody>
      </p:sp>
      <p:sp>
        <p:nvSpPr>
          <p:cNvPr id="10" name="Date Placeholder 2">
            <a:extLst>
              <a:ext uri="{FF2B5EF4-FFF2-40B4-BE49-F238E27FC236}">
                <a16:creationId xmlns:a16="http://schemas.microsoft.com/office/drawing/2014/main" id="{3ABD749D-D528-93D3-F0FB-2A1A8D1B623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174870" y="6378349"/>
            <a:ext cx="3960440" cy="365125"/>
          </a:xfrm>
        </p:spPr>
        <p:txBody>
          <a:bodyPr/>
          <a:lstStyle/>
          <a:p>
            <a:r>
              <a:rPr lang="de-CH" dirty="0"/>
              <a:t>2 </a:t>
            </a:r>
            <a:r>
              <a:rPr lang="de-CH" dirty="0" err="1"/>
              <a:t>July</a:t>
            </a:r>
            <a:r>
              <a:rPr lang="de-CH" dirty="0"/>
              <a:t> 2025</a:t>
            </a:r>
            <a:endParaRPr lang="en-US" dirty="0"/>
          </a:p>
        </p:txBody>
      </p:sp>
      <p:sp>
        <p:nvSpPr>
          <p:cNvPr id="11" name="Footer Placeholder 3">
            <a:extLst>
              <a:ext uri="{FF2B5EF4-FFF2-40B4-BE49-F238E27FC236}">
                <a16:creationId xmlns:a16="http://schemas.microsoft.com/office/drawing/2014/main" id="{641E26F9-8AE7-3E69-B471-6D516466D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03712" y="6378349"/>
            <a:ext cx="4285010" cy="365125"/>
          </a:xfrm>
        </p:spPr>
        <p:txBody>
          <a:bodyPr/>
          <a:lstStyle/>
          <a:p>
            <a:r>
              <a:rPr lang="en-US" dirty="0"/>
              <a:t>Matthew FRASER | Proposal for Worksite Safety </a:t>
            </a:r>
            <a:r>
              <a:rPr lang="en-US" dirty="0" err="1"/>
              <a:t>Organisation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9804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7D7588-7B03-382C-8608-D74E999EE4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>
            <a:extLst>
              <a:ext uri="{FF2B5EF4-FFF2-40B4-BE49-F238E27FC236}">
                <a16:creationId xmlns:a16="http://schemas.microsoft.com/office/drawing/2014/main" id="{B0AAC567-10D0-9547-C860-94B5C19276A8}"/>
              </a:ext>
            </a:extLst>
          </p:cNvPr>
          <p:cNvGrpSpPr/>
          <p:nvPr/>
        </p:nvGrpSpPr>
        <p:grpSpPr>
          <a:xfrm>
            <a:off x="551384" y="-2276890"/>
            <a:ext cx="10695858" cy="9954362"/>
            <a:chOff x="503311" y="-2060866"/>
            <a:chExt cx="10695858" cy="9954362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B47F6392-EC77-CADD-F5AF-C9C17EFD92F5}"/>
                </a:ext>
              </a:extLst>
            </p:cNvPr>
            <p:cNvGrpSpPr/>
            <p:nvPr/>
          </p:nvGrpSpPr>
          <p:grpSpPr>
            <a:xfrm>
              <a:off x="623392" y="-2060866"/>
              <a:ext cx="10575777" cy="9954362"/>
              <a:chOff x="655711" y="-2187624"/>
              <a:chExt cx="10575777" cy="9954362"/>
            </a:xfrm>
          </p:grpSpPr>
          <p:pic>
            <p:nvPicPr>
              <p:cNvPr id="12" name="Picture 11" descr="A map of a town&#10;&#10;AI-generated content may be incorrect.">
                <a:extLst>
                  <a:ext uri="{FF2B5EF4-FFF2-40B4-BE49-F238E27FC236}">
                    <a16:creationId xmlns:a16="http://schemas.microsoft.com/office/drawing/2014/main" id="{9B2289D0-FBE8-DB27-D440-6C690B47649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2885089">
                <a:off x="2514600" y="-436243"/>
                <a:ext cx="7467600" cy="6565900"/>
              </a:xfrm>
              <a:prstGeom prst="rect">
                <a:avLst/>
              </a:prstGeom>
            </p:spPr>
          </p:pic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9022D0BC-B927-2EE0-9508-6EB5569D41C4}"/>
                  </a:ext>
                </a:extLst>
              </p:cNvPr>
              <p:cNvSpPr/>
              <p:nvPr/>
            </p:nvSpPr>
            <p:spPr>
              <a:xfrm>
                <a:off x="2407837" y="4284712"/>
                <a:ext cx="8823651" cy="348202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BCF62E2A-90EC-8572-DF36-D4B0B958D2F5}"/>
                  </a:ext>
                </a:extLst>
              </p:cNvPr>
              <p:cNvSpPr/>
              <p:nvPr/>
            </p:nvSpPr>
            <p:spPr>
              <a:xfrm>
                <a:off x="655711" y="-2187624"/>
                <a:ext cx="10225136" cy="388843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6D546CE0-7F3A-8A8C-01BB-3BD77B53D5F3}"/>
                </a:ext>
              </a:extLst>
            </p:cNvPr>
            <p:cNvSpPr/>
            <p:nvPr/>
          </p:nvSpPr>
          <p:spPr>
            <a:xfrm>
              <a:off x="3071664" y="3146959"/>
              <a:ext cx="7200800" cy="563774"/>
            </a:xfrm>
            <a:prstGeom prst="rect">
              <a:avLst/>
            </a:prstGeom>
            <a:solidFill>
              <a:srgbClr val="FF0000">
                <a:alpha val="25000"/>
              </a:srgb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31F42987-08E3-8DA2-2E79-9EABC69D1E4E}"/>
                </a:ext>
              </a:extLst>
            </p:cNvPr>
            <p:cNvSpPr txBox="1"/>
            <p:nvPr/>
          </p:nvSpPr>
          <p:spPr>
            <a:xfrm>
              <a:off x="503311" y="1204788"/>
              <a:ext cx="7181518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b="1" u="sng" dirty="0"/>
                <a:t>Underground ECN3 / TCC8 (inc. B911 and B912 on surface): Cat 1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377766A-1520-59AF-56FF-929EE164EBFD}"/>
                </a:ext>
              </a:extLst>
            </p:cNvPr>
            <p:cNvSpPr/>
            <p:nvPr/>
          </p:nvSpPr>
          <p:spPr>
            <a:xfrm>
              <a:off x="3081223" y="3294808"/>
              <a:ext cx="148184" cy="281733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955748B4-5594-D6C8-E5D8-A979DA40D90C}"/>
                </a:ext>
              </a:extLst>
            </p:cNvPr>
            <p:cNvSpPr/>
            <p:nvPr/>
          </p:nvSpPr>
          <p:spPr>
            <a:xfrm rot="5400000">
              <a:off x="8394937" y="2923302"/>
              <a:ext cx="148184" cy="281733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A54C2D62-22C0-4FA0-D48A-CCEFBE908047}"/>
                </a:ext>
              </a:extLst>
            </p:cNvPr>
            <p:cNvSpPr/>
            <p:nvPr/>
          </p:nvSpPr>
          <p:spPr>
            <a:xfrm rot="5400000">
              <a:off x="9245095" y="2929887"/>
              <a:ext cx="148184" cy="281733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23A695C1-99CE-EE48-33A7-9C0B20266D0E}"/>
                </a:ext>
              </a:extLst>
            </p:cNvPr>
            <p:cNvSpPr/>
            <p:nvPr/>
          </p:nvSpPr>
          <p:spPr>
            <a:xfrm rot="10800000">
              <a:off x="4681963" y="3287979"/>
              <a:ext cx="148184" cy="281733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56F15EA4-55FA-9079-DC80-402AC8C09BE3}"/>
                </a:ext>
              </a:extLst>
            </p:cNvPr>
            <p:cNvSpPr txBox="1"/>
            <p:nvPr/>
          </p:nvSpPr>
          <p:spPr>
            <a:xfrm>
              <a:off x="3428301" y="3336513"/>
              <a:ext cx="734175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1200" b="1" dirty="0">
                  <a:solidFill>
                    <a:schemeClr val="bg1"/>
                  </a:solidFill>
                </a:rPr>
                <a:t>T10 target</a:t>
              </a:r>
            </a:p>
          </p:txBody>
        </p:sp>
        <p:pic>
          <p:nvPicPr>
            <p:cNvPr id="26" name="Picture 25" descr="A yellow triangle with a black symbol&#10;&#10;AI-generated content may be incorrect.">
              <a:extLst>
                <a:ext uri="{FF2B5EF4-FFF2-40B4-BE49-F238E27FC236}">
                  <a16:creationId xmlns:a16="http://schemas.microsoft.com/office/drawing/2014/main" id="{AFF4C3D7-6E0B-3AB6-27E2-72C2DE0B0C6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188051" y="3261448"/>
              <a:ext cx="362168" cy="316293"/>
            </a:xfrm>
            <a:prstGeom prst="rect">
              <a:avLst/>
            </a:prstGeom>
          </p:spPr>
        </p:pic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F0D97F03-B0FC-F533-9000-6AEAE5BE18DF}"/>
                </a:ext>
              </a:extLst>
            </p:cNvPr>
            <p:cNvSpPr txBox="1"/>
            <p:nvPr/>
          </p:nvSpPr>
          <p:spPr>
            <a:xfrm>
              <a:off x="7940880" y="3306486"/>
              <a:ext cx="1253548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1200" b="1" dirty="0">
                  <a:solidFill>
                    <a:schemeClr val="bg1"/>
                  </a:solidFill>
                </a:rPr>
                <a:t>NA62 experiment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73D1915-8AAE-4832-BC21-F0DFD82C23BB}"/>
                </a:ext>
              </a:extLst>
            </p:cNvPr>
            <p:cNvSpPr txBox="1"/>
            <p:nvPr/>
          </p:nvSpPr>
          <p:spPr>
            <a:xfrm>
              <a:off x="5666606" y="3327261"/>
              <a:ext cx="990656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1200" b="1" dirty="0">
                  <a:solidFill>
                    <a:schemeClr val="bg1"/>
                  </a:solidFill>
                </a:rPr>
                <a:t>K12 beamline</a:t>
              </a: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E4048DFA-2AA3-D79F-83D3-D437C0C74BDC}"/>
                </a:ext>
              </a:extLst>
            </p:cNvPr>
            <p:cNvSpPr/>
            <p:nvPr/>
          </p:nvSpPr>
          <p:spPr>
            <a:xfrm rot="5400000">
              <a:off x="9619158" y="3509123"/>
              <a:ext cx="148184" cy="281733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1C7145AE-80FB-2DB0-AF7A-5DBAB70A388A}"/>
                </a:ext>
              </a:extLst>
            </p:cNvPr>
            <p:cNvSpPr/>
            <p:nvPr/>
          </p:nvSpPr>
          <p:spPr>
            <a:xfrm rot="5400000">
              <a:off x="3363492" y="3495030"/>
              <a:ext cx="148184" cy="281733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D74673E3-4477-FD43-DF99-4C9176F4A20D}"/>
                </a:ext>
              </a:extLst>
            </p:cNvPr>
            <p:cNvSpPr/>
            <p:nvPr/>
          </p:nvSpPr>
          <p:spPr>
            <a:xfrm rot="5400000">
              <a:off x="7386910" y="3495030"/>
              <a:ext cx="148184" cy="281733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DE5D36EB-E4DE-7004-2CF3-ECE1E9399390}"/>
                </a:ext>
              </a:extLst>
            </p:cNvPr>
            <p:cNvSpPr/>
            <p:nvPr/>
          </p:nvSpPr>
          <p:spPr>
            <a:xfrm>
              <a:off x="7193592" y="2717791"/>
              <a:ext cx="595129" cy="427055"/>
            </a:xfrm>
            <a:prstGeom prst="rect">
              <a:avLst/>
            </a:prstGeom>
            <a:solidFill>
              <a:srgbClr val="FF0000">
                <a:alpha val="25000"/>
              </a:srgb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D3375E9F-FCD7-31D6-600D-614A5F6FD40B}"/>
                </a:ext>
              </a:extLst>
            </p:cNvPr>
            <p:cNvSpPr/>
            <p:nvPr/>
          </p:nvSpPr>
          <p:spPr>
            <a:xfrm rot="5400000">
              <a:off x="7417063" y="2500720"/>
              <a:ext cx="148184" cy="281733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C74B6289-000F-EA9E-0955-A186CBBE0D28}"/>
                </a:ext>
              </a:extLst>
            </p:cNvPr>
            <p:cNvSpPr/>
            <p:nvPr/>
          </p:nvSpPr>
          <p:spPr>
            <a:xfrm>
              <a:off x="3179502" y="2666904"/>
              <a:ext cx="271862" cy="477942"/>
            </a:xfrm>
            <a:prstGeom prst="rect">
              <a:avLst/>
            </a:prstGeom>
            <a:solidFill>
              <a:srgbClr val="FF0000">
                <a:alpha val="25000"/>
              </a:srgb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D358F04F-14BC-BE95-5372-F3112200E625}"/>
                </a:ext>
              </a:extLst>
            </p:cNvPr>
            <p:cNvSpPr/>
            <p:nvPr/>
          </p:nvSpPr>
          <p:spPr>
            <a:xfrm>
              <a:off x="3031317" y="2622187"/>
              <a:ext cx="148184" cy="281733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7" name="Slide Number Placeholder 3">
            <a:extLst>
              <a:ext uri="{FF2B5EF4-FFF2-40B4-BE49-F238E27FC236}">
                <a16:creationId xmlns:a16="http://schemas.microsoft.com/office/drawing/2014/main" id="{82B06257-2C86-AE39-8B7C-22A66D6E8A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78349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F920588-01FB-D3DC-0476-D40686FCDABA}"/>
              </a:ext>
            </a:extLst>
          </p:cNvPr>
          <p:cNvSpPr txBox="1">
            <a:spLocks/>
          </p:cNvSpPr>
          <p:nvPr/>
        </p:nvSpPr>
        <p:spPr>
          <a:xfrm>
            <a:off x="386903" y="332656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004899"/>
                </a:solidFill>
              </a:rPr>
              <a:t>Proposal for main worksites: start LS3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963C7D5-67B5-6BE9-7B8F-32CDC96537DA}"/>
              </a:ext>
            </a:extLst>
          </p:cNvPr>
          <p:cNvSpPr txBox="1"/>
          <p:nvPr/>
        </p:nvSpPr>
        <p:spPr>
          <a:xfrm>
            <a:off x="386903" y="4108901"/>
            <a:ext cx="11765905" cy="22159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b="1" dirty="0"/>
              <a:t>Details:</a:t>
            </a:r>
          </a:p>
          <a:p>
            <a:pPr marL="285750" indent="-285750">
              <a:buFontTx/>
              <a:buChar char="-"/>
            </a:pPr>
            <a:r>
              <a:rPr lang="en-GB" dirty="0"/>
              <a:t>TDC85 sector door closed (</a:t>
            </a:r>
            <a:r>
              <a:rPr lang="en-GB" dirty="0">
                <a:latin typeface="Helvetica Neue" panose="02000503000000020004" pitchFamily="2" charset="0"/>
              </a:rPr>
              <a:t>YDPZ01.851) to delimit upstream P42 beamline (NA-CONS worksite)</a:t>
            </a:r>
            <a:endParaRPr lang="en-GB" dirty="0"/>
          </a:p>
          <a:p>
            <a:pPr marL="285750" indent="-285750">
              <a:buFontTx/>
              <a:buChar char="-"/>
            </a:pPr>
            <a:r>
              <a:rPr lang="en-GB" dirty="0"/>
              <a:t>Access (controlled) to ECN3 via B911 (new door upstairs, PADMAD not used)</a:t>
            </a:r>
          </a:p>
          <a:p>
            <a:pPr marL="285750" indent="-285750">
              <a:buFontTx/>
              <a:buChar char="-"/>
            </a:pPr>
            <a:r>
              <a:rPr lang="en-GB" dirty="0"/>
              <a:t>Access (controlled) to TCC8 and T10 target area via B912</a:t>
            </a:r>
          </a:p>
          <a:p>
            <a:pPr marL="285750" indent="-285750" algn="l">
              <a:buFontTx/>
              <a:buChar char="-"/>
            </a:pPr>
            <a:r>
              <a:rPr lang="en-GB" dirty="0"/>
              <a:t>Access control container installed in TCC8 to control access from TCC8 to ECN3 (blue wall removed)</a:t>
            </a:r>
          </a:p>
          <a:p>
            <a:pPr marL="285750" indent="-285750">
              <a:buFontTx/>
              <a:buChar char="-"/>
            </a:pPr>
            <a:r>
              <a:rPr lang="en-GB" dirty="0"/>
              <a:t>TDC85-TCC8 sector doors to be closed, TG sector doors to be closed (south side towards EHN2 and BA82)</a:t>
            </a:r>
          </a:p>
          <a:p>
            <a:pPr marL="285750" indent="-285750">
              <a:buFontTx/>
              <a:buChar char="-"/>
            </a:pPr>
            <a:r>
              <a:rPr lang="en-GB" b="1" dirty="0"/>
              <a:t>B918 has access control so can be zoned accordingly with flexibility needed for de-cabling, same for TG</a:t>
            </a:r>
          </a:p>
          <a:p>
            <a:pPr marL="285750" indent="-285750">
              <a:buFontTx/>
              <a:buChar char="-"/>
            </a:pPr>
            <a:endParaRPr lang="en-GB" b="1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9D8DF3EB-4F41-E5EB-BE23-B56A0A0A2B9A}"/>
              </a:ext>
            </a:extLst>
          </p:cNvPr>
          <p:cNvSpPr/>
          <p:nvPr/>
        </p:nvSpPr>
        <p:spPr>
          <a:xfrm rot="5400000">
            <a:off x="8597937" y="2282631"/>
            <a:ext cx="148184" cy="281733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Date Placeholder 2">
            <a:extLst>
              <a:ext uri="{FF2B5EF4-FFF2-40B4-BE49-F238E27FC236}">
                <a16:creationId xmlns:a16="http://schemas.microsoft.com/office/drawing/2014/main" id="{DC6FBE13-3961-E48F-8513-FE2C8C0AA0A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174870" y="6378349"/>
            <a:ext cx="3960440" cy="365125"/>
          </a:xfrm>
        </p:spPr>
        <p:txBody>
          <a:bodyPr/>
          <a:lstStyle/>
          <a:p>
            <a:r>
              <a:rPr lang="de-CH" dirty="0"/>
              <a:t>2 </a:t>
            </a:r>
            <a:r>
              <a:rPr lang="de-CH" dirty="0" err="1"/>
              <a:t>July</a:t>
            </a:r>
            <a:r>
              <a:rPr lang="de-CH" dirty="0"/>
              <a:t> 2025</a:t>
            </a:r>
            <a:endParaRPr lang="en-US" dirty="0"/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D9EB3747-4BF1-36D6-D15C-DE6FD0660D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03712" y="6378349"/>
            <a:ext cx="4285010" cy="365125"/>
          </a:xfrm>
        </p:spPr>
        <p:txBody>
          <a:bodyPr/>
          <a:lstStyle/>
          <a:p>
            <a:r>
              <a:rPr lang="en-US" dirty="0"/>
              <a:t>Matthew FRASER | Proposal for Worksite Safety </a:t>
            </a:r>
            <a:r>
              <a:rPr lang="en-US" dirty="0" err="1"/>
              <a:t>Organisation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41A8239-B07F-1202-FC75-6A93EF0685A5}"/>
              </a:ext>
            </a:extLst>
          </p:cNvPr>
          <p:cNvSpPr txBox="1"/>
          <p:nvPr/>
        </p:nvSpPr>
        <p:spPr>
          <a:xfrm>
            <a:off x="551384" y="3508058"/>
            <a:ext cx="183919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1" dirty="0">
                <a:effectLst/>
                <a:latin typeface="Helvetica Neue" panose="02000503000000020004" pitchFamily="2" charset="0"/>
              </a:rPr>
              <a:t>YDPZ01.851 = TDC85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34F86989-965C-1019-E505-FD88B9FEF16E}"/>
              </a:ext>
            </a:extLst>
          </p:cNvPr>
          <p:cNvCxnSpPr>
            <a:cxnSpLocks/>
          </p:cNvCxnSpPr>
          <p:nvPr/>
        </p:nvCxnSpPr>
        <p:spPr>
          <a:xfrm flipV="1">
            <a:off x="1628737" y="3203570"/>
            <a:ext cx="1433249" cy="2254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19565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FF928E-BAE1-E15A-C272-39387DEB54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>
            <a:extLst>
              <a:ext uri="{FF2B5EF4-FFF2-40B4-BE49-F238E27FC236}">
                <a16:creationId xmlns:a16="http://schemas.microsoft.com/office/drawing/2014/main" id="{9A90EC52-C922-3B9B-B421-AACD4AB14CC1}"/>
              </a:ext>
            </a:extLst>
          </p:cNvPr>
          <p:cNvGrpSpPr/>
          <p:nvPr/>
        </p:nvGrpSpPr>
        <p:grpSpPr>
          <a:xfrm>
            <a:off x="551384" y="-2259632"/>
            <a:ext cx="10695858" cy="9954362"/>
            <a:chOff x="503311" y="-2060866"/>
            <a:chExt cx="10695858" cy="9954362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9E5A46DC-0C06-DFFE-E418-DED7CF4D91C6}"/>
                </a:ext>
              </a:extLst>
            </p:cNvPr>
            <p:cNvGrpSpPr/>
            <p:nvPr/>
          </p:nvGrpSpPr>
          <p:grpSpPr>
            <a:xfrm>
              <a:off x="623392" y="-2060866"/>
              <a:ext cx="10575777" cy="9954362"/>
              <a:chOff x="655711" y="-2187624"/>
              <a:chExt cx="10575777" cy="9954362"/>
            </a:xfrm>
          </p:grpSpPr>
          <p:pic>
            <p:nvPicPr>
              <p:cNvPr id="12" name="Picture 11" descr="A map of a town&#10;&#10;AI-generated content may be incorrect.">
                <a:extLst>
                  <a:ext uri="{FF2B5EF4-FFF2-40B4-BE49-F238E27FC236}">
                    <a16:creationId xmlns:a16="http://schemas.microsoft.com/office/drawing/2014/main" id="{D2A7B25E-8F33-A108-67E8-9A9B26DC4F4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2885089">
                <a:off x="2514600" y="-436243"/>
                <a:ext cx="7467600" cy="6565900"/>
              </a:xfrm>
              <a:prstGeom prst="rect">
                <a:avLst/>
              </a:prstGeom>
            </p:spPr>
          </p:pic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611B2B7F-05EA-E8BF-6B6C-F2E33148A1C3}"/>
                  </a:ext>
                </a:extLst>
              </p:cNvPr>
              <p:cNvSpPr/>
              <p:nvPr/>
            </p:nvSpPr>
            <p:spPr>
              <a:xfrm>
                <a:off x="2407837" y="4284712"/>
                <a:ext cx="8823651" cy="348202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CE2A057B-2B69-0A5B-B343-038DDDD56B78}"/>
                  </a:ext>
                </a:extLst>
              </p:cNvPr>
              <p:cNvSpPr/>
              <p:nvPr/>
            </p:nvSpPr>
            <p:spPr>
              <a:xfrm>
                <a:off x="655711" y="-2187624"/>
                <a:ext cx="10225136" cy="388843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7DC8E44-A9B8-BF9A-7256-3DDF1920962F}"/>
                </a:ext>
              </a:extLst>
            </p:cNvPr>
            <p:cNvSpPr txBox="1"/>
            <p:nvPr/>
          </p:nvSpPr>
          <p:spPr>
            <a:xfrm>
              <a:off x="503311" y="1204788"/>
              <a:ext cx="2167260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b="1" u="sng" dirty="0"/>
                <a:t>Surface B754: Cat 1</a:t>
              </a:r>
            </a:p>
          </p:txBody>
        </p:sp>
      </p:grpSp>
      <p:sp>
        <p:nvSpPr>
          <p:cNvPr id="17" name="Slide Number Placeholder 3">
            <a:extLst>
              <a:ext uri="{FF2B5EF4-FFF2-40B4-BE49-F238E27FC236}">
                <a16:creationId xmlns:a16="http://schemas.microsoft.com/office/drawing/2014/main" id="{E9D380BF-8692-F050-0C8D-D1093BC92D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78349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34F45AE-F492-9F20-F3E5-449B59E0CDEA}"/>
              </a:ext>
            </a:extLst>
          </p:cNvPr>
          <p:cNvSpPr txBox="1">
            <a:spLocks/>
          </p:cNvSpPr>
          <p:nvPr/>
        </p:nvSpPr>
        <p:spPr>
          <a:xfrm>
            <a:off x="386903" y="332656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004899"/>
                </a:solidFill>
              </a:rPr>
              <a:t>Proposal for main worksites: start LS3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357DA78-F610-7BAE-D000-CB41DD5F25C1}"/>
              </a:ext>
            </a:extLst>
          </p:cNvPr>
          <p:cNvSpPr txBox="1"/>
          <p:nvPr/>
        </p:nvSpPr>
        <p:spPr>
          <a:xfrm>
            <a:off x="404834" y="4213790"/>
            <a:ext cx="11765905" cy="19389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b="1" dirty="0"/>
              <a:t>Details:</a:t>
            </a:r>
          </a:p>
          <a:p>
            <a:pPr marL="285750" indent="-285750">
              <a:buFontTx/>
              <a:buChar char="-"/>
            </a:pPr>
            <a:r>
              <a:rPr lang="en-GB" dirty="0"/>
              <a:t>Extension of road and car park under construction today to create space for B754 worksite</a:t>
            </a:r>
          </a:p>
          <a:p>
            <a:pPr marL="285750" indent="-285750" algn="l">
              <a:buFontTx/>
              <a:buChar char="-"/>
            </a:pPr>
            <a:r>
              <a:rPr lang="en-GB" dirty="0"/>
              <a:t>Dismantling activities will be largely finished before B754 construction starts</a:t>
            </a:r>
          </a:p>
          <a:p>
            <a:pPr marL="285750" indent="-285750" algn="l">
              <a:buFontTx/>
              <a:buChar char="-"/>
            </a:pPr>
            <a:r>
              <a:rPr lang="en-GB" dirty="0"/>
              <a:t>However, careful scheduling needed to guarantee circulation of traffic to B911</a:t>
            </a:r>
          </a:p>
          <a:p>
            <a:pPr marL="285750" indent="-285750" algn="l">
              <a:buFontTx/>
              <a:buChar char="-"/>
            </a:pPr>
            <a:endParaRPr lang="en-GB" dirty="0"/>
          </a:p>
          <a:p>
            <a:pPr marL="285750" indent="-285750">
              <a:buFontTx/>
              <a:buChar char="-"/>
            </a:pPr>
            <a:r>
              <a:rPr lang="en-GB" b="1" dirty="0"/>
              <a:t>Both worksites under the same Planning &amp; Worksite Coordination by HI-ECN3 project</a:t>
            </a:r>
          </a:p>
          <a:p>
            <a:pPr marL="285750" indent="-285750" algn="l">
              <a:buFontTx/>
              <a:buChar char="-"/>
            </a:pPr>
            <a:endParaRPr lang="en-GB" dirty="0"/>
          </a:p>
        </p:txBody>
      </p:sp>
      <p:pic>
        <p:nvPicPr>
          <p:cNvPr id="5" name="Picture 4" descr="A blueprint of a road&#10;&#10;AI-generated content may be incorrect.">
            <a:extLst>
              <a:ext uri="{FF2B5EF4-FFF2-40B4-BE49-F238E27FC236}">
                <a16:creationId xmlns:a16="http://schemas.microsoft.com/office/drawing/2014/main" id="{8F7D232F-D78D-7BFA-774A-1316D0A39326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31904" y="1728831"/>
            <a:ext cx="2626976" cy="1178547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72529D13-EA2D-F0BD-7971-72C42CBDE547}"/>
              </a:ext>
            </a:extLst>
          </p:cNvPr>
          <p:cNvSpPr/>
          <p:nvPr/>
        </p:nvSpPr>
        <p:spPr>
          <a:xfrm>
            <a:off x="5951984" y="2348880"/>
            <a:ext cx="1289968" cy="621271"/>
          </a:xfrm>
          <a:prstGeom prst="rect">
            <a:avLst/>
          </a:prstGeom>
          <a:solidFill>
            <a:srgbClr val="FF0000">
              <a:alpha val="25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F60A8E7-B446-4900-C2B9-910138D4CEDB}"/>
              </a:ext>
            </a:extLst>
          </p:cNvPr>
          <p:cNvSpPr/>
          <p:nvPr/>
        </p:nvSpPr>
        <p:spPr>
          <a:xfrm>
            <a:off x="5951984" y="2665046"/>
            <a:ext cx="148184" cy="281733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99F98FC-D3CD-1820-13F9-DA2CB6D7FCDC}"/>
              </a:ext>
            </a:extLst>
          </p:cNvPr>
          <p:cNvSpPr/>
          <p:nvPr/>
        </p:nvSpPr>
        <p:spPr>
          <a:xfrm>
            <a:off x="7100778" y="2592319"/>
            <a:ext cx="148184" cy="281733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97532C5-4284-B2F1-0B3C-94290773A93F}"/>
              </a:ext>
            </a:extLst>
          </p:cNvPr>
          <p:cNvSpPr txBox="1"/>
          <p:nvPr/>
        </p:nvSpPr>
        <p:spPr>
          <a:xfrm>
            <a:off x="6121922" y="2455517"/>
            <a:ext cx="365485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200" b="1" dirty="0">
                <a:solidFill>
                  <a:schemeClr val="bg1"/>
                </a:solidFill>
              </a:rPr>
              <a:t>B754</a:t>
            </a:r>
          </a:p>
        </p:txBody>
      </p:sp>
      <p:sp>
        <p:nvSpPr>
          <p:cNvPr id="25" name="Date Placeholder 2">
            <a:extLst>
              <a:ext uri="{FF2B5EF4-FFF2-40B4-BE49-F238E27FC236}">
                <a16:creationId xmlns:a16="http://schemas.microsoft.com/office/drawing/2014/main" id="{B431AAFE-8EE7-921F-D800-904E37BD3B6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174870" y="6378349"/>
            <a:ext cx="3960440" cy="365125"/>
          </a:xfrm>
        </p:spPr>
        <p:txBody>
          <a:bodyPr/>
          <a:lstStyle/>
          <a:p>
            <a:r>
              <a:rPr lang="de-CH" dirty="0"/>
              <a:t>2 </a:t>
            </a:r>
            <a:r>
              <a:rPr lang="de-CH" dirty="0" err="1"/>
              <a:t>July</a:t>
            </a:r>
            <a:r>
              <a:rPr lang="de-CH" dirty="0"/>
              <a:t> 2025</a:t>
            </a:r>
            <a:endParaRPr lang="en-US" dirty="0"/>
          </a:p>
        </p:txBody>
      </p:sp>
      <p:sp>
        <p:nvSpPr>
          <p:cNvPr id="30" name="Footer Placeholder 3">
            <a:extLst>
              <a:ext uri="{FF2B5EF4-FFF2-40B4-BE49-F238E27FC236}">
                <a16:creationId xmlns:a16="http://schemas.microsoft.com/office/drawing/2014/main" id="{9B8DD72C-D0B3-ACB4-EBFB-2677E39219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03712" y="6378349"/>
            <a:ext cx="4285010" cy="365125"/>
          </a:xfrm>
        </p:spPr>
        <p:txBody>
          <a:bodyPr/>
          <a:lstStyle/>
          <a:p>
            <a:r>
              <a:rPr lang="en-US" dirty="0"/>
              <a:t>Matthew FRASER | Proposal for Worksite Safety </a:t>
            </a:r>
            <a:r>
              <a:rPr lang="en-US" dirty="0" err="1"/>
              <a:t>Organisation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80462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A8241D-16E2-D941-B672-7CDCC213C4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Proposal for Project </a:t>
            </a:r>
            <a:r>
              <a:rPr lang="en-US" dirty="0" err="1"/>
              <a:t>Organisation</a:t>
            </a:r>
            <a:r>
              <a:rPr lang="en-US" dirty="0"/>
              <a:t> for Execution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8C42575-8502-9C41-ACBF-DEB712BB56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B4D197A-03BC-C645-89F5-C987905FD17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3200" y="1219765"/>
            <a:ext cx="11376024" cy="5253605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/>
              <a:t>HI-ECN3 project will structure the coordination of execution phase similarly to LIU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Propose two main worksites (independent and closed – most likely Category 1)</a:t>
            </a:r>
          </a:p>
          <a:p>
            <a:pPr marL="990900" lvl="2" indent="-342900"/>
            <a:r>
              <a:rPr lang="en-US" sz="1900" dirty="0"/>
              <a:t>Underground (TCC8 and ECN3) &amp; Surface (new Building 754)</a:t>
            </a:r>
            <a:endParaRPr lang="en-US" sz="2000" dirty="0"/>
          </a:p>
          <a:p>
            <a:pPr lvl="1" indent="0">
              <a:buNone/>
            </a:pPr>
            <a:endParaRPr lang="en-US" sz="1700" dirty="0"/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0B85D020-BBA7-4EC9-BF39-9D9E3CC82E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384" y="2537999"/>
            <a:ext cx="4508178" cy="3398555"/>
          </a:xfrm>
          <a:prstGeom prst="rect">
            <a:avLst/>
          </a:prstGeom>
          <a:ln w="19050">
            <a:solidFill>
              <a:schemeClr val="accent1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2419BF8-EB33-99B4-9890-B2F26CE3431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5406089" y="2629021"/>
            <a:ext cx="6216725" cy="3216510"/>
          </a:xfrm>
          <a:prstGeom prst="rect">
            <a:avLst/>
          </a:prstGeom>
          <a:ln w="31750">
            <a:solidFill>
              <a:schemeClr val="tx1"/>
            </a:solidFill>
          </a:ln>
        </p:spPr>
      </p:pic>
      <p:sp>
        <p:nvSpPr>
          <p:cNvPr id="11" name="Date Placeholder 2">
            <a:extLst>
              <a:ext uri="{FF2B5EF4-FFF2-40B4-BE49-F238E27FC236}">
                <a16:creationId xmlns:a16="http://schemas.microsoft.com/office/drawing/2014/main" id="{E05F2E2B-1B99-0F06-62F1-0841E5E060C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174870" y="6378349"/>
            <a:ext cx="3960440" cy="365125"/>
          </a:xfrm>
        </p:spPr>
        <p:txBody>
          <a:bodyPr/>
          <a:lstStyle/>
          <a:p>
            <a:r>
              <a:rPr lang="de-CH" dirty="0"/>
              <a:t>2 </a:t>
            </a:r>
            <a:r>
              <a:rPr lang="de-CH" dirty="0" err="1"/>
              <a:t>July</a:t>
            </a:r>
            <a:r>
              <a:rPr lang="de-CH" dirty="0"/>
              <a:t> 2025</a:t>
            </a:r>
            <a:endParaRPr lang="en-US" dirty="0"/>
          </a:p>
        </p:txBody>
      </p:sp>
      <p:sp>
        <p:nvSpPr>
          <p:cNvPr id="12" name="Footer Placeholder 3">
            <a:extLst>
              <a:ext uri="{FF2B5EF4-FFF2-40B4-BE49-F238E27FC236}">
                <a16:creationId xmlns:a16="http://schemas.microsoft.com/office/drawing/2014/main" id="{44B8CF2D-2987-D564-C34D-E653A74479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03712" y="6378349"/>
            <a:ext cx="4285010" cy="365125"/>
          </a:xfrm>
        </p:spPr>
        <p:txBody>
          <a:bodyPr/>
          <a:lstStyle/>
          <a:p>
            <a:r>
              <a:rPr lang="en-US" dirty="0"/>
              <a:t>Matthew FRASER | Proposal for Worksite Safety </a:t>
            </a:r>
            <a:r>
              <a:rPr lang="en-US" dirty="0" err="1"/>
              <a:t>Organisation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21198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246BE5-868C-619F-952E-F84816B831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FD48C19F-A232-0025-298B-69ADAFC2D5BE}"/>
              </a:ext>
            </a:extLst>
          </p:cNvPr>
          <p:cNvCxnSpPr>
            <a:cxnSpLocks/>
            <a:endCxn id="43" idx="3"/>
          </p:cNvCxnSpPr>
          <p:nvPr/>
        </p:nvCxnSpPr>
        <p:spPr>
          <a:xfrm flipH="1">
            <a:off x="2056225" y="5249134"/>
            <a:ext cx="7709814" cy="0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6" name="Group 175">
            <a:extLst>
              <a:ext uri="{FF2B5EF4-FFF2-40B4-BE49-F238E27FC236}">
                <a16:creationId xmlns:a16="http://schemas.microsoft.com/office/drawing/2014/main" id="{3165A66F-7483-4121-447E-9BF4CB759943}"/>
              </a:ext>
            </a:extLst>
          </p:cNvPr>
          <p:cNvGrpSpPr/>
          <p:nvPr/>
        </p:nvGrpSpPr>
        <p:grpSpPr>
          <a:xfrm>
            <a:off x="2287510" y="2075731"/>
            <a:ext cx="729769" cy="3385624"/>
            <a:chOff x="2530970" y="2327168"/>
            <a:chExt cx="729769" cy="3385624"/>
          </a:xfrm>
        </p:grpSpPr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947704B0-66B3-38EA-7785-657CDB5967BA}"/>
                </a:ext>
              </a:extLst>
            </p:cNvPr>
            <p:cNvCxnSpPr>
              <a:cxnSpLocks/>
              <a:stCxn id="151" idx="2"/>
              <a:endCxn id="64" idx="0"/>
            </p:cNvCxnSpPr>
            <p:nvPr/>
          </p:nvCxnSpPr>
          <p:spPr>
            <a:xfrm>
              <a:off x="2888610" y="2327168"/>
              <a:ext cx="7245" cy="2945247"/>
            </a:xfrm>
            <a:prstGeom prst="line">
              <a:avLst/>
            </a:prstGeom>
            <a:ln w="12700">
              <a:solidFill>
                <a:srgbClr val="00B05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Rounded Rectangle 63">
              <a:extLst>
                <a:ext uri="{FF2B5EF4-FFF2-40B4-BE49-F238E27FC236}">
                  <a16:creationId xmlns:a16="http://schemas.microsoft.com/office/drawing/2014/main" id="{D7D3EEBD-6D46-0915-9C2C-32E5D7B30C3D}"/>
                </a:ext>
              </a:extLst>
            </p:cNvPr>
            <p:cNvSpPr/>
            <p:nvPr/>
          </p:nvSpPr>
          <p:spPr>
            <a:xfrm>
              <a:off x="2530970" y="5272415"/>
              <a:ext cx="729769" cy="440377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600" b="1" dirty="0">
                  <a:solidFill>
                    <a:schemeClr val="bg2">
                      <a:lumMod val="10000"/>
                    </a:schemeClr>
                  </a:solidFill>
                </a:rPr>
                <a:t>WP2</a:t>
              </a:r>
            </a:p>
            <a:p>
              <a:pPr algn="ctr"/>
              <a:r>
                <a:rPr lang="en-GB" sz="600" b="1" dirty="0">
                  <a:solidFill>
                    <a:schemeClr val="bg2">
                      <a:lumMod val="10000"/>
                    </a:schemeClr>
                  </a:solidFill>
                </a:rPr>
                <a:t>Coordination</a:t>
              </a:r>
            </a:p>
            <a:p>
              <a:pPr algn="ctr"/>
              <a:r>
                <a:rPr lang="en-GB" sz="600" b="1" dirty="0">
                  <a:solidFill>
                    <a:schemeClr val="bg2">
                      <a:lumMod val="10000"/>
                    </a:schemeClr>
                  </a:solidFill>
                </a:rPr>
                <a:t>Meeting</a:t>
              </a:r>
            </a:p>
          </p:txBody>
        </p:sp>
      </p:grpSp>
      <p:grpSp>
        <p:nvGrpSpPr>
          <p:cNvPr id="181" name="Group 180">
            <a:extLst>
              <a:ext uri="{FF2B5EF4-FFF2-40B4-BE49-F238E27FC236}">
                <a16:creationId xmlns:a16="http://schemas.microsoft.com/office/drawing/2014/main" id="{3348B2F7-E8AA-88A6-2143-79E0739E0482}"/>
              </a:ext>
            </a:extLst>
          </p:cNvPr>
          <p:cNvGrpSpPr/>
          <p:nvPr/>
        </p:nvGrpSpPr>
        <p:grpSpPr>
          <a:xfrm>
            <a:off x="3141592" y="2075731"/>
            <a:ext cx="729769" cy="3385624"/>
            <a:chOff x="2530970" y="2327168"/>
            <a:chExt cx="729769" cy="3385624"/>
          </a:xfrm>
        </p:grpSpPr>
        <p:cxnSp>
          <p:nvCxnSpPr>
            <p:cNvPr id="182" name="Straight Connector 181">
              <a:extLst>
                <a:ext uri="{FF2B5EF4-FFF2-40B4-BE49-F238E27FC236}">
                  <a16:creationId xmlns:a16="http://schemas.microsoft.com/office/drawing/2014/main" id="{4C737873-20EB-781A-C639-C5F2ABC0562B}"/>
                </a:ext>
              </a:extLst>
            </p:cNvPr>
            <p:cNvCxnSpPr>
              <a:cxnSpLocks/>
              <a:endCxn id="183" idx="0"/>
            </p:cNvCxnSpPr>
            <p:nvPr/>
          </p:nvCxnSpPr>
          <p:spPr>
            <a:xfrm>
              <a:off x="2888610" y="2327168"/>
              <a:ext cx="7245" cy="2945247"/>
            </a:xfrm>
            <a:prstGeom prst="line">
              <a:avLst/>
            </a:prstGeom>
            <a:ln w="12700">
              <a:solidFill>
                <a:srgbClr val="00B05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3" name="Rounded Rectangle 182">
              <a:extLst>
                <a:ext uri="{FF2B5EF4-FFF2-40B4-BE49-F238E27FC236}">
                  <a16:creationId xmlns:a16="http://schemas.microsoft.com/office/drawing/2014/main" id="{29DEA49C-99E5-6391-A927-E173C567102C}"/>
                </a:ext>
              </a:extLst>
            </p:cNvPr>
            <p:cNvSpPr/>
            <p:nvPr/>
          </p:nvSpPr>
          <p:spPr>
            <a:xfrm>
              <a:off x="2530970" y="5272415"/>
              <a:ext cx="729769" cy="440377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600" b="1" dirty="0">
                  <a:solidFill>
                    <a:schemeClr val="bg2">
                      <a:lumMod val="10000"/>
                    </a:schemeClr>
                  </a:solidFill>
                </a:rPr>
                <a:t>WP3</a:t>
              </a:r>
            </a:p>
            <a:p>
              <a:pPr algn="ctr"/>
              <a:r>
                <a:rPr lang="en-GB" sz="600" b="1" dirty="0">
                  <a:solidFill>
                    <a:schemeClr val="bg2">
                      <a:lumMod val="10000"/>
                    </a:schemeClr>
                  </a:solidFill>
                </a:rPr>
                <a:t>Coordination</a:t>
              </a:r>
            </a:p>
            <a:p>
              <a:pPr algn="ctr"/>
              <a:r>
                <a:rPr lang="en-GB" sz="600" b="1" dirty="0">
                  <a:solidFill>
                    <a:schemeClr val="bg2">
                      <a:lumMod val="10000"/>
                    </a:schemeClr>
                  </a:solidFill>
                </a:rPr>
                <a:t>Meeting</a:t>
              </a:r>
            </a:p>
          </p:txBody>
        </p:sp>
      </p:grpSp>
      <p:grpSp>
        <p:nvGrpSpPr>
          <p:cNvPr id="184" name="Group 183">
            <a:extLst>
              <a:ext uri="{FF2B5EF4-FFF2-40B4-BE49-F238E27FC236}">
                <a16:creationId xmlns:a16="http://schemas.microsoft.com/office/drawing/2014/main" id="{A336C575-568D-683A-14A9-CB37C6511671}"/>
              </a:ext>
            </a:extLst>
          </p:cNvPr>
          <p:cNvGrpSpPr/>
          <p:nvPr/>
        </p:nvGrpSpPr>
        <p:grpSpPr>
          <a:xfrm>
            <a:off x="3987736" y="2083363"/>
            <a:ext cx="729769" cy="3385624"/>
            <a:chOff x="2530970" y="2327168"/>
            <a:chExt cx="729769" cy="3385624"/>
          </a:xfrm>
        </p:grpSpPr>
        <p:cxnSp>
          <p:nvCxnSpPr>
            <p:cNvPr id="185" name="Straight Connector 184">
              <a:extLst>
                <a:ext uri="{FF2B5EF4-FFF2-40B4-BE49-F238E27FC236}">
                  <a16:creationId xmlns:a16="http://schemas.microsoft.com/office/drawing/2014/main" id="{1CD74DE6-2001-3EEF-85EF-2FADA2471B08}"/>
                </a:ext>
              </a:extLst>
            </p:cNvPr>
            <p:cNvCxnSpPr>
              <a:cxnSpLocks/>
              <a:endCxn id="186" idx="0"/>
            </p:cNvCxnSpPr>
            <p:nvPr/>
          </p:nvCxnSpPr>
          <p:spPr>
            <a:xfrm>
              <a:off x="2888610" y="2327168"/>
              <a:ext cx="7245" cy="2945247"/>
            </a:xfrm>
            <a:prstGeom prst="line">
              <a:avLst/>
            </a:prstGeom>
            <a:ln w="12700">
              <a:solidFill>
                <a:srgbClr val="00B05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6" name="Rounded Rectangle 185">
              <a:extLst>
                <a:ext uri="{FF2B5EF4-FFF2-40B4-BE49-F238E27FC236}">
                  <a16:creationId xmlns:a16="http://schemas.microsoft.com/office/drawing/2014/main" id="{0E0C75BA-8E00-BEE8-A021-725DDFAC7AEE}"/>
                </a:ext>
              </a:extLst>
            </p:cNvPr>
            <p:cNvSpPr/>
            <p:nvPr/>
          </p:nvSpPr>
          <p:spPr>
            <a:xfrm>
              <a:off x="2530970" y="5272415"/>
              <a:ext cx="729769" cy="440377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600" b="1" dirty="0">
                  <a:solidFill>
                    <a:schemeClr val="bg2">
                      <a:lumMod val="10000"/>
                    </a:schemeClr>
                  </a:solidFill>
                </a:rPr>
                <a:t>WP6</a:t>
              </a:r>
            </a:p>
            <a:p>
              <a:pPr algn="ctr"/>
              <a:r>
                <a:rPr lang="en-GB" sz="600" b="1" dirty="0">
                  <a:solidFill>
                    <a:schemeClr val="bg2">
                      <a:lumMod val="10000"/>
                    </a:schemeClr>
                  </a:solidFill>
                </a:rPr>
                <a:t>Coordination</a:t>
              </a:r>
            </a:p>
            <a:p>
              <a:pPr algn="ctr"/>
              <a:r>
                <a:rPr lang="en-GB" sz="600" b="1" dirty="0">
                  <a:solidFill>
                    <a:schemeClr val="bg2">
                      <a:lumMod val="10000"/>
                    </a:schemeClr>
                  </a:solidFill>
                </a:rPr>
                <a:t>Meeting</a:t>
              </a:r>
            </a:p>
          </p:txBody>
        </p:sp>
      </p:grpSp>
      <p:grpSp>
        <p:nvGrpSpPr>
          <p:cNvPr id="187" name="Group 186">
            <a:extLst>
              <a:ext uri="{FF2B5EF4-FFF2-40B4-BE49-F238E27FC236}">
                <a16:creationId xmlns:a16="http://schemas.microsoft.com/office/drawing/2014/main" id="{2473F2C2-4C25-8460-9E63-A33E39797B7C}"/>
              </a:ext>
            </a:extLst>
          </p:cNvPr>
          <p:cNvGrpSpPr/>
          <p:nvPr/>
        </p:nvGrpSpPr>
        <p:grpSpPr>
          <a:xfrm>
            <a:off x="4848148" y="2083363"/>
            <a:ext cx="729769" cy="3385624"/>
            <a:chOff x="2530970" y="2327168"/>
            <a:chExt cx="729769" cy="3385624"/>
          </a:xfrm>
        </p:grpSpPr>
        <p:cxnSp>
          <p:nvCxnSpPr>
            <p:cNvPr id="188" name="Straight Connector 187">
              <a:extLst>
                <a:ext uri="{FF2B5EF4-FFF2-40B4-BE49-F238E27FC236}">
                  <a16:creationId xmlns:a16="http://schemas.microsoft.com/office/drawing/2014/main" id="{DAC04F4C-BCEB-7C47-4FC7-EE9E1FFAA8BD}"/>
                </a:ext>
              </a:extLst>
            </p:cNvPr>
            <p:cNvCxnSpPr>
              <a:cxnSpLocks/>
              <a:endCxn id="189" idx="0"/>
            </p:cNvCxnSpPr>
            <p:nvPr/>
          </p:nvCxnSpPr>
          <p:spPr>
            <a:xfrm>
              <a:off x="2888610" y="2327168"/>
              <a:ext cx="7245" cy="2945247"/>
            </a:xfrm>
            <a:prstGeom prst="line">
              <a:avLst/>
            </a:prstGeom>
            <a:ln w="12700">
              <a:solidFill>
                <a:srgbClr val="00B05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9" name="Rounded Rectangle 188">
              <a:extLst>
                <a:ext uri="{FF2B5EF4-FFF2-40B4-BE49-F238E27FC236}">
                  <a16:creationId xmlns:a16="http://schemas.microsoft.com/office/drawing/2014/main" id="{D2C5A8B9-8D01-5E55-9120-BAEEBF2E4047}"/>
                </a:ext>
              </a:extLst>
            </p:cNvPr>
            <p:cNvSpPr/>
            <p:nvPr/>
          </p:nvSpPr>
          <p:spPr>
            <a:xfrm>
              <a:off x="2530970" y="5272415"/>
              <a:ext cx="729769" cy="440377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600" b="1" dirty="0">
                  <a:solidFill>
                    <a:schemeClr val="bg2">
                      <a:lumMod val="10000"/>
                    </a:schemeClr>
                  </a:solidFill>
                </a:rPr>
                <a:t>WP8</a:t>
              </a:r>
            </a:p>
            <a:p>
              <a:pPr algn="ctr"/>
              <a:r>
                <a:rPr lang="en-GB" sz="600" b="1" dirty="0">
                  <a:solidFill>
                    <a:schemeClr val="bg2">
                      <a:lumMod val="10000"/>
                    </a:schemeClr>
                  </a:solidFill>
                </a:rPr>
                <a:t>Coordination</a:t>
              </a:r>
            </a:p>
            <a:p>
              <a:pPr algn="ctr"/>
              <a:r>
                <a:rPr lang="en-GB" sz="600" b="1" dirty="0">
                  <a:solidFill>
                    <a:schemeClr val="bg2">
                      <a:lumMod val="10000"/>
                    </a:schemeClr>
                  </a:solidFill>
                </a:rPr>
                <a:t>Meeting</a:t>
              </a:r>
            </a:p>
          </p:txBody>
        </p:sp>
      </p:grp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526D5E7-0C33-D628-A2D7-FAE2492517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CA686432-C07C-C654-B3FE-7D3C77A13ED2}"/>
              </a:ext>
            </a:extLst>
          </p:cNvPr>
          <p:cNvSpPr/>
          <p:nvPr/>
        </p:nvSpPr>
        <p:spPr>
          <a:xfrm>
            <a:off x="5426444" y="2135586"/>
            <a:ext cx="5472615" cy="2595149"/>
          </a:xfrm>
          <a:prstGeom prst="roundRect">
            <a:avLst/>
          </a:prstGeom>
          <a:solidFill>
            <a:schemeClr val="tx1">
              <a:alpha val="2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x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4B28EA44-6509-4E2F-D017-119B58544095}"/>
              </a:ext>
            </a:extLst>
          </p:cNvPr>
          <p:cNvCxnSpPr>
            <a:cxnSpLocks/>
            <a:stCxn id="31" idx="0"/>
            <a:endCxn id="43" idx="0"/>
          </p:cNvCxnSpPr>
          <p:nvPr/>
        </p:nvCxnSpPr>
        <p:spPr>
          <a:xfrm flipH="1">
            <a:off x="1235287" y="1383907"/>
            <a:ext cx="1" cy="3346829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AE6C7D69-629F-0580-C49B-A21B38A4D402}"/>
              </a:ext>
            </a:extLst>
          </p:cNvPr>
          <p:cNvGrpSpPr/>
          <p:nvPr/>
        </p:nvGrpSpPr>
        <p:grpSpPr>
          <a:xfrm>
            <a:off x="5538220" y="1388715"/>
            <a:ext cx="1042729" cy="3222374"/>
            <a:chOff x="3130043" y="1143927"/>
            <a:chExt cx="886808" cy="3732679"/>
          </a:xfrm>
        </p:grpSpPr>
        <p:sp>
          <p:nvSpPr>
            <p:cNvPr id="11" name="Rounded Rectangle 10">
              <a:extLst>
                <a:ext uri="{FF2B5EF4-FFF2-40B4-BE49-F238E27FC236}">
                  <a16:creationId xmlns:a16="http://schemas.microsoft.com/office/drawing/2014/main" id="{048506B3-9419-A5C0-59B7-FE9D9D7B8459}"/>
                </a:ext>
              </a:extLst>
            </p:cNvPr>
            <p:cNvSpPr/>
            <p:nvPr/>
          </p:nvSpPr>
          <p:spPr>
            <a:xfrm>
              <a:off x="3233580" y="1143927"/>
              <a:ext cx="692930" cy="3732679"/>
            </a:xfrm>
            <a:prstGeom prst="round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9DF1C9EF-5143-051B-70B1-4411A994D6BF}"/>
                </a:ext>
              </a:extLst>
            </p:cNvPr>
            <p:cNvSpPr txBox="1"/>
            <p:nvPr/>
          </p:nvSpPr>
          <p:spPr>
            <a:xfrm>
              <a:off x="3130043" y="1213046"/>
              <a:ext cx="886808" cy="6155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000" b="1" dirty="0">
                  <a:solidFill>
                    <a:schemeClr val="tx2"/>
                  </a:solidFill>
                </a:rPr>
                <a:t>WP4</a:t>
              </a:r>
            </a:p>
            <a:p>
              <a:pPr algn="ctr"/>
              <a:r>
                <a:rPr lang="en-GB" sz="1000" i="1" dirty="0">
                  <a:solidFill>
                    <a:schemeClr val="tx2"/>
                  </a:solidFill>
                </a:rPr>
                <a:t>WPL</a:t>
              </a:r>
            </a:p>
            <a:p>
              <a:pPr algn="ctr"/>
              <a:r>
                <a:rPr lang="en-GB" sz="1000" i="1" dirty="0">
                  <a:solidFill>
                    <a:schemeClr val="tx2"/>
                  </a:solidFill>
                </a:rPr>
                <a:t>J.L. </a:t>
              </a:r>
            </a:p>
            <a:p>
              <a:pPr algn="ctr"/>
              <a:r>
                <a:rPr lang="en-GB" sz="1000" i="1" dirty="0">
                  <a:solidFill>
                    <a:schemeClr val="tx2"/>
                  </a:solidFill>
                </a:rPr>
                <a:t>GRENARD</a:t>
              </a:r>
            </a:p>
          </p:txBody>
        </p:sp>
      </p:grpSp>
      <p:grpSp>
        <p:nvGrpSpPr>
          <p:cNvPr id="159" name="Group 158">
            <a:extLst>
              <a:ext uri="{FF2B5EF4-FFF2-40B4-BE49-F238E27FC236}">
                <a16:creationId xmlns:a16="http://schemas.microsoft.com/office/drawing/2014/main" id="{587BDB66-7970-5001-E147-ABFE64F45C7B}"/>
              </a:ext>
            </a:extLst>
          </p:cNvPr>
          <p:cNvGrpSpPr/>
          <p:nvPr/>
        </p:nvGrpSpPr>
        <p:grpSpPr>
          <a:xfrm>
            <a:off x="8223755" y="1383907"/>
            <a:ext cx="1102961" cy="3257990"/>
            <a:chOff x="7840839" y="1629247"/>
            <a:chExt cx="1102961" cy="3257990"/>
          </a:xfrm>
        </p:grpSpPr>
        <p:sp>
          <p:nvSpPr>
            <p:cNvPr id="14" name="Rounded Rectangle 13">
              <a:extLst>
                <a:ext uri="{FF2B5EF4-FFF2-40B4-BE49-F238E27FC236}">
                  <a16:creationId xmlns:a16="http://schemas.microsoft.com/office/drawing/2014/main" id="{EEB0D2B9-0F75-A78A-A235-E017D01EBC44}"/>
                </a:ext>
              </a:extLst>
            </p:cNvPr>
            <p:cNvSpPr/>
            <p:nvPr/>
          </p:nvSpPr>
          <p:spPr>
            <a:xfrm>
              <a:off x="7867504" y="1629247"/>
              <a:ext cx="1076296" cy="3257990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554BD06F-050D-E89B-1DF0-B87701CEC671}"/>
                </a:ext>
              </a:extLst>
            </p:cNvPr>
            <p:cNvSpPr txBox="1"/>
            <p:nvPr/>
          </p:nvSpPr>
          <p:spPr>
            <a:xfrm>
              <a:off x="7840839" y="1662985"/>
              <a:ext cx="1101566" cy="6155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000" b="1" dirty="0">
                  <a:solidFill>
                    <a:schemeClr val="tx2"/>
                  </a:solidFill>
                </a:rPr>
                <a:t>NA62 </a:t>
              </a:r>
            </a:p>
            <a:p>
              <a:pPr algn="ctr"/>
              <a:r>
                <a:rPr lang="en-GB" sz="1000" b="1" dirty="0">
                  <a:solidFill>
                    <a:schemeClr val="tx2"/>
                  </a:solidFill>
                </a:rPr>
                <a:t>Dismantling</a:t>
              </a:r>
            </a:p>
            <a:p>
              <a:pPr algn="ctr"/>
              <a:r>
                <a:rPr lang="en-GB" sz="1000" b="1" i="1" dirty="0">
                  <a:solidFill>
                    <a:schemeClr val="tx2"/>
                  </a:solidFill>
                </a:rPr>
                <a:t>EP</a:t>
              </a:r>
              <a:r>
                <a:rPr lang="en-GB" sz="1000" i="1" dirty="0">
                  <a:solidFill>
                    <a:schemeClr val="tx2"/>
                  </a:solidFill>
                </a:rPr>
                <a:t> </a:t>
              </a:r>
              <a:r>
                <a:rPr lang="en-GB" sz="1000" b="1" i="1" dirty="0">
                  <a:solidFill>
                    <a:schemeClr val="tx2"/>
                  </a:solidFill>
                </a:rPr>
                <a:t>PL</a:t>
              </a:r>
            </a:p>
            <a:p>
              <a:pPr algn="ctr"/>
              <a:r>
                <a:rPr lang="en-GB" sz="1000" i="1" dirty="0">
                  <a:solidFill>
                    <a:schemeClr val="tx2"/>
                  </a:solidFill>
                </a:rPr>
                <a:t>H. DANIELSSON</a:t>
              </a:r>
            </a:p>
          </p:txBody>
        </p:sp>
      </p:grp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42F380E6-C15C-A792-883C-A43651964AC1}"/>
              </a:ext>
            </a:extLst>
          </p:cNvPr>
          <p:cNvSpPr/>
          <p:nvPr/>
        </p:nvSpPr>
        <p:spPr>
          <a:xfrm>
            <a:off x="377642" y="1383907"/>
            <a:ext cx="1715291" cy="955167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tx2"/>
                </a:solidFill>
              </a:rPr>
              <a:t>Integration (ICEA)</a:t>
            </a:r>
          </a:p>
          <a:p>
            <a:pPr algn="ctr"/>
            <a:r>
              <a:rPr lang="en-GB" sz="1000" i="1" dirty="0">
                <a:solidFill>
                  <a:schemeClr val="tx2"/>
                </a:solidFill>
              </a:rPr>
              <a:t>M. LAZZARONI</a:t>
            </a:r>
          </a:p>
          <a:p>
            <a:pPr algn="ctr"/>
            <a:endParaRPr lang="en-GB" sz="1000" i="1" dirty="0">
              <a:solidFill>
                <a:schemeClr val="tx2"/>
              </a:solidFill>
            </a:endParaRPr>
          </a:p>
          <a:p>
            <a:pPr algn="ctr"/>
            <a:r>
              <a:rPr lang="en-GB" sz="1000" i="1" dirty="0">
                <a:solidFill>
                  <a:schemeClr val="tx2"/>
                </a:solidFill>
              </a:rPr>
              <a:t>supported by J.L. GRENARD &amp; F. BUTIN</a:t>
            </a:r>
          </a:p>
        </p:txBody>
      </p:sp>
      <p:sp>
        <p:nvSpPr>
          <p:cNvPr id="33" name="Rounded Rectangle 32">
            <a:extLst>
              <a:ext uri="{FF2B5EF4-FFF2-40B4-BE49-F238E27FC236}">
                <a16:creationId xmlns:a16="http://schemas.microsoft.com/office/drawing/2014/main" id="{2A76C52C-FB22-4DCE-8ACE-706544038D98}"/>
              </a:ext>
            </a:extLst>
          </p:cNvPr>
          <p:cNvSpPr/>
          <p:nvPr/>
        </p:nvSpPr>
        <p:spPr>
          <a:xfrm>
            <a:off x="377642" y="2420794"/>
            <a:ext cx="1715291" cy="55226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tx2"/>
                </a:solidFill>
              </a:rPr>
              <a:t>Configuration Management (inc. LDB)</a:t>
            </a:r>
          </a:p>
          <a:p>
            <a:pPr algn="ctr"/>
            <a:r>
              <a:rPr lang="en-GB" sz="1000" i="1" dirty="0">
                <a:solidFill>
                  <a:schemeClr val="tx2"/>
                </a:solidFill>
              </a:rPr>
              <a:t>G. ROMAGNOLI</a:t>
            </a: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F999E549-EEAA-3848-BC4C-53271D426B8F}"/>
              </a:ext>
            </a:extLst>
          </p:cNvPr>
          <p:cNvCxnSpPr>
            <a:cxnSpLocks/>
            <a:stCxn id="37" idx="1"/>
          </p:cNvCxnSpPr>
          <p:nvPr/>
        </p:nvCxnSpPr>
        <p:spPr>
          <a:xfrm flipH="1">
            <a:off x="2077722" y="3726867"/>
            <a:ext cx="3481995" cy="0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0BF0AD36-0C09-ED49-99AA-323C4CA4DA42}"/>
              </a:ext>
            </a:extLst>
          </p:cNvPr>
          <p:cNvSpPr/>
          <p:nvPr/>
        </p:nvSpPr>
        <p:spPr>
          <a:xfrm>
            <a:off x="377642" y="3043524"/>
            <a:ext cx="1739407" cy="137263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tx2"/>
                </a:solidFill>
              </a:rPr>
              <a:t>Planning &amp; Scheduling</a:t>
            </a:r>
          </a:p>
          <a:p>
            <a:pPr algn="ctr"/>
            <a:r>
              <a:rPr lang="en-GB" sz="1000" i="1" dirty="0">
                <a:solidFill>
                  <a:schemeClr val="tx2"/>
                </a:solidFill>
              </a:rPr>
              <a:t>F. PEDROSA - PPO</a:t>
            </a:r>
          </a:p>
          <a:p>
            <a:pPr algn="ctr"/>
            <a:endParaRPr lang="en-GB" sz="1000" i="1" dirty="0">
              <a:solidFill>
                <a:schemeClr val="tx2"/>
              </a:solidFill>
            </a:endParaRPr>
          </a:p>
          <a:p>
            <a:pPr algn="ctr"/>
            <a:r>
              <a:rPr lang="en-GB" sz="1000" b="1" dirty="0">
                <a:solidFill>
                  <a:schemeClr val="tx2"/>
                </a:solidFill>
              </a:rPr>
              <a:t>Safety</a:t>
            </a:r>
          </a:p>
          <a:p>
            <a:pPr algn="ctr"/>
            <a:r>
              <a:rPr lang="en-GB" sz="1000" i="1" dirty="0">
                <a:solidFill>
                  <a:schemeClr val="tx2"/>
                </a:solidFill>
              </a:rPr>
              <a:t>M. AVERNA </a:t>
            </a:r>
            <a:r>
              <a:rPr lang="en-GB" sz="1000" dirty="0">
                <a:solidFill>
                  <a:schemeClr val="tx2"/>
                </a:solidFill>
              </a:rPr>
              <a:t>- PSO</a:t>
            </a:r>
            <a:endParaRPr lang="en-GB" sz="1000" i="1" dirty="0">
              <a:solidFill>
                <a:schemeClr val="tx2"/>
              </a:solidFill>
            </a:endParaRPr>
          </a:p>
          <a:p>
            <a:pPr algn="ctr"/>
            <a:endParaRPr lang="en-GB" sz="1000" b="1" dirty="0">
              <a:solidFill>
                <a:schemeClr val="tx2"/>
              </a:solidFill>
            </a:endParaRPr>
          </a:p>
          <a:p>
            <a:pPr algn="ctr"/>
            <a:r>
              <a:rPr lang="en-GB" sz="1000" b="1" dirty="0">
                <a:solidFill>
                  <a:schemeClr val="tx2"/>
                </a:solidFill>
              </a:rPr>
              <a:t>Safety Coordinator</a:t>
            </a:r>
          </a:p>
          <a:p>
            <a:pPr algn="ctr"/>
            <a:r>
              <a:rPr lang="en-GB" sz="1000" i="1" dirty="0">
                <a:solidFill>
                  <a:schemeClr val="tx2"/>
                </a:solidFill>
              </a:rPr>
              <a:t>(via EROS if Cat 1)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CEB3BF6B-0B6D-FF6D-BA23-FE0210115C4E}"/>
              </a:ext>
            </a:extLst>
          </p:cNvPr>
          <p:cNvSpPr txBox="1"/>
          <p:nvPr/>
        </p:nvSpPr>
        <p:spPr>
          <a:xfrm>
            <a:off x="5507001" y="2337214"/>
            <a:ext cx="65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endParaRPr lang="en-GB" sz="1600" dirty="0"/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9155EFAB-0220-A8C0-AD6B-6E13790DC708}"/>
              </a:ext>
            </a:extLst>
          </p:cNvPr>
          <p:cNvSpPr/>
          <p:nvPr/>
        </p:nvSpPr>
        <p:spPr>
          <a:xfrm>
            <a:off x="10291741" y="5009522"/>
            <a:ext cx="1687137" cy="887739"/>
          </a:xfrm>
          <a:prstGeom prst="roundRect">
            <a:avLst/>
          </a:prstGeom>
          <a:solidFill>
            <a:srgbClr val="FF0000">
              <a:alpha val="2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tx2"/>
                </a:solidFill>
              </a:rPr>
              <a:t>NA-CONS Worksite</a:t>
            </a:r>
          </a:p>
          <a:p>
            <a:pPr algn="ctr"/>
            <a:r>
              <a:rPr lang="en-GB" sz="1000" b="1" dirty="0">
                <a:solidFill>
                  <a:schemeClr val="tx2"/>
                </a:solidFill>
              </a:rPr>
              <a:t>Coordination Meeting</a:t>
            </a:r>
            <a:endParaRPr lang="en-GB" sz="1000" i="1" dirty="0">
              <a:solidFill>
                <a:schemeClr val="tx2"/>
              </a:solidFill>
            </a:endParaRPr>
          </a:p>
          <a:p>
            <a:pPr algn="ctr"/>
            <a:r>
              <a:rPr lang="en-GB" sz="1000" dirty="0">
                <a:solidFill>
                  <a:schemeClr val="tx2"/>
                </a:solidFill>
              </a:rPr>
              <a:t>HI-ECN3 Project Worksite Coordinator + others as needed</a:t>
            </a:r>
          </a:p>
        </p:txBody>
      </p: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FAA9CC70-3F36-46C6-47DC-FEE16BF765CF}"/>
              </a:ext>
            </a:extLst>
          </p:cNvPr>
          <p:cNvGrpSpPr/>
          <p:nvPr/>
        </p:nvGrpSpPr>
        <p:grpSpPr>
          <a:xfrm>
            <a:off x="9256620" y="1400873"/>
            <a:ext cx="1363788" cy="3234706"/>
            <a:chOff x="3130040" y="1143927"/>
            <a:chExt cx="1159859" cy="17502224"/>
          </a:xfrm>
        </p:grpSpPr>
        <p:sp>
          <p:nvSpPr>
            <p:cNvPr id="142" name="Rounded Rectangle 141">
              <a:extLst>
                <a:ext uri="{FF2B5EF4-FFF2-40B4-BE49-F238E27FC236}">
                  <a16:creationId xmlns:a16="http://schemas.microsoft.com/office/drawing/2014/main" id="{8637B4A9-6F3E-F103-C01B-8BE2A8EEA997}"/>
                </a:ext>
              </a:extLst>
            </p:cNvPr>
            <p:cNvSpPr/>
            <p:nvPr/>
          </p:nvSpPr>
          <p:spPr>
            <a:xfrm>
              <a:off x="3233580" y="1143927"/>
              <a:ext cx="980368" cy="17502224"/>
            </a:xfrm>
            <a:prstGeom prst="round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3" name="TextBox 142">
              <a:extLst>
                <a:ext uri="{FF2B5EF4-FFF2-40B4-BE49-F238E27FC236}">
                  <a16:creationId xmlns:a16="http://schemas.microsoft.com/office/drawing/2014/main" id="{22AD3AD3-F384-4A43-95D4-9F4B26CF52C0}"/>
                </a:ext>
              </a:extLst>
            </p:cNvPr>
            <p:cNvSpPr txBox="1"/>
            <p:nvPr/>
          </p:nvSpPr>
          <p:spPr>
            <a:xfrm>
              <a:off x="3130040" y="1213049"/>
              <a:ext cx="1159859" cy="249795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000" b="1" dirty="0">
                  <a:solidFill>
                    <a:schemeClr val="tx2"/>
                  </a:solidFill>
                </a:rPr>
                <a:t>WP7</a:t>
              </a:r>
            </a:p>
            <a:p>
              <a:pPr algn="ctr"/>
              <a:r>
                <a:rPr lang="en-GB" sz="1000" i="1" dirty="0">
                  <a:solidFill>
                    <a:schemeClr val="tx2"/>
                  </a:solidFill>
                </a:rPr>
                <a:t>WPL</a:t>
              </a:r>
            </a:p>
            <a:p>
              <a:pPr algn="ctr"/>
              <a:r>
                <a:rPr lang="en-GB" sz="1000" i="1" dirty="0">
                  <a:solidFill>
                    <a:schemeClr val="tx2"/>
                  </a:solidFill>
                </a:rPr>
                <a:t>F. PEDROSA</a:t>
              </a:r>
            </a:p>
          </p:txBody>
        </p:sp>
      </p:grp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A3B06904-CB8A-926D-9257-4F97408FCF79}"/>
              </a:ext>
            </a:extLst>
          </p:cNvPr>
          <p:cNvGrpSpPr/>
          <p:nvPr/>
        </p:nvGrpSpPr>
        <p:grpSpPr>
          <a:xfrm>
            <a:off x="6391794" y="1391608"/>
            <a:ext cx="1042729" cy="3222374"/>
            <a:chOff x="3130043" y="1143927"/>
            <a:chExt cx="886808" cy="3732679"/>
          </a:xfrm>
        </p:grpSpPr>
        <p:sp>
          <p:nvSpPr>
            <p:cNvPr id="145" name="Rounded Rectangle 144">
              <a:extLst>
                <a:ext uri="{FF2B5EF4-FFF2-40B4-BE49-F238E27FC236}">
                  <a16:creationId xmlns:a16="http://schemas.microsoft.com/office/drawing/2014/main" id="{03A31CD6-D399-6EAE-593F-75B6F4E90FB0}"/>
                </a:ext>
              </a:extLst>
            </p:cNvPr>
            <p:cNvSpPr/>
            <p:nvPr/>
          </p:nvSpPr>
          <p:spPr>
            <a:xfrm>
              <a:off x="3233580" y="1143927"/>
              <a:ext cx="692930" cy="3732679"/>
            </a:xfrm>
            <a:prstGeom prst="round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6" name="TextBox 145">
              <a:extLst>
                <a:ext uri="{FF2B5EF4-FFF2-40B4-BE49-F238E27FC236}">
                  <a16:creationId xmlns:a16="http://schemas.microsoft.com/office/drawing/2014/main" id="{5E260E0C-73A9-374D-0BCC-1ACF3C8C2D87}"/>
                </a:ext>
              </a:extLst>
            </p:cNvPr>
            <p:cNvSpPr txBox="1"/>
            <p:nvPr/>
          </p:nvSpPr>
          <p:spPr>
            <a:xfrm>
              <a:off x="3130043" y="1213047"/>
              <a:ext cx="886808" cy="53477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000" b="1" dirty="0">
                  <a:solidFill>
                    <a:schemeClr val="tx2"/>
                  </a:solidFill>
                </a:rPr>
                <a:t>WP5</a:t>
              </a:r>
            </a:p>
            <a:p>
              <a:pPr algn="ctr"/>
              <a:r>
                <a:rPr lang="en-GB" sz="1000" i="1" dirty="0">
                  <a:solidFill>
                    <a:schemeClr val="tx2"/>
                  </a:solidFill>
                </a:rPr>
                <a:t>WPL</a:t>
              </a:r>
            </a:p>
            <a:p>
              <a:pPr algn="ctr"/>
              <a:r>
                <a:rPr lang="en-GB" sz="1000" i="1" dirty="0">
                  <a:solidFill>
                    <a:schemeClr val="tx2"/>
                  </a:solidFill>
                </a:rPr>
                <a:t>F. BUTIN</a:t>
              </a:r>
            </a:p>
          </p:txBody>
        </p:sp>
      </p:grp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57E90E58-451F-54A6-A20E-C1451BF50D57}"/>
              </a:ext>
            </a:extLst>
          </p:cNvPr>
          <p:cNvGrpSpPr/>
          <p:nvPr/>
        </p:nvGrpSpPr>
        <p:grpSpPr>
          <a:xfrm>
            <a:off x="2969189" y="1391608"/>
            <a:ext cx="1042729" cy="695415"/>
            <a:chOff x="3130043" y="1143927"/>
            <a:chExt cx="886808" cy="3732679"/>
          </a:xfrm>
        </p:grpSpPr>
        <p:sp>
          <p:nvSpPr>
            <p:cNvPr id="148" name="Rounded Rectangle 147">
              <a:extLst>
                <a:ext uri="{FF2B5EF4-FFF2-40B4-BE49-F238E27FC236}">
                  <a16:creationId xmlns:a16="http://schemas.microsoft.com/office/drawing/2014/main" id="{FD066B9F-4C96-3559-5ED3-B80B04F9CEE4}"/>
                </a:ext>
              </a:extLst>
            </p:cNvPr>
            <p:cNvSpPr/>
            <p:nvPr/>
          </p:nvSpPr>
          <p:spPr>
            <a:xfrm>
              <a:off x="3233580" y="1143927"/>
              <a:ext cx="692930" cy="3732679"/>
            </a:xfrm>
            <a:prstGeom prst="round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9" name="TextBox 148">
              <a:extLst>
                <a:ext uri="{FF2B5EF4-FFF2-40B4-BE49-F238E27FC236}">
                  <a16:creationId xmlns:a16="http://schemas.microsoft.com/office/drawing/2014/main" id="{5D8F4B13-799D-5E92-8046-6611A56C1A84}"/>
                </a:ext>
              </a:extLst>
            </p:cNvPr>
            <p:cNvSpPr txBox="1"/>
            <p:nvPr/>
          </p:nvSpPr>
          <p:spPr>
            <a:xfrm>
              <a:off x="3130043" y="1213045"/>
              <a:ext cx="886808" cy="247801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000" b="1" dirty="0">
                  <a:solidFill>
                    <a:schemeClr val="tx2"/>
                  </a:solidFill>
                </a:rPr>
                <a:t>WP3</a:t>
              </a:r>
            </a:p>
            <a:p>
              <a:pPr algn="ctr"/>
              <a:r>
                <a:rPr lang="en-GB" sz="1000" i="1" dirty="0">
                  <a:solidFill>
                    <a:schemeClr val="tx2"/>
                  </a:solidFill>
                </a:rPr>
                <a:t>WPL</a:t>
              </a:r>
            </a:p>
            <a:p>
              <a:pPr algn="ctr"/>
              <a:r>
                <a:rPr lang="en-GB" sz="1000" i="1" dirty="0">
                  <a:solidFill>
                    <a:schemeClr val="tx2"/>
                  </a:solidFill>
                </a:rPr>
                <a:t>R. XIMENES</a:t>
              </a:r>
            </a:p>
          </p:txBody>
        </p:sp>
      </p:grpSp>
      <p:grpSp>
        <p:nvGrpSpPr>
          <p:cNvPr id="150" name="Group 149">
            <a:extLst>
              <a:ext uri="{FF2B5EF4-FFF2-40B4-BE49-F238E27FC236}">
                <a16:creationId xmlns:a16="http://schemas.microsoft.com/office/drawing/2014/main" id="{F05B1750-1D0C-5FAE-5AEF-A02279200153}"/>
              </a:ext>
            </a:extLst>
          </p:cNvPr>
          <p:cNvGrpSpPr/>
          <p:nvPr/>
        </p:nvGrpSpPr>
        <p:grpSpPr>
          <a:xfrm>
            <a:off x="2116027" y="1389626"/>
            <a:ext cx="1042729" cy="686105"/>
            <a:chOff x="3130043" y="1143927"/>
            <a:chExt cx="886808" cy="3732679"/>
          </a:xfrm>
        </p:grpSpPr>
        <p:sp>
          <p:nvSpPr>
            <p:cNvPr id="151" name="Rounded Rectangle 150">
              <a:extLst>
                <a:ext uri="{FF2B5EF4-FFF2-40B4-BE49-F238E27FC236}">
                  <a16:creationId xmlns:a16="http://schemas.microsoft.com/office/drawing/2014/main" id="{6B91AA49-B11F-AAB7-8877-11EE481E792F}"/>
                </a:ext>
              </a:extLst>
            </p:cNvPr>
            <p:cNvSpPr/>
            <p:nvPr/>
          </p:nvSpPr>
          <p:spPr>
            <a:xfrm>
              <a:off x="3233580" y="1143927"/>
              <a:ext cx="692930" cy="3732679"/>
            </a:xfrm>
            <a:prstGeom prst="round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2" name="TextBox 151">
              <a:extLst>
                <a:ext uri="{FF2B5EF4-FFF2-40B4-BE49-F238E27FC236}">
                  <a16:creationId xmlns:a16="http://schemas.microsoft.com/office/drawing/2014/main" id="{94E910B5-3CF3-47D9-DBE5-8D86FD64CFEB}"/>
                </a:ext>
              </a:extLst>
            </p:cNvPr>
            <p:cNvSpPr txBox="1"/>
            <p:nvPr/>
          </p:nvSpPr>
          <p:spPr>
            <a:xfrm>
              <a:off x="3130043" y="1213045"/>
              <a:ext cx="886808" cy="330401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000" b="1" dirty="0">
                  <a:solidFill>
                    <a:schemeClr val="tx2"/>
                  </a:solidFill>
                </a:rPr>
                <a:t>WP2</a:t>
              </a:r>
            </a:p>
            <a:p>
              <a:pPr algn="ctr"/>
              <a:r>
                <a:rPr lang="en-GB" sz="1000" i="1" dirty="0">
                  <a:solidFill>
                    <a:schemeClr val="tx2"/>
                  </a:solidFill>
                </a:rPr>
                <a:t>WPL</a:t>
              </a:r>
            </a:p>
            <a:p>
              <a:pPr algn="ctr"/>
              <a:r>
                <a:rPr lang="en-GB" sz="1000" i="1" dirty="0">
                  <a:solidFill>
                    <a:schemeClr val="tx2"/>
                  </a:solidFill>
                </a:rPr>
                <a:t>F. VELOTTI </a:t>
              </a:r>
            </a:p>
            <a:p>
              <a:pPr algn="ctr"/>
              <a:r>
                <a:rPr lang="en-GB" sz="1000" i="1" dirty="0">
                  <a:solidFill>
                    <a:schemeClr val="tx2"/>
                  </a:solidFill>
                </a:rPr>
                <a:t>L. NEVAY</a:t>
              </a:r>
            </a:p>
          </p:txBody>
        </p:sp>
      </p:grpSp>
      <p:grpSp>
        <p:nvGrpSpPr>
          <p:cNvPr id="153" name="Group 152">
            <a:extLst>
              <a:ext uri="{FF2B5EF4-FFF2-40B4-BE49-F238E27FC236}">
                <a16:creationId xmlns:a16="http://schemas.microsoft.com/office/drawing/2014/main" id="{ABF23AEA-598C-B5CB-5891-C34BC24B28C9}"/>
              </a:ext>
            </a:extLst>
          </p:cNvPr>
          <p:cNvGrpSpPr/>
          <p:nvPr/>
        </p:nvGrpSpPr>
        <p:grpSpPr>
          <a:xfrm>
            <a:off x="4676943" y="1395320"/>
            <a:ext cx="1042729" cy="695415"/>
            <a:chOff x="3130043" y="1143927"/>
            <a:chExt cx="886808" cy="3732679"/>
          </a:xfrm>
        </p:grpSpPr>
        <p:sp>
          <p:nvSpPr>
            <p:cNvPr id="154" name="Rounded Rectangle 153">
              <a:extLst>
                <a:ext uri="{FF2B5EF4-FFF2-40B4-BE49-F238E27FC236}">
                  <a16:creationId xmlns:a16="http://schemas.microsoft.com/office/drawing/2014/main" id="{541CD9D5-F70B-09D3-F0AD-76EB3DCB884A}"/>
                </a:ext>
              </a:extLst>
            </p:cNvPr>
            <p:cNvSpPr/>
            <p:nvPr/>
          </p:nvSpPr>
          <p:spPr>
            <a:xfrm>
              <a:off x="3233580" y="1143927"/>
              <a:ext cx="692930" cy="3732679"/>
            </a:xfrm>
            <a:prstGeom prst="round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5" name="TextBox 154">
              <a:extLst>
                <a:ext uri="{FF2B5EF4-FFF2-40B4-BE49-F238E27FC236}">
                  <a16:creationId xmlns:a16="http://schemas.microsoft.com/office/drawing/2014/main" id="{FB3035C8-7079-ED77-3469-C504A613AE78}"/>
                </a:ext>
              </a:extLst>
            </p:cNvPr>
            <p:cNvSpPr txBox="1"/>
            <p:nvPr/>
          </p:nvSpPr>
          <p:spPr>
            <a:xfrm>
              <a:off x="3130043" y="1213045"/>
              <a:ext cx="886808" cy="247801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000" b="1" dirty="0">
                  <a:solidFill>
                    <a:schemeClr val="tx2"/>
                  </a:solidFill>
                </a:rPr>
                <a:t>WP8</a:t>
              </a:r>
            </a:p>
            <a:p>
              <a:pPr algn="ctr"/>
              <a:r>
                <a:rPr lang="en-GB" sz="1000" i="1" dirty="0">
                  <a:solidFill>
                    <a:schemeClr val="tx2"/>
                  </a:solidFill>
                </a:rPr>
                <a:t>WPL</a:t>
              </a:r>
            </a:p>
            <a:p>
              <a:pPr algn="ctr"/>
              <a:r>
                <a:rPr lang="en-GB" sz="1000" i="1" dirty="0">
                  <a:solidFill>
                    <a:schemeClr val="tx2"/>
                  </a:solidFill>
                </a:rPr>
                <a:t>L ESPOSITO</a:t>
              </a:r>
            </a:p>
          </p:txBody>
        </p:sp>
      </p:grpSp>
      <p:grpSp>
        <p:nvGrpSpPr>
          <p:cNvPr id="156" name="Group 155">
            <a:extLst>
              <a:ext uri="{FF2B5EF4-FFF2-40B4-BE49-F238E27FC236}">
                <a16:creationId xmlns:a16="http://schemas.microsoft.com/office/drawing/2014/main" id="{8A879382-E3DA-CDCE-19B1-27782BB82D67}"/>
              </a:ext>
            </a:extLst>
          </p:cNvPr>
          <p:cNvGrpSpPr/>
          <p:nvPr/>
        </p:nvGrpSpPr>
        <p:grpSpPr>
          <a:xfrm>
            <a:off x="3823781" y="1399329"/>
            <a:ext cx="1042729" cy="684034"/>
            <a:chOff x="3130043" y="1143927"/>
            <a:chExt cx="886808" cy="3732679"/>
          </a:xfrm>
        </p:grpSpPr>
        <p:sp>
          <p:nvSpPr>
            <p:cNvPr id="157" name="Rounded Rectangle 156">
              <a:extLst>
                <a:ext uri="{FF2B5EF4-FFF2-40B4-BE49-F238E27FC236}">
                  <a16:creationId xmlns:a16="http://schemas.microsoft.com/office/drawing/2014/main" id="{8DBC8007-8969-3C17-7015-033A14356E2B}"/>
                </a:ext>
              </a:extLst>
            </p:cNvPr>
            <p:cNvSpPr/>
            <p:nvPr/>
          </p:nvSpPr>
          <p:spPr>
            <a:xfrm>
              <a:off x="3233580" y="1143927"/>
              <a:ext cx="692930" cy="3732679"/>
            </a:xfrm>
            <a:prstGeom prst="round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8" name="TextBox 157">
              <a:extLst>
                <a:ext uri="{FF2B5EF4-FFF2-40B4-BE49-F238E27FC236}">
                  <a16:creationId xmlns:a16="http://schemas.microsoft.com/office/drawing/2014/main" id="{C8F0488B-DCC5-56D8-D455-59BAAEBBEFA6}"/>
                </a:ext>
              </a:extLst>
            </p:cNvPr>
            <p:cNvSpPr txBox="1"/>
            <p:nvPr/>
          </p:nvSpPr>
          <p:spPr>
            <a:xfrm>
              <a:off x="3130043" y="1213044"/>
              <a:ext cx="886808" cy="33589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000" b="1" dirty="0">
                  <a:solidFill>
                    <a:schemeClr val="tx2"/>
                  </a:solidFill>
                </a:rPr>
                <a:t>WP6</a:t>
              </a:r>
            </a:p>
            <a:p>
              <a:pPr algn="ctr"/>
              <a:r>
                <a:rPr lang="en-GB" sz="1000" i="1" dirty="0">
                  <a:solidFill>
                    <a:schemeClr val="tx2"/>
                  </a:solidFill>
                </a:rPr>
                <a:t>WPL</a:t>
              </a:r>
            </a:p>
            <a:p>
              <a:pPr algn="ctr"/>
              <a:r>
                <a:rPr lang="en-GB" sz="1000" i="1" dirty="0">
                  <a:solidFill>
                    <a:schemeClr val="tx2"/>
                  </a:solidFill>
                </a:rPr>
                <a:t>C. AHDIDA</a:t>
              </a:r>
            </a:p>
            <a:p>
              <a:pPr algn="ctr"/>
              <a:r>
                <a:rPr lang="en-GB" sz="1000" i="1" dirty="0">
                  <a:solidFill>
                    <a:schemeClr val="tx2"/>
                  </a:solidFill>
                </a:rPr>
                <a:t>- DPL</a:t>
              </a:r>
            </a:p>
          </p:txBody>
        </p:sp>
      </p:grpSp>
      <p:grpSp>
        <p:nvGrpSpPr>
          <p:cNvPr id="190" name="Group 189">
            <a:extLst>
              <a:ext uri="{FF2B5EF4-FFF2-40B4-BE49-F238E27FC236}">
                <a16:creationId xmlns:a16="http://schemas.microsoft.com/office/drawing/2014/main" id="{70E12AA3-956C-66B9-FEB8-9BA990FC9FF7}"/>
              </a:ext>
            </a:extLst>
          </p:cNvPr>
          <p:cNvGrpSpPr/>
          <p:nvPr/>
        </p:nvGrpSpPr>
        <p:grpSpPr>
          <a:xfrm>
            <a:off x="5701315" y="4573111"/>
            <a:ext cx="729769" cy="895231"/>
            <a:chOff x="2547903" y="4824041"/>
            <a:chExt cx="729769" cy="895231"/>
          </a:xfrm>
        </p:grpSpPr>
        <p:cxnSp>
          <p:nvCxnSpPr>
            <p:cNvPr id="191" name="Straight Connector 190">
              <a:extLst>
                <a:ext uri="{FF2B5EF4-FFF2-40B4-BE49-F238E27FC236}">
                  <a16:creationId xmlns:a16="http://schemas.microsoft.com/office/drawing/2014/main" id="{C636BAC2-69EF-C40B-1E87-D67C592BA342}"/>
                </a:ext>
              </a:extLst>
            </p:cNvPr>
            <p:cNvCxnSpPr>
              <a:cxnSpLocks/>
              <a:stCxn id="11" idx="2"/>
              <a:endCxn id="192" idx="0"/>
            </p:cNvCxnSpPr>
            <p:nvPr/>
          </p:nvCxnSpPr>
          <p:spPr>
            <a:xfrm>
              <a:off x="2901834" y="4824041"/>
              <a:ext cx="10954" cy="454854"/>
            </a:xfrm>
            <a:prstGeom prst="line">
              <a:avLst/>
            </a:prstGeom>
            <a:ln w="127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2" name="Rounded Rectangle 191">
              <a:extLst>
                <a:ext uri="{FF2B5EF4-FFF2-40B4-BE49-F238E27FC236}">
                  <a16:creationId xmlns:a16="http://schemas.microsoft.com/office/drawing/2014/main" id="{79190966-7D08-C7C3-33D9-C7ED5B87215E}"/>
                </a:ext>
              </a:extLst>
            </p:cNvPr>
            <p:cNvSpPr/>
            <p:nvPr/>
          </p:nvSpPr>
          <p:spPr>
            <a:xfrm>
              <a:off x="2547903" y="5278895"/>
              <a:ext cx="729769" cy="440377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600" b="1" dirty="0">
                  <a:solidFill>
                    <a:schemeClr val="bg2">
                      <a:lumMod val="10000"/>
                    </a:schemeClr>
                  </a:solidFill>
                </a:rPr>
                <a:t>WP4</a:t>
              </a:r>
            </a:p>
            <a:p>
              <a:pPr algn="ctr"/>
              <a:r>
                <a:rPr lang="en-GB" sz="600" b="1" dirty="0">
                  <a:solidFill>
                    <a:schemeClr val="bg2">
                      <a:lumMod val="10000"/>
                    </a:schemeClr>
                  </a:solidFill>
                </a:rPr>
                <a:t>Coordination</a:t>
              </a:r>
            </a:p>
            <a:p>
              <a:pPr algn="ctr"/>
              <a:r>
                <a:rPr lang="en-GB" sz="600" b="1" dirty="0">
                  <a:solidFill>
                    <a:schemeClr val="bg2">
                      <a:lumMod val="10000"/>
                    </a:schemeClr>
                  </a:solidFill>
                </a:rPr>
                <a:t>Meeting</a:t>
              </a:r>
            </a:p>
          </p:txBody>
        </p:sp>
      </p:grpSp>
      <p:grpSp>
        <p:nvGrpSpPr>
          <p:cNvPr id="196" name="Group 195">
            <a:extLst>
              <a:ext uri="{FF2B5EF4-FFF2-40B4-BE49-F238E27FC236}">
                <a16:creationId xmlns:a16="http://schemas.microsoft.com/office/drawing/2014/main" id="{47EBF095-03DC-9959-3E96-2063C48E410E}"/>
              </a:ext>
            </a:extLst>
          </p:cNvPr>
          <p:cNvGrpSpPr/>
          <p:nvPr/>
        </p:nvGrpSpPr>
        <p:grpSpPr>
          <a:xfrm>
            <a:off x="6556357" y="4569590"/>
            <a:ext cx="2766267" cy="892053"/>
            <a:chOff x="2519341" y="4824805"/>
            <a:chExt cx="2766267" cy="892053"/>
          </a:xfrm>
        </p:grpSpPr>
        <p:cxnSp>
          <p:nvCxnSpPr>
            <p:cNvPr id="197" name="Straight Connector 196">
              <a:extLst>
                <a:ext uri="{FF2B5EF4-FFF2-40B4-BE49-F238E27FC236}">
                  <a16:creationId xmlns:a16="http://schemas.microsoft.com/office/drawing/2014/main" id="{02C34B58-34C1-A8B6-76D6-754F7DBC31ED}"/>
                </a:ext>
              </a:extLst>
            </p:cNvPr>
            <p:cNvCxnSpPr>
              <a:cxnSpLocks/>
              <a:stCxn id="145" idx="2"/>
            </p:cNvCxnSpPr>
            <p:nvPr/>
          </p:nvCxnSpPr>
          <p:spPr>
            <a:xfrm>
              <a:off x="2872536" y="4824805"/>
              <a:ext cx="0" cy="440377"/>
            </a:xfrm>
            <a:prstGeom prst="line">
              <a:avLst/>
            </a:prstGeom>
            <a:ln w="127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8" name="Rounded Rectangle 197">
              <a:extLst>
                <a:ext uri="{FF2B5EF4-FFF2-40B4-BE49-F238E27FC236}">
                  <a16:creationId xmlns:a16="http://schemas.microsoft.com/office/drawing/2014/main" id="{5168C515-DB8D-72E0-09F1-54A6853A3626}"/>
                </a:ext>
              </a:extLst>
            </p:cNvPr>
            <p:cNvSpPr/>
            <p:nvPr/>
          </p:nvSpPr>
          <p:spPr>
            <a:xfrm>
              <a:off x="2519341" y="5276481"/>
              <a:ext cx="2766267" cy="440377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600" b="1" dirty="0">
                  <a:solidFill>
                    <a:schemeClr val="bg2">
                      <a:lumMod val="10000"/>
                    </a:schemeClr>
                  </a:solidFill>
                </a:rPr>
                <a:t>WP5 Coordination Meeting</a:t>
              </a:r>
            </a:p>
          </p:txBody>
        </p:sp>
      </p:grpSp>
      <p:grpSp>
        <p:nvGrpSpPr>
          <p:cNvPr id="199" name="Group 198">
            <a:extLst>
              <a:ext uri="{FF2B5EF4-FFF2-40B4-BE49-F238E27FC236}">
                <a16:creationId xmlns:a16="http://schemas.microsoft.com/office/drawing/2014/main" id="{DB4874F6-9675-B7CC-718E-FF52B226A148}"/>
              </a:ext>
            </a:extLst>
          </p:cNvPr>
          <p:cNvGrpSpPr/>
          <p:nvPr/>
        </p:nvGrpSpPr>
        <p:grpSpPr>
          <a:xfrm>
            <a:off x="9419049" y="4645845"/>
            <a:ext cx="729769" cy="809909"/>
            <a:chOff x="1497742" y="4704440"/>
            <a:chExt cx="729769" cy="809909"/>
          </a:xfrm>
        </p:grpSpPr>
        <p:cxnSp>
          <p:nvCxnSpPr>
            <p:cNvPr id="200" name="Straight Connector 199">
              <a:extLst>
                <a:ext uri="{FF2B5EF4-FFF2-40B4-BE49-F238E27FC236}">
                  <a16:creationId xmlns:a16="http://schemas.microsoft.com/office/drawing/2014/main" id="{BCE71483-3DA8-C1CD-4DF6-F8EB0028AF8E}"/>
                </a:ext>
              </a:extLst>
            </p:cNvPr>
            <p:cNvCxnSpPr>
              <a:cxnSpLocks/>
            </p:cNvCxnSpPr>
            <p:nvPr/>
          </p:nvCxnSpPr>
          <p:spPr>
            <a:xfrm>
              <a:off x="1768862" y="4704440"/>
              <a:ext cx="0" cy="378740"/>
            </a:xfrm>
            <a:prstGeom prst="line">
              <a:avLst/>
            </a:prstGeom>
            <a:ln w="12700">
              <a:solidFill>
                <a:srgbClr val="00B05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1" name="Rounded Rectangle 200">
              <a:extLst>
                <a:ext uri="{FF2B5EF4-FFF2-40B4-BE49-F238E27FC236}">
                  <a16:creationId xmlns:a16="http://schemas.microsoft.com/office/drawing/2014/main" id="{02B48503-E323-A10C-576E-B96AFCE35441}"/>
                </a:ext>
              </a:extLst>
            </p:cNvPr>
            <p:cNvSpPr/>
            <p:nvPr/>
          </p:nvSpPr>
          <p:spPr>
            <a:xfrm>
              <a:off x="1497742" y="5073972"/>
              <a:ext cx="729769" cy="440377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600" b="1" dirty="0">
                  <a:solidFill>
                    <a:schemeClr val="bg2">
                      <a:lumMod val="10000"/>
                    </a:schemeClr>
                  </a:solidFill>
                </a:rPr>
                <a:t>WP7</a:t>
              </a:r>
            </a:p>
            <a:p>
              <a:pPr algn="ctr"/>
              <a:r>
                <a:rPr lang="en-GB" sz="600" b="1" dirty="0">
                  <a:solidFill>
                    <a:schemeClr val="bg2">
                      <a:lumMod val="10000"/>
                    </a:schemeClr>
                  </a:solidFill>
                </a:rPr>
                <a:t>Coordination</a:t>
              </a:r>
            </a:p>
            <a:p>
              <a:pPr algn="ctr"/>
              <a:r>
                <a:rPr lang="en-GB" sz="600" b="1" dirty="0">
                  <a:solidFill>
                    <a:schemeClr val="bg2">
                      <a:lumMod val="10000"/>
                    </a:schemeClr>
                  </a:solidFill>
                </a:rPr>
                <a:t>Meeting</a:t>
              </a:r>
            </a:p>
          </p:txBody>
        </p:sp>
      </p:grpSp>
      <p:sp>
        <p:nvSpPr>
          <p:cNvPr id="212" name="Title 1">
            <a:extLst>
              <a:ext uri="{FF2B5EF4-FFF2-40B4-BE49-F238E27FC236}">
                <a16:creationId xmlns:a16="http://schemas.microsoft.com/office/drawing/2014/main" id="{030D4481-2407-FE38-D814-15474BEA5E3B}"/>
              </a:ext>
            </a:extLst>
          </p:cNvPr>
          <p:cNvSpPr txBox="1">
            <a:spLocks/>
          </p:cNvSpPr>
          <p:nvPr/>
        </p:nvSpPr>
        <p:spPr>
          <a:xfrm>
            <a:off x="386903" y="332656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004899"/>
                </a:solidFill>
              </a:rPr>
              <a:t>HI-ECN3 Planning &amp; Worksite Coordination Team</a:t>
            </a:r>
          </a:p>
        </p:txBody>
      </p:sp>
      <p:grpSp>
        <p:nvGrpSpPr>
          <p:cNvPr id="222" name="Group 221">
            <a:extLst>
              <a:ext uri="{FF2B5EF4-FFF2-40B4-BE49-F238E27FC236}">
                <a16:creationId xmlns:a16="http://schemas.microsoft.com/office/drawing/2014/main" id="{CF020B5B-D542-2D99-4BB3-0CBC681D07D1}"/>
              </a:ext>
            </a:extLst>
          </p:cNvPr>
          <p:cNvGrpSpPr/>
          <p:nvPr/>
        </p:nvGrpSpPr>
        <p:grpSpPr>
          <a:xfrm>
            <a:off x="7264371" y="1397603"/>
            <a:ext cx="1042729" cy="3222374"/>
            <a:chOff x="3130043" y="1143927"/>
            <a:chExt cx="886808" cy="3732679"/>
          </a:xfrm>
        </p:grpSpPr>
        <p:sp>
          <p:nvSpPr>
            <p:cNvPr id="223" name="Rounded Rectangle 222">
              <a:extLst>
                <a:ext uri="{FF2B5EF4-FFF2-40B4-BE49-F238E27FC236}">
                  <a16:creationId xmlns:a16="http://schemas.microsoft.com/office/drawing/2014/main" id="{6E70B637-AEE7-614E-D42F-5DA657A34F18}"/>
                </a:ext>
              </a:extLst>
            </p:cNvPr>
            <p:cNvSpPr/>
            <p:nvPr/>
          </p:nvSpPr>
          <p:spPr>
            <a:xfrm>
              <a:off x="3233580" y="1143927"/>
              <a:ext cx="692930" cy="3732679"/>
            </a:xfrm>
            <a:prstGeom prst="roundRect">
              <a:avLst/>
            </a:prstGeom>
            <a:noFill/>
            <a:ln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4" name="TextBox 223">
              <a:extLst>
                <a:ext uri="{FF2B5EF4-FFF2-40B4-BE49-F238E27FC236}">
                  <a16:creationId xmlns:a16="http://schemas.microsoft.com/office/drawing/2014/main" id="{652850E0-BE93-E5A9-C365-C9A72EDBC621}"/>
                </a:ext>
              </a:extLst>
            </p:cNvPr>
            <p:cNvSpPr txBox="1"/>
            <p:nvPr/>
          </p:nvSpPr>
          <p:spPr>
            <a:xfrm>
              <a:off x="3130043" y="1213047"/>
              <a:ext cx="886808" cy="71303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000" b="1" dirty="0">
                  <a:solidFill>
                    <a:schemeClr val="tx2"/>
                  </a:solidFill>
                </a:rPr>
                <a:t>WP5</a:t>
              </a:r>
            </a:p>
            <a:p>
              <a:pPr algn="ctr"/>
              <a:r>
                <a:rPr lang="en-GB" sz="1000" b="1" dirty="0">
                  <a:solidFill>
                    <a:schemeClr val="tx2"/>
                  </a:solidFill>
                </a:rPr>
                <a:t>DECABLING PROJECT</a:t>
              </a:r>
              <a:endParaRPr lang="en-GB" sz="1000" b="1" i="1" dirty="0">
                <a:solidFill>
                  <a:schemeClr val="tx2"/>
                </a:solidFill>
              </a:endParaRPr>
            </a:p>
            <a:p>
              <a:pPr algn="ctr"/>
              <a:r>
                <a:rPr lang="en-GB" sz="1000" i="1" dirty="0">
                  <a:solidFill>
                    <a:schemeClr val="tx2"/>
                  </a:solidFill>
                </a:rPr>
                <a:t>C. BERNARD</a:t>
              </a:r>
            </a:p>
          </p:txBody>
        </p:sp>
      </p:grpSp>
      <p:sp>
        <p:nvSpPr>
          <p:cNvPr id="207" name="Rounded Rectangle 206">
            <a:extLst>
              <a:ext uri="{FF2B5EF4-FFF2-40B4-BE49-F238E27FC236}">
                <a16:creationId xmlns:a16="http://schemas.microsoft.com/office/drawing/2014/main" id="{D0345D5D-9D1A-E012-3709-F173B681FC2E}"/>
              </a:ext>
            </a:extLst>
          </p:cNvPr>
          <p:cNvSpPr/>
          <p:nvPr/>
        </p:nvSpPr>
        <p:spPr>
          <a:xfrm>
            <a:off x="5550273" y="2351009"/>
            <a:ext cx="2177827" cy="456879"/>
          </a:xfrm>
          <a:prstGeom prst="round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200" b="1" dirty="0">
                <a:solidFill>
                  <a:schemeClr val="bg2">
                    <a:lumMod val="10000"/>
                  </a:schemeClr>
                </a:solidFill>
              </a:rPr>
              <a:t>Worksite #1 (cat. 1): </a:t>
            </a:r>
          </a:p>
          <a:p>
            <a:r>
              <a:rPr lang="en-GB" sz="1200" dirty="0">
                <a:solidFill>
                  <a:schemeClr val="bg2">
                    <a:lumMod val="10000"/>
                  </a:schemeClr>
                </a:solidFill>
              </a:rPr>
              <a:t>underground ECN3 / TCC8</a:t>
            </a:r>
          </a:p>
        </p:txBody>
      </p:sp>
      <p:sp>
        <p:nvSpPr>
          <p:cNvPr id="37" name="Rounded Rectangle 36">
            <a:extLst>
              <a:ext uri="{FF2B5EF4-FFF2-40B4-BE49-F238E27FC236}">
                <a16:creationId xmlns:a16="http://schemas.microsoft.com/office/drawing/2014/main" id="{E567111C-5FDF-0685-F764-D06F378363FA}"/>
              </a:ext>
            </a:extLst>
          </p:cNvPr>
          <p:cNvSpPr/>
          <p:nvPr/>
        </p:nvSpPr>
        <p:spPr>
          <a:xfrm>
            <a:off x="5559717" y="3097880"/>
            <a:ext cx="5282315" cy="1257973"/>
          </a:xfrm>
          <a:prstGeom prst="round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tx2"/>
                </a:solidFill>
              </a:rPr>
              <a:t>HI-ECN3 Planning &amp; Worksite Coordination </a:t>
            </a:r>
            <a:r>
              <a:rPr lang="en-GB" sz="1000" dirty="0">
                <a:solidFill>
                  <a:schemeClr val="tx2"/>
                </a:solidFill>
              </a:rPr>
              <a:t>– weekly meetings</a:t>
            </a:r>
            <a:endParaRPr lang="en-GB" sz="1000" i="1" dirty="0">
              <a:solidFill>
                <a:schemeClr val="tx2"/>
              </a:solidFill>
            </a:endParaRPr>
          </a:p>
          <a:p>
            <a:pPr algn="ctr"/>
            <a:r>
              <a:rPr lang="en-GB" sz="1000" i="1" dirty="0">
                <a:solidFill>
                  <a:schemeClr val="tx2"/>
                </a:solidFill>
              </a:rPr>
              <a:t>F. PEDROSA </a:t>
            </a:r>
            <a:r>
              <a:rPr lang="en-GB" sz="1000" dirty="0">
                <a:solidFill>
                  <a:schemeClr val="tx2"/>
                </a:solidFill>
              </a:rPr>
              <a:t>(HI-ECN3 Project Worksite Coordinator)</a:t>
            </a:r>
          </a:p>
          <a:p>
            <a:pPr algn="ctr"/>
            <a:endParaRPr lang="en-GB" sz="1000" dirty="0">
              <a:solidFill>
                <a:schemeClr val="tx2"/>
              </a:solidFill>
            </a:endParaRPr>
          </a:p>
          <a:p>
            <a:pPr algn="ctr"/>
            <a:r>
              <a:rPr lang="en-GB" sz="1000" dirty="0">
                <a:solidFill>
                  <a:schemeClr val="tx2"/>
                </a:solidFill>
              </a:rPr>
              <a:t>+ </a:t>
            </a:r>
            <a:r>
              <a:rPr lang="en-GB" sz="1000" b="1" dirty="0">
                <a:solidFill>
                  <a:schemeClr val="tx2"/>
                </a:solidFill>
              </a:rPr>
              <a:t>WSSs (for all activities) </a:t>
            </a:r>
            <a:r>
              <a:rPr lang="en-GB" sz="1000" dirty="0">
                <a:solidFill>
                  <a:schemeClr val="tx2"/>
                </a:solidFill>
              </a:rPr>
              <a:t>+ HI-ECN3 PSO + NA62 DEXSO + Safety Coordinator (if Cat 1) + EP Safety Coordinator + TSO? + WPLs + De-cabling PL + NA62 Dismantling PL + …</a:t>
            </a:r>
          </a:p>
        </p:txBody>
      </p:sp>
      <p:cxnSp>
        <p:nvCxnSpPr>
          <p:cNvPr id="232" name="Straight Connector 231">
            <a:extLst>
              <a:ext uri="{FF2B5EF4-FFF2-40B4-BE49-F238E27FC236}">
                <a16:creationId xmlns:a16="http://schemas.microsoft.com/office/drawing/2014/main" id="{13DCBE4E-8C4E-E2DA-C7AB-7D9F6047D8DF}"/>
              </a:ext>
            </a:extLst>
          </p:cNvPr>
          <p:cNvCxnSpPr>
            <a:cxnSpLocks/>
          </p:cNvCxnSpPr>
          <p:nvPr/>
        </p:nvCxnSpPr>
        <p:spPr>
          <a:xfrm>
            <a:off x="10620408" y="4355853"/>
            <a:ext cx="0" cy="658466"/>
          </a:xfrm>
          <a:prstGeom prst="line">
            <a:avLst/>
          </a:prstGeom>
          <a:ln w="127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ounded Rectangle 42">
            <a:extLst>
              <a:ext uri="{FF2B5EF4-FFF2-40B4-BE49-F238E27FC236}">
                <a16:creationId xmlns:a16="http://schemas.microsoft.com/office/drawing/2014/main" id="{40515070-1C58-A685-47AF-0B27F5396365}"/>
              </a:ext>
            </a:extLst>
          </p:cNvPr>
          <p:cNvSpPr/>
          <p:nvPr/>
        </p:nvSpPr>
        <p:spPr>
          <a:xfrm>
            <a:off x="414349" y="4730736"/>
            <a:ext cx="1641876" cy="1036795"/>
          </a:xfrm>
          <a:prstGeom prst="roundRect">
            <a:avLst/>
          </a:prstGeom>
          <a:solidFill>
            <a:srgbClr val="FF0000">
              <a:alpha val="2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tx2"/>
                </a:solidFill>
              </a:rPr>
              <a:t>HI-ECN3 Project Team </a:t>
            </a:r>
          </a:p>
          <a:p>
            <a:pPr algn="ctr"/>
            <a:r>
              <a:rPr lang="en-GB" sz="1000" i="1" dirty="0">
                <a:solidFill>
                  <a:schemeClr val="tx2"/>
                </a:solidFill>
              </a:rPr>
              <a:t>M. FRASER - PL</a:t>
            </a:r>
          </a:p>
          <a:p>
            <a:pPr algn="ctr"/>
            <a:r>
              <a:rPr lang="en-GB" sz="1000" dirty="0">
                <a:solidFill>
                  <a:schemeClr val="tx2"/>
                </a:solidFill>
              </a:rPr>
              <a:t>Project Coordination &amp; Change Management</a:t>
            </a:r>
            <a:endParaRPr lang="en-GB" sz="1000" i="1" dirty="0">
              <a:solidFill>
                <a:schemeClr val="tx2"/>
              </a:solidFill>
            </a:endParaRPr>
          </a:p>
          <a:p>
            <a:pPr algn="ctr"/>
            <a:endParaRPr lang="en-GB" sz="1000" dirty="0">
              <a:solidFill>
                <a:schemeClr val="tx2"/>
              </a:solidFill>
            </a:endParaRPr>
          </a:p>
          <a:p>
            <a:pPr algn="ctr"/>
            <a:r>
              <a:rPr lang="en-GB" sz="1000" dirty="0">
                <a:solidFill>
                  <a:schemeClr val="tx2"/>
                </a:solidFill>
              </a:rPr>
              <a:t>DPL + WPLs</a:t>
            </a:r>
          </a:p>
        </p:txBody>
      </p:sp>
      <p:cxnSp>
        <p:nvCxnSpPr>
          <p:cNvPr id="280" name="Straight Connector 279">
            <a:extLst>
              <a:ext uri="{FF2B5EF4-FFF2-40B4-BE49-F238E27FC236}">
                <a16:creationId xmlns:a16="http://schemas.microsoft.com/office/drawing/2014/main" id="{99335AEE-EF30-744E-877A-1BB5AD465C0B}"/>
              </a:ext>
            </a:extLst>
          </p:cNvPr>
          <p:cNvCxnSpPr>
            <a:cxnSpLocks/>
          </p:cNvCxnSpPr>
          <p:nvPr/>
        </p:nvCxnSpPr>
        <p:spPr>
          <a:xfrm>
            <a:off x="7792166" y="4619977"/>
            <a:ext cx="0" cy="400750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1" name="Straight Connector 280">
            <a:extLst>
              <a:ext uri="{FF2B5EF4-FFF2-40B4-BE49-F238E27FC236}">
                <a16:creationId xmlns:a16="http://schemas.microsoft.com/office/drawing/2014/main" id="{849A7A6C-E3E3-8A04-69AC-3D15F205FAAE}"/>
              </a:ext>
            </a:extLst>
          </p:cNvPr>
          <p:cNvCxnSpPr>
            <a:cxnSpLocks/>
          </p:cNvCxnSpPr>
          <p:nvPr/>
        </p:nvCxnSpPr>
        <p:spPr>
          <a:xfrm>
            <a:off x="8820207" y="4641897"/>
            <a:ext cx="0" cy="386713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7" name="Rounded Rectangle 286">
            <a:extLst>
              <a:ext uri="{FF2B5EF4-FFF2-40B4-BE49-F238E27FC236}">
                <a16:creationId xmlns:a16="http://schemas.microsoft.com/office/drawing/2014/main" id="{835B7F4E-7CAE-6327-D10D-E97CA2063C14}"/>
              </a:ext>
            </a:extLst>
          </p:cNvPr>
          <p:cNvSpPr/>
          <p:nvPr/>
        </p:nvSpPr>
        <p:spPr>
          <a:xfrm>
            <a:off x="9403737" y="2178090"/>
            <a:ext cx="1100322" cy="714436"/>
          </a:xfrm>
          <a:prstGeom prst="round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00" i="1" dirty="0">
              <a:solidFill>
                <a:schemeClr val="tx2"/>
              </a:solidFill>
            </a:endParaRPr>
          </a:p>
          <a:p>
            <a:pPr algn="ctr"/>
            <a:r>
              <a:rPr lang="en-GB" sz="1000" b="1" dirty="0">
                <a:solidFill>
                  <a:schemeClr val="tx2"/>
                </a:solidFill>
              </a:rPr>
              <a:t>WP7.2 – Civil Engineering</a:t>
            </a:r>
          </a:p>
          <a:p>
            <a:pPr algn="ctr"/>
            <a:r>
              <a:rPr lang="en-GB" sz="1000" i="1" dirty="0">
                <a:solidFill>
                  <a:schemeClr val="tx2"/>
                </a:solidFill>
              </a:rPr>
              <a:t>D. RODRIGUEZ</a:t>
            </a:r>
          </a:p>
          <a:p>
            <a:pPr algn="ctr"/>
            <a:endParaRPr lang="en-GB" sz="1000" b="1" dirty="0">
              <a:solidFill>
                <a:schemeClr val="tx2"/>
              </a:solidFill>
            </a:endParaRPr>
          </a:p>
        </p:txBody>
      </p:sp>
      <p:sp>
        <p:nvSpPr>
          <p:cNvPr id="294" name="TextBox 293">
            <a:extLst>
              <a:ext uri="{FF2B5EF4-FFF2-40B4-BE49-F238E27FC236}">
                <a16:creationId xmlns:a16="http://schemas.microsoft.com/office/drawing/2014/main" id="{2A3C8546-45A3-3B1D-E691-D95DEDC3DDEB}"/>
              </a:ext>
            </a:extLst>
          </p:cNvPr>
          <p:cNvSpPr txBox="1"/>
          <p:nvPr/>
        </p:nvSpPr>
        <p:spPr>
          <a:xfrm>
            <a:off x="438628" y="5925371"/>
            <a:ext cx="11765905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b="1" dirty="0"/>
              <a:t>All worksites under single Planning &amp; Worksite Coordination by HI-ECN3 project structure </a:t>
            </a:r>
          </a:p>
          <a:p>
            <a:pPr marL="285750" indent="-285750" algn="l">
              <a:buFontTx/>
              <a:buChar char="-"/>
            </a:pPr>
            <a:endParaRPr lang="en-GB" dirty="0"/>
          </a:p>
        </p:txBody>
      </p:sp>
      <p:sp>
        <p:nvSpPr>
          <p:cNvPr id="295" name="TextBox 294">
            <a:extLst>
              <a:ext uri="{FF2B5EF4-FFF2-40B4-BE49-F238E27FC236}">
                <a16:creationId xmlns:a16="http://schemas.microsoft.com/office/drawing/2014/main" id="{FA32F552-2350-608F-3501-E8926541786C}"/>
              </a:ext>
            </a:extLst>
          </p:cNvPr>
          <p:cNvSpPr txBox="1"/>
          <p:nvPr/>
        </p:nvSpPr>
        <p:spPr>
          <a:xfrm rot="20298494">
            <a:off x="707936" y="1049455"/>
            <a:ext cx="13393729" cy="38472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25000" dirty="0">
                <a:solidFill>
                  <a:schemeClr val="bg1">
                    <a:lumMod val="75000"/>
                    <a:alpha val="20000"/>
                  </a:schemeClr>
                </a:solidFill>
              </a:rPr>
              <a:t>DRAFT</a:t>
            </a:r>
          </a:p>
        </p:txBody>
      </p:sp>
      <p:sp>
        <p:nvSpPr>
          <p:cNvPr id="296" name="Date Placeholder 2">
            <a:extLst>
              <a:ext uri="{FF2B5EF4-FFF2-40B4-BE49-F238E27FC236}">
                <a16:creationId xmlns:a16="http://schemas.microsoft.com/office/drawing/2014/main" id="{BF7B11D5-4AFC-E8A2-F231-F9A5D0C3C48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174870" y="6378349"/>
            <a:ext cx="3960440" cy="365125"/>
          </a:xfrm>
        </p:spPr>
        <p:txBody>
          <a:bodyPr/>
          <a:lstStyle/>
          <a:p>
            <a:r>
              <a:rPr lang="de-CH" dirty="0"/>
              <a:t>2 </a:t>
            </a:r>
            <a:r>
              <a:rPr lang="de-CH" dirty="0" err="1"/>
              <a:t>July</a:t>
            </a:r>
            <a:r>
              <a:rPr lang="de-CH" dirty="0"/>
              <a:t> 2025</a:t>
            </a:r>
            <a:endParaRPr lang="en-US" dirty="0"/>
          </a:p>
        </p:txBody>
      </p:sp>
      <p:sp>
        <p:nvSpPr>
          <p:cNvPr id="297" name="Footer Placeholder 3">
            <a:extLst>
              <a:ext uri="{FF2B5EF4-FFF2-40B4-BE49-F238E27FC236}">
                <a16:creationId xmlns:a16="http://schemas.microsoft.com/office/drawing/2014/main" id="{4958C850-8474-8E2B-0737-F449C71C3E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03712" y="6378349"/>
            <a:ext cx="4285010" cy="365125"/>
          </a:xfrm>
        </p:spPr>
        <p:txBody>
          <a:bodyPr/>
          <a:lstStyle/>
          <a:p>
            <a:r>
              <a:rPr lang="en-US" dirty="0"/>
              <a:t>Matthew FRASER | Proposal for Worksite Safety </a:t>
            </a:r>
            <a:r>
              <a:rPr lang="en-US" dirty="0" err="1"/>
              <a:t>Organisation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683743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35DD13-AFF2-73C7-CC27-4C249DD627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F34B3C6D-BF9F-3ED2-9D1E-B909E0B20CEE}"/>
              </a:ext>
            </a:extLst>
          </p:cNvPr>
          <p:cNvSpPr/>
          <p:nvPr/>
        </p:nvSpPr>
        <p:spPr>
          <a:xfrm>
            <a:off x="407987" y="2357707"/>
            <a:ext cx="9963747" cy="3861663"/>
          </a:xfrm>
          <a:prstGeom prst="roundRect">
            <a:avLst/>
          </a:prstGeom>
          <a:solidFill>
            <a:srgbClr val="00B0F0">
              <a:alpha val="25000"/>
            </a:srgbClr>
          </a:solidFill>
          <a:ln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FCF7D01-BFD3-403C-D0AC-5D66EAB75F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Proposed Safety </a:t>
            </a:r>
            <a:r>
              <a:rPr lang="en-US" dirty="0" err="1"/>
              <a:t>Organisation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237D7FC-7736-8551-9DAE-A4AF9C65D7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903A786-AAD2-DEC4-738B-760647299A5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71881" t="59428" r="7166"/>
          <a:stretch>
            <a:fillRect/>
          </a:stretch>
        </p:blipFill>
        <p:spPr>
          <a:xfrm>
            <a:off x="10444016" y="4374045"/>
            <a:ext cx="1580936" cy="172189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A06D8FF-57F5-D576-AD0B-E00AB4A855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03683" y="-2658"/>
            <a:ext cx="3223991" cy="548437"/>
          </a:xfrm>
          <a:prstGeom prst="rect">
            <a:avLst/>
          </a:prstGeom>
        </p:spPr>
      </p:pic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ADE0088E-F3A1-0EEA-BBA0-14FCE576BD0B}"/>
              </a:ext>
            </a:extLst>
          </p:cNvPr>
          <p:cNvSpPr/>
          <p:nvPr/>
        </p:nvSpPr>
        <p:spPr>
          <a:xfrm>
            <a:off x="4643107" y="1218440"/>
            <a:ext cx="2311078" cy="620313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b="1" dirty="0"/>
              <a:t>HI-ECN3 PROJECT LEADER</a:t>
            </a:r>
          </a:p>
          <a:p>
            <a:pPr algn="ctr"/>
            <a:r>
              <a:rPr lang="en-GB" sz="1100" b="1" i="1" dirty="0"/>
              <a:t>M. FRASER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79D52788-2D71-2D2E-A838-8A51F0BA38E6}"/>
              </a:ext>
            </a:extLst>
          </p:cNvPr>
          <p:cNvGrpSpPr/>
          <p:nvPr/>
        </p:nvGrpSpPr>
        <p:grpSpPr>
          <a:xfrm>
            <a:off x="5482852" y="4151181"/>
            <a:ext cx="1336973" cy="1177344"/>
            <a:chOff x="7714034" y="3140967"/>
            <a:chExt cx="1336973" cy="1177344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9071B836-3560-FD6E-4F4E-32298BE028FD}"/>
                </a:ext>
              </a:extLst>
            </p:cNvPr>
            <p:cNvSpPr/>
            <p:nvPr/>
          </p:nvSpPr>
          <p:spPr>
            <a:xfrm>
              <a:off x="7788722" y="3140967"/>
              <a:ext cx="1187598" cy="1177344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00" dirty="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9780E01-74C0-7C6D-6229-075CB38F5D1A}"/>
                </a:ext>
              </a:extLst>
            </p:cNvPr>
            <p:cNvSpPr txBox="1"/>
            <p:nvPr/>
          </p:nvSpPr>
          <p:spPr>
            <a:xfrm>
              <a:off x="7714034" y="3487919"/>
              <a:ext cx="1336973" cy="43088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GB" sz="1100" b="1" dirty="0">
                  <a:solidFill>
                    <a:schemeClr val="bg1"/>
                  </a:solidFill>
                </a:rPr>
                <a:t>SAFETY</a:t>
              </a:r>
            </a:p>
            <a:p>
              <a:pPr algn="ctr"/>
              <a:r>
                <a:rPr lang="en-GB" sz="1100" b="1" dirty="0">
                  <a:solidFill>
                    <a:schemeClr val="bg1"/>
                  </a:solidFill>
                </a:rPr>
                <a:t>COORDINATOR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2B9B43AB-EE2A-A4E0-C411-32D5E63B5CA0}"/>
              </a:ext>
            </a:extLst>
          </p:cNvPr>
          <p:cNvGrpSpPr/>
          <p:nvPr/>
        </p:nvGrpSpPr>
        <p:grpSpPr>
          <a:xfrm>
            <a:off x="8194725" y="939924"/>
            <a:ext cx="1187598" cy="1177344"/>
            <a:chOff x="9587858" y="1451537"/>
            <a:chExt cx="1187598" cy="963488"/>
          </a:xfrm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8B71EC32-95E7-0F49-F4FB-1D3B6305A4E2}"/>
                </a:ext>
              </a:extLst>
            </p:cNvPr>
            <p:cNvSpPr/>
            <p:nvPr/>
          </p:nvSpPr>
          <p:spPr>
            <a:xfrm>
              <a:off x="9587858" y="1451537"/>
              <a:ext cx="1187598" cy="963488"/>
            </a:xfrm>
            <a:prstGeom prst="ellipse">
              <a:avLst/>
            </a:prstGeom>
            <a:solidFill>
              <a:srgbClr val="FC8296"/>
            </a:solidFill>
            <a:ln>
              <a:noFill/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00" dirty="0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7E07A844-5533-979B-F0EE-EDC1EED10437}"/>
                </a:ext>
              </a:extLst>
            </p:cNvPr>
            <p:cNvSpPr txBox="1"/>
            <p:nvPr/>
          </p:nvSpPr>
          <p:spPr>
            <a:xfrm>
              <a:off x="9848943" y="1841036"/>
              <a:ext cx="730969" cy="138529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1100" b="1" dirty="0">
                  <a:solidFill>
                    <a:schemeClr val="bg1"/>
                  </a:solidFill>
                </a:rPr>
                <a:t>HSE/EROS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A62C162D-D7E0-346C-58E2-303D6DA929EF}"/>
              </a:ext>
            </a:extLst>
          </p:cNvPr>
          <p:cNvGrpSpPr/>
          <p:nvPr/>
        </p:nvGrpSpPr>
        <p:grpSpPr>
          <a:xfrm>
            <a:off x="2201212" y="915064"/>
            <a:ext cx="1187598" cy="1177343"/>
            <a:chOff x="9587858" y="1451537"/>
            <a:chExt cx="1187598" cy="963488"/>
          </a:xfrm>
          <a:solidFill>
            <a:srgbClr val="92D050"/>
          </a:solidFill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D29024DA-68E8-4DBD-4457-162E7032490A}"/>
                </a:ext>
              </a:extLst>
            </p:cNvPr>
            <p:cNvSpPr/>
            <p:nvPr/>
          </p:nvSpPr>
          <p:spPr>
            <a:xfrm>
              <a:off x="9587858" y="1451537"/>
              <a:ext cx="1187598" cy="963488"/>
            </a:xfrm>
            <a:prstGeom prst="ellipse">
              <a:avLst/>
            </a:prstGeom>
            <a:grpFill/>
            <a:ln>
              <a:noFill/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00" dirty="0"/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76443854-B3E7-3314-97D2-C61C1C8C8731}"/>
                </a:ext>
              </a:extLst>
            </p:cNvPr>
            <p:cNvSpPr txBox="1"/>
            <p:nvPr/>
          </p:nvSpPr>
          <p:spPr>
            <a:xfrm>
              <a:off x="9784913" y="1702506"/>
              <a:ext cx="793487" cy="415588"/>
            </a:xfrm>
            <a:prstGeom prst="rect">
              <a:avLst/>
            </a:prstGeom>
            <a:grpFill/>
            <a:ln>
              <a:noFill/>
            </a:ln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GB" sz="1100" b="1" dirty="0">
                  <a:solidFill>
                    <a:schemeClr val="bg1"/>
                  </a:solidFill>
                </a:rPr>
                <a:t>HI-ECN3</a:t>
              </a:r>
            </a:p>
            <a:p>
              <a:pPr algn="ctr"/>
              <a:r>
                <a:rPr lang="en-GB" sz="1100" b="1" dirty="0">
                  <a:solidFill>
                    <a:schemeClr val="bg1"/>
                  </a:solidFill>
                </a:rPr>
                <a:t>PSO</a:t>
              </a:r>
            </a:p>
            <a:p>
              <a:pPr algn="ctr"/>
              <a:r>
                <a:rPr lang="en-GB" sz="1100" b="1" i="1" dirty="0">
                  <a:solidFill>
                    <a:schemeClr val="bg1"/>
                  </a:solidFill>
                </a:rPr>
                <a:t>M. AVERNA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93B1076C-9C72-7FFF-55CE-64803F5E7EBD}"/>
              </a:ext>
            </a:extLst>
          </p:cNvPr>
          <p:cNvGrpSpPr/>
          <p:nvPr/>
        </p:nvGrpSpPr>
        <p:grpSpPr>
          <a:xfrm>
            <a:off x="4430113" y="2743924"/>
            <a:ext cx="1336973" cy="1177344"/>
            <a:chOff x="7714034" y="3140967"/>
            <a:chExt cx="1336973" cy="1177344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FE485E7E-D10D-ECD2-9BAB-7F26B2C23385}"/>
                </a:ext>
              </a:extLst>
            </p:cNvPr>
            <p:cNvSpPr/>
            <p:nvPr/>
          </p:nvSpPr>
          <p:spPr>
            <a:xfrm>
              <a:off x="7788722" y="3140967"/>
              <a:ext cx="1187598" cy="1177344"/>
            </a:xfrm>
            <a:prstGeom prst="ellipse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00" dirty="0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9FB0DE32-C7FB-C510-9CDC-23858BF99746}"/>
                </a:ext>
              </a:extLst>
            </p:cNvPr>
            <p:cNvSpPr txBox="1"/>
            <p:nvPr/>
          </p:nvSpPr>
          <p:spPr>
            <a:xfrm>
              <a:off x="7714034" y="3329432"/>
              <a:ext cx="1336973" cy="76944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GB" sz="1100" b="1" dirty="0">
                  <a:solidFill>
                    <a:schemeClr val="bg1"/>
                  </a:solidFill>
                </a:rPr>
                <a:t>HI-ECN3</a:t>
              </a:r>
            </a:p>
            <a:p>
              <a:pPr algn="ctr"/>
              <a:r>
                <a:rPr lang="en-GB" sz="1100" b="1" dirty="0">
                  <a:solidFill>
                    <a:schemeClr val="bg1"/>
                  </a:solidFill>
                </a:rPr>
                <a:t>WORKSITE</a:t>
              </a:r>
            </a:p>
            <a:p>
              <a:pPr algn="ctr"/>
              <a:r>
                <a:rPr lang="en-GB" sz="1100" b="1" dirty="0">
                  <a:solidFill>
                    <a:schemeClr val="bg1"/>
                  </a:solidFill>
                </a:rPr>
                <a:t>COORDINATOR</a:t>
              </a:r>
            </a:p>
            <a:p>
              <a:pPr algn="ctr"/>
              <a:r>
                <a:rPr lang="en-GB" sz="1100" b="1" i="1" dirty="0">
                  <a:solidFill>
                    <a:schemeClr val="bg1"/>
                  </a:solidFill>
                </a:rPr>
                <a:t>F. PEDROSA</a:t>
              </a:r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5728BDC4-9A97-B0F2-2CC9-253E9369249E}"/>
              </a:ext>
            </a:extLst>
          </p:cNvPr>
          <p:cNvGrpSpPr/>
          <p:nvPr/>
        </p:nvGrpSpPr>
        <p:grpSpPr>
          <a:xfrm>
            <a:off x="1223264" y="4833995"/>
            <a:ext cx="1336973" cy="1177344"/>
            <a:chOff x="7714034" y="3140967"/>
            <a:chExt cx="1336973" cy="1177344"/>
          </a:xfrm>
        </p:grpSpPr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F11A41D2-6F3C-1144-64F5-8735E9630A00}"/>
                </a:ext>
              </a:extLst>
            </p:cNvPr>
            <p:cNvSpPr/>
            <p:nvPr/>
          </p:nvSpPr>
          <p:spPr>
            <a:xfrm>
              <a:off x="7788722" y="3140967"/>
              <a:ext cx="1187598" cy="1177344"/>
            </a:xfrm>
            <a:prstGeom prst="ellipse">
              <a:avLst/>
            </a:prstGeom>
            <a:solidFill>
              <a:schemeClr val="tx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00" dirty="0"/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FC315E54-0A29-D3C8-70B0-124BB293BEEA}"/>
                </a:ext>
              </a:extLst>
            </p:cNvPr>
            <p:cNvSpPr txBox="1"/>
            <p:nvPr/>
          </p:nvSpPr>
          <p:spPr>
            <a:xfrm>
              <a:off x="7714034" y="3513740"/>
              <a:ext cx="1336973" cy="43088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GB" sz="1100" b="1" dirty="0">
                  <a:solidFill>
                    <a:schemeClr val="bg1"/>
                  </a:solidFill>
                </a:rPr>
                <a:t>WP5</a:t>
              </a:r>
            </a:p>
            <a:p>
              <a:pPr algn="ctr"/>
              <a:r>
                <a:rPr lang="en-GB" sz="1100" b="1" dirty="0">
                  <a:solidFill>
                    <a:schemeClr val="bg1"/>
                  </a:solidFill>
                </a:rPr>
                <a:t>WSS</a:t>
              </a:r>
            </a:p>
          </p:txBody>
        </p:sp>
      </p:grp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0BB821D8-D262-BB41-BAD4-C32BA369CEC2}"/>
              </a:ext>
            </a:extLst>
          </p:cNvPr>
          <p:cNvGrpSpPr/>
          <p:nvPr/>
        </p:nvGrpSpPr>
        <p:grpSpPr>
          <a:xfrm>
            <a:off x="7536820" y="4913690"/>
            <a:ext cx="1336973" cy="1177344"/>
            <a:chOff x="7714034" y="3140967"/>
            <a:chExt cx="1336973" cy="1177344"/>
          </a:xfrm>
        </p:grpSpPr>
        <p:sp>
          <p:nvSpPr>
            <p:cNvPr id="104" name="Oval 103">
              <a:extLst>
                <a:ext uri="{FF2B5EF4-FFF2-40B4-BE49-F238E27FC236}">
                  <a16:creationId xmlns:a16="http://schemas.microsoft.com/office/drawing/2014/main" id="{53A822A0-77DD-309F-A19A-F0141DB648D9}"/>
                </a:ext>
              </a:extLst>
            </p:cNvPr>
            <p:cNvSpPr/>
            <p:nvPr/>
          </p:nvSpPr>
          <p:spPr>
            <a:xfrm>
              <a:off x="7788722" y="3140967"/>
              <a:ext cx="1187598" cy="1177344"/>
            </a:xfrm>
            <a:prstGeom prst="ellipse">
              <a:avLst/>
            </a:prstGeom>
            <a:solidFill>
              <a:schemeClr val="tx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00" dirty="0"/>
            </a:p>
          </p:txBody>
        </p:sp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id="{AEBF73F8-E502-734B-EB48-CD2C8EE5079A}"/>
                </a:ext>
              </a:extLst>
            </p:cNvPr>
            <p:cNvSpPr txBox="1"/>
            <p:nvPr/>
          </p:nvSpPr>
          <p:spPr>
            <a:xfrm>
              <a:off x="7714034" y="3513740"/>
              <a:ext cx="1336973" cy="43088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GB" sz="1100" b="1" dirty="0">
                  <a:solidFill>
                    <a:schemeClr val="bg1"/>
                  </a:solidFill>
                </a:rPr>
                <a:t>DECABLING</a:t>
              </a:r>
            </a:p>
            <a:p>
              <a:pPr algn="ctr"/>
              <a:r>
                <a:rPr lang="en-GB" sz="1100" b="1" dirty="0">
                  <a:solidFill>
                    <a:schemeClr val="bg1"/>
                  </a:solidFill>
                </a:rPr>
                <a:t>WSS</a:t>
              </a:r>
            </a:p>
          </p:txBody>
        </p:sp>
      </p:grp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D43EA09A-79FB-53EA-3374-C6FC7E77685D}"/>
              </a:ext>
            </a:extLst>
          </p:cNvPr>
          <p:cNvGrpSpPr/>
          <p:nvPr/>
        </p:nvGrpSpPr>
        <p:grpSpPr>
          <a:xfrm>
            <a:off x="8632745" y="4938160"/>
            <a:ext cx="1336973" cy="1177344"/>
            <a:chOff x="7684534" y="4335403"/>
            <a:chExt cx="1336973" cy="1177344"/>
          </a:xfrm>
        </p:grpSpPr>
        <p:sp>
          <p:nvSpPr>
            <p:cNvPr id="108" name="Oval 107">
              <a:extLst>
                <a:ext uri="{FF2B5EF4-FFF2-40B4-BE49-F238E27FC236}">
                  <a16:creationId xmlns:a16="http://schemas.microsoft.com/office/drawing/2014/main" id="{851790C6-D412-636F-F026-13965DDE7EA8}"/>
                </a:ext>
              </a:extLst>
            </p:cNvPr>
            <p:cNvSpPr/>
            <p:nvPr/>
          </p:nvSpPr>
          <p:spPr>
            <a:xfrm>
              <a:off x="7744826" y="4335403"/>
              <a:ext cx="1187598" cy="1177344"/>
            </a:xfrm>
            <a:prstGeom prst="ellipse">
              <a:avLst/>
            </a:pr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dirty="0"/>
                <a:t> </a:t>
              </a:r>
            </a:p>
          </p:txBody>
        </p: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7AABC6DD-9B29-E8DC-0CB6-DE7EEE7A2E30}"/>
                </a:ext>
              </a:extLst>
            </p:cNvPr>
            <p:cNvSpPr txBox="1"/>
            <p:nvPr/>
          </p:nvSpPr>
          <p:spPr>
            <a:xfrm>
              <a:off x="7684534" y="4696601"/>
              <a:ext cx="1336973" cy="43088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GB" sz="1100" b="1" dirty="0">
                  <a:solidFill>
                    <a:schemeClr val="bg1"/>
                  </a:solidFill>
                </a:rPr>
                <a:t>DECABLING</a:t>
              </a:r>
            </a:p>
            <a:p>
              <a:pPr algn="ctr"/>
              <a:r>
                <a:rPr lang="en-GB" sz="1100" b="1" dirty="0">
                  <a:solidFill>
                    <a:schemeClr val="bg1"/>
                  </a:solidFill>
                </a:rPr>
                <a:t>CONTRACTOR</a:t>
              </a:r>
            </a:p>
          </p:txBody>
        </p:sp>
      </p:grp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D7D0F90F-8C24-5B4A-3D72-81DF736B98B4}"/>
              </a:ext>
            </a:extLst>
          </p:cNvPr>
          <p:cNvGrpSpPr/>
          <p:nvPr/>
        </p:nvGrpSpPr>
        <p:grpSpPr>
          <a:xfrm>
            <a:off x="9611887" y="939924"/>
            <a:ext cx="1187598" cy="1177344"/>
            <a:chOff x="9587858" y="1451537"/>
            <a:chExt cx="1187598" cy="963488"/>
          </a:xfrm>
          <a:solidFill>
            <a:srgbClr val="C00000"/>
          </a:solidFill>
        </p:grpSpPr>
        <p:sp>
          <p:nvSpPr>
            <p:cNvPr id="126" name="Oval 125">
              <a:extLst>
                <a:ext uri="{FF2B5EF4-FFF2-40B4-BE49-F238E27FC236}">
                  <a16:creationId xmlns:a16="http://schemas.microsoft.com/office/drawing/2014/main" id="{20633073-410F-3654-A023-92C671369BA8}"/>
                </a:ext>
              </a:extLst>
            </p:cNvPr>
            <p:cNvSpPr/>
            <p:nvPr/>
          </p:nvSpPr>
          <p:spPr>
            <a:xfrm>
              <a:off x="9587858" y="1451537"/>
              <a:ext cx="1187598" cy="963488"/>
            </a:xfrm>
            <a:prstGeom prst="ellipse">
              <a:avLst/>
            </a:prstGeom>
            <a:grpFill/>
            <a:ln>
              <a:noFill/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00" dirty="0"/>
            </a:p>
          </p:txBody>
        </p:sp>
        <p:sp>
          <p:nvSpPr>
            <p:cNvPr id="127" name="TextBox 126">
              <a:extLst>
                <a:ext uri="{FF2B5EF4-FFF2-40B4-BE49-F238E27FC236}">
                  <a16:creationId xmlns:a16="http://schemas.microsoft.com/office/drawing/2014/main" id="{19948334-86CB-7E0D-DE9F-2018406D85A9}"/>
                </a:ext>
              </a:extLst>
            </p:cNvPr>
            <p:cNvSpPr txBox="1"/>
            <p:nvPr/>
          </p:nvSpPr>
          <p:spPr>
            <a:xfrm>
              <a:off x="9648719" y="1592278"/>
              <a:ext cx="1079334" cy="69264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100" b="1" dirty="0">
                  <a:solidFill>
                    <a:schemeClr val="bg1"/>
                  </a:solidFill>
                </a:rPr>
                <a:t>DSO, TSO, RSO, other SSO, NA62 DEXSO, EP Safety</a:t>
              </a:r>
            </a:p>
          </p:txBody>
        </p:sp>
      </p:grpSp>
      <p:cxnSp>
        <p:nvCxnSpPr>
          <p:cNvPr id="128" name="Straight Arrow Connector 127">
            <a:extLst>
              <a:ext uri="{FF2B5EF4-FFF2-40B4-BE49-F238E27FC236}">
                <a16:creationId xmlns:a16="http://schemas.microsoft.com/office/drawing/2014/main" id="{EDEE0F9B-2570-6D58-5B14-F37767F1D2A4}"/>
              </a:ext>
            </a:extLst>
          </p:cNvPr>
          <p:cNvCxnSpPr>
            <a:cxnSpLocks/>
            <a:stCxn id="21" idx="2"/>
            <a:endCxn id="13" idx="3"/>
          </p:cNvCxnSpPr>
          <p:nvPr/>
        </p:nvCxnSpPr>
        <p:spPr>
          <a:xfrm flipH="1">
            <a:off x="6954185" y="1528596"/>
            <a:ext cx="1240540" cy="1"/>
          </a:xfrm>
          <a:prstGeom prst="straightConnector1">
            <a:avLst/>
          </a:prstGeom>
          <a:ln w="12700">
            <a:solidFill>
              <a:srgbClr val="FC8296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TextBox 133">
            <a:extLst>
              <a:ext uri="{FF2B5EF4-FFF2-40B4-BE49-F238E27FC236}">
                <a16:creationId xmlns:a16="http://schemas.microsoft.com/office/drawing/2014/main" id="{C29C5564-BB69-833C-76CD-FD73BB7603BD}"/>
              </a:ext>
            </a:extLst>
          </p:cNvPr>
          <p:cNvSpPr txBox="1"/>
          <p:nvPr/>
        </p:nvSpPr>
        <p:spPr>
          <a:xfrm>
            <a:off x="466624" y="7213902"/>
            <a:ext cx="61555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b="1" dirty="0"/>
              <a:t>TSO?</a:t>
            </a: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A085984D-E757-2010-5233-D4C105CE9DFA}"/>
              </a:ext>
            </a:extLst>
          </p:cNvPr>
          <p:cNvGrpSpPr/>
          <p:nvPr/>
        </p:nvGrpSpPr>
        <p:grpSpPr>
          <a:xfrm>
            <a:off x="8046691" y="3093456"/>
            <a:ext cx="1336973" cy="1177344"/>
            <a:chOff x="7714034" y="3140967"/>
            <a:chExt cx="1336973" cy="1177344"/>
          </a:xfrm>
        </p:grpSpPr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59002766-D3E8-BCFA-F4FB-5B6880B292D7}"/>
                </a:ext>
              </a:extLst>
            </p:cNvPr>
            <p:cNvSpPr/>
            <p:nvPr/>
          </p:nvSpPr>
          <p:spPr>
            <a:xfrm>
              <a:off x="7788722" y="3140967"/>
              <a:ext cx="1187598" cy="1177344"/>
            </a:xfrm>
            <a:prstGeom prst="ellipse">
              <a:avLst/>
            </a:prstGeom>
            <a:solidFill>
              <a:schemeClr val="tx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00" dirty="0"/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BC4C4279-40FF-06E2-EB17-A22B79DCBED2}"/>
                </a:ext>
              </a:extLst>
            </p:cNvPr>
            <p:cNvSpPr txBox="1"/>
            <p:nvPr/>
          </p:nvSpPr>
          <p:spPr>
            <a:xfrm>
              <a:off x="7714034" y="3513740"/>
              <a:ext cx="1336973" cy="43088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GB" sz="1100" b="1" dirty="0">
                  <a:solidFill>
                    <a:schemeClr val="bg1"/>
                  </a:solidFill>
                </a:rPr>
                <a:t>NA62</a:t>
              </a:r>
            </a:p>
            <a:p>
              <a:pPr algn="ctr"/>
              <a:r>
                <a:rPr lang="en-GB" sz="1100" b="1" dirty="0">
                  <a:solidFill>
                    <a:schemeClr val="bg1"/>
                  </a:solidFill>
                </a:rPr>
                <a:t>WSS</a:t>
              </a:r>
            </a:p>
          </p:txBody>
        </p:sp>
      </p:grpSp>
      <p:sp>
        <p:nvSpPr>
          <p:cNvPr id="155" name="Rounded Rectangle 154">
            <a:extLst>
              <a:ext uri="{FF2B5EF4-FFF2-40B4-BE49-F238E27FC236}">
                <a16:creationId xmlns:a16="http://schemas.microsoft.com/office/drawing/2014/main" id="{7F814DEA-D476-9BBA-1AD7-344D9759B3A4}"/>
              </a:ext>
            </a:extLst>
          </p:cNvPr>
          <p:cNvSpPr/>
          <p:nvPr/>
        </p:nvSpPr>
        <p:spPr>
          <a:xfrm>
            <a:off x="4193268" y="5522616"/>
            <a:ext cx="2318486" cy="592478"/>
          </a:xfrm>
          <a:prstGeom prst="roundRect">
            <a:avLst/>
          </a:prstGeom>
          <a:solidFill>
            <a:srgbClr val="00B0F0"/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>
                <a:solidFill>
                  <a:schemeClr val="bg2">
                    <a:lumMod val="10000"/>
                  </a:schemeClr>
                </a:solidFill>
              </a:rPr>
              <a:t>WORKSITE #1 (CAT. 1): </a:t>
            </a:r>
          </a:p>
          <a:p>
            <a:pPr algn="ctr"/>
            <a:r>
              <a:rPr lang="en-GB" sz="1200" dirty="0">
                <a:solidFill>
                  <a:schemeClr val="bg2">
                    <a:lumMod val="10000"/>
                  </a:schemeClr>
                </a:solidFill>
              </a:rPr>
              <a:t>Underground ECN3 / TCC8</a:t>
            </a:r>
          </a:p>
        </p:txBody>
      </p:sp>
      <p:sp>
        <p:nvSpPr>
          <p:cNvPr id="167" name="Date Placeholder 2">
            <a:extLst>
              <a:ext uri="{FF2B5EF4-FFF2-40B4-BE49-F238E27FC236}">
                <a16:creationId xmlns:a16="http://schemas.microsoft.com/office/drawing/2014/main" id="{F2187571-8556-0D4B-3667-3D361028BDE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174870" y="6378349"/>
            <a:ext cx="3960440" cy="365125"/>
          </a:xfrm>
        </p:spPr>
        <p:txBody>
          <a:bodyPr/>
          <a:lstStyle/>
          <a:p>
            <a:r>
              <a:rPr lang="de-CH" dirty="0"/>
              <a:t>2 </a:t>
            </a:r>
            <a:r>
              <a:rPr lang="de-CH" dirty="0" err="1"/>
              <a:t>July</a:t>
            </a:r>
            <a:r>
              <a:rPr lang="de-CH" dirty="0"/>
              <a:t> 2025</a:t>
            </a:r>
            <a:endParaRPr lang="en-US" dirty="0"/>
          </a:p>
        </p:txBody>
      </p:sp>
      <p:sp>
        <p:nvSpPr>
          <p:cNvPr id="168" name="Footer Placeholder 3">
            <a:extLst>
              <a:ext uri="{FF2B5EF4-FFF2-40B4-BE49-F238E27FC236}">
                <a16:creationId xmlns:a16="http://schemas.microsoft.com/office/drawing/2014/main" id="{3CEBC261-2F30-C6F8-B6E3-7F811861D6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03712" y="6378349"/>
            <a:ext cx="4285010" cy="365125"/>
          </a:xfrm>
        </p:spPr>
        <p:txBody>
          <a:bodyPr/>
          <a:lstStyle/>
          <a:p>
            <a:r>
              <a:rPr lang="en-US" dirty="0"/>
              <a:t>Matthew FRASER | Proposal for Worksite Safety </a:t>
            </a:r>
            <a:r>
              <a:rPr lang="en-US" dirty="0" err="1"/>
              <a:t>Organisation</a:t>
            </a:r>
            <a:endParaRPr lang="en-US" dirty="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3C7A4A54-7126-1801-DC73-022C9A4F08EC}"/>
              </a:ext>
            </a:extLst>
          </p:cNvPr>
          <p:cNvCxnSpPr>
            <a:cxnSpLocks/>
            <a:stCxn id="13" idx="1"/>
            <a:endCxn id="25" idx="6"/>
          </p:cNvCxnSpPr>
          <p:nvPr/>
        </p:nvCxnSpPr>
        <p:spPr>
          <a:xfrm flipH="1" flipV="1">
            <a:off x="3388810" y="1503736"/>
            <a:ext cx="1254297" cy="0"/>
          </a:xfrm>
          <a:prstGeom prst="straightConnector1">
            <a:avLst/>
          </a:prstGeom>
          <a:ln w="12700">
            <a:solidFill>
              <a:srgbClr val="92D050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or: Elbow 17">
            <a:extLst>
              <a:ext uri="{FF2B5EF4-FFF2-40B4-BE49-F238E27FC236}">
                <a16:creationId xmlns:a16="http://schemas.microsoft.com/office/drawing/2014/main" id="{16E49171-2F31-8424-5481-52B47BF38CB3}"/>
              </a:ext>
            </a:extLst>
          </p:cNvPr>
          <p:cNvCxnSpPr>
            <a:stCxn id="13" idx="3"/>
            <a:endCxn id="126" idx="4"/>
          </p:cNvCxnSpPr>
          <p:nvPr/>
        </p:nvCxnSpPr>
        <p:spPr>
          <a:xfrm>
            <a:off x="6954185" y="1528597"/>
            <a:ext cx="3251501" cy="588671"/>
          </a:xfrm>
          <a:prstGeom prst="bentConnector4">
            <a:avLst>
              <a:gd name="adj1" fmla="val 22002"/>
              <a:gd name="adj2" fmla="val 117204"/>
            </a:avLst>
          </a:prstGeom>
          <a:ln w="1270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oup 51">
            <a:extLst>
              <a:ext uri="{FF2B5EF4-FFF2-40B4-BE49-F238E27FC236}">
                <a16:creationId xmlns:a16="http://schemas.microsoft.com/office/drawing/2014/main" id="{AF34CDE3-8A92-586E-B2D7-73745FB3352D}"/>
              </a:ext>
            </a:extLst>
          </p:cNvPr>
          <p:cNvGrpSpPr/>
          <p:nvPr/>
        </p:nvGrpSpPr>
        <p:grpSpPr>
          <a:xfrm>
            <a:off x="1297686" y="3040509"/>
            <a:ext cx="1336973" cy="1177344"/>
            <a:chOff x="7714034" y="3140967"/>
            <a:chExt cx="1336973" cy="1177344"/>
          </a:xfrm>
        </p:grpSpPr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65E01A4B-926D-0B23-12E8-6ABD3FE9239F}"/>
                </a:ext>
              </a:extLst>
            </p:cNvPr>
            <p:cNvSpPr/>
            <p:nvPr/>
          </p:nvSpPr>
          <p:spPr>
            <a:xfrm>
              <a:off x="7788722" y="3140967"/>
              <a:ext cx="1187598" cy="1177344"/>
            </a:xfrm>
            <a:prstGeom prst="ellipse">
              <a:avLst/>
            </a:prstGeom>
            <a:solidFill>
              <a:schemeClr val="tx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00" dirty="0"/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1833C2F8-AE9D-BF09-AC3D-9C6C4C0AC0FE}"/>
                </a:ext>
              </a:extLst>
            </p:cNvPr>
            <p:cNvSpPr txBox="1"/>
            <p:nvPr/>
          </p:nvSpPr>
          <p:spPr>
            <a:xfrm>
              <a:off x="7714034" y="3513740"/>
              <a:ext cx="1336973" cy="43088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GB" sz="1100" b="1" dirty="0">
                  <a:solidFill>
                    <a:schemeClr val="bg1"/>
                  </a:solidFill>
                </a:rPr>
                <a:t>WP4</a:t>
              </a:r>
            </a:p>
            <a:p>
              <a:pPr algn="ctr"/>
              <a:r>
                <a:rPr lang="en-GB" sz="1100" b="1" dirty="0">
                  <a:solidFill>
                    <a:schemeClr val="bg1"/>
                  </a:solidFill>
                </a:rPr>
                <a:t>WSS</a:t>
              </a:r>
            </a:p>
          </p:txBody>
        </p:sp>
      </p:grpSp>
      <p:sp>
        <p:nvSpPr>
          <p:cNvPr id="34" name="Rounded Rectangle 12">
            <a:extLst>
              <a:ext uri="{FF2B5EF4-FFF2-40B4-BE49-F238E27FC236}">
                <a16:creationId xmlns:a16="http://schemas.microsoft.com/office/drawing/2014/main" id="{D8CBB405-D17A-C713-4E88-C96CA7998B22}"/>
              </a:ext>
            </a:extLst>
          </p:cNvPr>
          <p:cNvSpPr/>
          <p:nvPr/>
        </p:nvSpPr>
        <p:spPr>
          <a:xfrm>
            <a:off x="7893302" y="2640535"/>
            <a:ext cx="1643750" cy="6192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b="1" dirty="0">
                <a:solidFill>
                  <a:schemeClr val="bg1"/>
                </a:solidFill>
              </a:rPr>
              <a:t>NA62 DISMANTL. PL</a:t>
            </a:r>
          </a:p>
          <a:p>
            <a:pPr algn="ctr"/>
            <a:r>
              <a:rPr lang="en-GB" sz="1100" b="1" i="1" dirty="0">
                <a:solidFill>
                  <a:schemeClr val="bg1"/>
                </a:solidFill>
              </a:rPr>
              <a:t>H. DANIELSSON</a:t>
            </a:r>
          </a:p>
        </p:txBody>
      </p:sp>
      <p:sp>
        <p:nvSpPr>
          <p:cNvPr id="35" name="Rounded Rectangle 12">
            <a:extLst>
              <a:ext uri="{FF2B5EF4-FFF2-40B4-BE49-F238E27FC236}">
                <a16:creationId xmlns:a16="http://schemas.microsoft.com/office/drawing/2014/main" id="{18504CB1-73E7-3AE1-D194-CCE448624725}"/>
              </a:ext>
            </a:extLst>
          </p:cNvPr>
          <p:cNvSpPr/>
          <p:nvPr/>
        </p:nvSpPr>
        <p:spPr>
          <a:xfrm>
            <a:off x="1094404" y="4399474"/>
            <a:ext cx="1643750" cy="6192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b="1" dirty="0">
                <a:solidFill>
                  <a:schemeClr val="bg1"/>
                </a:solidFill>
              </a:rPr>
              <a:t>HI-ECN3 WP5 WPL</a:t>
            </a:r>
          </a:p>
          <a:p>
            <a:pPr algn="ctr"/>
            <a:r>
              <a:rPr lang="en-GB" sz="1100" b="1" i="1" dirty="0">
                <a:solidFill>
                  <a:schemeClr val="bg1"/>
                </a:solidFill>
              </a:rPr>
              <a:t>F. BUTIN</a:t>
            </a:r>
          </a:p>
        </p:txBody>
      </p:sp>
      <p:sp>
        <p:nvSpPr>
          <p:cNvPr id="37" name="Rounded Rectangle 12">
            <a:extLst>
              <a:ext uri="{FF2B5EF4-FFF2-40B4-BE49-F238E27FC236}">
                <a16:creationId xmlns:a16="http://schemas.microsoft.com/office/drawing/2014/main" id="{3506A285-F172-2949-18EE-E1343AEE47C3}"/>
              </a:ext>
            </a:extLst>
          </p:cNvPr>
          <p:cNvSpPr/>
          <p:nvPr/>
        </p:nvSpPr>
        <p:spPr>
          <a:xfrm>
            <a:off x="7968738" y="4494152"/>
            <a:ext cx="1643750" cy="6192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b="1" dirty="0">
                <a:solidFill>
                  <a:schemeClr val="bg1"/>
                </a:solidFill>
              </a:rPr>
              <a:t>DECABLING PL</a:t>
            </a:r>
          </a:p>
          <a:p>
            <a:pPr algn="ctr"/>
            <a:r>
              <a:rPr lang="en-GB" sz="1100" b="1" i="1" dirty="0">
                <a:solidFill>
                  <a:schemeClr val="bg1"/>
                </a:solidFill>
              </a:rPr>
              <a:t>C. BERNARD</a:t>
            </a:r>
          </a:p>
        </p:txBody>
      </p: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E9BCF26A-02C5-B070-1DF9-5A134C25F126}"/>
              </a:ext>
            </a:extLst>
          </p:cNvPr>
          <p:cNvCxnSpPr>
            <a:cxnSpLocks/>
          </p:cNvCxnSpPr>
          <p:nvPr/>
        </p:nvCxnSpPr>
        <p:spPr>
          <a:xfrm flipV="1">
            <a:off x="2862736" y="3259735"/>
            <a:ext cx="1479815" cy="34926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71CA56E9-438B-12F0-B19A-220A4AE7D0D3}"/>
              </a:ext>
            </a:extLst>
          </p:cNvPr>
          <p:cNvCxnSpPr>
            <a:cxnSpLocks/>
          </p:cNvCxnSpPr>
          <p:nvPr/>
        </p:nvCxnSpPr>
        <p:spPr>
          <a:xfrm flipV="1">
            <a:off x="2620264" y="3897116"/>
            <a:ext cx="2015569" cy="160423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>
            <a:extLst>
              <a:ext uri="{FF2B5EF4-FFF2-40B4-BE49-F238E27FC236}">
                <a16:creationId xmlns:a16="http://schemas.microsoft.com/office/drawing/2014/main" id="{C96409FE-69CB-E4ED-3592-C94E2DB57DF1}"/>
              </a:ext>
            </a:extLst>
          </p:cNvPr>
          <p:cNvCxnSpPr>
            <a:cxnSpLocks/>
          </p:cNvCxnSpPr>
          <p:nvPr/>
        </p:nvCxnSpPr>
        <p:spPr>
          <a:xfrm flipH="1" flipV="1">
            <a:off x="5803443" y="3466229"/>
            <a:ext cx="1985279" cy="150439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Arrow Connector 109">
            <a:extLst>
              <a:ext uri="{FF2B5EF4-FFF2-40B4-BE49-F238E27FC236}">
                <a16:creationId xmlns:a16="http://schemas.microsoft.com/office/drawing/2014/main" id="{81BD2A80-F766-AA36-9FB3-660472ED7C15}"/>
              </a:ext>
            </a:extLst>
          </p:cNvPr>
          <p:cNvCxnSpPr>
            <a:cxnSpLocks/>
          </p:cNvCxnSpPr>
          <p:nvPr/>
        </p:nvCxnSpPr>
        <p:spPr>
          <a:xfrm flipH="1" flipV="1">
            <a:off x="5854648" y="3248969"/>
            <a:ext cx="2139103" cy="38280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Arrow Connector 116">
            <a:extLst>
              <a:ext uri="{FF2B5EF4-FFF2-40B4-BE49-F238E27FC236}">
                <a16:creationId xmlns:a16="http://schemas.microsoft.com/office/drawing/2014/main" id="{6F939C56-8D97-AE67-C8AD-FA98299727C6}"/>
              </a:ext>
            </a:extLst>
          </p:cNvPr>
          <p:cNvCxnSpPr>
            <a:cxnSpLocks/>
          </p:cNvCxnSpPr>
          <p:nvPr/>
        </p:nvCxnSpPr>
        <p:spPr>
          <a:xfrm flipV="1">
            <a:off x="6856182" y="3868050"/>
            <a:ext cx="1224433" cy="638720"/>
          </a:xfrm>
          <a:prstGeom prst="straightConnector1">
            <a:avLst/>
          </a:prstGeom>
          <a:ln>
            <a:solidFill>
              <a:srgbClr val="FFC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Arrow Connector 123">
            <a:extLst>
              <a:ext uri="{FF2B5EF4-FFF2-40B4-BE49-F238E27FC236}">
                <a16:creationId xmlns:a16="http://schemas.microsoft.com/office/drawing/2014/main" id="{A81FA466-96C6-8BD0-A3AF-B38DBFF38533}"/>
              </a:ext>
            </a:extLst>
          </p:cNvPr>
          <p:cNvCxnSpPr>
            <a:cxnSpLocks/>
          </p:cNvCxnSpPr>
          <p:nvPr/>
        </p:nvCxnSpPr>
        <p:spPr>
          <a:xfrm flipH="1" flipV="1">
            <a:off x="6912950" y="4909910"/>
            <a:ext cx="614715" cy="382806"/>
          </a:xfrm>
          <a:prstGeom prst="straightConnector1">
            <a:avLst/>
          </a:prstGeom>
          <a:ln>
            <a:solidFill>
              <a:srgbClr val="FFC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ounded Rectangle 12">
            <a:extLst>
              <a:ext uri="{FF2B5EF4-FFF2-40B4-BE49-F238E27FC236}">
                <a16:creationId xmlns:a16="http://schemas.microsoft.com/office/drawing/2014/main" id="{69DADC1B-4F1F-AF5F-FE90-B9471E6507A6}"/>
              </a:ext>
            </a:extLst>
          </p:cNvPr>
          <p:cNvSpPr/>
          <p:nvPr/>
        </p:nvSpPr>
        <p:spPr>
          <a:xfrm>
            <a:off x="1134188" y="2576822"/>
            <a:ext cx="1643750" cy="6192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b="1" dirty="0">
                <a:solidFill>
                  <a:schemeClr val="bg1"/>
                </a:solidFill>
              </a:rPr>
              <a:t>HI-ECN3 WP4 WPL</a:t>
            </a:r>
          </a:p>
          <a:p>
            <a:pPr algn="ctr"/>
            <a:r>
              <a:rPr lang="en-GB" sz="1100" b="1" i="1" dirty="0">
                <a:solidFill>
                  <a:schemeClr val="bg1"/>
                </a:solidFill>
              </a:rPr>
              <a:t>J.L. GRENARD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D57365D5-B98A-378E-D91E-A0662574CD27}"/>
              </a:ext>
            </a:extLst>
          </p:cNvPr>
          <p:cNvCxnSpPr>
            <a:cxnSpLocks/>
          </p:cNvCxnSpPr>
          <p:nvPr/>
        </p:nvCxnSpPr>
        <p:spPr>
          <a:xfrm flipV="1">
            <a:off x="5237816" y="1919433"/>
            <a:ext cx="355232" cy="710336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5516683-E6E7-6058-C841-4A65B29CE4E5}"/>
              </a:ext>
            </a:extLst>
          </p:cNvPr>
          <p:cNvCxnSpPr>
            <a:cxnSpLocks/>
          </p:cNvCxnSpPr>
          <p:nvPr/>
        </p:nvCxnSpPr>
        <p:spPr>
          <a:xfrm flipH="1" flipV="1">
            <a:off x="5946481" y="1951286"/>
            <a:ext cx="239210" cy="2101663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4E56381E-4119-5C14-C214-D0F78FBC40A4}"/>
              </a:ext>
            </a:extLst>
          </p:cNvPr>
          <p:cNvCxnSpPr>
            <a:cxnSpLocks/>
          </p:cNvCxnSpPr>
          <p:nvPr/>
        </p:nvCxnSpPr>
        <p:spPr>
          <a:xfrm flipV="1">
            <a:off x="2675689" y="4877982"/>
            <a:ext cx="2676822" cy="782347"/>
          </a:xfrm>
          <a:prstGeom prst="straightConnector1">
            <a:avLst/>
          </a:prstGeom>
          <a:ln>
            <a:solidFill>
              <a:srgbClr val="FFC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11830DD9-CA95-2A33-603F-E6817A9E08FB}"/>
              </a:ext>
            </a:extLst>
          </p:cNvPr>
          <p:cNvCxnSpPr>
            <a:cxnSpLocks/>
          </p:cNvCxnSpPr>
          <p:nvPr/>
        </p:nvCxnSpPr>
        <p:spPr>
          <a:xfrm flipH="1" flipV="1">
            <a:off x="5516776" y="3921268"/>
            <a:ext cx="286667" cy="259360"/>
          </a:xfrm>
          <a:prstGeom prst="straightConnector1">
            <a:avLst/>
          </a:prstGeom>
          <a:ln>
            <a:solidFill>
              <a:srgbClr val="FFC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B6CBE465-F626-2D91-6363-9564A3009CB0}"/>
              </a:ext>
            </a:extLst>
          </p:cNvPr>
          <p:cNvCxnSpPr>
            <a:cxnSpLocks/>
          </p:cNvCxnSpPr>
          <p:nvPr/>
        </p:nvCxnSpPr>
        <p:spPr>
          <a:xfrm>
            <a:off x="2812842" y="3868050"/>
            <a:ext cx="2629246" cy="630083"/>
          </a:xfrm>
          <a:prstGeom prst="straightConnector1">
            <a:avLst/>
          </a:prstGeom>
          <a:ln>
            <a:solidFill>
              <a:srgbClr val="FFC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0195467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11A812-F9DC-FC60-BAA5-631347BCAF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DA196C-B0E4-9E76-61B1-92ABCF605F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Comments &amp; Questions 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0C05963-9046-9BF1-A356-BB192A599B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0C0B2F3-9842-23D4-7BBB-E0D5CD26F2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7987" y="1268760"/>
            <a:ext cx="11376024" cy="4918577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/>
              <a:t>Worksites will be independent (closed) and &gt; 4000 h = Cat 1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Do we need one PCTS per specific worksite? 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sz="1700" dirty="0"/>
              <a:t>We would want to standardize the general input to the PCTS documentation with NA-CONS to make it easier for any contractors working on the different worksites.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Fernando will launch the “</a:t>
            </a:r>
            <a:r>
              <a:rPr lang="en-GB" sz="2000" dirty="0">
                <a:solidFill>
                  <a:schemeClr val="tx2"/>
                </a:solidFill>
              </a:rPr>
              <a:t>HI-ECN3 Planning &amp; Worksite Coordination” preparation meetings soon to detail the worksite activities and plan them to minimise co-activity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sz="1700" b="0" dirty="0">
                <a:solidFill>
                  <a:schemeClr val="tx2"/>
                </a:solidFill>
              </a:rPr>
              <a:t>Please can Joel join these already to help us define the worksites and develop the </a:t>
            </a:r>
            <a:r>
              <a:rPr lang="en-US" dirty="0"/>
              <a:t>PCTS(s)? 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WP4 already well advanced in Work </a:t>
            </a:r>
            <a:r>
              <a:rPr lang="en-GB" sz="1700" dirty="0" err="1">
                <a:solidFill>
                  <a:schemeClr val="tx2"/>
                </a:solidFill>
              </a:rPr>
              <a:t>PAcakge</a:t>
            </a:r>
            <a:r>
              <a:rPr lang="en-GB" sz="1700" dirty="0">
                <a:solidFill>
                  <a:schemeClr val="tx2"/>
                </a:solidFill>
              </a:rPr>
              <a:t> Analysis for dismantling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WP5 will start the WPA exercise soon (NA62 already started to collect procedures)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sz="1700" b="0" dirty="0">
                <a:solidFill>
                  <a:schemeClr val="tx2"/>
                </a:solidFill>
              </a:rPr>
              <a:t>Scope of de-cabling now understood after Cable ID campaign in YETS24/25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2"/>
                </a:solidFill>
              </a:rPr>
              <a:t>We need to add NA62 DEXSO and EP Safety Coordinator to the Safety Organisation: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EP activity treated like any other in the zone: under the HI-ECN3 Worksite Coordinator and HI-ECN3 PL, OK?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2"/>
                </a:solidFill>
              </a:rPr>
              <a:t>What is the approval process for the Safety Organisation?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b="1" dirty="0"/>
          </a:p>
          <a:p>
            <a:endParaRPr lang="en-US" sz="2000" b="1" dirty="0"/>
          </a:p>
        </p:txBody>
      </p:sp>
      <p:sp>
        <p:nvSpPr>
          <p:cNvPr id="7" name="Date Placeholder 2">
            <a:extLst>
              <a:ext uri="{FF2B5EF4-FFF2-40B4-BE49-F238E27FC236}">
                <a16:creationId xmlns:a16="http://schemas.microsoft.com/office/drawing/2014/main" id="{91F2CE7E-00F4-2424-E24F-DF5EFCF8E67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174870" y="6378349"/>
            <a:ext cx="3960440" cy="365125"/>
          </a:xfrm>
        </p:spPr>
        <p:txBody>
          <a:bodyPr/>
          <a:lstStyle/>
          <a:p>
            <a:r>
              <a:rPr lang="de-CH" dirty="0"/>
              <a:t>2 </a:t>
            </a:r>
            <a:r>
              <a:rPr lang="de-CH" dirty="0" err="1"/>
              <a:t>July</a:t>
            </a:r>
            <a:r>
              <a:rPr lang="de-CH" dirty="0"/>
              <a:t> 2025</a:t>
            </a:r>
            <a:endParaRPr lang="en-US" dirty="0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E20BCE7F-413F-2AD8-2CA9-CB54243311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03712" y="6378349"/>
            <a:ext cx="4285010" cy="365125"/>
          </a:xfrm>
        </p:spPr>
        <p:txBody>
          <a:bodyPr/>
          <a:lstStyle/>
          <a:p>
            <a:r>
              <a:rPr lang="en-US" dirty="0"/>
              <a:t>Matthew FRASER | Proposal for Worksite Safety </a:t>
            </a:r>
            <a:r>
              <a:rPr lang="en-US" dirty="0" err="1"/>
              <a:t>Organisation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9950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47BF28-352D-88A9-4FAA-9E84699415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19FB13-AD4D-8844-AADD-56EEB88BEA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HI-ECN3 Project: mandate for PL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B843F2-76F6-A688-F0D9-1E8B47518D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12" name="Picture 11" descr="A document with text on it&#10;&#10;AI-generated content may be incorrect.">
            <a:extLst>
              <a:ext uri="{FF2B5EF4-FFF2-40B4-BE49-F238E27FC236}">
                <a16:creationId xmlns:a16="http://schemas.microsoft.com/office/drawing/2014/main" id="{7FC38039-B5FF-4FAC-5EBE-54CFDA99855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925" t="6300" r="6523" b="20098"/>
          <a:stretch>
            <a:fillRect/>
          </a:stretch>
        </p:blipFill>
        <p:spPr>
          <a:xfrm>
            <a:off x="8095917" y="1268760"/>
            <a:ext cx="3905416" cy="4635520"/>
          </a:xfrm>
          <a:prstGeom prst="rect">
            <a:avLst/>
          </a:prstGeom>
        </p:spPr>
      </p:pic>
      <p:pic>
        <p:nvPicPr>
          <p:cNvPr id="14" name="Picture 13" descr="A document with text on it&#10;&#10;AI-generated content may be incorrect.">
            <a:extLst>
              <a:ext uri="{FF2B5EF4-FFF2-40B4-BE49-F238E27FC236}">
                <a16:creationId xmlns:a16="http://schemas.microsoft.com/office/drawing/2014/main" id="{9A2D5D1F-C3EF-3278-F449-E6A86042321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350" t="6118" r="4745" b="6996"/>
          <a:stretch>
            <a:fillRect/>
          </a:stretch>
        </p:blipFill>
        <p:spPr>
          <a:xfrm>
            <a:off x="4055667" y="1108975"/>
            <a:ext cx="3872937" cy="5126072"/>
          </a:xfrm>
          <a:prstGeom prst="rect">
            <a:avLst/>
          </a:prstGeom>
        </p:spPr>
      </p:pic>
      <p:pic>
        <p:nvPicPr>
          <p:cNvPr id="16" name="Picture 15" descr="A letter of a project&#10;&#10;AI-generated content may be incorrect.">
            <a:extLst>
              <a:ext uri="{FF2B5EF4-FFF2-40B4-BE49-F238E27FC236}">
                <a16:creationId xmlns:a16="http://schemas.microsoft.com/office/drawing/2014/main" id="{91C2C63F-4580-847D-4487-64BE8B86BB3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3894" t="1406" r="4606" b="10889"/>
          <a:stretch>
            <a:fillRect/>
          </a:stretch>
        </p:blipFill>
        <p:spPr>
          <a:xfrm>
            <a:off x="322167" y="1148183"/>
            <a:ext cx="3649843" cy="5047656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301888C2-3A53-DA4D-3FBA-71A0A9E794D2}"/>
              </a:ext>
            </a:extLst>
          </p:cNvPr>
          <p:cNvSpPr txBox="1"/>
          <p:nvPr/>
        </p:nvSpPr>
        <p:spPr>
          <a:xfrm>
            <a:off x="5375920" y="34752"/>
            <a:ext cx="6768752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1000" b="1" dirty="0"/>
              <a:t>M. Lamont, </a:t>
            </a:r>
            <a:r>
              <a:rPr lang="en-GB" sz="1000" i="1" dirty="0"/>
              <a:t>Nomination as Project Leader of High Intensity ECN3 (HI-ECN3) Project</a:t>
            </a:r>
            <a:r>
              <a:rPr lang="en-GB" sz="1000" b="1" dirty="0"/>
              <a:t>, EDMS #3232189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75F6690-4DDE-3CD7-413E-5491F4A366B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174870" y="6378349"/>
            <a:ext cx="3960440" cy="365125"/>
          </a:xfrm>
        </p:spPr>
        <p:txBody>
          <a:bodyPr/>
          <a:lstStyle/>
          <a:p>
            <a:r>
              <a:rPr lang="de-CH" dirty="0"/>
              <a:t>2 </a:t>
            </a:r>
            <a:r>
              <a:rPr lang="de-CH" dirty="0" err="1"/>
              <a:t>July</a:t>
            </a:r>
            <a:r>
              <a:rPr lang="de-CH" dirty="0"/>
              <a:t>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58E3A63-6DEF-1861-0CB2-8FD8B42092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03712" y="6378349"/>
            <a:ext cx="4285010" cy="365125"/>
          </a:xfrm>
        </p:spPr>
        <p:txBody>
          <a:bodyPr/>
          <a:lstStyle/>
          <a:p>
            <a:r>
              <a:rPr lang="en-US" dirty="0"/>
              <a:t>Matthew FRASER | Proposal for Worksite Safety </a:t>
            </a:r>
            <a:r>
              <a:rPr lang="en-US" dirty="0" err="1"/>
              <a:t>Organisation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70443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B3EB9C-B0D4-CFC4-D91D-C9EDEAD4AF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539CD5-6C50-D987-01B9-77BBC10005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11" name="Title 2">
            <a:extLst>
              <a:ext uri="{FF2B5EF4-FFF2-40B4-BE49-F238E27FC236}">
                <a16:creationId xmlns:a16="http://schemas.microsoft.com/office/drawing/2014/main" id="{002B9246-4A20-1927-BDC9-4C479E1599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50883"/>
          </a:xfrm>
        </p:spPr>
        <p:txBody>
          <a:bodyPr/>
          <a:lstStyle/>
          <a:p>
            <a:r>
              <a:rPr lang="en-US" dirty="0"/>
              <a:t>New ENC3 Shaft Descoped</a:t>
            </a:r>
          </a:p>
        </p:txBody>
      </p:sp>
      <p:pic>
        <p:nvPicPr>
          <p:cNvPr id="2" name="Picture 1" descr="A diagram of a civil engineering transport&#10;&#10;AI-generated content may be incorrect.">
            <a:extLst>
              <a:ext uri="{FF2B5EF4-FFF2-40B4-BE49-F238E27FC236}">
                <a16:creationId xmlns:a16="http://schemas.microsoft.com/office/drawing/2014/main" id="{2C269F05-0F3D-12A9-FF27-8566E74B15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3512" y="1175548"/>
            <a:ext cx="8784976" cy="495172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8" name="Date Placeholder 2">
            <a:extLst>
              <a:ext uri="{FF2B5EF4-FFF2-40B4-BE49-F238E27FC236}">
                <a16:creationId xmlns:a16="http://schemas.microsoft.com/office/drawing/2014/main" id="{741FD18F-91FF-42DC-4453-8318F3ECC68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174870" y="6378349"/>
            <a:ext cx="3960440" cy="365125"/>
          </a:xfrm>
        </p:spPr>
        <p:txBody>
          <a:bodyPr/>
          <a:lstStyle/>
          <a:p>
            <a:r>
              <a:rPr lang="de-CH" dirty="0"/>
              <a:t>2 </a:t>
            </a:r>
            <a:r>
              <a:rPr lang="de-CH" dirty="0" err="1"/>
              <a:t>July</a:t>
            </a:r>
            <a:r>
              <a:rPr lang="de-CH" dirty="0"/>
              <a:t> 2025</a:t>
            </a:r>
            <a:endParaRPr lang="en-US" dirty="0"/>
          </a:p>
        </p:txBody>
      </p:sp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A44987EA-028A-D1A9-9230-36BBA71C9D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03712" y="6378349"/>
            <a:ext cx="4285010" cy="365125"/>
          </a:xfrm>
        </p:spPr>
        <p:txBody>
          <a:bodyPr/>
          <a:lstStyle/>
          <a:p>
            <a:r>
              <a:rPr lang="en-US" dirty="0"/>
              <a:t>Matthew FRASER | Proposal for Worksite Safety </a:t>
            </a:r>
            <a:r>
              <a:rPr lang="en-US" dirty="0" err="1"/>
              <a:t>Organisation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0966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5ABAEE-8454-BB23-8E75-2473ECD935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3429000"/>
            <a:ext cx="11376025" cy="2808312"/>
          </a:xfrm>
        </p:spPr>
        <p:txBody>
          <a:bodyPr/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HI-ECN3 Project:</a:t>
            </a:r>
            <a:b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b="0" dirty="0">
                <a:latin typeface="Arial" panose="020B0604020202020204" pitchFamily="34" charset="0"/>
                <a:cs typeface="Arial" panose="020B0604020202020204" pitchFamily="34" charset="0"/>
              </a:rPr>
              <a:t>proposal for worksite safety organisation 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BB3816A-63C7-F59B-0954-3706F83DF8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6" y="5577541"/>
            <a:ext cx="11376026" cy="803787"/>
          </a:xfrm>
        </p:spPr>
        <p:txBody>
          <a:bodyPr/>
          <a:lstStyle/>
          <a:p>
            <a:r>
              <a:rPr lang="en-US" dirty="0"/>
              <a:t>M. Fraser (SY-ABT-BTP) &amp; C. </a:t>
            </a:r>
            <a:r>
              <a:rPr lang="en-US" dirty="0" err="1"/>
              <a:t>Ahdida</a:t>
            </a:r>
            <a:r>
              <a:rPr lang="en-US" dirty="0"/>
              <a:t> (HSE-RP-AS) on behalf of the HI-ECN3 Project Team</a:t>
            </a:r>
            <a:endParaRPr lang="en-GB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b="0" dirty="0"/>
              <a:t>CERN, Geneva, Switzerland, </a:t>
            </a:r>
            <a:r>
              <a:rPr lang="en-GB" b="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GB" b="0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b="0" dirty="0">
                <a:latin typeface="Arial" panose="020B0604020202020204" pitchFamily="34" charset="0"/>
                <a:cs typeface="Arial" panose="020B0604020202020204" pitchFamily="34" charset="0"/>
              </a:rPr>
              <a:t> July </a:t>
            </a:r>
            <a:r>
              <a:rPr lang="en-GB" b="0" dirty="0"/>
              <a:t>2025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E17A9F5-AB78-3290-3ECA-F72FBC71DDFA}"/>
              </a:ext>
            </a:extLst>
          </p:cNvPr>
          <p:cNvSpPr txBox="1"/>
          <p:nvPr/>
        </p:nvSpPr>
        <p:spPr>
          <a:xfrm>
            <a:off x="9048328" y="6381328"/>
            <a:ext cx="74752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https://hiecn3.web.cern.ch</a:t>
            </a:r>
          </a:p>
        </p:txBody>
      </p:sp>
    </p:spTree>
    <p:extLst>
      <p:ext uri="{BB962C8B-B14F-4D97-AF65-F5344CB8AC3E}">
        <p14:creationId xmlns:p14="http://schemas.microsoft.com/office/powerpoint/2010/main" val="14457460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3CF5BC-0645-FA66-536A-52B2D02FE8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59B4F7A7-2766-77F6-11AB-6E2CE48C911F}"/>
              </a:ext>
            </a:extLst>
          </p:cNvPr>
          <p:cNvCxnSpPr>
            <a:cxnSpLocks/>
            <a:endCxn id="43" idx="3"/>
          </p:cNvCxnSpPr>
          <p:nvPr/>
        </p:nvCxnSpPr>
        <p:spPr>
          <a:xfrm flipH="1">
            <a:off x="2056225" y="5249134"/>
            <a:ext cx="7709814" cy="0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6" name="Group 175">
            <a:extLst>
              <a:ext uri="{FF2B5EF4-FFF2-40B4-BE49-F238E27FC236}">
                <a16:creationId xmlns:a16="http://schemas.microsoft.com/office/drawing/2014/main" id="{FA80C6AD-3F25-2163-3610-94C6122097C5}"/>
              </a:ext>
            </a:extLst>
          </p:cNvPr>
          <p:cNvGrpSpPr/>
          <p:nvPr/>
        </p:nvGrpSpPr>
        <p:grpSpPr>
          <a:xfrm>
            <a:off x="2811099" y="2075731"/>
            <a:ext cx="729769" cy="3385624"/>
            <a:chOff x="2530970" y="2327168"/>
            <a:chExt cx="729769" cy="3385624"/>
          </a:xfrm>
        </p:grpSpPr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21242131-A28B-9C53-A783-AC0A22B70F0B}"/>
                </a:ext>
              </a:extLst>
            </p:cNvPr>
            <p:cNvCxnSpPr>
              <a:cxnSpLocks/>
              <a:stCxn id="151" idx="2"/>
              <a:endCxn id="64" idx="0"/>
            </p:cNvCxnSpPr>
            <p:nvPr/>
          </p:nvCxnSpPr>
          <p:spPr>
            <a:xfrm>
              <a:off x="2888610" y="2327168"/>
              <a:ext cx="7245" cy="2945247"/>
            </a:xfrm>
            <a:prstGeom prst="line">
              <a:avLst/>
            </a:prstGeom>
            <a:ln w="12700">
              <a:solidFill>
                <a:srgbClr val="00B05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Rounded Rectangle 63">
              <a:extLst>
                <a:ext uri="{FF2B5EF4-FFF2-40B4-BE49-F238E27FC236}">
                  <a16:creationId xmlns:a16="http://schemas.microsoft.com/office/drawing/2014/main" id="{2958B601-A57F-F09B-3DCC-360F396C5A18}"/>
                </a:ext>
              </a:extLst>
            </p:cNvPr>
            <p:cNvSpPr/>
            <p:nvPr/>
          </p:nvSpPr>
          <p:spPr>
            <a:xfrm>
              <a:off x="2530970" y="5272415"/>
              <a:ext cx="729769" cy="440377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600" b="1" dirty="0">
                  <a:solidFill>
                    <a:schemeClr val="bg2">
                      <a:lumMod val="10000"/>
                    </a:schemeClr>
                  </a:solidFill>
                </a:rPr>
                <a:t>WP2</a:t>
              </a:r>
            </a:p>
            <a:p>
              <a:pPr algn="ctr"/>
              <a:r>
                <a:rPr lang="en-GB" sz="600" b="1" dirty="0">
                  <a:solidFill>
                    <a:schemeClr val="bg2">
                      <a:lumMod val="10000"/>
                    </a:schemeClr>
                  </a:solidFill>
                </a:rPr>
                <a:t>Coordination</a:t>
              </a:r>
            </a:p>
            <a:p>
              <a:pPr algn="ctr"/>
              <a:r>
                <a:rPr lang="en-GB" sz="600" b="1" dirty="0">
                  <a:solidFill>
                    <a:schemeClr val="bg2">
                      <a:lumMod val="10000"/>
                    </a:schemeClr>
                  </a:solidFill>
                </a:rPr>
                <a:t>Meeting</a:t>
              </a:r>
            </a:p>
          </p:txBody>
        </p:sp>
      </p:grpSp>
      <p:grpSp>
        <p:nvGrpSpPr>
          <p:cNvPr id="181" name="Group 180">
            <a:extLst>
              <a:ext uri="{FF2B5EF4-FFF2-40B4-BE49-F238E27FC236}">
                <a16:creationId xmlns:a16="http://schemas.microsoft.com/office/drawing/2014/main" id="{14C09AC8-3A99-713A-3EEB-9A6EEED96687}"/>
              </a:ext>
            </a:extLst>
          </p:cNvPr>
          <p:cNvGrpSpPr/>
          <p:nvPr/>
        </p:nvGrpSpPr>
        <p:grpSpPr>
          <a:xfrm>
            <a:off x="6314059" y="4601149"/>
            <a:ext cx="729769" cy="860206"/>
            <a:chOff x="2530970" y="4852586"/>
            <a:chExt cx="729769" cy="860206"/>
          </a:xfrm>
        </p:grpSpPr>
        <p:cxnSp>
          <p:nvCxnSpPr>
            <p:cNvPr id="182" name="Straight Connector 181">
              <a:extLst>
                <a:ext uri="{FF2B5EF4-FFF2-40B4-BE49-F238E27FC236}">
                  <a16:creationId xmlns:a16="http://schemas.microsoft.com/office/drawing/2014/main" id="{22A17CA1-74C8-69E2-AC64-269D67FE76C2}"/>
                </a:ext>
              </a:extLst>
            </p:cNvPr>
            <p:cNvCxnSpPr>
              <a:cxnSpLocks/>
              <a:endCxn id="183" idx="0"/>
            </p:cNvCxnSpPr>
            <p:nvPr/>
          </p:nvCxnSpPr>
          <p:spPr>
            <a:xfrm>
              <a:off x="2895855" y="4852586"/>
              <a:ext cx="0" cy="419829"/>
            </a:xfrm>
            <a:prstGeom prst="line">
              <a:avLst/>
            </a:prstGeom>
            <a:ln w="12700">
              <a:solidFill>
                <a:srgbClr val="00B05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3" name="Rounded Rectangle 182">
              <a:extLst>
                <a:ext uri="{FF2B5EF4-FFF2-40B4-BE49-F238E27FC236}">
                  <a16:creationId xmlns:a16="http://schemas.microsoft.com/office/drawing/2014/main" id="{889D2951-B34C-2E53-D70C-3879FA1D997A}"/>
                </a:ext>
              </a:extLst>
            </p:cNvPr>
            <p:cNvSpPr/>
            <p:nvPr/>
          </p:nvSpPr>
          <p:spPr>
            <a:xfrm>
              <a:off x="2530970" y="5272415"/>
              <a:ext cx="729769" cy="440377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600" b="1" dirty="0">
                  <a:solidFill>
                    <a:schemeClr val="bg2">
                      <a:lumMod val="10000"/>
                    </a:schemeClr>
                  </a:solidFill>
                </a:rPr>
                <a:t>WP3</a:t>
              </a:r>
            </a:p>
            <a:p>
              <a:pPr algn="ctr"/>
              <a:r>
                <a:rPr lang="en-GB" sz="600" b="1" dirty="0">
                  <a:solidFill>
                    <a:schemeClr val="bg2">
                      <a:lumMod val="10000"/>
                    </a:schemeClr>
                  </a:solidFill>
                </a:rPr>
                <a:t>Coordination</a:t>
              </a:r>
            </a:p>
            <a:p>
              <a:pPr algn="ctr"/>
              <a:r>
                <a:rPr lang="en-GB" sz="600" b="1" dirty="0">
                  <a:solidFill>
                    <a:schemeClr val="bg2">
                      <a:lumMod val="10000"/>
                    </a:schemeClr>
                  </a:solidFill>
                </a:rPr>
                <a:t>Meeting</a:t>
              </a:r>
            </a:p>
          </p:txBody>
        </p:sp>
      </p:grpSp>
      <p:sp>
        <p:nvSpPr>
          <p:cNvPr id="186" name="Rounded Rectangle 185">
            <a:extLst>
              <a:ext uri="{FF2B5EF4-FFF2-40B4-BE49-F238E27FC236}">
                <a16:creationId xmlns:a16="http://schemas.microsoft.com/office/drawing/2014/main" id="{2E5350C9-A497-C91E-D7BE-3C9E2009B56D}"/>
              </a:ext>
            </a:extLst>
          </p:cNvPr>
          <p:cNvSpPr/>
          <p:nvPr/>
        </p:nvSpPr>
        <p:spPr>
          <a:xfrm>
            <a:off x="7162628" y="5028610"/>
            <a:ext cx="729769" cy="440377"/>
          </a:xfrm>
          <a:prstGeom prst="round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b="1" dirty="0">
                <a:solidFill>
                  <a:schemeClr val="bg2">
                    <a:lumMod val="10000"/>
                  </a:schemeClr>
                </a:solidFill>
              </a:rPr>
              <a:t>WP6</a:t>
            </a:r>
          </a:p>
          <a:p>
            <a:pPr algn="ctr"/>
            <a:r>
              <a:rPr lang="en-GB" sz="600" b="1" dirty="0">
                <a:solidFill>
                  <a:schemeClr val="bg2">
                    <a:lumMod val="10000"/>
                  </a:schemeClr>
                </a:solidFill>
              </a:rPr>
              <a:t>Coordination</a:t>
            </a:r>
          </a:p>
          <a:p>
            <a:pPr algn="ctr"/>
            <a:r>
              <a:rPr lang="en-GB" sz="600" b="1" dirty="0">
                <a:solidFill>
                  <a:schemeClr val="bg2">
                    <a:lumMod val="10000"/>
                  </a:schemeClr>
                </a:solidFill>
              </a:rPr>
              <a:t>Meeting</a:t>
            </a:r>
          </a:p>
        </p:txBody>
      </p:sp>
      <p:grpSp>
        <p:nvGrpSpPr>
          <p:cNvPr id="187" name="Group 186">
            <a:extLst>
              <a:ext uri="{FF2B5EF4-FFF2-40B4-BE49-F238E27FC236}">
                <a16:creationId xmlns:a16="http://schemas.microsoft.com/office/drawing/2014/main" id="{E1AD1B2A-1BEB-ACD5-80A7-80A0366B5968}"/>
              </a:ext>
            </a:extLst>
          </p:cNvPr>
          <p:cNvGrpSpPr/>
          <p:nvPr/>
        </p:nvGrpSpPr>
        <p:grpSpPr>
          <a:xfrm>
            <a:off x="4655840" y="2083363"/>
            <a:ext cx="729769" cy="3385624"/>
            <a:chOff x="2530970" y="2327168"/>
            <a:chExt cx="729769" cy="3385624"/>
          </a:xfrm>
        </p:grpSpPr>
        <p:cxnSp>
          <p:nvCxnSpPr>
            <p:cNvPr id="188" name="Straight Connector 187">
              <a:extLst>
                <a:ext uri="{FF2B5EF4-FFF2-40B4-BE49-F238E27FC236}">
                  <a16:creationId xmlns:a16="http://schemas.microsoft.com/office/drawing/2014/main" id="{877936CE-0B5D-552E-5DFA-5091C6937458}"/>
                </a:ext>
              </a:extLst>
            </p:cNvPr>
            <p:cNvCxnSpPr>
              <a:cxnSpLocks/>
              <a:endCxn id="189" idx="0"/>
            </p:cNvCxnSpPr>
            <p:nvPr/>
          </p:nvCxnSpPr>
          <p:spPr>
            <a:xfrm>
              <a:off x="2888610" y="2327168"/>
              <a:ext cx="7245" cy="2945247"/>
            </a:xfrm>
            <a:prstGeom prst="line">
              <a:avLst/>
            </a:prstGeom>
            <a:ln w="12700">
              <a:solidFill>
                <a:srgbClr val="00B05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9" name="Rounded Rectangle 188">
              <a:extLst>
                <a:ext uri="{FF2B5EF4-FFF2-40B4-BE49-F238E27FC236}">
                  <a16:creationId xmlns:a16="http://schemas.microsoft.com/office/drawing/2014/main" id="{85A3A12E-5875-977C-8CE3-E98DB126C795}"/>
                </a:ext>
              </a:extLst>
            </p:cNvPr>
            <p:cNvSpPr/>
            <p:nvPr/>
          </p:nvSpPr>
          <p:spPr>
            <a:xfrm>
              <a:off x="2530970" y="5272415"/>
              <a:ext cx="729769" cy="440377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600" b="1" dirty="0">
                  <a:solidFill>
                    <a:schemeClr val="bg2">
                      <a:lumMod val="10000"/>
                    </a:schemeClr>
                  </a:solidFill>
                </a:rPr>
                <a:t>WP5</a:t>
              </a:r>
            </a:p>
            <a:p>
              <a:pPr algn="ctr"/>
              <a:r>
                <a:rPr lang="en-GB" sz="600" b="1" dirty="0">
                  <a:solidFill>
                    <a:schemeClr val="bg2">
                      <a:lumMod val="10000"/>
                    </a:schemeClr>
                  </a:solidFill>
                </a:rPr>
                <a:t>Coordination</a:t>
              </a:r>
            </a:p>
            <a:p>
              <a:pPr algn="ctr"/>
              <a:r>
                <a:rPr lang="en-GB" sz="600" b="1" dirty="0">
                  <a:solidFill>
                    <a:schemeClr val="bg2">
                      <a:lumMod val="10000"/>
                    </a:schemeClr>
                  </a:solidFill>
                </a:rPr>
                <a:t>Meeting</a:t>
              </a:r>
            </a:p>
          </p:txBody>
        </p:sp>
      </p:grp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A289D5-9DCF-A221-9495-1A1724AB2A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6D9F461A-EA50-6FE2-0E5B-7665F5541E1D}"/>
              </a:ext>
            </a:extLst>
          </p:cNvPr>
          <p:cNvSpPr/>
          <p:nvPr/>
        </p:nvSpPr>
        <p:spPr>
          <a:xfrm>
            <a:off x="5426444" y="2135586"/>
            <a:ext cx="5472615" cy="2595149"/>
          </a:xfrm>
          <a:prstGeom prst="roundRect">
            <a:avLst/>
          </a:prstGeom>
          <a:solidFill>
            <a:schemeClr val="tx1">
              <a:alpha val="2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x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6B4A6EF6-CFE1-5938-52D6-CAFB693F13FD}"/>
              </a:ext>
            </a:extLst>
          </p:cNvPr>
          <p:cNvCxnSpPr>
            <a:cxnSpLocks/>
            <a:stCxn id="31" idx="0"/>
            <a:endCxn id="43" idx="0"/>
          </p:cNvCxnSpPr>
          <p:nvPr/>
        </p:nvCxnSpPr>
        <p:spPr>
          <a:xfrm flipH="1">
            <a:off x="1235287" y="1383907"/>
            <a:ext cx="1" cy="3346829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50B23E26-E48E-7A29-ABD7-260DB3A4886A}"/>
              </a:ext>
            </a:extLst>
          </p:cNvPr>
          <p:cNvGrpSpPr/>
          <p:nvPr/>
        </p:nvGrpSpPr>
        <p:grpSpPr>
          <a:xfrm>
            <a:off x="7857461" y="1393839"/>
            <a:ext cx="1042729" cy="3241739"/>
            <a:chOff x="3131379" y="1143926"/>
            <a:chExt cx="886808" cy="3755111"/>
          </a:xfrm>
        </p:grpSpPr>
        <p:sp>
          <p:nvSpPr>
            <p:cNvPr id="11" name="Rounded Rectangle 10">
              <a:extLst>
                <a:ext uri="{FF2B5EF4-FFF2-40B4-BE49-F238E27FC236}">
                  <a16:creationId xmlns:a16="http://schemas.microsoft.com/office/drawing/2014/main" id="{97C6AB57-B548-3DB4-4D84-A34B74B2FBA6}"/>
                </a:ext>
              </a:extLst>
            </p:cNvPr>
            <p:cNvSpPr/>
            <p:nvPr/>
          </p:nvSpPr>
          <p:spPr>
            <a:xfrm>
              <a:off x="3233580" y="1143926"/>
              <a:ext cx="692930" cy="3755111"/>
            </a:xfrm>
            <a:prstGeom prst="round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9F2E1243-BAD7-E837-CDA0-CBD82F9ADC7E}"/>
                </a:ext>
              </a:extLst>
            </p:cNvPr>
            <p:cNvSpPr txBox="1"/>
            <p:nvPr/>
          </p:nvSpPr>
          <p:spPr>
            <a:xfrm>
              <a:off x="3131379" y="1171149"/>
              <a:ext cx="886808" cy="6155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000" b="1" dirty="0">
                  <a:solidFill>
                    <a:schemeClr val="tx2"/>
                  </a:solidFill>
                </a:rPr>
                <a:t>WP4</a:t>
              </a:r>
            </a:p>
            <a:p>
              <a:pPr algn="ctr"/>
              <a:r>
                <a:rPr lang="en-GB" sz="1000" i="1" dirty="0">
                  <a:solidFill>
                    <a:schemeClr val="tx2"/>
                  </a:solidFill>
                </a:rPr>
                <a:t>WPL</a:t>
              </a:r>
            </a:p>
            <a:p>
              <a:pPr algn="ctr"/>
              <a:r>
                <a:rPr lang="en-GB" sz="1000" i="1" dirty="0">
                  <a:solidFill>
                    <a:schemeClr val="tx2"/>
                  </a:solidFill>
                </a:rPr>
                <a:t>J.L. </a:t>
              </a:r>
            </a:p>
            <a:p>
              <a:pPr algn="ctr"/>
              <a:r>
                <a:rPr lang="en-GB" sz="1000" i="1" dirty="0">
                  <a:solidFill>
                    <a:schemeClr val="tx2"/>
                  </a:solidFill>
                </a:rPr>
                <a:t>GRENARD</a:t>
              </a:r>
            </a:p>
          </p:txBody>
        </p:sp>
      </p:grp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2CDBBDCA-2CF0-E229-2997-08C9E7BB5116}"/>
              </a:ext>
            </a:extLst>
          </p:cNvPr>
          <p:cNvSpPr/>
          <p:nvPr/>
        </p:nvSpPr>
        <p:spPr>
          <a:xfrm>
            <a:off x="377642" y="1383907"/>
            <a:ext cx="1715291" cy="955167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tx2"/>
                </a:solidFill>
              </a:rPr>
              <a:t>Integration (ICEA)</a:t>
            </a:r>
          </a:p>
          <a:p>
            <a:pPr algn="ctr"/>
            <a:r>
              <a:rPr lang="en-GB" sz="1000" i="1" dirty="0">
                <a:solidFill>
                  <a:schemeClr val="tx2"/>
                </a:solidFill>
              </a:rPr>
              <a:t>M. LAZZARONI</a:t>
            </a:r>
          </a:p>
          <a:p>
            <a:pPr algn="ctr"/>
            <a:endParaRPr lang="en-GB" sz="1000" i="1" dirty="0">
              <a:solidFill>
                <a:schemeClr val="tx2"/>
              </a:solidFill>
            </a:endParaRPr>
          </a:p>
          <a:p>
            <a:pPr algn="ctr"/>
            <a:r>
              <a:rPr lang="en-GB" sz="1000" i="1" dirty="0">
                <a:solidFill>
                  <a:schemeClr val="tx2"/>
                </a:solidFill>
              </a:rPr>
              <a:t>supported by J.L. GRENARD &amp; F. BUTIN</a:t>
            </a:r>
          </a:p>
        </p:txBody>
      </p:sp>
      <p:sp>
        <p:nvSpPr>
          <p:cNvPr id="33" name="Rounded Rectangle 32">
            <a:extLst>
              <a:ext uri="{FF2B5EF4-FFF2-40B4-BE49-F238E27FC236}">
                <a16:creationId xmlns:a16="http://schemas.microsoft.com/office/drawing/2014/main" id="{6FB28104-C210-DAD5-A0D1-821FD077A6BD}"/>
              </a:ext>
            </a:extLst>
          </p:cNvPr>
          <p:cNvSpPr/>
          <p:nvPr/>
        </p:nvSpPr>
        <p:spPr>
          <a:xfrm>
            <a:off x="377642" y="2420794"/>
            <a:ext cx="1715291" cy="55226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tx2"/>
                </a:solidFill>
              </a:rPr>
              <a:t>Configuration Management (inc. LDB)</a:t>
            </a:r>
          </a:p>
          <a:p>
            <a:pPr algn="ctr"/>
            <a:r>
              <a:rPr lang="en-GB" sz="1000" i="1" dirty="0">
                <a:solidFill>
                  <a:schemeClr val="tx2"/>
                </a:solidFill>
              </a:rPr>
              <a:t>G. ROMAGNOLI</a:t>
            </a: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EA198E92-CF65-4117-77CB-CCCD6D6230B3}"/>
              </a:ext>
            </a:extLst>
          </p:cNvPr>
          <p:cNvCxnSpPr>
            <a:cxnSpLocks/>
            <a:stCxn id="37" idx="1"/>
          </p:cNvCxnSpPr>
          <p:nvPr/>
        </p:nvCxnSpPr>
        <p:spPr>
          <a:xfrm flipH="1">
            <a:off x="2077722" y="3726867"/>
            <a:ext cx="3481995" cy="0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6573BE2F-2CE5-FCBB-7956-DAC46561DCBB}"/>
              </a:ext>
            </a:extLst>
          </p:cNvPr>
          <p:cNvSpPr/>
          <p:nvPr/>
        </p:nvSpPr>
        <p:spPr>
          <a:xfrm>
            <a:off x="377642" y="3043524"/>
            <a:ext cx="1739407" cy="137263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tx2"/>
                </a:solidFill>
              </a:rPr>
              <a:t>Planning &amp; Scheduling</a:t>
            </a:r>
          </a:p>
          <a:p>
            <a:pPr algn="ctr"/>
            <a:r>
              <a:rPr lang="en-GB" sz="1000" i="1" dirty="0">
                <a:solidFill>
                  <a:schemeClr val="tx2"/>
                </a:solidFill>
              </a:rPr>
              <a:t>F. PEDROSA - PPO</a:t>
            </a:r>
          </a:p>
          <a:p>
            <a:pPr algn="ctr"/>
            <a:endParaRPr lang="en-GB" sz="1000" i="1" dirty="0">
              <a:solidFill>
                <a:schemeClr val="tx2"/>
              </a:solidFill>
            </a:endParaRPr>
          </a:p>
          <a:p>
            <a:pPr algn="ctr"/>
            <a:r>
              <a:rPr lang="en-GB" sz="1000" b="1" dirty="0">
                <a:solidFill>
                  <a:schemeClr val="tx2"/>
                </a:solidFill>
              </a:rPr>
              <a:t>Safety</a:t>
            </a:r>
          </a:p>
          <a:p>
            <a:pPr algn="ctr"/>
            <a:r>
              <a:rPr lang="en-GB" sz="1000" i="1" dirty="0">
                <a:solidFill>
                  <a:schemeClr val="tx2"/>
                </a:solidFill>
              </a:rPr>
              <a:t>M. AVERNA </a:t>
            </a:r>
            <a:r>
              <a:rPr lang="en-GB" sz="1000" dirty="0">
                <a:solidFill>
                  <a:schemeClr val="tx2"/>
                </a:solidFill>
              </a:rPr>
              <a:t>- PSO</a:t>
            </a:r>
            <a:endParaRPr lang="en-GB" sz="1000" i="1" dirty="0">
              <a:solidFill>
                <a:schemeClr val="tx2"/>
              </a:solidFill>
            </a:endParaRPr>
          </a:p>
          <a:p>
            <a:pPr algn="ctr"/>
            <a:endParaRPr lang="en-GB" sz="1000" b="1" dirty="0">
              <a:solidFill>
                <a:schemeClr val="tx2"/>
              </a:solidFill>
            </a:endParaRPr>
          </a:p>
          <a:p>
            <a:pPr algn="ctr"/>
            <a:r>
              <a:rPr lang="en-GB" sz="1000" b="1" dirty="0">
                <a:solidFill>
                  <a:schemeClr val="tx2"/>
                </a:solidFill>
              </a:rPr>
              <a:t>Safety Coordinator</a:t>
            </a:r>
          </a:p>
          <a:p>
            <a:pPr algn="ctr"/>
            <a:r>
              <a:rPr lang="en-GB" sz="1000" i="1" dirty="0">
                <a:solidFill>
                  <a:schemeClr val="tx2"/>
                </a:solidFill>
              </a:rPr>
              <a:t>(via EROS if Cat 1)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BDA36B42-66AB-12EF-E8D9-89E9EF3031EC}"/>
              </a:ext>
            </a:extLst>
          </p:cNvPr>
          <p:cNvSpPr txBox="1"/>
          <p:nvPr/>
        </p:nvSpPr>
        <p:spPr>
          <a:xfrm>
            <a:off x="5507001" y="2337214"/>
            <a:ext cx="65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endParaRPr lang="en-GB" sz="1600" dirty="0"/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0BEFDB51-8425-AE81-06AC-93A34C681C20}"/>
              </a:ext>
            </a:extLst>
          </p:cNvPr>
          <p:cNvSpPr/>
          <p:nvPr/>
        </p:nvSpPr>
        <p:spPr>
          <a:xfrm>
            <a:off x="10291741" y="5009522"/>
            <a:ext cx="1687137" cy="887739"/>
          </a:xfrm>
          <a:prstGeom prst="roundRect">
            <a:avLst/>
          </a:prstGeom>
          <a:solidFill>
            <a:srgbClr val="FF0000">
              <a:alpha val="2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tx2"/>
                </a:solidFill>
              </a:rPr>
              <a:t>NA-CONS Worksite</a:t>
            </a:r>
          </a:p>
          <a:p>
            <a:pPr algn="ctr"/>
            <a:r>
              <a:rPr lang="en-GB" sz="1000" b="1" dirty="0">
                <a:solidFill>
                  <a:schemeClr val="tx2"/>
                </a:solidFill>
              </a:rPr>
              <a:t>Coordination Meeting</a:t>
            </a:r>
            <a:endParaRPr lang="en-GB" sz="1000" i="1" dirty="0">
              <a:solidFill>
                <a:schemeClr val="tx2"/>
              </a:solidFill>
            </a:endParaRPr>
          </a:p>
          <a:p>
            <a:pPr algn="ctr"/>
            <a:r>
              <a:rPr lang="en-GB" sz="1000" dirty="0">
                <a:solidFill>
                  <a:schemeClr val="tx2"/>
                </a:solidFill>
              </a:rPr>
              <a:t>HI-ECN3 Project Worksite Coordinator + others as needed</a:t>
            </a:r>
          </a:p>
        </p:txBody>
      </p: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2D6CFDED-6DF5-DEF1-FD66-3EA0C763BD88}"/>
              </a:ext>
            </a:extLst>
          </p:cNvPr>
          <p:cNvGrpSpPr/>
          <p:nvPr/>
        </p:nvGrpSpPr>
        <p:grpSpPr>
          <a:xfrm>
            <a:off x="9627004" y="1400873"/>
            <a:ext cx="993404" cy="3234706"/>
            <a:chOff x="3130040" y="1143927"/>
            <a:chExt cx="1159859" cy="17502224"/>
          </a:xfrm>
        </p:grpSpPr>
        <p:sp>
          <p:nvSpPr>
            <p:cNvPr id="142" name="Rounded Rectangle 141">
              <a:extLst>
                <a:ext uri="{FF2B5EF4-FFF2-40B4-BE49-F238E27FC236}">
                  <a16:creationId xmlns:a16="http://schemas.microsoft.com/office/drawing/2014/main" id="{40A01E50-44CD-2E4A-C4E5-8421BE6D5E5F}"/>
                </a:ext>
              </a:extLst>
            </p:cNvPr>
            <p:cNvSpPr/>
            <p:nvPr/>
          </p:nvSpPr>
          <p:spPr>
            <a:xfrm>
              <a:off x="3233580" y="1143927"/>
              <a:ext cx="980368" cy="17502224"/>
            </a:xfrm>
            <a:prstGeom prst="round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3" name="TextBox 142">
              <a:extLst>
                <a:ext uri="{FF2B5EF4-FFF2-40B4-BE49-F238E27FC236}">
                  <a16:creationId xmlns:a16="http://schemas.microsoft.com/office/drawing/2014/main" id="{B0804F3D-E917-833A-BFA9-0F769E027C97}"/>
                </a:ext>
              </a:extLst>
            </p:cNvPr>
            <p:cNvSpPr txBox="1"/>
            <p:nvPr/>
          </p:nvSpPr>
          <p:spPr>
            <a:xfrm>
              <a:off x="3130040" y="1213049"/>
              <a:ext cx="1159859" cy="333061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000" b="1" dirty="0">
                  <a:solidFill>
                    <a:schemeClr val="tx2"/>
                  </a:solidFill>
                </a:rPr>
                <a:t>WP7.2</a:t>
              </a:r>
            </a:p>
            <a:p>
              <a:pPr algn="ctr"/>
              <a:r>
                <a:rPr lang="en-GB" sz="1000" i="1" dirty="0">
                  <a:solidFill>
                    <a:schemeClr val="tx2"/>
                  </a:solidFill>
                </a:rPr>
                <a:t>WPL</a:t>
              </a:r>
            </a:p>
            <a:p>
              <a:pPr algn="ctr"/>
              <a:r>
                <a:rPr lang="en-GB" sz="1000" i="1" dirty="0">
                  <a:solidFill>
                    <a:schemeClr val="tx2"/>
                  </a:solidFill>
                </a:rPr>
                <a:t>D. </a:t>
              </a:r>
            </a:p>
            <a:p>
              <a:pPr algn="ctr"/>
              <a:r>
                <a:rPr lang="en-GB" sz="1000" i="1" dirty="0">
                  <a:solidFill>
                    <a:schemeClr val="tx2"/>
                  </a:solidFill>
                </a:rPr>
                <a:t>RODRIGUEZ</a:t>
              </a:r>
            </a:p>
          </p:txBody>
        </p:sp>
      </p:grp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7DE6131C-92E3-BF00-6850-A970B67EC28C}"/>
              </a:ext>
            </a:extLst>
          </p:cNvPr>
          <p:cNvGrpSpPr/>
          <p:nvPr/>
        </p:nvGrpSpPr>
        <p:grpSpPr>
          <a:xfrm>
            <a:off x="4511824" y="1391608"/>
            <a:ext cx="1042729" cy="691755"/>
            <a:chOff x="3130043" y="1143927"/>
            <a:chExt cx="886808" cy="3732679"/>
          </a:xfrm>
        </p:grpSpPr>
        <p:sp>
          <p:nvSpPr>
            <p:cNvPr id="145" name="Rounded Rectangle 144">
              <a:extLst>
                <a:ext uri="{FF2B5EF4-FFF2-40B4-BE49-F238E27FC236}">
                  <a16:creationId xmlns:a16="http://schemas.microsoft.com/office/drawing/2014/main" id="{B24F7AFC-34A4-0269-4305-98435637C757}"/>
                </a:ext>
              </a:extLst>
            </p:cNvPr>
            <p:cNvSpPr/>
            <p:nvPr/>
          </p:nvSpPr>
          <p:spPr>
            <a:xfrm>
              <a:off x="3233580" y="1143927"/>
              <a:ext cx="692930" cy="3732679"/>
            </a:xfrm>
            <a:prstGeom prst="round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6" name="TextBox 145">
              <a:extLst>
                <a:ext uri="{FF2B5EF4-FFF2-40B4-BE49-F238E27FC236}">
                  <a16:creationId xmlns:a16="http://schemas.microsoft.com/office/drawing/2014/main" id="{8AAD408B-BA07-F9ED-97EA-39DC1312EE6E}"/>
                </a:ext>
              </a:extLst>
            </p:cNvPr>
            <p:cNvSpPr txBox="1"/>
            <p:nvPr/>
          </p:nvSpPr>
          <p:spPr>
            <a:xfrm>
              <a:off x="3130043" y="1213047"/>
              <a:ext cx="886808" cy="53477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000" b="1" dirty="0">
                  <a:solidFill>
                    <a:schemeClr val="tx2"/>
                  </a:solidFill>
                </a:rPr>
                <a:t>WP5</a:t>
              </a:r>
            </a:p>
            <a:p>
              <a:pPr algn="ctr"/>
              <a:r>
                <a:rPr lang="en-GB" sz="1000" i="1" dirty="0">
                  <a:solidFill>
                    <a:schemeClr val="tx2"/>
                  </a:solidFill>
                </a:rPr>
                <a:t>WPL</a:t>
              </a:r>
            </a:p>
            <a:p>
              <a:pPr algn="ctr"/>
              <a:r>
                <a:rPr lang="en-GB" sz="1000" i="1" dirty="0">
                  <a:solidFill>
                    <a:schemeClr val="tx2"/>
                  </a:solidFill>
                </a:rPr>
                <a:t>F. BUTIN</a:t>
              </a:r>
            </a:p>
          </p:txBody>
        </p:sp>
      </p:grp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AD3ABF00-42B6-58D1-7292-08A229FE5242}"/>
              </a:ext>
            </a:extLst>
          </p:cNvPr>
          <p:cNvGrpSpPr/>
          <p:nvPr/>
        </p:nvGrpSpPr>
        <p:grpSpPr>
          <a:xfrm>
            <a:off x="6136324" y="1391608"/>
            <a:ext cx="1042729" cy="3209541"/>
            <a:chOff x="3130043" y="1143927"/>
            <a:chExt cx="886808" cy="17227391"/>
          </a:xfrm>
        </p:grpSpPr>
        <p:sp>
          <p:nvSpPr>
            <p:cNvPr id="148" name="Rounded Rectangle 147">
              <a:extLst>
                <a:ext uri="{FF2B5EF4-FFF2-40B4-BE49-F238E27FC236}">
                  <a16:creationId xmlns:a16="http://schemas.microsoft.com/office/drawing/2014/main" id="{CA8CFAA7-F203-C5B5-13DB-BA352F923731}"/>
                </a:ext>
              </a:extLst>
            </p:cNvPr>
            <p:cNvSpPr/>
            <p:nvPr/>
          </p:nvSpPr>
          <p:spPr>
            <a:xfrm>
              <a:off x="3233580" y="1143927"/>
              <a:ext cx="692930" cy="17227391"/>
            </a:xfrm>
            <a:prstGeom prst="round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9" name="TextBox 148">
              <a:extLst>
                <a:ext uri="{FF2B5EF4-FFF2-40B4-BE49-F238E27FC236}">
                  <a16:creationId xmlns:a16="http://schemas.microsoft.com/office/drawing/2014/main" id="{2378F1BA-4AF7-EACF-B80A-BBD8502BA1DA}"/>
                </a:ext>
              </a:extLst>
            </p:cNvPr>
            <p:cNvSpPr txBox="1"/>
            <p:nvPr/>
          </p:nvSpPr>
          <p:spPr>
            <a:xfrm>
              <a:off x="3130043" y="1213045"/>
              <a:ext cx="886808" cy="247801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000" b="1" dirty="0">
                  <a:solidFill>
                    <a:schemeClr val="tx2"/>
                  </a:solidFill>
                </a:rPr>
                <a:t>WP3</a:t>
              </a:r>
            </a:p>
            <a:p>
              <a:pPr algn="ctr"/>
              <a:r>
                <a:rPr lang="en-GB" sz="1000" i="1" dirty="0">
                  <a:solidFill>
                    <a:schemeClr val="tx2"/>
                  </a:solidFill>
                </a:rPr>
                <a:t>WPL</a:t>
              </a:r>
            </a:p>
            <a:p>
              <a:pPr algn="ctr"/>
              <a:r>
                <a:rPr lang="en-GB" sz="1000" i="1" dirty="0">
                  <a:solidFill>
                    <a:schemeClr val="tx2"/>
                  </a:solidFill>
                </a:rPr>
                <a:t>R. XIMENES</a:t>
              </a:r>
            </a:p>
          </p:txBody>
        </p:sp>
      </p:grpSp>
      <p:grpSp>
        <p:nvGrpSpPr>
          <p:cNvPr id="150" name="Group 149">
            <a:extLst>
              <a:ext uri="{FF2B5EF4-FFF2-40B4-BE49-F238E27FC236}">
                <a16:creationId xmlns:a16="http://schemas.microsoft.com/office/drawing/2014/main" id="{44E2DC94-190D-2B3C-C05D-2E9D330A8084}"/>
              </a:ext>
            </a:extLst>
          </p:cNvPr>
          <p:cNvGrpSpPr/>
          <p:nvPr/>
        </p:nvGrpSpPr>
        <p:grpSpPr>
          <a:xfrm>
            <a:off x="2639616" y="1389626"/>
            <a:ext cx="1042729" cy="686105"/>
            <a:chOff x="3130043" y="1143927"/>
            <a:chExt cx="886808" cy="3732679"/>
          </a:xfrm>
        </p:grpSpPr>
        <p:sp>
          <p:nvSpPr>
            <p:cNvPr id="151" name="Rounded Rectangle 150">
              <a:extLst>
                <a:ext uri="{FF2B5EF4-FFF2-40B4-BE49-F238E27FC236}">
                  <a16:creationId xmlns:a16="http://schemas.microsoft.com/office/drawing/2014/main" id="{D53A03AB-8A7D-508C-9D0F-E1FDFEB6B4BA}"/>
                </a:ext>
              </a:extLst>
            </p:cNvPr>
            <p:cNvSpPr/>
            <p:nvPr/>
          </p:nvSpPr>
          <p:spPr>
            <a:xfrm>
              <a:off x="3233580" y="1143927"/>
              <a:ext cx="692930" cy="3732679"/>
            </a:xfrm>
            <a:prstGeom prst="round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2" name="TextBox 151">
              <a:extLst>
                <a:ext uri="{FF2B5EF4-FFF2-40B4-BE49-F238E27FC236}">
                  <a16:creationId xmlns:a16="http://schemas.microsoft.com/office/drawing/2014/main" id="{8456E64D-EBC0-4395-2162-8CB5FAF6B2C7}"/>
                </a:ext>
              </a:extLst>
            </p:cNvPr>
            <p:cNvSpPr txBox="1"/>
            <p:nvPr/>
          </p:nvSpPr>
          <p:spPr>
            <a:xfrm>
              <a:off x="3130043" y="1213045"/>
              <a:ext cx="886808" cy="330401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000" b="1" dirty="0">
                  <a:solidFill>
                    <a:schemeClr val="tx2"/>
                  </a:solidFill>
                </a:rPr>
                <a:t>WP2</a:t>
              </a:r>
            </a:p>
            <a:p>
              <a:pPr algn="ctr"/>
              <a:r>
                <a:rPr lang="en-GB" sz="1000" i="1" dirty="0">
                  <a:solidFill>
                    <a:schemeClr val="tx2"/>
                  </a:solidFill>
                </a:rPr>
                <a:t>WPL</a:t>
              </a:r>
            </a:p>
            <a:p>
              <a:pPr algn="ctr"/>
              <a:r>
                <a:rPr lang="en-GB" sz="1000" i="1" dirty="0">
                  <a:solidFill>
                    <a:schemeClr val="tx2"/>
                  </a:solidFill>
                </a:rPr>
                <a:t>F. VELOTTI </a:t>
              </a:r>
            </a:p>
            <a:p>
              <a:pPr algn="ctr"/>
              <a:r>
                <a:rPr lang="en-GB" sz="1000" i="1" dirty="0">
                  <a:solidFill>
                    <a:schemeClr val="tx2"/>
                  </a:solidFill>
                </a:rPr>
                <a:t>L. NEVAY</a:t>
              </a:r>
            </a:p>
          </p:txBody>
        </p:sp>
      </p:grpSp>
      <p:grpSp>
        <p:nvGrpSpPr>
          <p:cNvPr id="153" name="Group 152">
            <a:extLst>
              <a:ext uri="{FF2B5EF4-FFF2-40B4-BE49-F238E27FC236}">
                <a16:creationId xmlns:a16="http://schemas.microsoft.com/office/drawing/2014/main" id="{CA305CDC-D0B5-57C5-03D2-D933BA952C4A}"/>
              </a:ext>
            </a:extLst>
          </p:cNvPr>
          <p:cNvGrpSpPr/>
          <p:nvPr/>
        </p:nvGrpSpPr>
        <p:grpSpPr>
          <a:xfrm>
            <a:off x="3600225" y="1395552"/>
            <a:ext cx="1042729" cy="695415"/>
            <a:chOff x="3130043" y="1143927"/>
            <a:chExt cx="886808" cy="3732679"/>
          </a:xfrm>
        </p:grpSpPr>
        <p:sp>
          <p:nvSpPr>
            <p:cNvPr id="154" name="Rounded Rectangle 153">
              <a:extLst>
                <a:ext uri="{FF2B5EF4-FFF2-40B4-BE49-F238E27FC236}">
                  <a16:creationId xmlns:a16="http://schemas.microsoft.com/office/drawing/2014/main" id="{E1C146E1-D6D8-4AE9-2EE0-5C50EEBF8DFD}"/>
                </a:ext>
              </a:extLst>
            </p:cNvPr>
            <p:cNvSpPr/>
            <p:nvPr/>
          </p:nvSpPr>
          <p:spPr>
            <a:xfrm>
              <a:off x="3233580" y="1143927"/>
              <a:ext cx="692930" cy="3732679"/>
            </a:xfrm>
            <a:prstGeom prst="round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5" name="TextBox 154">
              <a:extLst>
                <a:ext uri="{FF2B5EF4-FFF2-40B4-BE49-F238E27FC236}">
                  <a16:creationId xmlns:a16="http://schemas.microsoft.com/office/drawing/2014/main" id="{1CA2302B-A094-3B7C-D134-0D4EC5187805}"/>
                </a:ext>
              </a:extLst>
            </p:cNvPr>
            <p:cNvSpPr txBox="1"/>
            <p:nvPr/>
          </p:nvSpPr>
          <p:spPr>
            <a:xfrm>
              <a:off x="3130043" y="1213045"/>
              <a:ext cx="886808" cy="247801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000" b="1" dirty="0">
                  <a:solidFill>
                    <a:schemeClr val="tx2"/>
                  </a:solidFill>
                </a:rPr>
                <a:t>WP8</a:t>
              </a:r>
            </a:p>
            <a:p>
              <a:pPr algn="ctr"/>
              <a:r>
                <a:rPr lang="en-GB" sz="1000" i="1" dirty="0">
                  <a:solidFill>
                    <a:schemeClr val="tx2"/>
                  </a:solidFill>
                </a:rPr>
                <a:t>WPL</a:t>
              </a:r>
            </a:p>
            <a:p>
              <a:pPr algn="ctr"/>
              <a:r>
                <a:rPr lang="en-GB" sz="1000" i="1" dirty="0">
                  <a:solidFill>
                    <a:schemeClr val="tx2"/>
                  </a:solidFill>
                </a:rPr>
                <a:t>L ESPOSITO</a:t>
              </a:r>
            </a:p>
          </p:txBody>
        </p:sp>
      </p:grpSp>
      <p:grpSp>
        <p:nvGrpSpPr>
          <p:cNvPr id="156" name="Group 155">
            <a:extLst>
              <a:ext uri="{FF2B5EF4-FFF2-40B4-BE49-F238E27FC236}">
                <a16:creationId xmlns:a16="http://schemas.microsoft.com/office/drawing/2014/main" id="{01702B6E-1FBB-8C50-3632-4DFD738EB7A9}"/>
              </a:ext>
            </a:extLst>
          </p:cNvPr>
          <p:cNvGrpSpPr/>
          <p:nvPr/>
        </p:nvGrpSpPr>
        <p:grpSpPr>
          <a:xfrm>
            <a:off x="6998673" y="1399328"/>
            <a:ext cx="1042729" cy="3209541"/>
            <a:chOff x="3130043" y="1143922"/>
            <a:chExt cx="886808" cy="17514022"/>
          </a:xfrm>
        </p:grpSpPr>
        <p:sp>
          <p:nvSpPr>
            <p:cNvPr id="157" name="Rounded Rectangle 156">
              <a:extLst>
                <a:ext uri="{FF2B5EF4-FFF2-40B4-BE49-F238E27FC236}">
                  <a16:creationId xmlns:a16="http://schemas.microsoft.com/office/drawing/2014/main" id="{567404E4-0E44-67DA-FFC7-EE42922BEA75}"/>
                </a:ext>
              </a:extLst>
            </p:cNvPr>
            <p:cNvSpPr/>
            <p:nvPr/>
          </p:nvSpPr>
          <p:spPr>
            <a:xfrm>
              <a:off x="3233580" y="1143922"/>
              <a:ext cx="692930" cy="17514022"/>
            </a:xfrm>
            <a:prstGeom prst="round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8" name="TextBox 157">
              <a:extLst>
                <a:ext uri="{FF2B5EF4-FFF2-40B4-BE49-F238E27FC236}">
                  <a16:creationId xmlns:a16="http://schemas.microsoft.com/office/drawing/2014/main" id="{995BBEDA-004F-70D1-DFE7-64FD2B69167F}"/>
                </a:ext>
              </a:extLst>
            </p:cNvPr>
            <p:cNvSpPr txBox="1"/>
            <p:nvPr/>
          </p:nvSpPr>
          <p:spPr>
            <a:xfrm>
              <a:off x="3130043" y="1213044"/>
              <a:ext cx="886808" cy="33589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000" b="1" dirty="0">
                  <a:solidFill>
                    <a:schemeClr val="tx2"/>
                  </a:solidFill>
                </a:rPr>
                <a:t>WP6</a:t>
              </a:r>
            </a:p>
            <a:p>
              <a:pPr algn="ctr"/>
              <a:r>
                <a:rPr lang="en-GB" sz="1000" i="1" dirty="0">
                  <a:solidFill>
                    <a:schemeClr val="tx2"/>
                  </a:solidFill>
                </a:rPr>
                <a:t>WPL</a:t>
              </a:r>
            </a:p>
            <a:p>
              <a:pPr algn="ctr"/>
              <a:r>
                <a:rPr lang="en-GB" sz="1000" i="1" dirty="0">
                  <a:solidFill>
                    <a:schemeClr val="tx2"/>
                  </a:solidFill>
                </a:rPr>
                <a:t>C. AHDIDA</a:t>
              </a:r>
            </a:p>
            <a:p>
              <a:pPr algn="ctr"/>
              <a:r>
                <a:rPr lang="en-GB" sz="1000" i="1" dirty="0">
                  <a:solidFill>
                    <a:schemeClr val="tx2"/>
                  </a:solidFill>
                </a:rPr>
                <a:t>- DPL</a:t>
              </a:r>
            </a:p>
          </p:txBody>
        </p:sp>
      </p:grpSp>
      <p:sp>
        <p:nvSpPr>
          <p:cNvPr id="192" name="Rounded Rectangle 191">
            <a:extLst>
              <a:ext uri="{FF2B5EF4-FFF2-40B4-BE49-F238E27FC236}">
                <a16:creationId xmlns:a16="http://schemas.microsoft.com/office/drawing/2014/main" id="{4EC853F1-F428-FA24-C7BF-FB7599D0BD6E}"/>
              </a:ext>
            </a:extLst>
          </p:cNvPr>
          <p:cNvSpPr/>
          <p:nvPr/>
        </p:nvSpPr>
        <p:spPr>
          <a:xfrm>
            <a:off x="8013942" y="5023784"/>
            <a:ext cx="729769" cy="440377"/>
          </a:xfrm>
          <a:prstGeom prst="round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b="1" dirty="0">
                <a:solidFill>
                  <a:schemeClr val="bg2">
                    <a:lumMod val="10000"/>
                  </a:schemeClr>
                </a:solidFill>
              </a:rPr>
              <a:t>WP4</a:t>
            </a:r>
          </a:p>
          <a:p>
            <a:pPr algn="ctr"/>
            <a:r>
              <a:rPr lang="en-GB" sz="600" b="1" dirty="0">
                <a:solidFill>
                  <a:schemeClr val="bg2">
                    <a:lumMod val="10000"/>
                  </a:schemeClr>
                </a:solidFill>
              </a:rPr>
              <a:t>Coordination</a:t>
            </a:r>
          </a:p>
          <a:p>
            <a:pPr algn="ctr"/>
            <a:r>
              <a:rPr lang="en-GB" sz="600" b="1" dirty="0">
                <a:solidFill>
                  <a:schemeClr val="bg2">
                    <a:lumMod val="10000"/>
                  </a:schemeClr>
                </a:solidFill>
              </a:rPr>
              <a:t>Meeting</a:t>
            </a:r>
          </a:p>
        </p:txBody>
      </p:sp>
      <p:grpSp>
        <p:nvGrpSpPr>
          <p:cNvPr id="199" name="Group 198">
            <a:extLst>
              <a:ext uri="{FF2B5EF4-FFF2-40B4-BE49-F238E27FC236}">
                <a16:creationId xmlns:a16="http://schemas.microsoft.com/office/drawing/2014/main" id="{ABE5E635-306B-F174-72B4-1F04C0D1322F}"/>
              </a:ext>
            </a:extLst>
          </p:cNvPr>
          <p:cNvGrpSpPr/>
          <p:nvPr/>
        </p:nvGrpSpPr>
        <p:grpSpPr>
          <a:xfrm>
            <a:off x="8843941" y="4645845"/>
            <a:ext cx="1304877" cy="809909"/>
            <a:chOff x="922634" y="4704440"/>
            <a:chExt cx="1304877" cy="809909"/>
          </a:xfrm>
        </p:grpSpPr>
        <p:cxnSp>
          <p:nvCxnSpPr>
            <p:cNvPr id="200" name="Straight Connector 199">
              <a:extLst>
                <a:ext uri="{FF2B5EF4-FFF2-40B4-BE49-F238E27FC236}">
                  <a16:creationId xmlns:a16="http://schemas.microsoft.com/office/drawing/2014/main" id="{6B7D0388-15F5-D7AC-32ED-C54A1178D1C7}"/>
                </a:ext>
              </a:extLst>
            </p:cNvPr>
            <p:cNvCxnSpPr>
              <a:cxnSpLocks/>
            </p:cNvCxnSpPr>
            <p:nvPr/>
          </p:nvCxnSpPr>
          <p:spPr>
            <a:xfrm>
              <a:off x="2063125" y="4704440"/>
              <a:ext cx="0" cy="378740"/>
            </a:xfrm>
            <a:prstGeom prst="line">
              <a:avLst/>
            </a:prstGeom>
            <a:ln w="12700">
              <a:solidFill>
                <a:srgbClr val="00B05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1" name="Rounded Rectangle 200">
              <a:extLst>
                <a:ext uri="{FF2B5EF4-FFF2-40B4-BE49-F238E27FC236}">
                  <a16:creationId xmlns:a16="http://schemas.microsoft.com/office/drawing/2014/main" id="{AD291443-C196-02C9-BD2E-94984DD2BC39}"/>
                </a:ext>
              </a:extLst>
            </p:cNvPr>
            <p:cNvSpPr/>
            <p:nvPr/>
          </p:nvSpPr>
          <p:spPr>
            <a:xfrm>
              <a:off x="922634" y="5073972"/>
              <a:ext cx="1304877" cy="440377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600" b="1" dirty="0">
                  <a:solidFill>
                    <a:schemeClr val="bg2">
                      <a:lumMod val="10000"/>
                    </a:schemeClr>
                  </a:solidFill>
                </a:rPr>
                <a:t>WP7</a:t>
              </a:r>
            </a:p>
            <a:p>
              <a:pPr algn="ctr"/>
              <a:r>
                <a:rPr lang="en-GB" sz="600" b="1" dirty="0">
                  <a:solidFill>
                    <a:schemeClr val="bg2">
                      <a:lumMod val="10000"/>
                    </a:schemeClr>
                  </a:solidFill>
                </a:rPr>
                <a:t>Coordination</a:t>
              </a:r>
            </a:p>
            <a:p>
              <a:pPr algn="ctr"/>
              <a:r>
                <a:rPr lang="en-GB" sz="600" b="1" dirty="0">
                  <a:solidFill>
                    <a:schemeClr val="bg2">
                      <a:lumMod val="10000"/>
                    </a:schemeClr>
                  </a:solidFill>
                </a:rPr>
                <a:t>Meeting</a:t>
              </a:r>
            </a:p>
          </p:txBody>
        </p:sp>
      </p:grpSp>
      <p:sp>
        <p:nvSpPr>
          <p:cNvPr id="212" name="Title 1">
            <a:extLst>
              <a:ext uri="{FF2B5EF4-FFF2-40B4-BE49-F238E27FC236}">
                <a16:creationId xmlns:a16="http://schemas.microsoft.com/office/drawing/2014/main" id="{ACCAEA6F-03B9-E772-857F-6ED751F47A9E}"/>
              </a:ext>
            </a:extLst>
          </p:cNvPr>
          <p:cNvSpPr txBox="1">
            <a:spLocks/>
          </p:cNvSpPr>
          <p:nvPr/>
        </p:nvSpPr>
        <p:spPr>
          <a:xfrm>
            <a:off x="386903" y="332656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004899"/>
                </a:solidFill>
              </a:rPr>
              <a:t>HI-ECN3 Planning &amp; Worksite Coordination Team</a:t>
            </a:r>
          </a:p>
        </p:txBody>
      </p:sp>
      <p:sp>
        <p:nvSpPr>
          <p:cNvPr id="207" name="Rounded Rectangle 206">
            <a:extLst>
              <a:ext uri="{FF2B5EF4-FFF2-40B4-BE49-F238E27FC236}">
                <a16:creationId xmlns:a16="http://schemas.microsoft.com/office/drawing/2014/main" id="{020EC063-3263-E030-09F3-3009673F5278}"/>
              </a:ext>
            </a:extLst>
          </p:cNvPr>
          <p:cNvSpPr/>
          <p:nvPr/>
        </p:nvSpPr>
        <p:spPr>
          <a:xfrm>
            <a:off x="5550273" y="2351009"/>
            <a:ext cx="2177827" cy="456879"/>
          </a:xfrm>
          <a:prstGeom prst="round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200" b="1" dirty="0">
                <a:solidFill>
                  <a:schemeClr val="bg2">
                    <a:lumMod val="10000"/>
                  </a:schemeClr>
                </a:solidFill>
              </a:rPr>
              <a:t>Worksite #2 (cat. 1): </a:t>
            </a:r>
          </a:p>
          <a:p>
            <a:r>
              <a:rPr lang="en-GB" sz="1200" dirty="0">
                <a:solidFill>
                  <a:schemeClr val="bg2">
                    <a:lumMod val="10000"/>
                  </a:schemeClr>
                </a:solidFill>
              </a:rPr>
              <a:t>Surface B754</a:t>
            </a:r>
          </a:p>
        </p:txBody>
      </p:sp>
      <p:sp>
        <p:nvSpPr>
          <p:cNvPr id="37" name="Rounded Rectangle 36">
            <a:extLst>
              <a:ext uri="{FF2B5EF4-FFF2-40B4-BE49-F238E27FC236}">
                <a16:creationId xmlns:a16="http://schemas.microsoft.com/office/drawing/2014/main" id="{2A1F68FE-34CB-4DAE-FAD1-46CCC96167AD}"/>
              </a:ext>
            </a:extLst>
          </p:cNvPr>
          <p:cNvSpPr/>
          <p:nvPr/>
        </p:nvSpPr>
        <p:spPr>
          <a:xfrm>
            <a:off x="5559717" y="3097880"/>
            <a:ext cx="5282315" cy="1257973"/>
          </a:xfrm>
          <a:prstGeom prst="round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tx2"/>
                </a:solidFill>
              </a:rPr>
              <a:t>HI-ECN3 Planning &amp; Worksite Coordination </a:t>
            </a:r>
            <a:r>
              <a:rPr lang="en-GB" sz="1000" dirty="0">
                <a:solidFill>
                  <a:schemeClr val="tx2"/>
                </a:solidFill>
              </a:rPr>
              <a:t>– weekly meetings</a:t>
            </a:r>
            <a:endParaRPr lang="en-GB" sz="1000" i="1" dirty="0">
              <a:solidFill>
                <a:schemeClr val="tx2"/>
              </a:solidFill>
            </a:endParaRPr>
          </a:p>
          <a:p>
            <a:pPr algn="ctr"/>
            <a:r>
              <a:rPr lang="en-GB" sz="1000" i="1" dirty="0">
                <a:solidFill>
                  <a:schemeClr val="tx2"/>
                </a:solidFill>
              </a:rPr>
              <a:t>F. PEDROSA </a:t>
            </a:r>
            <a:r>
              <a:rPr lang="en-GB" sz="1000" dirty="0">
                <a:solidFill>
                  <a:schemeClr val="tx2"/>
                </a:solidFill>
              </a:rPr>
              <a:t>(HI-ECN3 Project Worksite Coordinator)</a:t>
            </a:r>
          </a:p>
          <a:p>
            <a:pPr algn="ctr"/>
            <a:endParaRPr lang="en-GB" sz="1000" dirty="0">
              <a:solidFill>
                <a:schemeClr val="tx2"/>
              </a:solidFill>
            </a:endParaRPr>
          </a:p>
          <a:p>
            <a:pPr algn="ctr"/>
            <a:r>
              <a:rPr lang="en-GB" sz="1000" dirty="0">
                <a:solidFill>
                  <a:schemeClr val="tx2"/>
                </a:solidFill>
              </a:rPr>
              <a:t>+ </a:t>
            </a:r>
            <a:r>
              <a:rPr lang="en-GB" sz="1000" b="1" dirty="0">
                <a:solidFill>
                  <a:schemeClr val="tx2"/>
                </a:solidFill>
              </a:rPr>
              <a:t>WSSs (for all activities) </a:t>
            </a:r>
            <a:r>
              <a:rPr lang="en-GB" sz="1000" dirty="0">
                <a:solidFill>
                  <a:schemeClr val="tx2"/>
                </a:solidFill>
              </a:rPr>
              <a:t>+ HI-ECN3 PSO + NA62 PSO + Safety Coordinator (if Cat 1) + EP Safety Coordinator + TSO? + WPLs + De-cabling PL + NA62 Dismantling PL + …</a:t>
            </a:r>
          </a:p>
        </p:txBody>
      </p:sp>
      <p:cxnSp>
        <p:nvCxnSpPr>
          <p:cNvPr id="232" name="Straight Connector 231">
            <a:extLst>
              <a:ext uri="{FF2B5EF4-FFF2-40B4-BE49-F238E27FC236}">
                <a16:creationId xmlns:a16="http://schemas.microsoft.com/office/drawing/2014/main" id="{EF1A1005-6693-3ABC-1E42-5444661AA789}"/>
              </a:ext>
            </a:extLst>
          </p:cNvPr>
          <p:cNvCxnSpPr>
            <a:cxnSpLocks/>
          </p:cNvCxnSpPr>
          <p:nvPr/>
        </p:nvCxnSpPr>
        <p:spPr>
          <a:xfrm>
            <a:off x="10620408" y="4355853"/>
            <a:ext cx="0" cy="658466"/>
          </a:xfrm>
          <a:prstGeom prst="line">
            <a:avLst/>
          </a:prstGeom>
          <a:ln w="127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ounded Rectangle 42">
            <a:extLst>
              <a:ext uri="{FF2B5EF4-FFF2-40B4-BE49-F238E27FC236}">
                <a16:creationId xmlns:a16="http://schemas.microsoft.com/office/drawing/2014/main" id="{FCE5B3F5-5797-145A-8E30-C6900F285A2E}"/>
              </a:ext>
            </a:extLst>
          </p:cNvPr>
          <p:cNvSpPr/>
          <p:nvPr/>
        </p:nvSpPr>
        <p:spPr>
          <a:xfrm>
            <a:off x="414349" y="4730736"/>
            <a:ext cx="1641876" cy="1036795"/>
          </a:xfrm>
          <a:prstGeom prst="roundRect">
            <a:avLst/>
          </a:prstGeom>
          <a:solidFill>
            <a:srgbClr val="FF0000">
              <a:alpha val="2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tx2"/>
                </a:solidFill>
              </a:rPr>
              <a:t>HI-ECN3 Project Team </a:t>
            </a:r>
          </a:p>
          <a:p>
            <a:pPr algn="ctr"/>
            <a:r>
              <a:rPr lang="en-GB" sz="1000" i="1" dirty="0">
                <a:solidFill>
                  <a:schemeClr val="tx2"/>
                </a:solidFill>
              </a:rPr>
              <a:t>M. FRASER - PL</a:t>
            </a:r>
          </a:p>
          <a:p>
            <a:pPr algn="ctr"/>
            <a:r>
              <a:rPr lang="en-GB" sz="1000" dirty="0">
                <a:solidFill>
                  <a:schemeClr val="tx2"/>
                </a:solidFill>
              </a:rPr>
              <a:t>Project Coordination &amp; Change Management</a:t>
            </a:r>
            <a:endParaRPr lang="en-GB" sz="1000" i="1" dirty="0">
              <a:solidFill>
                <a:schemeClr val="tx2"/>
              </a:solidFill>
            </a:endParaRPr>
          </a:p>
          <a:p>
            <a:pPr algn="ctr"/>
            <a:endParaRPr lang="en-GB" sz="1000" dirty="0">
              <a:solidFill>
                <a:schemeClr val="tx2"/>
              </a:solidFill>
            </a:endParaRPr>
          </a:p>
          <a:p>
            <a:pPr algn="ctr"/>
            <a:r>
              <a:rPr lang="en-GB" sz="1000" dirty="0">
                <a:solidFill>
                  <a:schemeClr val="tx2"/>
                </a:solidFill>
              </a:rPr>
              <a:t>DPL + WPLs</a:t>
            </a:r>
          </a:p>
        </p:txBody>
      </p:sp>
      <p:sp>
        <p:nvSpPr>
          <p:cNvPr id="277" name="TextBox 276">
            <a:extLst>
              <a:ext uri="{FF2B5EF4-FFF2-40B4-BE49-F238E27FC236}">
                <a16:creationId xmlns:a16="http://schemas.microsoft.com/office/drawing/2014/main" id="{A780C453-E576-A756-795A-B90B57BED31D}"/>
              </a:ext>
            </a:extLst>
          </p:cNvPr>
          <p:cNvSpPr txBox="1"/>
          <p:nvPr/>
        </p:nvSpPr>
        <p:spPr>
          <a:xfrm rot="20298494">
            <a:off x="301808" y="1119920"/>
            <a:ext cx="13393729" cy="38472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25000" dirty="0">
                <a:solidFill>
                  <a:schemeClr val="bg1">
                    <a:lumMod val="75000"/>
                    <a:alpha val="20000"/>
                  </a:schemeClr>
                </a:solidFill>
              </a:rPr>
              <a:t>DRAFT</a:t>
            </a:r>
          </a:p>
        </p:txBody>
      </p:sp>
      <p:sp>
        <p:nvSpPr>
          <p:cNvPr id="294" name="TextBox 293">
            <a:extLst>
              <a:ext uri="{FF2B5EF4-FFF2-40B4-BE49-F238E27FC236}">
                <a16:creationId xmlns:a16="http://schemas.microsoft.com/office/drawing/2014/main" id="{6E025BCC-083B-FFD3-E78A-7F6B6A9BD37C}"/>
              </a:ext>
            </a:extLst>
          </p:cNvPr>
          <p:cNvSpPr txBox="1"/>
          <p:nvPr/>
        </p:nvSpPr>
        <p:spPr>
          <a:xfrm>
            <a:off x="438628" y="5925371"/>
            <a:ext cx="11765905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b="1" dirty="0"/>
              <a:t>All worksites under single Planning &amp; Worksite Coordination by HI-ECN3 project structure </a:t>
            </a:r>
          </a:p>
          <a:p>
            <a:pPr marL="285750" indent="-285750" algn="l">
              <a:buFontTx/>
              <a:buChar char="-"/>
            </a:pPr>
            <a:endParaRPr lang="en-GB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AD847A4-74F0-8DD6-44F0-C1E8980B5723}"/>
              </a:ext>
            </a:extLst>
          </p:cNvPr>
          <p:cNvGrpSpPr/>
          <p:nvPr/>
        </p:nvGrpSpPr>
        <p:grpSpPr>
          <a:xfrm>
            <a:off x="8747637" y="1412047"/>
            <a:ext cx="985777" cy="3234706"/>
            <a:chOff x="3130040" y="1143927"/>
            <a:chExt cx="1159859" cy="17502224"/>
          </a:xfrm>
        </p:grpSpPr>
        <p:sp>
          <p:nvSpPr>
            <p:cNvPr id="3" name="Rounded Rectangle 2">
              <a:extLst>
                <a:ext uri="{FF2B5EF4-FFF2-40B4-BE49-F238E27FC236}">
                  <a16:creationId xmlns:a16="http://schemas.microsoft.com/office/drawing/2014/main" id="{90E0BCEF-ECDF-7E62-C5AA-233BED12F67D}"/>
                </a:ext>
              </a:extLst>
            </p:cNvPr>
            <p:cNvSpPr/>
            <p:nvPr/>
          </p:nvSpPr>
          <p:spPr>
            <a:xfrm>
              <a:off x="3233580" y="1143927"/>
              <a:ext cx="980368" cy="17502224"/>
            </a:xfrm>
            <a:prstGeom prst="round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AF761434-A88B-F22C-8746-347AD9DED392}"/>
                </a:ext>
              </a:extLst>
            </p:cNvPr>
            <p:cNvSpPr txBox="1"/>
            <p:nvPr/>
          </p:nvSpPr>
          <p:spPr>
            <a:xfrm>
              <a:off x="3130040" y="1213049"/>
              <a:ext cx="1159859" cy="249795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000" b="1" dirty="0">
                  <a:solidFill>
                    <a:schemeClr val="tx2"/>
                  </a:solidFill>
                </a:rPr>
                <a:t>WP7</a:t>
              </a:r>
            </a:p>
            <a:p>
              <a:pPr algn="ctr"/>
              <a:r>
                <a:rPr lang="en-GB" sz="1000" i="1" dirty="0">
                  <a:solidFill>
                    <a:schemeClr val="tx2"/>
                  </a:solidFill>
                </a:rPr>
                <a:t>WPL</a:t>
              </a:r>
            </a:p>
            <a:p>
              <a:pPr algn="ctr"/>
              <a:r>
                <a:rPr lang="en-GB" sz="1000" i="1" dirty="0">
                  <a:solidFill>
                    <a:schemeClr val="tx2"/>
                  </a:solidFill>
                </a:rPr>
                <a:t>F. PEDROSA</a:t>
              </a:r>
            </a:p>
          </p:txBody>
        </p:sp>
      </p:grp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AC34DFB-B212-8B30-732A-81DA1D47A737}"/>
              </a:ext>
            </a:extLst>
          </p:cNvPr>
          <p:cNvCxnSpPr>
            <a:cxnSpLocks/>
          </p:cNvCxnSpPr>
          <p:nvPr/>
        </p:nvCxnSpPr>
        <p:spPr>
          <a:xfrm>
            <a:off x="9189512" y="4641987"/>
            <a:ext cx="0" cy="378740"/>
          </a:xfrm>
          <a:prstGeom prst="line">
            <a:avLst/>
          </a:prstGeom>
          <a:ln w="12700">
            <a:solidFill>
              <a:srgbClr val="00B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9818004-E860-7F9F-7585-6F7C99A7D092}"/>
              </a:ext>
            </a:extLst>
          </p:cNvPr>
          <p:cNvCxnSpPr>
            <a:cxnSpLocks/>
          </p:cNvCxnSpPr>
          <p:nvPr/>
        </p:nvCxnSpPr>
        <p:spPr>
          <a:xfrm>
            <a:off x="7536160" y="4616214"/>
            <a:ext cx="0" cy="378740"/>
          </a:xfrm>
          <a:prstGeom prst="line">
            <a:avLst/>
          </a:prstGeom>
          <a:ln w="12700">
            <a:solidFill>
              <a:srgbClr val="00B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51164144-8660-FAF1-6788-E88528E2ED26}"/>
              </a:ext>
            </a:extLst>
          </p:cNvPr>
          <p:cNvCxnSpPr>
            <a:cxnSpLocks/>
          </p:cNvCxnSpPr>
          <p:nvPr/>
        </p:nvCxnSpPr>
        <p:spPr>
          <a:xfrm>
            <a:off x="8400256" y="4649870"/>
            <a:ext cx="0" cy="378740"/>
          </a:xfrm>
          <a:prstGeom prst="line">
            <a:avLst/>
          </a:prstGeom>
          <a:ln w="12700">
            <a:solidFill>
              <a:srgbClr val="00B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6" name="Group 35">
            <a:extLst>
              <a:ext uri="{FF2B5EF4-FFF2-40B4-BE49-F238E27FC236}">
                <a16:creationId xmlns:a16="http://schemas.microsoft.com/office/drawing/2014/main" id="{DE2396B1-EE04-34FB-F694-3025E74B727F}"/>
              </a:ext>
            </a:extLst>
          </p:cNvPr>
          <p:cNvGrpSpPr/>
          <p:nvPr/>
        </p:nvGrpSpPr>
        <p:grpSpPr>
          <a:xfrm>
            <a:off x="3783647" y="2083363"/>
            <a:ext cx="729769" cy="3385624"/>
            <a:chOff x="2530970" y="2327168"/>
            <a:chExt cx="729769" cy="3385624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329FB10D-CB35-B3E7-9606-568D36BE76D8}"/>
                </a:ext>
              </a:extLst>
            </p:cNvPr>
            <p:cNvCxnSpPr>
              <a:cxnSpLocks/>
              <a:endCxn id="39" idx="0"/>
            </p:cNvCxnSpPr>
            <p:nvPr/>
          </p:nvCxnSpPr>
          <p:spPr>
            <a:xfrm>
              <a:off x="2888610" y="2327168"/>
              <a:ext cx="7245" cy="2945247"/>
            </a:xfrm>
            <a:prstGeom prst="line">
              <a:avLst/>
            </a:prstGeom>
            <a:ln w="12700">
              <a:solidFill>
                <a:srgbClr val="00B05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Rounded Rectangle 38">
              <a:extLst>
                <a:ext uri="{FF2B5EF4-FFF2-40B4-BE49-F238E27FC236}">
                  <a16:creationId xmlns:a16="http://schemas.microsoft.com/office/drawing/2014/main" id="{570C1833-997F-CF07-34E8-92D703D167ED}"/>
                </a:ext>
              </a:extLst>
            </p:cNvPr>
            <p:cNvSpPr/>
            <p:nvPr/>
          </p:nvSpPr>
          <p:spPr>
            <a:xfrm>
              <a:off x="2530970" y="5272415"/>
              <a:ext cx="729769" cy="440377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600" b="1" dirty="0">
                  <a:solidFill>
                    <a:schemeClr val="bg2">
                      <a:lumMod val="10000"/>
                    </a:schemeClr>
                  </a:solidFill>
                </a:rPr>
                <a:t>WP8</a:t>
              </a:r>
            </a:p>
            <a:p>
              <a:pPr algn="ctr"/>
              <a:r>
                <a:rPr lang="en-GB" sz="600" b="1" dirty="0">
                  <a:solidFill>
                    <a:schemeClr val="bg2">
                      <a:lumMod val="10000"/>
                    </a:schemeClr>
                  </a:solidFill>
                </a:rPr>
                <a:t>Coordination</a:t>
              </a:r>
            </a:p>
            <a:p>
              <a:pPr algn="ctr"/>
              <a:r>
                <a:rPr lang="en-GB" sz="600" b="1" dirty="0">
                  <a:solidFill>
                    <a:schemeClr val="bg2">
                      <a:lumMod val="10000"/>
                    </a:schemeClr>
                  </a:solidFill>
                </a:rPr>
                <a:t>Meeting</a:t>
              </a:r>
            </a:p>
          </p:txBody>
        </p:sp>
      </p:grpSp>
      <p:sp>
        <p:nvSpPr>
          <p:cNvPr id="12" name="Date Placeholder 2">
            <a:extLst>
              <a:ext uri="{FF2B5EF4-FFF2-40B4-BE49-F238E27FC236}">
                <a16:creationId xmlns:a16="http://schemas.microsoft.com/office/drawing/2014/main" id="{2A69EEF7-A861-4784-6DE9-101D550A258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174870" y="6378349"/>
            <a:ext cx="3960440" cy="365125"/>
          </a:xfrm>
        </p:spPr>
        <p:txBody>
          <a:bodyPr/>
          <a:lstStyle/>
          <a:p>
            <a:r>
              <a:rPr lang="de-CH" dirty="0"/>
              <a:t>2 </a:t>
            </a:r>
            <a:r>
              <a:rPr lang="de-CH" dirty="0" err="1"/>
              <a:t>July</a:t>
            </a:r>
            <a:r>
              <a:rPr lang="de-CH" dirty="0"/>
              <a:t> 2025</a:t>
            </a:r>
            <a:endParaRPr lang="en-US" dirty="0"/>
          </a:p>
        </p:txBody>
      </p:sp>
      <p:sp>
        <p:nvSpPr>
          <p:cNvPr id="13" name="Footer Placeholder 3">
            <a:extLst>
              <a:ext uri="{FF2B5EF4-FFF2-40B4-BE49-F238E27FC236}">
                <a16:creationId xmlns:a16="http://schemas.microsoft.com/office/drawing/2014/main" id="{3CEB3E61-6550-BCB6-EFCF-F8973FF073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03712" y="6378349"/>
            <a:ext cx="4285010" cy="365125"/>
          </a:xfrm>
        </p:spPr>
        <p:txBody>
          <a:bodyPr/>
          <a:lstStyle/>
          <a:p>
            <a:r>
              <a:rPr lang="en-US" dirty="0"/>
              <a:t>Matthew FRASER | Proposal for Worksite Safety </a:t>
            </a:r>
            <a:r>
              <a:rPr lang="en-US" dirty="0" err="1"/>
              <a:t>Organisation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557066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D0A41A-8BBF-6C98-1AAD-97FBECAFFB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C64755-E69C-79AB-023C-4472CE12AC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ECN3 Dismantling Schedule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0716BFC-D34F-2E4F-07C2-E0235B962B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4" name="Picture 3" descr="A white grid with black text&#10;&#10;AI-generated content may be incorrect.">
            <a:extLst>
              <a:ext uri="{FF2B5EF4-FFF2-40B4-BE49-F238E27FC236}">
                <a16:creationId xmlns:a16="http://schemas.microsoft.com/office/drawing/2014/main" id="{7DD97A0A-2AEF-6C64-F112-1EB8855597F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71042"/>
          <a:stretch>
            <a:fillRect/>
          </a:stretch>
        </p:blipFill>
        <p:spPr>
          <a:xfrm>
            <a:off x="551384" y="1772816"/>
            <a:ext cx="4506854" cy="2736304"/>
          </a:xfrm>
          <a:prstGeom prst="rect">
            <a:avLst/>
          </a:prstGeom>
        </p:spPr>
      </p:pic>
      <p:pic>
        <p:nvPicPr>
          <p:cNvPr id="6" name="Picture 5" descr="A white grid with black text&#10;&#10;AI-generated content may be incorrect.">
            <a:extLst>
              <a:ext uri="{FF2B5EF4-FFF2-40B4-BE49-F238E27FC236}">
                <a16:creationId xmlns:a16="http://schemas.microsoft.com/office/drawing/2014/main" id="{1890D59E-E9A4-A4FF-B655-264869CBAD3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60191"/>
          <a:stretch>
            <a:fillRect/>
          </a:stretch>
        </p:blipFill>
        <p:spPr>
          <a:xfrm>
            <a:off x="5063938" y="1772816"/>
            <a:ext cx="6195759" cy="2736304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F1CE70B9-69AB-B83B-D2B4-19AAF9E3F106}"/>
              </a:ext>
            </a:extLst>
          </p:cNvPr>
          <p:cNvSpPr/>
          <p:nvPr/>
        </p:nvSpPr>
        <p:spPr>
          <a:xfrm>
            <a:off x="5058238" y="1772816"/>
            <a:ext cx="6201459" cy="273630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1E10B3C-37BC-A400-2639-E420DC2C250B}"/>
              </a:ext>
            </a:extLst>
          </p:cNvPr>
          <p:cNvSpPr/>
          <p:nvPr/>
        </p:nvSpPr>
        <p:spPr>
          <a:xfrm>
            <a:off x="599442" y="1772816"/>
            <a:ext cx="4461646" cy="273630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A9DCBA8-8FFF-8279-B1C5-FE954D013E85}"/>
              </a:ext>
            </a:extLst>
          </p:cNvPr>
          <p:cNvSpPr/>
          <p:nvPr/>
        </p:nvSpPr>
        <p:spPr>
          <a:xfrm>
            <a:off x="594446" y="2236852"/>
            <a:ext cx="10660254" cy="184036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Date Placeholder 2">
            <a:extLst>
              <a:ext uri="{FF2B5EF4-FFF2-40B4-BE49-F238E27FC236}">
                <a16:creationId xmlns:a16="http://schemas.microsoft.com/office/drawing/2014/main" id="{780BCC37-18AB-43AA-2CFA-C997DA3D9CC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174870" y="6378349"/>
            <a:ext cx="3960440" cy="365125"/>
          </a:xfrm>
        </p:spPr>
        <p:txBody>
          <a:bodyPr/>
          <a:lstStyle/>
          <a:p>
            <a:r>
              <a:rPr lang="de-CH" dirty="0"/>
              <a:t>2 </a:t>
            </a:r>
            <a:r>
              <a:rPr lang="de-CH" dirty="0" err="1"/>
              <a:t>July</a:t>
            </a:r>
            <a:r>
              <a:rPr lang="de-CH" dirty="0"/>
              <a:t> 2025</a:t>
            </a:r>
            <a:endParaRPr lang="en-US" dirty="0"/>
          </a:p>
        </p:txBody>
      </p:sp>
      <p:sp>
        <p:nvSpPr>
          <p:cNvPr id="14" name="Footer Placeholder 3">
            <a:extLst>
              <a:ext uri="{FF2B5EF4-FFF2-40B4-BE49-F238E27FC236}">
                <a16:creationId xmlns:a16="http://schemas.microsoft.com/office/drawing/2014/main" id="{1375694F-78A2-A53B-68FC-F8DF819054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03712" y="6378349"/>
            <a:ext cx="4285010" cy="365125"/>
          </a:xfrm>
        </p:spPr>
        <p:txBody>
          <a:bodyPr/>
          <a:lstStyle/>
          <a:p>
            <a:r>
              <a:rPr lang="en-US" dirty="0"/>
              <a:t>Matthew FRASER | Proposal for Worksite Safety </a:t>
            </a:r>
            <a:r>
              <a:rPr lang="en-US" dirty="0" err="1"/>
              <a:t>Organisation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634980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A8399C-DB69-269B-B3CE-C78FF9425B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>
            <a:extLst>
              <a:ext uri="{FF2B5EF4-FFF2-40B4-BE49-F238E27FC236}">
                <a16:creationId xmlns:a16="http://schemas.microsoft.com/office/drawing/2014/main" id="{90FD0A31-FE67-1162-6E03-EFB48945F6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Decabling</a:t>
            </a:r>
            <a:r>
              <a:rPr lang="fr-CH" dirty="0"/>
              <a:t> - Organigramme, Manpower</a:t>
            </a:r>
            <a:endParaRPr lang="fr-FR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4F90DB-2EF7-71AE-0BF4-ADF4ABD2DC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2" name="Organigramme : Alternative 1">
            <a:extLst>
              <a:ext uri="{FF2B5EF4-FFF2-40B4-BE49-F238E27FC236}">
                <a16:creationId xmlns:a16="http://schemas.microsoft.com/office/drawing/2014/main" id="{18FF6E75-992F-35A2-57C9-3CD001D29C89}"/>
              </a:ext>
            </a:extLst>
          </p:cNvPr>
          <p:cNvSpPr/>
          <p:nvPr/>
        </p:nvSpPr>
        <p:spPr>
          <a:xfrm>
            <a:off x="839416" y="1468052"/>
            <a:ext cx="1296144" cy="432048"/>
          </a:xfrm>
          <a:prstGeom prst="flowChartAlternateProcess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700" dirty="0"/>
              <a:t>Chef de projet </a:t>
            </a:r>
            <a:r>
              <a:rPr lang="fr-CH" sz="800" dirty="0"/>
              <a:t>HI-ECN3</a:t>
            </a:r>
            <a:endParaRPr lang="fr-FR" sz="700" dirty="0"/>
          </a:p>
        </p:txBody>
      </p:sp>
      <p:sp>
        <p:nvSpPr>
          <p:cNvPr id="4" name="Organigramme : Procédé 3">
            <a:extLst>
              <a:ext uri="{FF2B5EF4-FFF2-40B4-BE49-F238E27FC236}">
                <a16:creationId xmlns:a16="http://schemas.microsoft.com/office/drawing/2014/main" id="{B959E160-A36D-2426-D44A-6AAAABDAAE8D}"/>
              </a:ext>
            </a:extLst>
          </p:cNvPr>
          <p:cNvSpPr/>
          <p:nvPr/>
        </p:nvSpPr>
        <p:spPr>
          <a:xfrm>
            <a:off x="839416" y="2790658"/>
            <a:ext cx="1296144" cy="467296"/>
          </a:xfrm>
          <a:prstGeom prst="flowChartProcess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800" dirty="0"/>
              <a:t>Chef de projet décâblage</a:t>
            </a:r>
            <a:endParaRPr lang="fr-FR" sz="800" dirty="0"/>
          </a:p>
        </p:txBody>
      </p:sp>
      <p:sp>
        <p:nvSpPr>
          <p:cNvPr id="10" name="Espace réservé du contenu 9">
            <a:extLst>
              <a:ext uri="{FF2B5EF4-FFF2-40B4-BE49-F238E27FC236}">
                <a16:creationId xmlns:a16="http://schemas.microsoft.com/office/drawing/2014/main" id="{B68714B5-73B0-5F0D-4D81-23279F4BBA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87888" y="2240336"/>
            <a:ext cx="5671245" cy="2844848"/>
          </a:xfrm>
        </p:spPr>
        <p:txBody>
          <a:bodyPr/>
          <a:lstStyle/>
          <a:p>
            <a:r>
              <a:rPr lang="fr-CH" dirty="0"/>
              <a:t>Pour le décâblage la structure reste standard. Les fonction support ne son pas représenter dans l’organigramme (Qualité, sécurité, etc.)</a:t>
            </a:r>
          </a:p>
          <a:p>
            <a:r>
              <a:rPr lang="fr-CH" dirty="0"/>
              <a:t>Actuellement nous sommes en attente du financement du WSS par le projet pour ce chantier (Demande faite dans le MTP 2025)</a:t>
            </a:r>
          </a:p>
          <a:p>
            <a:endParaRPr lang="fr-FR" dirty="0"/>
          </a:p>
        </p:txBody>
      </p:sp>
      <p:sp>
        <p:nvSpPr>
          <p:cNvPr id="11" name="Organigramme : Procédé 10">
            <a:extLst>
              <a:ext uri="{FF2B5EF4-FFF2-40B4-BE49-F238E27FC236}">
                <a16:creationId xmlns:a16="http://schemas.microsoft.com/office/drawing/2014/main" id="{9B3818C5-63E1-D09B-8AEB-3DED08D6245F}"/>
              </a:ext>
            </a:extLst>
          </p:cNvPr>
          <p:cNvSpPr/>
          <p:nvPr/>
        </p:nvSpPr>
        <p:spPr>
          <a:xfrm>
            <a:off x="839416" y="3544433"/>
            <a:ext cx="1296144" cy="467296"/>
          </a:xfrm>
          <a:prstGeom prst="flowChartProcess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800" dirty="0"/>
              <a:t>Superviseur de travaux décâblage</a:t>
            </a:r>
            <a:endParaRPr lang="fr-FR" sz="800" dirty="0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C9D6692A-C1B4-58AB-8C11-9BF93F864010}"/>
              </a:ext>
            </a:extLst>
          </p:cNvPr>
          <p:cNvSpPr txBox="1"/>
          <p:nvPr/>
        </p:nvSpPr>
        <p:spPr>
          <a:xfrm>
            <a:off x="2224956" y="1546920"/>
            <a:ext cx="2286868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1000" dirty="0"/>
              <a:t>Matthew FRASER</a:t>
            </a:r>
            <a:endParaRPr lang="fr-FR" sz="1000" dirty="0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E0E33AC9-0092-7B54-1F4C-64720F79BF5D}"/>
              </a:ext>
            </a:extLst>
          </p:cNvPr>
          <p:cNvSpPr txBox="1"/>
          <p:nvPr/>
        </p:nvSpPr>
        <p:spPr>
          <a:xfrm>
            <a:off x="2207568" y="2826753"/>
            <a:ext cx="1296144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1000" dirty="0"/>
              <a:t>Christian BERNARD</a:t>
            </a:r>
            <a:endParaRPr lang="fr-FR" sz="1000" dirty="0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3E6F5A59-8C74-1486-5DEB-9336796F2EB2}"/>
              </a:ext>
            </a:extLst>
          </p:cNvPr>
          <p:cNvSpPr txBox="1"/>
          <p:nvPr/>
        </p:nvSpPr>
        <p:spPr>
          <a:xfrm>
            <a:off x="2207568" y="3537746"/>
            <a:ext cx="1638483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1000" dirty="0">
                <a:solidFill>
                  <a:srgbClr val="FFC000"/>
                </a:solidFill>
              </a:rPr>
              <a:t>En attente de financement par le projet (MTP2025)</a:t>
            </a:r>
            <a:endParaRPr lang="fr-FR" sz="1000" dirty="0">
              <a:solidFill>
                <a:srgbClr val="FFC000"/>
              </a:solidFill>
            </a:endParaRPr>
          </a:p>
        </p:txBody>
      </p: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522BD65F-AC64-512C-E6A9-E531F7989CF4}"/>
              </a:ext>
            </a:extLst>
          </p:cNvPr>
          <p:cNvCxnSpPr>
            <a:cxnSpLocks/>
            <a:stCxn id="2" idx="2"/>
          </p:cNvCxnSpPr>
          <p:nvPr/>
        </p:nvCxnSpPr>
        <p:spPr>
          <a:xfrm>
            <a:off x="1487488" y="1900100"/>
            <a:ext cx="0" cy="2009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19">
            <a:extLst>
              <a:ext uri="{FF2B5EF4-FFF2-40B4-BE49-F238E27FC236}">
                <a16:creationId xmlns:a16="http://schemas.microsoft.com/office/drawing/2014/main" id="{229B724C-B30D-A27B-CBD4-04D15345056B}"/>
              </a:ext>
            </a:extLst>
          </p:cNvPr>
          <p:cNvCxnSpPr>
            <a:stCxn id="4" idx="2"/>
            <a:endCxn id="11" idx="0"/>
          </p:cNvCxnSpPr>
          <p:nvPr/>
        </p:nvCxnSpPr>
        <p:spPr>
          <a:xfrm>
            <a:off x="1487488" y="3257954"/>
            <a:ext cx="0" cy="2864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84D13451-C98E-5940-E506-BA2DD1F0806C}"/>
              </a:ext>
            </a:extLst>
          </p:cNvPr>
          <p:cNvCxnSpPr>
            <a:cxnSpLocks/>
          </p:cNvCxnSpPr>
          <p:nvPr/>
        </p:nvCxnSpPr>
        <p:spPr>
          <a:xfrm>
            <a:off x="1487488" y="1988840"/>
            <a:ext cx="30963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Organigramme : Procédé 22">
            <a:extLst>
              <a:ext uri="{FF2B5EF4-FFF2-40B4-BE49-F238E27FC236}">
                <a16:creationId xmlns:a16="http://schemas.microsoft.com/office/drawing/2014/main" id="{2C73AF89-91BC-C185-4E41-889C7BC4CDB8}"/>
              </a:ext>
            </a:extLst>
          </p:cNvPr>
          <p:cNvSpPr/>
          <p:nvPr/>
        </p:nvSpPr>
        <p:spPr>
          <a:xfrm>
            <a:off x="839416" y="4298208"/>
            <a:ext cx="1296144" cy="467296"/>
          </a:xfrm>
          <a:prstGeom prst="flowChartProcess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800" dirty="0"/>
              <a:t>CTP S262</a:t>
            </a:r>
            <a:endParaRPr lang="fr-FR" sz="800" dirty="0"/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AC65C6FE-2AEA-639A-B5C5-297B0DE28C31}"/>
              </a:ext>
            </a:extLst>
          </p:cNvPr>
          <p:cNvSpPr txBox="1"/>
          <p:nvPr/>
        </p:nvSpPr>
        <p:spPr>
          <a:xfrm>
            <a:off x="2233963" y="4297162"/>
            <a:ext cx="2286868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1000" dirty="0"/>
              <a:t>A nommer </a:t>
            </a:r>
            <a:endParaRPr lang="fr-FR" sz="1000" dirty="0"/>
          </a:p>
        </p:txBody>
      </p:sp>
      <p:sp>
        <p:nvSpPr>
          <p:cNvPr id="25" name="Organigramme : Procédé 24">
            <a:extLst>
              <a:ext uri="{FF2B5EF4-FFF2-40B4-BE49-F238E27FC236}">
                <a16:creationId xmlns:a16="http://schemas.microsoft.com/office/drawing/2014/main" id="{929A6515-C553-3233-EF15-A80708626937}"/>
              </a:ext>
            </a:extLst>
          </p:cNvPr>
          <p:cNvSpPr/>
          <p:nvPr/>
        </p:nvSpPr>
        <p:spPr>
          <a:xfrm>
            <a:off x="839416" y="4974631"/>
            <a:ext cx="1296144" cy="467296"/>
          </a:xfrm>
          <a:prstGeom prst="flowChartProcess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800" dirty="0"/>
              <a:t>Chef de chantier S262</a:t>
            </a:r>
            <a:endParaRPr lang="fr-FR" sz="800" dirty="0"/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AF8882EB-50E1-4A7F-D55D-B50EF87228D5}"/>
              </a:ext>
            </a:extLst>
          </p:cNvPr>
          <p:cNvSpPr txBox="1"/>
          <p:nvPr/>
        </p:nvSpPr>
        <p:spPr>
          <a:xfrm>
            <a:off x="2267745" y="4974631"/>
            <a:ext cx="2286868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1000" dirty="0"/>
              <a:t>Ricardo ESFORT </a:t>
            </a:r>
            <a:endParaRPr lang="fr-FR" sz="1000" dirty="0"/>
          </a:p>
        </p:txBody>
      </p:sp>
      <p:sp>
        <p:nvSpPr>
          <p:cNvPr id="27" name="Organigramme : Procédé 26">
            <a:extLst>
              <a:ext uri="{FF2B5EF4-FFF2-40B4-BE49-F238E27FC236}">
                <a16:creationId xmlns:a16="http://schemas.microsoft.com/office/drawing/2014/main" id="{A8275610-1A63-F6D3-5023-C7F391E8CA70}"/>
              </a:ext>
            </a:extLst>
          </p:cNvPr>
          <p:cNvSpPr/>
          <p:nvPr/>
        </p:nvSpPr>
        <p:spPr>
          <a:xfrm>
            <a:off x="839416" y="5770016"/>
            <a:ext cx="1296144" cy="467296"/>
          </a:xfrm>
          <a:prstGeom prst="flowChartProcess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800" dirty="0"/>
              <a:t>Chef d’équipe 1</a:t>
            </a:r>
            <a:br>
              <a:rPr lang="fr-CH" sz="800" dirty="0"/>
            </a:br>
            <a:r>
              <a:rPr lang="fr-CH" sz="800" dirty="0"/>
              <a:t>6 personnes</a:t>
            </a:r>
            <a:endParaRPr lang="fr-FR" sz="800" dirty="0"/>
          </a:p>
        </p:txBody>
      </p:sp>
      <p:sp>
        <p:nvSpPr>
          <p:cNvPr id="29" name="Organigramme : Procédé 28">
            <a:extLst>
              <a:ext uri="{FF2B5EF4-FFF2-40B4-BE49-F238E27FC236}">
                <a16:creationId xmlns:a16="http://schemas.microsoft.com/office/drawing/2014/main" id="{3A4ED6DD-38A1-D536-DE87-AE52620118BF}"/>
              </a:ext>
            </a:extLst>
          </p:cNvPr>
          <p:cNvSpPr/>
          <p:nvPr/>
        </p:nvSpPr>
        <p:spPr>
          <a:xfrm>
            <a:off x="2549910" y="5769504"/>
            <a:ext cx="1296144" cy="467296"/>
          </a:xfrm>
          <a:prstGeom prst="flowChartProcess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800" dirty="0"/>
              <a:t>Chef d’équipe 2</a:t>
            </a:r>
            <a:br>
              <a:rPr lang="fr-CH" sz="800" dirty="0"/>
            </a:br>
            <a:r>
              <a:rPr lang="fr-CH" sz="800" dirty="0"/>
              <a:t>6 personnes</a:t>
            </a:r>
            <a:endParaRPr lang="fr-FR" sz="800" dirty="0"/>
          </a:p>
        </p:txBody>
      </p:sp>
      <p:cxnSp>
        <p:nvCxnSpPr>
          <p:cNvPr id="31" name="Connecteur droit 30">
            <a:extLst>
              <a:ext uri="{FF2B5EF4-FFF2-40B4-BE49-F238E27FC236}">
                <a16:creationId xmlns:a16="http://schemas.microsoft.com/office/drawing/2014/main" id="{04755B89-68F4-B546-EEB4-FAD03A510140}"/>
              </a:ext>
            </a:extLst>
          </p:cNvPr>
          <p:cNvCxnSpPr>
            <a:stCxn id="25" idx="2"/>
            <a:endCxn id="27" idx="0"/>
          </p:cNvCxnSpPr>
          <p:nvPr/>
        </p:nvCxnSpPr>
        <p:spPr>
          <a:xfrm>
            <a:off x="1487488" y="5441927"/>
            <a:ext cx="0" cy="32808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Connecteur droit 32">
            <a:extLst>
              <a:ext uri="{FF2B5EF4-FFF2-40B4-BE49-F238E27FC236}">
                <a16:creationId xmlns:a16="http://schemas.microsoft.com/office/drawing/2014/main" id="{B9A42F77-21F6-CDA1-B1B6-1BAE0412B8D9}"/>
              </a:ext>
            </a:extLst>
          </p:cNvPr>
          <p:cNvCxnSpPr>
            <a:stCxn id="11" idx="2"/>
            <a:endCxn id="23" idx="0"/>
          </p:cNvCxnSpPr>
          <p:nvPr/>
        </p:nvCxnSpPr>
        <p:spPr>
          <a:xfrm>
            <a:off x="1487488" y="4011729"/>
            <a:ext cx="0" cy="2864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cteur droit 34">
            <a:extLst>
              <a:ext uri="{FF2B5EF4-FFF2-40B4-BE49-F238E27FC236}">
                <a16:creationId xmlns:a16="http://schemas.microsoft.com/office/drawing/2014/main" id="{B879DE20-D80F-44A6-091C-E1187A034A74}"/>
              </a:ext>
            </a:extLst>
          </p:cNvPr>
          <p:cNvCxnSpPr>
            <a:stCxn id="23" idx="2"/>
            <a:endCxn id="25" idx="0"/>
          </p:cNvCxnSpPr>
          <p:nvPr/>
        </p:nvCxnSpPr>
        <p:spPr>
          <a:xfrm>
            <a:off x="1487488" y="4765504"/>
            <a:ext cx="0" cy="20912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droit 36">
            <a:extLst>
              <a:ext uri="{FF2B5EF4-FFF2-40B4-BE49-F238E27FC236}">
                <a16:creationId xmlns:a16="http://schemas.microsoft.com/office/drawing/2014/main" id="{8B628C51-4ED2-E774-798E-8129E24D530C}"/>
              </a:ext>
            </a:extLst>
          </p:cNvPr>
          <p:cNvCxnSpPr>
            <a:stCxn id="29" idx="0"/>
          </p:cNvCxnSpPr>
          <p:nvPr/>
        </p:nvCxnSpPr>
        <p:spPr>
          <a:xfrm flipV="1">
            <a:off x="3197982" y="5605971"/>
            <a:ext cx="0" cy="1635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38">
            <a:extLst>
              <a:ext uri="{FF2B5EF4-FFF2-40B4-BE49-F238E27FC236}">
                <a16:creationId xmlns:a16="http://schemas.microsoft.com/office/drawing/2014/main" id="{D94213C6-E1AC-5C33-1644-A8EF95402A48}"/>
              </a:ext>
            </a:extLst>
          </p:cNvPr>
          <p:cNvCxnSpPr/>
          <p:nvPr/>
        </p:nvCxnSpPr>
        <p:spPr>
          <a:xfrm flipH="1">
            <a:off x="1487488" y="5605971"/>
            <a:ext cx="171049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Organigramme : Procédé 39">
            <a:extLst>
              <a:ext uri="{FF2B5EF4-FFF2-40B4-BE49-F238E27FC236}">
                <a16:creationId xmlns:a16="http://schemas.microsoft.com/office/drawing/2014/main" id="{0C737A34-11B8-E446-222E-E1593F5D257B}"/>
              </a:ext>
            </a:extLst>
          </p:cNvPr>
          <p:cNvSpPr/>
          <p:nvPr/>
        </p:nvSpPr>
        <p:spPr>
          <a:xfrm>
            <a:off x="3503712" y="2132856"/>
            <a:ext cx="1296144" cy="467296"/>
          </a:xfrm>
          <a:prstGeom prst="flowChartProcess">
            <a:avLst/>
          </a:prstGeom>
          <a:noFill/>
          <a:ln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800" dirty="0">
                <a:solidFill>
                  <a:schemeClr val="tx2"/>
                </a:solidFill>
              </a:rPr>
              <a:t>Autres activités</a:t>
            </a:r>
            <a:br>
              <a:rPr lang="fr-CH" sz="800" dirty="0">
                <a:solidFill>
                  <a:schemeClr val="tx2"/>
                </a:solidFill>
              </a:rPr>
            </a:br>
            <a:r>
              <a:rPr lang="fr-CH" sz="800" dirty="0">
                <a:solidFill>
                  <a:schemeClr val="tx2"/>
                </a:solidFill>
              </a:rPr>
              <a:t>HI-ECN3 </a:t>
            </a:r>
            <a:r>
              <a:rPr lang="fr-CH" sz="800" dirty="0" err="1">
                <a:solidFill>
                  <a:schemeClr val="tx2"/>
                </a:solidFill>
              </a:rPr>
              <a:t>WPx</a:t>
            </a:r>
            <a:endParaRPr lang="fr-FR" sz="800" dirty="0">
              <a:solidFill>
                <a:schemeClr val="tx2"/>
              </a:solidFill>
            </a:endParaRPr>
          </a:p>
        </p:txBody>
      </p:sp>
      <p:cxnSp>
        <p:nvCxnSpPr>
          <p:cNvPr id="45" name="Connecteur droit 44">
            <a:extLst>
              <a:ext uri="{FF2B5EF4-FFF2-40B4-BE49-F238E27FC236}">
                <a16:creationId xmlns:a16="http://schemas.microsoft.com/office/drawing/2014/main" id="{CDDA45D3-F2DF-E7D8-5C3C-B55A0F286742}"/>
              </a:ext>
            </a:extLst>
          </p:cNvPr>
          <p:cNvCxnSpPr>
            <a:cxnSpLocks/>
            <a:endCxn id="40" idx="0"/>
          </p:cNvCxnSpPr>
          <p:nvPr/>
        </p:nvCxnSpPr>
        <p:spPr>
          <a:xfrm>
            <a:off x="4151784" y="1988840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rganigramme : Procédé 8">
            <a:extLst>
              <a:ext uri="{FF2B5EF4-FFF2-40B4-BE49-F238E27FC236}">
                <a16:creationId xmlns:a16="http://schemas.microsoft.com/office/drawing/2014/main" id="{206E8F55-504E-0BAB-CFCE-71851B4CE465}"/>
              </a:ext>
            </a:extLst>
          </p:cNvPr>
          <p:cNvSpPr/>
          <p:nvPr/>
        </p:nvSpPr>
        <p:spPr>
          <a:xfrm>
            <a:off x="839416" y="2112189"/>
            <a:ext cx="1296144" cy="467296"/>
          </a:xfrm>
          <a:prstGeom prst="flowChartProcess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800" dirty="0"/>
              <a:t>Responsable</a:t>
            </a:r>
            <a:br>
              <a:rPr lang="fr-CH" sz="800" dirty="0"/>
            </a:br>
            <a:r>
              <a:rPr lang="fr-CH" sz="800" dirty="0"/>
              <a:t>HI-ECN3 WP5</a:t>
            </a:r>
            <a:endParaRPr lang="fr-FR" sz="800" dirty="0"/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A977CCA5-1F0D-FB6F-DBE3-10E7EFE17E3A}"/>
              </a:ext>
            </a:extLst>
          </p:cNvPr>
          <p:cNvSpPr txBox="1"/>
          <p:nvPr/>
        </p:nvSpPr>
        <p:spPr>
          <a:xfrm>
            <a:off x="2207568" y="2132856"/>
            <a:ext cx="1008111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1000" dirty="0"/>
              <a:t>François BUTIN</a:t>
            </a:r>
            <a:endParaRPr lang="fr-FR" sz="1000" dirty="0"/>
          </a:p>
        </p:txBody>
      </p: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39E2F156-BB1F-9D34-A803-8ADF6A48D02F}"/>
              </a:ext>
            </a:extLst>
          </p:cNvPr>
          <p:cNvCxnSpPr>
            <a:cxnSpLocks/>
            <a:stCxn id="9" idx="2"/>
            <a:endCxn id="4" idx="0"/>
          </p:cNvCxnSpPr>
          <p:nvPr/>
        </p:nvCxnSpPr>
        <p:spPr>
          <a:xfrm>
            <a:off x="1487488" y="2579485"/>
            <a:ext cx="0" cy="21117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8D4AD35-0E3B-C41D-A724-DE5A261B22C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174870" y="6378349"/>
            <a:ext cx="3960440" cy="365125"/>
          </a:xfrm>
        </p:spPr>
        <p:txBody>
          <a:bodyPr/>
          <a:lstStyle/>
          <a:p>
            <a:r>
              <a:rPr lang="de-CH" dirty="0"/>
              <a:t>2 </a:t>
            </a:r>
            <a:r>
              <a:rPr lang="de-CH" dirty="0" err="1"/>
              <a:t>July</a:t>
            </a:r>
            <a:r>
              <a:rPr lang="de-CH" dirty="0"/>
              <a:t> 2025</a:t>
            </a:r>
            <a:endParaRPr lang="en-US" dirty="0"/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80CA17D3-D24C-2C9C-6124-C9FD098FDB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03712" y="6378349"/>
            <a:ext cx="4285010" cy="365125"/>
          </a:xfrm>
        </p:spPr>
        <p:txBody>
          <a:bodyPr/>
          <a:lstStyle/>
          <a:p>
            <a:r>
              <a:rPr lang="en-US" dirty="0"/>
              <a:t>Matthew FRASER | Proposal for Worksite Safety </a:t>
            </a:r>
            <a:r>
              <a:rPr lang="en-US" dirty="0" err="1"/>
              <a:t>Organisation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034738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85679A-56A5-C40F-9C5D-AAA6DB5DB8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Espace réservé du contenu 2" descr="Une image contenant train, Modèle réduit, ingénierie&#10;&#10;Le contenu généré par l’IA peut être incorrect.">
            <a:extLst>
              <a:ext uri="{FF2B5EF4-FFF2-40B4-BE49-F238E27FC236}">
                <a16:creationId xmlns:a16="http://schemas.microsoft.com/office/drawing/2014/main" id="{DDE36F2D-76F7-C763-166E-8E160FB6B28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08668" y="1566494"/>
            <a:ext cx="8974664" cy="4608512"/>
          </a:xfrm>
        </p:spPr>
      </p:pic>
      <p:sp>
        <p:nvSpPr>
          <p:cNvPr id="18" name="Title 17">
            <a:extLst>
              <a:ext uri="{FF2B5EF4-FFF2-40B4-BE49-F238E27FC236}">
                <a16:creationId xmlns:a16="http://schemas.microsoft.com/office/drawing/2014/main" id="{1E794C73-79F5-8E34-FC63-B4D01B697F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De-</a:t>
            </a:r>
            <a:r>
              <a:rPr lang="fr-CH" dirty="0" err="1"/>
              <a:t>cabling</a:t>
            </a:r>
            <a:r>
              <a:rPr lang="fr-CH" dirty="0"/>
              <a:t>: La zone de travail (B918, ECN3 et TCC8)</a:t>
            </a:r>
            <a:endParaRPr lang="fr-FR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8DD91C7-FFDC-3FE3-AC63-BD4F2E83A1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3201CF1B-781D-769B-2E71-AF5E262FACFD}"/>
              </a:ext>
            </a:extLst>
          </p:cNvPr>
          <p:cNvSpPr txBox="1"/>
          <p:nvPr/>
        </p:nvSpPr>
        <p:spPr>
          <a:xfrm>
            <a:off x="7752184" y="4219365"/>
            <a:ext cx="237626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dirty="0"/>
              <a:t>Etat de la galerie 822 ?</a:t>
            </a: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159A3569-E3BC-136F-18F7-77ECA1752525}"/>
              </a:ext>
            </a:extLst>
          </p:cNvPr>
          <p:cNvSpPr txBox="1"/>
          <p:nvPr/>
        </p:nvSpPr>
        <p:spPr>
          <a:xfrm>
            <a:off x="623392" y="1957388"/>
            <a:ext cx="331236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dirty="0"/>
              <a:t>Actuellement dans les  </a:t>
            </a:r>
            <a:r>
              <a:rPr lang="fr-CH" dirty="0" err="1"/>
              <a:t>DEC’s</a:t>
            </a:r>
            <a:r>
              <a:rPr lang="fr-CH" dirty="0"/>
              <a:t> :</a:t>
            </a:r>
          </a:p>
          <a:p>
            <a:pPr algn="l"/>
            <a:r>
              <a:rPr lang="fr-CH" dirty="0"/>
              <a:t>871 câbles pour 146 km</a:t>
            </a:r>
            <a:endParaRPr lang="fr-FR" dirty="0"/>
          </a:p>
        </p:txBody>
      </p:sp>
      <p:sp>
        <p:nvSpPr>
          <p:cNvPr id="9" name="Phylactère : pensées 8">
            <a:extLst>
              <a:ext uri="{FF2B5EF4-FFF2-40B4-BE49-F238E27FC236}">
                <a16:creationId xmlns:a16="http://schemas.microsoft.com/office/drawing/2014/main" id="{BEFBB73C-4E13-F231-16B8-EFC7A382B5F3}"/>
              </a:ext>
            </a:extLst>
          </p:cNvPr>
          <p:cNvSpPr/>
          <p:nvPr/>
        </p:nvSpPr>
        <p:spPr>
          <a:xfrm>
            <a:off x="4583832" y="1196752"/>
            <a:ext cx="1512168" cy="1224136"/>
          </a:xfrm>
          <a:prstGeom prst="cloudCallout">
            <a:avLst>
              <a:gd name="adj1" fmla="val 72478"/>
              <a:gd name="adj2" fmla="val 77311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dirty="0"/>
              <a:t>Surface</a:t>
            </a:r>
            <a:br>
              <a:rPr lang="fr-CH" sz="1200" dirty="0"/>
            </a:br>
            <a:r>
              <a:rPr lang="fr-CH" sz="1200" dirty="0"/>
              <a:t>50 km</a:t>
            </a:r>
          </a:p>
          <a:p>
            <a:pPr algn="ctr"/>
            <a:r>
              <a:rPr lang="fr-CH" sz="1200" dirty="0"/>
              <a:t>590 Câbles</a:t>
            </a:r>
            <a:endParaRPr lang="fr-FR" sz="1200" dirty="0"/>
          </a:p>
        </p:txBody>
      </p:sp>
      <p:sp>
        <p:nvSpPr>
          <p:cNvPr id="10" name="Phylactère : pensées 9">
            <a:extLst>
              <a:ext uri="{FF2B5EF4-FFF2-40B4-BE49-F238E27FC236}">
                <a16:creationId xmlns:a16="http://schemas.microsoft.com/office/drawing/2014/main" id="{3A1EE24B-029F-B065-85B0-F9869E4BFE96}"/>
              </a:ext>
            </a:extLst>
          </p:cNvPr>
          <p:cNvSpPr/>
          <p:nvPr/>
        </p:nvSpPr>
        <p:spPr>
          <a:xfrm>
            <a:off x="6024563" y="4797152"/>
            <a:ext cx="1641789" cy="1224136"/>
          </a:xfrm>
          <a:prstGeom prst="cloudCallout">
            <a:avLst>
              <a:gd name="adj1" fmla="val -53495"/>
              <a:gd name="adj2" fmla="val -103638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dirty="0"/>
              <a:t>Caverne</a:t>
            </a:r>
            <a:br>
              <a:rPr lang="fr-CH" sz="1200" dirty="0"/>
            </a:br>
            <a:r>
              <a:rPr lang="fr-CH" sz="1200" dirty="0"/>
              <a:t>100 km</a:t>
            </a:r>
          </a:p>
          <a:p>
            <a:pPr algn="ctr"/>
            <a:r>
              <a:rPr lang="fr-CH" sz="1200" dirty="0"/>
              <a:t>1000 Câbles</a:t>
            </a:r>
            <a:endParaRPr lang="fr-FR" sz="1200" dirty="0"/>
          </a:p>
        </p:txBody>
      </p:sp>
      <p:sp>
        <p:nvSpPr>
          <p:cNvPr id="11" name="Phylactère : pensées 10">
            <a:extLst>
              <a:ext uri="{FF2B5EF4-FFF2-40B4-BE49-F238E27FC236}">
                <a16:creationId xmlns:a16="http://schemas.microsoft.com/office/drawing/2014/main" id="{67864CCE-025C-E379-148E-C697C34359BF}"/>
              </a:ext>
            </a:extLst>
          </p:cNvPr>
          <p:cNvSpPr/>
          <p:nvPr/>
        </p:nvSpPr>
        <p:spPr>
          <a:xfrm>
            <a:off x="9408368" y="1622408"/>
            <a:ext cx="1512168" cy="1224136"/>
          </a:xfrm>
          <a:prstGeom prst="cloudCallout">
            <a:avLst>
              <a:gd name="adj1" fmla="val -168878"/>
              <a:gd name="adj2" fmla="val 54129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dirty="0"/>
              <a:t>Puits</a:t>
            </a:r>
            <a:br>
              <a:rPr lang="fr-CH" sz="1200" dirty="0"/>
            </a:br>
            <a:r>
              <a:rPr lang="fr-CH" sz="1200" dirty="0"/>
              <a:t>25 km</a:t>
            </a:r>
          </a:p>
          <a:p>
            <a:pPr algn="ctr"/>
            <a:r>
              <a:rPr lang="fr-CH" sz="1200" dirty="0"/>
              <a:t>500 Câbles</a:t>
            </a:r>
            <a:endParaRPr lang="fr-FR" sz="1200" dirty="0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CCB159D3-C64B-DBE2-13CB-77D0682D9928}"/>
              </a:ext>
            </a:extLst>
          </p:cNvPr>
          <p:cNvSpPr txBox="1"/>
          <p:nvPr/>
        </p:nvSpPr>
        <p:spPr>
          <a:xfrm>
            <a:off x="623391" y="2802994"/>
            <a:ext cx="3131815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dirty="0"/>
              <a:t>Estimation (</a:t>
            </a:r>
            <a:r>
              <a:rPr lang="fr-CH" dirty="0" err="1"/>
              <a:t>DEC’s</a:t>
            </a:r>
            <a:r>
              <a:rPr lang="fr-CH" dirty="0"/>
              <a:t> + 20%) :</a:t>
            </a:r>
          </a:p>
          <a:p>
            <a:pPr algn="l"/>
            <a:r>
              <a:rPr lang="fr-CH" dirty="0"/>
              <a:t>1050 câbles pour 175 km</a:t>
            </a: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BF8CC81A-E130-1466-8363-AC1F8B5085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81221" y="4496364"/>
            <a:ext cx="1851281" cy="1224137"/>
          </a:xfrm>
          <a:prstGeom prst="rect">
            <a:avLst/>
          </a:prstGeom>
        </p:spPr>
      </p:pic>
      <p:sp>
        <p:nvSpPr>
          <p:cNvPr id="2" name="Phylactère : pensées 1">
            <a:extLst>
              <a:ext uri="{FF2B5EF4-FFF2-40B4-BE49-F238E27FC236}">
                <a16:creationId xmlns:a16="http://schemas.microsoft.com/office/drawing/2014/main" id="{D7AF967D-7C02-712A-7E6C-A6D7AD8EFF87}"/>
              </a:ext>
            </a:extLst>
          </p:cNvPr>
          <p:cNvSpPr/>
          <p:nvPr/>
        </p:nvSpPr>
        <p:spPr>
          <a:xfrm>
            <a:off x="6881461" y="888149"/>
            <a:ext cx="2058855" cy="1193730"/>
          </a:xfrm>
          <a:prstGeom prst="cloudCallout">
            <a:avLst>
              <a:gd name="adj1" fmla="val -38348"/>
              <a:gd name="adj2" fmla="val 87798"/>
            </a:avLst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dirty="0"/>
              <a:t>Besoin d’une base de chantier pour le contractant (env. 20 m2)</a:t>
            </a:r>
            <a:endParaRPr lang="fr-FR" sz="1200" dirty="0"/>
          </a:p>
        </p:txBody>
      </p:sp>
      <p:sp>
        <p:nvSpPr>
          <p:cNvPr id="13" name="Date Placeholder 2">
            <a:extLst>
              <a:ext uri="{FF2B5EF4-FFF2-40B4-BE49-F238E27FC236}">
                <a16:creationId xmlns:a16="http://schemas.microsoft.com/office/drawing/2014/main" id="{6107A519-B27E-AAE8-4397-0F8A62555BA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174870" y="6378349"/>
            <a:ext cx="3960440" cy="365125"/>
          </a:xfrm>
        </p:spPr>
        <p:txBody>
          <a:bodyPr/>
          <a:lstStyle/>
          <a:p>
            <a:r>
              <a:rPr lang="de-CH" dirty="0"/>
              <a:t>2 </a:t>
            </a:r>
            <a:r>
              <a:rPr lang="de-CH" dirty="0" err="1"/>
              <a:t>July</a:t>
            </a:r>
            <a:r>
              <a:rPr lang="de-CH" dirty="0"/>
              <a:t> 2025</a:t>
            </a:r>
            <a:endParaRPr lang="en-US" dirty="0"/>
          </a:p>
        </p:txBody>
      </p:sp>
      <p:sp>
        <p:nvSpPr>
          <p:cNvPr id="15" name="Footer Placeholder 3">
            <a:extLst>
              <a:ext uri="{FF2B5EF4-FFF2-40B4-BE49-F238E27FC236}">
                <a16:creationId xmlns:a16="http://schemas.microsoft.com/office/drawing/2014/main" id="{8E0710ED-8CEA-5455-C188-D12EAC9C13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03712" y="6378349"/>
            <a:ext cx="4285010" cy="365125"/>
          </a:xfrm>
        </p:spPr>
        <p:txBody>
          <a:bodyPr/>
          <a:lstStyle/>
          <a:p>
            <a:r>
              <a:rPr lang="en-US" dirty="0"/>
              <a:t>Matthew FRASER | Proposal for Worksite Safety </a:t>
            </a:r>
            <a:r>
              <a:rPr lang="en-US" dirty="0" err="1"/>
              <a:t>Organisation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90183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88CC0E-1A00-7BF7-FFDA-595588D425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>
            <a:extLst>
              <a:ext uri="{FF2B5EF4-FFF2-40B4-BE49-F238E27FC236}">
                <a16:creationId xmlns:a16="http://schemas.microsoft.com/office/drawing/2014/main" id="{5DEEBA1D-8364-D900-A248-C91DF99099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Decabling</a:t>
            </a:r>
            <a:r>
              <a:rPr lang="fr-CH" dirty="0"/>
              <a:t> - Planning Estimatif</a:t>
            </a:r>
            <a:endParaRPr lang="fr-FR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D64AD65-E101-BFD5-CEEF-D0CAACBC5D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B3AC1A56-4DBE-541D-D442-ECFA5BB21C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3703" y="4869159"/>
            <a:ext cx="11376024" cy="1331615"/>
          </a:xfrm>
        </p:spPr>
        <p:txBody>
          <a:bodyPr/>
          <a:lstStyle/>
          <a:p>
            <a:r>
              <a:rPr lang="fr-CH" dirty="0"/>
              <a:t>Le planning tient compte des éléments reçu à l’issue du YETS 24-25</a:t>
            </a:r>
          </a:p>
          <a:p>
            <a:r>
              <a:rPr lang="fr-CH" dirty="0"/>
              <a:t>Il manque des Demande d’Enlèvement de Câbles</a:t>
            </a:r>
            <a:endParaRPr lang="fr-FR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302D561E-D656-1881-9DD8-D30C4065E8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703" y="1575037"/>
            <a:ext cx="10516833" cy="2782104"/>
          </a:xfrm>
          <a:prstGeom prst="rect">
            <a:avLst/>
          </a:prstGeom>
        </p:spPr>
      </p:pic>
      <p:sp>
        <p:nvSpPr>
          <p:cNvPr id="2" name="Date Placeholder 2">
            <a:extLst>
              <a:ext uri="{FF2B5EF4-FFF2-40B4-BE49-F238E27FC236}">
                <a16:creationId xmlns:a16="http://schemas.microsoft.com/office/drawing/2014/main" id="{0A6F020C-2310-6BF0-735D-9EB148D8DDC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174870" y="6378349"/>
            <a:ext cx="3960440" cy="365125"/>
          </a:xfrm>
        </p:spPr>
        <p:txBody>
          <a:bodyPr/>
          <a:lstStyle/>
          <a:p>
            <a:r>
              <a:rPr lang="de-CH" dirty="0"/>
              <a:t>2 </a:t>
            </a:r>
            <a:r>
              <a:rPr lang="de-CH" dirty="0" err="1"/>
              <a:t>July</a:t>
            </a:r>
            <a:r>
              <a:rPr lang="de-CH" dirty="0"/>
              <a:t> 2025</a:t>
            </a:r>
            <a:endParaRPr lang="en-US" dirty="0"/>
          </a:p>
        </p:txBody>
      </p:sp>
      <p:sp>
        <p:nvSpPr>
          <p:cNvPr id="3" name="Footer Placeholder 3">
            <a:extLst>
              <a:ext uri="{FF2B5EF4-FFF2-40B4-BE49-F238E27FC236}">
                <a16:creationId xmlns:a16="http://schemas.microsoft.com/office/drawing/2014/main" id="{95DC21B2-2EC1-CE4B-725A-36D21D7281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03712" y="6378349"/>
            <a:ext cx="4285010" cy="365125"/>
          </a:xfrm>
        </p:spPr>
        <p:txBody>
          <a:bodyPr/>
          <a:lstStyle/>
          <a:p>
            <a:r>
              <a:rPr lang="en-US" dirty="0"/>
              <a:t>Matthew FRASER | Proposal for Worksite Safety </a:t>
            </a:r>
            <a:r>
              <a:rPr lang="en-US" dirty="0" err="1"/>
              <a:t>Organisation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525277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655C2F-604F-DBA8-C155-25FA3450E2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20808E-89F0-CBE1-13C6-40F65D3697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NA62 procedures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720964B-708C-E1A9-BFFE-E67E1D162B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4" name="Picture 3" descr="A screenshot of a computer&#10;&#10;AI-generated content may be incorrect.">
            <a:extLst>
              <a:ext uri="{FF2B5EF4-FFF2-40B4-BE49-F238E27FC236}">
                <a16:creationId xmlns:a16="http://schemas.microsoft.com/office/drawing/2014/main" id="{31CACA95-C807-19ED-10B1-9BABBB19EE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647" y="1004372"/>
            <a:ext cx="6912768" cy="4849255"/>
          </a:xfrm>
          <a:prstGeom prst="rect">
            <a:avLst/>
          </a:prstGeom>
        </p:spPr>
      </p:pic>
      <p:pic>
        <p:nvPicPr>
          <p:cNvPr id="8" name="Picture 7" descr="A document with text and numbers&#10;&#10;AI-generated content may be incorrect.">
            <a:extLst>
              <a:ext uri="{FF2B5EF4-FFF2-40B4-BE49-F238E27FC236}">
                <a16:creationId xmlns:a16="http://schemas.microsoft.com/office/drawing/2014/main" id="{56194351-5689-E1C3-DF59-BA6E3F4750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30740" y="988025"/>
            <a:ext cx="3187700" cy="4775200"/>
          </a:xfrm>
          <a:prstGeom prst="rect">
            <a:avLst/>
          </a:prstGeom>
        </p:spPr>
      </p:pic>
      <p:sp>
        <p:nvSpPr>
          <p:cNvPr id="11" name="Date Placeholder 2">
            <a:extLst>
              <a:ext uri="{FF2B5EF4-FFF2-40B4-BE49-F238E27FC236}">
                <a16:creationId xmlns:a16="http://schemas.microsoft.com/office/drawing/2014/main" id="{C4A31010-35DF-837A-82E7-A38344ECEC5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174870" y="6378349"/>
            <a:ext cx="3960440" cy="365125"/>
          </a:xfrm>
        </p:spPr>
        <p:txBody>
          <a:bodyPr/>
          <a:lstStyle/>
          <a:p>
            <a:r>
              <a:rPr lang="de-CH" dirty="0"/>
              <a:t>2 </a:t>
            </a:r>
            <a:r>
              <a:rPr lang="de-CH" dirty="0" err="1"/>
              <a:t>July</a:t>
            </a:r>
            <a:r>
              <a:rPr lang="de-CH" dirty="0"/>
              <a:t> 2025</a:t>
            </a:r>
            <a:endParaRPr lang="en-US" dirty="0"/>
          </a:p>
        </p:txBody>
      </p:sp>
      <p:sp>
        <p:nvSpPr>
          <p:cNvPr id="12" name="Footer Placeholder 3">
            <a:extLst>
              <a:ext uri="{FF2B5EF4-FFF2-40B4-BE49-F238E27FC236}">
                <a16:creationId xmlns:a16="http://schemas.microsoft.com/office/drawing/2014/main" id="{D32685B3-DA86-459D-62D1-8530B8BB98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03712" y="6378349"/>
            <a:ext cx="4285010" cy="365125"/>
          </a:xfrm>
        </p:spPr>
        <p:txBody>
          <a:bodyPr/>
          <a:lstStyle/>
          <a:p>
            <a:r>
              <a:rPr lang="en-US" dirty="0"/>
              <a:t>Matthew FRASER | Proposal for Worksite Safety </a:t>
            </a:r>
            <a:r>
              <a:rPr lang="en-US" dirty="0" err="1"/>
              <a:t>Organisation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852704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49859F-D1F7-668B-5195-E585EA5859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A75D2C-4672-BB98-F3C4-CAA9763FEC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P42 beam line reconfiguration in TDC85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CAFF0B4-2DAC-3675-D8EB-5A0A83331B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7" name="Picture 6" descr="A cartoon of a machine&#10;&#10;AI-generated content may be incorrect.">
            <a:extLst>
              <a:ext uri="{FF2B5EF4-FFF2-40B4-BE49-F238E27FC236}">
                <a16:creationId xmlns:a16="http://schemas.microsoft.com/office/drawing/2014/main" id="{B270BA49-815D-9786-0EEB-1F89D62245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6597" y="1988840"/>
            <a:ext cx="9738806" cy="3312368"/>
          </a:xfrm>
          <a:prstGeom prst="rect">
            <a:avLst/>
          </a:prstGeom>
        </p:spPr>
      </p:pic>
      <p:sp>
        <p:nvSpPr>
          <p:cNvPr id="8" name="Date Placeholder 2">
            <a:extLst>
              <a:ext uri="{FF2B5EF4-FFF2-40B4-BE49-F238E27FC236}">
                <a16:creationId xmlns:a16="http://schemas.microsoft.com/office/drawing/2014/main" id="{C765F32B-C975-DCA4-AA0F-0E446CD631A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174870" y="6378349"/>
            <a:ext cx="3960440" cy="365125"/>
          </a:xfrm>
        </p:spPr>
        <p:txBody>
          <a:bodyPr/>
          <a:lstStyle/>
          <a:p>
            <a:r>
              <a:rPr lang="de-CH" dirty="0"/>
              <a:t>2 </a:t>
            </a:r>
            <a:r>
              <a:rPr lang="de-CH" dirty="0" err="1"/>
              <a:t>July</a:t>
            </a:r>
            <a:r>
              <a:rPr lang="de-CH" dirty="0"/>
              <a:t> 2025</a:t>
            </a:r>
            <a:endParaRPr lang="en-US" dirty="0"/>
          </a:p>
        </p:txBody>
      </p:sp>
      <p:sp>
        <p:nvSpPr>
          <p:cNvPr id="11" name="Footer Placeholder 3">
            <a:extLst>
              <a:ext uri="{FF2B5EF4-FFF2-40B4-BE49-F238E27FC236}">
                <a16:creationId xmlns:a16="http://schemas.microsoft.com/office/drawing/2014/main" id="{87140CF7-B4BB-1ADA-7D7E-C5FBF9FD09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03712" y="6378349"/>
            <a:ext cx="4285010" cy="365125"/>
          </a:xfrm>
        </p:spPr>
        <p:txBody>
          <a:bodyPr/>
          <a:lstStyle/>
          <a:p>
            <a:r>
              <a:rPr lang="en-US" dirty="0"/>
              <a:t>Matthew FRASER | Proposal for Worksite Safety </a:t>
            </a:r>
            <a:r>
              <a:rPr lang="en-US" dirty="0" err="1"/>
              <a:t>Organisation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841806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075B56-6535-32E9-98B0-6EA013725A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765489-E631-2C76-B961-FF2B228A59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11" name="Title 2">
            <a:extLst>
              <a:ext uri="{FF2B5EF4-FFF2-40B4-BE49-F238E27FC236}">
                <a16:creationId xmlns:a16="http://schemas.microsoft.com/office/drawing/2014/main" id="{B9D63E0D-967F-8472-1F02-D8C081D6ED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50883"/>
          </a:xfrm>
        </p:spPr>
        <p:txBody>
          <a:bodyPr/>
          <a:lstStyle/>
          <a:p>
            <a:r>
              <a:rPr lang="en-US" dirty="0"/>
              <a:t>SCE timeline </a:t>
            </a:r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4AFA0A02-850D-5DDC-36F0-7C87A525959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707325" y="1067201"/>
          <a:ext cx="6177855" cy="265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2" imgW="7262037" imgH="3116643" progId="Excel.Sheet.12">
                  <p:embed/>
                </p:oleObj>
              </mc:Choice>
              <mc:Fallback>
                <p:oleObj name="Worksheet" r:id="rId2" imgW="7262037" imgH="3116643" progId="Excel.Sheet.12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4AFA0A02-850D-5DDC-36F0-7C87A525959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5707325" y="1067201"/>
                        <a:ext cx="6177855" cy="26502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40C3337F-D168-1516-791C-90DFA4A8EAE6}"/>
              </a:ext>
            </a:extLst>
          </p:cNvPr>
          <p:cNvSpPr txBox="1"/>
          <p:nvPr/>
        </p:nvSpPr>
        <p:spPr>
          <a:xfrm>
            <a:off x="398116" y="1268760"/>
            <a:ext cx="5121820" cy="3126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3000"/>
              </a:lnSpc>
            </a:pPr>
            <a:r>
              <a:rPr lang="en-GB" b="1" dirty="0"/>
              <a:t>IRP Design Study</a:t>
            </a:r>
          </a:p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Objective: one document summarising all SCE’s activities </a:t>
            </a:r>
          </a:p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CE study to be provided by June 2025</a:t>
            </a:r>
          </a:p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Document drafting is ongoing → Final version expected for Aug 2025</a:t>
            </a:r>
          </a:p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endParaRPr lang="en-GB" dirty="0">
              <a:solidFill>
                <a:schemeClr val="tx2"/>
              </a:solidFill>
            </a:endParaRPr>
          </a:p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74AB639-960B-A7FB-80C5-C1F45D844175}"/>
              </a:ext>
            </a:extLst>
          </p:cNvPr>
          <p:cNvSpPr txBox="1"/>
          <p:nvPr/>
        </p:nvSpPr>
        <p:spPr>
          <a:xfrm>
            <a:off x="392306" y="3493911"/>
            <a:ext cx="11680264" cy="27417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endParaRPr lang="en-GB" dirty="0">
              <a:solidFill>
                <a:schemeClr val="tx2"/>
              </a:solidFill>
            </a:endParaRPr>
          </a:p>
          <a:p>
            <a:pPr>
              <a:lnSpc>
                <a:spcPts val="3000"/>
              </a:lnSpc>
            </a:pPr>
            <a:r>
              <a:rPr lang="en-GB" b="1" dirty="0"/>
              <a:t>Information needed:</a:t>
            </a:r>
          </a:p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Iteration on 754 building’s integration → Missing loads and dimensions May 2025 → Final version June 2025</a:t>
            </a:r>
          </a:p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s-ES" dirty="0">
                <a:solidFill>
                  <a:schemeClr val="tx2"/>
                </a:solidFill>
              </a:rPr>
              <a:t>Full load </a:t>
            </a:r>
            <a:r>
              <a:rPr lang="es-ES" dirty="0" err="1">
                <a:solidFill>
                  <a:schemeClr val="tx2"/>
                </a:solidFill>
              </a:rPr>
              <a:t>map</a:t>
            </a:r>
            <a:r>
              <a:rPr lang="es-ES" dirty="0">
                <a:solidFill>
                  <a:schemeClr val="tx2"/>
                </a:solidFill>
              </a:rPr>
              <a:t> </a:t>
            </a:r>
            <a:r>
              <a:rPr lang="es-ES" dirty="0" err="1">
                <a:solidFill>
                  <a:schemeClr val="tx2"/>
                </a:solidFill>
              </a:rPr>
              <a:t>for</a:t>
            </a:r>
            <a:r>
              <a:rPr lang="es-ES" dirty="0">
                <a:solidFill>
                  <a:schemeClr val="tx2"/>
                </a:solidFill>
              </a:rPr>
              <a:t> TCC8 and ECN3 </a:t>
            </a:r>
            <a:r>
              <a:rPr lang="es-ES" dirty="0" err="1">
                <a:solidFill>
                  <a:schemeClr val="tx2"/>
                </a:solidFill>
              </a:rPr>
              <a:t>equipment</a:t>
            </a:r>
            <a:r>
              <a:rPr lang="es-ES" dirty="0">
                <a:solidFill>
                  <a:schemeClr val="tx2"/>
                </a:solidFill>
              </a:rPr>
              <a:t> </a:t>
            </a:r>
            <a:r>
              <a:rPr lang="en-GB" dirty="0">
                <a:solidFill>
                  <a:schemeClr val="tx2"/>
                </a:solidFill>
              </a:rPr>
              <a:t>→ May 2025</a:t>
            </a:r>
            <a:endParaRPr lang="es-ES" dirty="0">
              <a:solidFill>
                <a:schemeClr val="tx2"/>
              </a:solidFill>
            </a:endParaRPr>
          </a:p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s-ES" dirty="0" err="1">
                <a:solidFill>
                  <a:schemeClr val="tx2"/>
                </a:solidFill>
              </a:rPr>
              <a:t>Update</a:t>
            </a:r>
            <a:r>
              <a:rPr lang="es-ES" dirty="0">
                <a:solidFill>
                  <a:schemeClr val="tx2"/>
                </a:solidFill>
              </a:rPr>
              <a:t> </a:t>
            </a:r>
            <a:r>
              <a:rPr lang="es-ES" dirty="0" err="1">
                <a:solidFill>
                  <a:schemeClr val="tx2"/>
                </a:solidFill>
              </a:rPr>
              <a:t>of</a:t>
            </a:r>
            <a:r>
              <a:rPr lang="es-ES" dirty="0">
                <a:solidFill>
                  <a:schemeClr val="tx2"/>
                </a:solidFill>
              </a:rPr>
              <a:t> </a:t>
            </a:r>
            <a:r>
              <a:rPr lang="en-GB" dirty="0">
                <a:solidFill>
                  <a:schemeClr val="tx2"/>
                </a:solidFill>
              </a:rPr>
              <a:t>ECN3 experimental area layout and integration document → Jun 2025</a:t>
            </a:r>
          </a:p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Additional minor works if required: power converter B. 918, helium tanks, etc</a:t>
            </a:r>
          </a:p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endParaRPr lang="en-GB" dirty="0">
              <a:solidFill>
                <a:schemeClr val="tx2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F4A98A3-9B97-53B9-1E2B-0847095010E2}"/>
              </a:ext>
            </a:extLst>
          </p:cNvPr>
          <p:cNvCxnSpPr>
            <a:cxnSpLocks/>
          </p:cNvCxnSpPr>
          <p:nvPr/>
        </p:nvCxnSpPr>
        <p:spPr>
          <a:xfrm>
            <a:off x="5707325" y="2780928"/>
            <a:ext cx="607668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Date Placeholder 2">
            <a:extLst>
              <a:ext uri="{FF2B5EF4-FFF2-40B4-BE49-F238E27FC236}">
                <a16:creationId xmlns:a16="http://schemas.microsoft.com/office/drawing/2014/main" id="{120F2D85-29E9-0903-F340-0C2827BE123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174870" y="6378349"/>
            <a:ext cx="3960440" cy="365125"/>
          </a:xfrm>
        </p:spPr>
        <p:txBody>
          <a:bodyPr/>
          <a:lstStyle/>
          <a:p>
            <a:r>
              <a:rPr lang="de-CH" dirty="0"/>
              <a:t>2 </a:t>
            </a:r>
            <a:r>
              <a:rPr lang="de-CH" dirty="0" err="1"/>
              <a:t>July</a:t>
            </a:r>
            <a:r>
              <a:rPr lang="de-CH" dirty="0"/>
              <a:t> 2025</a:t>
            </a:r>
            <a:endParaRPr lang="en-US" dirty="0"/>
          </a:p>
        </p:txBody>
      </p:sp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CD072976-FD76-6841-7627-8CF29B9C53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03712" y="6378349"/>
            <a:ext cx="4285010" cy="365125"/>
          </a:xfrm>
        </p:spPr>
        <p:txBody>
          <a:bodyPr/>
          <a:lstStyle/>
          <a:p>
            <a:r>
              <a:rPr lang="en-US" dirty="0"/>
              <a:t>Matthew FRASER | Proposal for Worksite Safety </a:t>
            </a:r>
            <a:r>
              <a:rPr lang="en-US" dirty="0" err="1"/>
              <a:t>Organisation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26380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231D964-C430-F8A8-BD13-ACB0E68A37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340768"/>
            <a:ext cx="11376024" cy="4608512"/>
          </a:xfrm>
        </p:spPr>
        <p:txBody>
          <a:bodyPr>
            <a:normAutofit/>
          </a:bodyPr>
          <a:lstStyle/>
          <a:p>
            <a:r>
              <a:rPr lang="en-US" b="1" dirty="0"/>
              <a:t>Recent news</a:t>
            </a:r>
          </a:p>
          <a:p>
            <a:r>
              <a:rPr lang="en-US" dirty="0"/>
              <a:t>Project Master Schedule </a:t>
            </a:r>
          </a:p>
          <a:p>
            <a:r>
              <a:rPr lang="en-US" dirty="0"/>
              <a:t>Major LS3 Activities </a:t>
            </a:r>
          </a:p>
          <a:p>
            <a:r>
              <a:rPr lang="en-US" dirty="0"/>
              <a:t>Proposed Project </a:t>
            </a:r>
            <a:r>
              <a:rPr lang="en-US" dirty="0" err="1"/>
              <a:t>Organisation</a:t>
            </a:r>
            <a:r>
              <a:rPr lang="en-US" dirty="0"/>
              <a:t> for Execution Work</a:t>
            </a:r>
          </a:p>
          <a:p>
            <a:r>
              <a:rPr lang="en-US" dirty="0"/>
              <a:t>Proposed Safety </a:t>
            </a:r>
            <a:r>
              <a:rPr lang="en-US" dirty="0" err="1"/>
              <a:t>Organisation</a:t>
            </a:r>
            <a:r>
              <a:rPr lang="en-US" dirty="0"/>
              <a:t> (Cat 1)</a:t>
            </a:r>
          </a:p>
          <a:p>
            <a:endParaRPr lang="en-US" dirty="0"/>
          </a:p>
          <a:p>
            <a:r>
              <a:rPr lang="en-US" dirty="0"/>
              <a:t>Extra Slides</a:t>
            </a:r>
          </a:p>
          <a:p>
            <a:pPr lvl="1"/>
            <a:r>
              <a:rPr lang="en-US" dirty="0"/>
              <a:t>Project Leader Mandate (Study Project to Project)</a:t>
            </a:r>
          </a:p>
          <a:p>
            <a:pPr lvl="1"/>
            <a:r>
              <a:rPr lang="en-US" dirty="0" err="1"/>
              <a:t>Decabling</a:t>
            </a:r>
            <a:r>
              <a:rPr lang="en-US" dirty="0"/>
              <a:t> scope / planning</a:t>
            </a:r>
          </a:p>
          <a:p>
            <a:pPr lvl="1"/>
            <a:r>
              <a:rPr lang="en-US" dirty="0"/>
              <a:t>Dismantling scope / planning</a:t>
            </a:r>
          </a:p>
          <a:p>
            <a:pPr lvl="1"/>
            <a:r>
              <a:rPr lang="en-US" dirty="0"/>
              <a:t>B754 scope / planning</a:t>
            </a:r>
          </a:p>
          <a:p>
            <a:pPr lvl="1"/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3D9C03-824A-8D94-05F7-0CAB8A505C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79143"/>
          </a:xfrm>
        </p:spPr>
        <p:txBody>
          <a:bodyPr/>
          <a:lstStyle/>
          <a:p>
            <a:r>
              <a:rPr lang="en-CH" dirty="0"/>
              <a:t>Content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5F2094-4F74-47D5-8897-981138460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Date Placeholder 2">
            <a:extLst>
              <a:ext uri="{FF2B5EF4-FFF2-40B4-BE49-F238E27FC236}">
                <a16:creationId xmlns:a16="http://schemas.microsoft.com/office/drawing/2014/main" id="{F1FF71BC-D92C-1A49-1475-58951B325DA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174870" y="6378349"/>
            <a:ext cx="3960440" cy="365125"/>
          </a:xfrm>
        </p:spPr>
        <p:txBody>
          <a:bodyPr/>
          <a:lstStyle/>
          <a:p>
            <a:r>
              <a:rPr lang="de-CH" dirty="0"/>
              <a:t>2 </a:t>
            </a:r>
            <a:r>
              <a:rPr lang="de-CH" dirty="0" err="1"/>
              <a:t>July</a:t>
            </a:r>
            <a:r>
              <a:rPr lang="de-CH" dirty="0"/>
              <a:t> 2025</a:t>
            </a:r>
            <a:endParaRPr lang="en-US" dirty="0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E3D34492-242F-F577-93B6-43CFF8CDE0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03712" y="6378349"/>
            <a:ext cx="4285010" cy="365125"/>
          </a:xfrm>
        </p:spPr>
        <p:txBody>
          <a:bodyPr/>
          <a:lstStyle/>
          <a:p>
            <a:r>
              <a:rPr lang="en-US" dirty="0"/>
              <a:t>Matthew FRASER | Proposal for Worksite Safety </a:t>
            </a:r>
            <a:r>
              <a:rPr lang="en-US" dirty="0" err="1"/>
              <a:t>Organisation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24897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A8241D-16E2-D941-B672-7CDCC213C4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07135"/>
          </a:xfrm>
        </p:spPr>
        <p:txBody>
          <a:bodyPr/>
          <a:lstStyle/>
          <a:p>
            <a:r>
              <a:rPr lang="en-US" dirty="0"/>
              <a:t>Recent news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8C42575-8502-9C41-ACBF-DEB712BB56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B4D197A-03BC-C645-89F5-C987905FD17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7988" y="1428542"/>
            <a:ext cx="11376024" cy="4918577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/>
              <a:t>HI-ECN3 </a:t>
            </a:r>
            <a:r>
              <a:rPr lang="en-US" sz="2000" b="1" strike="sngStrike" dirty="0"/>
              <a:t>Study</a:t>
            </a:r>
            <a:r>
              <a:rPr lang="en-US" sz="2000" b="1" dirty="0"/>
              <a:t> Project: </a:t>
            </a:r>
            <a:r>
              <a:rPr lang="en-US" sz="2000" b="0" dirty="0"/>
              <a:t>PL mandate received, just in time for the start of works (see extra slides)</a:t>
            </a:r>
            <a:endParaRPr lang="en-US" sz="20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Project &amp; Experiment Safety Support (PESS) process: </a:t>
            </a:r>
            <a:r>
              <a:rPr lang="en-US" sz="2000" b="0" dirty="0"/>
              <a:t>Project Safety Requirements (PSR) draft </a:t>
            </a:r>
            <a:r>
              <a:rPr lang="en-US" sz="2000" b="0" dirty="0">
                <a:hlinkClick r:id="rId2"/>
              </a:rPr>
              <a:t>EDMS #3094730</a:t>
            </a:r>
            <a:r>
              <a:rPr lang="en-US" sz="2000" b="0" dirty="0"/>
              <a:t> (</a:t>
            </a:r>
            <a:r>
              <a:rPr lang="en-GB" sz="2000" b="0" dirty="0"/>
              <a:t>version 4)</a:t>
            </a:r>
            <a:r>
              <a:rPr lang="en-US" sz="2000" b="0" dirty="0"/>
              <a:t> being iterated as part of TDR design work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/>
              <a:t>New ECN3 Access Shaft descoped: </a:t>
            </a:r>
            <a:r>
              <a:rPr lang="en-US" sz="2000" b="0" dirty="0"/>
              <a:t>exploitation of existing material shaft in B911 deemed acceptable for </a:t>
            </a:r>
            <a:r>
              <a:rPr lang="en-US" sz="2000" b="0" dirty="0" err="1"/>
              <a:t>SHiP</a:t>
            </a:r>
            <a:r>
              <a:rPr lang="en-US" sz="2000" b="0" dirty="0"/>
              <a:t> installation </a:t>
            </a:r>
            <a:endParaRPr lang="en-US" sz="20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/>
              <a:t>MTP25: </a:t>
            </a:r>
            <a:r>
              <a:rPr lang="en-US" sz="2000" b="0" dirty="0"/>
              <a:t>budget will be reallocated to provide support for EROS and Safety Coordination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sz="1700" dirty="0"/>
              <a:t>A placeholder put in at 25 </a:t>
            </a:r>
            <a:r>
              <a:rPr lang="en-US" sz="1700" dirty="0" err="1"/>
              <a:t>kCHF</a:t>
            </a:r>
            <a:r>
              <a:rPr lang="en-US" sz="1700" dirty="0"/>
              <a:t>/year from 2026 to 2031: </a:t>
            </a:r>
            <a:r>
              <a:rPr lang="en-US" sz="1700" b="1" dirty="0"/>
              <a:t>to be updated with EROS</a:t>
            </a:r>
            <a:endParaRPr lang="en-US" sz="20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Preparation for construction of B754: </a:t>
            </a:r>
            <a:r>
              <a:rPr lang="en-US" sz="2000" b="0" dirty="0"/>
              <a:t>works started 12</a:t>
            </a:r>
            <a:r>
              <a:rPr lang="en-US" sz="2000" b="0" baseline="30000" dirty="0"/>
              <a:t>th</a:t>
            </a:r>
            <a:r>
              <a:rPr lang="en-US" sz="2000" b="0" dirty="0"/>
              <a:t> May 2025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sz="1700" dirty="0"/>
              <a:t>D</a:t>
            </a:r>
            <a:r>
              <a:rPr lang="en-US" sz="1700" b="0" dirty="0"/>
              <a:t>iversion of services, movement of B911 doors and enlarge road and car park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/>
              <a:t>TT7 Shielding Recovery Project: </a:t>
            </a:r>
            <a:r>
              <a:rPr lang="en-US" sz="2000" b="0" dirty="0"/>
              <a:t>works started 19</a:t>
            </a:r>
            <a:r>
              <a:rPr lang="en-US" sz="2000" b="0" baseline="30000" dirty="0"/>
              <a:t>th</a:t>
            </a:r>
            <a:r>
              <a:rPr lang="en-US" sz="2000" b="0" dirty="0"/>
              <a:t> May 2025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sz="1700" dirty="0"/>
              <a:t>Supported by Joel BESSON (CERAP) as Safety Coordinator; excellent collaboration</a:t>
            </a:r>
            <a:endParaRPr lang="en-US" sz="17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Cable identification campaign carried out in YETS24/25: 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sz="1700" dirty="0"/>
              <a:t>~ </a:t>
            </a:r>
            <a:r>
              <a:rPr lang="en-US" sz="1700" b="0" dirty="0"/>
              <a:t>175 km maximum, DECs amended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SCE’s IRP Design Study for HI-ECN3: </a:t>
            </a:r>
            <a:r>
              <a:rPr lang="en-US" sz="2000" b="0" dirty="0"/>
              <a:t>design on track for “frozen design” expected July 2025 </a:t>
            </a:r>
          </a:p>
          <a:p>
            <a:endParaRPr lang="en-US" sz="20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b="0" dirty="0"/>
          </a:p>
          <a:p>
            <a:endParaRPr lang="en-US" sz="2000" b="1" dirty="0"/>
          </a:p>
        </p:txBody>
      </p:sp>
      <p:sp>
        <p:nvSpPr>
          <p:cNvPr id="7" name="Date Placeholder 2">
            <a:extLst>
              <a:ext uri="{FF2B5EF4-FFF2-40B4-BE49-F238E27FC236}">
                <a16:creationId xmlns:a16="http://schemas.microsoft.com/office/drawing/2014/main" id="{A8AB9046-93D0-DD71-EA92-6885BA756E4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174870" y="6378349"/>
            <a:ext cx="3960440" cy="365125"/>
          </a:xfrm>
        </p:spPr>
        <p:txBody>
          <a:bodyPr/>
          <a:lstStyle/>
          <a:p>
            <a:r>
              <a:rPr lang="de-CH" dirty="0"/>
              <a:t>2 </a:t>
            </a:r>
            <a:r>
              <a:rPr lang="de-CH" dirty="0" err="1"/>
              <a:t>July</a:t>
            </a:r>
            <a:r>
              <a:rPr lang="de-CH" dirty="0"/>
              <a:t> 2025</a:t>
            </a:r>
            <a:endParaRPr lang="en-US" dirty="0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A203679E-C523-9D75-A110-BE25071C22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03712" y="6378349"/>
            <a:ext cx="4285010" cy="365125"/>
          </a:xfrm>
        </p:spPr>
        <p:txBody>
          <a:bodyPr/>
          <a:lstStyle/>
          <a:p>
            <a:r>
              <a:rPr lang="en-US" dirty="0"/>
              <a:t>Matthew FRASER | Proposal for Worksite Safety </a:t>
            </a:r>
            <a:r>
              <a:rPr lang="en-US" dirty="0" err="1"/>
              <a:t>Organisation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0472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F9EAA9-E671-099F-A5CE-5FCE72F8BE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screenshot of a computer&#10;&#10;AI-generated content may be incorrect.">
            <a:extLst>
              <a:ext uri="{FF2B5EF4-FFF2-40B4-BE49-F238E27FC236}">
                <a16:creationId xmlns:a16="http://schemas.microsoft.com/office/drawing/2014/main" id="{A7B89757-2A04-C116-EFB3-2717DD6F3DD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4927"/>
          <a:stretch>
            <a:fillRect/>
          </a:stretch>
        </p:blipFill>
        <p:spPr>
          <a:xfrm>
            <a:off x="1232697" y="1483391"/>
            <a:ext cx="9715552" cy="474936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3A6E985-8533-C5DE-143E-65E486597520}"/>
              </a:ext>
            </a:extLst>
          </p:cNvPr>
          <p:cNvSpPr txBox="1">
            <a:spLocks/>
          </p:cNvSpPr>
          <p:nvPr/>
        </p:nvSpPr>
        <p:spPr>
          <a:xfrm>
            <a:off x="386903" y="332656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004899"/>
                </a:solidFill>
              </a:rPr>
              <a:t>Project Master Schedule (</a:t>
            </a:r>
            <a:r>
              <a:rPr lang="en-US" dirty="0" err="1">
                <a:solidFill>
                  <a:srgbClr val="004899"/>
                </a:solidFill>
              </a:rPr>
              <a:t>i</a:t>
            </a:r>
            <a:r>
              <a:rPr lang="en-US" dirty="0">
                <a:solidFill>
                  <a:srgbClr val="004899"/>
                </a:solidFill>
              </a:rPr>
              <a:t>)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8CE4B34-A884-A252-A259-452E67F946C3}"/>
              </a:ext>
            </a:extLst>
          </p:cNvPr>
          <p:cNvSpPr/>
          <p:nvPr/>
        </p:nvSpPr>
        <p:spPr>
          <a:xfrm>
            <a:off x="10046490" y="1514225"/>
            <a:ext cx="895760" cy="4866533"/>
          </a:xfrm>
          <a:prstGeom prst="rect">
            <a:avLst/>
          </a:prstGeom>
          <a:solidFill>
            <a:schemeClr val="accent1">
              <a:alpha val="1476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56066C3-BD18-4554-4EB6-67649234C8D6}"/>
              </a:ext>
            </a:extLst>
          </p:cNvPr>
          <p:cNvSpPr txBox="1"/>
          <p:nvPr/>
        </p:nvSpPr>
        <p:spPr>
          <a:xfrm>
            <a:off x="1712368" y="2243110"/>
            <a:ext cx="123546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b="1" dirty="0">
                <a:solidFill>
                  <a:srgbClr val="FF0000"/>
                </a:solidFill>
              </a:rPr>
              <a:t>TDR Phase</a:t>
            </a:r>
          </a:p>
          <a:p>
            <a:pPr algn="ctr"/>
            <a:r>
              <a:rPr lang="en-CH" b="1" dirty="0">
                <a:solidFill>
                  <a:srgbClr val="FF0000"/>
                </a:solidFill>
              </a:rPr>
              <a:t>(Facility)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3A087A5-C52F-F6D1-9224-31434A2BE82B}"/>
              </a:ext>
            </a:extLst>
          </p:cNvPr>
          <p:cNvSpPr/>
          <p:nvPr/>
        </p:nvSpPr>
        <p:spPr>
          <a:xfrm>
            <a:off x="4175707" y="1479639"/>
            <a:ext cx="2121000" cy="4753115"/>
          </a:xfrm>
          <a:prstGeom prst="rect">
            <a:avLst/>
          </a:prstGeom>
          <a:solidFill>
            <a:schemeClr val="accent1">
              <a:alpha val="1476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F87E69F2-2D69-A27E-3968-DAFE2C8EBB31}"/>
              </a:ext>
            </a:extLst>
          </p:cNvPr>
          <p:cNvCxnSpPr>
            <a:cxnSpLocks/>
          </p:cNvCxnSpPr>
          <p:nvPr/>
        </p:nvCxnSpPr>
        <p:spPr>
          <a:xfrm>
            <a:off x="3359696" y="2878336"/>
            <a:ext cx="810011" cy="0"/>
          </a:xfrm>
          <a:prstGeom prst="straightConnector1">
            <a:avLst/>
          </a:prstGeom>
          <a:ln>
            <a:solidFill>
              <a:srgbClr val="FF0000"/>
            </a:solidFill>
            <a:prstDash val="dash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4BEDDE25-ACB7-DEAD-8AC5-C0B83BB7E896}"/>
              </a:ext>
            </a:extLst>
          </p:cNvPr>
          <p:cNvSpPr txBox="1"/>
          <p:nvPr/>
        </p:nvSpPr>
        <p:spPr>
          <a:xfrm>
            <a:off x="2858870" y="2411445"/>
            <a:ext cx="1235461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1200" b="1" dirty="0">
                <a:solidFill>
                  <a:srgbClr val="FF0000"/>
                </a:solidFill>
              </a:rPr>
              <a:t>TDR</a:t>
            </a:r>
          </a:p>
          <a:p>
            <a:pPr algn="r"/>
            <a:r>
              <a:rPr lang="en-GB" sz="1200" b="1" dirty="0">
                <a:solidFill>
                  <a:srgbClr val="FF0000"/>
                </a:solidFill>
              </a:rPr>
              <a:t>e</a:t>
            </a:r>
            <a:r>
              <a:rPr lang="en-CH" sz="1200" b="1" dirty="0">
                <a:solidFill>
                  <a:srgbClr val="FF0000"/>
                </a:solidFill>
              </a:rPr>
              <a:t>xtension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4A52508D-44D0-ACC0-A15F-97AE7E48C778}"/>
              </a:ext>
            </a:extLst>
          </p:cNvPr>
          <p:cNvCxnSpPr>
            <a:cxnSpLocks/>
          </p:cNvCxnSpPr>
          <p:nvPr/>
        </p:nvCxnSpPr>
        <p:spPr>
          <a:xfrm>
            <a:off x="4175706" y="2313852"/>
            <a:ext cx="2217182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176E89B3-1815-9BA0-E38A-5B5DA519B1F3}"/>
              </a:ext>
            </a:extLst>
          </p:cNvPr>
          <p:cNvSpPr txBox="1"/>
          <p:nvPr/>
        </p:nvSpPr>
        <p:spPr>
          <a:xfrm>
            <a:off x="4046544" y="2058444"/>
            <a:ext cx="219347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sz="1600" b="1" dirty="0"/>
              <a:t>Long Shutdown 3 (SPS)</a:t>
            </a:r>
          </a:p>
          <a:p>
            <a:pPr algn="ctr"/>
            <a:endParaRPr lang="en-CH" sz="200" b="1" dirty="0"/>
          </a:p>
          <a:p>
            <a:pPr algn="ctr"/>
            <a:endParaRPr lang="en-CH" sz="200" b="1" dirty="0"/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1A5BC144-4768-B57A-6EF0-974FCC93E77D}"/>
              </a:ext>
            </a:extLst>
          </p:cNvPr>
          <p:cNvCxnSpPr>
            <a:cxnSpLocks/>
          </p:cNvCxnSpPr>
          <p:nvPr/>
        </p:nvCxnSpPr>
        <p:spPr>
          <a:xfrm>
            <a:off x="10046490" y="4073078"/>
            <a:ext cx="895760" cy="0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0CA4ACAF-FD3B-EAE0-E3EE-07417A89B6A9}"/>
              </a:ext>
            </a:extLst>
          </p:cNvPr>
          <p:cNvSpPr txBox="1"/>
          <p:nvPr/>
        </p:nvSpPr>
        <p:spPr>
          <a:xfrm>
            <a:off x="10293136" y="3682661"/>
            <a:ext cx="42319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b="1" dirty="0"/>
              <a:t>LS4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44EFC9A4-E887-CFDD-5AFE-8E9526AB74F9}"/>
              </a:ext>
            </a:extLst>
          </p:cNvPr>
          <p:cNvGrpSpPr/>
          <p:nvPr/>
        </p:nvGrpSpPr>
        <p:grpSpPr>
          <a:xfrm>
            <a:off x="1823056" y="4407086"/>
            <a:ext cx="2729762" cy="349821"/>
            <a:chOff x="1428332" y="3892319"/>
            <a:chExt cx="2729762" cy="349821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1164B35A-79F6-B76D-5EE0-530749799980}"/>
                </a:ext>
              </a:extLst>
            </p:cNvPr>
            <p:cNvSpPr txBox="1"/>
            <p:nvPr/>
          </p:nvSpPr>
          <p:spPr>
            <a:xfrm>
              <a:off x="1428332" y="3895891"/>
              <a:ext cx="2096313" cy="34624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sz="750" b="1" dirty="0">
                  <a:solidFill>
                    <a:srgbClr val="0070C0"/>
                  </a:solidFill>
                </a:rPr>
                <a:t>Below freezing design for SCE!</a:t>
              </a:r>
            </a:p>
            <a:p>
              <a:pPr algn="r"/>
              <a:r>
                <a:rPr lang="en-US" sz="750" b="1" dirty="0">
                  <a:solidFill>
                    <a:srgbClr val="0070C0"/>
                  </a:solidFill>
                </a:rPr>
                <a:t>(Detailed design from consultant before contractor Invitation to Tender)</a:t>
              </a:r>
              <a:endParaRPr lang="en-CH" sz="750" b="1" dirty="0">
                <a:solidFill>
                  <a:srgbClr val="0070C0"/>
                </a:solidFill>
              </a:endParaRPr>
            </a:p>
          </p:txBody>
        </p:sp>
        <p:sp>
          <p:nvSpPr>
            <p:cNvPr id="34" name="Diamond 33">
              <a:extLst>
                <a:ext uri="{FF2B5EF4-FFF2-40B4-BE49-F238E27FC236}">
                  <a16:creationId xmlns:a16="http://schemas.microsoft.com/office/drawing/2014/main" id="{3B87F52D-8F83-5D88-9B57-00FBDEC5EE41}"/>
                </a:ext>
              </a:extLst>
            </p:cNvPr>
            <p:cNvSpPr/>
            <p:nvPr/>
          </p:nvSpPr>
          <p:spPr>
            <a:xfrm>
              <a:off x="3582262" y="3924714"/>
              <a:ext cx="65466" cy="65466"/>
            </a:xfrm>
            <a:prstGeom prst="diamond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8A32BF6B-11B5-DD63-804C-C309AD9F57F5}"/>
                </a:ext>
              </a:extLst>
            </p:cNvPr>
            <p:cNvSpPr txBox="1"/>
            <p:nvPr/>
          </p:nvSpPr>
          <p:spPr>
            <a:xfrm>
              <a:off x="3668119" y="3892319"/>
              <a:ext cx="489975" cy="11541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sz="750" b="1" dirty="0">
                  <a:solidFill>
                    <a:schemeClr val="bg2">
                      <a:lumMod val="10000"/>
                    </a:schemeClr>
                  </a:solidFill>
                </a:rPr>
                <a:t>July 2026</a:t>
              </a:r>
              <a:endParaRPr lang="en-CH" sz="750" b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72FF523B-A3F2-2E8C-4EC0-085F8FB31049}"/>
              </a:ext>
            </a:extLst>
          </p:cNvPr>
          <p:cNvGrpSpPr/>
          <p:nvPr/>
        </p:nvGrpSpPr>
        <p:grpSpPr>
          <a:xfrm>
            <a:off x="816568" y="4947786"/>
            <a:ext cx="3193151" cy="1154162"/>
            <a:chOff x="454577" y="4554020"/>
            <a:chExt cx="3193151" cy="1154162"/>
          </a:xfrm>
        </p:grpSpPr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C7D86B1B-C612-92CB-06E4-0669E042B1D8}"/>
                </a:ext>
              </a:extLst>
            </p:cNvPr>
            <p:cNvSpPr txBox="1"/>
            <p:nvPr/>
          </p:nvSpPr>
          <p:spPr>
            <a:xfrm>
              <a:off x="454577" y="4554020"/>
              <a:ext cx="3155504" cy="115416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CH" sz="1500" b="1" dirty="0">
                  <a:solidFill>
                    <a:srgbClr val="FF0000"/>
                  </a:solidFill>
                </a:rPr>
                <a:t>ECN3/TCC8 Dismantling:</a:t>
              </a:r>
            </a:p>
            <a:p>
              <a:pPr marL="400050" indent="-400050">
                <a:buAutoNum type="romanLcParenBoth"/>
              </a:pPr>
              <a:r>
                <a:rPr lang="en-GB" sz="1500" b="1" dirty="0">
                  <a:solidFill>
                    <a:srgbClr val="FF0000"/>
                  </a:solidFill>
                </a:rPr>
                <a:t>P</a:t>
              </a:r>
              <a:r>
                <a:rPr lang="en-CH" sz="1500" b="1" dirty="0">
                  <a:solidFill>
                    <a:srgbClr val="FF0000"/>
                  </a:solidFill>
                </a:rPr>
                <a:t>hase 1 = low dose rates</a:t>
              </a:r>
            </a:p>
            <a:p>
              <a:pPr marL="400050" indent="-400050">
                <a:buAutoNum type="romanLcParenBoth"/>
              </a:pPr>
              <a:r>
                <a:rPr lang="en-CH" sz="1500" b="1" dirty="0">
                  <a:solidFill>
                    <a:srgbClr val="FF0000"/>
                  </a:solidFill>
                </a:rPr>
                <a:t>Phase 2 = high dose rates (TCC8 dismantling shifted for TCC2 planning)</a:t>
              </a:r>
            </a:p>
          </p:txBody>
        </p:sp>
        <p:sp>
          <p:nvSpPr>
            <p:cNvPr id="41" name="Left Brace 40">
              <a:extLst>
                <a:ext uri="{FF2B5EF4-FFF2-40B4-BE49-F238E27FC236}">
                  <a16:creationId xmlns:a16="http://schemas.microsoft.com/office/drawing/2014/main" id="{AEF67421-B4A6-3AB0-F428-8A7C72DCB6A3}"/>
                </a:ext>
              </a:extLst>
            </p:cNvPr>
            <p:cNvSpPr/>
            <p:nvPr/>
          </p:nvSpPr>
          <p:spPr>
            <a:xfrm>
              <a:off x="3503712" y="4617198"/>
              <a:ext cx="144016" cy="684009"/>
            </a:xfrm>
            <a:prstGeom prst="leftBrac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24EC8005-87BA-C0F6-3826-E92415989C10}"/>
              </a:ext>
            </a:extLst>
          </p:cNvPr>
          <p:cNvCxnSpPr>
            <a:cxnSpLocks/>
          </p:cNvCxnSpPr>
          <p:nvPr/>
        </p:nvCxnSpPr>
        <p:spPr>
          <a:xfrm>
            <a:off x="1775520" y="2881909"/>
            <a:ext cx="1584176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Slide Number Placeholder 3">
            <a:extLst>
              <a:ext uri="{FF2B5EF4-FFF2-40B4-BE49-F238E27FC236}">
                <a16:creationId xmlns:a16="http://schemas.microsoft.com/office/drawing/2014/main" id="{BD0C3F35-DED0-09F5-FC85-9649D5B5B0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78349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8" name="Date Placeholder 2">
            <a:extLst>
              <a:ext uri="{FF2B5EF4-FFF2-40B4-BE49-F238E27FC236}">
                <a16:creationId xmlns:a16="http://schemas.microsoft.com/office/drawing/2014/main" id="{2F226939-3622-6631-7261-0A1B6B175E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174870" y="6378349"/>
            <a:ext cx="3960440" cy="365125"/>
          </a:xfrm>
        </p:spPr>
        <p:txBody>
          <a:bodyPr/>
          <a:lstStyle/>
          <a:p>
            <a:r>
              <a:rPr lang="de-CH" dirty="0"/>
              <a:t>2 </a:t>
            </a:r>
            <a:r>
              <a:rPr lang="de-CH" dirty="0" err="1"/>
              <a:t>July</a:t>
            </a:r>
            <a:r>
              <a:rPr lang="de-CH" dirty="0"/>
              <a:t> 2025</a:t>
            </a:r>
            <a:endParaRPr lang="en-US" dirty="0"/>
          </a:p>
        </p:txBody>
      </p:sp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D3E031B4-99AA-5720-5FC4-27EE61538E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03712" y="6378349"/>
            <a:ext cx="4285010" cy="365125"/>
          </a:xfrm>
        </p:spPr>
        <p:txBody>
          <a:bodyPr/>
          <a:lstStyle/>
          <a:p>
            <a:r>
              <a:rPr lang="en-US" dirty="0"/>
              <a:t>Matthew FRASER | Proposal for Worksite Safety </a:t>
            </a:r>
            <a:r>
              <a:rPr lang="en-US" dirty="0" err="1"/>
              <a:t>Organisation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2E5A047-7C01-4823-7F5D-02D0988F1DA5}"/>
              </a:ext>
            </a:extLst>
          </p:cNvPr>
          <p:cNvSpPr txBox="1"/>
          <p:nvPr/>
        </p:nvSpPr>
        <p:spPr>
          <a:xfrm>
            <a:off x="8715384" y="5805794"/>
            <a:ext cx="3155504" cy="6924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500" b="1" dirty="0">
                <a:solidFill>
                  <a:srgbClr val="FF0000"/>
                </a:solidFill>
              </a:rPr>
              <a:t>BA82 worksite most likely coordinated by NA-CONS </a:t>
            </a:r>
          </a:p>
          <a:p>
            <a:pPr algn="r"/>
            <a:r>
              <a:rPr lang="en-US" sz="1500" b="1" dirty="0">
                <a:solidFill>
                  <a:srgbClr val="FF0000"/>
                </a:solidFill>
              </a:rPr>
              <a:t>(TBC)</a:t>
            </a:r>
            <a:endParaRPr lang="en-CH" sz="1500" b="1" dirty="0">
              <a:solidFill>
                <a:srgbClr val="FF0000"/>
              </a:solidFill>
            </a:endParaRPr>
          </a:p>
        </p:txBody>
      </p:sp>
      <p:sp>
        <p:nvSpPr>
          <p:cNvPr id="12" name="Left Brace 11">
            <a:extLst>
              <a:ext uri="{FF2B5EF4-FFF2-40B4-BE49-F238E27FC236}">
                <a16:creationId xmlns:a16="http://schemas.microsoft.com/office/drawing/2014/main" id="{091CDE9A-5E27-5082-035F-45009E20999D}"/>
              </a:ext>
            </a:extLst>
          </p:cNvPr>
          <p:cNvSpPr/>
          <p:nvPr/>
        </p:nvSpPr>
        <p:spPr>
          <a:xfrm rot="10800000">
            <a:off x="9254948" y="5849082"/>
            <a:ext cx="153419" cy="546821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404D338-7B42-47BC-9D07-0E6533FFCAB5}"/>
              </a:ext>
            </a:extLst>
          </p:cNvPr>
          <p:cNvCxnSpPr>
            <a:cxnSpLocks/>
          </p:cNvCxnSpPr>
          <p:nvPr/>
        </p:nvCxnSpPr>
        <p:spPr>
          <a:xfrm flipV="1">
            <a:off x="6069578" y="908720"/>
            <a:ext cx="0" cy="4392488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29CA5C2E-EA2C-21EC-7D91-0DC7626E3F19}"/>
              </a:ext>
            </a:extLst>
          </p:cNvPr>
          <p:cNvSpPr txBox="1"/>
          <p:nvPr/>
        </p:nvSpPr>
        <p:spPr>
          <a:xfrm>
            <a:off x="3894339" y="847856"/>
            <a:ext cx="2018068" cy="5078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1100" b="1" dirty="0">
                <a:solidFill>
                  <a:srgbClr val="FF0000"/>
                </a:solidFill>
              </a:rPr>
              <a:t>Works Phase 1:</a:t>
            </a:r>
          </a:p>
          <a:p>
            <a:pPr algn="r"/>
            <a:r>
              <a:rPr lang="en-GB" sz="1100" b="1" i="1" dirty="0">
                <a:solidFill>
                  <a:srgbClr val="FF0000"/>
                </a:solidFill>
              </a:rPr>
              <a:t>Preparation:</a:t>
            </a:r>
          </a:p>
          <a:p>
            <a:pPr algn="r"/>
            <a:r>
              <a:rPr lang="en-GB" sz="1100" i="1" dirty="0">
                <a:solidFill>
                  <a:srgbClr val="FF0000"/>
                </a:solidFill>
              </a:rPr>
              <a:t>dismantling &amp; civil engineering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C973940-225F-9EA1-6EED-3239E8B12DE9}"/>
              </a:ext>
            </a:extLst>
          </p:cNvPr>
          <p:cNvSpPr txBox="1"/>
          <p:nvPr/>
        </p:nvSpPr>
        <p:spPr>
          <a:xfrm>
            <a:off x="6245969" y="847856"/>
            <a:ext cx="1514838" cy="50783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1100" b="1" dirty="0">
                <a:solidFill>
                  <a:srgbClr val="FF0000"/>
                </a:solidFill>
              </a:rPr>
              <a:t>Works Phase 2:</a:t>
            </a:r>
          </a:p>
          <a:p>
            <a:r>
              <a:rPr lang="en-GB" sz="1100" b="1" i="1" dirty="0">
                <a:solidFill>
                  <a:srgbClr val="FF0000"/>
                </a:solidFill>
              </a:rPr>
              <a:t>Installation:</a:t>
            </a:r>
          </a:p>
          <a:p>
            <a:r>
              <a:rPr lang="en-GB" sz="1100" i="1" dirty="0">
                <a:solidFill>
                  <a:srgbClr val="FF0000"/>
                </a:solidFill>
              </a:rPr>
              <a:t>BDF &amp; </a:t>
            </a:r>
            <a:r>
              <a:rPr lang="en-GB" sz="1100" i="1" dirty="0" err="1">
                <a:solidFill>
                  <a:srgbClr val="FF0000"/>
                </a:solidFill>
              </a:rPr>
              <a:t>SHiP</a:t>
            </a:r>
            <a:r>
              <a:rPr lang="en-GB" sz="1100" i="1" dirty="0">
                <a:solidFill>
                  <a:srgbClr val="FF0000"/>
                </a:solidFill>
              </a:rPr>
              <a:t> experiment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A38B1E92-BA39-7FC3-D6B4-2581D9CE1C9C}"/>
              </a:ext>
            </a:extLst>
          </p:cNvPr>
          <p:cNvCxnSpPr>
            <a:cxnSpLocks/>
          </p:cNvCxnSpPr>
          <p:nvPr/>
        </p:nvCxnSpPr>
        <p:spPr>
          <a:xfrm>
            <a:off x="6096000" y="1412776"/>
            <a:ext cx="2880320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58F0D451-CEEC-CC49-513D-2D004D4E71AF}"/>
              </a:ext>
            </a:extLst>
          </p:cNvPr>
          <p:cNvCxnSpPr>
            <a:cxnSpLocks/>
          </p:cNvCxnSpPr>
          <p:nvPr/>
        </p:nvCxnSpPr>
        <p:spPr>
          <a:xfrm>
            <a:off x="4175706" y="1412776"/>
            <a:ext cx="1848286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6977F4BE-F6E1-8E13-2EF8-2839C40FE3C9}"/>
              </a:ext>
            </a:extLst>
          </p:cNvPr>
          <p:cNvCxnSpPr>
            <a:cxnSpLocks/>
          </p:cNvCxnSpPr>
          <p:nvPr/>
        </p:nvCxnSpPr>
        <p:spPr>
          <a:xfrm flipV="1">
            <a:off x="4164432" y="1268760"/>
            <a:ext cx="0" cy="4536504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50EF8BD5-F03F-9BB5-697B-A025851DF040}"/>
              </a:ext>
            </a:extLst>
          </p:cNvPr>
          <p:cNvCxnSpPr>
            <a:cxnSpLocks/>
          </p:cNvCxnSpPr>
          <p:nvPr/>
        </p:nvCxnSpPr>
        <p:spPr>
          <a:xfrm flipV="1">
            <a:off x="8976320" y="1353427"/>
            <a:ext cx="0" cy="1751537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D0A12652-D37A-6A16-A22B-DF4D66826EAB}"/>
              </a:ext>
            </a:extLst>
          </p:cNvPr>
          <p:cNvSpPr txBox="1"/>
          <p:nvPr/>
        </p:nvSpPr>
        <p:spPr>
          <a:xfrm>
            <a:off x="7165412" y="130691"/>
            <a:ext cx="609771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200" b="1" u="sng" dirty="0">
                <a:solidFill>
                  <a:srgbClr val="004899"/>
                </a:solidFill>
              </a:rPr>
              <a:t>LS3</a:t>
            </a:r>
            <a:r>
              <a:rPr lang="en-US" sz="2200" b="1" dirty="0">
                <a:solidFill>
                  <a:srgbClr val="004899"/>
                </a:solidFill>
              </a:rPr>
              <a:t> = HI-ECN3 Preparation Phase 1 </a:t>
            </a:r>
            <a:endParaRPr lang="en-GB" sz="2200" b="1" dirty="0"/>
          </a:p>
        </p:txBody>
      </p:sp>
    </p:spTree>
    <p:extLst>
      <p:ext uri="{BB962C8B-B14F-4D97-AF65-F5344CB8AC3E}">
        <p14:creationId xmlns:p14="http://schemas.microsoft.com/office/powerpoint/2010/main" val="19210165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05B0C5-5234-B2C9-7408-321A38E22B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C94A4D-391A-996E-49EA-1DA21759A7EA}"/>
              </a:ext>
            </a:extLst>
          </p:cNvPr>
          <p:cNvSpPr txBox="1">
            <a:spLocks/>
          </p:cNvSpPr>
          <p:nvPr/>
        </p:nvSpPr>
        <p:spPr>
          <a:xfrm>
            <a:off x="386903" y="332656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004899"/>
                </a:solidFill>
              </a:rPr>
              <a:t>LS3: HI-ECN3 Phase 1: Preparation (</a:t>
            </a:r>
            <a:r>
              <a:rPr lang="en-US" dirty="0" err="1">
                <a:solidFill>
                  <a:srgbClr val="004899"/>
                </a:solidFill>
              </a:rPr>
              <a:t>i</a:t>
            </a:r>
            <a:r>
              <a:rPr lang="en-US" dirty="0">
                <a:solidFill>
                  <a:srgbClr val="004899"/>
                </a:solidFill>
              </a:rPr>
              <a:t>) </a:t>
            </a:r>
            <a:endParaRPr lang="en-GB" dirty="0"/>
          </a:p>
        </p:txBody>
      </p:sp>
      <p:sp>
        <p:nvSpPr>
          <p:cNvPr id="17" name="Slide Number Placeholder 3">
            <a:extLst>
              <a:ext uri="{FF2B5EF4-FFF2-40B4-BE49-F238E27FC236}">
                <a16:creationId xmlns:a16="http://schemas.microsoft.com/office/drawing/2014/main" id="{4ACC5C3B-A228-896B-344E-FDBB6D7EBD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78349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BF53906F-103E-4407-52BA-2C62A9CE0A8E}"/>
              </a:ext>
            </a:extLst>
          </p:cNvPr>
          <p:cNvSpPr txBox="1">
            <a:spLocks/>
          </p:cNvSpPr>
          <p:nvPr/>
        </p:nvSpPr>
        <p:spPr>
          <a:xfrm>
            <a:off x="394574" y="1340768"/>
            <a:ext cx="11797426" cy="4918577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LS3 activities in HI-ECN3 worksites under responsibility HI-ECN3 project: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700" b="1" u="sng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sz="1700" b="1" u="sng" dirty="0"/>
              <a:t>Underground in TCC8 / ECN3:</a:t>
            </a:r>
          </a:p>
          <a:p>
            <a:pPr marL="990900" lvl="2" indent="-342900"/>
            <a:r>
              <a:rPr lang="en-US" sz="1600" b="0" u="sng" dirty="0"/>
              <a:t>Dismantling (Q4 2026 – Q3 </a:t>
            </a:r>
            <a:r>
              <a:rPr lang="en-US" sz="1600" u="sng" dirty="0"/>
              <a:t>2028)</a:t>
            </a:r>
            <a:endParaRPr lang="en-US" sz="1600" b="0" u="sng" dirty="0"/>
          </a:p>
          <a:p>
            <a:pPr marL="1314900" lvl="3" indent="-342900"/>
            <a:r>
              <a:rPr lang="en-US" sz="1500" dirty="0"/>
              <a:t>Refurbishment of ECN3 transfer table – </a:t>
            </a:r>
            <a:r>
              <a:rPr lang="en-US" sz="1500" b="1" dirty="0">
                <a:solidFill>
                  <a:srgbClr val="FFC000"/>
                </a:solidFill>
              </a:rPr>
              <a:t>PLAN#13941 </a:t>
            </a:r>
            <a:r>
              <a:rPr lang="en-US" sz="1500" b="1" dirty="0">
                <a:solidFill>
                  <a:schemeClr val="tx2"/>
                </a:solidFill>
              </a:rPr>
              <a:t>WP4 Roberto RINALDESI</a:t>
            </a:r>
            <a:endParaRPr lang="en-US" sz="1500" dirty="0"/>
          </a:p>
          <a:p>
            <a:pPr marL="1314900" lvl="3" indent="-342900"/>
            <a:r>
              <a:rPr lang="en-US" sz="1500" dirty="0"/>
              <a:t>Refurbishment of overhead crane in TCC8 – </a:t>
            </a:r>
            <a:r>
              <a:rPr lang="en-US" sz="1500" b="1" dirty="0">
                <a:solidFill>
                  <a:srgbClr val="FFC000"/>
                </a:solidFill>
              </a:rPr>
              <a:t>PLAN#13939 </a:t>
            </a:r>
            <a:r>
              <a:rPr lang="en-US" sz="1500" b="1" dirty="0">
                <a:solidFill>
                  <a:schemeClr val="tx2"/>
                </a:solidFill>
              </a:rPr>
              <a:t>WP4 Roberto RINALDESI</a:t>
            </a:r>
          </a:p>
          <a:p>
            <a:pPr marL="1314900" lvl="3" indent="-342900"/>
            <a:r>
              <a:rPr lang="en-US" sz="1500" dirty="0"/>
              <a:t>De-cabling campaign (~175 km) </a:t>
            </a:r>
            <a:r>
              <a:rPr lang="en-US" sz="1500" b="1" dirty="0">
                <a:solidFill>
                  <a:srgbClr val="00B050"/>
                </a:solidFill>
              </a:rPr>
              <a:t>PLAN#13010 </a:t>
            </a:r>
            <a:r>
              <a:rPr lang="en-US" sz="1500" b="1" dirty="0"/>
              <a:t>– </a:t>
            </a:r>
            <a:r>
              <a:rPr lang="en-US" sz="1500" b="1" dirty="0" err="1"/>
              <a:t>Decabling</a:t>
            </a:r>
            <a:r>
              <a:rPr lang="en-US" sz="1500" b="1" dirty="0"/>
              <a:t> PL – Christian BERNARD</a:t>
            </a:r>
          </a:p>
          <a:p>
            <a:pPr marL="1314900" lvl="3" indent="-342900"/>
            <a:r>
              <a:rPr lang="en-US" sz="1500" dirty="0"/>
              <a:t>Beamline (low dose area: K12 beamline) </a:t>
            </a:r>
            <a:r>
              <a:rPr lang="en-US" sz="1500" b="1" dirty="0"/>
              <a:t>– WP5 WPL = Francois BUTIN </a:t>
            </a:r>
            <a:r>
              <a:rPr lang="en-US" sz="1500" b="1" dirty="0">
                <a:solidFill>
                  <a:srgbClr val="FFC000"/>
                </a:solidFill>
              </a:rPr>
              <a:t>PLAN#13866</a:t>
            </a:r>
          </a:p>
          <a:p>
            <a:pPr marL="1314900" lvl="3" indent="-342900"/>
            <a:r>
              <a:rPr lang="en-US" sz="1500" dirty="0"/>
              <a:t>NA62 experiment (low dose area)</a:t>
            </a:r>
            <a:r>
              <a:rPr lang="en-US" sz="1500" b="1" dirty="0"/>
              <a:t> – NA62 Dismantling PL = Hans DANIELSSON (supported by Francois BUTIN)</a:t>
            </a:r>
          </a:p>
          <a:p>
            <a:pPr marL="1314900" lvl="3" indent="-342900"/>
            <a:r>
              <a:rPr lang="en-US" sz="1500" dirty="0"/>
              <a:t>Beamline (high dose zone: NA62’s T10 target &amp; K12 beamline) </a:t>
            </a:r>
            <a:r>
              <a:rPr lang="en-US" sz="1500" b="1" dirty="0"/>
              <a:t>– WP4 Leader = Jean-Louis GRENARD </a:t>
            </a:r>
            <a:r>
              <a:rPr lang="en-US" sz="1500" b="1" dirty="0">
                <a:solidFill>
                  <a:srgbClr val="FFC000"/>
                </a:solidFill>
              </a:rPr>
              <a:t>PLAN#13866</a:t>
            </a:r>
          </a:p>
          <a:p>
            <a:pPr marL="1314900" lvl="3" indent="-342900"/>
            <a:r>
              <a:rPr lang="en-US" sz="1500" dirty="0"/>
              <a:t>For more details:</a:t>
            </a:r>
            <a:r>
              <a:rPr lang="en-US" sz="1400" dirty="0"/>
              <a:t> </a:t>
            </a:r>
            <a:r>
              <a:rPr lang="en-US" sz="1400" dirty="0">
                <a:hlinkClick r:id="rId2"/>
              </a:rPr>
              <a:t>WP4 Coordination Meeting 18 Jun 2025 </a:t>
            </a:r>
            <a:r>
              <a:rPr lang="en-US" sz="1400" dirty="0"/>
              <a:t>&amp; </a:t>
            </a:r>
            <a:r>
              <a:rPr lang="en-US" sz="1400" dirty="0">
                <a:hlinkClick r:id="rId3"/>
              </a:rPr>
              <a:t>WP5 Coordination Meeting 29 Apr 2025 </a:t>
            </a:r>
            <a:endParaRPr lang="en-US" sz="1500" dirty="0"/>
          </a:p>
          <a:p>
            <a:pPr marL="990900" lvl="2" indent="-342900"/>
            <a:endParaRPr lang="en-US" u="sng" dirty="0"/>
          </a:p>
          <a:p>
            <a:pPr marL="990900" lvl="2" indent="-342900"/>
            <a:r>
              <a:rPr lang="en-US" u="sng" dirty="0"/>
              <a:t>Civil engineering (Q4 2028)</a:t>
            </a:r>
          </a:p>
          <a:p>
            <a:pPr marL="1314900" lvl="3" indent="-342900"/>
            <a:r>
              <a:rPr lang="en-US" sz="1500" dirty="0"/>
              <a:t>Excavation in ECN3 floor for </a:t>
            </a:r>
            <a:r>
              <a:rPr lang="en-US" sz="1500" dirty="0" err="1"/>
              <a:t>SHiP</a:t>
            </a:r>
            <a:r>
              <a:rPr lang="en-US" sz="1500" dirty="0"/>
              <a:t> spectrometer magnet – </a:t>
            </a:r>
            <a:r>
              <a:rPr lang="en-US" sz="1500" b="1" dirty="0"/>
              <a:t>WP7.2 Leader  = David RODRIGUEZ GOMEZ</a:t>
            </a:r>
            <a:endParaRPr lang="en-US" sz="1500" u="sng" dirty="0"/>
          </a:p>
          <a:p>
            <a:pPr marL="1314900" lvl="3" indent="-342900"/>
            <a:r>
              <a:rPr lang="en-US" sz="1500" dirty="0"/>
              <a:t>Scope to be discussed in more detail on completion of IRP Design Study this year</a:t>
            </a:r>
          </a:p>
          <a:p>
            <a:pPr marL="1314900" lvl="3" indent="-342900"/>
            <a:r>
              <a:rPr lang="en-US" sz="1500" dirty="0"/>
              <a:t>For more details: </a:t>
            </a:r>
            <a:r>
              <a:rPr lang="en-US" sz="1500" dirty="0">
                <a:hlinkClick r:id="rId4"/>
              </a:rPr>
              <a:t>WP7 Coordination Meeting 27 Mar 2025</a:t>
            </a:r>
            <a:endParaRPr lang="en-US" sz="2000" dirty="0"/>
          </a:p>
        </p:txBody>
      </p:sp>
      <p:sp>
        <p:nvSpPr>
          <p:cNvPr id="8" name="Date Placeholder 2">
            <a:extLst>
              <a:ext uri="{FF2B5EF4-FFF2-40B4-BE49-F238E27FC236}">
                <a16:creationId xmlns:a16="http://schemas.microsoft.com/office/drawing/2014/main" id="{4525D28B-0099-A1FA-AB1D-BE27D1315AF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174870" y="6378349"/>
            <a:ext cx="3960440" cy="365125"/>
          </a:xfrm>
        </p:spPr>
        <p:txBody>
          <a:bodyPr/>
          <a:lstStyle/>
          <a:p>
            <a:r>
              <a:rPr lang="de-CH" dirty="0"/>
              <a:t>2 </a:t>
            </a:r>
            <a:r>
              <a:rPr lang="de-CH" dirty="0" err="1"/>
              <a:t>July</a:t>
            </a:r>
            <a:r>
              <a:rPr lang="de-CH" dirty="0"/>
              <a:t> 2025</a:t>
            </a:r>
            <a:endParaRPr lang="en-US" dirty="0"/>
          </a:p>
        </p:txBody>
      </p:sp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135AF8B8-05AB-34BD-87A9-3319080CD7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03712" y="6378349"/>
            <a:ext cx="4285010" cy="365125"/>
          </a:xfrm>
        </p:spPr>
        <p:txBody>
          <a:bodyPr/>
          <a:lstStyle/>
          <a:p>
            <a:r>
              <a:rPr lang="en-US" dirty="0"/>
              <a:t>Matthew FRASER | Proposal for Worksite Safety </a:t>
            </a:r>
            <a:r>
              <a:rPr lang="en-US" dirty="0" err="1"/>
              <a:t>Organisation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1286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38E1EF-299C-71EC-1F60-60F090CECB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EB3FD6-7F85-B82A-6B64-E1CF65589D37}"/>
              </a:ext>
            </a:extLst>
          </p:cNvPr>
          <p:cNvSpPr txBox="1">
            <a:spLocks/>
          </p:cNvSpPr>
          <p:nvPr/>
        </p:nvSpPr>
        <p:spPr>
          <a:xfrm>
            <a:off x="386903" y="332656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004899"/>
                </a:solidFill>
              </a:rPr>
              <a:t>LS3: HI-ECN3 Phase 1: Preparation (ii) </a:t>
            </a:r>
            <a:endParaRPr lang="en-GB" dirty="0"/>
          </a:p>
        </p:txBody>
      </p:sp>
      <p:sp>
        <p:nvSpPr>
          <p:cNvPr id="17" name="Slide Number Placeholder 3">
            <a:extLst>
              <a:ext uri="{FF2B5EF4-FFF2-40B4-BE49-F238E27FC236}">
                <a16:creationId xmlns:a16="http://schemas.microsoft.com/office/drawing/2014/main" id="{2C826C55-54CC-D32D-ABA3-1C2BCD88A2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78349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302D172B-B830-9969-AF26-B68C34B94266}"/>
              </a:ext>
            </a:extLst>
          </p:cNvPr>
          <p:cNvSpPr txBox="1">
            <a:spLocks/>
          </p:cNvSpPr>
          <p:nvPr/>
        </p:nvSpPr>
        <p:spPr>
          <a:xfrm>
            <a:off x="394574" y="1340768"/>
            <a:ext cx="11750098" cy="49185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LS3 activities under responsibility of HI-ECN3 worksite coordination: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700" b="1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sz="1700" b="1" u="sng" dirty="0"/>
              <a:t>Surface ECN3 (&gt; Q3 2027):</a:t>
            </a:r>
          </a:p>
          <a:p>
            <a:pPr marL="990900" lvl="2" indent="-342900"/>
            <a:r>
              <a:rPr lang="en-US" sz="1500" u="sng" dirty="0"/>
              <a:t>Civil Engineering: construction of new building (B754) for BDF Target Complex auxiliaries (inc. service cell)</a:t>
            </a:r>
            <a:r>
              <a:rPr lang="en-US" sz="1500" dirty="0"/>
              <a:t> </a:t>
            </a:r>
            <a:r>
              <a:rPr lang="en-US" sz="1500" b="1" dirty="0">
                <a:solidFill>
                  <a:srgbClr val="FFC000"/>
                </a:solidFill>
              </a:rPr>
              <a:t>PLAN #13718</a:t>
            </a:r>
            <a:endParaRPr lang="en-US" sz="1500" u="sng" dirty="0">
              <a:solidFill>
                <a:srgbClr val="FFC000"/>
              </a:solidFill>
            </a:endParaRPr>
          </a:p>
          <a:p>
            <a:pPr marL="1314900" lvl="3" indent="-342900"/>
            <a:r>
              <a:rPr lang="en-US" sz="1500" dirty="0"/>
              <a:t>WP4 = Jean-Louis GRENARD </a:t>
            </a:r>
          </a:p>
          <a:p>
            <a:pPr marL="1314900" lvl="3" indent="-342900"/>
            <a:r>
              <a:rPr lang="en-US" sz="1500" dirty="0">
                <a:solidFill>
                  <a:schemeClr val="tx2"/>
                </a:solidFill>
              </a:rPr>
              <a:t>WP7 = Fernando PEDROSA</a:t>
            </a:r>
          </a:p>
          <a:p>
            <a:pPr marL="1314900" lvl="3" indent="-342900"/>
            <a:r>
              <a:rPr lang="en-US" sz="1500" dirty="0">
                <a:solidFill>
                  <a:schemeClr val="tx2"/>
                </a:solidFill>
              </a:rPr>
              <a:t>WP7.2 = David RODRIGUEZ</a:t>
            </a:r>
          </a:p>
          <a:p>
            <a:pPr marL="1314900" lvl="3" indent="-342900"/>
            <a:r>
              <a:rPr lang="en-US" sz="1500" dirty="0"/>
              <a:t>For more information see </a:t>
            </a:r>
            <a:r>
              <a:rPr lang="en-US" sz="1500" dirty="0">
                <a:hlinkClick r:id="rId2"/>
              </a:rPr>
              <a:t>Target Complex Infrastructure Workshop 12 Jun 2025</a:t>
            </a:r>
            <a:endParaRPr lang="en-US" sz="1500" dirty="0"/>
          </a:p>
          <a:p>
            <a:pPr marL="1314900" lvl="3" indent="-342900"/>
            <a:endParaRPr lang="en-US" sz="1500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sz="1700" b="1" u="sng" dirty="0"/>
              <a:t>Smaller worksites (&gt; Q3 2028):</a:t>
            </a:r>
          </a:p>
          <a:p>
            <a:pPr marL="990900" lvl="2" indent="-342900"/>
            <a:r>
              <a:rPr lang="en-US" sz="1500" b="1" u="sng" dirty="0"/>
              <a:t>Surface B918:</a:t>
            </a:r>
            <a:r>
              <a:rPr lang="en-US" sz="1500" dirty="0"/>
              <a:t> To be discussed on completion of TDR next year </a:t>
            </a:r>
            <a:r>
              <a:rPr lang="en-US" sz="1500" b="1" dirty="0">
                <a:solidFill>
                  <a:srgbClr val="FF0000"/>
                </a:solidFill>
              </a:rPr>
              <a:t>PLAN #13949</a:t>
            </a:r>
          </a:p>
          <a:p>
            <a:pPr marL="990900" lvl="2" indent="-342900"/>
            <a:r>
              <a:rPr lang="en-US" sz="1500" b="1" u="sng" dirty="0"/>
              <a:t>Surface B920:</a:t>
            </a:r>
            <a:r>
              <a:rPr lang="en-US" sz="1500" dirty="0"/>
              <a:t> To be discussed on completion of TDR next year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Installation of services &amp; equipment in B754 the BDF/</a:t>
            </a:r>
            <a:r>
              <a:rPr lang="en-US" sz="2000" dirty="0" err="1"/>
              <a:t>SHiP</a:t>
            </a:r>
            <a:r>
              <a:rPr lang="en-US" sz="2000" dirty="0"/>
              <a:t> underground </a:t>
            </a:r>
            <a:r>
              <a:rPr lang="en-US" u="sng" dirty="0"/>
              <a:t>(&gt; Q1 2029):</a:t>
            </a:r>
          </a:p>
          <a:p>
            <a:pPr marL="990900" lvl="2" indent="-342900"/>
            <a:r>
              <a:rPr lang="en-US" sz="1600" dirty="0"/>
              <a:t>To be discussed on completion of TDR next year, see </a:t>
            </a:r>
            <a:r>
              <a:rPr lang="en-US" sz="1600" dirty="0">
                <a:hlinkClick r:id="rId3"/>
              </a:rPr>
              <a:t>WP7 Coordination Meeting 27 Mar 2025</a:t>
            </a:r>
            <a:endParaRPr lang="en-US" sz="2000" b="0" dirty="0"/>
          </a:p>
          <a:p>
            <a:endParaRPr lang="en-US" sz="2000" dirty="0"/>
          </a:p>
        </p:txBody>
      </p:sp>
      <p:sp>
        <p:nvSpPr>
          <p:cNvPr id="10" name="Date Placeholder 2">
            <a:extLst>
              <a:ext uri="{FF2B5EF4-FFF2-40B4-BE49-F238E27FC236}">
                <a16:creationId xmlns:a16="http://schemas.microsoft.com/office/drawing/2014/main" id="{39C0A3A8-DA7C-3EE9-351F-B81546E7DE2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174870" y="6378349"/>
            <a:ext cx="3960440" cy="365125"/>
          </a:xfrm>
        </p:spPr>
        <p:txBody>
          <a:bodyPr/>
          <a:lstStyle/>
          <a:p>
            <a:r>
              <a:rPr lang="de-CH" dirty="0"/>
              <a:t>2 </a:t>
            </a:r>
            <a:r>
              <a:rPr lang="de-CH" dirty="0" err="1"/>
              <a:t>July</a:t>
            </a:r>
            <a:r>
              <a:rPr lang="de-CH" dirty="0"/>
              <a:t> 2025</a:t>
            </a:r>
            <a:endParaRPr lang="en-US" dirty="0"/>
          </a:p>
        </p:txBody>
      </p:sp>
      <p:sp>
        <p:nvSpPr>
          <p:cNvPr id="11" name="Footer Placeholder 3">
            <a:extLst>
              <a:ext uri="{FF2B5EF4-FFF2-40B4-BE49-F238E27FC236}">
                <a16:creationId xmlns:a16="http://schemas.microsoft.com/office/drawing/2014/main" id="{4124D52E-0F4E-49F3-26EC-B13BEA7C27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03712" y="6378349"/>
            <a:ext cx="4285010" cy="365125"/>
          </a:xfrm>
        </p:spPr>
        <p:txBody>
          <a:bodyPr/>
          <a:lstStyle/>
          <a:p>
            <a:r>
              <a:rPr lang="en-US" dirty="0"/>
              <a:t>Matthew FRASER | Proposal for Worksite Safety </a:t>
            </a:r>
            <a:r>
              <a:rPr lang="en-US" dirty="0" err="1"/>
              <a:t>Organisation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3055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D778B9-805B-BC22-8C97-969272ECAE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7095A1-0FFA-34CE-0420-CF6BE7B46E80}"/>
              </a:ext>
            </a:extLst>
          </p:cNvPr>
          <p:cNvSpPr txBox="1">
            <a:spLocks/>
          </p:cNvSpPr>
          <p:nvPr/>
        </p:nvSpPr>
        <p:spPr>
          <a:xfrm>
            <a:off x="386903" y="332656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004899"/>
                </a:solidFill>
              </a:rPr>
              <a:t>LS3: HI-ECN3 Phase 1: Preparation (iii) </a:t>
            </a:r>
            <a:endParaRPr lang="en-GB" dirty="0"/>
          </a:p>
        </p:txBody>
      </p:sp>
      <p:sp>
        <p:nvSpPr>
          <p:cNvPr id="17" name="Slide Number Placeholder 3">
            <a:extLst>
              <a:ext uri="{FF2B5EF4-FFF2-40B4-BE49-F238E27FC236}">
                <a16:creationId xmlns:a16="http://schemas.microsoft.com/office/drawing/2014/main" id="{8DAD0360-AA96-C615-84AA-F4C53B52BB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78349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EECBC864-B566-B19C-D512-55296B48AFF6}"/>
              </a:ext>
            </a:extLst>
          </p:cNvPr>
          <p:cNvSpPr txBox="1">
            <a:spLocks/>
          </p:cNvSpPr>
          <p:nvPr/>
        </p:nvSpPr>
        <p:spPr>
          <a:xfrm>
            <a:off x="386903" y="1215895"/>
            <a:ext cx="11750098" cy="513884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/>
              <a:t>HI-ECN3 activities under the </a:t>
            </a:r>
            <a:r>
              <a:rPr lang="en-US" sz="2000" b="1" u="sng" dirty="0"/>
              <a:t>NA-CONS project coordination for </a:t>
            </a:r>
            <a:r>
              <a:rPr lang="en-US" sz="2000" u="sng" dirty="0"/>
              <a:t>planning and </a:t>
            </a:r>
            <a:r>
              <a:rPr lang="en-US" sz="2000" b="1" u="sng" dirty="0"/>
              <a:t>installation</a:t>
            </a:r>
            <a:r>
              <a:rPr lang="en-US" sz="2000" b="1" dirty="0"/>
              <a:t> (in</a:t>
            </a:r>
            <a:r>
              <a:rPr lang="en-US" sz="2000" dirty="0"/>
              <a:t>c. worksite safety in NA-CONS areas)</a:t>
            </a:r>
            <a:r>
              <a:rPr lang="en-US" sz="2000" b="1" dirty="0"/>
              <a:t>:</a:t>
            </a:r>
          </a:p>
          <a:p>
            <a:pPr marL="990900" lvl="2" indent="-342900"/>
            <a:endParaRPr lang="en-US" sz="1600" b="1" dirty="0"/>
          </a:p>
          <a:p>
            <a:pPr marL="990900" lvl="2" indent="-342900"/>
            <a:r>
              <a:rPr lang="en-US" sz="1600" b="1" dirty="0"/>
              <a:t>TCC2:</a:t>
            </a:r>
            <a:r>
              <a:rPr lang="en-US" sz="1600" dirty="0"/>
              <a:t> P4 Beam Stoppers (</a:t>
            </a:r>
            <a:r>
              <a:rPr lang="en-US" sz="1600" b="1" dirty="0"/>
              <a:t>WP3 – Laurie NEVAY / Rui XIMENES) </a:t>
            </a:r>
            <a:r>
              <a:rPr lang="en-US" sz="1600" b="1" dirty="0">
                <a:solidFill>
                  <a:srgbClr val="FFC000"/>
                </a:solidFill>
              </a:rPr>
              <a:t>PLAN #13716</a:t>
            </a:r>
          </a:p>
          <a:p>
            <a:pPr marL="990900" lvl="2" indent="-342900"/>
            <a:r>
              <a:rPr lang="en-US" sz="1600" b="1" dirty="0">
                <a:solidFill>
                  <a:schemeClr val="bg2">
                    <a:lumMod val="10000"/>
                  </a:schemeClr>
                </a:solidFill>
              </a:rPr>
              <a:t>TCC2: 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Exchange of T4 vertical bump magnet &amp; installation of pulsed wobbling magnet (</a:t>
            </a:r>
            <a:r>
              <a:rPr lang="en-US" sz="1600" b="1" dirty="0"/>
              <a:t>WP2 – Laurie NEVAY / Philip SCHWARZ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) </a:t>
            </a:r>
            <a:r>
              <a:rPr lang="en-US" sz="1600" b="1" dirty="0">
                <a:solidFill>
                  <a:srgbClr val="00B050"/>
                </a:solidFill>
              </a:rPr>
              <a:t>PLAN #14107</a:t>
            </a:r>
          </a:p>
          <a:p>
            <a:pPr marL="990900" lvl="2" indent="-342900"/>
            <a:r>
              <a:rPr lang="en-US" sz="1600" b="1" dirty="0"/>
              <a:t>TCC2: </a:t>
            </a:r>
            <a:r>
              <a:rPr lang="en-US" sz="1600" dirty="0"/>
              <a:t>T4 VXSS &amp; XTAX (</a:t>
            </a:r>
            <a:r>
              <a:rPr lang="en-US" sz="1600" b="1" dirty="0"/>
              <a:t>WP3 – Laurie NEVAY / Miguel SANTOS</a:t>
            </a:r>
            <a:r>
              <a:rPr lang="en-US" sz="1600" dirty="0"/>
              <a:t>), </a:t>
            </a:r>
            <a:r>
              <a:rPr lang="en-US" sz="1600" b="1" dirty="0">
                <a:solidFill>
                  <a:srgbClr val="00B050"/>
                </a:solidFill>
              </a:rPr>
              <a:t>PLAN #12961</a:t>
            </a:r>
            <a:r>
              <a:rPr lang="en-US" sz="1600" b="1" dirty="0">
                <a:solidFill>
                  <a:srgbClr val="FFC000"/>
                </a:solidFill>
              </a:rPr>
              <a:t>, #12935 &amp; #12932</a:t>
            </a:r>
          </a:p>
          <a:p>
            <a:pPr marL="990900" lvl="2" indent="-342900"/>
            <a:r>
              <a:rPr lang="en-US" sz="1600" b="1" dirty="0"/>
              <a:t>TCC2: </a:t>
            </a:r>
            <a:r>
              <a:rPr lang="en-US" sz="1600" dirty="0"/>
              <a:t>H6/H8 and P4 beam line shift (</a:t>
            </a:r>
            <a:r>
              <a:rPr lang="en-US" sz="1600" b="1" dirty="0"/>
              <a:t>WP2 – Laurie NEVAY / Miguel SANTOS) </a:t>
            </a:r>
            <a:r>
              <a:rPr lang="en-US" sz="1600" b="1" dirty="0">
                <a:solidFill>
                  <a:srgbClr val="FF0000"/>
                </a:solidFill>
              </a:rPr>
              <a:t>PLAN #NEWREQUEST in MTP’25</a:t>
            </a:r>
            <a:endParaRPr lang="en-US" sz="1600" b="1" dirty="0">
              <a:solidFill>
                <a:schemeClr val="bg2">
                  <a:lumMod val="10000"/>
                </a:schemeClr>
              </a:solidFill>
            </a:endParaRPr>
          </a:p>
          <a:p>
            <a:pPr marL="990900" lvl="2" indent="-342900"/>
            <a:endParaRPr lang="en-US" sz="1600" b="1" dirty="0"/>
          </a:p>
          <a:p>
            <a:pPr marL="990900" lvl="2" indent="-342900"/>
            <a:r>
              <a:rPr lang="en-US" sz="1600" b="1" dirty="0"/>
              <a:t>TT83: </a:t>
            </a:r>
            <a:r>
              <a:rPr lang="en-US" sz="1600" dirty="0"/>
              <a:t>P42 beam dump (</a:t>
            </a:r>
            <a:r>
              <a:rPr lang="en-US" sz="1600" b="1" dirty="0"/>
              <a:t>WP3 – Rui XIMENES</a:t>
            </a:r>
            <a:r>
              <a:rPr lang="en-US" sz="1600" dirty="0"/>
              <a:t>) </a:t>
            </a:r>
            <a:r>
              <a:rPr lang="en-US" sz="1600" b="1" dirty="0">
                <a:solidFill>
                  <a:srgbClr val="00B050"/>
                </a:solidFill>
              </a:rPr>
              <a:t>PLAN #13870</a:t>
            </a:r>
            <a:endParaRPr lang="en-US" sz="1600" b="1" dirty="0">
              <a:solidFill>
                <a:srgbClr val="FFC000"/>
              </a:solidFill>
            </a:endParaRPr>
          </a:p>
          <a:p>
            <a:pPr marL="990900" lvl="2" indent="-342900"/>
            <a:r>
              <a:rPr lang="en-US" sz="1600" b="1" dirty="0"/>
              <a:t>TT83:</a:t>
            </a:r>
            <a:r>
              <a:rPr lang="en-US" sz="1600" dirty="0"/>
              <a:t> Two extra beam profilers on P4 BSGs (</a:t>
            </a:r>
            <a:r>
              <a:rPr lang="en-US" sz="1600" b="1" dirty="0"/>
              <a:t>WP3 – Laurie NEVAY / Rui XIMENES) </a:t>
            </a:r>
            <a:r>
              <a:rPr lang="en-US" sz="1600" b="1" dirty="0">
                <a:solidFill>
                  <a:srgbClr val="FFC000"/>
                </a:solidFill>
              </a:rPr>
              <a:t>PLAN #14250</a:t>
            </a:r>
          </a:p>
          <a:p>
            <a:pPr marL="990900" lvl="2" indent="-342900"/>
            <a:r>
              <a:rPr lang="en-US" sz="1600" b="1" dirty="0">
                <a:solidFill>
                  <a:schemeClr val="bg2">
                    <a:lumMod val="50000"/>
                  </a:schemeClr>
                </a:solidFill>
              </a:rPr>
              <a:t>TT83 (Post-LS3): </a:t>
            </a:r>
            <a:r>
              <a:rPr lang="en-US" sz="1600" dirty="0">
                <a:solidFill>
                  <a:schemeClr val="bg2">
                    <a:lumMod val="50000"/>
                  </a:schemeClr>
                </a:solidFill>
              </a:rPr>
              <a:t>P42 collimators </a:t>
            </a:r>
            <a:r>
              <a:rPr lang="en-US" sz="1600" b="1" dirty="0">
                <a:solidFill>
                  <a:schemeClr val="bg2">
                    <a:lumMod val="50000"/>
                  </a:schemeClr>
                </a:solidFill>
              </a:rPr>
              <a:t>(WP2 – Laurie NEVAY / Rui XIMENES) PLAN #13716</a:t>
            </a:r>
            <a:r>
              <a:rPr lang="en-US" sz="1600" dirty="0">
                <a:solidFill>
                  <a:schemeClr val="bg2">
                    <a:lumMod val="50000"/>
                  </a:schemeClr>
                </a:solidFill>
              </a:rPr>
              <a:t>: SRR prepared</a:t>
            </a:r>
            <a:endParaRPr lang="en-US" sz="1600" b="1" dirty="0">
              <a:solidFill>
                <a:schemeClr val="bg2">
                  <a:lumMod val="10000"/>
                </a:schemeClr>
              </a:solidFill>
            </a:endParaRPr>
          </a:p>
          <a:p>
            <a:endParaRPr lang="en-US" sz="2000" dirty="0"/>
          </a:p>
        </p:txBody>
      </p:sp>
      <p:sp>
        <p:nvSpPr>
          <p:cNvPr id="5" name="Date Placeholder 2">
            <a:extLst>
              <a:ext uri="{FF2B5EF4-FFF2-40B4-BE49-F238E27FC236}">
                <a16:creationId xmlns:a16="http://schemas.microsoft.com/office/drawing/2014/main" id="{43A577E8-D239-4071-F318-B5C795E98D6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174870" y="6378349"/>
            <a:ext cx="3960440" cy="365125"/>
          </a:xfrm>
        </p:spPr>
        <p:txBody>
          <a:bodyPr/>
          <a:lstStyle/>
          <a:p>
            <a:r>
              <a:rPr lang="de-CH" dirty="0"/>
              <a:t>2 </a:t>
            </a:r>
            <a:r>
              <a:rPr lang="de-CH" dirty="0" err="1"/>
              <a:t>July</a:t>
            </a:r>
            <a:r>
              <a:rPr lang="de-CH" dirty="0"/>
              <a:t> 2025</a:t>
            </a:r>
            <a:endParaRPr lang="en-US" dirty="0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6660BE0D-F399-301A-9DE4-05BB6B7060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03712" y="6378349"/>
            <a:ext cx="4285010" cy="365125"/>
          </a:xfrm>
        </p:spPr>
        <p:txBody>
          <a:bodyPr/>
          <a:lstStyle/>
          <a:p>
            <a:r>
              <a:rPr lang="en-US" dirty="0"/>
              <a:t>Matthew FRASER | Proposal for Worksite Safety </a:t>
            </a:r>
            <a:r>
              <a:rPr lang="en-US" dirty="0" err="1"/>
              <a:t>Organisation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238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8EDE34-DB84-04ED-9BE3-B3F169861F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D83200-9CF3-E776-8042-195202085760}"/>
              </a:ext>
            </a:extLst>
          </p:cNvPr>
          <p:cNvSpPr txBox="1">
            <a:spLocks/>
          </p:cNvSpPr>
          <p:nvPr/>
        </p:nvSpPr>
        <p:spPr>
          <a:xfrm>
            <a:off x="386903" y="332656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004899"/>
                </a:solidFill>
              </a:rPr>
              <a:t>LS3: HI-ECN3 Phase 1: Preparation (iv) </a:t>
            </a:r>
            <a:endParaRPr lang="en-GB" dirty="0"/>
          </a:p>
        </p:txBody>
      </p:sp>
      <p:sp>
        <p:nvSpPr>
          <p:cNvPr id="17" name="Slide Number Placeholder 3">
            <a:extLst>
              <a:ext uri="{FF2B5EF4-FFF2-40B4-BE49-F238E27FC236}">
                <a16:creationId xmlns:a16="http://schemas.microsoft.com/office/drawing/2014/main" id="{62B761A5-F9F9-5619-921B-C6B303DB4C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78349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C672CD98-42FE-51F2-4327-55EEF79280C9}"/>
              </a:ext>
            </a:extLst>
          </p:cNvPr>
          <p:cNvSpPr txBox="1">
            <a:spLocks/>
          </p:cNvSpPr>
          <p:nvPr/>
        </p:nvSpPr>
        <p:spPr>
          <a:xfrm>
            <a:off x="386903" y="1215895"/>
            <a:ext cx="11750098" cy="513884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HI-ECN3 activities under the NA-CONS project coordination for planning and installation (inc. worksite safety in NA-CONS areas):</a:t>
            </a:r>
          </a:p>
          <a:p>
            <a:pPr marL="990900" lvl="2" indent="-342900"/>
            <a:endParaRPr lang="en-US" sz="1600" b="1" dirty="0">
              <a:solidFill>
                <a:schemeClr val="bg2">
                  <a:lumMod val="10000"/>
                </a:schemeClr>
              </a:solidFill>
            </a:endParaRPr>
          </a:p>
          <a:p>
            <a:pPr marL="990900" lvl="2" indent="-342900"/>
            <a:r>
              <a:rPr lang="en-US" sz="1600" b="1" dirty="0">
                <a:solidFill>
                  <a:schemeClr val="bg2">
                    <a:lumMod val="10000"/>
                  </a:schemeClr>
                </a:solidFill>
              </a:rPr>
              <a:t>P42: 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Replacement of P42 corrector magnets with laminated variants </a:t>
            </a:r>
            <a:r>
              <a:rPr lang="en-US" sz="1600" b="1" dirty="0">
                <a:solidFill>
                  <a:schemeClr val="bg2">
                    <a:lumMod val="10000"/>
                  </a:schemeClr>
                </a:solidFill>
              </a:rPr>
              <a:t>(WP2 Francesco VELOTTI)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600" b="1" dirty="0">
                <a:solidFill>
                  <a:srgbClr val="FFC000"/>
                </a:solidFill>
              </a:rPr>
              <a:t>PLAN #14109 </a:t>
            </a:r>
            <a:r>
              <a:rPr lang="en-US" sz="1600" b="1" dirty="0">
                <a:solidFill>
                  <a:srgbClr val="FF0000"/>
                </a:solidFill>
              </a:rPr>
              <a:t>eventually not required</a:t>
            </a:r>
          </a:p>
          <a:p>
            <a:pPr marL="990900" lvl="2" indent="-342900"/>
            <a:r>
              <a:rPr lang="en-US" sz="1600" b="1" dirty="0"/>
              <a:t>P42: </a:t>
            </a:r>
            <a:r>
              <a:rPr lang="en-US" sz="1600" dirty="0"/>
              <a:t>Installation of additional P42 BLMs </a:t>
            </a:r>
            <a:r>
              <a:rPr lang="en-US" sz="1600" b="1" dirty="0"/>
              <a:t>(WP2 Christos ZAMANTAS) </a:t>
            </a:r>
            <a:r>
              <a:rPr lang="en-US" sz="1600" b="1" dirty="0">
                <a:solidFill>
                  <a:srgbClr val="00B050"/>
                </a:solidFill>
              </a:rPr>
              <a:t>PLAN #</a:t>
            </a:r>
            <a:r>
              <a:rPr lang="en-CH" sz="1600" b="1" dirty="0">
                <a:solidFill>
                  <a:srgbClr val="00B050"/>
                </a:solidFill>
              </a:rPr>
              <a:t>13696</a:t>
            </a:r>
            <a:endParaRPr lang="en-US" sz="1600" b="1" dirty="0">
              <a:solidFill>
                <a:srgbClr val="00B050"/>
              </a:solidFill>
            </a:endParaRPr>
          </a:p>
          <a:p>
            <a:pPr marL="990900" lvl="2" indent="-342900"/>
            <a:r>
              <a:rPr lang="en-US" sz="1600" b="1" dirty="0"/>
              <a:t>P42 : </a:t>
            </a:r>
            <a:r>
              <a:rPr lang="en-GB" dirty="0"/>
              <a:t>Upgrade vacuum P42 on full beam line</a:t>
            </a:r>
            <a:r>
              <a:rPr lang="en-US" sz="1600" b="1" dirty="0"/>
              <a:t> (WP2 Laurie NEVAY / Miguel SANTOS) </a:t>
            </a:r>
            <a:r>
              <a:rPr lang="en-US" sz="1600" b="1" dirty="0">
                <a:solidFill>
                  <a:srgbClr val="00B050"/>
                </a:solidFill>
              </a:rPr>
              <a:t>PLAN #13658</a:t>
            </a:r>
            <a:endParaRPr lang="en-US" sz="1600" b="1" dirty="0"/>
          </a:p>
          <a:p>
            <a:pPr marL="990900" lvl="2" indent="-342900"/>
            <a:endParaRPr lang="en-US" sz="1600" b="1" dirty="0"/>
          </a:p>
          <a:p>
            <a:pPr marL="990900" lvl="2" indent="-342900"/>
            <a:r>
              <a:rPr lang="en-US" sz="1600" b="1" dirty="0"/>
              <a:t>TDC85: </a:t>
            </a:r>
            <a:r>
              <a:rPr lang="en-US" sz="1600" dirty="0"/>
              <a:t>P42 beamline reconfiguration </a:t>
            </a:r>
            <a:r>
              <a:rPr lang="en-US" sz="1600" b="1" dirty="0"/>
              <a:t>(WP2 – Laurie NEVAY) </a:t>
            </a:r>
            <a:r>
              <a:rPr lang="en-US" sz="1600" b="1" dirty="0">
                <a:solidFill>
                  <a:srgbClr val="FFC000"/>
                </a:solidFill>
              </a:rPr>
              <a:t>PLAN #13840 </a:t>
            </a:r>
            <a:r>
              <a:rPr lang="en-US" sz="1600" dirty="0"/>
              <a:t>workload to be assessed &amp; optimized in LS3 vs YETS29/30 &amp; 30/31 (</a:t>
            </a:r>
            <a:r>
              <a:rPr lang="en-US" sz="1600" u="sng" dirty="0"/>
              <a:t>operation starting in 2031</a:t>
            </a:r>
            <a:r>
              <a:rPr lang="en-US" sz="1600" dirty="0"/>
              <a:t>)</a:t>
            </a:r>
            <a:endParaRPr lang="en-US" sz="1600" b="1" dirty="0"/>
          </a:p>
          <a:p>
            <a:pPr marL="990900" lvl="2" indent="-342900"/>
            <a:r>
              <a:rPr lang="en-US" sz="1600" b="1" dirty="0">
                <a:solidFill>
                  <a:schemeClr val="tx2"/>
                </a:solidFill>
              </a:rPr>
              <a:t>TDC85: </a:t>
            </a:r>
            <a:r>
              <a:rPr lang="en-US" sz="1600" dirty="0">
                <a:solidFill>
                  <a:schemeClr val="tx2"/>
                </a:solidFill>
              </a:rPr>
              <a:t>Access system changes for post-LS3 operation with P42 dump </a:t>
            </a:r>
            <a:r>
              <a:rPr lang="en-US" sz="1600" dirty="0"/>
              <a:t>(</a:t>
            </a:r>
            <a:r>
              <a:rPr lang="en-US" sz="1600" b="1" dirty="0"/>
              <a:t>WP6 – Claudia AHDIDA) </a:t>
            </a:r>
            <a:r>
              <a:rPr lang="en-US" sz="1600" b="1" dirty="0">
                <a:solidFill>
                  <a:srgbClr val="FFC000"/>
                </a:solidFill>
              </a:rPr>
              <a:t>PLAN #14236</a:t>
            </a:r>
            <a:endParaRPr lang="en-US" sz="1600" b="1" dirty="0"/>
          </a:p>
          <a:p>
            <a:pPr marL="990900" lvl="2" indent="-342900"/>
            <a:endParaRPr lang="en-US" sz="1600" b="1" dirty="0"/>
          </a:p>
          <a:p>
            <a:pPr marL="990900" lvl="2" indent="-342900"/>
            <a:r>
              <a:rPr lang="en-US" sz="1600" b="1" dirty="0"/>
              <a:t>BA82 (NA-CONS DPL – Thomas ZICKLER) </a:t>
            </a:r>
            <a:r>
              <a:rPr lang="en-US" sz="1600" b="1" dirty="0">
                <a:solidFill>
                  <a:srgbClr val="FFC000"/>
                </a:solidFill>
              </a:rPr>
              <a:t>PLAN #14015 </a:t>
            </a:r>
            <a:r>
              <a:rPr lang="en-US" sz="1600" dirty="0"/>
              <a:t>dismantling of K12 power converters &amp; installation of new equipment (BIS </a:t>
            </a:r>
            <a:r>
              <a:rPr lang="en-US" sz="1600" b="1" dirty="0">
                <a:solidFill>
                  <a:srgbClr val="FFC000"/>
                </a:solidFill>
              </a:rPr>
              <a:t>PLAN #14278</a:t>
            </a:r>
            <a:r>
              <a:rPr lang="en-US" sz="1600" dirty="0"/>
              <a:t>, WIC, etc.)</a:t>
            </a:r>
          </a:p>
          <a:p>
            <a:endParaRPr lang="en-US" sz="2000" dirty="0"/>
          </a:p>
        </p:txBody>
      </p:sp>
      <p:sp>
        <p:nvSpPr>
          <p:cNvPr id="4" name="Date Placeholder 2">
            <a:extLst>
              <a:ext uri="{FF2B5EF4-FFF2-40B4-BE49-F238E27FC236}">
                <a16:creationId xmlns:a16="http://schemas.microsoft.com/office/drawing/2014/main" id="{B4841AE4-1B07-4614-85E1-2FFA28162C5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174870" y="6378349"/>
            <a:ext cx="3960440" cy="365125"/>
          </a:xfrm>
        </p:spPr>
        <p:txBody>
          <a:bodyPr/>
          <a:lstStyle/>
          <a:p>
            <a:r>
              <a:rPr lang="de-CH" dirty="0"/>
              <a:t>2 </a:t>
            </a:r>
            <a:r>
              <a:rPr lang="de-CH" dirty="0" err="1"/>
              <a:t>July</a:t>
            </a:r>
            <a:r>
              <a:rPr lang="de-CH" dirty="0"/>
              <a:t> 2025</a:t>
            </a:r>
            <a:endParaRPr lang="en-US" dirty="0"/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0E7A898E-8197-7837-EAFF-7C46BC7409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03712" y="6378349"/>
            <a:ext cx="4285010" cy="365125"/>
          </a:xfrm>
        </p:spPr>
        <p:txBody>
          <a:bodyPr/>
          <a:lstStyle/>
          <a:p>
            <a:r>
              <a:rPr lang="en-US" dirty="0"/>
              <a:t>Matthew FRASER | Proposal for Worksite Safety </a:t>
            </a:r>
            <a:r>
              <a:rPr lang="en-US" dirty="0" err="1"/>
              <a:t>Organisation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813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</p:bldLst>
  </p:timing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_16x9 PPT_v2024.pptx" id="{DFBC6625-1CCB-9E43-8DAE-BEFAD74E24A0}" vid="{9CD4E85F-30DA-2443-B3AE-B766ED3BC7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35057</TotalTime>
  <Words>2823</Words>
  <Application>Microsoft Office PowerPoint</Application>
  <PresentationFormat>Widescreen</PresentationFormat>
  <Paragraphs>490</Paragraphs>
  <Slides>27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2" baseType="lpstr">
      <vt:lpstr>Arial</vt:lpstr>
      <vt:lpstr>Calibri</vt:lpstr>
      <vt:lpstr>Helvetica Neue</vt:lpstr>
      <vt:lpstr>Office Theme</vt:lpstr>
      <vt:lpstr>Worksheet</vt:lpstr>
      <vt:lpstr>PowerPoint Presentation</vt:lpstr>
      <vt:lpstr>HI-ECN3 Project: proposal for worksite safety organisation </vt:lpstr>
      <vt:lpstr>Content</vt:lpstr>
      <vt:lpstr>Recent news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Proposal for Project Organisation for Execution</vt:lpstr>
      <vt:lpstr>PowerPoint Presentation</vt:lpstr>
      <vt:lpstr>Proposed Safety Organisation</vt:lpstr>
      <vt:lpstr>Comments &amp; Questions </vt:lpstr>
      <vt:lpstr>PowerPoint Presentation</vt:lpstr>
      <vt:lpstr>HI-ECN3 Project: mandate for PL</vt:lpstr>
      <vt:lpstr>New ENC3 Shaft Descoped</vt:lpstr>
      <vt:lpstr>PowerPoint Presentation</vt:lpstr>
      <vt:lpstr>ECN3 Dismantling Schedule</vt:lpstr>
      <vt:lpstr>Decabling - Organigramme, Manpower</vt:lpstr>
      <vt:lpstr>De-cabling: La zone de travail (B918, ECN3 et TCC8)</vt:lpstr>
      <vt:lpstr>Decabling - Planning Estimatif</vt:lpstr>
      <vt:lpstr>NA62 procedures</vt:lpstr>
      <vt:lpstr>P42 beam line reconfiguration in TDC85</vt:lpstr>
      <vt:lpstr>SCE timeline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Matthew Alexander Fraser</dc:creator>
  <cp:lastModifiedBy>Claudia Ahdida</cp:lastModifiedBy>
  <cp:revision>1264</cp:revision>
  <cp:lastPrinted>2020-01-30T13:49:18Z</cp:lastPrinted>
  <dcterms:created xsi:type="dcterms:W3CDTF">2024-07-23T07:46:26Z</dcterms:created>
  <dcterms:modified xsi:type="dcterms:W3CDTF">2025-07-18T07:30:38Z</dcterms:modified>
</cp:coreProperties>
</file>