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96" r:id="rId5"/>
    <p:sldId id="328" r:id="rId6"/>
    <p:sldId id="322" r:id="rId7"/>
    <p:sldId id="323" r:id="rId8"/>
    <p:sldId id="324" r:id="rId9"/>
    <p:sldId id="316" r:id="rId10"/>
    <p:sldId id="318" r:id="rId11"/>
    <p:sldId id="320" r:id="rId12"/>
    <p:sldId id="319" r:id="rId13"/>
    <p:sldId id="321" r:id="rId14"/>
    <p:sldId id="325" r:id="rId15"/>
    <p:sldId id="326" r:id="rId16"/>
    <p:sldId id="317" r:id="rId17"/>
    <p:sldId id="327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19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6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July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16 July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16 July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16 July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16 July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16 July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16 July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16 July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16 July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July 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16 July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July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July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16 July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16 July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16 July 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16 July 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16 July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hyperlink" Target="https://indico.cern.ch/event/1560860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32410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6" cy="921327"/>
          </a:xfrm>
        </p:spPr>
        <p:txBody>
          <a:bodyPr/>
          <a:lstStyle/>
          <a:p>
            <a:r>
              <a:rPr lang="en-GB" dirty="0"/>
              <a:t>TCC8 target area dismantling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QUINQUIS Nicolas SY-STI-TCD</a:t>
            </a:r>
          </a:p>
          <a:p>
            <a:endParaRPr lang="en-GB" dirty="0"/>
          </a:p>
          <a:p>
            <a:r>
              <a:rPr lang="en-GB" dirty="0"/>
              <a:t>17/07/25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C2FE6-B377-45DE-5288-87C97F3A1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B19A75-AACE-51D7-89A5-112E0D5DC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29506"/>
            <a:ext cx="8329612" cy="707062"/>
          </a:xfrm>
        </p:spPr>
        <p:txBody>
          <a:bodyPr/>
          <a:lstStyle/>
          <a:p>
            <a:r>
              <a:rPr lang="en-GB" dirty="0"/>
              <a:t>Hot items and </a:t>
            </a:r>
            <a:r>
              <a:rPr lang="en-GB" dirty="0" err="1"/>
              <a:t>tranport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BDCB2-1863-20D0-E538-816F9D47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46E1C-BFD1-C2EB-6F6F-7C82DE2A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5C63E-5AB8-767C-2531-7FB8728A8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43996FF-7CC4-AA22-9AB6-8DB897344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936568"/>
            <a:ext cx="9499600" cy="480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35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29BF2-B4FC-9772-7403-F9C9A4B30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77CE48-834A-941C-B7FC-CE97B5880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74" y="149679"/>
            <a:ext cx="8329612" cy="707062"/>
          </a:xfrm>
        </p:spPr>
        <p:txBody>
          <a:bodyPr/>
          <a:lstStyle/>
          <a:p>
            <a:r>
              <a:rPr lang="en-GB" dirty="0"/>
              <a:t>Preparation phase and methodology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61770-02AD-71E7-5A65-3B32A9131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C02D4-B030-3670-AEF5-B27D8F044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16959-A31D-46A8-7F61-FD6CA323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CDEA39-8EE8-51E8-8411-D901633B8B48}"/>
              </a:ext>
            </a:extLst>
          </p:cNvPr>
          <p:cNvSpPr/>
          <p:nvPr/>
        </p:nvSpPr>
        <p:spPr>
          <a:xfrm>
            <a:off x="1549400" y="874684"/>
            <a:ext cx="3937000" cy="3572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List of the </a:t>
            </a:r>
            <a:r>
              <a:rPr lang="fr-FR" sz="1600" dirty="0" err="1"/>
              <a:t>equipment</a:t>
            </a:r>
            <a:r>
              <a:rPr lang="fr-FR" sz="1600" dirty="0"/>
              <a:t> in the area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A9663E-27BB-2A8E-CD3A-D83E48369C79}"/>
              </a:ext>
            </a:extLst>
          </p:cNvPr>
          <p:cNvSpPr/>
          <p:nvPr/>
        </p:nvSpPr>
        <p:spPr>
          <a:xfrm>
            <a:off x="1549400" y="1665316"/>
            <a:ext cx="3937000" cy="6270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Simulation of dose rate and </a:t>
            </a:r>
            <a:r>
              <a:rPr lang="fr-FR" sz="1600" dirty="0" err="1"/>
              <a:t>radioactivity</a:t>
            </a:r>
            <a:r>
              <a:rPr lang="fr-FR" sz="1600" dirty="0"/>
              <a:t> of the </a:t>
            </a:r>
            <a:r>
              <a:rPr lang="fr-FR" sz="1600" dirty="0" err="1"/>
              <a:t>equipments</a:t>
            </a:r>
            <a:endParaRPr lang="fr-FR" sz="1600" dirty="0"/>
          </a:p>
        </p:txBody>
      </p:sp>
      <p:sp>
        <p:nvSpPr>
          <p:cNvPr id="9" name="Organigramme : Connecteur page suivante 8">
            <a:extLst>
              <a:ext uri="{FF2B5EF4-FFF2-40B4-BE49-F238E27FC236}">
                <a16:creationId xmlns:a16="http://schemas.microsoft.com/office/drawing/2014/main" id="{8AA4EB14-A721-A0F8-6475-922CECF1B10A}"/>
              </a:ext>
            </a:extLst>
          </p:cNvPr>
          <p:cNvSpPr/>
          <p:nvPr/>
        </p:nvSpPr>
        <p:spPr>
          <a:xfrm rot="16200000">
            <a:off x="6439679" y="473854"/>
            <a:ext cx="350867" cy="1165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BE-EA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911503F-0457-1F24-C700-ECA8B0885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405" y="602757"/>
            <a:ext cx="1554610" cy="727641"/>
          </a:xfrm>
          <a:prstGeom prst="rect">
            <a:avLst/>
          </a:prstGeom>
        </p:spPr>
      </p:pic>
      <p:sp>
        <p:nvSpPr>
          <p:cNvPr id="14" name="Organigramme : Connecteur page suivante 13">
            <a:extLst>
              <a:ext uri="{FF2B5EF4-FFF2-40B4-BE49-F238E27FC236}">
                <a16:creationId xmlns:a16="http://schemas.microsoft.com/office/drawing/2014/main" id="{1BAD1365-8B85-A155-D0C0-4A3261F29E8D}"/>
              </a:ext>
            </a:extLst>
          </p:cNvPr>
          <p:cNvSpPr/>
          <p:nvPr/>
        </p:nvSpPr>
        <p:spPr>
          <a:xfrm rot="16200000">
            <a:off x="6439680" y="1273953"/>
            <a:ext cx="350867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HSE-RP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9F3D1F4-01FF-EDFF-DB46-F3FA37DD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450" y="1503153"/>
            <a:ext cx="1554610" cy="72764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E66B78D-B61B-F4F3-FF27-D8A48F40D9E2}"/>
              </a:ext>
            </a:extLst>
          </p:cNvPr>
          <p:cNvSpPr/>
          <p:nvPr/>
        </p:nvSpPr>
        <p:spPr>
          <a:xfrm>
            <a:off x="1549400" y="2700366"/>
            <a:ext cx="3937000" cy="6270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/>
              <a:t>Categorize</a:t>
            </a:r>
            <a:r>
              <a:rPr lang="fr-FR" sz="1600" dirty="0"/>
              <a:t> and </a:t>
            </a:r>
            <a:r>
              <a:rPr lang="fr-FR" sz="1600" dirty="0" err="1"/>
              <a:t>detailed</a:t>
            </a:r>
            <a:r>
              <a:rPr lang="fr-FR" sz="1600" dirty="0"/>
              <a:t> </a:t>
            </a:r>
            <a:r>
              <a:rPr lang="fr-FR" sz="1600" dirty="0" err="1"/>
              <a:t>assessement</a:t>
            </a:r>
            <a:r>
              <a:rPr lang="fr-FR" sz="1600" dirty="0"/>
              <a:t> on « hot » </a:t>
            </a:r>
            <a:r>
              <a:rPr lang="fr-FR" sz="1600" dirty="0" err="1"/>
              <a:t>equipments</a:t>
            </a:r>
            <a:r>
              <a:rPr lang="fr-FR" sz="1600" dirty="0"/>
              <a:t> (&gt; 2 mSv/h)</a:t>
            </a:r>
          </a:p>
        </p:txBody>
      </p:sp>
      <p:sp>
        <p:nvSpPr>
          <p:cNvPr id="17" name="Organigramme : Connecteur page suivante 16">
            <a:extLst>
              <a:ext uri="{FF2B5EF4-FFF2-40B4-BE49-F238E27FC236}">
                <a16:creationId xmlns:a16="http://schemas.microsoft.com/office/drawing/2014/main" id="{6F1D72D7-106E-BD9B-7275-E73FA881DBDE}"/>
              </a:ext>
            </a:extLst>
          </p:cNvPr>
          <p:cNvSpPr/>
          <p:nvPr/>
        </p:nvSpPr>
        <p:spPr>
          <a:xfrm rot="16200000">
            <a:off x="6439680" y="2367769"/>
            <a:ext cx="350867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HSE-RP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27493AD-D994-70B7-E5F8-2536C3A16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450" y="2576303"/>
            <a:ext cx="1554610" cy="72764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C339BB7-53EB-B666-E294-5CEDFDC63451}"/>
              </a:ext>
            </a:extLst>
          </p:cNvPr>
          <p:cNvSpPr/>
          <p:nvPr/>
        </p:nvSpPr>
        <p:spPr>
          <a:xfrm>
            <a:off x="1549400" y="3684615"/>
            <a:ext cx="3937000" cy="81309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/>
              <a:t>Gather</a:t>
            </a:r>
            <a:r>
              <a:rPr lang="fr-FR" sz="1600" dirty="0"/>
              <a:t> </a:t>
            </a:r>
            <a:r>
              <a:rPr lang="fr-FR" sz="1600" dirty="0" err="1"/>
              <a:t>requirements</a:t>
            </a:r>
            <a:r>
              <a:rPr lang="fr-FR" sz="1600" dirty="0"/>
              <a:t> </a:t>
            </a:r>
            <a:r>
              <a:rPr lang="fr-FR" sz="1600" dirty="0" err="1"/>
              <a:t>from</a:t>
            </a:r>
            <a:r>
              <a:rPr lang="fr-FR" sz="1600" dirty="0"/>
              <a:t> radioactive transport and the RWTC for </a:t>
            </a:r>
            <a:r>
              <a:rPr lang="fr-FR" sz="1600" dirty="0" err="1"/>
              <a:t>disposal</a:t>
            </a:r>
            <a:r>
              <a:rPr lang="fr-FR" sz="1600" dirty="0"/>
              <a:t> of the radioactive </a:t>
            </a:r>
            <a:r>
              <a:rPr lang="fr-FR" sz="1600" dirty="0" err="1"/>
              <a:t>waste</a:t>
            </a:r>
            <a:r>
              <a:rPr lang="fr-FR" sz="1600" dirty="0"/>
              <a:t>. </a:t>
            </a:r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57F99D8F-8A6A-D111-9C3C-11BA5810500B}"/>
              </a:ext>
            </a:extLst>
          </p:cNvPr>
          <p:cNvSpPr/>
          <p:nvPr/>
        </p:nvSpPr>
        <p:spPr>
          <a:xfrm rot="10800000">
            <a:off x="2501901" y="1369028"/>
            <a:ext cx="2152650" cy="1921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riangle isocèle 20">
            <a:extLst>
              <a:ext uri="{FF2B5EF4-FFF2-40B4-BE49-F238E27FC236}">
                <a16:creationId xmlns:a16="http://schemas.microsoft.com/office/drawing/2014/main" id="{C5FC5DA8-BDBE-1E05-9391-B6F8578E19B5}"/>
              </a:ext>
            </a:extLst>
          </p:cNvPr>
          <p:cNvSpPr/>
          <p:nvPr/>
        </p:nvSpPr>
        <p:spPr>
          <a:xfrm rot="10800000">
            <a:off x="2441575" y="2396522"/>
            <a:ext cx="2152650" cy="1921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Connecteur page suivante 21">
            <a:extLst>
              <a:ext uri="{FF2B5EF4-FFF2-40B4-BE49-F238E27FC236}">
                <a16:creationId xmlns:a16="http://schemas.microsoft.com/office/drawing/2014/main" id="{A13D15A1-C636-17A6-28A8-C78034034DF9}"/>
              </a:ext>
            </a:extLst>
          </p:cNvPr>
          <p:cNvSpPr/>
          <p:nvPr/>
        </p:nvSpPr>
        <p:spPr>
          <a:xfrm rot="16200000">
            <a:off x="6208567" y="3445048"/>
            <a:ext cx="813094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HSE-RP</a:t>
            </a:r>
          </a:p>
          <a:p>
            <a:pPr algn="ctr"/>
            <a:r>
              <a:rPr lang="fr-FR" dirty="0"/>
              <a:t>SY-STI</a:t>
            </a:r>
          </a:p>
          <a:p>
            <a:pPr algn="ctr"/>
            <a:r>
              <a:rPr lang="fr-FR" dirty="0"/>
              <a:t>EN-HE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D658D7B-B817-E6A1-FD7E-EDA781902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405" y="3617703"/>
            <a:ext cx="1554610" cy="727641"/>
          </a:xfrm>
          <a:prstGeom prst="rect">
            <a:avLst/>
          </a:prstGeom>
        </p:spPr>
      </p:pic>
      <p:sp>
        <p:nvSpPr>
          <p:cNvPr id="24" name="Triangle isocèle 23">
            <a:extLst>
              <a:ext uri="{FF2B5EF4-FFF2-40B4-BE49-F238E27FC236}">
                <a16:creationId xmlns:a16="http://schemas.microsoft.com/office/drawing/2014/main" id="{1FF8D2DE-9FBF-17C3-958C-7A49D296B57E}"/>
              </a:ext>
            </a:extLst>
          </p:cNvPr>
          <p:cNvSpPr/>
          <p:nvPr/>
        </p:nvSpPr>
        <p:spPr>
          <a:xfrm rot="10800000">
            <a:off x="2386395" y="3439127"/>
            <a:ext cx="2152650" cy="1921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riangle isocèle 24">
            <a:extLst>
              <a:ext uri="{FF2B5EF4-FFF2-40B4-BE49-F238E27FC236}">
                <a16:creationId xmlns:a16="http://schemas.microsoft.com/office/drawing/2014/main" id="{713960AB-CCEB-59AC-CAE5-BB8EE9E66B5A}"/>
              </a:ext>
            </a:extLst>
          </p:cNvPr>
          <p:cNvSpPr/>
          <p:nvPr/>
        </p:nvSpPr>
        <p:spPr>
          <a:xfrm rot="10800000">
            <a:off x="2386394" y="4643467"/>
            <a:ext cx="2152650" cy="1921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C69AFDA-5B0C-5A1C-2959-CF6CA232A964}"/>
              </a:ext>
            </a:extLst>
          </p:cNvPr>
          <p:cNvSpPr/>
          <p:nvPr/>
        </p:nvSpPr>
        <p:spPr>
          <a:xfrm>
            <a:off x="1549400" y="4917238"/>
            <a:ext cx="3937000" cy="5717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Propose a </a:t>
            </a:r>
            <a:r>
              <a:rPr lang="fr-FR" sz="1600" dirty="0" err="1"/>
              <a:t>methodology</a:t>
            </a:r>
            <a:r>
              <a:rPr lang="fr-FR" sz="1600" dirty="0"/>
              <a:t> for transport (containers) and handling of </a:t>
            </a:r>
            <a:r>
              <a:rPr lang="fr-FR" sz="1600" dirty="0" err="1"/>
              <a:t>equipments</a:t>
            </a:r>
            <a:endParaRPr lang="fr-FR" sz="1600" dirty="0"/>
          </a:p>
        </p:txBody>
      </p:sp>
      <p:sp>
        <p:nvSpPr>
          <p:cNvPr id="27" name="Organigramme : Connecteur page suivante 26">
            <a:extLst>
              <a:ext uri="{FF2B5EF4-FFF2-40B4-BE49-F238E27FC236}">
                <a16:creationId xmlns:a16="http://schemas.microsoft.com/office/drawing/2014/main" id="{A2FECFA5-7A9D-FBE2-5130-72E03D52D5EE}"/>
              </a:ext>
            </a:extLst>
          </p:cNvPr>
          <p:cNvSpPr/>
          <p:nvPr/>
        </p:nvSpPr>
        <p:spPr>
          <a:xfrm rot="16200000">
            <a:off x="6329246" y="4556991"/>
            <a:ext cx="571734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SY-STI</a:t>
            </a:r>
          </a:p>
          <a:p>
            <a:pPr algn="ctr"/>
            <a:r>
              <a:rPr lang="fr-FR" dirty="0"/>
              <a:t>EN-HE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953B08F-617C-5EC1-8BF3-355986E93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1046" y="4553037"/>
            <a:ext cx="1705328" cy="1106854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9F0B7DE-5362-EBDC-01B8-15680A47CDEA}"/>
              </a:ext>
            </a:extLst>
          </p:cNvPr>
          <p:cNvSpPr txBox="1"/>
          <p:nvPr/>
        </p:nvSpPr>
        <p:spPr>
          <a:xfrm>
            <a:off x="8809339" y="5342857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400" dirty="0"/>
              <a:t>30%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F6C5B77E-7456-4D16-4C8B-D5585C16B6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3083" y="3045099"/>
            <a:ext cx="2315717" cy="117229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283DD2CA-EF42-A055-58D5-D637337FB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5318" y="340743"/>
            <a:ext cx="2620664" cy="1080582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B1522DE9-E950-6359-D115-5502AB54EE15}"/>
              </a:ext>
            </a:extLst>
          </p:cNvPr>
          <p:cNvSpPr txBox="1"/>
          <p:nvPr/>
        </p:nvSpPr>
        <p:spPr>
          <a:xfrm>
            <a:off x="10245937" y="1503153"/>
            <a:ext cx="10066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>
                <a:hlinkClick r:id="rId6"/>
              </a:rPr>
              <a:t>Inventory table</a:t>
            </a:r>
            <a:endParaRPr lang="fr-FR" sz="1200" i="1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A5E4CA7-53CA-3D31-8732-C692CDF031FA}"/>
              </a:ext>
            </a:extLst>
          </p:cNvPr>
          <p:cNvSpPr txBox="1"/>
          <p:nvPr/>
        </p:nvSpPr>
        <p:spPr>
          <a:xfrm>
            <a:off x="10630941" y="4353603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>
                <a:hlinkClick r:id="rId7"/>
              </a:rPr>
              <a:t>Indico</a:t>
            </a:r>
            <a:r>
              <a:rPr lang="fr-FR" sz="1200" i="1" dirty="0"/>
              <a:t> 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DBBB4811-1521-526C-E0C2-DA0D72A6AB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84741" y="1918325"/>
            <a:ext cx="2452763" cy="102179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DDADEEC-0EE1-C423-9794-8465F25215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72220" y="4563897"/>
            <a:ext cx="2046859" cy="167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747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B16FD-34DC-A17A-B07B-1B55CFBEA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6AEDF6BB-6590-9149-196C-AC6EDC61E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405" y="387447"/>
            <a:ext cx="1705328" cy="110685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936580A-9A67-3C3D-8F76-F1FE7EE5C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74" y="149679"/>
            <a:ext cx="8329612" cy="707062"/>
          </a:xfrm>
        </p:spPr>
        <p:txBody>
          <a:bodyPr/>
          <a:lstStyle/>
          <a:p>
            <a:r>
              <a:rPr lang="en-GB" dirty="0"/>
              <a:t>Preparation phase and methodology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7359A-6E4E-F3CB-D538-A3F540FC4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DA409-23C9-D12F-8D24-9CD8E1FB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C90AF-2331-EBBD-748D-A0CCB62B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417539-9FCF-A34B-11E9-727ECC3AA5F8}"/>
              </a:ext>
            </a:extLst>
          </p:cNvPr>
          <p:cNvSpPr/>
          <p:nvPr/>
        </p:nvSpPr>
        <p:spPr>
          <a:xfrm>
            <a:off x="1549400" y="1957416"/>
            <a:ext cx="3937000" cy="6270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Simulation of dose rate of containers and </a:t>
            </a:r>
            <a:r>
              <a:rPr lang="fr-FR" sz="1600" dirty="0" err="1"/>
              <a:t>need</a:t>
            </a:r>
            <a:r>
              <a:rPr lang="fr-FR" sz="1600" dirty="0"/>
              <a:t> for </a:t>
            </a:r>
            <a:r>
              <a:rPr lang="fr-FR" sz="1600" dirty="0" err="1"/>
              <a:t>shielding</a:t>
            </a:r>
            <a:r>
              <a:rPr lang="fr-FR" sz="1600" dirty="0"/>
              <a:t>.</a:t>
            </a:r>
          </a:p>
        </p:txBody>
      </p:sp>
      <p:sp>
        <p:nvSpPr>
          <p:cNvPr id="14" name="Organigramme : Connecteur page suivante 13">
            <a:extLst>
              <a:ext uri="{FF2B5EF4-FFF2-40B4-BE49-F238E27FC236}">
                <a16:creationId xmlns:a16="http://schemas.microsoft.com/office/drawing/2014/main" id="{2EF9EBB9-6A22-4B10-135C-B949FD7D690A}"/>
              </a:ext>
            </a:extLst>
          </p:cNvPr>
          <p:cNvSpPr/>
          <p:nvPr/>
        </p:nvSpPr>
        <p:spPr>
          <a:xfrm rot="16200000">
            <a:off x="6439680" y="1566053"/>
            <a:ext cx="350867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HSE-RP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8164EB-3DEB-D143-7561-9B44973080B1}"/>
              </a:ext>
            </a:extLst>
          </p:cNvPr>
          <p:cNvSpPr/>
          <p:nvPr/>
        </p:nvSpPr>
        <p:spPr>
          <a:xfrm>
            <a:off x="112425" y="4940952"/>
            <a:ext cx="2668875" cy="6270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/>
              <a:t>Procurement</a:t>
            </a:r>
            <a:r>
              <a:rPr lang="fr-FR" sz="1600" dirty="0"/>
              <a:t> of </a:t>
            </a:r>
            <a:r>
              <a:rPr lang="fr-FR" sz="1600" dirty="0" err="1"/>
              <a:t>tools</a:t>
            </a:r>
            <a:r>
              <a:rPr lang="fr-FR" sz="1600" dirty="0"/>
              <a:t>, containers, services 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F46185-E066-299B-777D-281B50274314}"/>
              </a:ext>
            </a:extLst>
          </p:cNvPr>
          <p:cNvSpPr/>
          <p:nvPr/>
        </p:nvSpPr>
        <p:spPr>
          <a:xfrm>
            <a:off x="1549400" y="3054546"/>
            <a:ext cx="3937000" cy="66229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Propose a (</a:t>
            </a:r>
            <a:r>
              <a:rPr lang="fr-FR" sz="1600" dirty="0" err="1"/>
              <a:t>detailled</a:t>
            </a:r>
            <a:r>
              <a:rPr lang="fr-FR" sz="1600" dirty="0"/>
              <a:t>) </a:t>
            </a:r>
            <a:r>
              <a:rPr lang="fr-FR" sz="1600" dirty="0" err="1"/>
              <a:t>methodology</a:t>
            </a:r>
            <a:r>
              <a:rPr lang="fr-FR" sz="1600" dirty="0"/>
              <a:t> for </a:t>
            </a:r>
            <a:r>
              <a:rPr lang="fr-FR" sz="1600" dirty="0" err="1"/>
              <a:t>dismantling</a:t>
            </a:r>
            <a:r>
              <a:rPr lang="fr-FR" sz="1600" dirty="0"/>
              <a:t> and handling </a:t>
            </a:r>
            <a:r>
              <a:rPr lang="fr-FR" sz="1600" dirty="0" err="1"/>
              <a:t>equipments</a:t>
            </a:r>
            <a:r>
              <a:rPr lang="fr-FR" sz="1600" dirty="0"/>
              <a:t>.</a:t>
            </a:r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31DEB9C0-CAF9-6C68-B2FA-9ED094A61C3A}"/>
              </a:ext>
            </a:extLst>
          </p:cNvPr>
          <p:cNvSpPr/>
          <p:nvPr/>
        </p:nvSpPr>
        <p:spPr>
          <a:xfrm rot="10800000">
            <a:off x="2501901" y="1623028"/>
            <a:ext cx="2152650" cy="1921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riangle isocèle 20">
            <a:extLst>
              <a:ext uri="{FF2B5EF4-FFF2-40B4-BE49-F238E27FC236}">
                <a16:creationId xmlns:a16="http://schemas.microsoft.com/office/drawing/2014/main" id="{F71E5036-928A-5C95-8BEB-BCE3AF1B022B}"/>
              </a:ext>
            </a:extLst>
          </p:cNvPr>
          <p:cNvSpPr/>
          <p:nvPr/>
        </p:nvSpPr>
        <p:spPr>
          <a:xfrm rot="10800000">
            <a:off x="2441575" y="2688622"/>
            <a:ext cx="2152650" cy="1921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Connecteur page suivante 21">
            <a:extLst>
              <a:ext uri="{FF2B5EF4-FFF2-40B4-BE49-F238E27FC236}">
                <a16:creationId xmlns:a16="http://schemas.microsoft.com/office/drawing/2014/main" id="{AF090B95-8528-5758-83EC-11431ADAA296}"/>
              </a:ext>
            </a:extLst>
          </p:cNvPr>
          <p:cNvSpPr/>
          <p:nvPr/>
        </p:nvSpPr>
        <p:spPr>
          <a:xfrm rot="16200000">
            <a:off x="6119665" y="2767444"/>
            <a:ext cx="813094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ALL CONTR.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FCE2D8-4DF7-3EBE-4C82-C3DCDBF86811}"/>
              </a:ext>
            </a:extLst>
          </p:cNvPr>
          <p:cNvSpPr/>
          <p:nvPr/>
        </p:nvSpPr>
        <p:spPr>
          <a:xfrm>
            <a:off x="1549400" y="738938"/>
            <a:ext cx="3937000" cy="7088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Propose a </a:t>
            </a:r>
            <a:r>
              <a:rPr lang="fr-FR" sz="1600" dirty="0" err="1"/>
              <a:t>methodology</a:t>
            </a:r>
            <a:r>
              <a:rPr lang="fr-FR" sz="1600" dirty="0"/>
              <a:t> for transport (containers) and handling of hot </a:t>
            </a:r>
            <a:r>
              <a:rPr lang="fr-FR" sz="1600" dirty="0" err="1"/>
              <a:t>equipments</a:t>
            </a:r>
            <a:endParaRPr lang="fr-FR" sz="1600" dirty="0"/>
          </a:p>
        </p:txBody>
      </p:sp>
      <p:sp>
        <p:nvSpPr>
          <p:cNvPr id="27" name="Organigramme : Connecteur page suivante 26">
            <a:extLst>
              <a:ext uri="{FF2B5EF4-FFF2-40B4-BE49-F238E27FC236}">
                <a16:creationId xmlns:a16="http://schemas.microsoft.com/office/drawing/2014/main" id="{FAFB4E1A-4886-F284-6C61-96DA44AA6887}"/>
              </a:ext>
            </a:extLst>
          </p:cNvPr>
          <p:cNvSpPr/>
          <p:nvPr/>
        </p:nvSpPr>
        <p:spPr>
          <a:xfrm rot="16200000">
            <a:off x="6260683" y="447254"/>
            <a:ext cx="708861" cy="1292227"/>
          </a:xfrm>
          <a:prstGeom prst="flowChartOffpage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/>
              <a:t>SY-STI</a:t>
            </a:r>
          </a:p>
          <a:p>
            <a:pPr algn="ctr"/>
            <a:r>
              <a:rPr lang="fr-FR" dirty="0"/>
              <a:t>EN-HE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8DDA3CE-D7B2-F2B3-04A4-2D8B0FA79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3951">
            <a:off x="7498961" y="1622244"/>
            <a:ext cx="1899039" cy="79993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5FD15C3-72FE-3FCA-9A67-427BB96B1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53731">
            <a:off x="7595816" y="2827740"/>
            <a:ext cx="1705328" cy="1106854"/>
          </a:xfrm>
          <a:prstGeom prst="rect">
            <a:avLst/>
          </a:prstGeom>
        </p:spPr>
      </p:pic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B75B0E18-519C-9CC0-A5E6-CFF8D09C92C4}"/>
              </a:ext>
            </a:extLst>
          </p:cNvPr>
          <p:cNvCxnSpPr>
            <a:cxnSpLocks/>
          </p:cNvCxnSpPr>
          <p:nvPr/>
        </p:nvCxnSpPr>
        <p:spPr>
          <a:xfrm flipH="1">
            <a:off x="1549400" y="3827729"/>
            <a:ext cx="1304031" cy="1066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A4B185B3-1A02-698D-07B0-8D5EA8ACFA7D}"/>
              </a:ext>
            </a:extLst>
          </p:cNvPr>
          <p:cNvSpPr txBox="1"/>
          <p:nvPr/>
        </p:nvSpPr>
        <p:spPr>
          <a:xfrm>
            <a:off x="8758539" y="1145669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400" dirty="0"/>
              <a:t>30%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73905FF-BFF9-23B4-490D-0A983C7356CC}"/>
              </a:ext>
            </a:extLst>
          </p:cNvPr>
          <p:cNvSpPr txBox="1"/>
          <p:nvPr/>
        </p:nvSpPr>
        <p:spPr>
          <a:xfrm>
            <a:off x="8809338" y="2212166"/>
            <a:ext cx="2596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400" dirty="0"/>
              <a:t>0%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CCEF57C-B4DF-FFA4-7718-D37A1EED945E}"/>
              </a:ext>
            </a:extLst>
          </p:cNvPr>
          <p:cNvSpPr txBox="1"/>
          <p:nvPr/>
        </p:nvSpPr>
        <p:spPr>
          <a:xfrm>
            <a:off x="8815688" y="3549257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400" dirty="0"/>
              <a:t>50%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C9595FBB-527D-ECC4-F661-47040054902E}"/>
              </a:ext>
            </a:extLst>
          </p:cNvPr>
          <p:cNvCxnSpPr>
            <a:cxnSpLocks/>
          </p:cNvCxnSpPr>
          <p:nvPr/>
        </p:nvCxnSpPr>
        <p:spPr>
          <a:xfrm flipH="1">
            <a:off x="3578225" y="3827729"/>
            <a:ext cx="1" cy="1740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7F13399B-7A83-2D0E-0FA4-FBA022513D11}"/>
              </a:ext>
            </a:extLst>
          </p:cNvPr>
          <p:cNvSpPr/>
          <p:nvPr/>
        </p:nvSpPr>
        <p:spPr>
          <a:xfrm>
            <a:off x="2803525" y="5650768"/>
            <a:ext cx="1578912" cy="3651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Planning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78576258-AF84-1F97-229A-B02A7203FFFB}"/>
              </a:ext>
            </a:extLst>
          </p:cNvPr>
          <p:cNvCxnSpPr>
            <a:cxnSpLocks/>
          </p:cNvCxnSpPr>
          <p:nvPr/>
        </p:nvCxnSpPr>
        <p:spPr>
          <a:xfrm>
            <a:off x="4408852" y="3827729"/>
            <a:ext cx="449515" cy="820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205EB48B-4CF7-B5C3-A52F-828EA967C76D}"/>
              </a:ext>
            </a:extLst>
          </p:cNvPr>
          <p:cNvSpPr/>
          <p:nvPr/>
        </p:nvSpPr>
        <p:spPr>
          <a:xfrm>
            <a:off x="3980403" y="4704693"/>
            <a:ext cx="1578912" cy="4833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/>
              <a:t>WdP</a:t>
            </a:r>
            <a:r>
              <a:rPr lang="fr-FR" sz="1600" dirty="0"/>
              <a:t>, impact, ALARA C.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A54679AB-3CF1-780C-2EB6-B8A590EE5F94}"/>
              </a:ext>
            </a:extLst>
          </p:cNvPr>
          <p:cNvCxnSpPr>
            <a:cxnSpLocks/>
          </p:cNvCxnSpPr>
          <p:nvPr/>
        </p:nvCxnSpPr>
        <p:spPr>
          <a:xfrm>
            <a:off x="5333608" y="5240161"/>
            <a:ext cx="546490" cy="389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C86F4FF9-CE61-D96F-CEB5-A29B286163BA}"/>
              </a:ext>
            </a:extLst>
          </p:cNvPr>
          <p:cNvCxnSpPr>
            <a:cxnSpLocks/>
          </p:cNvCxnSpPr>
          <p:nvPr/>
        </p:nvCxnSpPr>
        <p:spPr>
          <a:xfrm>
            <a:off x="4435473" y="5865262"/>
            <a:ext cx="14446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41975DF1-5B62-465E-466C-2EA1D036668A}"/>
              </a:ext>
            </a:extLst>
          </p:cNvPr>
          <p:cNvSpPr/>
          <p:nvPr/>
        </p:nvSpPr>
        <p:spPr>
          <a:xfrm>
            <a:off x="5982655" y="5525064"/>
            <a:ext cx="1578912" cy="73634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/>
              <a:t>Adapt</a:t>
            </a:r>
            <a:r>
              <a:rPr lang="fr-FR" sz="1400" dirty="0"/>
              <a:t> </a:t>
            </a:r>
            <a:r>
              <a:rPr lang="fr-FR" sz="1400" dirty="0" err="1"/>
              <a:t>resources</a:t>
            </a:r>
            <a:r>
              <a:rPr lang="fr-FR" sz="1400" dirty="0"/>
              <a:t>, </a:t>
            </a:r>
            <a:r>
              <a:rPr lang="fr-FR" sz="1400" dirty="0" err="1"/>
              <a:t>logistics</a:t>
            </a:r>
            <a:r>
              <a:rPr lang="fr-FR" sz="1400" dirty="0"/>
              <a:t>, </a:t>
            </a:r>
            <a:r>
              <a:rPr lang="fr-FR" sz="1400" dirty="0" err="1"/>
              <a:t>storage</a:t>
            </a:r>
            <a:r>
              <a:rPr lang="fr-FR" sz="1400" dirty="0"/>
              <a:t>, </a:t>
            </a:r>
            <a:r>
              <a:rPr lang="fr-FR" sz="1400" dirty="0" err="1"/>
              <a:t>etc</a:t>
            </a:r>
            <a:endParaRPr lang="fr-FR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0F096C0-9907-79BB-6983-FF3692D73748}"/>
              </a:ext>
            </a:extLst>
          </p:cNvPr>
          <p:cNvSpPr/>
          <p:nvPr/>
        </p:nvSpPr>
        <p:spPr>
          <a:xfrm>
            <a:off x="5825657" y="4058624"/>
            <a:ext cx="1578912" cy="8753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/>
              <a:t>Safety</a:t>
            </a:r>
            <a:r>
              <a:rPr lang="fr-FR" sz="1400" dirty="0"/>
              <a:t> documents (</a:t>
            </a:r>
            <a:r>
              <a:rPr lang="fr-FR" sz="1400" dirty="0" err="1"/>
              <a:t>Pdp</a:t>
            </a:r>
            <a:r>
              <a:rPr lang="fr-FR" sz="1400" dirty="0"/>
              <a:t>, PPSPS, </a:t>
            </a:r>
            <a:r>
              <a:rPr lang="fr-FR" sz="1400" dirty="0" err="1"/>
              <a:t>safety</a:t>
            </a:r>
            <a:r>
              <a:rPr lang="fr-FR" sz="1400" dirty="0"/>
              <a:t> file, </a:t>
            </a:r>
            <a:r>
              <a:rPr lang="fr-FR" sz="1400" dirty="0" err="1"/>
              <a:t>etc</a:t>
            </a:r>
            <a:r>
              <a:rPr lang="fr-FR" sz="1400" dirty="0"/>
              <a:t>)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BC72159F-4834-EDED-B63D-71EDAA8C951B}"/>
              </a:ext>
            </a:extLst>
          </p:cNvPr>
          <p:cNvCxnSpPr>
            <a:cxnSpLocks/>
          </p:cNvCxnSpPr>
          <p:nvPr/>
        </p:nvCxnSpPr>
        <p:spPr>
          <a:xfrm>
            <a:off x="5148953" y="3810094"/>
            <a:ext cx="610214" cy="621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126A22A8-BEA0-3E64-E0A9-E4083B4BC479}"/>
              </a:ext>
            </a:extLst>
          </p:cNvPr>
          <p:cNvCxnSpPr>
            <a:cxnSpLocks/>
          </p:cNvCxnSpPr>
          <p:nvPr/>
        </p:nvCxnSpPr>
        <p:spPr>
          <a:xfrm>
            <a:off x="6763109" y="5014012"/>
            <a:ext cx="0" cy="480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C00CA31D-B8F3-25E1-153E-D2BA24E6B4A3}"/>
              </a:ext>
            </a:extLst>
          </p:cNvPr>
          <p:cNvCxnSpPr>
            <a:cxnSpLocks/>
          </p:cNvCxnSpPr>
          <p:nvPr/>
        </p:nvCxnSpPr>
        <p:spPr>
          <a:xfrm>
            <a:off x="7685022" y="5893238"/>
            <a:ext cx="1610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Image 60">
            <a:extLst>
              <a:ext uri="{FF2B5EF4-FFF2-40B4-BE49-F238E27FC236}">
                <a16:creationId xmlns:a16="http://schemas.microsoft.com/office/drawing/2014/main" id="{9A7C24FD-D6CF-A3FF-CD01-976759EC06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026" y="5038680"/>
            <a:ext cx="1840654" cy="1181743"/>
          </a:xfrm>
          <a:prstGeom prst="rect">
            <a:avLst/>
          </a:prstGeo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B947A1EF-A66E-0B72-D9A7-3F3A5CB7B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5838" y="67882"/>
            <a:ext cx="1840655" cy="1506431"/>
          </a:xfrm>
          <a:prstGeom prst="rect">
            <a:avLst/>
          </a:prstGeom>
        </p:spPr>
      </p:pic>
      <p:pic>
        <p:nvPicPr>
          <p:cNvPr id="70" name="Image 69">
            <a:extLst>
              <a:ext uri="{FF2B5EF4-FFF2-40B4-BE49-F238E27FC236}">
                <a16:creationId xmlns:a16="http://schemas.microsoft.com/office/drawing/2014/main" id="{739845FF-79DF-D3D9-1E49-A882D5F0C0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4634" y="1755062"/>
            <a:ext cx="2141489" cy="248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280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07223-24AB-2A2B-9DF5-ADFFBE619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948361-BDB6-B49C-8444-C576E5261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352" y="1601532"/>
            <a:ext cx="2059908" cy="241929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Activities 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Activities per magnet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C26C34-49AE-555D-2551-55FBCCE82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88" y="254156"/>
            <a:ext cx="11376025" cy="1065742"/>
          </a:xfrm>
        </p:spPr>
        <p:txBody>
          <a:bodyPr/>
          <a:lstStyle/>
          <a:p>
            <a:r>
              <a:rPr lang="en-GB" dirty="0"/>
              <a:t>Dismantling schedule example: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FA1B6-6358-9082-3F47-4D137FAB4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40C24-06B5-F4A4-7A27-BA6B2143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04998-A6E9-1DE0-99A3-0FB03759F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15F8FD-738B-464C-8F65-028A0E6C5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091" y="1150042"/>
            <a:ext cx="8714822" cy="4068235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58CFB6F8-686F-98CE-DFA5-088718AF4F5B}"/>
              </a:ext>
            </a:extLst>
          </p:cNvPr>
          <p:cNvSpPr/>
          <p:nvPr/>
        </p:nvSpPr>
        <p:spPr>
          <a:xfrm>
            <a:off x="3205260" y="1520687"/>
            <a:ext cx="122831" cy="4951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B306936C-7B73-1F97-6820-B8B1F08FAB09}"/>
              </a:ext>
            </a:extLst>
          </p:cNvPr>
          <p:cNvSpPr/>
          <p:nvPr/>
        </p:nvSpPr>
        <p:spPr>
          <a:xfrm>
            <a:off x="3205260" y="2097157"/>
            <a:ext cx="122831" cy="30451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8B4947-B615-5AC6-4F1B-069B057A7E2D}"/>
              </a:ext>
            </a:extLst>
          </p:cNvPr>
          <p:cNvSpPr txBox="1"/>
          <p:nvPr/>
        </p:nvSpPr>
        <p:spPr>
          <a:xfrm>
            <a:off x="688257" y="5589361"/>
            <a:ext cx="110072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 The connection between different elements it is done with the constrains of the activities e.g.: only 4 magnets can be transported per day or for the radioactive supports only 6 can be removed per 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356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A233A-604A-81A7-FDDA-544BF2A8A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06F2E5-64C3-C339-6E02-BB9E89B81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89" y="254156"/>
            <a:ext cx="2614612" cy="526894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7C80C-B325-7328-B55D-8BB0F544E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BB13C-CDD1-EAF4-555B-5B98B4E2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35302-3E3E-E329-C508-A411422EB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2F00EF6-FB56-DBEB-EF36-2FFB04BB88F6}"/>
              </a:ext>
            </a:extLst>
          </p:cNvPr>
          <p:cNvSpPr txBox="1"/>
          <p:nvPr/>
        </p:nvSpPr>
        <p:spPr>
          <a:xfrm>
            <a:off x="255589" y="1690062"/>
            <a:ext cx="11805166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fr-FR" sz="1600" dirty="0"/>
          </a:p>
          <a:p>
            <a:pPr marL="285750" indent="-285750" algn="l">
              <a:buFontTx/>
              <a:buChar char="-"/>
            </a:pPr>
            <a:r>
              <a:rPr lang="fr-FR" sz="1600" dirty="0" err="1"/>
              <a:t>Preparation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progressing</a:t>
            </a:r>
            <a:r>
              <a:rPr lang="fr-FR" sz="1600" dirty="0"/>
              <a:t> </a:t>
            </a:r>
            <a:r>
              <a:rPr lang="fr-FR" sz="1600" dirty="0" err="1"/>
              <a:t>well</a:t>
            </a:r>
            <a:r>
              <a:rPr lang="fr-FR" sz="1600" dirty="0"/>
              <a:t> and </a:t>
            </a:r>
            <a:r>
              <a:rPr lang="fr-FR" sz="1600" dirty="0" err="1"/>
              <a:t>we</a:t>
            </a:r>
            <a:r>
              <a:rPr lang="fr-FR" sz="1600" dirty="0"/>
              <a:t> are on </a:t>
            </a:r>
            <a:r>
              <a:rPr lang="fr-FR" sz="1600" dirty="0" err="1"/>
              <a:t>track</a:t>
            </a:r>
            <a:r>
              <a:rPr lang="fr-FR" sz="1600" dirty="0"/>
              <a:t>.</a:t>
            </a:r>
          </a:p>
          <a:p>
            <a:pPr marL="285750" indent="-285750" algn="l">
              <a:buFontTx/>
              <a:buChar char="-"/>
            </a:pPr>
            <a:endParaRPr lang="fr-FR" sz="1600" dirty="0"/>
          </a:p>
          <a:p>
            <a:pPr marL="285750" indent="-285750" algn="l">
              <a:buFontTx/>
              <a:buChar char="-"/>
            </a:pPr>
            <a:endParaRPr lang="fr-FR" sz="1600" dirty="0"/>
          </a:p>
          <a:p>
            <a:pPr marL="285750" indent="-285750" algn="l">
              <a:buFontTx/>
              <a:buChar char="-"/>
            </a:pPr>
            <a:r>
              <a:rPr lang="fr-FR" sz="1600" dirty="0"/>
              <a:t>Need </a:t>
            </a:r>
            <a:r>
              <a:rPr lang="fr-FR" sz="1600" b="1" dirty="0"/>
              <a:t>a </a:t>
            </a:r>
            <a:r>
              <a:rPr lang="fr-FR" sz="1600" b="1" dirty="0" err="1"/>
              <a:t>review</a:t>
            </a:r>
            <a:r>
              <a:rPr lang="fr-FR" sz="1600" b="1" dirty="0"/>
              <a:t> of all </a:t>
            </a:r>
            <a:r>
              <a:rPr lang="fr-FR" sz="1600" b="1" dirty="0" err="1"/>
              <a:t>contributors</a:t>
            </a:r>
            <a:r>
              <a:rPr lang="fr-FR" sz="1600" b="1" dirty="0"/>
              <a:t> </a:t>
            </a:r>
            <a:r>
              <a:rPr lang="fr-FR" sz="1600" dirty="0"/>
              <a:t>on the </a:t>
            </a:r>
            <a:r>
              <a:rPr lang="fr-FR" sz="1600" dirty="0" err="1"/>
              <a:t>work</a:t>
            </a:r>
            <a:r>
              <a:rPr lang="fr-FR" sz="1600" dirty="0"/>
              <a:t> process (</a:t>
            </a:r>
            <a:r>
              <a:rPr lang="fr-FR" sz="1600" dirty="0" err="1"/>
              <a:t>missing</a:t>
            </a:r>
            <a:r>
              <a:rPr lang="fr-FR" sz="1600" dirty="0"/>
              <a:t> </a:t>
            </a:r>
            <a:r>
              <a:rPr lang="fr-FR" sz="1600" dirty="0" err="1"/>
              <a:t>steps</a:t>
            </a:r>
            <a:r>
              <a:rPr lang="fr-FR" sz="1600" dirty="0"/>
              <a:t>, </a:t>
            </a:r>
            <a:r>
              <a:rPr lang="fr-FR" sz="1600" dirty="0" err="1"/>
              <a:t>waste</a:t>
            </a:r>
            <a:r>
              <a:rPr lang="fr-FR" sz="1600" dirty="0"/>
              <a:t> / </a:t>
            </a:r>
            <a:r>
              <a:rPr lang="fr-FR" sz="1600" dirty="0" err="1"/>
              <a:t>spare</a:t>
            </a:r>
            <a:r>
              <a:rPr lang="fr-FR" sz="1600" dirty="0"/>
              <a:t>, </a:t>
            </a:r>
            <a:r>
              <a:rPr lang="fr-FR" sz="1600" dirty="0" err="1"/>
              <a:t>etc</a:t>
            </a:r>
            <a:r>
              <a:rPr lang="fr-FR" sz="1600" dirty="0"/>
              <a:t>).</a:t>
            </a:r>
          </a:p>
          <a:p>
            <a:pPr marL="285750" indent="-285750" algn="l">
              <a:buFontTx/>
              <a:buChar char="-"/>
            </a:pPr>
            <a:endParaRPr lang="fr-FR" sz="1600" dirty="0"/>
          </a:p>
          <a:p>
            <a:pPr marL="285750" indent="-285750" algn="l">
              <a:buFontTx/>
              <a:buChar char="-"/>
            </a:pPr>
            <a:endParaRPr lang="fr-FR" sz="1600" dirty="0"/>
          </a:p>
          <a:p>
            <a:pPr marL="285750" indent="-285750" algn="l">
              <a:buFontTx/>
              <a:buChar char="-"/>
            </a:pPr>
            <a:r>
              <a:rPr lang="fr-FR" sz="1600" dirty="0"/>
              <a:t>For all the main stakeholders (RP, EN-HE, SY-STI) </a:t>
            </a:r>
            <a:r>
              <a:rPr lang="fr-FR" sz="1600" dirty="0" err="1"/>
              <a:t>experience</a:t>
            </a:r>
            <a:r>
              <a:rPr lang="fr-FR" sz="1600" dirty="0"/>
              <a:t> </a:t>
            </a:r>
            <a:r>
              <a:rPr lang="fr-FR" sz="1600" dirty="0" err="1"/>
              <a:t>earned</a:t>
            </a:r>
            <a:r>
              <a:rPr lang="fr-FR" sz="1600" dirty="0"/>
              <a:t> </a:t>
            </a:r>
            <a:r>
              <a:rPr lang="fr-FR" sz="1600" dirty="0" err="1"/>
              <a:t>from</a:t>
            </a:r>
            <a:r>
              <a:rPr lang="fr-FR" sz="1600" dirty="0"/>
              <a:t> CTD </a:t>
            </a:r>
            <a:r>
              <a:rPr lang="fr-FR" sz="1600" dirty="0" err="1"/>
              <a:t>worksite</a:t>
            </a:r>
            <a:r>
              <a:rPr lang="fr-FR" sz="1600" dirty="0"/>
              <a:t>, IBDRS </a:t>
            </a:r>
            <a:r>
              <a:rPr lang="fr-FR" sz="1600" dirty="0" err="1"/>
              <a:t>will</a:t>
            </a:r>
            <a:r>
              <a:rPr lang="fr-FR" sz="1600" dirty="0"/>
              <a:t> help us in </a:t>
            </a:r>
            <a:r>
              <a:rPr lang="fr-FR" sz="1600" dirty="0" err="1"/>
              <a:t>preparation</a:t>
            </a:r>
            <a:r>
              <a:rPr lang="fr-FR" sz="1600" dirty="0"/>
              <a:t> and </a:t>
            </a:r>
            <a:r>
              <a:rPr lang="fr-FR" sz="1600" dirty="0" err="1"/>
              <a:t>execution</a:t>
            </a:r>
            <a:r>
              <a:rPr lang="fr-FR" sz="1600" dirty="0"/>
              <a:t>.</a:t>
            </a:r>
          </a:p>
          <a:p>
            <a:pPr marL="285750" indent="-285750" algn="l">
              <a:buFontTx/>
              <a:buChar char="-"/>
            </a:pPr>
            <a:endParaRPr lang="fr-FR" sz="1600" dirty="0"/>
          </a:p>
          <a:p>
            <a:pPr marL="285750" indent="-285750" algn="l">
              <a:buFontTx/>
              <a:buChar char="-"/>
            </a:pPr>
            <a:r>
              <a:rPr lang="fr-FR" sz="1600" dirty="0"/>
              <a:t>Part of the </a:t>
            </a:r>
            <a:r>
              <a:rPr lang="fr-FR" sz="1600" dirty="0" err="1"/>
              <a:t>work</a:t>
            </a:r>
            <a:r>
              <a:rPr lang="fr-FR" sz="1600" dirty="0"/>
              <a:t> </a:t>
            </a:r>
            <a:r>
              <a:rPr lang="fr-FR" sz="1600" dirty="0" err="1"/>
              <a:t>may</a:t>
            </a:r>
            <a:r>
              <a:rPr lang="fr-FR" sz="1600" dirty="0"/>
              <a:t> </a:t>
            </a:r>
            <a:r>
              <a:rPr lang="fr-FR" sz="1600" dirty="0" err="1"/>
              <a:t>also</a:t>
            </a:r>
            <a:r>
              <a:rPr lang="fr-FR" sz="1600" dirty="0"/>
              <a:t> help for the TCC2 </a:t>
            </a:r>
            <a:r>
              <a:rPr lang="fr-FR" sz="1600" dirty="0" err="1"/>
              <a:t>refurbishment</a:t>
            </a:r>
            <a:r>
              <a:rPr lang="fr-FR" sz="1600" dirty="0"/>
              <a:t> </a:t>
            </a:r>
            <a:r>
              <a:rPr lang="fr-FR" sz="1600" dirty="0" err="1"/>
              <a:t>worksite</a:t>
            </a:r>
            <a:r>
              <a:rPr lang="fr-FR" sz="1600" dirty="0"/>
              <a:t>. </a:t>
            </a:r>
          </a:p>
          <a:p>
            <a:pPr algn="l"/>
            <a:endParaRPr lang="fr-FR" sz="1600" b="1" dirty="0"/>
          </a:p>
          <a:p>
            <a:pPr algn="l"/>
            <a:endParaRPr lang="fr-FR" sz="1600" b="1" dirty="0"/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37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D5980-09BC-4A41-A90A-41F805CA6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FFDD17-CBCC-F080-8226-E1571B01F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11273126" cy="707062"/>
          </a:xfrm>
        </p:spPr>
        <p:txBody>
          <a:bodyPr/>
          <a:lstStyle/>
          <a:p>
            <a:r>
              <a:rPr lang="en-GB" dirty="0"/>
              <a:t>Scope of the “TCC8 Target area” </a:t>
            </a:r>
            <a:r>
              <a:rPr lang="en-GB" dirty="0" err="1"/>
              <a:t>dismanting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11D7D-CF9B-2224-036F-44977E715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170C9-A958-5FCA-7977-A7ACD1B96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B8CAD-71FE-7D10-237B-2FDADA635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4BA2FC6-7760-F324-5A25-C2FEF1BA1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86" y="902700"/>
            <a:ext cx="9331219" cy="520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7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E5035-FFE6-7BF2-1A64-31C10BB26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9B6A95D-E309-C302-297E-F4D858C56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465" y="923191"/>
            <a:ext cx="7775600" cy="26420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34469C-BC26-1DE8-63D6-EEA1B02AC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11273126" cy="707062"/>
          </a:xfrm>
        </p:spPr>
        <p:txBody>
          <a:bodyPr/>
          <a:lstStyle/>
          <a:p>
            <a:r>
              <a:rPr lang="en-GB" dirty="0"/>
              <a:t>Scope of the “TCC8 Target area” </a:t>
            </a:r>
            <a:r>
              <a:rPr lang="en-GB" dirty="0" err="1"/>
              <a:t>dismanting</a:t>
            </a:r>
            <a:br>
              <a:rPr lang="en-GB" dirty="0"/>
            </a:br>
            <a:r>
              <a:rPr lang="en-GB" sz="1800" dirty="0"/>
              <a:t>A.K.A radioactive part of TCC8 cavern</a:t>
            </a:r>
            <a:r>
              <a:rPr lang="en-GB" dirty="0"/>
              <a:t>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01B5C-5179-A639-9C74-4130EAF16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98636-362E-BCFE-DCCD-8737719C7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B50B7-7A62-59AF-D81D-BFD36432C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0EA416B-BC03-8DDB-3688-77495F967BAD}"/>
              </a:ext>
            </a:extLst>
          </p:cNvPr>
          <p:cNvCxnSpPr>
            <a:cxnSpLocks/>
          </p:cNvCxnSpPr>
          <p:nvPr/>
        </p:nvCxnSpPr>
        <p:spPr>
          <a:xfrm>
            <a:off x="7932738" y="2727011"/>
            <a:ext cx="2493962" cy="1184589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6572B10-6D14-A8E7-C632-E19CEF743168}"/>
              </a:ext>
            </a:extLst>
          </p:cNvPr>
          <p:cNvCxnSpPr>
            <a:cxnSpLocks/>
          </p:cNvCxnSpPr>
          <p:nvPr/>
        </p:nvCxnSpPr>
        <p:spPr>
          <a:xfrm flipH="1">
            <a:off x="2978150" y="2727011"/>
            <a:ext cx="2719388" cy="1076786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045788F-BE46-176B-C811-2F34A9FAFCA4}"/>
              </a:ext>
            </a:extLst>
          </p:cNvPr>
          <p:cNvCxnSpPr>
            <a:cxnSpLocks/>
          </p:cNvCxnSpPr>
          <p:nvPr/>
        </p:nvCxnSpPr>
        <p:spPr>
          <a:xfrm>
            <a:off x="7301611" y="2434910"/>
            <a:ext cx="1302639" cy="1476690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9DF4A2A-C884-76C0-D5C2-BF85C9CFB30D}"/>
              </a:ext>
            </a:extLst>
          </p:cNvPr>
          <p:cNvCxnSpPr>
            <a:cxnSpLocks/>
          </p:cNvCxnSpPr>
          <p:nvPr/>
        </p:nvCxnSpPr>
        <p:spPr>
          <a:xfrm flipH="1">
            <a:off x="6594234" y="2434910"/>
            <a:ext cx="322961" cy="1559240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D39F3BB-2060-84CF-34F9-4824491EC287}"/>
              </a:ext>
            </a:extLst>
          </p:cNvPr>
          <p:cNvCxnSpPr>
            <a:cxnSpLocks/>
          </p:cNvCxnSpPr>
          <p:nvPr/>
        </p:nvCxnSpPr>
        <p:spPr>
          <a:xfrm flipH="1">
            <a:off x="4596570" y="2698122"/>
            <a:ext cx="1338504" cy="1309572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6" name="Image 25" descr="Une image contenant machine, intérieur, ingénierie, usine&#10;&#10;Le contenu généré par l’IA peut être incorrect.">
            <a:extLst>
              <a:ext uri="{FF2B5EF4-FFF2-40B4-BE49-F238E27FC236}">
                <a16:creationId xmlns:a16="http://schemas.microsoft.com/office/drawing/2014/main" id="{6AA6A27F-D73B-9CE3-B437-BA36AF454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4879" y="3994150"/>
            <a:ext cx="1583085" cy="177925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05768817-44FE-728A-2E37-D77B23AF804B}"/>
              </a:ext>
            </a:extLst>
          </p:cNvPr>
          <p:cNvSpPr txBox="1"/>
          <p:nvPr/>
        </p:nvSpPr>
        <p:spPr>
          <a:xfrm>
            <a:off x="8156787" y="5842476"/>
            <a:ext cx="8949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/>
              <a:t>Old T8 </a:t>
            </a:r>
            <a:r>
              <a:rPr lang="fr-FR" sz="1200" i="1" dirty="0" err="1"/>
              <a:t>target</a:t>
            </a:r>
            <a:endParaRPr lang="fr-FR" sz="1200" i="1" dirty="0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56F2BC6E-84EE-BDE0-3F32-5A75FC46B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3592" y="3993968"/>
            <a:ext cx="1433558" cy="1779432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17F2E476-E113-CB62-AB63-C53864E26444}"/>
              </a:ext>
            </a:extLst>
          </p:cNvPr>
          <p:cNvSpPr txBox="1"/>
          <p:nvPr/>
        </p:nvSpPr>
        <p:spPr>
          <a:xfrm>
            <a:off x="10322908" y="5842476"/>
            <a:ext cx="10818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/>
              <a:t>XTAX </a:t>
            </a:r>
            <a:r>
              <a:rPr lang="fr-FR" sz="1200" i="1" dirty="0" err="1"/>
              <a:t>assembly</a:t>
            </a:r>
            <a:endParaRPr lang="fr-FR" sz="1200" i="1" dirty="0"/>
          </a:p>
        </p:txBody>
      </p:sp>
      <p:pic>
        <p:nvPicPr>
          <p:cNvPr id="31" name="Image 30" descr="Une image contenant texte, Panneau de signalisation, signalisation, Police&#10;&#10;Le contenu généré par l’IA peut être incorrect.">
            <a:extLst>
              <a:ext uri="{FF2B5EF4-FFF2-40B4-BE49-F238E27FC236}">
                <a16:creationId xmlns:a16="http://schemas.microsoft.com/office/drawing/2014/main" id="{F8C9FE1E-513A-51FC-75F9-9E31F2DFBB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78"/>
          <a:stretch>
            <a:fillRect/>
          </a:stretch>
        </p:blipFill>
        <p:spPr bwMode="auto">
          <a:xfrm>
            <a:off x="10053592" y="3993968"/>
            <a:ext cx="441120" cy="5895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DAAF44BE-6362-FF97-37EC-FE735CE7C1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4308" y="4059272"/>
            <a:ext cx="2059852" cy="1664361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A24BD62D-FDC4-DA56-1263-84A404F4786E}"/>
              </a:ext>
            </a:extLst>
          </p:cNvPr>
          <p:cNvSpPr txBox="1"/>
          <p:nvPr/>
        </p:nvSpPr>
        <p:spPr>
          <a:xfrm>
            <a:off x="5738842" y="5829540"/>
            <a:ext cx="17823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/>
              <a:t>Old  XTAX </a:t>
            </a:r>
            <a:r>
              <a:rPr lang="fr-FR" sz="1200" i="1" dirty="0" err="1"/>
              <a:t>storage</a:t>
            </a:r>
            <a:r>
              <a:rPr lang="fr-FR" sz="1200" i="1" dirty="0"/>
              <a:t> bunker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0CFE018B-59D0-19EF-AC52-34313BCDC6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9548" y="4059272"/>
            <a:ext cx="1144858" cy="1674201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F63967A6-F2DB-D6C9-1ACB-7E5A58FAD770}"/>
              </a:ext>
            </a:extLst>
          </p:cNvPr>
          <p:cNvSpPr txBox="1"/>
          <p:nvPr/>
        </p:nvSpPr>
        <p:spPr>
          <a:xfrm>
            <a:off x="3633661" y="5842476"/>
            <a:ext cx="80310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/>
              <a:t>TCX Blocks</a:t>
            </a: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19FD7806-2BC2-74DA-9ED0-6850235223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2990" y="3803797"/>
            <a:ext cx="1583085" cy="1943462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B2A29955-525D-AA7D-E8E4-FCCA67746E89}"/>
              </a:ext>
            </a:extLst>
          </p:cNvPr>
          <p:cNvSpPr txBox="1"/>
          <p:nvPr/>
        </p:nvSpPr>
        <p:spPr>
          <a:xfrm>
            <a:off x="1732979" y="5829540"/>
            <a:ext cx="7005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200" i="1" dirty="0"/>
              <a:t>T10 </a:t>
            </a:r>
            <a:r>
              <a:rPr lang="fr-FR" sz="1200" i="1" dirty="0" err="1"/>
              <a:t>target</a:t>
            </a:r>
            <a:endParaRPr lang="fr-FR" sz="1200" i="1" dirty="0"/>
          </a:p>
        </p:txBody>
      </p:sp>
      <p:pic>
        <p:nvPicPr>
          <p:cNvPr id="47" name="Image 46" descr="Une image contenant texte, Panneau de signalisation, signalisation, Police&#10;&#10;Le contenu généré par l’IA peut être incorrect.">
            <a:extLst>
              <a:ext uri="{FF2B5EF4-FFF2-40B4-BE49-F238E27FC236}">
                <a16:creationId xmlns:a16="http://schemas.microsoft.com/office/drawing/2014/main" id="{50C4A032-2695-9A41-3D13-F1150854B3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78"/>
          <a:stretch>
            <a:fillRect/>
          </a:stretch>
        </p:blipFill>
        <p:spPr bwMode="auto">
          <a:xfrm>
            <a:off x="3469548" y="4059272"/>
            <a:ext cx="441120" cy="5895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Image 47" descr="Une image contenant texte, Panneau de signalisation, signalisation, Police&#10;&#10;Le contenu généré par l’IA peut être incorrect.">
            <a:extLst>
              <a:ext uri="{FF2B5EF4-FFF2-40B4-BE49-F238E27FC236}">
                <a16:creationId xmlns:a16="http://schemas.microsoft.com/office/drawing/2014/main" id="{603BEA10-503D-81FD-FFA3-42D559883D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78"/>
          <a:stretch>
            <a:fillRect/>
          </a:stretch>
        </p:blipFill>
        <p:spPr bwMode="auto">
          <a:xfrm>
            <a:off x="1324180" y="3806309"/>
            <a:ext cx="441120" cy="5895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5463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73199-7A45-A961-F417-1CAF977A8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BF0E9FAA-0D2B-A28B-A824-BB5264EBAD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719"/>
          <a:stretch>
            <a:fillRect/>
          </a:stretch>
        </p:blipFill>
        <p:spPr>
          <a:xfrm>
            <a:off x="1541450" y="3475195"/>
            <a:ext cx="7775600" cy="16983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895F17F-745E-AB99-7877-7FF9C7DAA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11273126" cy="707062"/>
          </a:xfrm>
        </p:spPr>
        <p:txBody>
          <a:bodyPr/>
          <a:lstStyle/>
          <a:p>
            <a:r>
              <a:rPr lang="en-GB" dirty="0"/>
              <a:t>Scope of the “TCC8 Target area” </a:t>
            </a:r>
            <a:r>
              <a:rPr lang="en-GB" dirty="0" err="1"/>
              <a:t>dismanting</a:t>
            </a:r>
            <a:br>
              <a:rPr lang="en-GB" dirty="0"/>
            </a:br>
            <a:r>
              <a:rPr lang="en-GB" sz="1800" dirty="0"/>
              <a:t>A.K.A radioactive part of TCC8 cavern</a:t>
            </a:r>
            <a:r>
              <a:rPr lang="en-GB" dirty="0"/>
              <a:t>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2FAA6-EAAE-0E68-8AE1-3B54BB03E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34A54-DEE9-CA98-D2F3-EB8B0EC1C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59D0C-2387-8CEF-321B-D6A409E6C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5AC2FA-DFC7-E0D8-2B29-9D35FB740306}"/>
              </a:ext>
            </a:extLst>
          </p:cNvPr>
          <p:cNvSpPr/>
          <p:nvPr/>
        </p:nvSpPr>
        <p:spPr>
          <a:xfrm>
            <a:off x="1733549" y="3606800"/>
            <a:ext cx="5437199" cy="13779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9D67AF-5B84-C0DB-93CA-FC22631273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463"/>
          <a:stretch>
            <a:fillRect/>
          </a:stretch>
        </p:blipFill>
        <p:spPr>
          <a:xfrm>
            <a:off x="7232650" y="3781402"/>
            <a:ext cx="2084399" cy="91759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B90EFA8-CB34-7BB7-468D-77A915C07AD5}"/>
              </a:ext>
            </a:extLst>
          </p:cNvPr>
          <p:cNvSpPr txBox="1"/>
          <p:nvPr/>
        </p:nvSpPr>
        <p:spPr>
          <a:xfrm>
            <a:off x="214024" y="1457562"/>
            <a:ext cx="10019999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dirty="0" err="1"/>
              <a:t>Prerequisite</a:t>
            </a:r>
            <a:r>
              <a:rPr lang="fr-FR" sz="1600" dirty="0"/>
              <a:t> of </a:t>
            </a:r>
            <a:r>
              <a:rPr lang="fr-FR" sz="1600" dirty="0" err="1"/>
              <a:t>this</a:t>
            </a:r>
            <a:r>
              <a:rPr lang="fr-FR" sz="1600" dirty="0"/>
              <a:t> </a:t>
            </a:r>
            <a:r>
              <a:rPr lang="fr-FR" sz="1600" dirty="0" err="1"/>
              <a:t>work</a:t>
            </a:r>
            <a:r>
              <a:rPr lang="fr-FR" sz="1600" dirty="0"/>
              <a:t> :</a:t>
            </a:r>
          </a:p>
          <a:p>
            <a:pPr marL="285750" indent="-285750" algn="l">
              <a:buFontTx/>
              <a:buChar char="-"/>
            </a:pPr>
            <a:r>
              <a:rPr lang="fr-FR" sz="1600" dirty="0"/>
              <a:t>Clear a </a:t>
            </a:r>
            <a:r>
              <a:rPr lang="fr-FR" sz="1600" dirty="0" err="1"/>
              <a:t>path</a:t>
            </a:r>
            <a:r>
              <a:rPr lang="fr-FR" sz="1600" dirty="0"/>
              <a:t> </a:t>
            </a:r>
            <a:r>
              <a:rPr lang="fr-FR" sz="1600" dirty="0" err="1"/>
              <a:t>downstream</a:t>
            </a:r>
            <a:r>
              <a:rPr lang="fr-FR" sz="1600" dirty="0"/>
              <a:t> to </a:t>
            </a:r>
            <a:r>
              <a:rPr lang="fr-FR" sz="1600" dirty="0" err="1"/>
              <a:t>perform</a:t>
            </a:r>
            <a:r>
              <a:rPr lang="fr-FR" sz="1600" dirty="0"/>
              <a:t> the </a:t>
            </a:r>
            <a:r>
              <a:rPr lang="fr-FR" sz="1600" dirty="0" err="1"/>
              <a:t>evacuation</a:t>
            </a:r>
            <a:r>
              <a:rPr lang="fr-FR" sz="1600" dirty="0"/>
              <a:t> of the </a:t>
            </a:r>
            <a:r>
              <a:rPr lang="fr-FR" sz="1600" dirty="0" err="1"/>
              <a:t>equipments</a:t>
            </a: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 err="1"/>
              <a:t>Isolate</a:t>
            </a:r>
            <a:r>
              <a:rPr lang="fr-FR" sz="1600" dirty="0"/>
              <a:t> the radioactive area </a:t>
            </a:r>
            <a:r>
              <a:rPr lang="fr-FR" sz="1600" dirty="0" err="1"/>
              <a:t>where</a:t>
            </a:r>
            <a:r>
              <a:rPr lang="fr-FR" sz="1600" dirty="0"/>
              <a:t> the </a:t>
            </a:r>
            <a:r>
              <a:rPr lang="fr-FR" sz="1600" dirty="0" err="1"/>
              <a:t>dismantling</a:t>
            </a:r>
            <a:r>
              <a:rPr lang="fr-FR" sz="1600" dirty="0"/>
              <a:t> </a:t>
            </a:r>
            <a:r>
              <a:rPr lang="fr-FR" sz="1600" dirty="0" err="1"/>
              <a:t>will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performed</a:t>
            </a:r>
            <a:r>
              <a:rPr lang="fr-FR" sz="1600" dirty="0"/>
              <a:t> : </a:t>
            </a:r>
            <a:r>
              <a:rPr lang="en-US" sz="1600" dirty="0"/>
              <a:t>Avoid unnecessary co-activities or access of anyone from outside the worksite</a:t>
            </a:r>
            <a:endParaRPr lang="fr-FR" sz="1600" dirty="0"/>
          </a:p>
          <a:p>
            <a:pPr marL="285750" indent="-285750" algn="l">
              <a:buFontTx/>
              <a:buChar char="-"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3975833-71C9-A759-BF46-7624D6E7F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9149" y="2620448"/>
            <a:ext cx="2362435" cy="1617103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9C587239-45C4-75E5-2535-95BB2E669122}"/>
              </a:ext>
            </a:extLst>
          </p:cNvPr>
          <p:cNvCxnSpPr>
            <a:cxnSpLocks/>
          </p:cNvCxnSpPr>
          <p:nvPr/>
        </p:nvCxnSpPr>
        <p:spPr>
          <a:xfrm flipH="1">
            <a:off x="7334250" y="3911600"/>
            <a:ext cx="2260600" cy="473176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632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759C3-8384-16A0-6E7F-5F5753CF2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D341A0-3A4E-C406-A916-E20CA3586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11273126" cy="707062"/>
          </a:xfrm>
        </p:spPr>
        <p:txBody>
          <a:bodyPr/>
          <a:lstStyle/>
          <a:p>
            <a:r>
              <a:rPr lang="en-GB" dirty="0"/>
              <a:t>Scope of the “TCC8 Target area” </a:t>
            </a:r>
            <a:r>
              <a:rPr lang="en-GB" dirty="0" err="1"/>
              <a:t>dismanting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45887-BD48-4EF6-EB58-AF0B3D5BA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67813-BD78-CB3E-53CF-8C5EC5AF6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3866D-71B5-2D51-3AC2-E39EC0F4A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483BEA8-0F63-B9CF-9702-2B0E835A8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947" y="1595963"/>
            <a:ext cx="8699778" cy="462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4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6B0C69-74B3-BCA7-CD38-98692D438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Dismantling stages scenario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62E45-0CB2-333E-8F41-7357AE3F4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0AFB6-4858-B86B-B4C2-498FCC3C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BB66-001B-760E-EC10-6E71BE6BD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8164775-C4B6-77F1-DD30-02AF8BFE8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24" y="1513978"/>
            <a:ext cx="4936819" cy="193622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CB30308-E1FF-54FD-1787-A6717E9F3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548" y="2452158"/>
            <a:ext cx="4793104" cy="179875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F900ADA-C173-2131-A9D0-444C0C54C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7334" y="3171611"/>
            <a:ext cx="4264539" cy="19960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97167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EC747-4153-23FD-13AF-D57DF66C4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197A64-95E3-CEDA-2EF7-9C8953FC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TCC8 dismantling work process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3B81B-1EBE-931B-4380-AC274B911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5BFE5-C940-F296-5448-497A779B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B0032-CA0B-DDCA-3B06-91CB92CE7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DEFB6AE-3C8E-869A-A80D-CD2AACCD1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2111060"/>
            <a:ext cx="3446153" cy="35023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C0577AA-D403-D650-76CB-7A4D793DF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665" y="1350490"/>
            <a:ext cx="3201418" cy="4699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5987283-E18E-FA97-8500-00029D82D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77" y="412750"/>
            <a:ext cx="4540394" cy="52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58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D0235-C3F8-4874-8343-5DD6FA964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C53E19-2B11-A0FC-4F0B-9938898FF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4439256" cy="707062"/>
          </a:xfrm>
        </p:spPr>
        <p:txBody>
          <a:bodyPr/>
          <a:lstStyle/>
          <a:p>
            <a:r>
              <a:rPr lang="en-GB" dirty="0"/>
              <a:t>Inventory of items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9E9EF-470A-037B-DBA5-91B650E7C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CD252-202A-3FDF-00D1-2A896379F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AE171-3D76-0C04-FEC1-2A0447818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Image 1" descr="Une image contenant texte, capture d’écran, nombre, Parallèle&#10;&#10;Le contenu généré par l’IA peut être incorrect.">
            <a:extLst>
              <a:ext uri="{FF2B5EF4-FFF2-40B4-BE49-F238E27FC236}">
                <a16:creationId xmlns:a16="http://schemas.microsoft.com/office/drawing/2014/main" id="{A0070112-3143-78F3-83C9-117DF6D71D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2" b="35094"/>
          <a:stretch>
            <a:fillRect/>
          </a:stretch>
        </p:blipFill>
        <p:spPr bwMode="auto">
          <a:xfrm>
            <a:off x="322397" y="1234594"/>
            <a:ext cx="7004639" cy="27138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 descr="Une image contenant capture d’écran, diagramme, Plan&#10;&#10;Le contenu généré par l’IA peut être incorrect.">
            <a:extLst>
              <a:ext uri="{FF2B5EF4-FFF2-40B4-BE49-F238E27FC236}">
                <a16:creationId xmlns:a16="http://schemas.microsoft.com/office/drawing/2014/main" id="{0252FF2A-294E-D557-CA05-1395A5FA7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26" y="1066332"/>
            <a:ext cx="5261900" cy="305032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6DFAEAD-8F05-040D-5B36-84496E8E68A6}"/>
              </a:ext>
            </a:extLst>
          </p:cNvPr>
          <p:cNvSpPr txBox="1"/>
          <p:nvPr/>
        </p:nvSpPr>
        <p:spPr>
          <a:xfrm>
            <a:off x="409974" y="4655293"/>
            <a:ext cx="8854027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/>
              <a:t>Need to </a:t>
            </a:r>
            <a:r>
              <a:rPr lang="fr-FR" b="1" dirty="0" err="1"/>
              <a:t>make</a:t>
            </a:r>
            <a:r>
              <a:rPr lang="fr-FR" b="1" dirty="0"/>
              <a:t> sure </a:t>
            </a:r>
            <a:r>
              <a:rPr lang="fr-FR" b="1" dirty="0" err="1"/>
              <a:t>this</a:t>
            </a:r>
            <a:r>
              <a:rPr lang="fr-FR" b="1" dirty="0"/>
              <a:t> table </a:t>
            </a:r>
            <a:r>
              <a:rPr lang="fr-FR" b="1" dirty="0" err="1"/>
              <a:t>is</a:t>
            </a:r>
            <a:r>
              <a:rPr lang="fr-FR" b="1" dirty="0"/>
              <a:t> up to date </a:t>
            </a:r>
          </a:p>
          <a:p>
            <a:pPr marL="171450" indent="-171450" algn="l">
              <a:buFont typeface="Symbol" panose="05050102010706020507" pitchFamily="18" charset="2"/>
              <a:buChar char="Þ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waste</a:t>
            </a:r>
            <a:r>
              <a:rPr lang="fr-FR" dirty="0"/>
              <a:t> ? (</a:t>
            </a:r>
            <a:r>
              <a:rPr lang="fr-FR" dirty="0" err="1"/>
              <a:t>needed</a:t>
            </a:r>
            <a:r>
              <a:rPr lang="fr-FR" dirty="0"/>
              <a:t> for the </a:t>
            </a:r>
            <a:r>
              <a:rPr lang="fr-FR" dirty="0" err="1"/>
              <a:t>forcast</a:t>
            </a:r>
            <a:r>
              <a:rPr lang="fr-FR" dirty="0"/>
              <a:t> for </a:t>
            </a:r>
            <a:r>
              <a:rPr lang="fr-FR" dirty="0" err="1"/>
              <a:t>disposal</a:t>
            </a:r>
            <a:r>
              <a:rPr lang="fr-FR" dirty="0"/>
              <a:t> in RWTC)</a:t>
            </a:r>
          </a:p>
          <a:p>
            <a:pPr marL="171450" indent="-171450" algn="l">
              <a:buFont typeface="Symbol" panose="05050102010706020507" pitchFamily="18" charset="2"/>
              <a:buChar char="Þ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spare</a:t>
            </a:r>
            <a:r>
              <a:rPr lang="fr-FR" dirty="0"/>
              <a:t> </a:t>
            </a:r>
            <a:r>
              <a:rPr lang="fr-FR" dirty="0" err="1"/>
              <a:t>equipment</a:t>
            </a:r>
            <a:r>
              <a:rPr lang="fr-FR" dirty="0"/>
              <a:t> ? (</a:t>
            </a: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treated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caution and not </a:t>
            </a:r>
            <a:r>
              <a:rPr lang="fr-FR" dirty="0" err="1"/>
              <a:t>send</a:t>
            </a:r>
            <a:r>
              <a:rPr lang="fr-FR" dirty="0"/>
              <a:t> to </a:t>
            </a:r>
            <a:r>
              <a:rPr lang="fr-FR" dirty="0" err="1"/>
              <a:t>waste</a:t>
            </a:r>
            <a:r>
              <a:rPr lang="fr-FR" dirty="0"/>
              <a:t> !)</a:t>
            </a:r>
          </a:p>
          <a:p>
            <a:pPr marL="171450" indent="-171450" algn="l">
              <a:buFont typeface="Symbol" panose="05050102010706020507" pitchFamily="18" charset="2"/>
              <a:buChar char="Þ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going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reused</a:t>
            </a:r>
            <a:r>
              <a:rPr lang="fr-FR" dirty="0"/>
              <a:t> in the construction phase (</a:t>
            </a:r>
            <a:r>
              <a:rPr lang="fr-FR" dirty="0" err="1"/>
              <a:t>storage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found</a:t>
            </a:r>
            <a:r>
              <a:rPr lang="fr-FR" dirty="0"/>
              <a:t> in TCC8)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26E4B28-C86C-C67A-E280-4633CB93C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2991" y="4116660"/>
            <a:ext cx="631461" cy="55395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42CAFFA-DDEF-736B-8791-AC4903CDB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43" y="4101335"/>
            <a:ext cx="631461" cy="55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223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D8DF4-8890-48CA-8E7D-939DA2F42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20E922-6A43-CCB9-9DF8-A5AB6A7B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024" y="290466"/>
            <a:ext cx="8329612" cy="707062"/>
          </a:xfrm>
        </p:spPr>
        <p:txBody>
          <a:bodyPr/>
          <a:lstStyle/>
          <a:p>
            <a:r>
              <a:rPr lang="en-GB" dirty="0"/>
              <a:t>Dismantling stages scenario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6EF40-BA78-6126-F830-B5958442D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July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93AC4-1813-D0F9-8F70-D078FC4EF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Nicolas QUINQUIS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C2911-CF07-D899-95D3-8B6A2864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107992-D5BA-0E06-23FA-07D02C990CE4}"/>
              </a:ext>
            </a:extLst>
          </p:cNvPr>
          <p:cNvSpPr txBox="1"/>
          <p:nvPr/>
        </p:nvSpPr>
        <p:spPr>
          <a:xfrm>
            <a:off x="319101" y="997528"/>
            <a:ext cx="11805166" cy="47705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400" dirty="0"/>
              <a:t>Goal of </a:t>
            </a:r>
            <a:r>
              <a:rPr lang="fr-FR" sz="2400" dirty="0" err="1"/>
              <a:t>this</a:t>
            </a:r>
            <a:r>
              <a:rPr lang="fr-FR" sz="2400" dirty="0"/>
              <a:t> document : </a:t>
            </a:r>
          </a:p>
          <a:p>
            <a:pPr algn="l"/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sz="1600" b="1" dirty="0" err="1"/>
              <a:t>Define</a:t>
            </a:r>
            <a:r>
              <a:rPr lang="fr-FR" sz="1600" b="1" dirty="0"/>
              <a:t> and </a:t>
            </a:r>
            <a:r>
              <a:rPr lang="fr-FR" sz="1600" b="1" dirty="0" err="1"/>
              <a:t>order</a:t>
            </a:r>
            <a:r>
              <a:rPr lang="fr-FR" sz="1600" b="1" dirty="0"/>
              <a:t> </a:t>
            </a:r>
            <a:r>
              <a:rPr lang="fr-FR" sz="1600" b="1" dirty="0" err="1"/>
              <a:t>each</a:t>
            </a:r>
            <a:r>
              <a:rPr lang="fr-FR" sz="1600" b="1" dirty="0"/>
              <a:t> </a:t>
            </a:r>
            <a:r>
              <a:rPr lang="fr-FR" sz="1600" b="1" dirty="0" err="1"/>
              <a:t>steps</a:t>
            </a:r>
            <a:r>
              <a:rPr lang="fr-FR" sz="1600" dirty="0"/>
              <a:t>, </a:t>
            </a:r>
            <a:r>
              <a:rPr lang="fr-FR" sz="1600" dirty="0" err="1"/>
              <a:t>define</a:t>
            </a:r>
            <a:r>
              <a:rPr lang="fr-FR" sz="1600" dirty="0"/>
              <a:t> the </a:t>
            </a:r>
            <a:r>
              <a:rPr lang="fr-FR" sz="1600" dirty="0" err="1"/>
              <a:t>resources</a:t>
            </a:r>
            <a:r>
              <a:rPr lang="fr-FR" sz="1600" dirty="0"/>
              <a:t> </a:t>
            </a:r>
            <a:r>
              <a:rPr lang="fr-FR" sz="1600" dirty="0" err="1"/>
              <a:t>needed</a:t>
            </a:r>
            <a:r>
              <a:rPr lang="fr-FR" sz="1600" dirty="0"/>
              <a:t> and </a:t>
            </a:r>
            <a:r>
              <a:rPr lang="fr-FR" sz="1600" dirty="0" err="1"/>
              <a:t>responsibility</a:t>
            </a:r>
            <a:r>
              <a:rPr lang="fr-FR" sz="1600" dirty="0"/>
              <a:t> of the </a:t>
            </a:r>
            <a:r>
              <a:rPr lang="fr-FR" sz="1600" dirty="0" err="1"/>
              <a:t>involved</a:t>
            </a:r>
            <a:r>
              <a:rPr lang="fr-FR" sz="1600" dirty="0"/>
              <a:t> groups.</a:t>
            </a:r>
          </a:p>
          <a:p>
            <a:pPr algn="l"/>
            <a:r>
              <a:rPr lang="fr-FR" sz="1600" dirty="0"/>
              <a:t> </a:t>
            </a:r>
          </a:p>
          <a:p>
            <a:pPr marL="285750" indent="-285750" algn="l">
              <a:buFontTx/>
              <a:buChar char="-"/>
            </a:pPr>
            <a:r>
              <a:rPr lang="fr-FR" sz="1600" b="1" dirty="0"/>
              <a:t>Tools and process </a:t>
            </a:r>
            <a:r>
              <a:rPr lang="fr-FR" sz="1600" b="1" dirty="0" err="1"/>
              <a:t>preparation</a:t>
            </a:r>
            <a:r>
              <a:rPr lang="fr-FR" sz="1600" b="1" dirty="0"/>
              <a:t> </a:t>
            </a:r>
            <a:r>
              <a:rPr lang="fr-FR" sz="1600" dirty="0"/>
              <a:t>(</a:t>
            </a:r>
            <a:r>
              <a:rPr lang="fr-FR" sz="1600" dirty="0" err="1"/>
              <a:t>eg</a:t>
            </a:r>
            <a:r>
              <a:rPr lang="fr-FR" sz="1600" dirty="0"/>
              <a:t> : bunker for XTAX </a:t>
            </a:r>
            <a:r>
              <a:rPr lang="fr-FR" sz="1600" dirty="0" err="1"/>
              <a:t>dismantling</a:t>
            </a:r>
            <a:r>
              <a:rPr lang="fr-FR" sz="1600" dirty="0"/>
              <a:t> or </a:t>
            </a:r>
            <a:r>
              <a:rPr lang="fr-FR" sz="1600" dirty="0" err="1"/>
              <a:t>loading</a:t>
            </a:r>
            <a:r>
              <a:rPr lang="fr-FR" sz="1600" dirty="0"/>
              <a:t>, container for transport, </a:t>
            </a:r>
            <a:r>
              <a:rPr lang="fr-FR" sz="1600" dirty="0" err="1"/>
              <a:t>etc</a:t>
            </a:r>
            <a:r>
              <a:rPr lang="fr-FR" sz="1600" dirty="0"/>
              <a:t>)</a:t>
            </a:r>
          </a:p>
          <a:p>
            <a:pPr marL="285750" indent="-285750" algn="l">
              <a:buFontTx/>
              <a:buChar char="-"/>
            </a:pPr>
            <a:endParaRPr lang="fr-FR" sz="1600" dirty="0"/>
          </a:p>
          <a:p>
            <a:pPr marL="285750" indent="-285750" algn="l">
              <a:buFontTx/>
              <a:buChar char="-"/>
            </a:pPr>
            <a:r>
              <a:rPr lang="fr-FR" sz="1600" b="1" dirty="0" err="1"/>
              <a:t>Overview</a:t>
            </a:r>
            <a:r>
              <a:rPr lang="fr-FR" sz="1600" b="1" dirty="0"/>
              <a:t> of </a:t>
            </a:r>
            <a:r>
              <a:rPr lang="fr-FR" sz="1600" b="1" dirty="0" err="1"/>
              <a:t>this</a:t>
            </a:r>
            <a:r>
              <a:rPr lang="fr-FR" sz="1600" b="1" dirty="0"/>
              <a:t> </a:t>
            </a:r>
            <a:r>
              <a:rPr lang="fr-FR" sz="1600" b="1" dirty="0" err="1"/>
              <a:t>operation</a:t>
            </a:r>
            <a:r>
              <a:rPr lang="fr-FR" sz="1600" b="1" dirty="0"/>
              <a:t> </a:t>
            </a:r>
            <a:r>
              <a:rPr lang="fr-FR" sz="1600" dirty="0"/>
              <a:t>to </a:t>
            </a:r>
            <a:r>
              <a:rPr lang="fr-FR" sz="1600" dirty="0" err="1"/>
              <a:t>prepare</a:t>
            </a:r>
            <a:r>
              <a:rPr lang="fr-FR" sz="1600" dirty="0"/>
              <a:t> the </a:t>
            </a:r>
            <a:r>
              <a:rPr lang="fr-FR" sz="1600" dirty="0" err="1"/>
              <a:t>work</a:t>
            </a:r>
            <a:r>
              <a:rPr lang="fr-FR" sz="1600" dirty="0"/>
              <a:t> and dose planning, planning, ALARA </a:t>
            </a:r>
            <a:r>
              <a:rPr lang="fr-FR" sz="1600" dirty="0" err="1"/>
              <a:t>comittee</a:t>
            </a:r>
            <a:r>
              <a:rPr lang="fr-FR" sz="1600" dirty="0"/>
              <a:t>, etc.</a:t>
            </a:r>
          </a:p>
          <a:p>
            <a:pPr marL="285750" indent="-285750" algn="l">
              <a:buFontTx/>
              <a:buChar char="-"/>
            </a:pPr>
            <a:endParaRPr lang="fr-FR" dirty="0"/>
          </a:p>
          <a:p>
            <a:pPr algn="l"/>
            <a:r>
              <a:rPr lang="fr-FR" sz="2400" dirty="0"/>
              <a:t>Next </a:t>
            </a:r>
            <a:r>
              <a:rPr lang="fr-FR" sz="2400" dirty="0" err="1"/>
              <a:t>steps</a:t>
            </a:r>
            <a:r>
              <a:rPr lang="fr-FR" sz="2400" dirty="0"/>
              <a:t> : </a:t>
            </a:r>
          </a:p>
          <a:p>
            <a:pPr algn="l"/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dirty="0"/>
              <a:t>To </a:t>
            </a:r>
            <a:r>
              <a:rPr lang="fr-FR" dirty="0" err="1"/>
              <a:t>review</a:t>
            </a:r>
            <a:r>
              <a:rPr lang="fr-FR" dirty="0"/>
              <a:t> and </a:t>
            </a:r>
            <a:r>
              <a:rPr lang="fr-FR" dirty="0" err="1"/>
              <a:t>comments</a:t>
            </a:r>
            <a:r>
              <a:rPr lang="fr-FR" dirty="0"/>
              <a:t> on the document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involved</a:t>
            </a:r>
            <a:r>
              <a:rPr lang="fr-FR" dirty="0"/>
              <a:t> groups : </a:t>
            </a:r>
          </a:p>
          <a:p>
            <a:pPr algn="l"/>
            <a:r>
              <a:rPr lang="fr-FR" sz="1400" dirty="0"/>
              <a:t> </a:t>
            </a:r>
            <a:r>
              <a:rPr lang="fr-FR" sz="1400" dirty="0">
                <a:sym typeface="Wingdings" panose="05000000000000000000" pitchFamily="2" charset="2"/>
              </a:rPr>
              <a:t> </a:t>
            </a:r>
            <a:r>
              <a:rPr lang="fr-FR" sz="1400" b="1" dirty="0"/>
              <a:t>Action N.QUINQUIS: </a:t>
            </a:r>
            <a:r>
              <a:rPr lang="fr-FR" sz="1400" dirty="0" err="1"/>
              <a:t>make</a:t>
            </a:r>
            <a:r>
              <a:rPr lang="fr-FR" sz="1400" dirty="0"/>
              <a:t> the document accessible on </a:t>
            </a:r>
            <a:r>
              <a:rPr lang="fr-FR" sz="1400" dirty="0" err="1"/>
              <a:t>onedrive</a:t>
            </a:r>
            <a:r>
              <a:rPr lang="fr-FR" sz="1400" dirty="0"/>
              <a:t> to </a:t>
            </a:r>
            <a:r>
              <a:rPr lang="fr-FR" sz="1400" dirty="0" err="1"/>
              <a:t>get</a:t>
            </a:r>
            <a:r>
              <a:rPr lang="fr-FR" sz="1400" dirty="0"/>
              <a:t> </a:t>
            </a:r>
            <a:r>
              <a:rPr lang="fr-FR" sz="1400" dirty="0" err="1"/>
              <a:t>comments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people </a:t>
            </a:r>
            <a:r>
              <a:rPr lang="fr-FR" sz="1400" dirty="0" err="1"/>
              <a:t>listed</a:t>
            </a:r>
            <a:r>
              <a:rPr lang="fr-FR" sz="1400" dirty="0"/>
              <a:t> on the first page.</a:t>
            </a:r>
          </a:p>
          <a:p>
            <a:pPr algn="l"/>
            <a:r>
              <a:rPr lang="fr-FR" sz="1400" dirty="0">
                <a:sym typeface="Wingdings" panose="05000000000000000000" pitchFamily="2" charset="2"/>
              </a:rPr>
              <a:t>  </a:t>
            </a:r>
            <a:r>
              <a:rPr lang="fr-FR" sz="1400" dirty="0"/>
              <a:t>Need </a:t>
            </a:r>
            <a:r>
              <a:rPr lang="fr-FR" sz="1400" dirty="0" err="1"/>
              <a:t>from</a:t>
            </a:r>
            <a:r>
              <a:rPr lang="fr-FR" sz="1400" dirty="0"/>
              <a:t> SY-STI: </a:t>
            </a:r>
            <a:r>
              <a:rPr lang="fr-FR" sz="1400" b="1" dirty="0" err="1"/>
              <a:t>clarify</a:t>
            </a:r>
            <a:r>
              <a:rPr lang="fr-FR" sz="1400" b="1" dirty="0"/>
              <a:t> </a:t>
            </a:r>
            <a:r>
              <a:rPr lang="fr-FR" sz="1400" b="1" dirty="0" err="1"/>
              <a:t>some</a:t>
            </a:r>
            <a:r>
              <a:rPr lang="fr-FR" sz="1400" b="1" dirty="0"/>
              <a:t> process </a:t>
            </a:r>
            <a:r>
              <a:rPr lang="fr-FR" sz="1400" dirty="0"/>
              <a:t>(</a:t>
            </a:r>
            <a:r>
              <a:rPr lang="fr-FR" sz="1400" dirty="0" err="1"/>
              <a:t>disconnecting</a:t>
            </a:r>
            <a:r>
              <a:rPr lang="fr-FR" sz="1400" dirty="0"/>
              <a:t> magnets : </a:t>
            </a:r>
            <a:r>
              <a:rPr lang="fr-FR" sz="1400" dirty="0" err="1"/>
              <a:t>who</a:t>
            </a:r>
            <a:r>
              <a:rPr lang="fr-FR" sz="1400" dirty="0"/>
              <a:t>, </a:t>
            </a:r>
            <a:r>
              <a:rPr lang="fr-FR" sz="1400" dirty="0" err="1"/>
              <a:t>when</a:t>
            </a:r>
            <a:r>
              <a:rPr lang="fr-FR" sz="1400" dirty="0"/>
              <a:t>, </a:t>
            </a:r>
            <a:r>
              <a:rPr lang="fr-FR" sz="1400" dirty="0" err="1"/>
              <a:t>etc</a:t>
            </a:r>
            <a:r>
              <a:rPr lang="fr-FR" sz="1400" dirty="0"/>
              <a:t>),  </a:t>
            </a:r>
            <a:r>
              <a:rPr lang="fr-FR" sz="1400" b="1" dirty="0" err="1"/>
              <a:t>waste&amp;spare</a:t>
            </a:r>
            <a:r>
              <a:rPr lang="fr-FR" sz="1400" b="1" dirty="0"/>
              <a:t> :  </a:t>
            </a:r>
            <a:r>
              <a:rPr lang="fr-FR" sz="1400" dirty="0" err="1"/>
              <a:t>make</a:t>
            </a:r>
            <a:r>
              <a:rPr lang="fr-FR" sz="1400" dirty="0"/>
              <a:t> sure the </a:t>
            </a:r>
            <a:r>
              <a:rPr lang="fr-FR" sz="1400" dirty="0" err="1"/>
              <a:t>list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up to date, </a:t>
            </a:r>
            <a:r>
              <a:rPr lang="fr-FR" sz="1400" b="1" dirty="0" err="1"/>
              <a:t>missing</a:t>
            </a:r>
            <a:r>
              <a:rPr lang="fr-FR" sz="1400" b="1" dirty="0"/>
              <a:t> </a:t>
            </a:r>
            <a:r>
              <a:rPr lang="fr-FR" sz="1400" b="1" dirty="0" err="1"/>
              <a:t>steps</a:t>
            </a:r>
            <a:r>
              <a:rPr lang="fr-FR" sz="1400" dirty="0"/>
              <a:t> ? </a:t>
            </a:r>
            <a:r>
              <a:rPr lang="fr-FR" sz="1400" b="1" dirty="0"/>
              <a:t>Check and comment the time</a:t>
            </a:r>
            <a:r>
              <a:rPr lang="fr-FR" sz="1400" dirty="0"/>
              <a:t> for </a:t>
            </a:r>
            <a:r>
              <a:rPr lang="fr-FR" sz="1400" dirty="0" err="1"/>
              <a:t>each</a:t>
            </a:r>
            <a:r>
              <a:rPr lang="fr-FR" sz="1400" dirty="0"/>
              <a:t> part.</a:t>
            </a:r>
          </a:p>
          <a:p>
            <a:pPr algn="l"/>
            <a:endParaRPr lang="fr-FR" dirty="0"/>
          </a:p>
          <a:p>
            <a:pPr marL="285750" indent="-285750" algn="l">
              <a:buFontTx/>
              <a:buChar char="-"/>
            </a:pPr>
            <a:r>
              <a:rPr lang="fr-FR" dirty="0"/>
              <a:t>To </a:t>
            </a:r>
            <a:r>
              <a:rPr lang="fr-FR" dirty="0" err="1"/>
              <a:t>choose</a:t>
            </a:r>
            <a:r>
              <a:rPr lang="fr-FR" dirty="0"/>
              <a:t> and to </a:t>
            </a:r>
            <a:r>
              <a:rPr lang="fr-FR" dirty="0" err="1"/>
              <a:t>assess</a:t>
            </a:r>
            <a:r>
              <a:rPr lang="fr-FR" dirty="0"/>
              <a:t> solutions for </a:t>
            </a:r>
            <a:r>
              <a:rPr lang="fr-FR" dirty="0" err="1"/>
              <a:t>specific</a:t>
            </a:r>
            <a:r>
              <a:rPr lang="fr-FR" dirty="0"/>
              <a:t> </a:t>
            </a:r>
            <a:r>
              <a:rPr lang="fr-FR" dirty="0" err="1"/>
              <a:t>tasks</a:t>
            </a:r>
            <a:r>
              <a:rPr lang="fr-FR" dirty="0"/>
              <a:t> on hot </a:t>
            </a:r>
            <a:r>
              <a:rPr lang="fr-FR" dirty="0" err="1"/>
              <a:t>equipments</a:t>
            </a:r>
            <a:r>
              <a:rPr lang="fr-FR" dirty="0"/>
              <a:t> (XTAX </a:t>
            </a:r>
            <a:r>
              <a:rPr lang="fr-FR" dirty="0" err="1"/>
              <a:t>dismantling</a:t>
            </a:r>
            <a:r>
              <a:rPr lang="fr-FR" dirty="0"/>
              <a:t>, </a:t>
            </a:r>
            <a:r>
              <a:rPr lang="fr-FR" dirty="0" err="1"/>
              <a:t>target</a:t>
            </a:r>
            <a:r>
              <a:rPr lang="fr-FR" dirty="0"/>
              <a:t>) : transport and RWM </a:t>
            </a:r>
            <a:r>
              <a:rPr lang="fr-FR" dirty="0" err="1"/>
              <a:t>requirements</a:t>
            </a:r>
            <a:r>
              <a:rPr lang="fr-FR" dirty="0"/>
              <a:t> =&gt; Handling process and containers </a:t>
            </a:r>
            <a:r>
              <a:rPr lang="fr-FR" dirty="0" err="1"/>
              <a:t>needed</a:t>
            </a:r>
            <a:r>
              <a:rPr lang="fr-FR" dirty="0"/>
              <a:t> =&gt; </a:t>
            </a:r>
            <a:r>
              <a:rPr lang="fr-FR" dirty="0" err="1"/>
              <a:t>dismantling</a:t>
            </a:r>
            <a:r>
              <a:rPr lang="fr-FR" dirty="0"/>
              <a:t> process.</a:t>
            </a:r>
          </a:p>
          <a:p>
            <a:pPr algn="l"/>
            <a:r>
              <a:rPr lang="fr-FR" sz="1400" dirty="0">
                <a:sym typeface="Wingdings" panose="05000000000000000000" pitchFamily="2" charset="2"/>
              </a:rPr>
              <a:t> </a:t>
            </a:r>
            <a:r>
              <a:rPr lang="fr-FR" sz="1400" dirty="0" err="1">
                <a:sym typeface="Wingdings" panose="05000000000000000000" pitchFamily="2" charset="2"/>
              </a:rPr>
              <a:t>See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next</a:t>
            </a:r>
            <a:r>
              <a:rPr lang="fr-FR" sz="1400" dirty="0">
                <a:sym typeface="Wingdings" panose="05000000000000000000" pitchFamily="2" charset="2"/>
              </a:rPr>
              <a:t> slide.</a:t>
            </a:r>
            <a:endParaRPr lang="fr-FR" sz="14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DF063B0-0D59-BB52-FDED-3331DF1A8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7400" y="643997"/>
            <a:ext cx="1904042" cy="93954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809678F-D4B9-A9E4-A239-84555F9CF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968" y="2457608"/>
            <a:ext cx="2325649" cy="121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13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0F64B653FF140B71E3C38D76328F3" ma:contentTypeVersion="9" ma:contentTypeDescription="Create a new document." ma:contentTypeScope="" ma:versionID="064e5355d880ea0532964ace2b1163c8">
  <xsd:schema xmlns:xsd="http://www.w3.org/2001/XMLSchema" xmlns:xs="http://www.w3.org/2001/XMLSchema" xmlns:p="http://schemas.microsoft.com/office/2006/metadata/properties" xmlns:ns3="2068f9a5-addb-426d-9e37-5e8e83223600" xmlns:ns4="5bc45ab4-353b-4a93-8f64-43ed8c287cd6" targetNamespace="http://schemas.microsoft.com/office/2006/metadata/properties" ma:root="true" ma:fieldsID="b519324e2a4b55d9d3f338554a9411d7" ns3:_="" ns4:_="">
    <xsd:import namespace="2068f9a5-addb-426d-9e37-5e8e83223600"/>
    <xsd:import namespace="5bc45ab4-353b-4a93-8f64-43ed8c287c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8f9a5-addb-426d-9e37-5e8e832236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45ab4-353b-4a93-8f64-43ed8c287c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068f9a5-addb-426d-9e37-5e8e83223600" xsi:nil="true"/>
  </documentManagement>
</p:properties>
</file>

<file path=customXml/itemProps1.xml><?xml version="1.0" encoding="utf-8"?>
<ds:datastoreItem xmlns:ds="http://schemas.openxmlformats.org/officeDocument/2006/customXml" ds:itemID="{13FBE442-6F07-4234-A1AD-FB71E992C037}">
  <ds:schemaRefs>
    <ds:schemaRef ds:uri="2068f9a5-addb-426d-9e37-5e8e83223600"/>
    <ds:schemaRef ds:uri="5bc45ab4-353b-4a93-8f64-43ed8c287cd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42B3BC0-2CAA-406C-BEB3-09363E4497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1D2E5A-C26A-4AE7-9335-93F928FF3791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5bc45ab4-353b-4a93-8f64-43ed8c287cd6"/>
    <ds:schemaRef ds:uri="http://purl.org/dc/terms/"/>
    <ds:schemaRef ds:uri="2068f9a5-addb-426d-9e37-5e8e83223600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209</TotalTime>
  <Words>717</Words>
  <Application>Microsoft Office PowerPoint</Application>
  <PresentationFormat>Grand écran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Office Theme</vt:lpstr>
      <vt:lpstr>TCC8 target area dismantling</vt:lpstr>
      <vt:lpstr>Scope of the “TCC8 Target area” dismanting </vt:lpstr>
      <vt:lpstr>Scope of the “TCC8 Target area” dismanting A.K.A radioactive part of TCC8 cavern  </vt:lpstr>
      <vt:lpstr>Scope of the “TCC8 Target area” dismanting A.K.A radioactive part of TCC8 cavern  </vt:lpstr>
      <vt:lpstr>Scope of the “TCC8 Target area” dismanting </vt:lpstr>
      <vt:lpstr>Dismantling stages scenario </vt:lpstr>
      <vt:lpstr>TCC8 dismantling work process </vt:lpstr>
      <vt:lpstr>Inventory of items</vt:lpstr>
      <vt:lpstr>Dismantling stages scenario </vt:lpstr>
      <vt:lpstr>Hot items and tranport</vt:lpstr>
      <vt:lpstr>Preparation phase and methodology</vt:lpstr>
      <vt:lpstr>Preparation phase and methodology</vt:lpstr>
      <vt:lpstr>Dismantling schedule example:</vt:lpstr>
      <vt:lpstr>Conclusion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Ixone Angulo Vaquero</dc:creator>
  <cp:lastModifiedBy>Nicolas Quinquis</cp:lastModifiedBy>
  <cp:revision>7</cp:revision>
  <dcterms:created xsi:type="dcterms:W3CDTF">2023-11-29T13:04:50Z</dcterms:created>
  <dcterms:modified xsi:type="dcterms:W3CDTF">2025-07-16T09:36:53Z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0x010100F3F0F64B653FF140B71E3C38D76328F3</vt:lpwstr>
  </property>
</Properties>
</file>