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833" r:id="rId2"/>
    <p:sldId id="834" r:id="rId3"/>
    <p:sldId id="830" r:id="rId4"/>
    <p:sldId id="831" r:id="rId5"/>
    <p:sldId id="832" r:id="rId6"/>
    <p:sldId id="278" r:id="rId7"/>
  </p:sldIdLst>
  <p:sldSz cx="12192000" cy="6858000"/>
  <p:notesSz cx="9926638" cy="1430178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7382" autoAdjust="0"/>
  </p:normalViewPr>
  <p:slideViewPr>
    <p:cSldViewPr>
      <p:cViewPr varScale="1">
        <p:scale>
          <a:sx n="78" d="100"/>
          <a:sy n="78" d="100"/>
        </p:scale>
        <p:origin x="878" y="9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16952"/>
          </a:xfrm>
          <a:prstGeom prst="rect">
            <a:avLst/>
          </a:prstGeom>
        </p:spPr>
        <p:txBody>
          <a:bodyPr vert="horz" lIns="116293" tIns="58147" rIns="116293" bIns="58147" rtlCol="0"/>
          <a:lstStyle>
            <a:lvl1pPr algn="l">
              <a:defRPr sz="15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16952"/>
          </a:xfrm>
          <a:prstGeom prst="rect">
            <a:avLst/>
          </a:prstGeom>
        </p:spPr>
        <p:txBody>
          <a:bodyPr vert="horz" lIns="116293" tIns="58147" rIns="116293" bIns="58147" rtlCol="0"/>
          <a:lstStyle>
            <a:lvl1pPr algn="r">
              <a:defRPr sz="1500"/>
            </a:lvl1pPr>
          </a:lstStyle>
          <a:p>
            <a:fld id="{12623AC6-E0BD-BE48-A614-F0E7C08BAB76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1513" y="1787525"/>
            <a:ext cx="8583612" cy="4827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6293" tIns="58147" rIns="116293" bIns="5814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882735"/>
            <a:ext cx="7941310" cy="5631329"/>
          </a:xfrm>
          <a:prstGeom prst="rect">
            <a:avLst/>
          </a:prstGeom>
        </p:spPr>
        <p:txBody>
          <a:bodyPr vert="horz" lIns="116293" tIns="58147" rIns="116293" bIns="5814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584838"/>
            <a:ext cx="4301543" cy="716951"/>
          </a:xfrm>
          <a:prstGeom prst="rect">
            <a:avLst/>
          </a:prstGeom>
        </p:spPr>
        <p:txBody>
          <a:bodyPr vert="horz" lIns="116293" tIns="58147" rIns="116293" bIns="58147" rtlCol="0" anchor="b"/>
          <a:lstStyle>
            <a:lvl1pPr algn="l">
              <a:defRPr sz="15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584838"/>
            <a:ext cx="4301543" cy="716951"/>
          </a:xfrm>
          <a:prstGeom prst="rect">
            <a:avLst/>
          </a:prstGeom>
        </p:spPr>
        <p:txBody>
          <a:bodyPr vert="horz" lIns="116293" tIns="58147" rIns="116293" bIns="58147" rtlCol="0" anchor="b"/>
          <a:lstStyle>
            <a:lvl1pPr algn="r">
              <a:defRPr sz="15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7/4/2025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7/4/2025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7/4/2025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7/4/2025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7/4/2025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7/4/2025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7/4/2025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646380-ADEC-8D1C-3B8B-3DD9C0C0A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C8DCFDA-E6B3-9F9D-82E8-7CD85C4DC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9317ED-5CA4-F6D8-B004-89481E1FE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BABCE-D0D5-425B-A758-2C3BEFAE603D}" type="datetimeFigureOut">
              <a:rPr lang="fr-FR" smtClean="0"/>
              <a:t>04/07/2025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2063D2-2302-A948-3402-E997588E4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5CD854-3259-6F0E-E7F2-068A291CF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B76-9794-48A0-84FF-6F220FC59B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32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7/4/2025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7/4/2025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7/4/2025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7/4/2025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7/4/2025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7/4/2025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7/4/2025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FB6A0-21CA-3E5B-1C17-A05468C7BD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B26D6EC0-55CF-BF99-270D-741E09513958}"/>
              </a:ext>
            </a:extLst>
          </p:cNvPr>
          <p:cNvSpPr txBox="1">
            <a:spLocks/>
          </p:cNvSpPr>
          <p:nvPr/>
        </p:nvSpPr>
        <p:spPr bwMode="auto">
          <a:xfrm>
            <a:off x="407987" y="260648"/>
            <a:ext cx="11376025" cy="52402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0" dirty="0"/>
              <a:t>HI-ECN3 – B. 754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05FF6834-85AA-BB3F-D14E-FE73F5FF8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419C07-AB7B-8B8D-F563-B6BB34B9FC34}"/>
              </a:ext>
            </a:extLst>
          </p:cNvPr>
          <p:cNvSpPr txBox="1"/>
          <p:nvPr/>
        </p:nvSpPr>
        <p:spPr>
          <a:xfrm>
            <a:off x="263352" y="996908"/>
            <a:ext cx="5705872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Under HI-ECN3 project, the  existing CERN facility will be adapted for a new physics experiment named SHIP</a:t>
            </a: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Scope</a:t>
            </a:r>
          </a:p>
          <a:p>
            <a:pPr marL="1200150" lvl="2" indent="-285750" algn="just">
              <a:buFont typeface="Wingdings" pitchFamily="2" charset="2"/>
              <a:buChar char="ü"/>
              <a:defRPr/>
            </a:pP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Construction of a new nuclear facility for target manipulation.</a:t>
            </a:r>
          </a:p>
          <a:p>
            <a:pPr marL="1657350" lvl="3" indent="-285750" algn="just">
              <a:buFont typeface="Wingdings" pitchFamily="2" charset="2"/>
              <a:buChar char="ü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Surface: 800m2</a:t>
            </a:r>
          </a:p>
          <a:p>
            <a:pPr marL="1657350" lvl="3" indent="-285750" algn="just">
              <a:buFont typeface="Wingdings" pitchFamily="2" charset="2"/>
              <a:buChar char="ü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Concrete building</a:t>
            </a:r>
          </a:p>
          <a:p>
            <a:pPr marL="1200150" lvl="2" indent="-285750" algn="just">
              <a:buFont typeface="Wingdings" pitchFamily="2" charset="2"/>
              <a:buChar char="ü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Renovation of the current building.</a:t>
            </a:r>
          </a:p>
          <a:p>
            <a:pPr marL="1200150" lvl="2" indent="-285750" algn="just">
              <a:buFont typeface="Wingdings" pitchFamily="2" charset="2"/>
              <a:buChar char="ü"/>
              <a:defRPr/>
            </a:pP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1m excavation on ECN3 cavern for future magnets.</a:t>
            </a:r>
          </a:p>
          <a:p>
            <a:pPr marL="1200150" lvl="2" indent="-285750" algn="just">
              <a:buFont typeface="Wingdings" pitchFamily="2" charset="2"/>
              <a:buChar char="ü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External works: concrete trench, parking, concrete slab, …</a:t>
            </a:r>
          </a:p>
          <a:p>
            <a:pPr marL="742950" lvl="1" indent="-285750" algn="just">
              <a:buFont typeface="Wingdings" pitchFamily="2" charset="2"/>
              <a:buChar char="ü"/>
              <a:defRPr/>
            </a:pP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Feasibility study going on</a:t>
            </a:r>
          </a:p>
          <a:p>
            <a:pPr marL="742950" lvl="1" indent="-285750" algn="just">
              <a:buFont typeface="Wingdings" pitchFamily="2" charset="2"/>
              <a:buChar char="ü"/>
              <a:defRPr/>
            </a:pP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Works 2027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742950" lvl="1" indent="-285750" algn="just">
              <a:buFont typeface="Wingdings" pitchFamily="2" charset="2"/>
              <a:buChar char="ü"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742950" lvl="1" indent="-285750" algn="just">
              <a:buFont typeface="Wingdings" pitchFamily="2" charset="2"/>
              <a:buChar char="ü"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457200" marR="0" lvl="1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725E23-9C2B-8EC6-EEA1-171AEAB7C5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9672" r="46653"/>
          <a:stretch/>
        </p:blipFill>
        <p:spPr>
          <a:xfrm>
            <a:off x="5860563" y="3507956"/>
            <a:ext cx="5544616" cy="27362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FA85957-4F4B-1672-3055-CAAB6996A6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r="51173" b="55082"/>
          <a:stretch/>
        </p:blipFill>
        <p:spPr>
          <a:xfrm>
            <a:off x="6311404" y="358471"/>
            <a:ext cx="5026889" cy="301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024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A3CD8-374D-0EF9-44AF-83C2F8ADBD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9F6408E2-52DE-ADE6-3341-E9B69050560E}"/>
              </a:ext>
            </a:extLst>
          </p:cNvPr>
          <p:cNvSpPr txBox="1">
            <a:spLocks/>
          </p:cNvSpPr>
          <p:nvPr/>
        </p:nvSpPr>
        <p:spPr bwMode="auto">
          <a:xfrm>
            <a:off x="407987" y="260648"/>
            <a:ext cx="11376025" cy="52402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0" dirty="0"/>
              <a:t>HI-ECN3 – B. 754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C0F3654-55F9-F09C-BF1D-B4E07FEEA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C2D1E1-5D8C-1F1C-B0C6-EC91051F58B8}"/>
              </a:ext>
            </a:extLst>
          </p:cNvPr>
          <p:cNvSpPr txBox="1"/>
          <p:nvPr/>
        </p:nvSpPr>
        <p:spPr>
          <a:xfrm>
            <a:off x="263352" y="996908"/>
            <a:ext cx="5705872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Under HI-ECN3 project, the  existing CERN facility will be adapted for a new physics experiment named SHIP</a:t>
            </a: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Scope</a:t>
            </a:r>
          </a:p>
          <a:p>
            <a:pPr marL="1200150" lvl="2" indent="-285750" algn="just">
              <a:buFont typeface="Wingdings" pitchFamily="2" charset="2"/>
              <a:buChar char="ü"/>
              <a:defRPr/>
            </a:pP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Construction of a new nuclear facility for target manipulation.</a:t>
            </a:r>
          </a:p>
          <a:p>
            <a:pPr marL="1657350" lvl="3" indent="-285750" algn="just">
              <a:buFont typeface="Wingdings" pitchFamily="2" charset="2"/>
              <a:buChar char="ü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Surface: 800m2</a:t>
            </a:r>
          </a:p>
          <a:p>
            <a:pPr marL="1657350" lvl="3" indent="-285750" algn="just">
              <a:buFont typeface="Wingdings" pitchFamily="2" charset="2"/>
              <a:buChar char="ü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Concrete building</a:t>
            </a:r>
          </a:p>
          <a:p>
            <a:pPr marL="1200150" lvl="2" indent="-285750" algn="just">
              <a:buFont typeface="Wingdings" pitchFamily="2" charset="2"/>
              <a:buChar char="ü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Renovation of the current building.</a:t>
            </a:r>
          </a:p>
          <a:p>
            <a:pPr marL="1200150" lvl="2" indent="-285750" algn="just">
              <a:buFont typeface="Wingdings" pitchFamily="2" charset="2"/>
              <a:buChar char="ü"/>
              <a:defRPr/>
            </a:pP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1m excavation on ECN3 cavern for future magnets.</a:t>
            </a:r>
          </a:p>
          <a:p>
            <a:pPr marL="1200150" lvl="2" indent="-285750" algn="just">
              <a:buFont typeface="Wingdings" pitchFamily="2" charset="2"/>
              <a:buChar char="ü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External works: concrete trench, parking, concrete slab, …</a:t>
            </a:r>
          </a:p>
          <a:p>
            <a:pPr marL="742950" lvl="1" indent="-285750" algn="just">
              <a:buFont typeface="Wingdings" pitchFamily="2" charset="2"/>
              <a:buChar char="ü"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742950" lvl="1" indent="-285750" algn="just">
              <a:buFont typeface="Wingdings" pitchFamily="2" charset="2"/>
              <a:buChar char="ü"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457200" marR="0" lvl="1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B7871F-19B4-523D-2332-F5B9BA459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09470" y="2422175"/>
            <a:ext cx="2613636" cy="49619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EDC8BC-B016-C271-E6D1-A616DF9A3D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4220" b="18393"/>
          <a:stretch/>
        </p:blipFill>
        <p:spPr>
          <a:xfrm>
            <a:off x="7006770" y="3759927"/>
            <a:ext cx="4063190" cy="26136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191954-E3BD-F6BF-27B7-FAE3B770FA3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4610"/>
          <a:stretch/>
        </p:blipFill>
        <p:spPr>
          <a:xfrm>
            <a:off x="7006770" y="846752"/>
            <a:ext cx="4002634" cy="274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793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C1DEC-DF07-B149-97EB-B9D522BA2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FC973959-9623-C082-02C8-A73AEBB9D61A}"/>
              </a:ext>
            </a:extLst>
          </p:cNvPr>
          <p:cNvSpPr txBox="1">
            <a:spLocks/>
          </p:cNvSpPr>
          <p:nvPr/>
        </p:nvSpPr>
        <p:spPr bwMode="auto">
          <a:xfrm>
            <a:off x="407987" y="260648"/>
            <a:ext cx="11376025" cy="52402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0" dirty="0"/>
              <a:t>Building 697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B0A9929-C778-DA65-1DD9-769FA1B21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3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1345F9-09EC-D201-9C76-A49C5F41D9CC}"/>
              </a:ext>
            </a:extLst>
          </p:cNvPr>
          <p:cNvSpPr txBox="1"/>
          <p:nvPr/>
        </p:nvSpPr>
        <p:spPr>
          <a:xfrm>
            <a:off x="191344" y="1299758"/>
            <a:ext cx="9793088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Building for the storage of radioactive blocks from the CNGS dismantling</a:t>
            </a: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Works finalised in March 2025</a:t>
            </a: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Construction cost</a:t>
            </a: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: 1M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Surface: 400m2</a:t>
            </a: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Concrete foundation and metallic structure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457200" marR="0" lvl="1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280F7A-C610-140C-E930-E5A8DEFF5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086" y="2900196"/>
            <a:ext cx="5331088" cy="2761052"/>
          </a:xfrm>
          <a:prstGeom prst="rect">
            <a:avLst/>
          </a:prstGeom>
        </p:spPr>
      </p:pic>
      <p:pic>
        <p:nvPicPr>
          <p:cNvPr id="12" name="Picture 11" descr="A building with a garage door&#10;&#10;AI-generated content may be incorrect.">
            <a:extLst>
              <a:ext uri="{FF2B5EF4-FFF2-40B4-BE49-F238E27FC236}">
                <a16:creationId xmlns:a16="http://schemas.microsoft.com/office/drawing/2014/main" id="{9E8022F0-4013-C5B6-DA30-B3F2A9759F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74" r="6195" b="18500"/>
          <a:stretch/>
        </p:blipFill>
        <p:spPr>
          <a:xfrm>
            <a:off x="5908198" y="1592826"/>
            <a:ext cx="5947006" cy="396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741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78FD97-5C0F-CA9D-20A4-F84880664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503DABD-3D2A-4589-65C4-AF0EA3A6F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4</a:t>
            </a:fld>
            <a:endParaRPr lang="en-US"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26DEC6-1B62-7C2A-E6B3-0B51D71A8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3787" y="396767"/>
            <a:ext cx="6490225" cy="302120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5B32203-B63A-E2D3-E2D1-7523D4415E0A}"/>
              </a:ext>
            </a:extLst>
          </p:cNvPr>
          <p:cNvSpPr txBox="1">
            <a:spLocks/>
          </p:cNvSpPr>
          <p:nvPr/>
        </p:nvSpPr>
        <p:spPr bwMode="auto">
          <a:xfrm>
            <a:off x="407987" y="260648"/>
            <a:ext cx="11376025" cy="52402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/>
              <a:t>B.3189 New SRF Building </a:t>
            </a:r>
            <a:endParaRPr lang="fr-FR" b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22C2FF-B74B-F80A-0341-0DEFCA01259B}"/>
              </a:ext>
            </a:extLst>
          </p:cNvPr>
          <p:cNvSpPr txBox="1"/>
          <p:nvPr/>
        </p:nvSpPr>
        <p:spPr bwMode="auto">
          <a:xfrm>
            <a:off x="623391" y="1301102"/>
            <a:ext cx="4392489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New machine building housing the user</a:t>
            </a: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’s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area, a large complex of cleanrooms, chemistry and thin film sputtering laboratories under a controlled and monitored environment. </a:t>
            </a: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Tender design is ongoing</a:t>
            </a: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Works: 2025-2026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Surface: </a:t>
            </a: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6250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m2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F336ED7-5638-5414-98F4-F2F6B4257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88" y="3429000"/>
            <a:ext cx="7058620" cy="27878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4B922ED-A559-8D83-BE1F-A63996448382}"/>
              </a:ext>
            </a:extLst>
          </p:cNvPr>
          <p:cNvSpPr txBox="1"/>
          <p:nvPr/>
        </p:nvSpPr>
        <p:spPr bwMode="auto">
          <a:xfrm>
            <a:off x="8256240" y="337994"/>
            <a:ext cx="28083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Courtesy of M. Manfredi</a:t>
            </a:r>
          </a:p>
        </p:txBody>
      </p:sp>
    </p:spTree>
    <p:extLst>
      <p:ext uri="{BB962C8B-B14F-4D97-AF65-F5344CB8AC3E}">
        <p14:creationId xmlns:p14="http://schemas.microsoft.com/office/powerpoint/2010/main" val="4198477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B63399-6B1D-5B21-AF27-497A5A49E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F1E97E8C-5A7F-C8CE-FA1F-9CBD5134B720}"/>
              </a:ext>
            </a:extLst>
          </p:cNvPr>
          <p:cNvSpPr txBox="1">
            <a:spLocks/>
          </p:cNvSpPr>
          <p:nvPr/>
        </p:nvSpPr>
        <p:spPr bwMode="auto">
          <a:xfrm>
            <a:off x="407987" y="260648"/>
            <a:ext cx="11376025" cy="52402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/>
              <a:t>B.3586 (SF58) New cooling tower LHC5</a:t>
            </a:r>
            <a:endParaRPr lang="fr-FR" b="0" dirty="0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C5FF4F32-F568-7E7E-DEC5-E56B8C20E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5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8CEF13-8A33-7EAE-D6B3-D75C7756BFED}"/>
              </a:ext>
            </a:extLst>
          </p:cNvPr>
          <p:cNvSpPr txBox="1"/>
          <p:nvPr/>
        </p:nvSpPr>
        <p:spPr bwMode="auto">
          <a:xfrm>
            <a:off x="10230446" y="3656268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Project location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90A150-E396-596D-3A90-7B37CD8747AA}"/>
              </a:ext>
            </a:extLst>
          </p:cNvPr>
          <p:cNvSpPr txBox="1"/>
          <p:nvPr/>
        </p:nvSpPr>
        <p:spPr bwMode="auto">
          <a:xfrm>
            <a:off x="5403756" y="5949280"/>
            <a:ext cx="28865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Support for future upgrade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B2EEF9-F37A-F788-239D-A075C16E3F8C}"/>
              </a:ext>
            </a:extLst>
          </p:cNvPr>
          <p:cNvSpPr txBox="1"/>
          <p:nvPr/>
        </p:nvSpPr>
        <p:spPr bwMode="auto">
          <a:xfrm>
            <a:off x="9408367" y="5861713"/>
            <a:ext cx="2426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Integration 3D model 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800CF6-1E08-45E3-BF9F-935D032FE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0464" y="1806084"/>
            <a:ext cx="3240000" cy="1807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CA0B72-34BC-05B1-34B2-7DF683C90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0464" y="4148126"/>
            <a:ext cx="3240000" cy="1614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F8E218-0010-1E8B-D2BE-B71E2FA93383}"/>
              </a:ext>
            </a:extLst>
          </p:cNvPr>
          <p:cNvSpPr txBox="1"/>
          <p:nvPr/>
        </p:nvSpPr>
        <p:spPr bwMode="auto">
          <a:xfrm>
            <a:off x="299366" y="5973392"/>
            <a:ext cx="48050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/>
              </a:rPr>
              <a:t>B.3586 (SF58) – New technical room for closed-circuit cooling towers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pic>
        <p:nvPicPr>
          <p:cNvPr id="11" name="Picture 10" descr="A building with a door and pallets&#10;&#10;Description automatically generated">
            <a:extLst>
              <a:ext uri="{FF2B5EF4-FFF2-40B4-BE49-F238E27FC236}">
                <a16:creationId xmlns:a16="http://schemas.microsoft.com/office/drawing/2014/main" id="{A5053922-A1EC-991E-55CF-80EFB305F8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71" y="2311185"/>
            <a:ext cx="48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E147EC-D3B7-90A8-209C-94048477FB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0345" y="2301248"/>
            <a:ext cx="3015822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9DFD4FA-D2A4-0E8C-3DDD-75E4F8F022D9}"/>
              </a:ext>
            </a:extLst>
          </p:cNvPr>
          <p:cNvSpPr txBox="1"/>
          <p:nvPr/>
        </p:nvSpPr>
        <p:spPr bwMode="auto">
          <a:xfrm>
            <a:off x="551384" y="915219"/>
            <a:ext cx="819443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Additional cooling capacity for CMS upgrade needing the construction of a new technical room, outdoor trenches, basements for four cooling towers and a water container.</a:t>
            </a: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Works finalised in November 2024</a:t>
            </a: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Construction cost</a:t>
            </a:r>
            <a:r>
              <a:rPr lang="en-GB" sz="1400" dirty="0">
                <a:solidFill>
                  <a:srgbClr val="486C8A"/>
                </a:solidFill>
                <a:latin typeface="Calibri Light"/>
                <a:cs typeface="Arial"/>
              </a:rPr>
              <a:t>: 2M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86C8A"/>
              </a:solidFill>
              <a:effectLst/>
              <a:uLnTx/>
              <a:uFillTx/>
              <a:latin typeface="Calibri Light"/>
              <a:cs typeface="Arial"/>
            </a:endParaRPr>
          </a:p>
          <a:p>
            <a:pPr marL="742950" marR="0" lvl="1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Surface: 550m2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8D2BCD-7BC3-CE2D-3B4B-AEEE1D006A77}"/>
              </a:ext>
            </a:extLst>
          </p:cNvPr>
          <p:cNvSpPr txBox="1"/>
          <p:nvPr/>
        </p:nvSpPr>
        <p:spPr bwMode="auto">
          <a:xfrm>
            <a:off x="8937494" y="365345"/>
            <a:ext cx="28083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86C8A"/>
                </a:solidFill>
                <a:effectLst/>
                <a:uLnTx/>
                <a:uFillTx/>
                <a:latin typeface="Calibri Light"/>
                <a:cs typeface="Arial"/>
              </a:rPr>
              <a:t>Courtesy of M. Manfredi</a:t>
            </a:r>
          </a:p>
        </p:txBody>
      </p:sp>
    </p:spTree>
    <p:extLst>
      <p:ext uri="{BB962C8B-B14F-4D97-AF65-F5344CB8AC3E}">
        <p14:creationId xmlns:p14="http://schemas.microsoft.com/office/powerpoint/2010/main" val="1049066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9344</TotalTime>
  <Words>299</Words>
  <Application>Microsoft Office PowerPoint</Application>
  <DocSecurity>0</DocSecurity>
  <PresentationFormat>Widescreen</PresentationFormat>
  <Paragraphs>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David Rodriguez Gomez</cp:lastModifiedBy>
  <cp:revision>252</cp:revision>
  <cp:lastPrinted>2021-10-15T10:14:57Z</cp:lastPrinted>
  <dcterms:created xsi:type="dcterms:W3CDTF">2020-12-02T13:10:03Z</dcterms:created>
  <dcterms:modified xsi:type="dcterms:W3CDTF">2025-07-04T12:54:19Z</dcterms:modified>
  <cp:category/>
  <dc:identifier/>
  <cp:contentStatus/>
  <dc:language/>
  <cp:version/>
</cp:coreProperties>
</file>