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 id="2147483672" r:id="rId4"/>
    <p:sldMasterId id="2147483692" r:id="rId5"/>
  </p:sldMasterIdLst>
  <p:notesMasterIdLst>
    <p:notesMasterId r:id="rId22"/>
  </p:notesMasterIdLst>
  <p:handoutMasterIdLst>
    <p:handoutMasterId r:id="rId23"/>
  </p:handoutMasterIdLst>
  <p:sldIdLst>
    <p:sldId id="258" r:id="rId6"/>
    <p:sldId id="256" r:id="rId7"/>
    <p:sldId id="1299" r:id="rId8"/>
    <p:sldId id="1319" r:id="rId9"/>
    <p:sldId id="1332" r:id="rId10"/>
    <p:sldId id="1241" r:id="rId11"/>
    <p:sldId id="1279" r:id="rId12"/>
    <p:sldId id="1285" r:id="rId13"/>
    <p:sldId id="1333" r:id="rId14"/>
    <p:sldId id="1328" r:id="rId15"/>
    <p:sldId id="585" r:id="rId16"/>
    <p:sldId id="566" r:id="rId17"/>
    <p:sldId id="582" r:id="rId18"/>
    <p:sldId id="633" r:id="rId19"/>
    <p:sldId id="1334" r:id="rId20"/>
    <p:sldId id="1335" r:id="rId21"/>
  </p:sldIdLst>
  <p:sldSz cx="24384000" cy="13716000"/>
  <p:notesSz cx="6797675" cy="9872663"/>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8"/>
            <p14:sldId id="256"/>
            <p14:sldId id="1299"/>
            <p14:sldId id="1319"/>
            <p14:sldId id="1332"/>
            <p14:sldId id="1241"/>
            <p14:sldId id="1279"/>
            <p14:sldId id="1285"/>
            <p14:sldId id="1333"/>
            <p14:sldId id="1328"/>
            <p14:sldId id="585"/>
            <p14:sldId id="566"/>
            <p14:sldId id="582"/>
            <p14:sldId id="633"/>
            <p14:sldId id="1334"/>
            <p14:sldId id="1335"/>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F6FDA3"/>
    <a:srgbClr val="40C245"/>
    <a:srgbClr val="FFCCFF"/>
    <a:srgbClr val="DBDBE4"/>
    <a:srgbClr val="DFDFDF"/>
    <a:srgbClr val="5B9BD5"/>
    <a:srgbClr val="0000FF"/>
    <a:srgbClr val="E8FF2E"/>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55" autoAdjust="0"/>
    <p:restoredTop sz="74306" autoAdjust="0"/>
  </p:normalViewPr>
  <p:slideViewPr>
    <p:cSldViewPr>
      <p:cViewPr varScale="1">
        <p:scale>
          <a:sx n="37" d="100"/>
          <a:sy n="37" d="100"/>
        </p:scale>
        <p:origin x="636" y="5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AB68D0-8C4B-45AB-9A8E-6645BCCD1C9D}" type="doc">
      <dgm:prSet loTypeId="urn:microsoft.com/office/officeart/2005/8/layout/hProcess11" loCatId="process" qsTypeId="urn:microsoft.com/office/officeart/2005/8/quickstyle/simple1" qsCatId="simple" csTypeId="urn:microsoft.com/office/officeart/2005/8/colors/accent1_2" csCatId="accent1" phldr="1"/>
      <dgm:spPr/>
    </dgm:pt>
    <dgm:pt modelId="{B52EBE27-5F37-42BD-848D-5AE8C786B883}">
      <dgm:prSet phldrT="[Text]" custT="1"/>
      <dgm:spPr/>
      <dgm:t>
        <a:bodyPr/>
        <a:lstStyle/>
        <a:p>
          <a:r>
            <a:rPr lang="en-US" sz="1800" dirty="0"/>
            <a:t>Bids received from contractors </a:t>
          </a:r>
          <a:br>
            <a:rPr lang="en-US" sz="1800" dirty="0"/>
          </a:br>
          <a:r>
            <a:rPr lang="en-US" sz="1800" dirty="0"/>
            <a:t>(10/23)</a:t>
          </a:r>
          <a:endParaRPr lang="en-GB" sz="1800" dirty="0"/>
        </a:p>
      </dgm:t>
    </dgm:pt>
    <dgm:pt modelId="{166AEBAE-3C56-4FBA-8854-D276FB00EFAF}" type="parTrans" cxnId="{912803C8-EE0B-485D-AA5D-D463430AE1C0}">
      <dgm:prSet/>
      <dgm:spPr/>
      <dgm:t>
        <a:bodyPr/>
        <a:lstStyle/>
        <a:p>
          <a:endParaRPr lang="en-GB" sz="1800"/>
        </a:p>
      </dgm:t>
    </dgm:pt>
    <dgm:pt modelId="{3F9155D4-035B-4BEB-86F8-4505869F7394}" type="sibTrans" cxnId="{912803C8-EE0B-485D-AA5D-D463430AE1C0}">
      <dgm:prSet/>
      <dgm:spPr/>
      <dgm:t>
        <a:bodyPr/>
        <a:lstStyle/>
        <a:p>
          <a:endParaRPr lang="en-GB" sz="1800"/>
        </a:p>
      </dgm:t>
    </dgm:pt>
    <dgm:pt modelId="{E57F88E6-CE20-4ADF-916B-B521B766769F}">
      <dgm:prSet phldrT="[Text]" custT="1"/>
      <dgm:spPr/>
      <dgm:t>
        <a:bodyPr/>
        <a:lstStyle/>
        <a:p>
          <a:r>
            <a:rPr lang="en-US" sz="1800" dirty="0"/>
            <a:t>Geophysics permits received FR</a:t>
          </a:r>
          <a:br>
            <a:rPr lang="en-US" sz="1800" dirty="0"/>
          </a:br>
          <a:r>
            <a:rPr lang="en-US" sz="1800" dirty="0"/>
            <a:t>(20/09/2024)</a:t>
          </a:r>
          <a:endParaRPr lang="en-GB" sz="1800" dirty="0"/>
        </a:p>
      </dgm:t>
    </dgm:pt>
    <dgm:pt modelId="{1C18A0FA-7291-4965-B4CF-A0A87044D306}" type="parTrans" cxnId="{68E09437-CFB4-4493-B9C6-F8B0F0A58F4E}">
      <dgm:prSet/>
      <dgm:spPr/>
      <dgm:t>
        <a:bodyPr/>
        <a:lstStyle/>
        <a:p>
          <a:endParaRPr lang="en-GB" sz="1800"/>
        </a:p>
      </dgm:t>
    </dgm:pt>
    <dgm:pt modelId="{E2A53735-1A16-400E-ADF7-8DF8F476A14B}" type="sibTrans" cxnId="{68E09437-CFB4-4493-B9C6-F8B0F0A58F4E}">
      <dgm:prSet/>
      <dgm:spPr/>
      <dgm:t>
        <a:bodyPr/>
        <a:lstStyle/>
        <a:p>
          <a:endParaRPr lang="en-GB" sz="1800"/>
        </a:p>
      </dgm:t>
    </dgm:pt>
    <dgm:pt modelId="{27366DA7-8DEB-4DB4-A138-EAC89589D3DC}">
      <dgm:prSet phldrT="[Text]" custT="1"/>
      <dgm:spPr/>
      <dgm:t>
        <a:bodyPr/>
        <a:lstStyle/>
        <a:p>
          <a:r>
            <a:rPr lang="en-US" sz="1800" dirty="0"/>
            <a:t>Borehole works begin FR</a:t>
          </a:r>
          <a:br>
            <a:rPr lang="en-US" sz="1800" dirty="0"/>
          </a:br>
          <a:r>
            <a:rPr lang="en-US" sz="1800" dirty="0"/>
            <a:t>(14/10/2024)</a:t>
          </a:r>
          <a:endParaRPr lang="en-GB" sz="1800" dirty="0"/>
        </a:p>
      </dgm:t>
    </dgm:pt>
    <dgm:pt modelId="{AE0BD433-8FDE-4F65-8103-B34A2E745360}" type="parTrans" cxnId="{BD927651-4603-4AF4-8B7B-8785AB79EEFB}">
      <dgm:prSet/>
      <dgm:spPr/>
      <dgm:t>
        <a:bodyPr/>
        <a:lstStyle/>
        <a:p>
          <a:endParaRPr lang="en-GB" sz="1800"/>
        </a:p>
      </dgm:t>
    </dgm:pt>
    <dgm:pt modelId="{0E2B3781-71A7-4A30-B7AA-B8C70DE855A6}" type="sibTrans" cxnId="{BD927651-4603-4AF4-8B7B-8785AB79EEFB}">
      <dgm:prSet/>
      <dgm:spPr/>
      <dgm:t>
        <a:bodyPr/>
        <a:lstStyle/>
        <a:p>
          <a:endParaRPr lang="en-GB" sz="1800"/>
        </a:p>
      </dgm:t>
    </dgm:pt>
    <dgm:pt modelId="{270934F3-4D1E-487B-99CC-E252D0130C97}">
      <dgm:prSet phldrT="[Text]" custT="1"/>
      <dgm:spPr/>
      <dgm:t>
        <a:bodyPr/>
        <a:lstStyle/>
        <a:p>
          <a:r>
            <a:rPr lang="en-US" sz="1800" dirty="0"/>
            <a:t>Geophysics works begin FR</a:t>
          </a:r>
          <a:br>
            <a:rPr lang="en-US" sz="1800" dirty="0"/>
          </a:br>
          <a:r>
            <a:rPr lang="en-US" sz="1800" dirty="0"/>
            <a:t>(30/09/24)</a:t>
          </a:r>
          <a:endParaRPr lang="en-GB" sz="1800" dirty="0"/>
        </a:p>
      </dgm:t>
    </dgm:pt>
    <dgm:pt modelId="{0735C659-B41A-4FCF-9B7E-8C9CE5761E10}" type="parTrans" cxnId="{8D2EEA13-1A84-4030-8F6A-2DD6726EAE1C}">
      <dgm:prSet/>
      <dgm:spPr/>
      <dgm:t>
        <a:bodyPr/>
        <a:lstStyle/>
        <a:p>
          <a:endParaRPr lang="en-GB" sz="1800"/>
        </a:p>
      </dgm:t>
    </dgm:pt>
    <dgm:pt modelId="{AEA944B6-FFA4-4432-82F2-7B9AF111D15C}" type="sibTrans" cxnId="{8D2EEA13-1A84-4030-8F6A-2DD6726EAE1C}">
      <dgm:prSet/>
      <dgm:spPr/>
      <dgm:t>
        <a:bodyPr/>
        <a:lstStyle/>
        <a:p>
          <a:endParaRPr lang="en-GB" sz="1800"/>
        </a:p>
      </dgm:t>
    </dgm:pt>
    <dgm:pt modelId="{D477A8AB-E95A-4468-BD2F-AD890E26102B}">
      <dgm:prSet phldrT="[Text]" custT="1"/>
      <dgm:spPr/>
      <dgm:t>
        <a:bodyPr/>
        <a:lstStyle/>
        <a:p>
          <a:r>
            <a:rPr lang="en-US" sz="1800" dirty="0"/>
            <a:t>Borehole permits received  FR </a:t>
          </a:r>
          <a:br>
            <a:rPr lang="en-US" sz="1800" dirty="0"/>
          </a:br>
          <a:r>
            <a:rPr lang="en-US" sz="1800" dirty="0"/>
            <a:t>(11/10/2024 )</a:t>
          </a:r>
          <a:endParaRPr lang="en-GB" sz="1800" dirty="0"/>
        </a:p>
      </dgm:t>
    </dgm:pt>
    <dgm:pt modelId="{7B5E7A90-2187-4FC1-91CB-A239C7C34AC0}" type="parTrans" cxnId="{155BEE5C-1EE2-417C-9D4F-B398479E5937}">
      <dgm:prSet/>
      <dgm:spPr/>
      <dgm:t>
        <a:bodyPr/>
        <a:lstStyle/>
        <a:p>
          <a:endParaRPr lang="en-GB" sz="1800"/>
        </a:p>
      </dgm:t>
    </dgm:pt>
    <dgm:pt modelId="{CA8692A5-247C-4464-B72A-2E3916DDA4B5}" type="sibTrans" cxnId="{155BEE5C-1EE2-417C-9D4F-B398479E5937}">
      <dgm:prSet/>
      <dgm:spPr/>
      <dgm:t>
        <a:bodyPr/>
        <a:lstStyle/>
        <a:p>
          <a:endParaRPr lang="en-GB" sz="1800"/>
        </a:p>
      </dgm:t>
    </dgm:pt>
    <dgm:pt modelId="{A405A274-1EB8-4B03-95C8-480321F36738}">
      <dgm:prSet phldrT="[Text]" custT="1"/>
      <dgm:spPr/>
      <dgm:t>
        <a:bodyPr/>
        <a:lstStyle/>
        <a:p>
          <a:r>
            <a:rPr lang="en-US" sz="1800" dirty="0"/>
            <a:t>Works complete summer 2026 </a:t>
          </a:r>
          <a:endParaRPr lang="en-GB" sz="1800" dirty="0"/>
        </a:p>
      </dgm:t>
    </dgm:pt>
    <dgm:pt modelId="{568B87C2-F0D4-4954-A966-8F743810F137}" type="parTrans" cxnId="{43945C88-F96B-4818-B6AB-03167C4CA09B}">
      <dgm:prSet/>
      <dgm:spPr/>
      <dgm:t>
        <a:bodyPr/>
        <a:lstStyle/>
        <a:p>
          <a:endParaRPr lang="en-GB" sz="1800"/>
        </a:p>
      </dgm:t>
    </dgm:pt>
    <dgm:pt modelId="{E00B977D-5850-4BE7-B6C2-E5109EA7FEE4}" type="sibTrans" cxnId="{43945C88-F96B-4818-B6AB-03167C4CA09B}">
      <dgm:prSet/>
      <dgm:spPr/>
      <dgm:t>
        <a:bodyPr/>
        <a:lstStyle/>
        <a:p>
          <a:endParaRPr lang="en-GB" sz="1800"/>
        </a:p>
      </dgm:t>
    </dgm:pt>
    <dgm:pt modelId="{FE1D1508-BEBC-45DC-95F3-E17EE388680F}">
      <dgm:prSet phldrT="[Text]" custT="1"/>
      <dgm:spPr/>
      <dgm:t>
        <a:bodyPr/>
        <a:lstStyle/>
        <a:p>
          <a:r>
            <a:rPr lang="en-US" sz="1800" dirty="0"/>
            <a:t>Geophysics and borehole  permits CH expected and works begin </a:t>
          </a:r>
          <a:br>
            <a:rPr lang="en-US" sz="1800" dirty="0"/>
          </a:br>
          <a:r>
            <a:rPr lang="en-US" sz="1800" dirty="0"/>
            <a:t>(07/25)</a:t>
          </a:r>
          <a:endParaRPr lang="en-GB" sz="1800" dirty="0"/>
        </a:p>
      </dgm:t>
    </dgm:pt>
    <dgm:pt modelId="{05A65013-2A14-4C6A-8F0F-8432E397E1AB}" type="parTrans" cxnId="{2AE23B82-F29C-44A1-A417-5160F394B312}">
      <dgm:prSet/>
      <dgm:spPr/>
      <dgm:t>
        <a:bodyPr/>
        <a:lstStyle/>
        <a:p>
          <a:endParaRPr lang="en-GB" sz="1800"/>
        </a:p>
      </dgm:t>
    </dgm:pt>
    <dgm:pt modelId="{482CBB04-633C-48AB-9EEA-B057CBCC06C2}" type="sibTrans" cxnId="{2AE23B82-F29C-44A1-A417-5160F394B312}">
      <dgm:prSet/>
      <dgm:spPr/>
      <dgm:t>
        <a:bodyPr/>
        <a:lstStyle/>
        <a:p>
          <a:endParaRPr lang="en-GB" sz="1800"/>
        </a:p>
      </dgm:t>
    </dgm:pt>
    <dgm:pt modelId="{1E7F951A-0214-4C59-B1CD-BCFC1CC9F772}" type="pres">
      <dgm:prSet presAssocID="{23AB68D0-8C4B-45AB-9A8E-6645BCCD1C9D}" presName="Name0" presStyleCnt="0">
        <dgm:presLayoutVars>
          <dgm:dir/>
          <dgm:resizeHandles val="exact"/>
        </dgm:presLayoutVars>
      </dgm:prSet>
      <dgm:spPr/>
    </dgm:pt>
    <dgm:pt modelId="{BA8A01E5-9ABC-4F03-B74C-9AC64209AB10}" type="pres">
      <dgm:prSet presAssocID="{23AB68D0-8C4B-45AB-9A8E-6645BCCD1C9D}" presName="arrow" presStyleLbl="bgShp" presStyleIdx="0" presStyleCnt="1"/>
      <dgm:spPr>
        <a:solidFill>
          <a:schemeClr val="bg1"/>
        </a:solidFill>
        <a:ln>
          <a:solidFill>
            <a:schemeClr val="accent6"/>
          </a:solidFill>
        </a:ln>
      </dgm:spPr>
    </dgm:pt>
    <dgm:pt modelId="{5D19492C-CD5A-47A6-97F2-DF0A5425FB32}" type="pres">
      <dgm:prSet presAssocID="{23AB68D0-8C4B-45AB-9A8E-6645BCCD1C9D}" presName="points" presStyleCnt="0"/>
      <dgm:spPr/>
    </dgm:pt>
    <dgm:pt modelId="{540875C1-2227-48B6-81D7-75A0F5C066FD}" type="pres">
      <dgm:prSet presAssocID="{B52EBE27-5F37-42BD-848D-5AE8C786B883}" presName="compositeA" presStyleCnt="0"/>
      <dgm:spPr/>
    </dgm:pt>
    <dgm:pt modelId="{89F42173-05A5-4C55-82B4-BC0069FCCA84}" type="pres">
      <dgm:prSet presAssocID="{B52EBE27-5F37-42BD-848D-5AE8C786B883}" presName="textA" presStyleLbl="revTx" presStyleIdx="0" presStyleCnt="7" custScaleX="126330">
        <dgm:presLayoutVars>
          <dgm:bulletEnabled val="1"/>
        </dgm:presLayoutVars>
      </dgm:prSet>
      <dgm:spPr/>
    </dgm:pt>
    <dgm:pt modelId="{FFB348F4-448A-40BC-ABF4-74D91783990E}" type="pres">
      <dgm:prSet presAssocID="{B52EBE27-5F37-42BD-848D-5AE8C786B883}" presName="circleA" presStyleLbl="node1" presStyleIdx="0" presStyleCnt="7"/>
      <dgm:spPr>
        <a:xfrm>
          <a:off x="204564"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3AEFE969-3EAB-48F9-9D90-DBD5BC2D320B}" type="pres">
      <dgm:prSet presAssocID="{B52EBE27-5F37-42BD-848D-5AE8C786B883}" presName="spaceA" presStyleCnt="0"/>
      <dgm:spPr/>
    </dgm:pt>
    <dgm:pt modelId="{F1565DEF-B3ED-4C7E-B2C6-EC2800F934D7}" type="pres">
      <dgm:prSet presAssocID="{3F9155D4-035B-4BEB-86F8-4505869F7394}" presName="space" presStyleCnt="0"/>
      <dgm:spPr/>
    </dgm:pt>
    <dgm:pt modelId="{09576593-4999-4F77-8378-63673F69120C}" type="pres">
      <dgm:prSet presAssocID="{E57F88E6-CE20-4ADF-916B-B521B766769F}" presName="compositeB" presStyleCnt="0"/>
      <dgm:spPr/>
    </dgm:pt>
    <dgm:pt modelId="{9ABCD417-7EBF-44C9-AE97-35EA39A54C66}" type="pres">
      <dgm:prSet presAssocID="{E57F88E6-CE20-4ADF-916B-B521B766769F}" presName="textB" presStyleLbl="revTx" presStyleIdx="1" presStyleCnt="7">
        <dgm:presLayoutVars>
          <dgm:bulletEnabled val="1"/>
        </dgm:presLayoutVars>
      </dgm:prSet>
      <dgm:spPr/>
    </dgm:pt>
    <dgm:pt modelId="{55F78E95-3773-4762-8C77-4F2D05DBDC90}" type="pres">
      <dgm:prSet presAssocID="{E57F88E6-CE20-4ADF-916B-B521B766769F}" presName="circleB" presStyleLbl="node1" presStyleIdx="1" presStyleCnt="7"/>
      <dgm:spPr>
        <a:xfrm>
          <a:off x="773023"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7EF747B6-6E3D-4037-847B-5F4632610389}" type="pres">
      <dgm:prSet presAssocID="{E57F88E6-CE20-4ADF-916B-B521B766769F}" presName="spaceB" presStyleCnt="0"/>
      <dgm:spPr/>
    </dgm:pt>
    <dgm:pt modelId="{FF8CAE18-D883-4818-AE67-76160E223AC2}" type="pres">
      <dgm:prSet presAssocID="{E2A53735-1A16-400E-ADF7-8DF8F476A14B}" presName="space" presStyleCnt="0"/>
      <dgm:spPr/>
    </dgm:pt>
    <dgm:pt modelId="{F381FCA0-E111-4183-8652-CF11A5187267}" type="pres">
      <dgm:prSet presAssocID="{270934F3-4D1E-487B-99CC-E252D0130C97}" presName="compositeA" presStyleCnt="0"/>
      <dgm:spPr/>
    </dgm:pt>
    <dgm:pt modelId="{E98E3C62-C0B3-4810-A869-13E5ADAB84B6}" type="pres">
      <dgm:prSet presAssocID="{270934F3-4D1E-487B-99CC-E252D0130C97}" presName="textA" presStyleLbl="revTx" presStyleIdx="2" presStyleCnt="7" custScaleX="130721">
        <dgm:presLayoutVars>
          <dgm:bulletEnabled val="1"/>
        </dgm:presLayoutVars>
      </dgm:prSet>
      <dgm:spPr/>
    </dgm:pt>
    <dgm:pt modelId="{48D35311-44B0-49CA-B364-B770C06EDF80}" type="pres">
      <dgm:prSet presAssocID="{270934F3-4D1E-487B-99CC-E252D0130C97}" presName="circleA" presStyleLbl="node1" presStyleIdx="2" presStyleCnt="7"/>
      <dgm:spPr>
        <a:solidFill>
          <a:srgbClr val="0F124A"/>
        </a:solidFill>
      </dgm:spPr>
    </dgm:pt>
    <dgm:pt modelId="{149E3992-F585-494E-8296-106CDA979F60}" type="pres">
      <dgm:prSet presAssocID="{270934F3-4D1E-487B-99CC-E252D0130C97}" presName="spaceA" presStyleCnt="0"/>
      <dgm:spPr/>
    </dgm:pt>
    <dgm:pt modelId="{60EAC888-6007-4876-A408-4F7DEAF747A7}" type="pres">
      <dgm:prSet presAssocID="{AEA944B6-FFA4-4432-82F2-7B9AF111D15C}" presName="space" presStyleCnt="0"/>
      <dgm:spPr/>
    </dgm:pt>
    <dgm:pt modelId="{CBAC9D5E-1BCD-4D3B-86DA-B6EC37CC0889}" type="pres">
      <dgm:prSet presAssocID="{D477A8AB-E95A-4468-BD2F-AD890E26102B}" presName="compositeB" presStyleCnt="0"/>
      <dgm:spPr/>
    </dgm:pt>
    <dgm:pt modelId="{E688611E-0019-4DA7-8201-3EBD75E624C8}" type="pres">
      <dgm:prSet presAssocID="{D477A8AB-E95A-4468-BD2F-AD890E26102B}" presName="textB" presStyleLbl="revTx" presStyleIdx="3" presStyleCnt="7">
        <dgm:presLayoutVars>
          <dgm:bulletEnabled val="1"/>
        </dgm:presLayoutVars>
      </dgm:prSet>
      <dgm:spPr/>
    </dgm:pt>
    <dgm:pt modelId="{6241D549-C29A-4646-BCA4-BDC18A4EE72D}" type="pres">
      <dgm:prSet presAssocID="{D477A8AB-E95A-4468-BD2F-AD890E26102B}" presName="circleB" presStyleLbl="node1" presStyleIdx="3" presStyleCnt="7"/>
      <dgm:spPr>
        <a:xfrm>
          <a:off x="1909941"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EACC422E-AB11-487E-8D56-858113B860F6}" type="pres">
      <dgm:prSet presAssocID="{D477A8AB-E95A-4468-BD2F-AD890E26102B}" presName="spaceB" presStyleCnt="0"/>
      <dgm:spPr/>
    </dgm:pt>
    <dgm:pt modelId="{974AE2EB-D106-41F6-ACEA-F29B1401A05C}" type="pres">
      <dgm:prSet presAssocID="{CA8692A5-247C-4464-B72A-2E3916DDA4B5}" presName="space" presStyleCnt="0"/>
      <dgm:spPr/>
    </dgm:pt>
    <dgm:pt modelId="{0DEC5AFC-9E98-4912-A433-4578B5A9AA87}" type="pres">
      <dgm:prSet presAssocID="{27366DA7-8DEB-4DB4-A138-EAC89589D3DC}" presName="compositeA" presStyleCnt="0"/>
      <dgm:spPr/>
    </dgm:pt>
    <dgm:pt modelId="{D6CACD84-CA96-48E6-A687-93BA5EC17091}" type="pres">
      <dgm:prSet presAssocID="{27366DA7-8DEB-4DB4-A138-EAC89589D3DC}" presName="textA" presStyleLbl="revTx" presStyleIdx="4" presStyleCnt="7" custScaleX="138136">
        <dgm:presLayoutVars>
          <dgm:bulletEnabled val="1"/>
        </dgm:presLayoutVars>
      </dgm:prSet>
      <dgm:spPr/>
    </dgm:pt>
    <dgm:pt modelId="{8DFB6526-6724-406B-A59B-A121D63CF67C}" type="pres">
      <dgm:prSet presAssocID="{27366DA7-8DEB-4DB4-A138-EAC89589D3DC}" presName="circleA" presStyleLbl="node1" presStyleIdx="4" presStyleCnt="7"/>
      <dgm:spPr>
        <a:xfrm>
          <a:off x="2478400"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07836988-6707-4371-A9B2-4683B96ED58B}" type="pres">
      <dgm:prSet presAssocID="{27366DA7-8DEB-4DB4-A138-EAC89589D3DC}" presName="spaceA" presStyleCnt="0"/>
      <dgm:spPr/>
    </dgm:pt>
    <dgm:pt modelId="{D52A9E9A-4802-4B4D-9B08-798FD991EDFE}" type="pres">
      <dgm:prSet presAssocID="{0E2B3781-71A7-4A30-B7AA-B8C70DE855A6}" presName="space" presStyleCnt="0"/>
      <dgm:spPr/>
    </dgm:pt>
    <dgm:pt modelId="{C01AF3EA-B596-4603-A564-C452938DB952}" type="pres">
      <dgm:prSet presAssocID="{FE1D1508-BEBC-45DC-95F3-E17EE388680F}" presName="compositeB" presStyleCnt="0"/>
      <dgm:spPr/>
    </dgm:pt>
    <dgm:pt modelId="{7B564799-C26E-4D5C-A31D-BADF94F6AD29}" type="pres">
      <dgm:prSet presAssocID="{FE1D1508-BEBC-45DC-95F3-E17EE388680F}" presName="textB" presStyleLbl="revTx" presStyleIdx="5" presStyleCnt="7" custScaleX="199849">
        <dgm:presLayoutVars>
          <dgm:bulletEnabled val="1"/>
        </dgm:presLayoutVars>
      </dgm:prSet>
      <dgm:spPr/>
    </dgm:pt>
    <dgm:pt modelId="{96EC1AF0-411F-4FCA-8777-A419B784CA2F}" type="pres">
      <dgm:prSet presAssocID="{FE1D1508-BEBC-45DC-95F3-E17EE388680F}" presName="circleB" presStyleLbl="node1" presStyleIdx="5" presStyleCnt="7"/>
      <dgm:spPr>
        <a:xfrm>
          <a:off x="3046859"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72E5F38E-47DF-4919-9508-FFBB5165FB8C}" type="pres">
      <dgm:prSet presAssocID="{FE1D1508-BEBC-45DC-95F3-E17EE388680F}" presName="spaceB" presStyleCnt="0"/>
      <dgm:spPr/>
    </dgm:pt>
    <dgm:pt modelId="{E7302713-6B0B-4BA8-B11B-256E9848D133}" type="pres">
      <dgm:prSet presAssocID="{482CBB04-633C-48AB-9EEA-B057CBCC06C2}" presName="space" presStyleCnt="0"/>
      <dgm:spPr/>
    </dgm:pt>
    <dgm:pt modelId="{9EAD879F-CE17-49D8-A917-0C7F590C80CC}" type="pres">
      <dgm:prSet presAssocID="{A405A274-1EB8-4B03-95C8-480321F36738}" presName="compositeA" presStyleCnt="0"/>
      <dgm:spPr/>
    </dgm:pt>
    <dgm:pt modelId="{E1A0BA0E-FC82-4989-938A-A7248430546A}" type="pres">
      <dgm:prSet presAssocID="{A405A274-1EB8-4B03-95C8-480321F36738}" presName="textA" presStyleLbl="revTx" presStyleIdx="6" presStyleCnt="7" custScaleX="138096">
        <dgm:presLayoutVars>
          <dgm:bulletEnabled val="1"/>
        </dgm:presLayoutVars>
      </dgm:prSet>
      <dgm:spPr/>
    </dgm:pt>
    <dgm:pt modelId="{EEEB7107-74B6-42E9-8EE9-44BE6E29191B}" type="pres">
      <dgm:prSet presAssocID="{A405A274-1EB8-4B03-95C8-480321F36738}" presName="circleA" presStyleLbl="node1" presStyleIdx="6" presStyleCnt="7"/>
      <dgm:spPr>
        <a:solidFill>
          <a:srgbClr val="0F124A"/>
        </a:solidFill>
      </dgm:spPr>
    </dgm:pt>
    <dgm:pt modelId="{5A7629B5-FFCF-45F0-8020-3634D77AD5AD}" type="pres">
      <dgm:prSet presAssocID="{A405A274-1EB8-4B03-95C8-480321F36738}" presName="spaceA" presStyleCnt="0"/>
      <dgm:spPr/>
    </dgm:pt>
  </dgm:ptLst>
  <dgm:cxnLst>
    <dgm:cxn modelId="{4E7DD606-3E55-4BC7-8F65-051B7F09F013}" type="presOf" srcId="{270934F3-4D1E-487B-99CC-E252D0130C97}" destId="{E98E3C62-C0B3-4810-A869-13E5ADAB84B6}" srcOrd="0" destOrd="0" presId="urn:microsoft.com/office/officeart/2005/8/layout/hProcess11"/>
    <dgm:cxn modelId="{8D2EEA13-1A84-4030-8F6A-2DD6726EAE1C}" srcId="{23AB68D0-8C4B-45AB-9A8E-6645BCCD1C9D}" destId="{270934F3-4D1E-487B-99CC-E252D0130C97}" srcOrd="2" destOrd="0" parTransId="{0735C659-B41A-4FCF-9B7E-8C9CE5761E10}" sibTransId="{AEA944B6-FFA4-4432-82F2-7B9AF111D15C}"/>
    <dgm:cxn modelId="{68E09437-CFB4-4493-B9C6-F8B0F0A58F4E}" srcId="{23AB68D0-8C4B-45AB-9A8E-6645BCCD1C9D}" destId="{E57F88E6-CE20-4ADF-916B-B521B766769F}" srcOrd="1" destOrd="0" parTransId="{1C18A0FA-7291-4965-B4CF-A0A87044D306}" sibTransId="{E2A53735-1A16-400E-ADF7-8DF8F476A14B}"/>
    <dgm:cxn modelId="{603BC35B-B6A0-493F-8AFB-0F3F09DB9649}" type="presOf" srcId="{FE1D1508-BEBC-45DC-95F3-E17EE388680F}" destId="{7B564799-C26E-4D5C-A31D-BADF94F6AD29}" srcOrd="0" destOrd="0" presId="urn:microsoft.com/office/officeart/2005/8/layout/hProcess11"/>
    <dgm:cxn modelId="{155BEE5C-1EE2-417C-9D4F-B398479E5937}" srcId="{23AB68D0-8C4B-45AB-9A8E-6645BCCD1C9D}" destId="{D477A8AB-E95A-4468-BD2F-AD890E26102B}" srcOrd="3" destOrd="0" parTransId="{7B5E7A90-2187-4FC1-91CB-A239C7C34AC0}" sibTransId="{CA8692A5-247C-4464-B72A-2E3916DDA4B5}"/>
    <dgm:cxn modelId="{B6BCED46-AEC3-440A-BFC9-DF071775AFD7}" type="presOf" srcId="{B52EBE27-5F37-42BD-848D-5AE8C786B883}" destId="{89F42173-05A5-4C55-82B4-BC0069FCCA84}" srcOrd="0" destOrd="0" presId="urn:microsoft.com/office/officeart/2005/8/layout/hProcess11"/>
    <dgm:cxn modelId="{BD927651-4603-4AF4-8B7B-8785AB79EEFB}" srcId="{23AB68D0-8C4B-45AB-9A8E-6645BCCD1C9D}" destId="{27366DA7-8DEB-4DB4-A138-EAC89589D3DC}" srcOrd="4" destOrd="0" parTransId="{AE0BD433-8FDE-4F65-8103-B34A2E745360}" sibTransId="{0E2B3781-71A7-4A30-B7AA-B8C70DE855A6}"/>
    <dgm:cxn modelId="{2AE23B82-F29C-44A1-A417-5160F394B312}" srcId="{23AB68D0-8C4B-45AB-9A8E-6645BCCD1C9D}" destId="{FE1D1508-BEBC-45DC-95F3-E17EE388680F}" srcOrd="5" destOrd="0" parTransId="{05A65013-2A14-4C6A-8F0F-8432E397E1AB}" sibTransId="{482CBB04-633C-48AB-9EEA-B057CBCC06C2}"/>
    <dgm:cxn modelId="{43945C88-F96B-4818-B6AB-03167C4CA09B}" srcId="{23AB68D0-8C4B-45AB-9A8E-6645BCCD1C9D}" destId="{A405A274-1EB8-4B03-95C8-480321F36738}" srcOrd="6" destOrd="0" parTransId="{568B87C2-F0D4-4954-A966-8F743810F137}" sibTransId="{E00B977D-5850-4BE7-B6C2-E5109EA7FEE4}"/>
    <dgm:cxn modelId="{B9B5B596-9C1A-4E0D-B120-B10B7D5D41FF}" type="presOf" srcId="{23AB68D0-8C4B-45AB-9A8E-6645BCCD1C9D}" destId="{1E7F951A-0214-4C59-B1CD-BCFC1CC9F772}" srcOrd="0" destOrd="0" presId="urn:microsoft.com/office/officeart/2005/8/layout/hProcess11"/>
    <dgm:cxn modelId="{594C1FA2-0648-4A88-B693-F21F57E2123E}" type="presOf" srcId="{A405A274-1EB8-4B03-95C8-480321F36738}" destId="{E1A0BA0E-FC82-4989-938A-A7248430546A}" srcOrd="0" destOrd="0" presId="urn:microsoft.com/office/officeart/2005/8/layout/hProcess11"/>
    <dgm:cxn modelId="{0C1B3FA7-72D3-47D5-8941-752D45666F01}" type="presOf" srcId="{E57F88E6-CE20-4ADF-916B-B521B766769F}" destId="{9ABCD417-7EBF-44C9-AE97-35EA39A54C66}" srcOrd="0" destOrd="0" presId="urn:microsoft.com/office/officeart/2005/8/layout/hProcess11"/>
    <dgm:cxn modelId="{912803C8-EE0B-485D-AA5D-D463430AE1C0}" srcId="{23AB68D0-8C4B-45AB-9A8E-6645BCCD1C9D}" destId="{B52EBE27-5F37-42BD-848D-5AE8C786B883}" srcOrd="0" destOrd="0" parTransId="{166AEBAE-3C56-4FBA-8854-D276FB00EFAF}" sibTransId="{3F9155D4-035B-4BEB-86F8-4505869F7394}"/>
    <dgm:cxn modelId="{99116DE2-F9EE-4975-AA4E-ADF495FA280E}" type="presOf" srcId="{27366DA7-8DEB-4DB4-A138-EAC89589D3DC}" destId="{D6CACD84-CA96-48E6-A687-93BA5EC17091}" srcOrd="0" destOrd="0" presId="urn:microsoft.com/office/officeart/2005/8/layout/hProcess11"/>
    <dgm:cxn modelId="{770A4FE7-C883-4FD3-9D7A-6DE0F233690F}" type="presOf" srcId="{D477A8AB-E95A-4468-BD2F-AD890E26102B}" destId="{E688611E-0019-4DA7-8201-3EBD75E624C8}" srcOrd="0" destOrd="0" presId="urn:microsoft.com/office/officeart/2005/8/layout/hProcess11"/>
    <dgm:cxn modelId="{42EB2CBF-BD7A-40CF-BF84-C6FDE1F0ACAF}" type="presParOf" srcId="{1E7F951A-0214-4C59-B1CD-BCFC1CC9F772}" destId="{BA8A01E5-9ABC-4F03-B74C-9AC64209AB10}" srcOrd="0" destOrd="0" presId="urn:microsoft.com/office/officeart/2005/8/layout/hProcess11"/>
    <dgm:cxn modelId="{1F8D4491-74E8-46EF-A02E-F9409536A8F2}" type="presParOf" srcId="{1E7F951A-0214-4C59-B1CD-BCFC1CC9F772}" destId="{5D19492C-CD5A-47A6-97F2-DF0A5425FB32}" srcOrd="1" destOrd="0" presId="urn:microsoft.com/office/officeart/2005/8/layout/hProcess11"/>
    <dgm:cxn modelId="{E256319D-6CB5-4233-8BCA-3BD9C868D2FF}" type="presParOf" srcId="{5D19492C-CD5A-47A6-97F2-DF0A5425FB32}" destId="{540875C1-2227-48B6-81D7-75A0F5C066FD}" srcOrd="0" destOrd="0" presId="urn:microsoft.com/office/officeart/2005/8/layout/hProcess11"/>
    <dgm:cxn modelId="{0AA336B8-5DC8-44D2-92C9-BC3967854C17}" type="presParOf" srcId="{540875C1-2227-48B6-81D7-75A0F5C066FD}" destId="{89F42173-05A5-4C55-82B4-BC0069FCCA84}" srcOrd="0" destOrd="0" presId="urn:microsoft.com/office/officeart/2005/8/layout/hProcess11"/>
    <dgm:cxn modelId="{C081A0D7-A548-4940-954F-5E699F9B5AC3}" type="presParOf" srcId="{540875C1-2227-48B6-81D7-75A0F5C066FD}" destId="{FFB348F4-448A-40BC-ABF4-74D91783990E}" srcOrd="1" destOrd="0" presId="urn:microsoft.com/office/officeart/2005/8/layout/hProcess11"/>
    <dgm:cxn modelId="{39975182-BC65-422E-8EE8-A330F3296E9D}" type="presParOf" srcId="{540875C1-2227-48B6-81D7-75A0F5C066FD}" destId="{3AEFE969-3EAB-48F9-9D90-DBD5BC2D320B}" srcOrd="2" destOrd="0" presId="urn:microsoft.com/office/officeart/2005/8/layout/hProcess11"/>
    <dgm:cxn modelId="{8FBA85CE-0FBF-49C3-850F-89B5C08362B7}" type="presParOf" srcId="{5D19492C-CD5A-47A6-97F2-DF0A5425FB32}" destId="{F1565DEF-B3ED-4C7E-B2C6-EC2800F934D7}" srcOrd="1" destOrd="0" presId="urn:microsoft.com/office/officeart/2005/8/layout/hProcess11"/>
    <dgm:cxn modelId="{FBAB914D-6CB5-441E-B5F0-03EF3D8EBA1F}" type="presParOf" srcId="{5D19492C-CD5A-47A6-97F2-DF0A5425FB32}" destId="{09576593-4999-4F77-8378-63673F69120C}" srcOrd="2" destOrd="0" presId="urn:microsoft.com/office/officeart/2005/8/layout/hProcess11"/>
    <dgm:cxn modelId="{92389B1D-E886-4E66-8B2D-6FC639218923}" type="presParOf" srcId="{09576593-4999-4F77-8378-63673F69120C}" destId="{9ABCD417-7EBF-44C9-AE97-35EA39A54C66}" srcOrd="0" destOrd="0" presId="urn:microsoft.com/office/officeart/2005/8/layout/hProcess11"/>
    <dgm:cxn modelId="{8F1129C8-1BEF-4C3A-9513-3B5990CEF418}" type="presParOf" srcId="{09576593-4999-4F77-8378-63673F69120C}" destId="{55F78E95-3773-4762-8C77-4F2D05DBDC90}" srcOrd="1" destOrd="0" presId="urn:microsoft.com/office/officeart/2005/8/layout/hProcess11"/>
    <dgm:cxn modelId="{252A49D0-2B0E-4D51-AF81-E3C11C164767}" type="presParOf" srcId="{09576593-4999-4F77-8378-63673F69120C}" destId="{7EF747B6-6E3D-4037-847B-5F4632610389}" srcOrd="2" destOrd="0" presId="urn:microsoft.com/office/officeart/2005/8/layout/hProcess11"/>
    <dgm:cxn modelId="{3E185020-EDB9-4E7F-8605-B3BA29749C8E}" type="presParOf" srcId="{5D19492C-CD5A-47A6-97F2-DF0A5425FB32}" destId="{FF8CAE18-D883-4818-AE67-76160E223AC2}" srcOrd="3" destOrd="0" presId="urn:microsoft.com/office/officeart/2005/8/layout/hProcess11"/>
    <dgm:cxn modelId="{B8B53862-825F-473F-B4B4-1B33C8045F75}" type="presParOf" srcId="{5D19492C-CD5A-47A6-97F2-DF0A5425FB32}" destId="{F381FCA0-E111-4183-8652-CF11A5187267}" srcOrd="4" destOrd="0" presId="urn:microsoft.com/office/officeart/2005/8/layout/hProcess11"/>
    <dgm:cxn modelId="{D5239DB6-61E4-4275-A920-930C572CCBE9}" type="presParOf" srcId="{F381FCA0-E111-4183-8652-CF11A5187267}" destId="{E98E3C62-C0B3-4810-A869-13E5ADAB84B6}" srcOrd="0" destOrd="0" presId="urn:microsoft.com/office/officeart/2005/8/layout/hProcess11"/>
    <dgm:cxn modelId="{A8C6C8EA-D860-4398-9874-B1A5D70DF661}" type="presParOf" srcId="{F381FCA0-E111-4183-8652-CF11A5187267}" destId="{48D35311-44B0-49CA-B364-B770C06EDF80}" srcOrd="1" destOrd="0" presId="urn:microsoft.com/office/officeart/2005/8/layout/hProcess11"/>
    <dgm:cxn modelId="{01AD33A6-92C6-4063-96D6-06A551D4DF26}" type="presParOf" srcId="{F381FCA0-E111-4183-8652-CF11A5187267}" destId="{149E3992-F585-494E-8296-106CDA979F60}" srcOrd="2" destOrd="0" presId="urn:microsoft.com/office/officeart/2005/8/layout/hProcess11"/>
    <dgm:cxn modelId="{6BDAACE6-E422-448B-AE34-45EA3A2CE5BD}" type="presParOf" srcId="{5D19492C-CD5A-47A6-97F2-DF0A5425FB32}" destId="{60EAC888-6007-4876-A408-4F7DEAF747A7}" srcOrd="5" destOrd="0" presId="urn:microsoft.com/office/officeart/2005/8/layout/hProcess11"/>
    <dgm:cxn modelId="{8A1CB66D-B799-46BB-8421-C069FE7C4E1E}" type="presParOf" srcId="{5D19492C-CD5A-47A6-97F2-DF0A5425FB32}" destId="{CBAC9D5E-1BCD-4D3B-86DA-B6EC37CC0889}" srcOrd="6" destOrd="0" presId="urn:microsoft.com/office/officeart/2005/8/layout/hProcess11"/>
    <dgm:cxn modelId="{B1886C76-7B04-4E91-B379-53CB0A3E4C0D}" type="presParOf" srcId="{CBAC9D5E-1BCD-4D3B-86DA-B6EC37CC0889}" destId="{E688611E-0019-4DA7-8201-3EBD75E624C8}" srcOrd="0" destOrd="0" presId="urn:microsoft.com/office/officeart/2005/8/layout/hProcess11"/>
    <dgm:cxn modelId="{4F4EEFE7-E38F-4A8C-A6C8-D5E374189493}" type="presParOf" srcId="{CBAC9D5E-1BCD-4D3B-86DA-B6EC37CC0889}" destId="{6241D549-C29A-4646-BCA4-BDC18A4EE72D}" srcOrd="1" destOrd="0" presId="urn:microsoft.com/office/officeart/2005/8/layout/hProcess11"/>
    <dgm:cxn modelId="{C2C104FE-F9C0-4E08-A85A-9CCD72F674CE}" type="presParOf" srcId="{CBAC9D5E-1BCD-4D3B-86DA-B6EC37CC0889}" destId="{EACC422E-AB11-487E-8D56-858113B860F6}" srcOrd="2" destOrd="0" presId="urn:microsoft.com/office/officeart/2005/8/layout/hProcess11"/>
    <dgm:cxn modelId="{6023DD66-A380-4668-BAD9-2756D09BC17B}" type="presParOf" srcId="{5D19492C-CD5A-47A6-97F2-DF0A5425FB32}" destId="{974AE2EB-D106-41F6-ACEA-F29B1401A05C}" srcOrd="7" destOrd="0" presId="urn:microsoft.com/office/officeart/2005/8/layout/hProcess11"/>
    <dgm:cxn modelId="{70050E49-A61B-4C00-9E31-3710C0C503BB}" type="presParOf" srcId="{5D19492C-CD5A-47A6-97F2-DF0A5425FB32}" destId="{0DEC5AFC-9E98-4912-A433-4578B5A9AA87}" srcOrd="8" destOrd="0" presId="urn:microsoft.com/office/officeart/2005/8/layout/hProcess11"/>
    <dgm:cxn modelId="{505C98AE-23F8-4CBB-8126-E3509EBF8BF1}" type="presParOf" srcId="{0DEC5AFC-9E98-4912-A433-4578B5A9AA87}" destId="{D6CACD84-CA96-48E6-A687-93BA5EC17091}" srcOrd="0" destOrd="0" presId="urn:microsoft.com/office/officeart/2005/8/layout/hProcess11"/>
    <dgm:cxn modelId="{7ECA874B-0CBF-415E-B5CF-729F98556605}" type="presParOf" srcId="{0DEC5AFC-9E98-4912-A433-4578B5A9AA87}" destId="{8DFB6526-6724-406B-A59B-A121D63CF67C}" srcOrd="1" destOrd="0" presId="urn:microsoft.com/office/officeart/2005/8/layout/hProcess11"/>
    <dgm:cxn modelId="{035D81FD-4576-4DC8-A2B9-072DA054060E}" type="presParOf" srcId="{0DEC5AFC-9E98-4912-A433-4578B5A9AA87}" destId="{07836988-6707-4371-A9B2-4683B96ED58B}" srcOrd="2" destOrd="0" presId="urn:microsoft.com/office/officeart/2005/8/layout/hProcess11"/>
    <dgm:cxn modelId="{D88B53FB-1A6C-4AAD-A058-029F9C52E6B5}" type="presParOf" srcId="{5D19492C-CD5A-47A6-97F2-DF0A5425FB32}" destId="{D52A9E9A-4802-4B4D-9B08-798FD991EDFE}" srcOrd="9" destOrd="0" presId="urn:microsoft.com/office/officeart/2005/8/layout/hProcess11"/>
    <dgm:cxn modelId="{72F3884F-988E-4BF6-8AAB-FFF86F6DD9CB}" type="presParOf" srcId="{5D19492C-CD5A-47A6-97F2-DF0A5425FB32}" destId="{C01AF3EA-B596-4603-A564-C452938DB952}" srcOrd="10" destOrd="0" presId="urn:microsoft.com/office/officeart/2005/8/layout/hProcess11"/>
    <dgm:cxn modelId="{AA1DB178-51B8-476A-9E4F-C0DC78E95DB7}" type="presParOf" srcId="{C01AF3EA-B596-4603-A564-C452938DB952}" destId="{7B564799-C26E-4D5C-A31D-BADF94F6AD29}" srcOrd="0" destOrd="0" presId="urn:microsoft.com/office/officeart/2005/8/layout/hProcess11"/>
    <dgm:cxn modelId="{7C08B8EB-3763-4D9C-BB5A-4281F5164CA1}" type="presParOf" srcId="{C01AF3EA-B596-4603-A564-C452938DB952}" destId="{96EC1AF0-411F-4FCA-8777-A419B784CA2F}" srcOrd="1" destOrd="0" presId="urn:microsoft.com/office/officeart/2005/8/layout/hProcess11"/>
    <dgm:cxn modelId="{E8E84BB2-7BB6-428E-A519-A011501592D9}" type="presParOf" srcId="{C01AF3EA-B596-4603-A564-C452938DB952}" destId="{72E5F38E-47DF-4919-9508-FFBB5165FB8C}" srcOrd="2" destOrd="0" presId="urn:microsoft.com/office/officeart/2005/8/layout/hProcess11"/>
    <dgm:cxn modelId="{32B645C9-CF74-456B-B875-D1512A73EE58}" type="presParOf" srcId="{5D19492C-CD5A-47A6-97F2-DF0A5425FB32}" destId="{E7302713-6B0B-4BA8-B11B-256E9848D133}" srcOrd="11" destOrd="0" presId="urn:microsoft.com/office/officeart/2005/8/layout/hProcess11"/>
    <dgm:cxn modelId="{A06D27FD-C94C-4F42-AE75-75179C5FDF29}" type="presParOf" srcId="{5D19492C-CD5A-47A6-97F2-DF0A5425FB32}" destId="{9EAD879F-CE17-49D8-A917-0C7F590C80CC}" srcOrd="12" destOrd="0" presId="urn:microsoft.com/office/officeart/2005/8/layout/hProcess11"/>
    <dgm:cxn modelId="{7473B2CB-2A28-41A0-BB06-101BC325FB44}" type="presParOf" srcId="{9EAD879F-CE17-49D8-A917-0C7F590C80CC}" destId="{E1A0BA0E-FC82-4989-938A-A7248430546A}" srcOrd="0" destOrd="0" presId="urn:microsoft.com/office/officeart/2005/8/layout/hProcess11"/>
    <dgm:cxn modelId="{6675E180-A838-4D5B-A016-40E9963C4FAE}" type="presParOf" srcId="{9EAD879F-CE17-49D8-A917-0C7F590C80CC}" destId="{EEEB7107-74B6-42E9-8EE9-44BE6E29191B}" srcOrd="1" destOrd="0" presId="urn:microsoft.com/office/officeart/2005/8/layout/hProcess11"/>
    <dgm:cxn modelId="{BD5BC7AC-B668-446D-BFFB-D758F5397FAE}" type="presParOf" srcId="{9EAD879F-CE17-49D8-A917-0C7F590C80CC}" destId="{5A7629B5-FFCF-45F0-8020-3634D77AD5AD}"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A01E5-9ABC-4F03-B74C-9AC64209AB10}">
      <dsp:nvSpPr>
        <dsp:cNvPr id="0" name=""/>
        <dsp:cNvSpPr/>
      </dsp:nvSpPr>
      <dsp:spPr>
        <a:xfrm>
          <a:off x="0" y="917070"/>
          <a:ext cx="13036835" cy="1222760"/>
        </a:xfrm>
        <a:prstGeom prst="notchedRightArrow">
          <a:avLst/>
        </a:prstGeom>
        <a:solidFill>
          <a:schemeClr val="bg1"/>
        </a:solidFill>
        <a:ln>
          <a:solidFill>
            <a:schemeClr val="accent6"/>
          </a:solidFill>
        </a:ln>
        <a:effectLst/>
      </dsp:spPr>
      <dsp:style>
        <a:lnRef idx="0">
          <a:scrgbClr r="0" g="0" b="0"/>
        </a:lnRef>
        <a:fillRef idx="1">
          <a:scrgbClr r="0" g="0" b="0"/>
        </a:fillRef>
        <a:effectRef idx="0">
          <a:scrgbClr r="0" g="0" b="0"/>
        </a:effectRef>
        <a:fontRef idx="minor"/>
      </dsp:style>
    </dsp:sp>
    <dsp:sp modelId="{89F42173-05A5-4C55-82B4-BC0069FCCA84}">
      <dsp:nvSpPr>
        <dsp:cNvPr id="0" name=""/>
        <dsp:cNvSpPr/>
      </dsp:nvSpPr>
      <dsp:spPr>
        <a:xfrm>
          <a:off x="3851" y="0"/>
          <a:ext cx="1537978"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Bids received from contractors </a:t>
          </a:r>
          <a:br>
            <a:rPr lang="en-US" sz="1800" kern="1200" dirty="0"/>
          </a:br>
          <a:r>
            <a:rPr lang="en-US" sz="1800" kern="1200" dirty="0"/>
            <a:t>(10/23)</a:t>
          </a:r>
          <a:endParaRPr lang="en-GB" sz="1800" kern="1200" dirty="0"/>
        </a:p>
      </dsp:txBody>
      <dsp:txXfrm>
        <a:off x="3851" y="0"/>
        <a:ext cx="1537978" cy="1222760"/>
      </dsp:txXfrm>
    </dsp:sp>
    <dsp:sp modelId="{FFB348F4-448A-40BC-ABF4-74D91783990E}">
      <dsp:nvSpPr>
        <dsp:cNvPr id="0" name=""/>
        <dsp:cNvSpPr/>
      </dsp:nvSpPr>
      <dsp:spPr>
        <a:xfrm>
          <a:off x="619995"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BCD417-7EBF-44C9-AE97-35EA39A54C66}">
      <dsp:nvSpPr>
        <dsp:cNvPr id="0" name=""/>
        <dsp:cNvSpPr/>
      </dsp:nvSpPr>
      <dsp:spPr>
        <a:xfrm>
          <a:off x="1602700" y="1834140"/>
          <a:ext cx="121742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Geophysics permits received FR</a:t>
          </a:r>
          <a:br>
            <a:rPr lang="en-US" sz="1800" kern="1200" dirty="0"/>
          </a:br>
          <a:r>
            <a:rPr lang="en-US" sz="1800" kern="1200" dirty="0"/>
            <a:t>(20/09/2024)</a:t>
          </a:r>
          <a:endParaRPr lang="en-GB" sz="1800" kern="1200" dirty="0"/>
        </a:p>
      </dsp:txBody>
      <dsp:txXfrm>
        <a:off x="1602700" y="1834140"/>
        <a:ext cx="1217429" cy="1222760"/>
      </dsp:txXfrm>
    </dsp:sp>
    <dsp:sp modelId="{55F78E95-3773-4762-8C77-4F2D05DBDC90}">
      <dsp:nvSpPr>
        <dsp:cNvPr id="0" name=""/>
        <dsp:cNvSpPr/>
      </dsp:nvSpPr>
      <dsp:spPr>
        <a:xfrm>
          <a:off x="2058570"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8E3C62-C0B3-4810-A869-13E5ADAB84B6}">
      <dsp:nvSpPr>
        <dsp:cNvPr id="0" name=""/>
        <dsp:cNvSpPr/>
      </dsp:nvSpPr>
      <dsp:spPr>
        <a:xfrm>
          <a:off x="2881001" y="0"/>
          <a:ext cx="1591435"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Geophysics works begin FR</a:t>
          </a:r>
          <a:br>
            <a:rPr lang="en-US" sz="1800" kern="1200" dirty="0"/>
          </a:br>
          <a:r>
            <a:rPr lang="en-US" sz="1800" kern="1200" dirty="0"/>
            <a:t>(30/09/24)</a:t>
          </a:r>
          <a:endParaRPr lang="en-GB" sz="1800" kern="1200" dirty="0"/>
        </a:p>
      </dsp:txBody>
      <dsp:txXfrm>
        <a:off x="2881001" y="0"/>
        <a:ext cx="1591435" cy="1222760"/>
      </dsp:txXfrm>
    </dsp:sp>
    <dsp:sp modelId="{48D35311-44B0-49CA-B364-B770C06EDF80}">
      <dsp:nvSpPr>
        <dsp:cNvPr id="0" name=""/>
        <dsp:cNvSpPr/>
      </dsp:nvSpPr>
      <dsp:spPr>
        <a:xfrm>
          <a:off x="3523874" y="1375605"/>
          <a:ext cx="305690" cy="305690"/>
        </a:xfrm>
        <a:prstGeom prst="ellipse">
          <a:avLst/>
        </a:prstGeom>
        <a:solidFill>
          <a:srgbClr val="0F124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88611E-0019-4DA7-8201-3EBD75E624C8}">
      <dsp:nvSpPr>
        <dsp:cNvPr id="0" name=""/>
        <dsp:cNvSpPr/>
      </dsp:nvSpPr>
      <dsp:spPr>
        <a:xfrm>
          <a:off x="4533308" y="1834140"/>
          <a:ext cx="121742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Borehole permits received  FR </a:t>
          </a:r>
          <a:br>
            <a:rPr lang="en-US" sz="1800" kern="1200" dirty="0"/>
          </a:br>
          <a:r>
            <a:rPr lang="en-US" sz="1800" kern="1200" dirty="0"/>
            <a:t>(11/10/2024 )</a:t>
          </a:r>
          <a:endParaRPr lang="en-GB" sz="1800" kern="1200" dirty="0"/>
        </a:p>
      </dsp:txBody>
      <dsp:txXfrm>
        <a:off x="4533308" y="1834140"/>
        <a:ext cx="1217429" cy="1222760"/>
      </dsp:txXfrm>
    </dsp:sp>
    <dsp:sp modelId="{6241D549-C29A-4646-BCA4-BDC18A4EE72D}">
      <dsp:nvSpPr>
        <dsp:cNvPr id="0" name=""/>
        <dsp:cNvSpPr/>
      </dsp:nvSpPr>
      <dsp:spPr>
        <a:xfrm>
          <a:off x="4989177"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CACD84-CA96-48E6-A687-93BA5EC17091}">
      <dsp:nvSpPr>
        <dsp:cNvPr id="0" name=""/>
        <dsp:cNvSpPr/>
      </dsp:nvSpPr>
      <dsp:spPr>
        <a:xfrm>
          <a:off x="5811608" y="0"/>
          <a:ext cx="1681707"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Borehole works begin FR</a:t>
          </a:r>
          <a:br>
            <a:rPr lang="en-US" sz="1800" kern="1200" dirty="0"/>
          </a:br>
          <a:r>
            <a:rPr lang="en-US" sz="1800" kern="1200" dirty="0"/>
            <a:t>(14/10/2024)</a:t>
          </a:r>
          <a:endParaRPr lang="en-GB" sz="1800" kern="1200" dirty="0"/>
        </a:p>
      </dsp:txBody>
      <dsp:txXfrm>
        <a:off x="5811608" y="0"/>
        <a:ext cx="1681707" cy="1222760"/>
      </dsp:txXfrm>
    </dsp:sp>
    <dsp:sp modelId="{8DFB6526-6724-406B-A59B-A121D63CF67C}">
      <dsp:nvSpPr>
        <dsp:cNvPr id="0" name=""/>
        <dsp:cNvSpPr/>
      </dsp:nvSpPr>
      <dsp:spPr>
        <a:xfrm>
          <a:off x="6499617"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564799-C26E-4D5C-A31D-BADF94F6AD29}">
      <dsp:nvSpPr>
        <dsp:cNvPr id="0" name=""/>
        <dsp:cNvSpPr/>
      </dsp:nvSpPr>
      <dsp:spPr>
        <a:xfrm>
          <a:off x="7554188" y="1834140"/>
          <a:ext cx="243301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Geophysics and borehole  permits CH expected and works begin </a:t>
          </a:r>
          <a:br>
            <a:rPr lang="en-US" sz="1800" kern="1200" dirty="0"/>
          </a:br>
          <a:r>
            <a:rPr lang="en-US" sz="1800" kern="1200" dirty="0"/>
            <a:t>(07/25)</a:t>
          </a:r>
          <a:endParaRPr lang="en-GB" sz="1800" kern="1200" dirty="0"/>
        </a:p>
      </dsp:txBody>
      <dsp:txXfrm>
        <a:off x="7554188" y="1834140"/>
        <a:ext cx="2433019" cy="1222760"/>
      </dsp:txXfrm>
    </dsp:sp>
    <dsp:sp modelId="{96EC1AF0-411F-4FCA-8777-A419B784CA2F}">
      <dsp:nvSpPr>
        <dsp:cNvPr id="0" name=""/>
        <dsp:cNvSpPr/>
      </dsp:nvSpPr>
      <dsp:spPr>
        <a:xfrm>
          <a:off x="8617852"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A0BA0E-FC82-4989-938A-A7248430546A}">
      <dsp:nvSpPr>
        <dsp:cNvPr id="0" name=""/>
        <dsp:cNvSpPr/>
      </dsp:nvSpPr>
      <dsp:spPr>
        <a:xfrm>
          <a:off x="10048079" y="0"/>
          <a:ext cx="1681220"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Works complete summer 2026 </a:t>
          </a:r>
          <a:endParaRPr lang="en-GB" sz="1800" kern="1200" dirty="0"/>
        </a:p>
      </dsp:txBody>
      <dsp:txXfrm>
        <a:off x="10048079" y="0"/>
        <a:ext cx="1681220" cy="1222760"/>
      </dsp:txXfrm>
    </dsp:sp>
    <dsp:sp modelId="{EEEB7107-74B6-42E9-8EE9-44BE6E29191B}">
      <dsp:nvSpPr>
        <dsp:cNvPr id="0" name=""/>
        <dsp:cNvSpPr/>
      </dsp:nvSpPr>
      <dsp:spPr>
        <a:xfrm>
          <a:off x="10735844" y="1375605"/>
          <a:ext cx="305690" cy="305690"/>
        </a:xfrm>
        <a:prstGeom prst="ellipse">
          <a:avLst/>
        </a:prstGeom>
        <a:solidFill>
          <a:srgbClr val="0F124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9B04CF8-15A1-4728-9240-389A47AFFCEA}" type="datetimeFigureOut">
              <a:rPr lang="en-GB" smtClean="0"/>
              <a:t>04/07/2025</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04.07.2025</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533CCE-BFAF-4E8B-9EE8-F29EA116B24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52830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2099682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740291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4775A-CCAD-EA6B-6AF9-62BF32C7E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EDA0C5-FFA2-2131-E6F0-D9535FA50F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72E5E1-B503-C3FA-F41A-93A32DA4A141}"/>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18A4E637-EDA4-D882-7940-13F61DC6646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4285026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ACE8-6D37-04BD-80A8-2CF0C1914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3B785-794B-663D-9EE4-276BACB005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B780D9-2CA1-A012-6298-30DAEBEA545D}"/>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A074B191-EFF2-A5F7-EAF5-20725A9765A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766435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16A9B-DDA2-C17C-8018-4D95FA1EBD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90714E-24E8-63C9-683B-9CBD015AC1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3628F0-070B-FE7F-113F-A5A9A4742175}"/>
              </a:ext>
            </a:extLst>
          </p:cNvPr>
          <p:cNvSpPr>
            <a:spLocks noGrp="1"/>
          </p:cNvSpPr>
          <p:nvPr>
            <p:ph type="body" idx="1"/>
          </p:nvPr>
        </p:nvSpPr>
        <p:spPr/>
        <p:txBody>
          <a:bodyPr/>
          <a:lstStyle/>
          <a:p>
            <a:r>
              <a:rPr lang="en-US" dirty="0"/>
              <a:t>Cooling, SC LINAC, RLA1 in place of the Drive Beam Injectors</a:t>
            </a:r>
          </a:p>
          <a:p>
            <a:endParaRPr lang="en-US" dirty="0"/>
          </a:p>
          <a:p>
            <a:r>
              <a:rPr lang="en-US" dirty="0"/>
              <a:t>RLA2 in place of Main Beam Injectors</a:t>
            </a:r>
          </a:p>
        </p:txBody>
      </p:sp>
      <p:sp>
        <p:nvSpPr>
          <p:cNvPr id="4" name="Slide Number Placeholder 3">
            <a:extLst>
              <a:ext uri="{FF2B5EF4-FFF2-40B4-BE49-F238E27FC236}">
                <a16:creationId xmlns:a16="http://schemas.microsoft.com/office/drawing/2014/main" id="{9C65602D-7FB4-A1BC-E516-8BE3C31549B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3AE6FB-C58F-4E41-BFF3-FD6E2CF39E6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12182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1"/>
              </a:lnSpc>
              <a:defRPr sz="9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5"/>
          </a:xfrm>
        </p:spPr>
        <p:txBody>
          <a:bodyPr>
            <a:noAutofit/>
          </a:bodyPr>
          <a:lstStyle>
            <a:lvl1pPr marL="0" indent="0" algn="ctr">
              <a:buNone/>
              <a:defRPr sz="3200">
                <a:solidFill>
                  <a:schemeClr val="bg1"/>
                </a:solidFill>
              </a:defRPr>
            </a:lvl1pPr>
            <a:lvl2pPr marL="914411" indent="0" algn="ctr">
              <a:buNone/>
              <a:defRPr sz="4000"/>
            </a:lvl2pPr>
            <a:lvl3pPr marL="1828823" indent="0" algn="ctr">
              <a:buNone/>
              <a:defRPr sz="3600"/>
            </a:lvl3pPr>
            <a:lvl4pPr marL="2743234" indent="0" algn="ctr">
              <a:buNone/>
              <a:defRPr sz="3200"/>
            </a:lvl4pPr>
            <a:lvl5pPr marL="3657646" indent="0" algn="ctr">
              <a:buNone/>
              <a:defRPr sz="3200"/>
            </a:lvl5pPr>
            <a:lvl6pPr marL="4572057" indent="0" algn="ctr">
              <a:buNone/>
              <a:defRPr sz="3200"/>
            </a:lvl6pPr>
            <a:lvl7pPr marL="5486469" indent="0" algn="ctr">
              <a:buNone/>
              <a:defRPr sz="3200"/>
            </a:lvl7pPr>
            <a:lvl8pPr marL="6400880" indent="0" algn="ctr">
              <a:buNone/>
              <a:defRPr sz="3200"/>
            </a:lvl8pPr>
            <a:lvl9pPr marL="7315291"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1" y="139783"/>
            <a:ext cx="771944" cy="453523"/>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347868" y="255597"/>
            <a:ext cx="1194173" cy="480000"/>
          </a:xfrm>
          <a:prstGeom prst="rect">
            <a:avLst/>
          </a:prstGeom>
        </p:spPr>
      </p:pic>
    </p:spTree>
    <p:extLst>
      <p:ext uri="{BB962C8B-B14F-4D97-AF65-F5344CB8AC3E}">
        <p14:creationId xmlns:p14="http://schemas.microsoft.com/office/powerpoint/2010/main" val="1362486048"/>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7518400" y="12857640"/>
            <a:ext cx="10160000" cy="730251"/>
          </a:xfrm>
          <a:prstGeom prst="rect">
            <a:avLst/>
          </a:prstGeom>
        </p:spPr>
        <p:txBody>
          <a:bodyPr/>
          <a:lstStyle/>
          <a:p>
            <a:r>
              <a:rPr lang="fr-FR" dirty="0"/>
              <a:t>J. Osborne SMB-SE-FAS</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30381244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7"/>
            </a:lvl1pPr>
            <a:lvl2pPr marL="907211" indent="-907211">
              <a:lnSpc>
                <a:spcPts val="5200"/>
              </a:lnSpc>
              <a:defRPr sz="4267"/>
            </a:lvl2pPr>
            <a:lvl3pPr marL="1814423" indent="-907211">
              <a:lnSpc>
                <a:spcPts val="5200"/>
              </a:lnSpc>
              <a:defRPr sz="4267"/>
            </a:lvl3pPr>
            <a:lvl4pPr marL="2721634" indent="-907211">
              <a:lnSpc>
                <a:spcPts val="5200"/>
              </a:lnSpc>
              <a:defRPr sz="4267"/>
            </a:lvl4pPr>
            <a:lvl5pPr marL="3628845" indent="-907211">
              <a:lnSpc>
                <a:spcPts val="5200"/>
              </a:lnSpc>
              <a:defRPr sz="4267"/>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000"/>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837180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3048000" y="2092326"/>
            <a:ext cx="18288000" cy="4775200"/>
          </a:xfrm>
        </p:spPr>
        <p:txBody>
          <a:bodyPr anchor="b"/>
          <a:lstStyle>
            <a:lvl1pPr algn="ctr">
              <a:defRPr sz="12000"/>
            </a:lvl1pPr>
          </a:lstStyle>
          <a:p>
            <a:pPr>
              <a:defRPr/>
            </a:pPr>
            <a:r>
              <a:rPr lang="en-US"/>
              <a:t>Click to edit Master title style</a:t>
            </a:r>
          </a:p>
        </p:txBody>
      </p:sp>
      <p:sp>
        <p:nvSpPr>
          <p:cNvPr id="5" name="Subtitle 2"/>
          <p:cNvSpPr>
            <a:spLocks noGrp="1"/>
          </p:cNvSpPr>
          <p:nvPr>
            <p:ph type="subTitle" idx="1"/>
          </p:nvPr>
        </p:nvSpPr>
        <p:spPr bwMode="auto">
          <a:xfrm>
            <a:off x="3048000" y="7204076"/>
            <a:ext cx="18288000" cy="3311524"/>
          </a:xfrm>
        </p:spPr>
        <p:txBody>
          <a:bodyPr>
            <a:noAutofit/>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7/4/2025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065393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2438400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pic>
        <p:nvPicPr>
          <p:cNvPr id="4" name="Image 2" descr="logooutline.eps"/>
          <p:cNvPicPr>
            <a:picLocks noChangeAspect="1"/>
          </p:cNvPicPr>
          <p:nvPr userDrawn="1"/>
        </p:nvPicPr>
        <p:blipFill>
          <a:blip r:embed="rId2"/>
          <a:stretch/>
        </p:blipFill>
        <p:spPr bwMode="auto">
          <a:xfrm>
            <a:off x="10212260" y="1420234"/>
            <a:ext cx="3980848" cy="3940840"/>
          </a:xfrm>
          <a:prstGeom prst="rect">
            <a:avLst/>
          </a:prstGeom>
        </p:spPr>
      </p:pic>
      <p:sp>
        <p:nvSpPr>
          <p:cNvPr id="5" name="Title 1"/>
          <p:cNvSpPr>
            <a:spLocks noGrp="1"/>
          </p:cNvSpPr>
          <p:nvPr>
            <p:ph type="ctrTitle" hasCustomPrompt="1"/>
          </p:nvPr>
        </p:nvSpPr>
        <p:spPr bwMode="auto">
          <a:xfrm>
            <a:off x="815975" y="6858001"/>
            <a:ext cx="22752050" cy="4306530"/>
          </a:xfrm>
        </p:spPr>
        <p:txBody>
          <a:bodyPr anchor="t" anchorCtr="0"/>
          <a:lstStyle>
            <a:lvl1pPr algn="l">
              <a:defRPr sz="10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815976" y="11400503"/>
            <a:ext cx="22752052" cy="1607574"/>
          </a:xfrm>
        </p:spPr>
        <p:txBody>
          <a:bodyPr>
            <a:noAutofit/>
          </a:bodyPr>
          <a:lstStyle>
            <a:lvl1pPr marL="0" indent="0" algn="l">
              <a:buNone/>
              <a:defRPr sz="4000" b="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pPr>
              <a:defRPr/>
            </a:pPr>
            <a:r>
              <a:rPr lang="en-US"/>
              <a:t>Click to edit Master subtitle style</a:t>
            </a:r>
            <a:endParaRPr lang="en-US" dirty="0"/>
          </a:p>
        </p:txBody>
      </p:sp>
    </p:spTree>
    <p:extLst>
      <p:ext uri="{BB962C8B-B14F-4D97-AF65-F5344CB8AC3E}">
        <p14:creationId xmlns:p14="http://schemas.microsoft.com/office/powerpoint/2010/main" val="4114593926"/>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648000" indent="-648000">
              <a:buFont typeface="Arial"/>
              <a:buChar char="•"/>
              <a:defRPr sz="3600">
                <a:solidFill>
                  <a:schemeClr val="tx2"/>
                </a:solidFill>
              </a:defRPr>
            </a:lvl2pPr>
            <a:lvl3pPr marL="1296000" indent="-648000">
              <a:buSzPct val="100000"/>
              <a:buFont typeface="Arial"/>
              <a:buChar char="•"/>
              <a:defRPr>
                <a:solidFill>
                  <a:schemeClr val="tx2"/>
                </a:solidFill>
              </a:defRPr>
            </a:lvl3pPr>
            <a:lvl4pPr marL="1944000" indent="-648000">
              <a:buSzPct val="100000"/>
              <a:buFont typeface="Arial"/>
              <a:buChar char="•"/>
              <a:defRPr>
                <a:solidFill>
                  <a:schemeClr val="tx2"/>
                </a:solidFill>
              </a:defRPr>
            </a:lvl4pPr>
            <a:lvl5pPr marL="4114800" indent="-4572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6497052" y="12816001"/>
            <a:ext cx="1735724" cy="730250"/>
          </a:xfrm>
        </p:spPr>
        <p:txBody>
          <a:bodyPr/>
          <a:lstStyle/>
          <a:p>
            <a:pPr>
              <a:defRPr/>
            </a:pPr>
            <a:fld id="{5A2D8E4C-A0BF-5444-9C74-A3C2242D2F23}" type="datetime1">
              <a:rPr lang="en-US" smtClean="0"/>
              <a:t>7/4/2025</a:t>
            </a:fld>
            <a:endParaRPr lang="en-US"/>
          </a:p>
        </p:txBody>
      </p:sp>
      <p:sp>
        <p:nvSpPr>
          <p:cNvPr id="7" name="Footer Placeholder 11"/>
          <p:cNvSpPr>
            <a:spLocks noGrp="1"/>
          </p:cNvSpPr>
          <p:nvPr>
            <p:ph type="ftr" sz="quarter" idx="11"/>
          </p:nvPr>
        </p:nvSpPr>
        <p:spPr bwMode="auto">
          <a:xfrm>
            <a:off x="8518525" y="12816001"/>
            <a:ext cx="13144442" cy="730250"/>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22129104" y="12816001"/>
            <a:ext cx="1362508" cy="730250"/>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25047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685800" indent="-685800">
              <a:buFont typeface="Arial"/>
              <a:buChar char="•"/>
              <a:defRPr>
                <a:solidFill>
                  <a:schemeClr val="tx2">
                    <a:lumMod val="50000"/>
                  </a:schemeClr>
                </a:solidFill>
              </a:defRPr>
            </a:lvl1pPr>
            <a:lvl2pPr marL="1257300" indent="-523876">
              <a:buFont typeface="Arial"/>
              <a:buChar char="•"/>
              <a:defRPr sz="3600">
                <a:solidFill>
                  <a:schemeClr val="tx2">
                    <a:lumMod val="50000"/>
                  </a:schemeClr>
                </a:solidFill>
              </a:defRPr>
            </a:lvl2pPr>
            <a:lvl3pPr marL="1778000" indent="-520700">
              <a:buSzPct val="100000"/>
              <a:buFont typeface="Arial"/>
              <a:buChar char="•"/>
              <a:defRPr sz="3600">
                <a:solidFill>
                  <a:schemeClr val="tx2">
                    <a:lumMod val="50000"/>
                  </a:schemeClr>
                </a:solidFill>
              </a:defRPr>
            </a:lvl3pPr>
            <a:lvl4pPr marL="2419350" indent="-539750">
              <a:buSzPct val="100000"/>
              <a:buFont typeface="Arial"/>
              <a:buChar char="•"/>
              <a:defRPr sz="3200">
                <a:solidFill>
                  <a:schemeClr val="tx2">
                    <a:lumMod val="50000"/>
                  </a:schemeClr>
                </a:solidFill>
              </a:defRPr>
            </a:lvl4pPr>
            <a:lvl5pPr marL="4114800" indent="-4572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7/4/2025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617600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7/4/2025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815977" y="2879726"/>
            <a:ext cx="22752050" cy="952182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53805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59960"/>
            <a:ext cx="24384000" cy="12703176"/>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16151225" y="-104932"/>
            <a:ext cx="8232774" cy="12741640"/>
          </a:xfrm>
          <a:prstGeom prst="rect">
            <a:avLst/>
          </a:prstGeom>
          <a:solidFill>
            <a:schemeClr val="tx1">
              <a:alpha val="80000"/>
            </a:schemeClr>
          </a:solidFill>
        </p:spPr>
        <p:txBody>
          <a:bodyPr lIns="180000" tIns="180000" rIns="180000" bIns="180000"/>
          <a:lstStyle>
            <a:lvl1pPr>
              <a:defRPr sz="5600">
                <a:solidFill>
                  <a:schemeClr val="bg1"/>
                </a:solidFill>
              </a:defRPr>
            </a:lvl1pPr>
            <a:lvl2pPr marL="648000" indent="-648000">
              <a:buFont typeface="Arial"/>
              <a:buChar char="•"/>
              <a:defRPr sz="4200">
                <a:solidFill>
                  <a:schemeClr val="bg1"/>
                </a:solidFill>
              </a:defRPr>
            </a:lvl2pPr>
            <a:lvl3pPr marL="1296000" indent="-648000">
              <a:buSzPct val="100000"/>
              <a:buFont typeface="Arial"/>
              <a:buChar char="•"/>
              <a:defRPr sz="3600">
                <a:solidFill>
                  <a:schemeClr val="bg1"/>
                </a:solidFill>
              </a:defRPr>
            </a:lvl3pPr>
            <a:lvl4pPr marL="1944000" indent="-648000">
              <a:buSzPct val="100000"/>
              <a:buFont typeface="Arial"/>
              <a:buChar char="•"/>
              <a:defRPr>
                <a:solidFill>
                  <a:schemeClr val="bg1"/>
                </a:solidFill>
              </a:defRPr>
            </a:lvl4pPr>
            <a:lvl5pPr marL="4114800" indent="-4572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7/4/2025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2067709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815975" y="3184528"/>
            <a:ext cx="11233150" cy="9217024"/>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12344399" y="3184529"/>
            <a:ext cx="11223626" cy="921702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7/4/2025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37428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Content Placeholder 3"/>
          <p:cNvSpPr>
            <a:spLocks noGrp="1"/>
          </p:cNvSpPr>
          <p:nvPr>
            <p:ph sz="half" idx="2"/>
          </p:nvPr>
        </p:nvSpPr>
        <p:spPr bwMode="auto">
          <a:xfrm>
            <a:off x="815975" y="4854574"/>
            <a:ext cx="11233150" cy="7524752"/>
          </a:xfrm>
        </p:spPr>
        <p:txBody>
          <a:bodyPr/>
          <a:lstStyle>
            <a:lvl1pPr marL="648000" indent="-648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8" name="Content Placeholder 5"/>
          <p:cNvSpPr>
            <a:spLocks noGrp="1"/>
          </p:cNvSpPr>
          <p:nvPr>
            <p:ph sz="quarter" idx="4"/>
          </p:nvPr>
        </p:nvSpPr>
        <p:spPr bwMode="auto">
          <a:xfrm>
            <a:off x="12344401" y="4854574"/>
            <a:ext cx="11223626" cy="7524752"/>
          </a:xfrm>
        </p:spPr>
        <p:txBody>
          <a:bodyPr/>
          <a:lstStyle>
            <a:lvl1pPr marL="648000" indent="-648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7/4/2025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8037360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112331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11233150" cy="9217024"/>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12334876" y="0"/>
            <a:ext cx="12049124" cy="1263597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7/4/2025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0110877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227520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11233150" cy="9217024"/>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7/4/2025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12334877" y="3184527"/>
            <a:ext cx="1123315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12334877" y="7939407"/>
            <a:ext cx="1123315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260447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227520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7416802" cy="9217024"/>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7/4/2025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16151226" y="3184527"/>
            <a:ext cx="741680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16249362" y="7939407"/>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8518526" y="3184527"/>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8518526" y="7956031"/>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88507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815977" y="4841877"/>
            <a:ext cx="1123315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7/4/2025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12344401" y="4841877"/>
            <a:ext cx="11233150" cy="7559674"/>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31122274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7416802" cy="1336674"/>
          </a:xfrm>
        </p:spPr>
        <p:txBody>
          <a:bodyPr anchor="t" anchorCtr="0"/>
          <a:lstStyle>
            <a:lvl1pPr marL="0" indent="0">
              <a:lnSpc>
                <a:spcPct val="100000"/>
              </a:lnSpc>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16151225" y="3209932"/>
            <a:ext cx="7426374" cy="1311268"/>
          </a:xfrm>
        </p:spPr>
        <p:txBody>
          <a:bodyPr anchor="t" anchorCtr="0"/>
          <a:lstStyle>
            <a:lvl1pPr marL="0" indent="0">
              <a:spcBef>
                <a:spcPts val="800"/>
              </a:spcBef>
              <a:spcAft>
                <a:spcPts val="0"/>
              </a:spcAft>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815978" y="4841877"/>
            <a:ext cx="741680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16151227" y="4832351"/>
            <a:ext cx="7426374" cy="7559674"/>
          </a:xfrm>
          <a:prstGeom prst="rect">
            <a:avLst/>
          </a:prstGeom>
          <a:pattFill prst="lgCheck">
            <a:fgClr>
              <a:schemeClr val="tx2">
                <a:lumMod val="25000"/>
                <a:lumOff val="75000"/>
              </a:schemeClr>
            </a:fgClr>
            <a:bgClr>
              <a:schemeClr val="bg1"/>
            </a:bgClr>
          </a:pattFill>
        </p:spPr>
        <p:txBody>
          <a:bodyPr anchor="ctr"/>
          <a:lstStyle>
            <a:lvl1pPr marL="0" marR="0" indent="0" algn="ctr" defTabSz="1828800">
              <a:lnSpc>
                <a:spcPct val="90000"/>
              </a:lnSpc>
              <a:spcBef>
                <a:spcPts val="2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8507693" y="3202455"/>
            <a:ext cx="7416802" cy="1336674"/>
          </a:xfrm>
        </p:spPr>
        <p:txBody>
          <a:bodyPr anchor="t" anchorCtr="0"/>
          <a:lstStyle>
            <a:lvl1pPr marL="0" indent="0">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8507696" y="4859805"/>
            <a:ext cx="741680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7/4/2025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5553042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825552" y="3184526"/>
            <a:ext cx="22752048" cy="51278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815978" y="8588377"/>
            <a:ext cx="7416800"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8534403" y="8588377"/>
            <a:ext cx="7331074"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7/4/2025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16171336" y="8588377"/>
            <a:ext cx="7406264"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36599329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5" y="3419477"/>
            <a:ext cx="22752050" cy="5705474"/>
          </a:xfrm>
        </p:spPr>
        <p:txBody>
          <a:bodyPr anchor="b"/>
          <a:lstStyle>
            <a:lvl1pPr>
              <a:defRPr sz="10000"/>
            </a:lvl1pPr>
          </a:lstStyle>
          <a:p>
            <a:pPr>
              <a:defRPr/>
            </a:pPr>
            <a:r>
              <a:rPr lang="en-US"/>
              <a:t>Click to edit Master title style</a:t>
            </a:r>
          </a:p>
        </p:txBody>
      </p:sp>
      <p:sp>
        <p:nvSpPr>
          <p:cNvPr id="5" name="Text Placeholder 2"/>
          <p:cNvSpPr>
            <a:spLocks noGrp="1"/>
          </p:cNvSpPr>
          <p:nvPr>
            <p:ph type="body" idx="1"/>
          </p:nvPr>
        </p:nvSpPr>
        <p:spPr bwMode="auto">
          <a:xfrm>
            <a:off x="815974" y="9178927"/>
            <a:ext cx="22752052" cy="3000374"/>
          </a:xfrm>
        </p:spPr>
        <p:txBody>
          <a:bodyPr/>
          <a:lstStyle>
            <a:lvl1pPr marL="0" indent="0">
              <a:buNone/>
              <a:defRPr sz="4800">
                <a:solidFill>
                  <a:schemeClr val="accent2"/>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7/4/2025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659839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7/4/2025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326588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815977" y="12392813"/>
            <a:ext cx="22752050" cy="1200329"/>
          </a:xfrm>
          <a:prstGeom prst="rect">
            <a:avLst/>
          </a:prstGeom>
          <a:noFill/>
        </p:spPr>
        <p:txBody>
          <a:bodyPr wrap="square" rtlCol="0">
            <a:spAutoFit/>
          </a:bodyPr>
          <a:lstStyle/>
          <a:p>
            <a:pPr algn="ctr">
              <a:defRPr/>
            </a:pPr>
            <a:r>
              <a:rPr lang="fr-CH" sz="7200"/>
              <a:t>home.cern</a:t>
            </a:r>
            <a:endParaRPr lang="en-US" sz="7200"/>
          </a:p>
        </p:txBody>
      </p:sp>
      <p:pic>
        <p:nvPicPr>
          <p:cNvPr id="5" name="Picture 4"/>
          <p:cNvPicPr>
            <a:picLocks noChangeAspect="1"/>
          </p:cNvPicPr>
          <p:nvPr userDrawn="1"/>
        </p:nvPicPr>
        <p:blipFill>
          <a:blip r:embed="rId2"/>
          <a:stretch/>
        </p:blipFill>
        <p:spPr bwMode="auto">
          <a:xfrm>
            <a:off x="10463808" y="4489728"/>
            <a:ext cx="3456384" cy="3456384"/>
          </a:xfrm>
          <a:prstGeom prst="rect">
            <a:avLst/>
          </a:prstGeom>
        </p:spPr>
      </p:pic>
    </p:spTree>
    <p:extLst>
      <p:ext uri="{BB962C8B-B14F-4D97-AF65-F5344CB8AC3E}">
        <p14:creationId xmlns:p14="http://schemas.microsoft.com/office/powerpoint/2010/main" val="5103099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3"/>
            <a:ext cx="3657600" cy="1911350"/>
          </a:xfrm>
          <a:prstGeom prst="rect">
            <a:avLst/>
          </a:prstGeom>
          <a:noFill/>
          <a:ln w="9525">
            <a:noFill/>
            <a:miter lim="800000"/>
            <a:headEnd/>
            <a:tailEnd/>
          </a:ln>
          <a:effectLst/>
        </p:spPr>
      </p:pic>
      <p:sp>
        <p:nvSpPr>
          <p:cNvPr id="19" name="Slide Number Placeholder 18"/>
          <p:cNvSpPr>
            <a:spLocks noGrp="1"/>
          </p:cNvSpPr>
          <p:nvPr>
            <p:ph type="sldNum" sz="quarter" idx="11"/>
          </p:nvPr>
        </p:nvSpPr>
        <p:spPr/>
        <p:txBody>
          <a:bodyPr/>
          <a:lstStyle>
            <a:lvl1pPr>
              <a:defRPr sz="2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Tree>
    <p:extLst>
      <p:ext uri="{BB962C8B-B14F-4D97-AF65-F5344CB8AC3E}">
        <p14:creationId xmlns:p14="http://schemas.microsoft.com/office/powerpoint/2010/main" val="543987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036"/>
          <p:cNvSpPr>
            <a:spLocks noGrp="1" noChangeArrowheads="1"/>
          </p:cNvSpPr>
          <p:nvPr>
            <p:ph type="ctrTitle" sz="quarter"/>
          </p:nvPr>
        </p:nvSpPr>
        <p:spPr>
          <a:xfrm>
            <a:off x="1895233" y="739776"/>
            <a:ext cx="20593538" cy="2057400"/>
          </a:xfrm>
        </p:spPr>
        <p:txBody>
          <a:bodyPr/>
          <a:lstStyle>
            <a:lvl1pPr>
              <a:defRPr sz="8800">
                <a:solidFill>
                  <a:srgbClr val="00547E"/>
                </a:solidFill>
              </a:defRPr>
            </a:lvl1pPr>
          </a:lstStyle>
          <a:p>
            <a:pPr lvl="0"/>
            <a:r>
              <a:rPr lang="en-US" noProof="0"/>
              <a:t>Click to edit Master title style</a:t>
            </a:r>
          </a:p>
        </p:txBody>
      </p:sp>
    </p:spTree>
    <p:extLst>
      <p:ext uri="{BB962C8B-B14F-4D97-AF65-F5344CB8AC3E}">
        <p14:creationId xmlns:p14="http://schemas.microsoft.com/office/powerpoint/2010/main" val="1955428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1219200" y="3200401"/>
            <a:ext cx="21945600" cy="9051926"/>
          </a:xfrm>
          <a:prstGeom prst="rect">
            <a:avLst/>
          </a:prstGeom>
        </p:spPr>
        <p:txBody>
          <a:bodyPr vert="horz"/>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F8DDC6D2-9DE6-1A8B-77B0-339786C2B8C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878198C-DE86-2A1B-8B6E-DE2203B4F8F3}"/>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D45C2002-47D9-0664-1FEC-58D9D8744529}"/>
              </a:ext>
            </a:extLst>
          </p:cNvPr>
          <p:cNvSpPr txBox="1">
            <a:spLocks noGrp="1" noChangeArrowheads="1"/>
          </p:cNvSpPr>
          <p:nvPr>
            <p:ph type="sldNum" sz="quarter" idx="12"/>
          </p:nvPr>
        </p:nvSpPr>
        <p:spPr>
          <a:ln/>
        </p:spPr>
        <p:txBody>
          <a:bodyPr/>
          <a:lstStyle>
            <a:lvl1pPr>
              <a:defRPr/>
            </a:lvl1pPr>
          </a:lstStyle>
          <a:p>
            <a:pPr>
              <a:defRPr/>
            </a:pPr>
            <a:fld id="{F65926A7-082C-7F44-B9C5-8689AE7B2BEF}" type="slidenum">
              <a:rPr lang="en-US" altLang="en-CH"/>
              <a:pPr>
                <a:defRPr/>
              </a:pPr>
              <a:t>‹#›</a:t>
            </a:fld>
            <a:endParaRPr lang="en-US" altLang="en-CH"/>
          </a:p>
        </p:txBody>
      </p:sp>
    </p:spTree>
    <p:extLst>
      <p:ext uri="{BB962C8B-B14F-4D97-AF65-F5344CB8AC3E}">
        <p14:creationId xmlns:p14="http://schemas.microsoft.com/office/powerpoint/2010/main" val="38424561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494" y="8813801"/>
            <a:ext cx="20726400" cy="2724150"/>
          </a:xfrm>
        </p:spPr>
        <p:txBody>
          <a:bodyPr anchor="t"/>
          <a:lstStyle>
            <a:lvl1pPr algn="l">
              <a:defRPr sz="8000" b="1" cap="all"/>
            </a:lvl1pPr>
          </a:lstStyle>
          <a:p>
            <a:r>
              <a:rPr lang="en-GB"/>
              <a:t>Click to edit Master title style</a:t>
            </a:r>
            <a:endParaRPr lang="en-US"/>
          </a:p>
        </p:txBody>
      </p:sp>
      <p:sp>
        <p:nvSpPr>
          <p:cNvPr id="3" name="Text Placeholder 2"/>
          <p:cNvSpPr>
            <a:spLocks noGrp="1"/>
          </p:cNvSpPr>
          <p:nvPr>
            <p:ph type="body" idx="1"/>
          </p:nvPr>
        </p:nvSpPr>
        <p:spPr>
          <a:xfrm>
            <a:off x="1926494" y="5813427"/>
            <a:ext cx="20726400" cy="3000374"/>
          </a:xfrm>
          <a:prstGeom prst="rect">
            <a:avLst/>
          </a:prstGeom>
        </p:spPr>
        <p:txBody>
          <a:bodyPr vert="horz" anchor="b"/>
          <a:lstStyle>
            <a:lvl1pPr marL="0" indent="0">
              <a:buNone/>
              <a:defRPr sz="4000"/>
            </a:lvl1pPr>
            <a:lvl2pPr marL="914400" indent="0">
              <a:buNone/>
              <a:defRPr sz="3600"/>
            </a:lvl2pPr>
            <a:lvl3pPr marL="1828800" indent="0">
              <a:buNone/>
              <a:defRPr sz="3200"/>
            </a:lvl3pPr>
            <a:lvl4pPr marL="2743200" indent="0">
              <a:buNone/>
              <a:defRPr sz="2800"/>
            </a:lvl4pPr>
            <a:lvl5pPr marL="3657600" indent="0">
              <a:buNone/>
              <a:defRPr sz="2800"/>
            </a:lvl5pPr>
            <a:lvl6pPr marL="4572000" indent="0">
              <a:buNone/>
              <a:defRPr sz="2800"/>
            </a:lvl6pPr>
            <a:lvl7pPr marL="5486400" indent="0">
              <a:buNone/>
              <a:defRPr sz="2800"/>
            </a:lvl7pPr>
            <a:lvl8pPr marL="6400800" indent="0">
              <a:buNone/>
              <a:defRPr sz="2800"/>
            </a:lvl8pPr>
            <a:lvl9pPr marL="7315200" indent="0">
              <a:buNone/>
              <a:defRPr sz="2800"/>
            </a:lvl9pPr>
          </a:lstStyle>
          <a:p>
            <a:pPr lvl="0"/>
            <a:r>
              <a:rPr lang="en-GB"/>
              <a:t>Click to edit Master text styles</a:t>
            </a:r>
          </a:p>
        </p:txBody>
      </p:sp>
      <p:sp>
        <p:nvSpPr>
          <p:cNvPr id="4" name="Rectangle 4">
            <a:extLst>
              <a:ext uri="{FF2B5EF4-FFF2-40B4-BE49-F238E27FC236}">
                <a16:creationId xmlns:a16="http://schemas.microsoft.com/office/drawing/2014/main" id="{03692A59-A44B-5EF8-0E8F-703279606B4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22D260C-9872-BD50-6F1D-A9BB285C67FE}"/>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2F268265-AB71-244B-909C-DA4E5C237AD4}"/>
              </a:ext>
            </a:extLst>
          </p:cNvPr>
          <p:cNvSpPr txBox="1">
            <a:spLocks noGrp="1" noChangeArrowheads="1"/>
          </p:cNvSpPr>
          <p:nvPr>
            <p:ph type="sldNum" sz="quarter" idx="12"/>
          </p:nvPr>
        </p:nvSpPr>
        <p:spPr>
          <a:ln/>
        </p:spPr>
        <p:txBody>
          <a:bodyPr/>
          <a:lstStyle>
            <a:lvl1pPr>
              <a:defRPr/>
            </a:lvl1pPr>
          </a:lstStyle>
          <a:p>
            <a:pPr>
              <a:defRPr/>
            </a:pPr>
            <a:fld id="{18E46728-3CFC-F541-9300-616F58BA954E}" type="slidenum">
              <a:rPr lang="en-US" altLang="en-CH"/>
              <a:pPr>
                <a:defRPr/>
              </a:pPr>
              <a:t>‹#›</a:t>
            </a:fld>
            <a:endParaRPr lang="en-US" altLang="en-CH"/>
          </a:p>
        </p:txBody>
      </p:sp>
    </p:spTree>
    <p:extLst>
      <p:ext uri="{BB962C8B-B14F-4D97-AF65-F5344CB8AC3E}">
        <p14:creationId xmlns:p14="http://schemas.microsoft.com/office/powerpoint/2010/main" val="2277503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219200" y="3200401"/>
            <a:ext cx="10785231" cy="9051926"/>
          </a:xfrm>
          <a:prstGeom prst="rect">
            <a:avLst/>
          </a:prstGeom>
        </p:spPr>
        <p:txBody>
          <a:bodyPr vert="horz"/>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12379569" y="3200401"/>
            <a:ext cx="10785231" cy="9051926"/>
          </a:xfrm>
          <a:prstGeom prst="rect">
            <a:avLst/>
          </a:prstGeom>
        </p:spPr>
        <p:txBody>
          <a:bodyPr vert="horz"/>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012530CC-3962-4A05-9FC6-52ED84CB1DF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788E8D6-AF79-645C-80EE-2CD933B0040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4952E7A0-C736-EDEA-A038-34C806EF6709}"/>
              </a:ext>
            </a:extLst>
          </p:cNvPr>
          <p:cNvSpPr txBox="1">
            <a:spLocks noGrp="1" noChangeArrowheads="1"/>
          </p:cNvSpPr>
          <p:nvPr>
            <p:ph type="sldNum" sz="quarter" idx="12"/>
          </p:nvPr>
        </p:nvSpPr>
        <p:spPr>
          <a:ln/>
        </p:spPr>
        <p:txBody>
          <a:bodyPr/>
          <a:lstStyle>
            <a:lvl1pPr>
              <a:defRPr/>
            </a:lvl1pPr>
          </a:lstStyle>
          <a:p>
            <a:pPr>
              <a:defRPr/>
            </a:pPr>
            <a:fld id="{799C732D-42F5-E04B-A51D-9002AE6370BD}" type="slidenum">
              <a:rPr lang="en-US" altLang="en-CH"/>
              <a:pPr>
                <a:defRPr/>
              </a:pPr>
              <a:t>‹#›</a:t>
            </a:fld>
            <a:endParaRPr lang="en-US" altLang="en-CH"/>
          </a:p>
        </p:txBody>
      </p:sp>
    </p:spTree>
    <p:extLst>
      <p:ext uri="{BB962C8B-B14F-4D97-AF65-F5344CB8AC3E}">
        <p14:creationId xmlns:p14="http://schemas.microsoft.com/office/powerpoint/2010/main" val="13125259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219200" y="3070226"/>
            <a:ext cx="10773509" cy="1279524"/>
          </a:xfrm>
          <a:prstGeom prst="rect">
            <a:avLst/>
          </a:prstGeom>
        </p:spPr>
        <p:txBody>
          <a:bodyPr vert="horz"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4" name="Content Placeholder 3"/>
          <p:cNvSpPr>
            <a:spLocks noGrp="1"/>
          </p:cNvSpPr>
          <p:nvPr>
            <p:ph sz="half" idx="2"/>
          </p:nvPr>
        </p:nvSpPr>
        <p:spPr>
          <a:xfrm>
            <a:off x="1219200" y="4349750"/>
            <a:ext cx="10773509" cy="7902576"/>
          </a:xfrm>
          <a:prstGeom prst="rect">
            <a:avLst/>
          </a:prstGeom>
        </p:spPr>
        <p:txBody>
          <a:bodyPr vert="horz"/>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2387386" y="3070226"/>
            <a:ext cx="10777415" cy="1279524"/>
          </a:xfrm>
          <a:prstGeom prst="rect">
            <a:avLst/>
          </a:prstGeom>
        </p:spPr>
        <p:txBody>
          <a:bodyPr vert="horz"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6" name="Content Placeholder 5"/>
          <p:cNvSpPr>
            <a:spLocks noGrp="1"/>
          </p:cNvSpPr>
          <p:nvPr>
            <p:ph sz="quarter" idx="4"/>
          </p:nvPr>
        </p:nvSpPr>
        <p:spPr>
          <a:xfrm>
            <a:off x="12387386" y="4349750"/>
            <a:ext cx="10777415" cy="7902576"/>
          </a:xfrm>
          <a:prstGeom prst="rect">
            <a:avLst/>
          </a:prstGeom>
        </p:spPr>
        <p:txBody>
          <a:bodyPr vert="horz"/>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DD169BD3-8AAE-3200-FF6B-256D082EA631}"/>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774BDBDE-F45A-9972-F110-EA26FEB19406}"/>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9" name="Text Box 19">
            <a:extLst>
              <a:ext uri="{FF2B5EF4-FFF2-40B4-BE49-F238E27FC236}">
                <a16:creationId xmlns:a16="http://schemas.microsoft.com/office/drawing/2014/main" id="{CDF55957-3570-4DF2-8258-E360A6A9B2AF}"/>
              </a:ext>
            </a:extLst>
          </p:cNvPr>
          <p:cNvSpPr txBox="1">
            <a:spLocks noGrp="1" noChangeArrowheads="1"/>
          </p:cNvSpPr>
          <p:nvPr>
            <p:ph type="sldNum" sz="quarter" idx="12"/>
          </p:nvPr>
        </p:nvSpPr>
        <p:spPr>
          <a:ln/>
        </p:spPr>
        <p:txBody>
          <a:bodyPr/>
          <a:lstStyle>
            <a:lvl1pPr>
              <a:defRPr/>
            </a:lvl1pPr>
          </a:lstStyle>
          <a:p>
            <a:pPr>
              <a:defRPr/>
            </a:pPr>
            <a:fld id="{557338FF-3A0E-5649-82C4-729C47E0689B}" type="slidenum">
              <a:rPr lang="en-US" altLang="en-CH"/>
              <a:pPr>
                <a:defRPr/>
              </a:pPr>
              <a:t>‹#›</a:t>
            </a:fld>
            <a:endParaRPr lang="en-US" altLang="en-CH"/>
          </a:p>
        </p:txBody>
      </p:sp>
    </p:spTree>
    <p:extLst>
      <p:ext uri="{BB962C8B-B14F-4D97-AF65-F5344CB8AC3E}">
        <p14:creationId xmlns:p14="http://schemas.microsoft.com/office/powerpoint/2010/main" val="1347416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DAD70AB8-F007-BF13-0F50-290F5DA9483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A79A8854-07AA-581C-F398-F328692CB01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5" name="Text Box 19">
            <a:extLst>
              <a:ext uri="{FF2B5EF4-FFF2-40B4-BE49-F238E27FC236}">
                <a16:creationId xmlns:a16="http://schemas.microsoft.com/office/drawing/2014/main" id="{131A7C30-5152-56E2-3909-D2CC0AAE7E3A}"/>
              </a:ext>
            </a:extLst>
          </p:cNvPr>
          <p:cNvSpPr txBox="1">
            <a:spLocks noGrp="1" noChangeArrowheads="1"/>
          </p:cNvSpPr>
          <p:nvPr>
            <p:ph type="sldNum" sz="quarter" idx="12"/>
          </p:nvPr>
        </p:nvSpPr>
        <p:spPr>
          <a:ln/>
        </p:spPr>
        <p:txBody>
          <a:bodyPr/>
          <a:lstStyle>
            <a:lvl1pPr>
              <a:defRPr/>
            </a:lvl1pPr>
          </a:lstStyle>
          <a:p>
            <a:pPr>
              <a:defRPr/>
            </a:pPr>
            <a:fld id="{F57DEF03-A3F0-2549-B430-03EC4353546B}" type="slidenum">
              <a:rPr lang="en-US" altLang="en-CH"/>
              <a:pPr>
                <a:defRPr/>
              </a:pPr>
              <a:t>‹#›</a:t>
            </a:fld>
            <a:endParaRPr lang="en-US" altLang="en-CH"/>
          </a:p>
        </p:txBody>
      </p:sp>
    </p:spTree>
    <p:extLst>
      <p:ext uri="{BB962C8B-B14F-4D97-AF65-F5344CB8AC3E}">
        <p14:creationId xmlns:p14="http://schemas.microsoft.com/office/powerpoint/2010/main" val="21723819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167EE0D-556A-FE1A-4E79-3BA4D95847E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64D2E79-9E94-65B9-4717-4F1DCE4C829F}"/>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4" name="Text Box 19">
            <a:extLst>
              <a:ext uri="{FF2B5EF4-FFF2-40B4-BE49-F238E27FC236}">
                <a16:creationId xmlns:a16="http://schemas.microsoft.com/office/drawing/2014/main" id="{7F2EE0CC-9A5A-4242-EB11-EE085B6EF0DD}"/>
              </a:ext>
            </a:extLst>
          </p:cNvPr>
          <p:cNvSpPr txBox="1">
            <a:spLocks noGrp="1" noChangeArrowheads="1"/>
          </p:cNvSpPr>
          <p:nvPr>
            <p:ph type="sldNum" sz="quarter" idx="12"/>
          </p:nvPr>
        </p:nvSpPr>
        <p:spPr>
          <a:ln/>
        </p:spPr>
        <p:txBody>
          <a:bodyPr/>
          <a:lstStyle>
            <a:lvl1pPr>
              <a:defRPr/>
            </a:lvl1pPr>
          </a:lstStyle>
          <a:p>
            <a:pPr>
              <a:defRPr/>
            </a:pPr>
            <a:fld id="{72E15BEA-5034-644B-8D05-2F7FFEBFC946}" type="slidenum">
              <a:rPr lang="en-US" altLang="en-CH"/>
              <a:pPr>
                <a:defRPr/>
              </a:pPr>
              <a:t>‹#›</a:t>
            </a:fld>
            <a:endParaRPr lang="en-US" altLang="en-CH"/>
          </a:p>
        </p:txBody>
      </p:sp>
    </p:spTree>
    <p:extLst>
      <p:ext uri="{BB962C8B-B14F-4D97-AF65-F5344CB8AC3E}">
        <p14:creationId xmlns:p14="http://schemas.microsoft.com/office/powerpoint/2010/main" val="15107790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2494" cy="2324100"/>
          </a:xfrm>
        </p:spPr>
        <p:txBody>
          <a:bodyPr anchor="b"/>
          <a:lstStyle>
            <a:lvl1pPr algn="l">
              <a:defRPr sz="4000" b="1"/>
            </a:lvl1pPr>
          </a:lstStyle>
          <a:p>
            <a:r>
              <a:rPr lang="en-GB"/>
              <a:t>Click to edit Master title style</a:t>
            </a:r>
            <a:endParaRPr lang="en-US"/>
          </a:p>
        </p:txBody>
      </p:sp>
      <p:sp>
        <p:nvSpPr>
          <p:cNvPr id="3" name="Content Placeholder 2"/>
          <p:cNvSpPr>
            <a:spLocks noGrp="1"/>
          </p:cNvSpPr>
          <p:nvPr>
            <p:ph idx="1"/>
          </p:nvPr>
        </p:nvSpPr>
        <p:spPr>
          <a:xfrm>
            <a:off x="9534769" y="546101"/>
            <a:ext cx="13630031" cy="11706226"/>
          </a:xfrm>
          <a:prstGeom prst="rect">
            <a:avLst/>
          </a:prstGeom>
        </p:spPr>
        <p:txBody>
          <a:bodyPr vert="horz"/>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219200" y="2870201"/>
            <a:ext cx="8022494" cy="9382126"/>
          </a:xfrm>
          <a:prstGeom prst="rect">
            <a:avLst/>
          </a:prstGeom>
        </p:spPr>
        <p:txBody>
          <a:bodyPr vert="horz"/>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GB"/>
              <a:t>Click to edit Master text styles</a:t>
            </a:r>
          </a:p>
        </p:txBody>
      </p:sp>
      <p:sp>
        <p:nvSpPr>
          <p:cNvPr id="5" name="Rectangle 4">
            <a:extLst>
              <a:ext uri="{FF2B5EF4-FFF2-40B4-BE49-F238E27FC236}">
                <a16:creationId xmlns:a16="http://schemas.microsoft.com/office/drawing/2014/main" id="{6F34AC52-F35D-8BC9-FBDC-047D4A65ADB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6C2E844-1EC6-CCFB-2811-1C8321A29263}"/>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239FE68B-3814-3451-6359-5DF1C1831A68}"/>
              </a:ext>
            </a:extLst>
          </p:cNvPr>
          <p:cNvSpPr txBox="1">
            <a:spLocks noGrp="1" noChangeArrowheads="1"/>
          </p:cNvSpPr>
          <p:nvPr>
            <p:ph type="sldNum" sz="quarter" idx="12"/>
          </p:nvPr>
        </p:nvSpPr>
        <p:spPr>
          <a:ln/>
        </p:spPr>
        <p:txBody>
          <a:bodyPr/>
          <a:lstStyle>
            <a:lvl1pPr>
              <a:defRPr/>
            </a:lvl1pPr>
          </a:lstStyle>
          <a:p>
            <a:pPr>
              <a:defRPr/>
            </a:pPr>
            <a:fld id="{CDC20C6F-6088-AE4E-830F-29F71E0A4CE4}" type="slidenum">
              <a:rPr lang="en-US" altLang="en-CH"/>
              <a:pPr>
                <a:defRPr/>
              </a:pPr>
              <a:t>‹#›</a:t>
            </a:fld>
            <a:endParaRPr lang="en-US" altLang="en-CH"/>
          </a:p>
        </p:txBody>
      </p:sp>
    </p:spTree>
    <p:extLst>
      <p:ext uri="{BB962C8B-B14F-4D97-AF65-F5344CB8AC3E}">
        <p14:creationId xmlns:p14="http://schemas.microsoft.com/office/powerpoint/2010/main" val="3183638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109" y="9601200"/>
            <a:ext cx="14630400" cy="1133476"/>
          </a:xfrm>
        </p:spPr>
        <p:txBody>
          <a:bodyPr anchor="b"/>
          <a:lstStyle>
            <a:lvl1pPr algn="l">
              <a:defRPr sz="4000" b="1"/>
            </a:lvl1pPr>
          </a:lstStyle>
          <a:p>
            <a:r>
              <a:rPr lang="en-GB"/>
              <a:t>Click to edit Master title style</a:t>
            </a:r>
            <a:endParaRPr lang="en-US"/>
          </a:p>
        </p:txBody>
      </p:sp>
      <p:sp>
        <p:nvSpPr>
          <p:cNvPr id="3" name="Picture Placeholder 2"/>
          <p:cNvSpPr>
            <a:spLocks noGrp="1"/>
          </p:cNvSpPr>
          <p:nvPr>
            <p:ph type="pic" idx="1"/>
          </p:nvPr>
        </p:nvSpPr>
        <p:spPr>
          <a:xfrm>
            <a:off x="4779109" y="1225550"/>
            <a:ext cx="14630400" cy="8229600"/>
          </a:xfrm>
          <a:prstGeom prst="rect">
            <a:avLst/>
          </a:prstGeom>
        </p:spPr>
        <p:txBody>
          <a:bodyPr vert="horz"/>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pPr lvl="0"/>
            <a:endParaRPr lang="en-US" noProof="0"/>
          </a:p>
        </p:txBody>
      </p:sp>
      <p:sp>
        <p:nvSpPr>
          <p:cNvPr id="4" name="Text Placeholder 3"/>
          <p:cNvSpPr>
            <a:spLocks noGrp="1"/>
          </p:cNvSpPr>
          <p:nvPr>
            <p:ph type="body" sz="half" idx="2"/>
          </p:nvPr>
        </p:nvSpPr>
        <p:spPr>
          <a:xfrm>
            <a:off x="4779109" y="10734676"/>
            <a:ext cx="14630400" cy="1609724"/>
          </a:xfrm>
          <a:prstGeom prst="rect">
            <a:avLst/>
          </a:prstGeom>
        </p:spPr>
        <p:txBody>
          <a:bodyPr vert="horz"/>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GB"/>
              <a:t>Click to edit Master text styles</a:t>
            </a:r>
          </a:p>
        </p:txBody>
      </p:sp>
      <p:sp>
        <p:nvSpPr>
          <p:cNvPr id="5" name="Rectangle 4">
            <a:extLst>
              <a:ext uri="{FF2B5EF4-FFF2-40B4-BE49-F238E27FC236}">
                <a16:creationId xmlns:a16="http://schemas.microsoft.com/office/drawing/2014/main" id="{9079ECF2-2506-634D-B912-BF567DBBFC4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C8A7C50-12F1-CC7E-E025-800292E2F2A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DE801AD8-1ACE-B189-7F03-F0ED2516E596}"/>
              </a:ext>
            </a:extLst>
          </p:cNvPr>
          <p:cNvSpPr txBox="1">
            <a:spLocks noGrp="1" noChangeArrowheads="1"/>
          </p:cNvSpPr>
          <p:nvPr>
            <p:ph type="sldNum" sz="quarter" idx="12"/>
          </p:nvPr>
        </p:nvSpPr>
        <p:spPr>
          <a:ln/>
        </p:spPr>
        <p:txBody>
          <a:bodyPr/>
          <a:lstStyle>
            <a:lvl1pPr>
              <a:defRPr/>
            </a:lvl1pPr>
          </a:lstStyle>
          <a:p>
            <a:pPr>
              <a:defRPr/>
            </a:pPr>
            <a:fld id="{873A4D25-6D66-E14E-BB96-B973968F70E9}" type="slidenum">
              <a:rPr lang="en-US" altLang="en-CH"/>
              <a:pPr>
                <a:defRPr/>
              </a:pPr>
              <a:t>‹#›</a:t>
            </a:fld>
            <a:endParaRPr lang="en-US" altLang="en-CH"/>
          </a:p>
        </p:txBody>
      </p:sp>
    </p:spTree>
    <p:extLst>
      <p:ext uri="{BB962C8B-B14F-4D97-AF65-F5344CB8AC3E}">
        <p14:creationId xmlns:p14="http://schemas.microsoft.com/office/powerpoint/2010/main" val="28521198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1219200" y="3200401"/>
            <a:ext cx="21945600" cy="9051926"/>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9644E790-C51E-74E2-F0BC-CBB54889D8D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64DF0A0-F3BD-CFC0-D801-839386D885E1}"/>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436540BD-C743-C10E-748E-70D04792DEFD}"/>
              </a:ext>
            </a:extLst>
          </p:cNvPr>
          <p:cNvSpPr txBox="1">
            <a:spLocks noGrp="1" noChangeArrowheads="1"/>
          </p:cNvSpPr>
          <p:nvPr>
            <p:ph type="sldNum" sz="quarter" idx="12"/>
          </p:nvPr>
        </p:nvSpPr>
        <p:spPr>
          <a:ln/>
        </p:spPr>
        <p:txBody>
          <a:bodyPr/>
          <a:lstStyle>
            <a:lvl1pPr>
              <a:defRPr/>
            </a:lvl1pPr>
          </a:lstStyle>
          <a:p>
            <a:pPr>
              <a:defRPr/>
            </a:pPr>
            <a:fld id="{0826E03B-720C-3846-8440-E1D55FDFFB4F}" type="slidenum">
              <a:rPr lang="en-US" altLang="en-CH"/>
              <a:pPr>
                <a:defRPr/>
              </a:pPr>
              <a:t>‹#›</a:t>
            </a:fld>
            <a:endParaRPr lang="en-US" altLang="en-CH"/>
          </a:p>
        </p:txBody>
      </p:sp>
    </p:spTree>
    <p:extLst>
      <p:ext uri="{BB962C8B-B14F-4D97-AF65-F5344CB8AC3E}">
        <p14:creationId xmlns:p14="http://schemas.microsoft.com/office/powerpoint/2010/main" val="4035076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762001"/>
            <a:ext cx="5486400" cy="11490326"/>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219200" y="762001"/>
            <a:ext cx="16084062" cy="11490326"/>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748CA15-88A3-91C0-33DB-75400B91848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0DABF54-6BE9-36FA-C236-92191AA55452}"/>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C5EDDFAF-9C6B-02BE-59EB-96F0604FEB7D}"/>
              </a:ext>
            </a:extLst>
          </p:cNvPr>
          <p:cNvSpPr txBox="1">
            <a:spLocks noGrp="1" noChangeArrowheads="1"/>
          </p:cNvSpPr>
          <p:nvPr>
            <p:ph type="sldNum" sz="quarter" idx="12"/>
          </p:nvPr>
        </p:nvSpPr>
        <p:spPr>
          <a:ln/>
        </p:spPr>
        <p:txBody>
          <a:bodyPr/>
          <a:lstStyle>
            <a:lvl1pPr>
              <a:defRPr/>
            </a:lvl1pPr>
          </a:lstStyle>
          <a:p>
            <a:pPr>
              <a:defRPr/>
            </a:pPr>
            <a:fld id="{3260B2A9-E05D-CB40-A165-53DEB652D0E8}" type="slidenum">
              <a:rPr lang="en-US" altLang="en-CH"/>
              <a:pPr>
                <a:defRPr/>
              </a:pPr>
              <a:t>‹#›</a:t>
            </a:fld>
            <a:endParaRPr lang="en-US" altLang="en-CH"/>
          </a:p>
        </p:txBody>
      </p:sp>
    </p:spTree>
    <p:extLst>
      <p:ext uri="{BB962C8B-B14F-4D97-AF65-F5344CB8AC3E}">
        <p14:creationId xmlns:p14="http://schemas.microsoft.com/office/powerpoint/2010/main" val="923489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3.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4.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15.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4" name="Slide Number Placeholder 3">
            <a:extLst>
              <a:ext uri="{FF2B5EF4-FFF2-40B4-BE49-F238E27FC236}">
                <a16:creationId xmlns:a16="http://schemas.microsoft.com/office/drawing/2014/main" id="{FF2DE414-1879-01A3-FFF6-258F1D45C46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6D69B561-9E07-4137-A40D-7DBB709D0388}" type="slidenum">
              <a:rPr lang="en-GB" smtClean="0"/>
              <a:t>‹#›</a:t>
            </a:fld>
            <a:endParaRPr lang="en-GB"/>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
        <p:nvSpPr>
          <p:cNvPr id="5" name="Slide Number Placeholder 4">
            <a:extLst>
              <a:ext uri="{FF2B5EF4-FFF2-40B4-BE49-F238E27FC236}">
                <a16:creationId xmlns:a16="http://schemas.microsoft.com/office/drawing/2014/main" id="{F4B0483F-9738-A25B-FCD8-CBE4817C6C2E}"/>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8E9E8664-F2C1-4067-8237-DA5273E30AA1}" type="slidenum">
              <a:rPr lang="en-GB" smtClean="0"/>
              <a:t>‹#›</a:t>
            </a:fld>
            <a:endParaRPr lang="en-GB"/>
          </a:p>
        </p:txBody>
      </p:sp>
      <p:sp>
        <p:nvSpPr>
          <p:cNvPr id="6" name="Foliennummernplatzhalter 5">
            <a:extLst>
              <a:ext uri="{FF2B5EF4-FFF2-40B4-BE49-F238E27FC236}">
                <a16:creationId xmlns:a16="http://schemas.microsoft.com/office/drawing/2014/main" id="{A49C809F-B21C-0DC4-497A-DF9291B60761}"/>
              </a:ext>
            </a:extLst>
          </p:cNvPr>
          <p:cNvSpPr txBox="1">
            <a:spLocks/>
          </p:cNvSpPr>
          <p:nvPr userDrawn="1"/>
        </p:nvSpPr>
        <p:spPr>
          <a:xfrm>
            <a:off x="23320800" y="139782"/>
            <a:ext cx="771943" cy="453522"/>
          </a:xfrm>
          <a:prstGeom prst="rect">
            <a:avLst/>
          </a:prstGeom>
        </p:spPr>
        <p:txBody>
          <a:bodyPr/>
          <a:lstStyle>
            <a:defPPr>
              <a:defRPr lang="de-DE"/>
            </a:defPPr>
            <a:lvl1pPr marL="0" algn="l" defTabSz="1828606" rtl="0" eaLnBrk="1" latinLnBrk="0" hangingPunct="1">
              <a:defRPr sz="36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z="2400" smtClean="0"/>
              <a:pPr/>
              <a:t>‹#›</a:t>
            </a:fld>
            <a:endParaRPr lang="en-US" dirty="0"/>
          </a:p>
        </p:txBody>
      </p:sp>
      <p:sp>
        <p:nvSpPr>
          <p:cNvPr id="7" name="TextBox 6">
            <a:extLst>
              <a:ext uri="{FF2B5EF4-FFF2-40B4-BE49-F238E27FC236}">
                <a16:creationId xmlns:a16="http://schemas.microsoft.com/office/drawing/2014/main" id="{7AAFB021-ABCD-6746-EBB0-4747BACB9DC5}"/>
              </a:ext>
            </a:extLst>
          </p:cNvPr>
          <p:cNvSpPr txBox="1"/>
          <p:nvPr userDrawn="1"/>
        </p:nvSpPr>
        <p:spPr>
          <a:xfrm>
            <a:off x="2590932" y="153499"/>
            <a:ext cx="8915267" cy="665339"/>
          </a:xfrm>
          <a:prstGeom prst="rect">
            <a:avLst/>
          </a:prstGeom>
          <a:noFill/>
        </p:spPr>
        <p:txBody>
          <a:bodyPr wrap="square" rtlCol="0">
            <a:noAutofit/>
          </a:bodyPr>
          <a:lstStyle/>
          <a:p>
            <a:pPr>
              <a:lnSpc>
                <a:spcPts val="3301"/>
              </a:lnSpc>
            </a:pPr>
            <a:r>
              <a:rPr lang="en-GB" sz="2400" dirty="0">
                <a:solidFill>
                  <a:schemeClr val="bg1"/>
                </a:solidFill>
              </a:rPr>
              <a:t>FCC Civil Engineering Summary - July 2025</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69" r:id="rId11"/>
    <p:sldLayoutId id="2147483670" r:id="rId12"/>
    <p:sldLayoutId id="2147483671" r:id="rId13"/>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12647724"/>
            <a:ext cx="24384000" cy="1066800"/>
          </a:xfrm>
          <a:prstGeom prst="rect">
            <a:avLst/>
          </a:prstGeom>
        </p:spPr>
      </p:pic>
      <p:sp>
        <p:nvSpPr>
          <p:cNvPr id="4" name="Title Placeholder 1"/>
          <p:cNvSpPr>
            <a:spLocks noGrp="1"/>
          </p:cNvSpPr>
          <p:nvPr>
            <p:ph type="title"/>
          </p:nvPr>
        </p:nvSpPr>
        <p:spPr bwMode="auto">
          <a:xfrm>
            <a:off x="815977" y="747186"/>
            <a:ext cx="22752050" cy="2131484"/>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815978" y="3184526"/>
            <a:ext cx="22752048" cy="9217024"/>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6497052" y="12816001"/>
            <a:ext cx="1735724" cy="730250"/>
          </a:xfrm>
          <a:prstGeom prst="rect">
            <a:avLst/>
          </a:prstGeom>
        </p:spPr>
        <p:txBody>
          <a:bodyPr vert="horz" lIns="0" tIns="0" rIns="0" bIns="0" rtlCol="0" anchor="ctr"/>
          <a:lstStyle>
            <a:lvl1pPr algn="r">
              <a:defRPr sz="2000">
                <a:solidFill>
                  <a:schemeClr val="bg1"/>
                </a:solidFill>
              </a:defRPr>
            </a:lvl1pPr>
          </a:lstStyle>
          <a:p>
            <a:pPr>
              <a:defRPr/>
            </a:pPr>
            <a:fld id="{1DDD1933-E90B-7840-9B80-3952FF1C8C56}" type="datetime1">
              <a:rPr lang="en-US" smtClean="0"/>
              <a:t>7/4/2025</a:t>
            </a:fld>
            <a:endParaRPr lang="en-US"/>
          </a:p>
        </p:txBody>
      </p:sp>
      <p:sp>
        <p:nvSpPr>
          <p:cNvPr id="8" name="Slide Number Placeholder 5"/>
          <p:cNvSpPr>
            <a:spLocks noGrp="1"/>
          </p:cNvSpPr>
          <p:nvPr>
            <p:ph type="sldNum" sz="quarter" idx="4"/>
          </p:nvPr>
        </p:nvSpPr>
        <p:spPr bwMode="auto">
          <a:xfrm>
            <a:off x="22129104" y="12816001"/>
            <a:ext cx="1362508" cy="730250"/>
          </a:xfrm>
          <a:prstGeom prst="rect">
            <a:avLst/>
          </a:prstGeom>
        </p:spPr>
        <p:txBody>
          <a:bodyPr vert="horz" lIns="0" tIns="0" rIns="0" bIns="0" rtlCol="0" anchor="ctr"/>
          <a:lstStyle>
            <a:lvl1pPr algn="r">
              <a:defRPr sz="2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8518525" y="12816001"/>
            <a:ext cx="13144442" cy="730250"/>
          </a:xfrm>
          <a:prstGeom prst="rect">
            <a:avLst/>
          </a:prstGeom>
        </p:spPr>
        <p:txBody>
          <a:bodyPr vert="horz" lIns="91440" tIns="45720" rIns="91440" bIns="45720" rtlCol="0" anchor="ctr"/>
          <a:lstStyle>
            <a:lvl1pPr algn="ctr">
              <a:defRPr sz="2400">
                <a:solidFill>
                  <a:schemeClr val="bg1"/>
                </a:solidFill>
              </a:defRPr>
            </a:lvl1pPr>
          </a:lstStyle>
          <a:p>
            <a:pPr>
              <a:defRPr/>
            </a:pPr>
            <a:r>
              <a:rPr lang="en-US"/>
              <a:t>Presenter | Presentation Title</a:t>
            </a:r>
            <a:endParaRPr/>
          </a:p>
        </p:txBody>
      </p:sp>
    </p:spTree>
    <p:extLst>
      <p:ext uri="{BB962C8B-B14F-4D97-AF65-F5344CB8AC3E}">
        <p14:creationId xmlns:p14="http://schemas.microsoft.com/office/powerpoint/2010/main" val="2389645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1" r:id="rId18"/>
  </p:sldLayoutIdLst>
  <p:hf hdr="0" ftr="0" dt="0"/>
  <p:txStyles>
    <p:titleStyle>
      <a:lvl1pPr algn="l" defTabSz="1828800" eaLnBrk="1" hangingPunct="1">
        <a:lnSpc>
          <a:spcPct val="90000"/>
        </a:lnSpc>
        <a:spcBef>
          <a:spcPts val="0"/>
        </a:spcBef>
        <a:buNone/>
        <a:defRPr sz="7200" b="1">
          <a:solidFill>
            <a:schemeClr val="tx1"/>
          </a:solidFill>
          <a:latin typeface="+mj-lt"/>
          <a:ea typeface="+mj-ea"/>
          <a:cs typeface="+mj-cs"/>
        </a:defRPr>
      </a:lvl1pPr>
    </p:titleStyle>
    <p:bodyStyle>
      <a:lvl1pPr marL="0" indent="0" algn="l" defTabSz="1828800" eaLnBrk="1" hangingPunct="1">
        <a:lnSpc>
          <a:spcPct val="90000"/>
        </a:lnSpc>
        <a:spcBef>
          <a:spcPts val="3600"/>
        </a:spcBef>
        <a:spcAft>
          <a:spcPts val="800"/>
        </a:spcAft>
        <a:buFont typeface="Arial"/>
        <a:buNone/>
        <a:defRPr sz="4200" b="1">
          <a:solidFill>
            <a:schemeClr val="tx2">
              <a:lumMod val="50000"/>
            </a:schemeClr>
          </a:solidFill>
          <a:latin typeface="+mn-lt"/>
          <a:ea typeface="+mn-ea"/>
          <a:cs typeface="+mn-cs"/>
        </a:defRPr>
      </a:lvl1pPr>
      <a:lvl2pPr marL="647700" indent="-648000" algn="l" defTabSz="1828800" eaLnBrk="1" hangingPunct="1">
        <a:lnSpc>
          <a:spcPct val="100000"/>
        </a:lnSpc>
        <a:spcBef>
          <a:spcPts val="1000"/>
        </a:spcBef>
        <a:spcAft>
          <a:spcPts val="600"/>
        </a:spcAft>
        <a:buFont typeface="Arial"/>
        <a:buChar char="•"/>
        <a:defRPr sz="3600">
          <a:solidFill>
            <a:schemeClr val="tx2">
              <a:lumMod val="50000"/>
            </a:schemeClr>
          </a:solidFill>
          <a:latin typeface="+mn-lt"/>
          <a:ea typeface="+mn-ea"/>
          <a:cs typeface="+mn-cs"/>
        </a:defRPr>
      </a:lvl2pPr>
      <a:lvl3pPr marL="1296000" indent="-648000" algn="l" defTabSz="1828800" eaLnBrk="1" hangingPunct="1">
        <a:lnSpc>
          <a:spcPct val="100000"/>
        </a:lnSpc>
        <a:spcBef>
          <a:spcPts val="1000"/>
        </a:spcBef>
        <a:spcAft>
          <a:spcPts val="600"/>
        </a:spcAft>
        <a:buFont typeface="Arial"/>
        <a:buChar char="•"/>
        <a:defRPr sz="3400">
          <a:solidFill>
            <a:schemeClr val="tx2">
              <a:lumMod val="50000"/>
            </a:schemeClr>
          </a:solidFill>
          <a:latin typeface="+mn-lt"/>
          <a:ea typeface="+mn-ea"/>
          <a:cs typeface="+mn-cs"/>
        </a:defRPr>
      </a:lvl3pPr>
      <a:lvl4pPr marL="1944000" indent="-648000" algn="l" defTabSz="1828800" eaLnBrk="1" hangingPunct="1">
        <a:lnSpc>
          <a:spcPct val="100000"/>
        </a:lnSpc>
        <a:spcBef>
          <a:spcPts val="1000"/>
        </a:spcBef>
        <a:spcAft>
          <a:spcPts val="600"/>
        </a:spcAft>
        <a:buFont typeface="Arial"/>
        <a:buChar char="•"/>
        <a:defRPr sz="3200">
          <a:solidFill>
            <a:schemeClr val="tx2">
              <a:lumMod val="50000"/>
            </a:schemeClr>
          </a:solidFill>
          <a:latin typeface="+mn-lt"/>
          <a:ea typeface="+mn-ea"/>
          <a:cs typeface="+mn-cs"/>
        </a:defRPr>
      </a:lvl4pPr>
      <a:lvl5pPr marL="4114800" indent="-457200" algn="l" defTabSz="1828800" eaLnBrk="1" hangingPunct="1">
        <a:lnSpc>
          <a:spcPct val="90000"/>
        </a:lnSpc>
        <a:spcBef>
          <a:spcPts val="1000"/>
        </a:spcBef>
        <a:buFont typeface="Arial"/>
        <a:buChar char="•"/>
        <a:defRPr sz="3200">
          <a:solidFill>
            <a:schemeClr val="accent6"/>
          </a:solidFill>
          <a:latin typeface="+mn-lt"/>
          <a:ea typeface="+mn-ea"/>
          <a:cs typeface="+mn-cs"/>
        </a:defRPr>
      </a:lvl5pPr>
      <a:lvl6pPr marL="50292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6pPr>
      <a:lvl7pPr marL="59436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7pPr>
      <a:lvl8pPr marL="68580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8pPr>
      <a:lvl9pPr marL="77724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9pPr>
    </p:bodyStyle>
    <p:otherStyle>
      <a:defPPr>
        <a:defRPr lang="en-US"/>
      </a:defPPr>
      <a:lvl1pPr marL="0" algn="l" defTabSz="1828800" eaLnBrk="1" hangingPunct="1">
        <a:defRPr sz="3600">
          <a:solidFill>
            <a:schemeClr val="tx1"/>
          </a:solidFill>
          <a:latin typeface="+mn-lt"/>
          <a:ea typeface="+mn-ea"/>
          <a:cs typeface="+mn-cs"/>
        </a:defRPr>
      </a:lvl1pPr>
      <a:lvl2pPr marL="914400" algn="l" defTabSz="1828800" eaLnBrk="1" hangingPunct="1">
        <a:defRPr sz="3600">
          <a:solidFill>
            <a:schemeClr val="tx1"/>
          </a:solidFill>
          <a:latin typeface="+mn-lt"/>
          <a:ea typeface="+mn-ea"/>
          <a:cs typeface="+mn-cs"/>
        </a:defRPr>
      </a:lvl2pPr>
      <a:lvl3pPr marL="1828800" algn="l" defTabSz="1828800" eaLnBrk="1" hangingPunct="1">
        <a:defRPr sz="3600">
          <a:solidFill>
            <a:schemeClr val="tx1"/>
          </a:solidFill>
          <a:latin typeface="+mn-lt"/>
          <a:ea typeface="+mn-ea"/>
          <a:cs typeface="+mn-cs"/>
        </a:defRPr>
      </a:lvl3pPr>
      <a:lvl4pPr marL="2743200" algn="l" defTabSz="1828800" eaLnBrk="1" hangingPunct="1">
        <a:defRPr sz="3600">
          <a:solidFill>
            <a:schemeClr val="tx1"/>
          </a:solidFill>
          <a:latin typeface="+mn-lt"/>
          <a:ea typeface="+mn-ea"/>
          <a:cs typeface="+mn-cs"/>
        </a:defRPr>
      </a:lvl4pPr>
      <a:lvl5pPr marL="3657600" algn="l" defTabSz="1828800" eaLnBrk="1" hangingPunct="1">
        <a:defRPr sz="3600">
          <a:solidFill>
            <a:schemeClr val="tx1"/>
          </a:solidFill>
          <a:latin typeface="+mn-lt"/>
          <a:ea typeface="+mn-ea"/>
          <a:cs typeface="+mn-cs"/>
        </a:defRPr>
      </a:lvl5pPr>
      <a:lvl6pPr marL="4572000" algn="l" defTabSz="1828800" eaLnBrk="1" hangingPunct="1">
        <a:defRPr sz="3600">
          <a:solidFill>
            <a:schemeClr val="tx1"/>
          </a:solidFill>
          <a:latin typeface="+mn-lt"/>
          <a:ea typeface="+mn-ea"/>
          <a:cs typeface="+mn-cs"/>
        </a:defRPr>
      </a:lvl6pPr>
      <a:lvl7pPr marL="5486400" algn="l" defTabSz="1828800" eaLnBrk="1" hangingPunct="1">
        <a:defRPr sz="3600">
          <a:solidFill>
            <a:schemeClr val="tx1"/>
          </a:solidFill>
          <a:latin typeface="+mn-lt"/>
          <a:ea typeface="+mn-ea"/>
          <a:cs typeface="+mn-cs"/>
        </a:defRPr>
      </a:lvl7pPr>
      <a:lvl8pPr marL="6400800" algn="l" defTabSz="1828800" eaLnBrk="1" hangingPunct="1">
        <a:defRPr sz="3600">
          <a:solidFill>
            <a:schemeClr val="tx1"/>
          </a:solidFill>
          <a:latin typeface="+mn-lt"/>
          <a:ea typeface="+mn-ea"/>
          <a:cs typeface="+mn-cs"/>
        </a:defRPr>
      </a:lvl8pPr>
      <a:lvl9pPr marL="7315200" algn="l" defTabSz="1828800" eaLnBrk="1" hangingPunct="1">
        <a:defRPr sz="36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a:extLst>
              <a:ext uri="{FF2B5EF4-FFF2-40B4-BE49-F238E27FC236}">
                <a16:creationId xmlns:a16="http://schemas.microsoft.com/office/drawing/2014/main" id="{4A1F9E68-102A-1BF6-338A-70626A83D162}"/>
              </a:ext>
            </a:extLst>
          </p:cNvPr>
          <p:cNvSpPr>
            <a:spLocks noGrp="1" noChangeArrowheads="1"/>
          </p:cNvSpPr>
          <p:nvPr>
            <p:ph type="dt" sz="half" idx="2"/>
          </p:nvPr>
        </p:nvSpPr>
        <p:spPr bwMode="auto">
          <a:xfrm>
            <a:off x="1312986" y="13106400"/>
            <a:ext cx="5306646" cy="2667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600" b="0">
                <a:latin typeface="Helvetica"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CFD8C640-B6CF-5DD9-09B5-7C093E4ABE63}"/>
              </a:ext>
            </a:extLst>
          </p:cNvPr>
          <p:cNvSpPr>
            <a:spLocks noGrp="1" noChangeArrowheads="1"/>
          </p:cNvSpPr>
          <p:nvPr>
            <p:ph type="ftr" sz="quarter" idx="3"/>
          </p:nvPr>
        </p:nvSpPr>
        <p:spPr bwMode="auto">
          <a:xfrm>
            <a:off x="8331200" y="13144500"/>
            <a:ext cx="7721600" cy="2667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600" b="0">
                <a:latin typeface="Helvetica" charset="0"/>
                <a:ea typeface="ＭＳ Ｐゴシック" charset="0"/>
                <a:cs typeface="+mn-cs"/>
              </a:defRPr>
            </a:lvl1pPr>
          </a:lstStyle>
          <a:p>
            <a:pPr>
              <a:defRPr/>
            </a:pPr>
            <a:r>
              <a:rPr lang="en-US"/>
              <a:t>ESPP Venice Jun25</a:t>
            </a:r>
          </a:p>
        </p:txBody>
      </p:sp>
      <p:sp>
        <p:nvSpPr>
          <p:cNvPr id="2" name="Rectangle 10">
            <a:extLst>
              <a:ext uri="{FF2B5EF4-FFF2-40B4-BE49-F238E27FC236}">
                <a16:creationId xmlns:a16="http://schemas.microsoft.com/office/drawing/2014/main" id="{C07B9629-943B-065B-B985-D5B67CC71C06}"/>
              </a:ext>
            </a:extLst>
          </p:cNvPr>
          <p:cNvSpPr>
            <a:spLocks noChangeArrowheads="1"/>
          </p:cNvSpPr>
          <p:nvPr/>
        </p:nvSpPr>
        <p:spPr bwMode="auto">
          <a:xfrm>
            <a:off x="1555261" y="609601"/>
            <a:ext cx="22512217" cy="1238250"/>
          </a:xfrm>
          <a:prstGeom prst="rect">
            <a:avLst/>
          </a:prstGeom>
          <a:gradFill rotWithShape="0">
            <a:gsLst>
              <a:gs pos="0">
                <a:srgbClr val="FFFFFF"/>
              </a:gs>
              <a:gs pos="100000">
                <a:srgbClr val="97C1E1"/>
              </a:gs>
            </a:gsLst>
            <a:lin ang="0" scaled="1"/>
          </a:gradFill>
          <a:ln>
            <a:noFill/>
          </a:ln>
        </p:spPr>
        <p:txBody>
          <a:bodyPr wrap="none" anchor="ct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defRPr/>
            </a:pPr>
            <a:endParaRPr lang="en-CH" altLang="en-CH" sz="4000"/>
          </a:p>
        </p:txBody>
      </p:sp>
      <p:sp>
        <p:nvSpPr>
          <p:cNvPr id="3" name="Line 11">
            <a:extLst>
              <a:ext uri="{FF2B5EF4-FFF2-40B4-BE49-F238E27FC236}">
                <a16:creationId xmlns:a16="http://schemas.microsoft.com/office/drawing/2014/main" id="{4B4CD9AF-9B37-DD49-6263-FBEA158D273D}"/>
              </a:ext>
            </a:extLst>
          </p:cNvPr>
          <p:cNvSpPr>
            <a:spLocks noChangeShapeType="1"/>
          </p:cNvSpPr>
          <p:nvPr/>
        </p:nvSpPr>
        <p:spPr bwMode="auto">
          <a:xfrm>
            <a:off x="1625600" y="1981200"/>
            <a:ext cx="211328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CH" sz="7200"/>
          </a:p>
        </p:txBody>
      </p:sp>
      <p:sp>
        <p:nvSpPr>
          <p:cNvPr id="1030" name="Rectangle 18">
            <a:extLst>
              <a:ext uri="{FF2B5EF4-FFF2-40B4-BE49-F238E27FC236}">
                <a16:creationId xmlns:a16="http://schemas.microsoft.com/office/drawing/2014/main" id="{92BC45E2-F1FF-F3E7-0E67-D8874F80C13C}"/>
              </a:ext>
            </a:extLst>
          </p:cNvPr>
          <p:cNvSpPr>
            <a:spLocks noGrp="1" noChangeArrowheads="1"/>
          </p:cNvSpPr>
          <p:nvPr>
            <p:ph type="title"/>
          </p:nvPr>
        </p:nvSpPr>
        <p:spPr bwMode="auto">
          <a:xfrm>
            <a:off x="2438401" y="762000"/>
            <a:ext cx="1970258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CH"/>
              <a:t>Click to edit Master title style</a:t>
            </a:r>
          </a:p>
        </p:txBody>
      </p:sp>
      <p:sp>
        <p:nvSpPr>
          <p:cNvPr id="1043" name="Text Box 19">
            <a:extLst>
              <a:ext uri="{FF2B5EF4-FFF2-40B4-BE49-F238E27FC236}">
                <a16:creationId xmlns:a16="http://schemas.microsoft.com/office/drawing/2014/main" id="{E18E5C49-667E-64B0-6398-1AD4D9B815C6}"/>
              </a:ext>
            </a:extLst>
          </p:cNvPr>
          <p:cNvSpPr txBox="1">
            <a:spLocks noGrp="1" noChangeArrowheads="1"/>
          </p:cNvSpPr>
          <p:nvPr>
            <p:ph type="sldNum" sz="quarter" idx="4"/>
          </p:nvPr>
        </p:nvSpPr>
        <p:spPr bwMode="auto">
          <a:xfrm>
            <a:off x="21758031" y="13106400"/>
            <a:ext cx="1312985" cy="3048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600" b="0"/>
            </a:lvl1pPr>
          </a:lstStyle>
          <a:p>
            <a:pPr>
              <a:defRPr/>
            </a:pPr>
            <a:fld id="{DBFA75D6-89B7-6943-93E9-FE58556EC7C5}" type="slidenum">
              <a:rPr lang="en-US" altLang="en-CH"/>
              <a:pPr>
                <a:defRPr/>
              </a:pPr>
              <a:t>‹#›</a:t>
            </a:fld>
            <a:endParaRPr lang="en-US" altLang="en-CH"/>
          </a:p>
        </p:txBody>
      </p:sp>
      <p:pic>
        <p:nvPicPr>
          <p:cNvPr id="1032" name="Picture 24">
            <a:extLst>
              <a:ext uri="{FF2B5EF4-FFF2-40B4-BE49-F238E27FC236}">
                <a16:creationId xmlns:a16="http://schemas.microsoft.com/office/drawing/2014/main" id="{FF54A27F-5CF4-28E7-0AD1-A16CCC0D55DA}"/>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2598617" cy="67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54CE5C1-9A84-E647-5636-7E1B8E314C0F}"/>
              </a:ext>
            </a:extLst>
          </p:cNvPr>
          <p:cNvPicPr>
            <a:picLocks noChangeAspect="1"/>
          </p:cNvPicPr>
          <p:nvPr userDrawn="1"/>
        </p:nvPicPr>
        <p:blipFill>
          <a:blip r:embed="rId14"/>
          <a:stretch>
            <a:fillRect/>
          </a:stretch>
        </p:blipFill>
        <p:spPr>
          <a:xfrm>
            <a:off x="231805" y="665312"/>
            <a:ext cx="2011210" cy="1075464"/>
          </a:xfrm>
          <a:prstGeom prst="rect">
            <a:avLst/>
          </a:prstGeom>
        </p:spPr>
      </p:pic>
    </p:spTree>
    <p:extLst>
      <p:ext uri="{BB962C8B-B14F-4D97-AF65-F5344CB8AC3E}">
        <p14:creationId xmlns:p14="http://schemas.microsoft.com/office/powerpoint/2010/main" val="5635874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p:txStyles>
    <p:titleStyle>
      <a:lvl1pPr algn="ctr" rtl="0" eaLnBrk="0" fontAlgn="base" hangingPunct="0">
        <a:spcBef>
          <a:spcPct val="0"/>
        </a:spcBef>
        <a:spcAft>
          <a:spcPct val="0"/>
        </a:spcAft>
        <a:defRPr sz="5600" b="1">
          <a:solidFill>
            <a:srgbClr val="006699"/>
          </a:solidFill>
          <a:latin typeface="+mj-lt"/>
          <a:ea typeface="+mj-ea"/>
          <a:cs typeface="ＭＳ Ｐゴシック" charset="0"/>
        </a:defRPr>
      </a:lvl1pPr>
      <a:lvl2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2pPr>
      <a:lvl3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3pPr>
      <a:lvl4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4pPr>
      <a:lvl5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5pPr>
      <a:lvl6pPr marL="914400" algn="ctr" rtl="0" eaLnBrk="0" fontAlgn="base" hangingPunct="0">
        <a:spcBef>
          <a:spcPct val="0"/>
        </a:spcBef>
        <a:spcAft>
          <a:spcPct val="0"/>
        </a:spcAft>
        <a:defRPr sz="5600" b="1">
          <a:solidFill>
            <a:srgbClr val="006699"/>
          </a:solidFill>
          <a:latin typeface="Helvetica" charset="0"/>
          <a:ea typeface="ＭＳ Ｐゴシック" charset="0"/>
        </a:defRPr>
      </a:lvl6pPr>
      <a:lvl7pPr marL="1828800" algn="ctr" rtl="0" eaLnBrk="0" fontAlgn="base" hangingPunct="0">
        <a:spcBef>
          <a:spcPct val="0"/>
        </a:spcBef>
        <a:spcAft>
          <a:spcPct val="0"/>
        </a:spcAft>
        <a:defRPr sz="5600" b="1">
          <a:solidFill>
            <a:srgbClr val="006699"/>
          </a:solidFill>
          <a:latin typeface="Helvetica" charset="0"/>
          <a:ea typeface="ＭＳ Ｐゴシック" charset="0"/>
        </a:defRPr>
      </a:lvl7pPr>
      <a:lvl8pPr marL="2743200" algn="ctr" rtl="0" eaLnBrk="0" fontAlgn="base" hangingPunct="0">
        <a:spcBef>
          <a:spcPct val="0"/>
        </a:spcBef>
        <a:spcAft>
          <a:spcPct val="0"/>
        </a:spcAft>
        <a:defRPr sz="5600" b="1">
          <a:solidFill>
            <a:srgbClr val="006699"/>
          </a:solidFill>
          <a:latin typeface="Helvetica" charset="0"/>
          <a:ea typeface="ＭＳ Ｐゴシック" charset="0"/>
        </a:defRPr>
      </a:lvl8pPr>
      <a:lvl9pPr marL="3657600" algn="ctr" rtl="0" eaLnBrk="0" fontAlgn="base" hangingPunct="0">
        <a:spcBef>
          <a:spcPct val="0"/>
        </a:spcBef>
        <a:spcAft>
          <a:spcPct val="0"/>
        </a:spcAft>
        <a:defRPr sz="5600" b="1">
          <a:solidFill>
            <a:srgbClr val="006699"/>
          </a:solidFill>
          <a:latin typeface="Helvetica" charset="0"/>
          <a:ea typeface="ＭＳ Ｐゴシック" charset="0"/>
        </a:defRPr>
      </a:lvl9pPr>
    </p:titleStyle>
    <p:bodyStyle>
      <a:lvl1pPr marL="685800" indent="-685800" algn="l" rtl="0" eaLnBrk="0" fontAlgn="base" hangingPunct="0">
        <a:spcBef>
          <a:spcPct val="20000"/>
        </a:spcBef>
        <a:spcAft>
          <a:spcPct val="0"/>
        </a:spcAft>
        <a:defRPr>
          <a:solidFill>
            <a:schemeClr val="tx1"/>
          </a:solidFill>
          <a:latin typeface="+mn-lt"/>
          <a:ea typeface="+mn-ea"/>
          <a:cs typeface="ＭＳ Ｐゴシック" charset="0"/>
        </a:defRPr>
      </a:lvl1pPr>
      <a:lvl2pPr marL="1485900" indent="-571500" algn="l" rtl="0" eaLnBrk="0" fontAlgn="base" hangingPunct="0">
        <a:spcBef>
          <a:spcPct val="20000"/>
        </a:spcBef>
        <a:spcAft>
          <a:spcPct val="0"/>
        </a:spcAft>
        <a:defRPr>
          <a:solidFill>
            <a:schemeClr val="tx1"/>
          </a:solidFill>
          <a:latin typeface="+mn-lt"/>
          <a:ea typeface="+mn-ea"/>
        </a:defRPr>
      </a:lvl2pPr>
      <a:lvl3pPr marL="2286000" indent="-457200" algn="l" rtl="0" eaLnBrk="0" fontAlgn="base" hangingPunct="0">
        <a:spcBef>
          <a:spcPct val="20000"/>
        </a:spcBef>
        <a:spcAft>
          <a:spcPct val="0"/>
        </a:spcAft>
        <a:defRPr>
          <a:solidFill>
            <a:schemeClr val="tx1"/>
          </a:solidFill>
          <a:latin typeface="+mn-lt"/>
          <a:ea typeface="+mn-ea"/>
        </a:defRPr>
      </a:lvl3pPr>
      <a:lvl4pPr marL="3200400" indent="-457200" algn="l" rtl="0" eaLnBrk="0" fontAlgn="base" hangingPunct="0">
        <a:spcBef>
          <a:spcPct val="20000"/>
        </a:spcBef>
        <a:spcAft>
          <a:spcPct val="0"/>
        </a:spcAft>
        <a:defRPr>
          <a:solidFill>
            <a:schemeClr val="tx1"/>
          </a:solidFill>
          <a:latin typeface="+mn-lt"/>
          <a:ea typeface="+mn-ea"/>
        </a:defRPr>
      </a:lvl4pPr>
      <a:lvl5pPr marL="4114800" indent="-457200" algn="l" rtl="0" eaLnBrk="0" fontAlgn="base" hangingPunct="0">
        <a:spcBef>
          <a:spcPct val="20000"/>
        </a:spcBef>
        <a:spcAft>
          <a:spcPct val="0"/>
        </a:spcAft>
        <a:defRPr>
          <a:solidFill>
            <a:schemeClr val="tx1"/>
          </a:solidFill>
          <a:latin typeface="+mn-lt"/>
          <a:ea typeface="+mn-ea"/>
        </a:defRPr>
      </a:lvl5pPr>
      <a:lvl6pPr marL="5029200" indent="-457200" algn="l" rtl="0" eaLnBrk="0" fontAlgn="base" hangingPunct="0">
        <a:spcBef>
          <a:spcPct val="20000"/>
        </a:spcBef>
        <a:spcAft>
          <a:spcPct val="0"/>
        </a:spcAft>
        <a:defRPr>
          <a:solidFill>
            <a:schemeClr val="tx1"/>
          </a:solidFill>
          <a:latin typeface="+mn-lt"/>
          <a:ea typeface="+mn-ea"/>
        </a:defRPr>
      </a:lvl6pPr>
      <a:lvl7pPr marL="5943600" indent="-457200" algn="l" rtl="0" eaLnBrk="0" fontAlgn="base" hangingPunct="0">
        <a:spcBef>
          <a:spcPct val="20000"/>
        </a:spcBef>
        <a:spcAft>
          <a:spcPct val="0"/>
        </a:spcAft>
        <a:defRPr>
          <a:solidFill>
            <a:schemeClr val="tx1"/>
          </a:solidFill>
          <a:latin typeface="+mn-lt"/>
          <a:ea typeface="+mn-ea"/>
        </a:defRPr>
      </a:lvl7pPr>
      <a:lvl8pPr marL="6858000" indent="-457200" algn="l" rtl="0" eaLnBrk="0" fontAlgn="base" hangingPunct="0">
        <a:spcBef>
          <a:spcPct val="20000"/>
        </a:spcBef>
        <a:spcAft>
          <a:spcPct val="0"/>
        </a:spcAft>
        <a:defRPr>
          <a:solidFill>
            <a:schemeClr val="tx1"/>
          </a:solidFill>
          <a:latin typeface="+mn-lt"/>
          <a:ea typeface="+mn-ea"/>
        </a:defRPr>
      </a:lvl8pPr>
      <a:lvl9pPr marL="7772400" indent="-457200" algn="l" rtl="0" eaLnBrk="0" fontAlgn="base" hangingPunct="0">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1.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21.xml"/><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image" Target="../media/image42.png"/><Relationship Id="rId1" Type="http://schemas.openxmlformats.org/officeDocument/2006/relationships/slideLayout" Target="../slideLayouts/slideLayout21.xml"/><Relationship Id="rId6" Type="http://schemas.openxmlformats.org/officeDocument/2006/relationships/image" Target="../media/image23.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8.jpe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Layout" Target="../slideLayouts/slideLayout21.xml"/><Relationship Id="rId6" Type="http://schemas.openxmlformats.org/officeDocument/2006/relationships/image" Target="../media/image53.png"/><Relationship Id="rId5" Type="http://schemas.openxmlformats.org/officeDocument/2006/relationships/image" Target="../media/image52.jpe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1.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815973" y="6211871"/>
            <a:ext cx="22752050" cy="4306530"/>
          </a:xfrm>
        </p:spPr>
        <p:txBody>
          <a:bodyPr/>
          <a:lstStyle/>
          <a:p>
            <a:pPr algn="ctr">
              <a:defRPr/>
            </a:pPr>
            <a:r>
              <a:rPr lang="en-US" dirty="0"/>
              <a:t>Future Colliders, Siting and Civil Engineering at CERN</a:t>
            </a:r>
            <a:br>
              <a:rPr lang="en-US" dirty="0"/>
            </a:br>
            <a:br>
              <a:rPr lang="en-US" dirty="0"/>
            </a:br>
            <a:r>
              <a:rPr lang="en-US" sz="6400" dirty="0"/>
              <a:t>6</a:t>
            </a:r>
            <a:r>
              <a:rPr lang="en-US" sz="6400" baseline="30000" dirty="0"/>
              <a:t>th</a:t>
            </a:r>
            <a:r>
              <a:rPr lang="en-US" sz="6400" dirty="0"/>
              <a:t> July 2025</a:t>
            </a:r>
            <a:endParaRPr dirty="0"/>
          </a:p>
        </p:txBody>
      </p:sp>
      <p:sp>
        <p:nvSpPr>
          <p:cNvPr id="5" name="Subtitle 2"/>
          <p:cNvSpPr>
            <a:spLocks noGrp="1"/>
          </p:cNvSpPr>
          <p:nvPr>
            <p:ph type="subTitle" idx="1"/>
          </p:nvPr>
        </p:nvSpPr>
        <p:spPr bwMode="auto">
          <a:xfrm>
            <a:off x="815972" y="11315517"/>
            <a:ext cx="22752052" cy="1607574"/>
          </a:xfrm>
        </p:spPr>
        <p:txBody>
          <a:bodyPr/>
          <a:lstStyle/>
          <a:p>
            <a:pPr algn="l">
              <a:defRPr/>
            </a:pPr>
            <a:r>
              <a:rPr lang="hu-HU" sz="3600" u="sng" dirty="0"/>
              <a:t>John Osborne</a:t>
            </a:r>
            <a:r>
              <a:rPr lang="en-US" sz="3600" dirty="0"/>
              <a:t> , Edward MacTavish, Tamara Bud, Liam Bromiley</a:t>
            </a:r>
            <a:endParaRPr lang="en-US" sz="3600" u="sng" dirty="0"/>
          </a:p>
          <a:p>
            <a:pPr algn="l">
              <a:defRPr/>
            </a:pPr>
            <a:r>
              <a:rPr lang="hu-HU" sz="3600" dirty="0"/>
              <a:t>SCE-SAM-F</a:t>
            </a:r>
            <a:r>
              <a:rPr lang="en-US" sz="3600" dirty="0"/>
              <a:t>S</a:t>
            </a:r>
            <a:endParaRPr dirty="0"/>
          </a:p>
        </p:txBody>
      </p:sp>
      <p:pic>
        <p:nvPicPr>
          <p:cNvPr id="2" name="Content Placeholder 7" descr="A close-up of a logo&#10;&#10;AI-generated content may be incorrect.">
            <a:extLst>
              <a:ext uri="{FF2B5EF4-FFF2-40B4-BE49-F238E27FC236}">
                <a16:creationId xmlns:a16="http://schemas.microsoft.com/office/drawing/2014/main" id="{E95C580D-E391-B59D-3606-136DBE67DD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790124" y="-132450"/>
            <a:ext cx="6231956" cy="3330052"/>
          </a:xfrm>
          <a:prstGeom prst="rect">
            <a:avLst/>
          </a:prstGeom>
        </p:spPr>
      </p:pic>
      <p:pic>
        <p:nvPicPr>
          <p:cNvPr id="3" name="Picture 2">
            <a:extLst>
              <a:ext uri="{FF2B5EF4-FFF2-40B4-BE49-F238E27FC236}">
                <a16:creationId xmlns:a16="http://schemas.microsoft.com/office/drawing/2014/main" id="{79A3C313-5D25-ADF2-C2E6-277095C21628}"/>
              </a:ext>
            </a:extLst>
          </p:cNvPr>
          <p:cNvPicPr>
            <a:picLocks noChangeAspect="1"/>
          </p:cNvPicPr>
          <p:nvPr/>
        </p:nvPicPr>
        <p:blipFill>
          <a:blip r:embed="rId4"/>
          <a:stretch>
            <a:fillRect/>
          </a:stretch>
        </p:blipFill>
        <p:spPr>
          <a:xfrm>
            <a:off x="268022" y="261948"/>
            <a:ext cx="2588392" cy="2588392"/>
          </a:xfrm>
          <a:prstGeom prst="rect">
            <a:avLst/>
          </a:prstGeom>
        </p:spPr>
      </p:pic>
      <p:pic>
        <p:nvPicPr>
          <p:cNvPr id="1028" name="Picture 4">
            <a:extLst>
              <a:ext uri="{FF2B5EF4-FFF2-40B4-BE49-F238E27FC236}">
                <a16:creationId xmlns:a16="http://schemas.microsoft.com/office/drawing/2014/main" id="{BB6E7628-CF2F-D40F-C601-F16388697D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023" y="3033056"/>
            <a:ext cx="5044206" cy="22894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g">
            <a:extLst>
              <a:ext uri="{FF2B5EF4-FFF2-40B4-BE49-F238E27FC236}">
                <a16:creationId xmlns:a16="http://schemas.microsoft.com/office/drawing/2014/main" id="{DF02AC45-5E4C-4299-E936-F48D36FC81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930" y="3197601"/>
            <a:ext cx="4027820" cy="18251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C741684-1FAD-6044-2578-FEAD5BEAF438}"/>
              </a:ext>
            </a:extLst>
          </p:cNvPr>
          <p:cNvPicPr>
            <a:picLocks noChangeAspect="1"/>
          </p:cNvPicPr>
          <p:nvPr/>
        </p:nvPicPr>
        <p:blipFill>
          <a:blip r:embed="rId7"/>
          <a:stretch>
            <a:fillRect/>
          </a:stretch>
        </p:blipFill>
        <p:spPr>
          <a:xfrm>
            <a:off x="18321637" y="449960"/>
            <a:ext cx="4126366" cy="2217153"/>
          </a:xfrm>
          <a:prstGeom prst="rect">
            <a:avLst/>
          </a:prstGeom>
        </p:spPr>
      </p:pic>
      <p:pic>
        <p:nvPicPr>
          <p:cNvPr id="9" name="Picture 8">
            <a:extLst>
              <a:ext uri="{FF2B5EF4-FFF2-40B4-BE49-F238E27FC236}">
                <a16:creationId xmlns:a16="http://schemas.microsoft.com/office/drawing/2014/main" id="{BFED54C7-6DBD-B7C1-A753-C73CFD76731E}"/>
              </a:ext>
            </a:extLst>
          </p:cNvPr>
          <p:cNvPicPr>
            <a:picLocks noChangeAspect="1"/>
          </p:cNvPicPr>
          <p:nvPr/>
        </p:nvPicPr>
        <p:blipFill>
          <a:blip r:embed="rId8"/>
          <a:stretch>
            <a:fillRect/>
          </a:stretch>
        </p:blipFill>
        <p:spPr>
          <a:xfrm>
            <a:off x="18321637" y="2848691"/>
            <a:ext cx="4157363" cy="1301435"/>
          </a:xfrm>
          <a:prstGeom prst="rect">
            <a:avLst/>
          </a:prstGeom>
        </p:spPr>
      </p:pic>
      <p:pic>
        <p:nvPicPr>
          <p:cNvPr id="10" name="Picture 2" descr="home">
            <a:extLst>
              <a:ext uri="{FF2B5EF4-FFF2-40B4-BE49-F238E27FC236}">
                <a16:creationId xmlns:a16="http://schemas.microsoft.com/office/drawing/2014/main" id="{368FC9EA-9770-8FDD-6207-761C9ABA647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2887" r="4439"/>
          <a:stretch/>
        </p:blipFill>
        <p:spPr bwMode="auto">
          <a:xfrm>
            <a:off x="19202399" y="10920236"/>
            <a:ext cx="4975825" cy="2370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BF6ED-1295-8A50-586B-EE8D9D14E64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595EE8-F3FA-4260-18AF-D44810F51901}"/>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8" name="Title 7">
            <a:extLst>
              <a:ext uri="{FF2B5EF4-FFF2-40B4-BE49-F238E27FC236}">
                <a16:creationId xmlns:a16="http://schemas.microsoft.com/office/drawing/2014/main" id="{B370A787-F178-7291-4D01-170C242F53AE}"/>
              </a:ext>
            </a:extLst>
          </p:cNvPr>
          <p:cNvSpPr>
            <a:spLocks noGrp="1"/>
          </p:cNvSpPr>
          <p:nvPr>
            <p:ph type="title"/>
          </p:nvPr>
        </p:nvSpPr>
        <p:spPr>
          <a:xfrm>
            <a:off x="1143000" y="1219200"/>
            <a:ext cx="9025003" cy="1290192"/>
          </a:xfrm>
        </p:spPr>
        <p:txBody>
          <a:bodyPr/>
          <a:lstStyle/>
          <a:p>
            <a:r>
              <a:rPr lang="en-US" sz="6400" dirty="0"/>
              <a:t>Pre-TDR Work Scope</a:t>
            </a:r>
            <a:endParaRPr lang="en-GB" sz="6400" dirty="0"/>
          </a:p>
        </p:txBody>
      </p:sp>
      <p:sp>
        <p:nvSpPr>
          <p:cNvPr id="5" name="Text Placeholder 17">
            <a:extLst>
              <a:ext uri="{FF2B5EF4-FFF2-40B4-BE49-F238E27FC236}">
                <a16:creationId xmlns:a16="http://schemas.microsoft.com/office/drawing/2014/main" id="{71EEA6FF-1472-C587-FDCF-168A6BBB72F8}"/>
              </a:ext>
            </a:extLst>
          </p:cNvPr>
          <p:cNvSpPr txBox="1">
            <a:spLocks/>
          </p:cNvSpPr>
          <p:nvPr/>
        </p:nvSpPr>
        <p:spPr>
          <a:xfrm>
            <a:off x="1630827" y="2895600"/>
            <a:ext cx="21991173" cy="9753467"/>
          </a:xfrm>
          <a:prstGeom prst="rect">
            <a:avLst/>
          </a:prstGeom>
        </p:spPr>
        <p:txBody>
          <a:bodyPr vert="horz" lIns="243840" tIns="121920" rIns="243840" bIns="1219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600"/>
              </a:spcBef>
              <a:spcAft>
                <a:spcPts val="1600"/>
              </a:spcAft>
            </a:pPr>
            <a:r>
              <a:rPr lang="en-US" sz="3733" b="0" dirty="0"/>
              <a:t>For underground civil engineering works to start in early 2033 there are a number of critical tasks that CERN must complete during the Pre-TDR phase </a:t>
            </a:r>
            <a:r>
              <a:rPr lang="en-US" sz="3733" b="0" dirty="0" err="1"/>
              <a:t>ie</a:t>
            </a:r>
            <a:r>
              <a:rPr lang="en-US" sz="3733" b="0" dirty="0"/>
              <a:t> between now and early 2028.</a:t>
            </a:r>
          </a:p>
          <a:p>
            <a:pPr>
              <a:lnSpc>
                <a:spcPct val="100000"/>
              </a:lnSpc>
              <a:spcBef>
                <a:spcPts val="1600"/>
              </a:spcBef>
              <a:spcAft>
                <a:spcPts val="1600"/>
              </a:spcAft>
            </a:pPr>
            <a:r>
              <a:rPr lang="en-US" sz="3733" b="0" dirty="0"/>
              <a:t>These tasks cover five main areas:</a:t>
            </a:r>
          </a:p>
          <a:p>
            <a:pPr marL="914411" indent="-914411">
              <a:lnSpc>
                <a:spcPct val="100000"/>
              </a:lnSpc>
              <a:spcBef>
                <a:spcPts val="1600"/>
              </a:spcBef>
              <a:spcAft>
                <a:spcPts val="1600"/>
              </a:spcAft>
              <a:buFont typeface="+mj-lt"/>
              <a:buAutoNum type="arabicPeriod"/>
            </a:pPr>
            <a:r>
              <a:rPr lang="en-US" sz="3733" b="0" dirty="0"/>
              <a:t>Complete the current site investigation campaign </a:t>
            </a:r>
          </a:p>
          <a:p>
            <a:pPr marL="914411" indent="-914411">
              <a:lnSpc>
                <a:spcPct val="100000"/>
              </a:lnSpc>
              <a:spcBef>
                <a:spcPts val="1600"/>
              </a:spcBef>
              <a:spcAft>
                <a:spcPts val="1600"/>
              </a:spcAft>
              <a:buFont typeface="+mj-lt"/>
              <a:buAutoNum type="arabicPeriod"/>
            </a:pPr>
            <a:r>
              <a:rPr lang="en-US" sz="3733" b="0" dirty="0"/>
              <a:t>Prepare for the second site investigation campaign (Market Survey for design firms now ‘closed’).</a:t>
            </a:r>
          </a:p>
          <a:p>
            <a:pPr marL="914411" indent="-914411">
              <a:lnSpc>
                <a:spcPct val="100000"/>
              </a:lnSpc>
              <a:spcBef>
                <a:spcPts val="1600"/>
              </a:spcBef>
              <a:spcAft>
                <a:spcPts val="1600"/>
              </a:spcAft>
              <a:buFont typeface="+mj-lt"/>
              <a:buAutoNum type="arabicPeriod"/>
            </a:pPr>
            <a:r>
              <a:rPr lang="en-US" sz="3733" b="0" dirty="0"/>
              <a:t>Develop the surface sites in conjunction with professional architects and engage with stakeholders to develop acceptable solutions</a:t>
            </a:r>
          </a:p>
          <a:p>
            <a:pPr marL="914411" indent="-914411">
              <a:lnSpc>
                <a:spcPct val="100000"/>
              </a:lnSpc>
              <a:spcBef>
                <a:spcPts val="1600"/>
              </a:spcBef>
              <a:spcAft>
                <a:spcPts val="1600"/>
              </a:spcAft>
              <a:buFont typeface="+mj-lt"/>
              <a:buAutoNum type="arabicPeriod"/>
            </a:pPr>
            <a:r>
              <a:rPr lang="en-US" sz="3733" b="0" dirty="0"/>
              <a:t>Continue to improve the maturity of the underground designs and study some specific technical topics with the aim to reduce overall cost, schedule and technical risks.</a:t>
            </a:r>
          </a:p>
          <a:p>
            <a:pPr marL="914411" indent="-914411">
              <a:lnSpc>
                <a:spcPct val="100000"/>
              </a:lnSpc>
              <a:spcBef>
                <a:spcPts val="1600"/>
              </a:spcBef>
              <a:spcAft>
                <a:spcPts val="1600"/>
              </a:spcAft>
              <a:buFont typeface="+mj-lt"/>
              <a:buAutoNum type="arabicPeriod"/>
            </a:pPr>
            <a:r>
              <a:rPr lang="en-US" sz="3733" b="0" dirty="0"/>
              <a:t>Advance on the design maturity for the injection complex including impact assessments for the existing structures and infrastructure.</a:t>
            </a:r>
          </a:p>
          <a:p>
            <a:pPr>
              <a:lnSpc>
                <a:spcPct val="100000"/>
              </a:lnSpc>
              <a:spcBef>
                <a:spcPts val="1600"/>
              </a:spcBef>
              <a:spcAft>
                <a:spcPts val="1600"/>
              </a:spcAft>
            </a:pPr>
            <a:endParaRPr lang="en-US" sz="4267" b="0" dirty="0"/>
          </a:p>
          <a:p>
            <a:pPr>
              <a:spcBef>
                <a:spcPts val="1600"/>
              </a:spcBef>
              <a:spcAft>
                <a:spcPts val="1600"/>
              </a:spcAft>
            </a:pPr>
            <a:endParaRPr lang="en-US" sz="4267" b="0" dirty="0"/>
          </a:p>
          <a:p>
            <a:pPr marL="914411" indent="-914411">
              <a:spcBef>
                <a:spcPts val="1600"/>
              </a:spcBef>
              <a:spcAft>
                <a:spcPts val="1600"/>
              </a:spcAft>
              <a:buFont typeface="+mj-lt"/>
              <a:buAutoNum type="arabicPeriod"/>
            </a:pPr>
            <a:endParaRPr lang="en-US" sz="4267" b="0" dirty="0"/>
          </a:p>
          <a:p>
            <a:pPr>
              <a:spcBef>
                <a:spcPts val="1600"/>
              </a:spcBef>
              <a:spcAft>
                <a:spcPts val="1600"/>
              </a:spcAft>
            </a:pPr>
            <a:endParaRPr lang="en-US" sz="3733" dirty="0"/>
          </a:p>
        </p:txBody>
      </p:sp>
    </p:spTree>
    <p:extLst>
      <p:ext uri="{BB962C8B-B14F-4D97-AF65-F5344CB8AC3E}">
        <p14:creationId xmlns:p14="http://schemas.microsoft.com/office/powerpoint/2010/main" val="2358500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FC6A5-6404-1B4A-240A-2F266A47366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836676-6D46-4D7D-790C-6C46D9D10F19}"/>
              </a:ext>
            </a:extLst>
          </p:cNvPr>
          <p:cNvSpPr>
            <a:spLocks noGrp="1"/>
          </p:cNvSpPr>
          <p:nvPr>
            <p:ph idx="1"/>
          </p:nvPr>
        </p:nvSpPr>
        <p:spPr>
          <a:xfrm>
            <a:off x="125459" y="1576884"/>
            <a:ext cx="4213222" cy="570276"/>
          </a:xfrm>
        </p:spPr>
        <p:txBody>
          <a:bodyPr/>
          <a:lstStyle/>
          <a:p>
            <a:pPr marL="685800" indent="-685800">
              <a:buFont typeface="Arial" panose="020B0604020202020204" pitchFamily="34" charset="0"/>
              <a:buChar char="•"/>
            </a:pPr>
            <a:r>
              <a:rPr lang="en-US" sz="3600" dirty="0">
                <a:solidFill>
                  <a:schemeClr val="tx1"/>
                </a:solidFill>
              </a:rPr>
              <a:t>HALHF</a:t>
            </a:r>
          </a:p>
        </p:txBody>
      </p:sp>
      <p:sp>
        <p:nvSpPr>
          <p:cNvPr id="3" name="Title 2">
            <a:extLst>
              <a:ext uri="{FF2B5EF4-FFF2-40B4-BE49-F238E27FC236}">
                <a16:creationId xmlns:a16="http://schemas.microsoft.com/office/drawing/2014/main" id="{47995D59-2638-D0E9-BB73-4D70ABA47814}"/>
              </a:ext>
            </a:extLst>
          </p:cNvPr>
          <p:cNvSpPr>
            <a:spLocks noGrp="1"/>
          </p:cNvSpPr>
          <p:nvPr>
            <p:ph type="title"/>
          </p:nvPr>
        </p:nvSpPr>
        <p:spPr>
          <a:xfrm>
            <a:off x="409576" y="169751"/>
            <a:ext cx="23739520" cy="985950"/>
          </a:xfrm>
        </p:spPr>
        <p:txBody>
          <a:bodyPr/>
          <a:lstStyle/>
          <a:p>
            <a:r>
              <a:rPr lang="en-US" dirty="0"/>
              <a:t>CERN Linear Collider Studies</a:t>
            </a:r>
            <a:endParaRPr lang="en-GB" dirty="0"/>
          </a:p>
        </p:txBody>
      </p:sp>
      <p:sp>
        <p:nvSpPr>
          <p:cNvPr id="4" name="Slide Number Placeholder 3">
            <a:extLst>
              <a:ext uri="{FF2B5EF4-FFF2-40B4-BE49-F238E27FC236}">
                <a16:creationId xmlns:a16="http://schemas.microsoft.com/office/drawing/2014/main" id="{90128DC5-3029-ED90-C2A0-21063366A07A}"/>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11</a:t>
            </a:fld>
            <a:endParaRPr kumimoji="0" lang="en-US" sz="2000" b="0" i="0" u="none" strike="noStrike" kern="1200" cap="none" spc="0" normalizeH="0" baseline="0" noProof="0">
              <a:ln>
                <a:noFill/>
              </a:ln>
              <a:solidFill>
                <a:srgbClr val="FFFFFF"/>
              </a:solidFill>
              <a:effectLst/>
              <a:uLnTx/>
              <a:uFillTx/>
              <a:latin typeface="Arial"/>
              <a:cs typeface="Arial"/>
            </a:endParaRPr>
          </a:p>
        </p:txBody>
      </p:sp>
      <p:pic>
        <p:nvPicPr>
          <p:cNvPr id="8" name="Picture 7">
            <a:extLst>
              <a:ext uri="{FF2B5EF4-FFF2-40B4-BE49-F238E27FC236}">
                <a16:creationId xmlns:a16="http://schemas.microsoft.com/office/drawing/2014/main" id="{894AC773-6204-66D5-D203-B094839882BA}"/>
              </a:ext>
            </a:extLst>
          </p:cNvPr>
          <p:cNvPicPr>
            <a:picLocks noChangeAspect="1"/>
          </p:cNvPicPr>
          <p:nvPr/>
        </p:nvPicPr>
        <p:blipFill>
          <a:blip r:embed="rId2"/>
          <a:stretch>
            <a:fillRect/>
          </a:stretch>
        </p:blipFill>
        <p:spPr>
          <a:xfrm>
            <a:off x="125458" y="2336800"/>
            <a:ext cx="7834280" cy="5880960"/>
          </a:xfrm>
          <a:prstGeom prst="rect">
            <a:avLst/>
          </a:prstGeom>
        </p:spPr>
      </p:pic>
      <p:pic>
        <p:nvPicPr>
          <p:cNvPr id="10" name="Picture 9">
            <a:extLst>
              <a:ext uri="{FF2B5EF4-FFF2-40B4-BE49-F238E27FC236}">
                <a16:creationId xmlns:a16="http://schemas.microsoft.com/office/drawing/2014/main" id="{2ABBA233-D61D-C097-4018-897B47290D7D}"/>
              </a:ext>
            </a:extLst>
          </p:cNvPr>
          <p:cNvPicPr>
            <a:picLocks noChangeAspect="1"/>
          </p:cNvPicPr>
          <p:nvPr/>
        </p:nvPicPr>
        <p:blipFill>
          <a:blip r:embed="rId3"/>
          <a:stretch>
            <a:fillRect/>
          </a:stretch>
        </p:blipFill>
        <p:spPr>
          <a:xfrm>
            <a:off x="8207876" y="2336803"/>
            <a:ext cx="7848292" cy="5880958"/>
          </a:xfrm>
          <a:prstGeom prst="rect">
            <a:avLst/>
          </a:prstGeom>
        </p:spPr>
      </p:pic>
      <p:pic>
        <p:nvPicPr>
          <p:cNvPr id="13" name="Picture 12">
            <a:extLst>
              <a:ext uri="{FF2B5EF4-FFF2-40B4-BE49-F238E27FC236}">
                <a16:creationId xmlns:a16="http://schemas.microsoft.com/office/drawing/2014/main" id="{BF2A0AA6-36C5-4807-AE4A-5067F2BA9532}"/>
              </a:ext>
            </a:extLst>
          </p:cNvPr>
          <p:cNvPicPr>
            <a:picLocks noChangeAspect="1"/>
          </p:cNvPicPr>
          <p:nvPr/>
        </p:nvPicPr>
        <p:blipFill>
          <a:blip r:embed="rId4"/>
          <a:stretch>
            <a:fillRect/>
          </a:stretch>
        </p:blipFill>
        <p:spPr>
          <a:xfrm>
            <a:off x="16304307" y="2336801"/>
            <a:ext cx="7844790" cy="5880958"/>
          </a:xfrm>
          <a:prstGeom prst="rect">
            <a:avLst/>
          </a:prstGeom>
        </p:spPr>
      </p:pic>
      <p:sp>
        <p:nvSpPr>
          <p:cNvPr id="14" name="Content Placeholder 1">
            <a:extLst>
              <a:ext uri="{FF2B5EF4-FFF2-40B4-BE49-F238E27FC236}">
                <a16:creationId xmlns:a16="http://schemas.microsoft.com/office/drawing/2014/main" id="{55E96EF8-B9FD-CA1E-984A-9D058630CBCB}"/>
              </a:ext>
            </a:extLst>
          </p:cNvPr>
          <p:cNvSpPr txBox="1">
            <a:spLocks/>
          </p:cNvSpPr>
          <p:nvPr/>
        </p:nvSpPr>
        <p:spPr bwMode="auto">
          <a:xfrm>
            <a:off x="8207877" y="1576884"/>
            <a:ext cx="4213222" cy="57027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CLIC</a:t>
            </a:r>
          </a:p>
        </p:txBody>
      </p:sp>
      <p:sp>
        <p:nvSpPr>
          <p:cNvPr id="15" name="Content Placeholder 1">
            <a:extLst>
              <a:ext uri="{FF2B5EF4-FFF2-40B4-BE49-F238E27FC236}">
                <a16:creationId xmlns:a16="http://schemas.microsoft.com/office/drawing/2014/main" id="{CA78C890-E87A-0A46-DACC-12C647F6FE3E}"/>
              </a:ext>
            </a:extLst>
          </p:cNvPr>
          <p:cNvSpPr txBox="1">
            <a:spLocks/>
          </p:cNvSpPr>
          <p:nvPr/>
        </p:nvSpPr>
        <p:spPr bwMode="auto">
          <a:xfrm>
            <a:off x="16304307" y="1574898"/>
            <a:ext cx="4213222" cy="57027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LCF</a:t>
            </a:r>
          </a:p>
        </p:txBody>
      </p:sp>
      <p:sp>
        <p:nvSpPr>
          <p:cNvPr id="5" name="Content Placeholder 1">
            <a:extLst>
              <a:ext uri="{FF2B5EF4-FFF2-40B4-BE49-F238E27FC236}">
                <a16:creationId xmlns:a16="http://schemas.microsoft.com/office/drawing/2014/main" id="{E21DF1FC-42A5-19A9-4D18-687059014C8E}"/>
              </a:ext>
            </a:extLst>
          </p:cNvPr>
          <p:cNvSpPr>
            <a:spLocks noGrp="1"/>
          </p:cNvSpPr>
          <p:nvPr/>
        </p:nvSpPr>
        <p:spPr bwMode="auto">
          <a:xfrm>
            <a:off x="125459" y="8407400"/>
            <a:ext cx="23366154" cy="402844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The Hybrid Asymmetric Linear Higgs Factory (HALHF).</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Compact Linear Collider (CLIC).</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Linear Collider Facility (LCF) based off the ILC Japan.</a:t>
            </a:r>
          </a:p>
        </p:txBody>
      </p:sp>
    </p:spTree>
    <p:extLst>
      <p:ext uri="{BB962C8B-B14F-4D97-AF65-F5344CB8AC3E}">
        <p14:creationId xmlns:p14="http://schemas.microsoft.com/office/powerpoint/2010/main" val="3662142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185E8-9CFC-8E94-44E6-34306DBC6450}"/>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015E6997-44B8-5127-B3BA-BD1E281F72FB}"/>
              </a:ext>
            </a:extLst>
          </p:cNvPr>
          <p:cNvPicPr>
            <a:picLocks noChangeAspect="1"/>
          </p:cNvPicPr>
          <p:nvPr/>
        </p:nvPicPr>
        <p:blipFill>
          <a:blip r:embed="rId2"/>
          <a:stretch>
            <a:fillRect/>
          </a:stretch>
        </p:blipFill>
        <p:spPr>
          <a:xfrm>
            <a:off x="7275753" y="653704"/>
            <a:ext cx="17049938" cy="11938000"/>
          </a:xfrm>
          <a:prstGeom prst="rect">
            <a:avLst/>
          </a:prstGeom>
        </p:spPr>
      </p:pic>
      <p:sp>
        <p:nvSpPr>
          <p:cNvPr id="3" name="Title 2">
            <a:extLst>
              <a:ext uri="{FF2B5EF4-FFF2-40B4-BE49-F238E27FC236}">
                <a16:creationId xmlns:a16="http://schemas.microsoft.com/office/drawing/2014/main" id="{2DEB5A1C-9EDE-79DE-4B9C-1D026D313AD8}"/>
              </a:ext>
            </a:extLst>
          </p:cNvPr>
          <p:cNvSpPr>
            <a:spLocks noGrp="1"/>
          </p:cNvSpPr>
          <p:nvPr>
            <p:ph type="title"/>
          </p:nvPr>
        </p:nvSpPr>
        <p:spPr>
          <a:xfrm>
            <a:off x="406653" y="310306"/>
            <a:ext cx="8789598" cy="2131484"/>
          </a:xfrm>
        </p:spPr>
        <p:txBody>
          <a:bodyPr/>
          <a:lstStyle/>
          <a:p>
            <a:r>
              <a:rPr lang="en-US" dirty="0"/>
              <a:t>Muon Collider</a:t>
            </a:r>
            <a:endParaRPr lang="en-GB" dirty="0"/>
          </a:p>
        </p:txBody>
      </p:sp>
      <p:sp>
        <p:nvSpPr>
          <p:cNvPr id="4" name="Slide Number Placeholder 3">
            <a:extLst>
              <a:ext uri="{FF2B5EF4-FFF2-40B4-BE49-F238E27FC236}">
                <a16:creationId xmlns:a16="http://schemas.microsoft.com/office/drawing/2014/main" id="{6D07EEC8-76CD-DE00-9810-F7365689D170}"/>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12</a:t>
            </a:fld>
            <a:endParaRPr kumimoji="0" lang="en-US" sz="2000" b="0" i="0" u="none" strike="noStrike" kern="1200" cap="none" spc="0" normalizeH="0" baseline="0" noProof="0">
              <a:ln>
                <a:noFill/>
              </a:ln>
              <a:solidFill>
                <a:srgbClr val="FFFFFF"/>
              </a:solidFill>
              <a:effectLst/>
              <a:uLnTx/>
              <a:uFillTx/>
              <a:latin typeface="Arial"/>
              <a:cs typeface="Arial"/>
            </a:endParaRPr>
          </a:p>
        </p:txBody>
      </p:sp>
      <p:sp>
        <p:nvSpPr>
          <p:cNvPr id="7" name="TextBox 6">
            <a:extLst>
              <a:ext uri="{FF2B5EF4-FFF2-40B4-BE49-F238E27FC236}">
                <a16:creationId xmlns:a16="http://schemas.microsoft.com/office/drawing/2014/main" id="{9F551E04-E265-01DF-4490-29A3E41954BE}"/>
              </a:ext>
            </a:extLst>
          </p:cNvPr>
          <p:cNvSpPr txBox="1"/>
          <p:nvPr/>
        </p:nvSpPr>
        <p:spPr bwMode="auto">
          <a:xfrm>
            <a:off x="58310" y="1376049"/>
            <a:ext cx="7827296" cy="9448740"/>
          </a:xfrm>
          <a:prstGeom prst="rect">
            <a:avLst/>
          </a:prstGeom>
          <a:noFill/>
        </p:spPr>
        <p:txBody>
          <a:bodyPr wrap="square" rtlCol="0">
            <a:spAutoFit/>
          </a:bodyPr>
          <a:lstStyle/>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Initiates at LINAC 4</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Integrates existing SPL design</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Transfer to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via SPS</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Series of Cut &amp; Cover LINACs on  the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Site</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Injection to SPS beneath existing buildings on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Site</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Transfer via existing TI12 &amp; TI18 tunnels into the LHC</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Injection occurs from straight sections of the LHC into the Collider Ring at equidistant points from the Experimental Cavern</a:t>
            </a:r>
            <a:endParaRPr kumimoji="0" lang="en-GB" sz="3200" b="1" i="0" u="none" strike="noStrike" kern="120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206565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89006E-A65D-3DC0-A824-0CB761ED351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6CFC8F-CD34-AD15-234E-2F430C7CE4FB}"/>
              </a:ext>
            </a:extLst>
          </p:cNvPr>
          <p:cNvSpPr>
            <a:spLocks noGrp="1"/>
          </p:cNvSpPr>
          <p:nvPr>
            <p:ph idx="1"/>
          </p:nvPr>
        </p:nvSpPr>
        <p:spPr>
          <a:xfrm>
            <a:off x="713439" y="2073727"/>
            <a:ext cx="5524502" cy="825502"/>
          </a:xfrm>
        </p:spPr>
        <p:txBody>
          <a:bodyPr/>
          <a:lstStyle/>
          <a:p>
            <a:r>
              <a:rPr lang="en-US" dirty="0">
                <a:solidFill>
                  <a:schemeClr val="accent1"/>
                </a:solidFill>
              </a:rPr>
              <a:t>Muon Collider</a:t>
            </a:r>
            <a:endParaRPr lang="en-GB" dirty="0">
              <a:solidFill>
                <a:schemeClr val="accent1"/>
              </a:solidFill>
            </a:endParaRPr>
          </a:p>
        </p:txBody>
      </p:sp>
      <p:sp>
        <p:nvSpPr>
          <p:cNvPr id="3" name="Title 2">
            <a:extLst>
              <a:ext uri="{FF2B5EF4-FFF2-40B4-BE49-F238E27FC236}">
                <a16:creationId xmlns:a16="http://schemas.microsoft.com/office/drawing/2014/main" id="{9BD8A8CC-B3B7-4256-9AC3-06808E8AF49F}"/>
              </a:ext>
            </a:extLst>
          </p:cNvPr>
          <p:cNvSpPr>
            <a:spLocks noGrp="1"/>
          </p:cNvSpPr>
          <p:nvPr>
            <p:ph type="title"/>
          </p:nvPr>
        </p:nvSpPr>
        <p:spPr>
          <a:xfrm>
            <a:off x="713439" y="500795"/>
            <a:ext cx="22752050" cy="950082"/>
          </a:xfrm>
        </p:spPr>
        <p:txBody>
          <a:bodyPr/>
          <a:lstStyle/>
          <a:p>
            <a:r>
              <a:rPr lang="en-US" dirty="0"/>
              <a:t>Pr</a:t>
            </a:r>
            <a:r>
              <a:rPr lang="en-GB" i="0" dirty="0">
                <a:solidFill>
                  <a:schemeClr val="accent1"/>
                </a:solidFill>
                <a:effectLst/>
              </a:rPr>
              <a:t>é</a:t>
            </a:r>
            <a:r>
              <a:rPr lang="en-US" dirty="0"/>
              <a:t>vessin Siting Overview Between Studies</a:t>
            </a:r>
            <a:endParaRPr lang="en-GB" dirty="0"/>
          </a:p>
        </p:txBody>
      </p:sp>
      <p:sp>
        <p:nvSpPr>
          <p:cNvPr id="4" name="Slide Number Placeholder 3">
            <a:extLst>
              <a:ext uri="{FF2B5EF4-FFF2-40B4-BE49-F238E27FC236}">
                <a16:creationId xmlns:a16="http://schemas.microsoft.com/office/drawing/2014/main" id="{3C702C86-2D31-6DA3-3DE3-1F4A9AB0F100}"/>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13</a:t>
            </a:fld>
            <a:endParaRPr kumimoji="0" lang="en-US" sz="2000" b="0" i="0" u="none" strike="noStrike" kern="1200" cap="none" spc="0" normalizeH="0" baseline="0" noProof="0">
              <a:ln>
                <a:noFill/>
              </a:ln>
              <a:solidFill>
                <a:srgbClr val="FFFFFF"/>
              </a:solidFill>
              <a:effectLst/>
              <a:uLnTx/>
              <a:uFillTx/>
              <a:latin typeface="Arial"/>
              <a:cs typeface="Arial"/>
            </a:endParaRPr>
          </a:p>
        </p:txBody>
      </p:sp>
      <p:pic>
        <p:nvPicPr>
          <p:cNvPr id="9" name="Picture 8">
            <a:extLst>
              <a:ext uri="{FF2B5EF4-FFF2-40B4-BE49-F238E27FC236}">
                <a16:creationId xmlns:a16="http://schemas.microsoft.com/office/drawing/2014/main" id="{ED994325-40F2-26C5-6691-6D48951BC61C}"/>
              </a:ext>
            </a:extLst>
          </p:cNvPr>
          <p:cNvPicPr>
            <a:picLocks noChangeAspect="1"/>
          </p:cNvPicPr>
          <p:nvPr/>
        </p:nvPicPr>
        <p:blipFill>
          <a:blip r:embed="rId3"/>
          <a:stretch>
            <a:fillRect/>
          </a:stretch>
        </p:blipFill>
        <p:spPr>
          <a:xfrm>
            <a:off x="10591800" y="3363967"/>
            <a:ext cx="13398500" cy="5287854"/>
          </a:xfrm>
          <a:prstGeom prst="rect">
            <a:avLst/>
          </a:prstGeom>
        </p:spPr>
      </p:pic>
      <p:sp>
        <p:nvSpPr>
          <p:cNvPr id="10" name="Content Placeholder 1">
            <a:extLst>
              <a:ext uri="{FF2B5EF4-FFF2-40B4-BE49-F238E27FC236}">
                <a16:creationId xmlns:a16="http://schemas.microsoft.com/office/drawing/2014/main" id="{CD064C1E-7AEE-66F6-986F-2734016D9EB2}"/>
              </a:ext>
            </a:extLst>
          </p:cNvPr>
          <p:cNvSpPr txBox="1">
            <a:spLocks/>
          </p:cNvSpPr>
          <p:nvPr/>
        </p:nvSpPr>
        <p:spPr bwMode="auto">
          <a:xfrm>
            <a:off x="10591801" y="2073727"/>
            <a:ext cx="5524502" cy="82550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1828800" rtl="0" eaLnBrk="1" fontAlgn="auto" latinLnBrk="0" hangingPunct="1">
              <a:lnSpc>
                <a:spcPct val="90000"/>
              </a:lnSpc>
              <a:spcBef>
                <a:spcPts val="3600"/>
              </a:spcBef>
              <a:spcAft>
                <a:spcPts val="800"/>
              </a:spcAft>
              <a:buClrTx/>
              <a:buSzTx/>
              <a:buFont typeface="Arial"/>
              <a:buNone/>
              <a:tabLst/>
              <a:defRPr/>
            </a:pPr>
            <a:r>
              <a:rPr kumimoji="0" lang="en-US" sz="4200" b="1" i="0" u="none" strike="noStrike" kern="0" cap="none" spc="0" normalizeH="0" baseline="0" noProof="0" dirty="0">
                <a:ln>
                  <a:noFill/>
                </a:ln>
                <a:solidFill>
                  <a:srgbClr val="0033A0"/>
                </a:solidFill>
                <a:effectLst/>
                <a:uLnTx/>
                <a:uFillTx/>
                <a:latin typeface="Arial"/>
                <a:cs typeface="Arial"/>
              </a:rPr>
              <a:t>CLIC</a:t>
            </a:r>
            <a:endParaRPr kumimoji="0" lang="en-GB" sz="4200" b="1" i="0" u="none" strike="noStrike" kern="0" cap="none" spc="0" normalizeH="0" baseline="0" noProof="0" dirty="0">
              <a:ln>
                <a:noFill/>
              </a:ln>
              <a:solidFill>
                <a:srgbClr val="0033A0"/>
              </a:solidFill>
              <a:effectLst/>
              <a:uLnTx/>
              <a:uFillTx/>
              <a:latin typeface="Arial"/>
              <a:cs typeface="Arial"/>
            </a:endParaRPr>
          </a:p>
        </p:txBody>
      </p:sp>
      <p:pic>
        <p:nvPicPr>
          <p:cNvPr id="5" name="Picture 4">
            <a:extLst>
              <a:ext uri="{FF2B5EF4-FFF2-40B4-BE49-F238E27FC236}">
                <a16:creationId xmlns:a16="http://schemas.microsoft.com/office/drawing/2014/main" id="{6ED5DEE7-E615-5C52-DF00-63A5DD3D591F}"/>
              </a:ext>
            </a:extLst>
          </p:cNvPr>
          <p:cNvPicPr>
            <a:picLocks noChangeAspect="1"/>
          </p:cNvPicPr>
          <p:nvPr/>
        </p:nvPicPr>
        <p:blipFill>
          <a:blip r:embed="rId4"/>
          <a:stretch>
            <a:fillRect/>
          </a:stretch>
        </p:blipFill>
        <p:spPr>
          <a:xfrm>
            <a:off x="713438" y="2899229"/>
            <a:ext cx="9628400" cy="6217334"/>
          </a:xfrm>
          <a:prstGeom prst="rect">
            <a:avLst/>
          </a:prstGeom>
        </p:spPr>
      </p:pic>
      <p:sp>
        <p:nvSpPr>
          <p:cNvPr id="6" name="Content Placeholder 1">
            <a:extLst>
              <a:ext uri="{FF2B5EF4-FFF2-40B4-BE49-F238E27FC236}">
                <a16:creationId xmlns:a16="http://schemas.microsoft.com/office/drawing/2014/main" id="{6A044094-9965-DCAB-F646-35CE5B4C7636}"/>
              </a:ext>
            </a:extLst>
          </p:cNvPr>
          <p:cNvSpPr txBox="1">
            <a:spLocks/>
          </p:cNvSpPr>
          <p:nvPr/>
        </p:nvSpPr>
        <p:spPr bwMode="auto">
          <a:xfrm>
            <a:off x="713439" y="9401627"/>
            <a:ext cx="22400562" cy="27522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endParaRPr kumimoji="0" lang="en-GB" sz="4200" b="1" i="0" u="none" strike="noStrike" kern="0" cap="none" spc="0" normalizeH="0" baseline="0" noProof="0" dirty="0">
              <a:ln>
                <a:noFill/>
              </a:ln>
              <a:solidFill>
                <a:srgbClr val="0033A0"/>
              </a:solidFill>
              <a:effectLst/>
              <a:uLnTx/>
              <a:uFillTx/>
              <a:latin typeface="Arial"/>
              <a:cs typeface="Arial"/>
            </a:endParaRPr>
          </a:p>
        </p:txBody>
      </p:sp>
      <p:sp>
        <p:nvSpPr>
          <p:cNvPr id="8" name="Content Placeholder 1">
            <a:extLst>
              <a:ext uri="{FF2B5EF4-FFF2-40B4-BE49-F238E27FC236}">
                <a16:creationId xmlns:a16="http://schemas.microsoft.com/office/drawing/2014/main" id="{ACC4B295-36A9-34E3-A2ED-4F83A9056C06}"/>
              </a:ext>
            </a:extLst>
          </p:cNvPr>
          <p:cNvSpPr txBox="1">
            <a:spLocks/>
          </p:cNvSpPr>
          <p:nvPr/>
        </p:nvSpPr>
        <p:spPr bwMode="auto">
          <a:xfrm>
            <a:off x="713439" y="9447613"/>
            <a:ext cx="22146562" cy="303733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The Surface Injection complexes between both the Muon Collider and CLIC occupy the same available CERN owned land on and adjacent to the CERN Prévessin site. </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Site investigation studies and results can be shared between projects.</a:t>
            </a:r>
            <a:endParaRPr kumimoji="0" lang="en-GB" sz="3600" b="1" i="0" u="none" strike="noStrike" kern="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3837410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D5395-D2C3-EEF8-4786-794C86DE1BBF}"/>
              </a:ext>
            </a:extLst>
          </p:cNvPr>
          <p:cNvSpPr>
            <a:spLocks noGrp="1"/>
          </p:cNvSpPr>
          <p:nvPr>
            <p:ph type="title"/>
          </p:nvPr>
        </p:nvSpPr>
        <p:spPr/>
        <p:txBody>
          <a:bodyPr/>
          <a:lstStyle/>
          <a:p>
            <a:r>
              <a:rPr lang="en-US" dirty="0"/>
              <a:t>LEP3 </a:t>
            </a:r>
            <a:r>
              <a:rPr lang="en-CH" dirty="0"/>
              <a:t>C</a:t>
            </a:r>
            <a:r>
              <a:rPr lang="en-US" dirty="0"/>
              <a:t>i</a:t>
            </a:r>
            <a:r>
              <a:rPr lang="en-CH" dirty="0"/>
              <a:t>vil Engineering</a:t>
            </a:r>
          </a:p>
        </p:txBody>
      </p:sp>
      <p:pic>
        <p:nvPicPr>
          <p:cNvPr id="7" name="Picture 6">
            <a:extLst>
              <a:ext uri="{FF2B5EF4-FFF2-40B4-BE49-F238E27FC236}">
                <a16:creationId xmlns:a16="http://schemas.microsoft.com/office/drawing/2014/main" id="{2D24566F-4CA1-7D2D-CDD7-7DFD091F2281}"/>
              </a:ext>
            </a:extLst>
          </p:cNvPr>
          <p:cNvPicPr>
            <a:picLocks noChangeAspect="1"/>
          </p:cNvPicPr>
          <p:nvPr/>
        </p:nvPicPr>
        <p:blipFill>
          <a:blip r:embed="rId2"/>
          <a:stretch>
            <a:fillRect/>
          </a:stretch>
        </p:blipFill>
        <p:spPr>
          <a:xfrm>
            <a:off x="1600200" y="5196542"/>
            <a:ext cx="11624866" cy="7576898"/>
          </a:xfrm>
          <a:prstGeom prst="rect">
            <a:avLst/>
          </a:prstGeom>
        </p:spPr>
      </p:pic>
      <p:sp>
        <p:nvSpPr>
          <p:cNvPr id="8" name="TextBox 7">
            <a:extLst>
              <a:ext uri="{FF2B5EF4-FFF2-40B4-BE49-F238E27FC236}">
                <a16:creationId xmlns:a16="http://schemas.microsoft.com/office/drawing/2014/main" id="{0A8CEF2F-BDC8-70E9-FC32-78955709A311}"/>
              </a:ext>
            </a:extLst>
          </p:cNvPr>
          <p:cNvSpPr txBox="1"/>
          <p:nvPr/>
        </p:nvSpPr>
        <p:spPr>
          <a:xfrm>
            <a:off x="2289720" y="2282309"/>
            <a:ext cx="18399224" cy="2308324"/>
          </a:xfrm>
          <a:prstGeom prst="rect">
            <a:avLst/>
          </a:prstGeom>
          <a:noFill/>
        </p:spPr>
        <p:txBody>
          <a:bodyPr wrap="square">
            <a:spAutoFit/>
          </a:bodyPr>
          <a:lstStyle/>
          <a:p>
            <a:pPr marL="1600200" lvl="1" indent="-685800" defTabSz="1828800" eaLnBrk="0" fontAlgn="base" hangingPunct="0">
              <a:spcBef>
                <a:spcPct val="0"/>
              </a:spcBef>
              <a:spcAft>
                <a:spcPct val="0"/>
              </a:spcAft>
              <a:buFont typeface="Arial" panose="020B0604020202020204" pitchFamily="34" charset="0"/>
              <a:buChar char="•"/>
            </a:pPr>
            <a:r>
              <a:rPr lang="en-IT" dirty="0">
                <a:solidFill>
                  <a:srgbClr val="2D2DB9">
                    <a:lumMod val="75000"/>
                  </a:srgbClr>
                </a:solidFill>
                <a:latin typeface="Helvetica" pitchFamily="2" charset="0"/>
                <a:ea typeface="ＭＳ Ｐゴシック" panose="020B0600070205080204" pitchFamily="34" charset="-128"/>
              </a:rPr>
              <a:t>40 years old infrastructure, some parts need maint</a:t>
            </a:r>
            <a:r>
              <a:rPr lang="en-GB" dirty="0">
                <a:solidFill>
                  <a:srgbClr val="2D2DB9">
                    <a:lumMod val="75000"/>
                  </a:srgbClr>
                </a:solidFill>
                <a:latin typeface="Helvetica" pitchFamily="2" charset="0"/>
                <a:ea typeface="ＭＳ Ｐゴシック" panose="020B0600070205080204" pitchFamily="34" charset="-128"/>
              </a:rPr>
              <a:t>e</a:t>
            </a:r>
            <a:r>
              <a:rPr lang="en-IT" dirty="0">
                <a:solidFill>
                  <a:srgbClr val="2D2DB9">
                    <a:lumMod val="75000"/>
                  </a:srgbClr>
                </a:solidFill>
                <a:latin typeface="Helvetica" pitchFamily="2" charset="0"/>
                <a:ea typeface="ＭＳ Ｐゴシック" panose="020B0600070205080204" pitchFamily="34" charset="-128"/>
              </a:rPr>
              <a:t>nance  </a:t>
            </a:r>
          </a:p>
          <a:p>
            <a:pPr marL="1600200" lvl="1" indent="-685800" defTabSz="1828800" eaLnBrk="0" fontAlgn="base" hangingPunct="0">
              <a:spcBef>
                <a:spcPct val="0"/>
              </a:spcBef>
              <a:spcAft>
                <a:spcPct val="0"/>
              </a:spcAft>
              <a:buFont typeface="Arial" panose="020B0604020202020204" pitchFamily="34" charset="0"/>
              <a:buChar char="•"/>
            </a:pPr>
            <a:r>
              <a:rPr lang="en-US" dirty="0">
                <a:solidFill>
                  <a:srgbClr val="2D2DB9">
                    <a:lumMod val="75000"/>
                  </a:srgbClr>
                </a:solidFill>
                <a:latin typeface="Helvetica" pitchFamily="2" charset="0"/>
                <a:ea typeface="ＭＳ Ｐゴシック" panose="020B0600070205080204" pitchFamily="34" charset="-128"/>
              </a:rPr>
              <a:t>Widen tunnels at two LHC points</a:t>
            </a:r>
            <a:endParaRPr lang="en-IT" dirty="0">
              <a:solidFill>
                <a:srgbClr val="2D2DB9">
                  <a:lumMod val="75000"/>
                </a:srgbClr>
              </a:solidFill>
              <a:latin typeface="Helvetica" pitchFamily="2" charset="0"/>
              <a:ea typeface="ＭＳ Ｐゴシック" panose="020B0600070205080204" pitchFamily="34" charset="-128"/>
              <a:sym typeface="Wingdings" pitchFamily="2" charset="2"/>
            </a:endParaRPr>
          </a:p>
          <a:p>
            <a:pPr marL="1600200" lvl="1" indent="-685800" defTabSz="1828800" eaLnBrk="0" fontAlgn="base" hangingPunct="0">
              <a:spcBef>
                <a:spcPct val="0"/>
              </a:spcBef>
              <a:spcAft>
                <a:spcPct val="0"/>
              </a:spcAft>
              <a:buFont typeface="Arial" panose="020B0604020202020204" pitchFamily="34" charset="0"/>
              <a:buChar char="•"/>
            </a:pPr>
            <a:r>
              <a:rPr lang="en-GB" dirty="0">
                <a:solidFill>
                  <a:srgbClr val="2D2DB9">
                    <a:lumMod val="75000"/>
                  </a:srgbClr>
                </a:solidFill>
                <a:latin typeface="Helvetica" pitchFamily="2" charset="0"/>
                <a:ea typeface="ＭＳ Ｐゴシック" panose="020B0600070205080204" pitchFamily="34" charset="-128"/>
                <a:sym typeface="Wingdings" pitchFamily="2" charset="2"/>
              </a:rPr>
              <a:t>Booster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by-pass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possibly</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 not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needed</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a:t>
            </a:r>
          </a:p>
          <a:p>
            <a:pPr marL="1600200" lvl="1" indent="-685800" defTabSz="1828800" eaLnBrk="0" fontAlgn="base" hangingPunct="0">
              <a:spcBef>
                <a:spcPct val="0"/>
              </a:spcBef>
              <a:spcAft>
                <a:spcPct val="0"/>
              </a:spcAft>
              <a:buFont typeface="Arial" panose="020B0604020202020204" pitchFamily="34" charset="0"/>
              <a:buChar char="•"/>
            </a:pPr>
            <a:r>
              <a:rPr lang="en-IT" dirty="0">
                <a:solidFill>
                  <a:srgbClr val="2D2DB9">
                    <a:lumMod val="75000"/>
                  </a:srgbClr>
                </a:solidFill>
                <a:latin typeface="Helvetica" pitchFamily="2" charset="0"/>
                <a:ea typeface="ＭＳ Ｐゴシック" panose="020B0600070205080204" pitchFamily="34" charset="-128"/>
                <a:sym typeface="Wingdings" pitchFamily="2" charset="2"/>
              </a:rPr>
              <a:t>Overall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civil engineering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cost estimated: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100-200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MCHF</a:t>
            </a:r>
          </a:p>
        </p:txBody>
      </p:sp>
      <p:pic>
        <p:nvPicPr>
          <p:cNvPr id="9" name="Picture 8">
            <a:extLst>
              <a:ext uri="{FF2B5EF4-FFF2-40B4-BE49-F238E27FC236}">
                <a16:creationId xmlns:a16="http://schemas.microsoft.com/office/drawing/2014/main" id="{4154B07E-3F50-354F-C658-BE615C9F8FDA}"/>
              </a:ext>
            </a:extLst>
          </p:cNvPr>
          <p:cNvPicPr>
            <a:picLocks noChangeAspect="1"/>
          </p:cNvPicPr>
          <p:nvPr/>
        </p:nvPicPr>
        <p:blipFill>
          <a:blip r:embed="rId3"/>
          <a:stretch>
            <a:fillRect/>
          </a:stretch>
        </p:blipFill>
        <p:spPr>
          <a:xfrm>
            <a:off x="14401800" y="6632421"/>
            <a:ext cx="9593014" cy="4801270"/>
          </a:xfrm>
          <a:prstGeom prst="rect">
            <a:avLst/>
          </a:prstGeom>
        </p:spPr>
      </p:pic>
      <p:sp>
        <p:nvSpPr>
          <p:cNvPr id="10" name="TextBox 9">
            <a:extLst>
              <a:ext uri="{FF2B5EF4-FFF2-40B4-BE49-F238E27FC236}">
                <a16:creationId xmlns:a16="http://schemas.microsoft.com/office/drawing/2014/main" id="{DAB3CB63-EBDB-B2CD-B4A9-95E71BB73819}"/>
              </a:ext>
            </a:extLst>
          </p:cNvPr>
          <p:cNvSpPr txBox="1"/>
          <p:nvPr/>
        </p:nvSpPr>
        <p:spPr>
          <a:xfrm>
            <a:off x="17068800" y="12192000"/>
            <a:ext cx="4876800" cy="646331"/>
          </a:xfrm>
          <a:prstGeom prst="rect">
            <a:avLst/>
          </a:prstGeom>
          <a:noFill/>
        </p:spPr>
        <p:txBody>
          <a:bodyPr wrap="square" rtlCol="0">
            <a:spAutoFit/>
          </a:bodyPr>
          <a:lstStyle/>
          <a:p>
            <a:r>
              <a:rPr lang="en-US" dirty="0"/>
              <a:t>Access constraints</a:t>
            </a:r>
            <a:endParaRPr lang="en-GB" dirty="0"/>
          </a:p>
        </p:txBody>
      </p:sp>
    </p:spTree>
    <p:extLst>
      <p:ext uri="{BB962C8B-B14F-4D97-AF65-F5344CB8AC3E}">
        <p14:creationId xmlns:p14="http://schemas.microsoft.com/office/powerpoint/2010/main" val="3588949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163839-E2F8-6C9E-60D4-617AC6DA7B9A}"/>
              </a:ext>
            </a:extLst>
          </p:cNvPr>
          <p:cNvPicPr>
            <a:picLocks noChangeAspect="1"/>
          </p:cNvPicPr>
          <p:nvPr/>
        </p:nvPicPr>
        <p:blipFill>
          <a:blip r:embed="rId2"/>
          <a:stretch>
            <a:fillRect/>
          </a:stretch>
        </p:blipFill>
        <p:spPr>
          <a:xfrm>
            <a:off x="16059616" y="472942"/>
            <a:ext cx="3122584" cy="1506372"/>
          </a:xfrm>
          <a:prstGeom prst="rect">
            <a:avLst/>
          </a:prstGeom>
        </p:spPr>
      </p:pic>
      <p:pic>
        <p:nvPicPr>
          <p:cNvPr id="13" name="Picture 12">
            <a:extLst>
              <a:ext uri="{FF2B5EF4-FFF2-40B4-BE49-F238E27FC236}">
                <a16:creationId xmlns:a16="http://schemas.microsoft.com/office/drawing/2014/main" id="{EE1930F7-0DBC-E47E-F305-C00E25EE3D0C}"/>
              </a:ext>
            </a:extLst>
          </p:cNvPr>
          <p:cNvPicPr>
            <a:picLocks noChangeAspect="1"/>
          </p:cNvPicPr>
          <p:nvPr/>
        </p:nvPicPr>
        <p:blipFill>
          <a:blip r:embed="rId3"/>
          <a:stretch>
            <a:fillRect/>
          </a:stretch>
        </p:blipFill>
        <p:spPr bwMode="auto">
          <a:xfrm>
            <a:off x="723856" y="8761271"/>
            <a:ext cx="8299792" cy="3627510"/>
          </a:xfrm>
          <a:prstGeom prst="rect">
            <a:avLst/>
          </a:prstGeom>
        </p:spPr>
      </p:pic>
      <p:pic>
        <p:nvPicPr>
          <p:cNvPr id="14" name="Picture 13">
            <a:extLst>
              <a:ext uri="{FF2B5EF4-FFF2-40B4-BE49-F238E27FC236}">
                <a16:creationId xmlns:a16="http://schemas.microsoft.com/office/drawing/2014/main" id="{73360A31-696A-06EF-B44D-99873A3245AD}"/>
              </a:ext>
            </a:extLst>
          </p:cNvPr>
          <p:cNvPicPr>
            <a:picLocks noChangeAspect="1"/>
          </p:cNvPicPr>
          <p:nvPr/>
        </p:nvPicPr>
        <p:blipFill>
          <a:blip r:embed="rId4"/>
          <a:srcRect l="51080" t="9907" b="8234"/>
          <a:stretch/>
        </p:blipFill>
        <p:spPr bwMode="auto">
          <a:xfrm>
            <a:off x="330155" y="3545633"/>
            <a:ext cx="7799454" cy="5778798"/>
          </a:xfrm>
          <a:prstGeom prst="rect">
            <a:avLst/>
          </a:prstGeom>
        </p:spPr>
      </p:pic>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2112123" y="2718825"/>
            <a:ext cx="6335462" cy="505122"/>
          </a:xfrm>
        </p:spPr>
        <p:txBody>
          <a:bodyPr/>
          <a:lstStyle/>
          <a:p>
            <a:r>
              <a:rPr lang="en-US" dirty="0"/>
              <a:t>Forward Physics Facility </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830494" y="316300"/>
            <a:ext cx="7299116" cy="2131484"/>
          </a:xfrm>
        </p:spPr>
        <p:txBody>
          <a:bodyPr/>
          <a:lstStyle/>
          <a:p>
            <a:r>
              <a:rPr lang="en-US" dirty="0"/>
              <a:t>Physics Beyond Colliders</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defTabSz="1828800">
              <a:defRPr/>
            </a:pPr>
            <a:fld id="{36B5EA5A-BC32-A742-B11B-8E7414D5B535}" type="slidenum">
              <a:rPr lang="en-US" kern="0">
                <a:solidFill>
                  <a:srgbClr val="FFFFFF"/>
                </a:solidFill>
                <a:latin typeface="Arial"/>
                <a:cs typeface="Arial"/>
              </a:rPr>
              <a:pPr defTabSz="1828800">
                <a:defRPr/>
              </a:pPr>
              <a:t>15</a:t>
            </a:fld>
            <a:endParaRPr lang="en-US" kern="0">
              <a:solidFill>
                <a:srgbClr val="FFFFFF"/>
              </a:solidFill>
              <a:latin typeface="Arial"/>
              <a:cs typeface="Arial"/>
            </a:endParaRPr>
          </a:p>
        </p:txBody>
      </p:sp>
      <p:sp>
        <p:nvSpPr>
          <p:cNvPr id="4" name="Content Placeholder 1">
            <a:extLst>
              <a:ext uri="{FF2B5EF4-FFF2-40B4-BE49-F238E27FC236}">
                <a16:creationId xmlns:a16="http://schemas.microsoft.com/office/drawing/2014/main" id="{FAB15872-8629-18C0-946E-FD002F751B9C}"/>
              </a:ext>
            </a:extLst>
          </p:cNvPr>
          <p:cNvSpPr txBox="1">
            <a:spLocks/>
          </p:cNvSpPr>
          <p:nvPr/>
        </p:nvSpPr>
        <p:spPr bwMode="auto">
          <a:xfrm>
            <a:off x="14064208" y="2718827"/>
            <a:ext cx="7920880" cy="50512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3600"/>
              </a:spcBef>
              <a:spcAft>
                <a:spcPts val="800"/>
              </a:spcAft>
            </a:pPr>
            <a:r>
              <a:rPr lang="en-US" sz="4200" kern="0" dirty="0">
                <a:solidFill>
                  <a:srgbClr val="2F2F2F"/>
                </a:solidFill>
                <a:latin typeface="Arial"/>
                <a:cs typeface="Arial"/>
              </a:rPr>
              <a:t>AION100 @ CERN</a:t>
            </a:r>
          </a:p>
        </p:txBody>
      </p:sp>
      <p:pic>
        <p:nvPicPr>
          <p:cNvPr id="5" name="Picture 4" descr="A picture containing text, device, dark, meter&#10;&#10;Description automatically generated">
            <a:extLst>
              <a:ext uri="{FF2B5EF4-FFF2-40B4-BE49-F238E27FC236}">
                <a16:creationId xmlns:a16="http://schemas.microsoft.com/office/drawing/2014/main" id="{BA371CE2-5EC4-ECE1-7002-2F279425E7E0}"/>
              </a:ext>
            </a:extLst>
          </p:cNvPr>
          <p:cNvPicPr>
            <a:picLocks noChangeAspect="1"/>
          </p:cNvPicPr>
          <p:nvPr/>
        </p:nvPicPr>
        <p:blipFill>
          <a:blip r:embed="rId5"/>
          <a:stretch>
            <a:fillRect/>
          </a:stretch>
        </p:blipFill>
        <p:spPr>
          <a:xfrm>
            <a:off x="19131824" y="169751"/>
            <a:ext cx="5013504" cy="1926178"/>
          </a:xfrm>
          <a:prstGeom prst="rect">
            <a:avLst/>
          </a:prstGeom>
        </p:spPr>
      </p:pic>
      <p:pic>
        <p:nvPicPr>
          <p:cNvPr id="1026" name="Picture 2" descr="home">
            <a:extLst>
              <a:ext uri="{FF2B5EF4-FFF2-40B4-BE49-F238E27FC236}">
                <a16:creationId xmlns:a16="http://schemas.microsoft.com/office/drawing/2014/main" id="{ABBF7132-B82C-7CCB-26B5-CCAAEC4E565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440"/>
          <a:stretch/>
        </p:blipFill>
        <p:spPr bwMode="auto">
          <a:xfrm>
            <a:off x="8398595" y="34878"/>
            <a:ext cx="7586810" cy="2370188"/>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6">
            <a:extLst>
              <a:ext uri="{FF2B5EF4-FFF2-40B4-BE49-F238E27FC236}">
                <a16:creationId xmlns:a16="http://schemas.microsoft.com/office/drawing/2014/main" id="{E9291FD7-FD24-F3D9-B865-BD5FFF7361C2}"/>
              </a:ext>
            </a:extLst>
          </p:cNvPr>
          <p:cNvSpPr txBox="1">
            <a:spLocks/>
          </p:cNvSpPr>
          <p:nvPr/>
        </p:nvSpPr>
        <p:spPr bwMode="auto">
          <a:xfrm>
            <a:off x="3220120" y="3417321"/>
            <a:ext cx="11607056" cy="334455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lnSpc>
                <a:spcPct val="107000"/>
              </a:lnSpc>
              <a:spcBef>
                <a:spcPts val="1200"/>
              </a:spcBef>
              <a:spcAft>
                <a:spcPts val="0"/>
              </a:spcAft>
            </a:pPr>
            <a:r>
              <a:rPr lang="hu-HU" sz="2800" kern="0" dirty="0">
                <a:solidFill>
                  <a:srgbClr val="2F2F2F"/>
                </a:solidFill>
                <a:latin typeface="Arial" panose="020B0604020202020204" pitchFamily="34" charset="0"/>
                <a:ea typeface="Calibri" panose="020F0502020204030204" pitchFamily="34" charset="0"/>
                <a:cs typeface="Arial"/>
              </a:rPr>
              <a:t>Undergound</a:t>
            </a:r>
            <a:r>
              <a:rPr lang="hu-HU" sz="2800" b="0" kern="0" dirty="0">
                <a:solidFill>
                  <a:srgbClr val="2F2F2F"/>
                </a:solidFill>
                <a:latin typeface="Arial" panose="020B0604020202020204" pitchFamily="34" charset="0"/>
                <a:ea typeface="Calibri" panose="020F0502020204030204" pitchFamily="34" charset="0"/>
                <a:cs typeface="Arial"/>
              </a:rPr>
              <a:t>:</a:t>
            </a:r>
          </a:p>
          <a:p>
            <a:pPr marL="685800" indent="-685800" defTabSz="1828800">
              <a:lnSpc>
                <a:spcPct val="107000"/>
              </a:lnSpc>
              <a:spcBef>
                <a:spcPts val="1200"/>
              </a:spcBef>
              <a:spcAft>
                <a:spcPts val="0"/>
              </a:spcAft>
              <a:buFont typeface="Arial" panose="020B0604020202020204" pitchFamily="34" charset="0"/>
              <a:buChar char="•"/>
            </a:pPr>
            <a:r>
              <a:rPr lang="en-US" sz="2800" b="0" kern="0" dirty="0">
                <a:solidFill>
                  <a:srgbClr val="2F2F2F"/>
                </a:solidFill>
                <a:latin typeface="Arial" panose="020B0604020202020204" pitchFamily="34" charset="0"/>
                <a:ea typeface="Calibri" panose="020F0502020204030204" pitchFamily="34" charset="0"/>
                <a:cs typeface="Arial"/>
              </a:rPr>
              <a:t>A 75m x 11.8m  experimental cavern</a:t>
            </a:r>
            <a:endParaRPr lang="en-GB" sz="2800" b="0" kern="0" dirty="0">
              <a:solidFill>
                <a:srgbClr val="2F2F2F"/>
              </a:solidFill>
              <a:latin typeface="Arial" panose="020B0604020202020204" pitchFamily="34" charset="0"/>
              <a:ea typeface="Calibri" panose="020F0502020204030204" pitchFamily="34" charset="0"/>
              <a:cs typeface="Arial"/>
            </a:endParaRPr>
          </a:p>
          <a:p>
            <a:pPr marL="685800" indent="-685800" defTabSz="1828800">
              <a:lnSpc>
                <a:spcPct val="107000"/>
              </a:lnSpc>
              <a:spcBef>
                <a:spcPts val="1200"/>
              </a:spcBef>
              <a:spcAft>
                <a:spcPts val="0"/>
              </a:spcAft>
              <a:buFont typeface="Arial" panose="020B0604020202020204" pitchFamily="34" charset="0"/>
              <a:buChar char="•"/>
            </a:pPr>
            <a:r>
              <a:rPr lang="en-US" sz="2800" b="0" kern="0" dirty="0">
                <a:solidFill>
                  <a:srgbClr val="2F2F2F"/>
                </a:solidFill>
                <a:latin typeface="Arial" panose="020B0604020202020204" pitchFamily="34" charset="0"/>
                <a:ea typeface="Calibri" panose="020F0502020204030204" pitchFamily="34" charset="0"/>
                <a:cs typeface="Arial"/>
              </a:rPr>
              <a:t>A</a:t>
            </a:r>
            <a:r>
              <a:rPr lang="hu-HU" sz="2800" b="0" kern="0" dirty="0">
                <a:solidFill>
                  <a:srgbClr val="2F2F2F"/>
                </a:solidFill>
                <a:latin typeface="Arial" panose="020B0604020202020204" pitchFamily="34" charset="0"/>
                <a:ea typeface="Calibri" panose="020F0502020204030204" pitchFamily="34" charset="0"/>
                <a:cs typeface="Arial"/>
              </a:rPr>
              <a:t>n</a:t>
            </a:r>
            <a:r>
              <a:rPr lang="en-US" sz="2800" b="0" kern="0" dirty="0">
                <a:solidFill>
                  <a:srgbClr val="2F2F2F"/>
                </a:solidFill>
                <a:latin typeface="Arial" panose="020B0604020202020204" pitchFamily="34" charset="0"/>
                <a:ea typeface="Calibri" panose="020F0502020204030204" pitchFamily="34" charset="0"/>
                <a:cs typeface="Arial"/>
              </a:rPr>
              <a:t> 84m deep access shaft</a:t>
            </a:r>
            <a:endParaRPr lang="en-GB" sz="2800" b="0" kern="0" dirty="0">
              <a:solidFill>
                <a:srgbClr val="2F2F2F"/>
              </a:solidFill>
              <a:latin typeface="Arial" panose="020B0604020202020204" pitchFamily="34" charset="0"/>
              <a:ea typeface="Calibri" panose="020F0502020204030204" pitchFamily="34" charset="0"/>
              <a:cs typeface="Arial"/>
            </a:endParaRPr>
          </a:p>
          <a:p>
            <a:pPr marL="685800" indent="-685800" defTabSz="1828800">
              <a:lnSpc>
                <a:spcPct val="107000"/>
              </a:lnSpc>
              <a:spcBef>
                <a:spcPts val="1200"/>
              </a:spcBef>
              <a:spcAft>
                <a:spcPts val="0"/>
              </a:spcAft>
              <a:buFont typeface="Arial" panose="020B0604020202020204" pitchFamily="34" charset="0"/>
              <a:buChar char="•"/>
            </a:pPr>
            <a:r>
              <a:rPr lang="hu-HU" sz="2800" b="0" kern="0" dirty="0">
                <a:solidFill>
                  <a:srgbClr val="2F2F2F"/>
                </a:solidFill>
                <a:latin typeface="Arial" panose="020B0604020202020204" pitchFamily="34" charset="0"/>
                <a:ea typeface="Calibri" panose="020F0502020204030204" pitchFamily="34" charset="0"/>
                <a:cs typeface="Arial"/>
              </a:rPr>
              <a:t>Safety corridor inside the cavern </a:t>
            </a:r>
            <a:endParaRPr lang="hu-HU" sz="2800" kern="0" dirty="0">
              <a:solidFill>
                <a:srgbClr val="2F2F2F"/>
              </a:solidFill>
              <a:latin typeface="Arial" panose="020B0604020202020204" pitchFamily="34" charset="0"/>
              <a:ea typeface="Calibri" panose="020F0502020204030204" pitchFamily="34" charset="0"/>
              <a:cs typeface="Arial"/>
            </a:endParaRPr>
          </a:p>
          <a:p>
            <a:pPr defTabSz="1828800">
              <a:spcBef>
                <a:spcPts val="1200"/>
              </a:spcBef>
              <a:spcAft>
                <a:spcPts val="800"/>
              </a:spcAft>
            </a:pPr>
            <a:endParaRPr lang="en-US" sz="3600" b="0" kern="0" dirty="0">
              <a:solidFill>
                <a:srgbClr val="2F2F2F"/>
              </a:solidFill>
              <a:latin typeface="Arial"/>
              <a:cs typeface="Arial"/>
            </a:endParaRPr>
          </a:p>
        </p:txBody>
      </p:sp>
      <p:sp>
        <p:nvSpPr>
          <p:cNvPr id="12" name="Content Placeholder 6">
            <a:extLst>
              <a:ext uri="{FF2B5EF4-FFF2-40B4-BE49-F238E27FC236}">
                <a16:creationId xmlns:a16="http://schemas.microsoft.com/office/drawing/2014/main" id="{B3F9063E-476B-97B2-E292-E89DBE22554F}"/>
              </a:ext>
            </a:extLst>
          </p:cNvPr>
          <p:cNvSpPr txBox="1">
            <a:spLocks/>
          </p:cNvSpPr>
          <p:nvPr/>
        </p:nvSpPr>
        <p:spPr bwMode="auto">
          <a:xfrm>
            <a:off x="7906729" y="6034367"/>
            <a:ext cx="3793406"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a:cs typeface="Arial"/>
              </a:rPr>
              <a:t>Above ground:</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Access building</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Electrical building</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Cooling &amp; Ventilation building</a:t>
            </a:r>
          </a:p>
        </p:txBody>
      </p:sp>
      <p:sp>
        <p:nvSpPr>
          <p:cNvPr id="15" name="Content Placeholder 6">
            <a:extLst>
              <a:ext uri="{FF2B5EF4-FFF2-40B4-BE49-F238E27FC236}">
                <a16:creationId xmlns:a16="http://schemas.microsoft.com/office/drawing/2014/main" id="{5DBE307C-558F-BCDB-D55D-CAF065D6A2CA}"/>
              </a:ext>
            </a:extLst>
          </p:cNvPr>
          <p:cNvSpPr txBox="1">
            <a:spLocks/>
          </p:cNvSpPr>
          <p:nvPr/>
        </p:nvSpPr>
        <p:spPr bwMode="auto">
          <a:xfrm>
            <a:off x="8752081" y="9533633"/>
            <a:ext cx="3793406"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a:cs typeface="Arial"/>
              </a:rPr>
              <a:t>Project Stage</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Awaiting budget approval before detailed design stage</a:t>
            </a:r>
          </a:p>
        </p:txBody>
      </p:sp>
      <p:sp>
        <p:nvSpPr>
          <p:cNvPr id="18" name="Content Placeholder 6">
            <a:extLst>
              <a:ext uri="{FF2B5EF4-FFF2-40B4-BE49-F238E27FC236}">
                <a16:creationId xmlns:a16="http://schemas.microsoft.com/office/drawing/2014/main" id="{E01C2FA4-7D4E-A066-FF39-73EAA919A1C0}"/>
              </a:ext>
            </a:extLst>
          </p:cNvPr>
          <p:cNvSpPr txBox="1">
            <a:spLocks/>
          </p:cNvSpPr>
          <p:nvPr/>
        </p:nvSpPr>
        <p:spPr bwMode="auto">
          <a:xfrm>
            <a:off x="14034213" y="3413999"/>
            <a:ext cx="9901734"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panose="020B0604020202020204" pitchFamily="34" charset="0"/>
                <a:cs typeface="Arial"/>
              </a:rPr>
              <a:t>Overview</a:t>
            </a:r>
          </a:p>
          <a:p>
            <a:pPr marL="571500" indent="-571500" defTabSz="1828800">
              <a:spcBef>
                <a:spcPts val="12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Proposed use of existing 100m deep shaft to house the latest Atom Interferometer at CERN</a:t>
            </a:r>
          </a:p>
          <a:p>
            <a:pPr marL="571500" indent="-571500" defTabSz="1828800">
              <a:spcBef>
                <a:spcPts val="12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Proposed civil works include a surface structure and shielding wall + blocks at the base of the shaft</a:t>
            </a:r>
          </a:p>
        </p:txBody>
      </p:sp>
      <p:sp>
        <p:nvSpPr>
          <p:cNvPr id="21" name="Rectangle 20">
            <a:extLst>
              <a:ext uri="{FF2B5EF4-FFF2-40B4-BE49-F238E27FC236}">
                <a16:creationId xmlns:a16="http://schemas.microsoft.com/office/drawing/2014/main" id="{A3CFB339-0174-BFD1-2568-F4EB5F62226E}"/>
              </a:ext>
            </a:extLst>
          </p:cNvPr>
          <p:cNvSpPr/>
          <p:nvPr/>
        </p:nvSpPr>
        <p:spPr>
          <a:xfrm>
            <a:off x="13681520" y="2607747"/>
            <a:ext cx="10607824" cy="9952050"/>
          </a:xfrm>
          <a:prstGeom prst="rect">
            <a:avLst/>
          </a:prstGeom>
          <a:noFill/>
          <a:ln w="3810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828800"/>
            <a:endParaRPr lang="en-GB" kern="0">
              <a:solidFill>
                <a:srgbClr val="FFFFFF"/>
              </a:solidFill>
              <a:latin typeface="Arial"/>
              <a:cs typeface="Arial"/>
            </a:endParaRPr>
          </a:p>
        </p:txBody>
      </p:sp>
      <p:sp>
        <p:nvSpPr>
          <p:cNvPr id="22" name="Rectangle 21">
            <a:extLst>
              <a:ext uri="{FF2B5EF4-FFF2-40B4-BE49-F238E27FC236}">
                <a16:creationId xmlns:a16="http://schemas.microsoft.com/office/drawing/2014/main" id="{49466E0D-F77A-F94B-A91E-5305076CEAFF}"/>
              </a:ext>
            </a:extLst>
          </p:cNvPr>
          <p:cNvSpPr/>
          <p:nvPr/>
        </p:nvSpPr>
        <p:spPr>
          <a:xfrm>
            <a:off x="448052" y="2596031"/>
            <a:ext cx="11743948" cy="9952050"/>
          </a:xfrm>
          <a:prstGeom prst="rect">
            <a:avLst/>
          </a:prstGeom>
          <a:noFill/>
          <a:ln w="3810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828800"/>
            <a:endParaRPr lang="en-GB" kern="0">
              <a:solidFill>
                <a:srgbClr val="FFFFFF"/>
              </a:solidFill>
              <a:latin typeface="Arial"/>
              <a:cs typeface="Arial"/>
            </a:endParaRPr>
          </a:p>
        </p:txBody>
      </p:sp>
      <p:sp>
        <p:nvSpPr>
          <p:cNvPr id="23" name="TextBox 22">
            <a:extLst>
              <a:ext uri="{FF2B5EF4-FFF2-40B4-BE49-F238E27FC236}">
                <a16:creationId xmlns:a16="http://schemas.microsoft.com/office/drawing/2014/main" id="{4D592C59-8265-C447-E272-B8B79A94083B}"/>
              </a:ext>
            </a:extLst>
          </p:cNvPr>
          <p:cNvSpPr txBox="1"/>
          <p:nvPr/>
        </p:nvSpPr>
        <p:spPr bwMode="auto">
          <a:xfrm>
            <a:off x="6431360" y="12816001"/>
            <a:ext cx="11377264" cy="646331"/>
          </a:xfrm>
          <a:prstGeom prst="rect">
            <a:avLst/>
          </a:prstGeom>
          <a:noFill/>
        </p:spPr>
        <p:txBody>
          <a:bodyPr wrap="square" rtlCol="0">
            <a:spAutoFit/>
          </a:bodyPr>
          <a:lstStyle/>
          <a:p>
            <a:pPr defTabSz="1828800"/>
            <a:r>
              <a:rPr lang="en-GB" kern="0" dirty="0">
                <a:solidFill>
                  <a:srgbClr val="FFFFFF"/>
                </a:solidFill>
                <a:latin typeface="Arial"/>
                <a:cs typeface="Arial"/>
              </a:rPr>
              <a:t>These projects are yet to be decided on at the ESPP</a:t>
            </a:r>
          </a:p>
        </p:txBody>
      </p:sp>
      <p:pic>
        <p:nvPicPr>
          <p:cNvPr id="9" name="Picture 8" descr="A white object with black wires&#10;&#10;AI-generated content may be incorrect.">
            <a:extLst>
              <a:ext uri="{FF2B5EF4-FFF2-40B4-BE49-F238E27FC236}">
                <a16:creationId xmlns:a16="http://schemas.microsoft.com/office/drawing/2014/main" id="{F8D6BD8D-0A3B-7A95-BEA8-3BC0A67A9B85}"/>
              </a:ext>
            </a:extLst>
          </p:cNvPr>
          <p:cNvPicPr>
            <a:picLocks noChangeAspect="1"/>
          </p:cNvPicPr>
          <p:nvPr/>
        </p:nvPicPr>
        <p:blipFill>
          <a:blip r:embed="rId7"/>
          <a:srcRect l="25195" r="32870"/>
          <a:stretch/>
        </p:blipFill>
        <p:spPr>
          <a:xfrm>
            <a:off x="20231852" y="7657409"/>
            <a:ext cx="3915488" cy="4802898"/>
          </a:xfrm>
          <a:prstGeom prst="rect">
            <a:avLst/>
          </a:prstGeom>
        </p:spPr>
      </p:pic>
      <p:pic>
        <p:nvPicPr>
          <p:cNvPr id="16" name="Picture 2">
            <a:extLst>
              <a:ext uri="{FF2B5EF4-FFF2-40B4-BE49-F238E27FC236}">
                <a16:creationId xmlns:a16="http://schemas.microsoft.com/office/drawing/2014/main" id="{A6248B84-F566-0324-4158-C08B7AC8443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431"/>
          <a:stretch/>
        </p:blipFill>
        <p:spPr bwMode="auto">
          <a:xfrm>
            <a:off x="14364007" y="9627050"/>
            <a:ext cx="4549934" cy="278388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a:extLst>
              <a:ext uri="{FF2B5EF4-FFF2-40B4-BE49-F238E27FC236}">
                <a16:creationId xmlns:a16="http://schemas.microsoft.com/office/drawing/2014/main" id="{4BC2DEFA-5F43-279B-AE92-3DEA2F7E054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042"/>
          <a:stretch/>
        </p:blipFill>
        <p:spPr bwMode="auto">
          <a:xfrm>
            <a:off x="14397967" y="6396499"/>
            <a:ext cx="4549934" cy="2772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853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614FA-9179-981A-4DEA-7F3065677ECD}"/>
            </a:ext>
          </a:extLst>
        </p:cNvPr>
        <p:cNvGrpSpPr/>
        <p:nvPr/>
      </p:nvGrpSpPr>
      <p:grpSpPr>
        <a:xfrm>
          <a:off x="0" y="0"/>
          <a:ext cx="0" cy="0"/>
          <a:chOff x="0" y="0"/>
          <a:chExt cx="0" cy="0"/>
        </a:xfrm>
      </p:grpSpPr>
      <p:pic>
        <p:nvPicPr>
          <p:cNvPr id="5" name="Content Placeholder 4" descr="A group of people wearing safety vests and helmets&#10;&#10;Description automatically generated">
            <a:extLst>
              <a:ext uri="{FF2B5EF4-FFF2-40B4-BE49-F238E27FC236}">
                <a16:creationId xmlns:a16="http://schemas.microsoft.com/office/drawing/2014/main" id="{39597E01-3A81-C0F4-D26C-801D72531DD8}"/>
              </a:ext>
            </a:extLst>
          </p:cNvPr>
          <p:cNvPicPr>
            <a:picLocks noGrp="1" noChangeAspect="1"/>
          </p:cNvPicPr>
          <p:nvPr>
            <p:ph idx="1"/>
          </p:nvPr>
        </p:nvPicPr>
        <p:blipFill>
          <a:blip r:embed="rId2"/>
          <a:stretch>
            <a:fillRect/>
          </a:stretch>
        </p:blipFill>
        <p:spPr>
          <a:xfrm>
            <a:off x="14655703" y="5269008"/>
            <a:ext cx="9601066" cy="7200800"/>
          </a:xfrm>
        </p:spPr>
      </p:pic>
      <p:sp>
        <p:nvSpPr>
          <p:cNvPr id="3" name="Title 2">
            <a:extLst>
              <a:ext uri="{FF2B5EF4-FFF2-40B4-BE49-F238E27FC236}">
                <a16:creationId xmlns:a16="http://schemas.microsoft.com/office/drawing/2014/main" id="{205493F8-7B8A-1261-5354-6CFE39ED9221}"/>
              </a:ext>
            </a:extLst>
          </p:cNvPr>
          <p:cNvSpPr>
            <a:spLocks noGrp="1"/>
          </p:cNvSpPr>
          <p:nvPr>
            <p:ph type="title"/>
          </p:nvPr>
        </p:nvSpPr>
        <p:spPr/>
        <p:txBody>
          <a:bodyPr/>
          <a:lstStyle/>
          <a:p>
            <a:r>
              <a:rPr lang="en-US" dirty="0"/>
              <a:t>Einstein Telescope</a:t>
            </a:r>
          </a:p>
        </p:txBody>
      </p:sp>
      <p:sp>
        <p:nvSpPr>
          <p:cNvPr id="6" name="Slide Number Placeholder 5">
            <a:extLst>
              <a:ext uri="{FF2B5EF4-FFF2-40B4-BE49-F238E27FC236}">
                <a16:creationId xmlns:a16="http://schemas.microsoft.com/office/drawing/2014/main" id="{75AD223E-769A-FCCB-81F2-5FF30383D130}"/>
              </a:ext>
            </a:extLst>
          </p:cNvPr>
          <p:cNvSpPr>
            <a:spLocks noGrp="1"/>
          </p:cNvSpPr>
          <p:nvPr>
            <p:ph type="sldNum" sz="quarter" idx="12"/>
          </p:nvPr>
        </p:nvSpPr>
        <p:spPr/>
        <p:txBody>
          <a:bodyPr/>
          <a:lstStyle/>
          <a:p>
            <a:pPr defTabSz="1828800">
              <a:defRPr/>
            </a:pPr>
            <a:fld id="{36B5EA5A-BC32-A742-B11B-8E7414D5B535}" type="slidenum">
              <a:rPr lang="en-US" kern="0">
                <a:solidFill>
                  <a:srgbClr val="FFFFFF"/>
                </a:solidFill>
                <a:latin typeface="Arial"/>
                <a:cs typeface="Arial"/>
              </a:rPr>
              <a:pPr defTabSz="1828800">
                <a:defRPr/>
              </a:pPr>
              <a:t>16</a:t>
            </a:fld>
            <a:endParaRPr lang="en-US" kern="0">
              <a:solidFill>
                <a:srgbClr val="FFFFFF"/>
              </a:solidFill>
              <a:latin typeface="Arial"/>
              <a:cs typeface="Arial"/>
            </a:endParaRPr>
          </a:p>
        </p:txBody>
      </p:sp>
      <p:pic>
        <p:nvPicPr>
          <p:cNvPr id="2050" name="Picture 2" descr="Einstein Telescope">
            <a:extLst>
              <a:ext uri="{FF2B5EF4-FFF2-40B4-BE49-F238E27FC236}">
                <a16:creationId xmlns:a16="http://schemas.microsoft.com/office/drawing/2014/main" id="{44CE7FC6-C99B-A7BD-110B-F47BA83AF0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1760" y="48073"/>
            <a:ext cx="6192688" cy="20002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E02A5187-1AF2-F864-1036-697E77CED607}"/>
              </a:ext>
            </a:extLst>
          </p:cNvPr>
          <p:cNvPicPr>
            <a:picLocks noChangeAspect="1"/>
          </p:cNvPicPr>
          <p:nvPr/>
        </p:nvPicPr>
        <p:blipFill>
          <a:blip r:embed="rId4"/>
          <a:stretch>
            <a:fillRect/>
          </a:stretch>
        </p:blipFill>
        <p:spPr>
          <a:xfrm>
            <a:off x="17048892" y="143769"/>
            <a:ext cx="7207876" cy="4026230"/>
          </a:xfrm>
          <a:prstGeom prst="rect">
            <a:avLst/>
          </a:prstGeom>
        </p:spPr>
      </p:pic>
      <p:sp>
        <p:nvSpPr>
          <p:cNvPr id="9" name="TextBox 8">
            <a:extLst>
              <a:ext uri="{FF2B5EF4-FFF2-40B4-BE49-F238E27FC236}">
                <a16:creationId xmlns:a16="http://schemas.microsoft.com/office/drawing/2014/main" id="{63967909-CC7C-F485-2469-2E0AE39A2340}"/>
              </a:ext>
            </a:extLst>
          </p:cNvPr>
          <p:cNvSpPr txBox="1"/>
          <p:nvPr/>
        </p:nvSpPr>
        <p:spPr bwMode="auto">
          <a:xfrm>
            <a:off x="1" y="2393505"/>
            <a:ext cx="8465098" cy="6856364"/>
          </a:xfrm>
          <a:prstGeom prst="rect">
            <a:avLst/>
          </a:prstGeom>
          <a:noFill/>
        </p:spPr>
        <p:txBody>
          <a:bodyPr wrap="square" rtlCol="0">
            <a:spAutoFit/>
          </a:bodyPr>
          <a:lstStyle/>
          <a:p>
            <a:pPr defTabSz="1828800">
              <a:lnSpc>
                <a:spcPct val="107000"/>
              </a:lnSpc>
              <a:spcBef>
                <a:spcPts val="1200"/>
              </a:spcBef>
            </a:pPr>
            <a:r>
              <a:rPr lang="en-GB" sz="2800" b="1" kern="0" dirty="0">
                <a:solidFill>
                  <a:srgbClr val="2F2F2F"/>
                </a:solidFill>
                <a:latin typeface="Arial" panose="020B0604020202020204" pitchFamily="34" charset="0"/>
                <a:ea typeface="Calibri" panose="020F0502020204030204" pitchFamily="34" charset="0"/>
                <a:cs typeface="Arial"/>
              </a:rPr>
              <a:t>Collaboration between CERN and ETO involves: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Ongoing collaboration agreement ongoing until 31st December 2026</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Future Studies Section will provide support in the civil engineering activities required for the delivery of a TDR</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Site independent</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Support for the ET Engineering Department </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Advice on shared design platforms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Technical reviews of civil engineering reports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Technical input where appropriate</a:t>
            </a:r>
          </a:p>
          <a:p>
            <a:pPr defTabSz="1828800"/>
            <a:endParaRPr lang="en-GB" sz="4000" kern="0" dirty="0">
              <a:solidFill>
                <a:srgbClr val="0033A0"/>
              </a:solidFill>
              <a:latin typeface="Arial"/>
              <a:cs typeface="Arial"/>
            </a:endParaRPr>
          </a:p>
        </p:txBody>
      </p:sp>
      <p:sp>
        <p:nvSpPr>
          <p:cNvPr id="10" name="Content Placeholder 3">
            <a:extLst>
              <a:ext uri="{FF2B5EF4-FFF2-40B4-BE49-F238E27FC236}">
                <a16:creationId xmlns:a16="http://schemas.microsoft.com/office/drawing/2014/main" id="{E0E628D9-E03F-BC94-1B25-D8C0B7D4E21E}"/>
              </a:ext>
            </a:extLst>
          </p:cNvPr>
          <p:cNvSpPr txBox="1">
            <a:spLocks/>
          </p:cNvSpPr>
          <p:nvPr/>
        </p:nvSpPr>
        <p:spPr>
          <a:xfrm>
            <a:off x="8415156" y="2454371"/>
            <a:ext cx="6427044" cy="9217022"/>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3600"/>
              </a:spcBef>
              <a:spcAft>
                <a:spcPts val="800"/>
              </a:spcAft>
            </a:pPr>
            <a:r>
              <a:rPr lang="en-GB" sz="2800" kern="0" dirty="0">
                <a:solidFill>
                  <a:srgbClr val="2F2F2F">
                    <a:lumMod val="50000"/>
                  </a:srgbClr>
                </a:solidFill>
                <a:latin typeface="Arial" panose="020B0604020202020204" pitchFamily="34" charset="0"/>
                <a:cs typeface="Arial"/>
              </a:rPr>
              <a:t>Collaboration Achievements…</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Successful workshops at CERN, hosting colleagues from ETO,  INFN, </a:t>
            </a:r>
            <a:r>
              <a:rPr lang="en-GB" sz="2800" b="0" kern="0" dirty="0" err="1">
                <a:solidFill>
                  <a:srgbClr val="2F2F2F">
                    <a:lumMod val="50000"/>
                  </a:srgbClr>
                </a:solidFill>
                <a:latin typeface="Arial" panose="020B0604020202020204" pitchFamily="34" charset="0"/>
                <a:cs typeface="Arial"/>
              </a:rPr>
              <a:t>Nikhef</a:t>
            </a:r>
            <a:r>
              <a:rPr lang="en-GB" sz="2800" b="0" kern="0" dirty="0">
                <a:solidFill>
                  <a:srgbClr val="2F2F2F">
                    <a:lumMod val="50000"/>
                  </a:srgbClr>
                </a:solidFill>
                <a:latin typeface="Arial" panose="020B0604020202020204" pitchFamily="34" charset="0"/>
                <a:cs typeface="Arial"/>
              </a:rPr>
              <a:t>, IFAE, Local Teams, Comments from local teams’ on roadmap document addressed</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Identified challenges and considered next steps together</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Decision to start a taskforce involving local teams and ETO and CERN together</a:t>
            </a:r>
          </a:p>
        </p:txBody>
      </p:sp>
      <p:pic>
        <p:nvPicPr>
          <p:cNvPr id="2" name="Picture 1" descr="A group of people sitting around a round table&#10;&#10;AI-generated content may be incorrect.">
            <a:extLst>
              <a:ext uri="{FF2B5EF4-FFF2-40B4-BE49-F238E27FC236}">
                <a16:creationId xmlns:a16="http://schemas.microsoft.com/office/drawing/2014/main" id="{DF1BFAA1-790A-A18D-CF44-81ECB14043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784" y="8581379"/>
            <a:ext cx="5184576" cy="3888430"/>
          </a:xfrm>
          <a:prstGeom prst="rect">
            <a:avLst/>
          </a:prstGeom>
          <a:ln w="19050">
            <a:noFill/>
          </a:ln>
        </p:spPr>
      </p:pic>
      <p:pic>
        <p:nvPicPr>
          <p:cNvPr id="4" name="Picture 2">
            <a:extLst>
              <a:ext uri="{FF2B5EF4-FFF2-40B4-BE49-F238E27FC236}">
                <a16:creationId xmlns:a16="http://schemas.microsoft.com/office/drawing/2014/main" id="{BA1F0504-65CE-148C-21C1-72F7391FE2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0543" y="8581378"/>
            <a:ext cx="5669702" cy="362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9636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8">
            <a:extLst>
              <a:ext uri="{FF2B5EF4-FFF2-40B4-BE49-F238E27FC236}">
                <a16:creationId xmlns:a16="http://schemas.microsoft.com/office/drawing/2014/main" id="{A172D94E-FC97-4177-BA66-1607464EF755}"/>
              </a:ext>
            </a:extLst>
          </p:cNvPr>
          <p:cNvSpPr txBox="1">
            <a:spLocks/>
          </p:cNvSpPr>
          <p:nvPr/>
        </p:nvSpPr>
        <p:spPr>
          <a:xfrm>
            <a:off x="862742" y="4169703"/>
            <a:ext cx="22658517" cy="3276365"/>
          </a:xfrm>
          <a:prstGeom prst="rect">
            <a:avLst/>
          </a:prstGeom>
        </p:spPr>
        <p:txBody>
          <a:bodyPr vert="horz" lIns="243840" tIns="121920" rIns="243840" bIns="1219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pPr>
            <a:r>
              <a:rPr lang="en-GB" sz="7467" dirty="0"/>
              <a:t>FCC Civil Engineering </a:t>
            </a:r>
          </a:p>
          <a:p>
            <a:pPr>
              <a:lnSpc>
                <a:spcPct val="100000"/>
              </a:lnSpc>
            </a:pPr>
            <a:r>
              <a:rPr lang="en-GB" sz="7467" dirty="0"/>
              <a:t>Summary</a:t>
            </a:r>
            <a:endParaRPr lang="en-GB" sz="7467" dirty="0">
              <a:solidFill>
                <a:srgbClr val="FF0000"/>
              </a:solidFill>
            </a:endParaRPr>
          </a:p>
        </p:txBody>
      </p:sp>
      <p:sp>
        <p:nvSpPr>
          <p:cNvPr id="11" name="TextBox 10">
            <a:extLst>
              <a:ext uri="{FF2B5EF4-FFF2-40B4-BE49-F238E27FC236}">
                <a16:creationId xmlns:a16="http://schemas.microsoft.com/office/drawing/2014/main" id="{37D57A25-E657-E8A2-EB54-F11C1DC5FD63}"/>
              </a:ext>
            </a:extLst>
          </p:cNvPr>
          <p:cNvSpPr txBox="1"/>
          <p:nvPr/>
        </p:nvSpPr>
        <p:spPr>
          <a:xfrm>
            <a:off x="2590932" y="153499"/>
            <a:ext cx="8534267" cy="665339"/>
          </a:xfrm>
          <a:prstGeom prst="rect">
            <a:avLst/>
          </a:prstGeom>
          <a:noFill/>
        </p:spPr>
        <p:txBody>
          <a:bodyPr wrap="square" rtlCol="0">
            <a:noAutofit/>
          </a:bodyPr>
          <a:lstStyle/>
          <a:p>
            <a:pPr>
              <a:lnSpc>
                <a:spcPts val="3301"/>
              </a:lnSpc>
            </a:pPr>
            <a:r>
              <a:rPr lang="en-GB" sz="2400" dirty="0">
                <a:solidFill>
                  <a:schemeClr val="bg1"/>
                </a:solidFill>
              </a:rPr>
              <a:t>FCC Civil Engineering Summary - July 2025</a:t>
            </a:r>
          </a:p>
        </p:txBody>
      </p:sp>
    </p:spTree>
    <p:extLst>
      <p:ext uri="{BB962C8B-B14F-4D97-AF65-F5344CB8AC3E}">
        <p14:creationId xmlns:p14="http://schemas.microsoft.com/office/powerpoint/2010/main" val="3660757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CBE8D-CD35-D5D7-BFF9-3EB3B536526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550E15A5-AAC8-0161-6E18-945471FB865D}"/>
              </a:ext>
            </a:extLst>
          </p:cNvPr>
          <p:cNvSpPr>
            <a:spLocks noGrp="1"/>
          </p:cNvSpPr>
          <p:nvPr>
            <p:ph type="body" sz="quarter" idx="12"/>
          </p:nvPr>
        </p:nvSpPr>
        <p:spPr>
          <a:xfrm>
            <a:off x="1180799" y="3124200"/>
            <a:ext cx="8635201" cy="10287000"/>
          </a:xfrm>
        </p:spPr>
        <p:txBody>
          <a:bodyPr/>
          <a:lstStyle/>
          <a:p>
            <a:r>
              <a:rPr lang="en-GB" sz="3200" dirty="0"/>
              <a:t>Tunnel Circumference: 90.7 km</a:t>
            </a:r>
          </a:p>
          <a:p>
            <a:endParaRPr lang="en-GB" sz="3200" dirty="0"/>
          </a:p>
          <a:p>
            <a:r>
              <a:rPr lang="en-GB" sz="3200" dirty="0"/>
              <a:t>Excavated vol: 6.25M m</a:t>
            </a:r>
            <a:r>
              <a:rPr lang="en-GB" sz="3200" baseline="30000" dirty="0"/>
              <a:t>3</a:t>
            </a:r>
            <a:r>
              <a:rPr lang="en-GB" sz="3200" dirty="0"/>
              <a:t> (in-situ volume)</a:t>
            </a:r>
          </a:p>
          <a:p>
            <a:endParaRPr lang="en-GB" sz="3200" dirty="0"/>
          </a:p>
          <a:p>
            <a:r>
              <a:rPr lang="en-GB" sz="3200" dirty="0"/>
              <a:t>Access shafts: 12</a:t>
            </a:r>
          </a:p>
          <a:p>
            <a:endParaRPr lang="en-GB" sz="3200" dirty="0"/>
          </a:p>
          <a:p>
            <a:r>
              <a:rPr lang="en-GB" sz="3200" dirty="0"/>
              <a:t>Construction shafts: 1</a:t>
            </a:r>
          </a:p>
          <a:p>
            <a:endParaRPr lang="en-GB" sz="3200" dirty="0"/>
          </a:p>
          <a:p>
            <a:r>
              <a:rPr lang="en-GB" sz="3200" dirty="0"/>
              <a:t>Large experiment sites: 2</a:t>
            </a:r>
          </a:p>
          <a:p>
            <a:endParaRPr lang="en-GB" sz="3200" dirty="0"/>
          </a:p>
          <a:p>
            <a:r>
              <a:rPr lang="en-GB" sz="3200" dirty="0"/>
              <a:t>Small experiment sites: 2</a:t>
            </a:r>
          </a:p>
          <a:p>
            <a:endParaRPr lang="en-GB" sz="3200" dirty="0"/>
          </a:p>
          <a:p>
            <a:r>
              <a:rPr lang="en-GB" sz="3200" dirty="0"/>
              <a:t>Technical sites: 4</a:t>
            </a:r>
          </a:p>
          <a:p>
            <a:endParaRPr lang="en-GB" sz="3200" dirty="0"/>
          </a:p>
          <a:p>
            <a:r>
              <a:rPr lang="en-GB" sz="3200" dirty="0"/>
              <a:t>Deepest shaft: 400m</a:t>
            </a:r>
          </a:p>
          <a:p>
            <a:endParaRPr lang="en-GB" sz="3200" dirty="0"/>
          </a:p>
          <a:p>
            <a:r>
              <a:rPr lang="en-GB" sz="3200" dirty="0"/>
              <a:t>Average shaft depth: 243m</a:t>
            </a:r>
          </a:p>
          <a:p>
            <a:endParaRPr lang="en-GB" sz="3200" dirty="0"/>
          </a:p>
          <a:p>
            <a:r>
              <a:rPr lang="en-GB" sz="3200" dirty="0"/>
              <a:t>Total concrete volume: 1.9 M m</a:t>
            </a:r>
            <a:r>
              <a:rPr lang="en-GB" sz="3200" baseline="30000" dirty="0"/>
              <a:t>3</a:t>
            </a:r>
          </a:p>
          <a:p>
            <a:endParaRPr lang="en-GB" sz="3200" dirty="0"/>
          </a:p>
          <a:p>
            <a:endParaRPr lang="en-GB" dirty="0"/>
          </a:p>
          <a:p>
            <a:endParaRPr lang="en-GB" dirty="0"/>
          </a:p>
        </p:txBody>
      </p:sp>
      <p:sp>
        <p:nvSpPr>
          <p:cNvPr id="5" name="Text Placeholder 4">
            <a:extLst>
              <a:ext uri="{FF2B5EF4-FFF2-40B4-BE49-F238E27FC236}">
                <a16:creationId xmlns:a16="http://schemas.microsoft.com/office/drawing/2014/main" id="{F562A848-EFE2-FF5E-B957-801C3A4573E0}"/>
              </a:ext>
            </a:extLst>
          </p:cNvPr>
          <p:cNvSpPr>
            <a:spLocks noGrp="1"/>
          </p:cNvSpPr>
          <p:nvPr>
            <p:ph type="body" sz="quarter" idx="13"/>
          </p:nvPr>
        </p:nvSpPr>
        <p:spPr/>
        <p:txBody>
          <a:bodyPr/>
          <a:lstStyle/>
          <a:p>
            <a:endParaRPr lang="en-GB"/>
          </a:p>
        </p:txBody>
      </p:sp>
      <p:sp>
        <p:nvSpPr>
          <p:cNvPr id="6" name="Title 5">
            <a:extLst>
              <a:ext uri="{FF2B5EF4-FFF2-40B4-BE49-F238E27FC236}">
                <a16:creationId xmlns:a16="http://schemas.microsoft.com/office/drawing/2014/main" id="{DFE6FB16-066C-1C67-2752-3D32DCED7A5F}"/>
              </a:ext>
            </a:extLst>
          </p:cNvPr>
          <p:cNvSpPr>
            <a:spLocks noGrp="1"/>
          </p:cNvSpPr>
          <p:nvPr>
            <p:ph type="title"/>
          </p:nvPr>
        </p:nvSpPr>
        <p:spPr/>
        <p:txBody>
          <a:bodyPr/>
          <a:lstStyle/>
          <a:p>
            <a:r>
              <a:rPr lang="en-GB" dirty="0"/>
              <a:t>Overview of Underground Civil Engineering</a:t>
            </a:r>
          </a:p>
        </p:txBody>
      </p:sp>
      <p:grpSp>
        <p:nvGrpSpPr>
          <p:cNvPr id="2" name="Group 1">
            <a:extLst>
              <a:ext uri="{FF2B5EF4-FFF2-40B4-BE49-F238E27FC236}">
                <a16:creationId xmlns:a16="http://schemas.microsoft.com/office/drawing/2014/main" id="{2155264F-91EC-C52E-A692-5DFD4DFA9A65}"/>
              </a:ext>
            </a:extLst>
          </p:cNvPr>
          <p:cNvGrpSpPr/>
          <p:nvPr/>
        </p:nvGrpSpPr>
        <p:grpSpPr>
          <a:xfrm>
            <a:off x="10363200" y="2819400"/>
            <a:ext cx="13487400" cy="10289324"/>
            <a:chOff x="10363200" y="2819400"/>
            <a:chExt cx="13487400" cy="10289324"/>
          </a:xfrm>
        </p:grpSpPr>
        <p:pic>
          <p:nvPicPr>
            <p:cNvPr id="9" name="Picture 8">
              <a:extLst>
                <a:ext uri="{FF2B5EF4-FFF2-40B4-BE49-F238E27FC236}">
                  <a16:creationId xmlns:a16="http://schemas.microsoft.com/office/drawing/2014/main" id="{E57A1C15-0A15-86A0-9D0C-6C270519ADF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439400" y="2819400"/>
              <a:ext cx="13411200" cy="9718261"/>
            </a:xfrm>
            <a:prstGeom prst="rect">
              <a:avLst/>
            </a:prstGeom>
            <a:ln w="19050">
              <a:solidFill>
                <a:srgbClr val="002060"/>
              </a:solidFill>
            </a:ln>
          </p:spPr>
        </p:pic>
        <p:sp>
          <p:nvSpPr>
            <p:cNvPr id="3" name="TextBox 2">
              <a:extLst>
                <a:ext uri="{FF2B5EF4-FFF2-40B4-BE49-F238E27FC236}">
                  <a16:creationId xmlns:a16="http://schemas.microsoft.com/office/drawing/2014/main" id="{EA8AFF51-0F9C-725C-3A4D-28A4E0D51652}"/>
                </a:ext>
              </a:extLst>
            </p:cNvPr>
            <p:cNvSpPr txBox="1"/>
            <p:nvPr/>
          </p:nvSpPr>
          <p:spPr>
            <a:xfrm>
              <a:off x="10363200" y="12573000"/>
              <a:ext cx="9448800" cy="535724"/>
            </a:xfrm>
            <a:prstGeom prst="rect">
              <a:avLst/>
            </a:prstGeom>
            <a:noFill/>
          </p:spPr>
          <p:txBody>
            <a:bodyPr wrap="square" rtlCol="0">
              <a:spAutoFit/>
            </a:bodyPr>
            <a:lstStyle/>
            <a:p>
              <a:pPr algn="l">
                <a:lnSpc>
                  <a:spcPts val="3700"/>
                </a:lnSpc>
              </a:pPr>
              <a:r>
                <a:rPr lang="en-US" sz="2400" dirty="0"/>
                <a:t>FCC Civil Engineering 3D Schematic</a:t>
              </a:r>
              <a:endParaRPr lang="en-GB" sz="2400" dirty="0"/>
            </a:p>
          </p:txBody>
        </p:sp>
      </p:grpSp>
    </p:spTree>
    <p:extLst>
      <p:ext uri="{BB962C8B-B14F-4D97-AF65-F5344CB8AC3E}">
        <p14:creationId xmlns:p14="http://schemas.microsoft.com/office/powerpoint/2010/main" val="355340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DA28C-F0A5-D3A5-039C-40E0CB20DFA9}"/>
            </a:ext>
          </a:extLst>
        </p:cNvPr>
        <p:cNvGrpSpPr/>
        <p:nvPr/>
      </p:nvGrpSpPr>
      <p:grpSpPr>
        <a:xfrm>
          <a:off x="0" y="0"/>
          <a:ext cx="0" cy="0"/>
          <a:chOff x="0" y="0"/>
          <a:chExt cx="0" cy="0"/>
        </a:xfrm>
      </p:grpSpPr>
      <p:sp>
        <p:nvSpPr>
          <p:cNvPr id="18" name="Text Placeholder 17">
            <a:extLst>
              <a:ext uri="{FF2B5EF4-FFF2-40B4-BE49-F238E27FC236}">
                <a16:creationId xmlns:a16="http://schemas.microsoft.com/office/drawing/2014/main" id="{059022C0-26BE-E010-4F23-C803510DE349}"/>
              </a:ext>
            </a:extLst>
          </p:cNvPr>
          <p:cNvSpPr>
            <a:spLocks noGrp="1"/>
          </p:cNvSpPr>
          <p:nvPr>
            <p:ph type="body" sz="quarter" idx="11"/>
          </p:nvPr>
        </p:nvSpPr>
        <p:spPr>
          <a:xfrm>
            <a:off x="1630827" y="2286000"/>
            <a:ext cx="21689973" cy="9985109"/>
          </a:xfrm>
        </p:spPr>
        <p:txBody>
          <a:bodyPr/>
          <a:lstStyle/>
          <a:p>
            <a:pPr marL="762010" indent="-762010">
              <a:lnSpc>
                <a:spcPct val="100000"/>
              </a:lnSpc>
              <a:spcBef>
                <a:spcPts val="1600"/>
              </a:spcBef>
              <a:spcAft>
                <a:spcPts val="1600"/>
              </a:spcAft>
              <a:buFont typeface="Arial" panose="020B0604020202020204" pitchFamily="34" charset="0"/>
              <a:buChar char="•"/>
            </a:pPr>
            <a:r>
              <a:rPr lang="en-US" b="0" dirty="0"/>
              <a:t>Preliminary plan views and sections of all eight surface sites have been prepared at CERN based on the requirements study led by the integration team and target land plots identified by the territorial implementation team.  </a:t>
            </a:r>
          </a:p>
          <a:p>
            <a:pPr marL="762010" indent="-762010">
              <a:lnSpc>
                <a:spcPct val="100000"/>
              </a:lnSpc>
              <a:spcBef>
                <a:spcPts val="1600"/>
              </a:spcBef>
              <a:spcAft>
                <a:spcPts val="1600"/>
              </a:spcAft>
              <a:buFont typeface="Arial" panose="020B0604020202020204" pitchFamily="34" charset="0"/>
              <a:buChar char="•"/>
            </a:pPr>
            <a:r>
              <a:rPr lang="en-US" b="0" dirty="0"/>
              <a:t>The dimensions and function of the buildings are based on CERNs previous experience as detailed engineering studies for most interfacing systems have not yet been carried out.</a:t>
            </a:r>
          </a:p>
        </p:txBody>
      </p:sp>
      <p:sp>
        <p:nvSpPr>
          <p:cNvPr id="5" name="Titel 4">
            <a:extLst>
              <a:ext uri="{FF2B5EF4-FFF2-40B4-BE49-F238E27FC236}">
                <a16:creationId xmlns:a16="http://schemas.microsoft.com/office/drawing/2014/main" id="{3B501EB2-74D8-03D3-33A3-B9EF1279FF20}"/>
              </a:ext>
            </a:extLst>
          </p:cNvPr>
          <p:cNvSpPr>
            <a:spLocks noGrp="1"/>
          </p:cNvSpPr>
          <p:nvPr>
            <p:ph type="title"/>
          </p:nvPr>
        </p:nvSpPr>
        <p:spPr>
          <a:xfrm>
            <a:off x="1219200" y="1137712"/>
            <a:ext cx="13249472" cy="1072088"/>
          </a:xfrm>
        </p:spPr>
        <p:txBody>
          <a:bodyPr/>
          <a:lstStyle/>
          <a:p>
            <a:r>
              <a:rPr lang="en-US" sz="6400" dirty="0"/>
              <a:t>Surface Civil Engineering Baseline</a:t>
            </a:r>
          </a:p>
        </p:txBody>
      </p:sp>
      <p:grpSp>
        <p:nvGrpSpPr>
          <p:cNvPr id="2" name="Group 1">
            <a:extLst>
              <a:ext uri="{FF2B5EF4-FFF2-40B4-BE49-F238E27FC236}">
                <a16:creationId xmlns:a16="http://schemas.microsoft.com/office/drawing/2014/main" id="{57F06E71-D873-415D-07D2-77A565484F16}"/>
              </a:ext>
            </a:extLst>
          </p:cNvPr>
          <p:cNvGrpSpPr/>
          <p:nvPr/>
        </p:nvGrpSpPr>
        <p:grpSpPr>
          <a:xfrm>
            <a:off x="13943779" y="5833833"/>
            <a:ext cx="10148965" cy="6942961"/>
            <a:chOff x="488840" y="617210"/>
            <a:chExt cx="4531223" cy="3185151"/>
          </a:xfrm>
        </p:grpSpPr>
        <p:pic>
          <p:nvPicPr>
            <p:cNvPr id="3" name="Picture 2">
              <a:extLst>
                <a:ext uri="{FF2B5EF4-FFF2-40B4-BE49-F238E27FC236}">
                  <a16:creationId xmlns:a16="http://schemas.microsoft.com/office/drawing/2014/main" id="{6593586B-9C5C-1ECB-7FDF-44225EBCC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40" y="617210"/>
              <a:ext cx="4531223" cy="3185151"/>
            </a:xfrm>
            <a:prstGeom prst="rect">
              <a:avLst/>
            </a:prstGeom>
            <a:ln w="12700">
              <a:solidFill>
                <a:schemeClr val="tx1"/>
              </a:solidFill>
            </a:ln>
          </p:spPr>
        </p:pic>
        <p:sp>
          <p:nvSpPr>
            <p:cNvPr id="4" name="TextBox 3">
              <a:extLst>
                <a:ext uri="{FF2B5EF4-FFF2-40B4-BE49-F238E27FC236}">
                  <a16:creationId xmlns:a16="http://schemas.microsoft.com/office/drawing/2014/main" id="{1ABF7885-7F3B-8384-1B33-E4BDF92BD154}"/>
                </a:ext>
              </a:extLst>
            </p:cNvPr>
            <p:cNvSpPr txBox="1"/>
            <p:nvPr/>
          </p:nvSpPr>
          <p:spPr>
            <a:xfrm>
              <a:off x="611560" y="3452047"/>
              <a:ext cx="1190625" cy="268271"/>
            </a:xfrm>
            <a:prstGeom prst="rect">
              <a:avLst/>
            </a:prstGeom>
            <a:noFill/>
          </p:spPr>
          <p:txBody>
            <a:bodyPr wrap="square" rtlCol="0">
              <a:spAutoFit/>
            </a:bodyPr>
            <a:lstStyle/>
            <a:p>
              <a:pPr algn="ctr"/>
              <a:r>
                <a:rPr lang="es-ES" sz="3200" b="1" dirty="0">
                  <a:latin typeface="Calibri" panose="020F0502020204030204" pitchFamily="34" charset="0"/>
                  <a:cs typeface="Calibri" panose="020F0502020204030204" pitchFamily="34" charset="0"/>
                </a:rPr>
                <a:t>PLAN VIEW</a:t>
              </a:r>
              <a:endParaRPr lang="en-GB" sz="3200" b="1" dirty="0">
                <a:latin typeface="Calibri" panose="020F0502020204030204" pitchFamily="34" charset="0"/>
                <a:cs typeface="Calibri" panose="020F0502020204030204" pitchFamily="34" charset="0"/>
              </a:endParaRPr>
            </a:p>
          </p:txBody>
        </p:sp>
      </p:grpSp>
      <p:sp>
        <p:nvSpPr>
          <p:cNvPr id="6" name="Text Placeholder 17">
            <a:extLst>
              <a:ext uri="{FF2B5EF4-FFF2-40B4-BE49-F238E27FC236}">
                <a16:creationId xmlns:a16="http://schemas.microsoft.com/office/drawing/2014/main" id="{63778C0C-8F55-6855-E596-5BEEF84F2C5C}"/>
              </a:ext>
            </a:extLst>
          </p:cNvPr>
          <p:cNvSpPr txBox="1">
            <a:spLocks/>
          </p:cNvSpPr>
          <p:nvPr/>
        </p:nvSpPr>
        <p:spPr>
          <a:xfrm>
            <a:off x="1606664" y="6516403"/>
            <a:ext cx="11804536" cy="2756629"/>
          </a:xfrm>
          <a:prstGeom prst="rect">
            <a:avLst/>
          </a:prstGeom>
        </p:spPr>
        <p:txBody>
          <a:bodyPr vert="horz" lIns="243840" tIns="121920" rIns="243840" bIns="1219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62010" indent="-762010">
              <a:lnSpc>
                <a:spcPct val="100000"/>
              </a:lnSpc>
              <a:spcBef>
                <a:spcPts val="1600"/>
              </a:spcBef>
              <a:spcAft>
                <a:spcPts val="1600"/>
              </a:spcAft>
              <a:buFont typeface="Arial" panose="020B0604020202020204" pitchFamily="34" charset="0"/>
              <a:buChar char="•"/>
            </a:pPr>
            <a:r>
              <a:rPr lang="en-US" sz="3733" b="0" dirty="0"/>
              <a:t>The plans, drawings and specifications have been prepared primarily for the purpose of cost estimation, this being done by an external contractor.</a:t>
            </a:r>
          </a:p>
        </p:txBody>
      </p:sp>
      <p:pic>
        <p:nvPicPr>
          <p:cNvPr id="10" name="Picture 9">
            <a:extLst>
              <a:ext uri="{FF2B5EF4-FFF2-40B4-BE49-F238E27FC236}">
                <a16:creationId xmlns:a16="http://schemas.microsoft.com/office/drawing/2014/main" id="{E933C731-4B81-6190-B939-3421B155725B}"/>
              </a:ext>
            </a:extLst>
          </p:cNvPr>
          <p:cNvPicPr>
            <a:picLocks noChangeAspect="1"/>
          </p:cNvPicPr>
          <p:nvPr/>
        </p:nvPicPr>
        <p:blipFill>
          <a:blip r:embed="rId3"/>
          <a:stretch>
            <a:fillRect/>
          </a:stretch>
        </p:blipFill>
        <p:spPr>
          <a:xfrm>
            <a:off x="291256" y="10122364"/>
            <a:ext cx="13144107" cy="1761107"/>
          </a:xfrm>
          <a:prstGeom prst="rect">
            <a:avLst/>
          </a:prstGeom>
        </p:spPr>
      </p:pic>
    </p:spTree>
    <p:extLst>
      <p:ext uri="{BB962C8B-B14F-4D97-AF65-F5344CB8AC3E}">
        <p14:creationId xmlns:p14="http://schemas.microsoft.com/office/powerpoint/2010/main" val="2276826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4AC6B1-7048-B6F6-6719-D541FD42DEE2}"/>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pic>
        <p:nvPicPr>
          <p:cNvPr id="7" name="Picture 6">
            <a:extLst>
              <a:ext uri="{FF2B5EF4-FFF2-40B4-BE49-F238E27FC236}">
                <a16:creationId xmlns:a16="http://schemas.microsoft.com/office/drawing/2014/main" id="{C4585536-85AC-EC0A-6468-43186A308D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70857" y="8001000"/>
            <a:ext cx="9309475" cy="4886507"/>
          </a:xfrm>
          <a:prstGeom prst="rect">
            <a:avLst/>
          </a:prstGeom>
          <a:ln w="15875">
            <a:solidFill>
              <a:schemeClr val="tx1"/>
            </a:solidFill>
          </a:ln>
        </p:spPr>
      </p:pic>
      <p:pic>
        <p:nvPicPr>
          <p:cNvPr id="9" name="Picture 8">
            <a:extLst>
              <a:ext uri="{FF2B5EF4-FFF2-40B4-BE49-F238E27FC236}">
                <a16:creationId xmlns:a16="http://schemas.microsoft.com/office/drawing/2014/main" id="{02E1FF35-87C3-F4A8-DDE3-BFE6221845F7}"/>
              </a:ext>
            </a:extLst>
          </p:cNvPr>
          <p:cNvPicPr>
            <a:picLocks noChangeAspect="1"/>
          </p:cNvPicPr>
          <p:nvPr/>
        </p:nvPicPr>
        <p:blipFill>
          <a:blip r:embed="rId3"/>
          <a:stretch>
            <a:fillRect/>
          </a:stretch>
        </p:blipFill>
        <p:spPr>
          <a:xfrm>
            <a:off x="403057" y="2441510"/>
            <a:ext cx="13592776" cy="9558645"/>
          </a:xfrm>
          <a:prstGeom prst="rect">
            <a:avLst/>
          </a:prstGeom>
          <a:ln w="15875">
            <a:solidFill>
              <a:schemeClr val="tx1"/>
            </a:solidFill>
          </a:ln>
        </p:spPr>
      </p:pic>
      <p:sp>
        <p:nvSpPr>
          <p:cNvPr id="10" name="TextBox 9">
            <a:extLst>
              <a:ext uri="{FF2B5EF4-FFF2-40B4-BE49-F238E27FC236}">
                <a16:creationId xmlns:a16="http://schemas.microsoft.com/office/drawing/2014/main" id="{300C1A8F-1C86-B79B-E17B-CC9FEB583F2A}"/>
              </a:ext>
            </a:extLst>
          </p:cNvPr>
          <p:cNvSpPr txBox="1"/>
          <p:nvPr/>
        </p:nvSpPr>
        <p:spPr>
          <a:xfrm>
            <a:off x="14496257" y="2270896"/>
            <a:ext cx="9596488" cy="4647426"/>
          </a:xfrm>
          <a:prstGeom prst="rect">
            <a:avLst/>
          </a:prstGeom>
          <a:noFill/>
        </p:spPr>
        <p:txBody>
          <a:bodyPr wrap="square" rtlCol="0">
            <a:spAutoFit/>
          </a:bodyPr>
          <a:lstStyle/>
          <a:p>
            <a:pPr>
              <a:spcBef>
                <a:spcPts val="1600"/>
              </a:spcBef>
            </a:pPr>
            <a:r>
              <a:rPr lang="en-GB" sz="3200" dirty="0"/>
              <a:t>Preliminary layout that fits within current CERN Prevessin fence line.</a:t>
            </a:r>
          </a:p>
          <a:p>
            <a:pPr>
              <a:spcBef>
                <a:spcPts val="1600"/>
              </a:spcBef>
            </a:pPr>
            <a:r>
              <a:rPr lang="en-GB" sz="3200" dirty="0"/>
              <a:t>Contracts for hydrological and geological assessments are about to be launched</a:t>
            </a:r>
          </a:p>
          <a:p>
            <a:pPr>
              <a:spcBef>
                <a:spcPts val="1600"/>
              </a:spcBef>
            </a:pPr>
            <a:r>
              <a:rPr lang="en-GB" sz="3200" dirty="0"/>
              <a:t>Initial state analysis to be undertaken (ATS with HSE).</a:t>
            </a:r>
          </a:p>
          <a:p>
            <a:pPr>
              <a:spcBef>
                <a:spcPts val="1600"/>
              </a:spcBef>
            </a:pPr>
            <a:r>
              <a:rPr lang="en-GB" sz="3200" dirty="0"/>
              <a:t>Studies ongoing to confirm overall footprint and main CE requirements (SY-ABT/PSI/CHART)</a:t>
            </a:r>
          </a:p>
        </p:txBody>
      </p:sp>
      <p:sp>
        <p:nvSpPr>
          <p:cNvPr id="11" name="TextBox 10">
            <a:extLst>
              <a:ext uri="{FF2B5EF4-FFF2-40B4-BE49-F238E27FC236}">
                <a16:creationId xmlns:a16="http://schemas.microsoft.com/office/drawing/2014/main" id="{1788CC61-289D-6470-B3BE-3822DC869082}"/>
              </a:ext>
            </a:extLst>
          </p:cNvPr>
          <p:cNvSpPr txBox="1"/>
          <p:nvPr/>
        </p:nvSpPr>
        <p:spPr>
          <a:xfrm>
            <a:off x="1438805" y="1066800"/>
            <a:ext cx="11521280" cy="1077218"/>
          </a:xfrm>
          <a:prstGeom prst="rect">
            <a:avLst/>
          </a:prstGeom>
          <a:noFill/>
        </p:spPr>
        <p:txBody>
          <a:bodyPr wrap="square" rtlCol="0">
            <a:spAutoFit/>
          </a:bodyPr>
          <a:lstStyle/>
          <a:p>
            <a:r>
              <a:rPr lang="en-GB" sz="6400" dirty="0"/>
              <a:t>Injection Complex Baseline</a:t>
            </a:r>
          </a:p>
        </p:txBody>
      </p:sp>
    </p:spTree>
    <p:extLst>
      <p:ext uri="{BB962C8B-B14F-4D97-AF65-F5344CB8AC3E}">
        <p14:creationId xmlns:p14="http://schemas.microsoft.com/office/powerpoint/2010/main" val="4066954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B43CE81-6E7A-41BB-ADC1-3B1C7B588898}"/>
              </a:ext>
            </a:extLst>
          </p:cNvPr>
          <p:cNvPicPr>
            <a:picLocks noChangeAspect="1"/>
          </p:cNvPicPr>
          <p:nvPr/>
        </p:nvPicPr>
        <p:blipFill rotWithShape="1">
          <a:blip r:embed="rId3"/>
          <a:srcRect l="1648" t="48016" b="6376"/>
          <a:stretch/>
        </p:blipFill>
        <p:spPr>
          <a:xfrm>
            <a:off x="1438807" y="11966794"/>
            <a:ext cx="22205549" cy="1266690"/>
          </a:xfrm>
          <a:prstGeom prst="rect">
            <a:avLst/>
          </a:prstGeom>
        </p:spPr>
      </p:pic>
      <p:pic>
        <p:nvPicPr>
          <p:cNvPr id="69" name="Picture 68">
            <a:extLst>
              <a:ext uri="{FF2B5EF4-FFF2-40B4-BE49-F238E27FC236}">
                <a16:creationId xmlns:a16="http://schemas.microsoft.com/office/drawing/2014/main" id="{E466178C-AFC9-4C41-81EA-FCFEF52AE85D}"/>
              </a:ext>
            </a:extLst>
          </p:cNvPr>
          <p:cNvPicPr>
            <a:picLocks noChangeAspect="1"/>
          </p:cNvPicPr>
          <p:nvPr/>
        </p:nvPicPr>
        <p:blipFill>
          <a:blip r:embed="rId4"/>
          <a:stretch>
            <a:fillRect/>
          </a:stretch>
        </p:blipFill>
        <p:spPr>
          <a:xfrm>
            <a:off x="7547388" y="1851628"/>
            <a:ext cx="9113085" cy="9219581"/>
          </a:xfrm>
          <a:prstGeom prst="rect">
            <a:avLst/>
          </a:prstGeom>
        </p:spPr>
      </p:pic>
      <p:sp>
        <p:nvSpPr>
          <p:cNvPr id="3" name="Title 2"/>
          <p:cNvSpPr>
            <a:spLocks noGrp="1"/>
          </p:cNvSpPr>
          <p:nvPr>
            <p:ph type="title" idx="4294967295"/>
          </p:nvPr>
        </p:nvSpPr>
        <p:spPr>
          <a:xfrm>
            <a:off x="7059845" y="823647"/>
            <a:ext cx="12509248" cy="1456672"/>
          </a:xfrm>
        </p:spPr>
        <p:txBody>
          <a:bodyPr>
            <a:normAutofit/>
          </a:bodyPr>
          <a:lstStyle/>
          <a:p>
            <a:r>
              <a:rPr lang="en-GB" sz="5333" dirty="0"/>
              <a:t>Areas of Geological Uncertainty </a:t>
            </a:r>
          </a:p>
        </p:txBody>
      </p:sp>
      <p:sp>
        <p:nvSpPr>
          <p:cNvPr id="10" name="Block Arc 9"/>
          <p:cNvSpPr/>
          <p:nvPr/>
        </p:nvSpPr>
        <p:spPr>
          <a:xfrm rot="16692827">
            <a:off x="8828862" y="6312154"/>
            <a:ext cx="3025493" cy="1638661"/>
          </a:xfrm>
          <a:prstGeom prst="blockArc">
            <a:avLst>
              <a:gd name="adj1" fmla="val 11665698"/>
              <a:gd name="adj2" fmla="val 20790756"/>
              <a:gd name="adj3" fmla="val 19454"/>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5" name="Block Arc 14"/>
          <p:cNvSpPr/>
          <p:nvPr/>
        </p:nvSpPr>
        <p:spPr>
          <a:xfrm rot="14691333">
            <a:off x="8467197" y="6974190"/>
            <a:ext cx="3772192" cy="1621181"/>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9" name="TextBox 18"/>
          <p:cNvSpPr txBox="1"/>
          <p:nvPr/>
        </p:nvSpPr>
        <p:spPr>
          <a:xfrm>
            <a:off x="16884916" y="1860701"/>
            <a:ext cx="6252301" cy="2092881"/>
          </a:xfrm>
          <a:prstGeom prst="rect">
            <a:avLst/>
          </a:prstGeom>
          <a:noFill/>
        </p:spPr>
        <p:txBody>
          <a:bodyPr wrap="square" rtlCol="0">
            <a:spAutoFit/>
          </a:bodyPr>
          <a:lstStyle/>
          <a:p>
            <a:pPr defTabSz="1828628">
              <a:defRPr/>
            </a:pPr>
            <a:r>
              <a:rPr lang="en-GB" sz="2600" b="1" dirty="0">
                <a:solidFill>
                  <a:srgbClr val="0F124A"/>
                </a:solidFill>
                <a:latin typeface="Arial"/>
              </a:rPr>
              <a:t>Lac Léman</a:t>
            </a:r>
          </a:p>
          <a:p>
            <a:pPr marL="428632" indent="-428632" defTabSz="1828628">
              <a:buFont typeface="Arial" panose="020B0604020202020204" pitchFamily="34" charset="0"/>
              <a:buChar char="•"/>
              <a:defRPr/>
            </a:pPr>
            <a:r>
              <a:rPr lang="en-GB" sz="2600" dirty="0">
                <a:solidFill>
                  <a:srgbClr val="0F124A"/>
                </a:solidFill>
                <a:latin typeface="Arial"/>
              </a:rPr>
              <a:t>Moraine/molasse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Soils and rock properties uncertain</a:t>
            </a:r>
          </a:p>
          <a:p>
            <a:pPr marL="428632" indent="-428632" defTabSz="1828628">
              <a:buFont typeface="Arial" panose="020B0604020202020204" pitchFamily="34" charset="0"/>
              <a:buChar char="•"/>
              <a:defRPr/>
            </a:pPr>
            <a:r>
              <a:rPr lang="en-GB" sz="2600" dirty="0">
                <a:solidFill>
                  <a:srgbClr val="0F124A"/>
                </a:solidFill>
                <a:latin typeface="Arial"/>
              </a:rPr>
              <a:t>High uncertainty in the  hydrogeological conditions</a:t>
            </a:r>
          </a:p>
        </p:txBody>
      </p:sp>
      <p:sp>
        <p:nvSpPr>
          <p:cNvPr id="27" name="TextBox 26"/>
          <p:cNvSpPr txBox="1"/>
          <p:nvPr/>
        </p:nvSpPr>
        <p:spPr>
          <a:xfrm>
            <a:off x="16759125" y="9121058"/>
            <a:ext cx="6885232" cy="2492990"/>
          </a:xfrm>
          <a:prstGeom prst="rect">
            <a:avLst/>
          </a:prstGeom>
          <a:solidFill>
            <a:schemeClr val="bg1"/>
          </a:solidFill>
        </p:spPr>
        <p:txBody>
          <a:bodyPr wrap="square" rtlCol="0">
            <a:spAutoFit/>
          </a:bodyPr>
          <a:lstStyle/>
          <a:p>
            <a:pPr defTabSz="1828628">
              <a:defRPr/>
            </a:pPr>
            <a:r>
              <a:rPr lang="en-GB" sz="2600" b="1" dirty="0">
                <a:solidFill>
                  <a:srgbClr val="0F124A"/>
                </a:solidFill>
                <a:latin typeface="Arial"/>
              </a:rPr>
              <a:t>Mandallaz</a:t>
            </a:r>
          </a:p>
          <a:p>
            <a:pPr marL="428632" indent="-428632" defTabSz="1828628">
              <a:buFont typeface="Arial" panose="020B0604020202020204" pitchFamily="34" charset="0"/>
              <a:buChar char="•"/>
              <a:defRPr/>
            </a:pPr>
            <a:r>
              <a:rPr lang="en-GB" sz="2600" dirty="0">
                <a:solidFill>
                  <a:srgbClr val="0F124A"/>
                </a:solidFill>
                <a:latin typeface="Arial"/>
              </a:rPr>
              <a:t>Fractured limestone formations, characteristics and locations of karsts unknown.</a:t>
            </a:r>
          </a:p>
          <a:p>
            <a:pPr marL="428632" indent="-428632" defTabSz="1828628">
              <a:buFont typeface="Arial" panose="020B0604020202020204" pitchFamily="34" charset="0"/>
              <a:buChar char="•"/>
              <a:defRPr/>
            </a:pPr>
            <a:r>
              <a:rPr lang="en-GB" sz="2600" dirty="0">
                <a:solidFill>
                  <a:srgbClr val="0F124A"/>
                </a:solidFill>
                <a:latin typeface="Arial"/>
              </a:rPr>
              <a:t>Potentially high-water pressures</a:t>
            </a:r>
          </a:p>
          <a:p>
            <a:pPr marL="428632" indent="-428632" defTabSz="1828628">
              <a:buFont typeface="Arial" panose="020B0604020202020204" pitchFamily="34" charset="0"/>
              <a:buChar char="•"/>
              <a:defRPr/>
            </a:pPr>
            <a:endParaRPr lang="en-GB" sz="2600" dirty="0">
              <a:solidFill>
                <a:srgbClr val="0F124A"/>
              </a:solidFill>
              <a:latin typeface="Arial"/>
            </a:endParaRPr>
          </a:p>
        </p:txBody>
      </p:sp>
      <p:sp>
        <p:nvSpPr>
          <p:cNvPr id="28" name="TextBox 27"/>
          <p:cNvSpPr txBox="1"/>
          <p:nvPr/>
        </p:nvSpPr>
        <p:spPr>
          <a:xfrm>
            <a:off x="1379113" y="3964774"/>
            <a:ext cx="5798022" cy="2893100"/>
          </a:xfrm>
          <a:prstGeom prst="rect">
            <a:avLst/>
          </a:prstGeom>
          <a:noFill/>
        </p:spPr>
        <p:txBody>
          <a:bodyPr wrap="square" rtlCol="0">
            <a:spAutoFit/>
          </a:bodyPr>
          <a:lstStyle/>
          <a:p>
            <a:pPr defTabSz="1828628">
              <a:defRPr/>
            </a:pPr>
            <a:r>
              <a:rPr lang="en-GB" sz="2600" b="1" dirty="0">
                <a:solidFill>
                  <a:srgbClr val="0F124A"/>
                </a:solidFill>
                <a:latin typeface="Arial"/>
              </a:rPr>
              <a:t>Jura </a:t>
            </a:r>
          </a:p>
          <a:p>
            <a:pPr marL="428632" indent="-428632" defTabSz="1828628">
              <a:buFont typeface="Arial" panose="020B0604020202020204" pitchFamily="34" charset="0"/>
              <a:buChar char="•"/>
              <a:defRPr/>
            </a:pPr>
            <a:r>
              <a:rPr lang="en-GB" sz="2600" dirty="0">
                <a:solidFill>
                  <a:prstClr val="black"/>
                </a:solidFill>
                <a:latin typeface="Arial"/>
              </a:rPr>
              <a:t>Limestone/molasse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Risk of karts and high-water pressures</a:t>
            </a:r>
          </a:p>
          <a:p>
            <a:pPr marL="428632" indent="-428632" defTabSz="1828628">
              <a:buFont typeface="Arial" panose="020B0604020202020204" pitchFamily="34" charset="0"/>
              <a:buChar char="•"/>
              <a:defRPr/>
            </a:pPr>
            <a:endParaRPr lang="en-GB" sz="2600" dirty="0">
              <a:solidFill>
                <a:prstClr val="black"/>
              </a:solidFill>
              <a:latin typeface="Arial"/>
            </a:endParaRPr>
          </a:p>
          <a:p>
            <a:pPr marL="428632" indent="-428632" defTabSz="1828628">
              <a:buFont typeface="Arial" panose="020B0604020202020204" pitchFamily="34" charset="0"/>
              <a:buChar char="•"/>
              <a:defRPr/>
            </a:pPr>
            <a:endParaRPr lang="en-GB" sz="2600" dirty="0">
              <a:solidFill>
                <a:srgbClr val="0F124A"/>
              </a:solidFill>
              <a:latin typeface="Arial"/>
            </a:endParaRPr>
          </a:p>
        </p:txBody>
      </p:sp>
      <p:sp>
        <p:nvSpPr>
          <p:cNvPr id="33" name="Rounded Rectangle 32"/>
          <p:cNvSpPr/>
          <p:nvPr/>
        </p:nvSpPr>
        <p:spPr>
          <a:xfrm>
            <a:off x="1250619" y="3917226"/>
            <a:ext cx="6150960" cy="238319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34" name="Rounded Rectangle 33"/>
          <p:cNvSpPr/>
          <p:nvPr/>
        </p:nvSpPr>
        <p:spPr>
          <a:xfrm>
            <a:off x="1214181" y="9536631"/>
            <a:ext cx="6238347" cy="1230632"/>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36" name="Rounded Rectangle 35"/>
          <p:cNvSpPr/>
          <p:nvPr/>
        </p:nvSpPr>
        <p:spPr>
          <a:xfrm>
            <a:off x="16745872" y="1869274"/>
            <a:ext cx="6387509" cy="27668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22" name="TextBox 21"/>
          <p:cNvSpPr txBox="1"/>
          <p:nvPr/>
        </p:nvSpPr>
        <p:spPr>
          <a:xfrm>
            <a:off x="16892715" y="6457364"/>
            <a:ext cx="6112170" cy="2092881"/>
          </a:xfrm>
          <a:prstGeom prst="rect">
            <a:avLst/>
          </a:prstGeom>
          <a:solidFill>
            <a:schemeClr val="bg1"/>
          </a:solidFill>
        </p:spPr>
        <p:txBody>
          <a:bodyPr wrap="square" rtlCol="0">
            <a:spAutoFit/>
          </a:bodyPr>
          <a:lstStyle/>
          <a:p>
            <a:pPr defTabSz="1828628">
              <a:defRPr/>
            </a:pPr>
            <a:r>
              <a:rPr lang="en-GB" sz="2600" b="1" dirty="0">
                <a:solidFill>
                  <a:srgbClr val="0F124A"/>
                </a:solidFill>
                <a:latin typeface="Arial"/>
              </a:rPr>
              <a:t>Bornes</a:t>
            </a:r>
          </a:p>
          <a:p>
            <a:pPr marL="428632" indent="-428632" defTabSz="1828628">
              <a:buFont typeface="Arial" panose="020B0604020202020204" pitchFamily="34" charset="0"/>
              <a:buChar char="•"/>
              <a:defRPr/>
            </a:pPr>
            <a:r>
              <a:rPr lang="en-GB" sz="2600" dirty="0">
                <a:solidFill>
                  <a:srgbClr val="0F124A"/>
                </a:solidFill>
                <a:latin typeface="Arial"/>
              </a:rPr>
              <a:t>Insufficient deep borehole information</a:t>
            </a:r>
          </a:p>
          <a:p>
            <a:pPr marL="428632" indent="-428632" defTabSz="1828628">
              <a:buFont typeface="Arial" panose="020B0604020202020204" pitchFamily="34" charset="0"/>
              <a:buChar char="•"/>
              <a:defRPr/>
            </a:pPr>
            <a:r>
              <a:rPr lang="en-GB" sz="2600" dirty="0">
                <a:solidFill>
                  <a:srgbClr val="0F124A"/>
                </a:solidFill>
                <a:latin typeface="Arial"/>
              </a:rPr>
              <a:t>Complex faulted region</a:t>
            </a:r>
          </a:p>
          <a:p>
            <a:pPr marL="428632" indent="-428632" defTabSz="1828628">
              <a:buFont typeface="Arial" panose="020B0604020202020204" pitchFamily="34" charset="0"/>
              <a:buChar char="•"/>
              <a:defRPr/>
            </a:pPr>
            <a:r>
              <a:rPr lang="en-GB" sz="2600" dirty="0">
                <a:solidFill>
                  <a:srgbClr val="0F124A"/>
                </a:solidFill>
                <a:latin typeface="Arial"/>
              </a:rPr>
              <a:t>Quality of molasse is uncertain. </a:t>
            </a:r>
          </a:p>
        </p:txBody>
      </p:sp>
      <p:sp>
        <p:nvSpPr>
          <p:cNvPr id="26" name="TextBox 25"/>
          <p:cNvSpPr txBox="1"/>
          <p:nvPr/>
        </p:nvSpPr>
        <p:spPr>
          <a:xfrm>
            <a:off x="16854449" y="4688925"/>
            <a:ext cx="6315372" cy="1292662"/>
          </a:xfrm>
          <a:prstGeom prst="rect">
            <a:avLst/>
          </a:prstGeom>
          <a:noFill/>
        </p:spPr>
        <p:txBody>
          <a:bodyPr wrap="square" rtlCol="0">
            <a:spAutoFit/>
          </a:bodyPr>
          <a:lstStyle/>
          <a:p>
            <a:pPr defTabSz="1828628">
              <a:defRPr/>
            </a:pPr>
            <a:r>
              <a:rPr lang="en-GB" sz="2600" b="1" dirty="0">
                <a:solidFill>
                  <a:srgbClr val="0F124A"/>
                </a:solidFill>
                <a:latin typeface="Arial"/>
              </a:rPr>
              <a:t>Vallée de l‘Arve </a:t>
            </a:r>
          </a:p>
          <a:p>
            <a:pPr marL="428632" indent="-428632" defTabSz="1828628">
              <a:buFont typeface="Arial" panose="020B0604020202020204" pitchFamily="34" charset="0"/>
              <a:buChar char="•"/>
              <a:defRPr/>
            </a:pPr>
            <a:r>
              <a:rPr lang="en-GB" sz="2600" dirty="0">
                <a:solidFill>
                  <a:srgbClr val="0F124A"/>
                </a:solidFill>
                <a:latin typeface="Arial"/>
              </a:rPr>
              <a:t>Moraine/molasse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Lack of reliable borehole information</a:t>
            </a:r>
          </a:p>
        </p:txBody>
      </p:sp>
      <p:sp>
        <p:nvSpPr>
          <p:cNvPr id="46" name="Rounded Rectangle 45"/>
          <p:cNvSpPr/>
          <p:nvPr/>
        </p:nvSpPr>
        <p:spPr>
          <a:xfrm>
            <a:off x="16782312" y="4753804"/>
            <a:ext cx="6387509" cy="1555725"/>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50" name="Rounded Rectangle 49"/>
          <p:cNvSpPr/>
          <p:nvPr/>
        </p:nvSpPr>
        <p:spPr>
          <a:xfrm>
            <a:off x="16749707" y="6427253"/>
            <a:ext cx="6387509" cy="2510497"/>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56" name="Rectangle 55"/>
          <p:cNvSpPr/>
          <p:nvPr/>
        </p:nvSpPr>
        <p:spPr>
          <a:xfrm>
            <a:off x="9113494" y="8346987"/>
            <a:ext cx="443711"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J</a:t>
            </a:r>
          </a:p>
        </p:txBody>
      </p:sp>
      <p:sp>
        <p:nvSpPr>
          <p:cNvPr id="63" name="TextBox 62">
            <a:extLst>
              <a:ext uri="{FF2B5EF4-FFF2-40B4-BE49-F238E27FC236}">
                <a16:creationId xmlns:a16="http://schemas.microsoft.com/office/drawing/2014/main" id="{89C56A5E-6A8D-4F36-A47F-F5A8ECFBEED8}"/>
              </a:ext>
            </a:extLst>
          </p:cNvPr>
          <p:cNvSpPr txBox="1"/>
          <p:nvPr/>
        </p:nvSpPr>
        <p:spPr>
          <a:xfrm>
            <a:off x="1323913" y="6404328"/>
            <a:ext cx="6010208" cy="892552"/>
          </a:xfrm>
          <a:prstGeom prst="rect">
            <a:avLst/>
          </a:prstGeom>
          <a:noFill/>
        </p:spPr>
        <p:txBody>
          <a:bodyPr wrap="square" rtlCol="0">
            <a:spAutoFit/>
          </a:bodyPr>
          <a:lstStyle/>
          <a:p>
            <a:pPr defTabSz="1828628">
              <a:defRPr/>
            </a:pPr>
            <a:r>
              <a:rPr lang="en-GB" sz="2600" b="1" dirty="0">
                <a:solidFill>
                  <a:srgbClr val="0F124A"/>
                </a:solidFill>
                <a:latin typeface="Arial"/>
              </a:rPr>
              <a:t>Le Rhône</a:t>
            </a:r>
          </a:p>
          <a:p>
            <a:pPr marL="342906" indent="-342906" defTabSz="1828628">
              <a:buFont typeface="Arial" panose="020B0604020202020204" pitchFamily="34" charset="0"/>
              <a:buChar char="•"/>
              <a:defRPr/>
            </a:pPr>
            <a:r>
              <a:rPr lang="en-GB" sz="2600" dirty="0">
                <a:solidFill>
                  <a:srgbClr val="0F124A"/>
                </a:solidFill>
                <a:latin typeface="Arial"/>
              </a:rPr>
              <a:t>Moraine/molasse interface uncertain. </a:t>
            </a:r>
          </a:p>
        </p:txBody>
      </p:sp>
      <p:sp>
        <p:nvSpPr>
          <p:cNvPr id="64" name="Rounded Rectangle 45">
            <a:extLst>
              <a:ext uri="{FF2B5EF4-FFF2-40B4-BE49-F238E27FC236}">
                <a16:creationId xmlns:a16="http://schemas.microsoft.com/office/drawing/2014/main" id="{15685B6C-0315-41B3-BEE0-7AF490FDA638}"/>
              </a:ext>
            </a:extLst>
          </p:cNvPr>
          <p:cNvSpPr/>
          <p:nvPr/>
        </p:nvSpPr>
        <p:spPr>
          <a:xfrm>
            <a:off x="1261883" y="6392252"/>
            <a:ext cx="6194075" cy="11079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70" name="TextBox 69">
            <a:extLst>
              <a:ext uri="{FF2B5EF4-FFF2-40B4-BE49-F238E27FC236}">
                <a16:creationId xmlns:a16="http://schemas.microsoft.com/office/drawing/2014/main" id="{D9E1064D-99D4-4100-B172-E8E470841A97}"/>
              </a:ext>
            </a:extLst>
          </p:cNvPr>
          <p:cNvSpPr txBox="1"/>
          <p:nvPr/>
        </p:nvSpPr>
        <p:spPr>
          <a:xfrm>
            <a:off x="7294575" y="11713353"/>
            <a:ext cx="1448483" cy="630942"/>
          </a:xfrm>
          <a:prstGeom prst="rect">
            <a:avLst/>
          </a:prstGeom>
          <a:noFill/>
        </p:spPr>
        <p:txBody>
          <a:bodyPr wrap="square" rtlCol="0">
            <a:spAutoFit/>
          </a:bodyPr>
          <a:lstStyle/>
          <a:p>
            <a:pPr algn="ctr" defTabSz="1828628">
              <a:defRPr/>
            </a:pPr>
            <a:r>
              <a:rPr lang="en-GB" sz="3500" dirty="0">
                <a:solidFill>
                  <a:srgbClr val="FF9900"/>
                </a:solidFill>
                <a:latin typeface="Arial"/>
              </a:rPr>
              <a:t>Arve</a:t>
            </a:r>
          </a:p>
        </p:txBody>
      </p:sp>
      <p:sp>
        <p:nvSpPr>
          <p:cNvPr id="78" name="TextBox 77">
            <a:extLst>
              <a:ext uri="{FF2B5EF4-FFF2-40B4-BE49-F238E27FC236}">
                <a16:creationId xmlns:a16="http://schemas.microsoft.com/office/drawing/2014/main" id="{9F3DC021-AD12-4A5C-80E9-AA183CA92F08}"/>
              </a:ext>
            </a:extLst>
          </p:cNvPr>
          <p:cNvSpPr txBox="1"/>
          <p:nvPr/>
        </p:nvSpPr>
        <p:spPr>
          <a:xfrm>
            <a:off x="12103617" y="11528302"/>
            <a:ext cx="2303975" cy="630942"/>
          </a:xfrm>
          <a:prstGeom prst="rect">
            <a:avLst/>
          </a:prstGeom>
          <a:noFill/>
        </p:spPr>
        <p:txBody>
          <a:bodyPr wrap="square" rtlCol="0">
            <a:spAutoFit/>
          </a:bodyPr>
          <a:lstStyle/>
          <a:p>
            <a:pPr defTabSz="1828628">
              <a:defRPr/>
            </a:pPr>
            <a:r>
              <a:rPr lang="en-GB" sz="3500" dirty="0">
                <a:solidFill>
                  <a:srgbClr val="FF9900"/>
                </a:solidFill>
                <a:latin typeface="Arial"/>
              </a:rPr>
              <a:t>Mandallaz</a:t>
            </a:r>
          </a:p>
        </p:txBody>
      </p:sp>
      <p:sp>
        <p:nvSpPr>
          <p:cNvPr id="79" name="TextBox 78">
            <a:extLst>
              <a:ext uri="{FF2B5EF4-FFF2-40B4-BE49-F238E27FC236}">
                <a16:creationId xmlns:a16="http://schemas.microsoft.com/office/drawing/2014/main" id="{03D35299-D354-4AFC-B7F7-29CB4DB0C349}"/>
              </a:ext>
            </a:extLst>
          </p:cNvPr>
          <p:cNvSpPr txBox="1"/>
          <p:nvPr/>
        </p:nvSpPr>
        <p:spPr>
          <a:xfrm>
            <a:off x="17935312" y="11785784"/>
            <a:ext cx="1633781" cy="630942"/>
          </a:xfrm>
          <a:prstGeom prst="rect">
            <a:avLst/>
          </a:prstGeom>
          <a:noFill/>
        </p:spPr>
        <p:txBody>
          <a:bodyPr wrap="square" rtlCol="0">
            <a:spAutoFit/>
          </a:bodyPr>
          <a:lstStyle/>
          <a:p>
            <a:pPr defTabSz="1828628">
              <a:defRPr/>
            </a:pPr>
            <a:r>
              <a:rPr lang="en-GB" sz="3500" dirty="0">
                <a:solidFill>
                  <a:srgbClr val="FF9900"/>
                </a:solidFill>
                <a:latin typeface="Arial"/>
              </a:rPr>
              <a:t>Rhône</a:t>
            </a:r>
          </a:p>
        </p:txBody>
      </p:sp>
      <p:sp>
        <p:nvSpPr>
          <p:cNvPr id="80" name="TextBox 79">
            <a:extLst>
              <a:ext uri="{FF2B5EF4-FFF2-40B4-BE49-F238E27FC236}">
                <a16:creationId xmlns:a16="http://schemas.microsoft.com/office/drawing/2014/main" id="{CC83F428-656C-4C31-9DA4-9B2D2E48E624}"/>
              </a:ext>
            </a:extLst>
          </p:cNvPr>
          <p:cNvSpPr txBox="1"/>
          <p:nvPr/>
        </p:nvSpPr>
        <p:spPr>
          <a:xfrm>
            <a:off x="2568247" y="11895166"/>
            <a:ext cx="1632213" cy="630942"/>
          </a:xfrm>
          <a:prstGeom prst="rect">
            <a:avLst/>
          </a:prstGeom>
          <a:noFill/>
        </p:spPr>
        <p:txBody>
          <a:bodyPr wrap="square" rtlCol="0">
            <a:spAutoFit/>
          </a:bodyPr>
          <a:lstStyle/>
          <a:p>
            <a:pPr algn="ctr" defTabSz="1828628">
              <a:defRPr/>
            </a:pPr>
            <a:r>
              <a:rPr lang="en-GB" sz="3500" dirty="0">
                <a:solidFill>
                  <a:srgbClr val="FF9900"/>
                </a:solidFill>
                <a:latin typeface="Arial"/>
              </a:rPr>
              <a:t>Lake</a:t>
            </a:r>
          </a:p>
        </p:txBody>
      </p:sp>
      <p:sp>
        <p:nvSpPr>
          <p:cNvPr id="83" name="TextBox 82">
            <a:extLst>
              <a:ext uri="{FF2B5EF4-FFF2-40B4-BE49-F238E27FC236}">
                <a16:creationId xmlns:a16="http://schemas.microsoft.com/office/drawing/2014/main" id="{ACB1AE58-9502-4843-B272-9920C396E936}"/>
              </a:ext>
            </a:extLst>
          </p:cNvPr>
          <p:cNvSpPr txBox="1"/>
          <p:nvPr/>
        </p:nvSpPr>
        <p:spPr>
          <a:xfrm>
            <a:off x="14390754" y="11610684"/>
            <a:ext cx="1969744" cy="630942"/>
          </a:xfrm>
          <a:prstGeom prst="rect">
            <a:avLst/>
          </a:prstGeom>
          <a:noFill/>
        </p:spPr>
        <p:txBody>
          <a:bodyPr wrap="square" rtlCol="0">
            <a:spAutoFit/>
          </a:bodyPr>
          <a:lstStyle/>
          <a:p>
            <a:pPr algn="ctr" defTabSz="1828628">
              <a:defRPr/>
            </a:pPr>
            <a:r>
              <a:rPr lang="en-GB" sz="3500" dirty="0">
                <a:solidFill>
                  <a:srgbClr val="FF9900"/>
                </a:solidFill>
                <a:latin typeface="Arial"/>
              </a:rPr>
              <a:t>Usses</a:t>
            </a:r>
          </a:p>
        </p:txBody>
      </p:sp>
      <p:sp>
        <p:nvSpPr>
          <p:cNvPr id="84" name="TextBox 83">
            <a:extLst>
              <a:ext uri="{FF2B5EF4-FFF2-40B4-BE49-F238E27FC236}">
                <a16:creationId xmlns:a16="http://schemas.microsoft.com/office/drawing/2014/main" id="{23961422-7F36-42D0-90A1-D08069044FCF}"/>
              </a:ext>
            </a:extLst>
          </p:cNvPr>
          <p:cNvSpPr txBox="1"/>
          <p:nvPr/>
        </p:nvSpPr>
        <p:spPr>
          <a:xfrm>
            <a:off x="9712696" y="11397882"/>
            <a:ext cx="1632213" cy="630942"/>
          </a:xfrm>
          <a:prstGeom prst="rect">
            <a:avLst/>
          </a:prstGeom>
          <a:noFill/>
        </p:spPr>
        <p:txBody>
          <a:bodyPr wrap="square" rtlCol="0">
            <a:spAutoFit/>
          </a:bodyPr>
          <a:lstStyle/>
          <a:p>
            <a:pPr defTabSz="1828628">
              <a:defRPr/>
            </a:pPr>
            <a:r>
              <a:rPr lang="en-GB" sz="3500" dirty="0">
                <a:solidFill>
                  <a:srgbClr val="FF9900"/>
                </a:solidFill>
                <a:latin typeface="Arial"/>
              </a:rPr>
              <a:t>Bornes</a:t>
            </a:r>
          </a:p>
        </p:txBody>
      </p:sp>
      <p:sp>
        <p:nvSpPr>
          <p:cNvPr id="85" name="Block Arc 84">
            <a:extLst>
              <a:ext uri="{FF2B5EF4-FFF2-40B4-BE49-F238E27FC236}">
                <a16:creationId xmlns:a16="http://schemas.microsoft.com/office/drawing/2014/main" id="{CEB46BD0-A92F-4CF8-A8CF-CE1B64103DE0}"/>
              </a:ext>
            </a:extLst>
          </p:cNvPr>
          <p:cNvSpPr/>
          <p:nvPr/>
        </p:nvSpPr>
        <p:spPr>
          <a:xfrm rot="19779087">
            <a:off x="9976036" y="4630557"/>
            <a:ext cx="3139571" cy="1638661"/>
          </a:xfrm>
          <a:prstGeom prst="blockArc">
            <a:avLst>
              <a:gd name="adj1" fmla="val 11665698"/>
              <a:gd name="adj2" fmla="val 20548629"/>
              <a:gd name="adj3" fmla="val 18281"/>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37" name="Block Arc 36"/>
          <p:cNvSpPr/>
          <p:nvPr/>
        </p:nvSpPr>
        <p:spPr>
          <a:xfrm rot="16945289">
            <a:off x="8517991" y="6060295"/>
            <a:ext cx="3766536" cy="170894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8" name="Block Arc 87">
            <a:extLst>
              <a:ext uri="{FF2B5EF4-FFF2-40B4-BE49-F238E27FC236}">
                <a16:creationId xmlns:a16="http://schemas.microsoft.com/office/drawing/2014/main" id="{A350E26C-457B-4AE0-8466-2A8B3FC2E54D}"/>
              </a:ext>
            </a:extLst>
          </p:cNvPr>
          <p:cNvSpPr/>
          <p:nvPr/>
        </p:nvSpPr>
        <p:spPr>
          <a:xfrm rot="18532603">
            <a:off x="9053273" y="5173678"/>
            <a:ext cx="3766536" cy="1848877"/>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61" name="Block Arc 60">
            <a:extLst>
              <a:ext uri="{FF2B5EF4-FFF2-40B4-BE49-F238E27FC236}">
                <a16:creationId xmlns:a16="http://schemas.microsoft.com/office/drawing/2014/main" id="{E82C073E-C042-40B3-B20D-200207C47951}"/>
              </a:ext>
            </a:extLst>
          </p:cNvPr>
          <p:cNvSpPr/>
          <p:nvPr/>
        </p:nvSpPr>
        <p:spPr>
          <a:xfrm rot="2546671">
            <a:off x="12520690" y="4825735"/>
            <a:ext cx="3148237" cy="1839248"/>
          </a:xfrm>
          <a:prstGeom prst="blockArc">
            <a:avLst>
              <a:gd name="adj1" fmla="val 11750750"/>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2" name="Block Arc 91">
            <a:extLst>
              <a:ext uri="{FF2B5EF4-FFF2-40B4-BE49-F238E27FC236}">
                <a16:creationId xmlns:a16="http://schemas.microsoft.com/office/drawing/2014/main" id="{A112DA89-8FF9-455F-8140-1D967868773E}"/>
              </a:ext>
            </a:extLst>
          </p:cNvPr>
          <p:cNvSpPr/>
          <p:nvPr/>
        </p:nvSpPr>
        <p:spPr>
          <a:xfrm rot="5400000">
            <a:off x="12858093" y="6573982"/>
            <a:ext cx="3772192" cy="1621181"/>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3" name="Block Arc 92">
            <a:extLst>
              <a:ext uri="{FF2B5EF4-FFF2-40B4-BE49-F238E27FC236}">
                <a16:creationId xmlns:a16="http://schemas.microsoft.com/office/drawing/2014/main" id="{4C79F793-2879-4AA7-98A5-9A14891579FA}"/>
              </a:ext>
            </a:extLst>
          </p:cNvPr>
          <p:cNvSpPr/>
          <p:nvPr/>
        </p:nvSpPr>
        <p:spPr>
          <a:xfrm rot="21356775">
            <a:off x="10566152" y="4355082"/>
            <a:ext cx="3804336" cy="1897797"/>
          </a:xfrm>
          <a:prstGeom prst="blockArc">
            <a:avLst>
              <a:gd name="adj1" fmla="val 14194265"/>
              <a:gd name="adj2" fmla="val 18005221"/>
              <a:gd name="adj3" fmla="val 1536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0" name="Block Arc 89">
            <a:extLst>
              <a:ext uri="{FF2B5EF4-FFF2-40B4-BE49-F238E27FC236}">
                <a16:creationId xmlns:a16="http://schemas.microsoft.com/office/drawing/2014/main" id="{01E781A3-D734-484D-BDA5-8B904EFB3CBD}"/>
              </a:ext>
            </a:extLst>
          </p:cNvPr>
          <p:cNvSpPr/>
          <p:nvPr/>
        </p:nvSpPr>
        <p:spPr>
          <a:xfrm rot="557285">
            <a:off x="11104636" y="4368142"/>
            <a:ext cx="3766536" cy="1848877"/>
          </a:xfrm>
          <a:prstGeom prst="blockArc">
            <a:avLst>
              <a:gd name="adj1" fmla="val 14194265"/>
              <a:gd name="adj2" fmla="val 18945041"/>
              <a:gd name="adj3" fmla="val 1672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6" name="Block Arc 85">
            <a:extLst>
              <a:ext uri="{FF2B5EF4-FFF2-40B4-BE49-F238E27FC236}">
                <a16:creationId xmlns:a16="http://schemas.microsoft.com/office/drawing/2014/main" id="{09807C18-8B2C-45B8-8035-9CDFCA041FF0}"/>
              </a:ext>
            </a:extLst>
          </p:cNvPr>
          <p:cNvSpPr/>
          <p:nvPr/>
        </p:nvSpPr>
        <p:spPr>
          <a:xfrm rot="20267002">
            <a:off x="10173273" y="4395543"/>
            <a:ext cx="3766536" cy="1606256"/>
          </a:xfrm>
          <a:prstGeom prst="blockArc">
            <a:avLst>
              <a:gd name="adj1" fmla="val 14194265"/>
              <a:gd name="adj2" fmla="val 16819113"/>
              <a:gd name="adj3" fmla="val 18430"/>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6" name="Block Arc 95">
            <a:extLst>
              <a:ext uri="{FF2B5EF4-FFF2-40B4-BE49-F238E27FC236}">
                <a16:creationId xmlns:a16="http://schemas.microsoft.com/office/drawing/2014/main" id="{2992C544-587E-4FD0-B7E2-738F48EE77DE}"/>
              </a:ext>
            </a:extLst>
          </p:cNvPr>
          <p:cNvSpPr/>
          <p:nvPr/>
        </p:nvSpPr>
        <p:spPr>
          <a:xfrm rot="9514699">
            <a:off x="11614026" y="8298466"/>
            <a:ext cx="3148237" cy="1821899"/>
          </a:xfrm>
          <a:prstGeom prst="blockArc">
            <a:avLst>
              <a:gd name="adj1" fmla="val 13253419"/>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7" name="Block Arc 96">
            <a:extLst>
              <a:ext uri="{FF2B5EF4-FFF2-40B4-BE49-F238E27FC236}">
                <a16:creationId xmlns:a16="http://schemas.microsoft.com/office/drawing/2014/main" id="{A5BA429B-6BDC-4946-9980-773FF41E100C}"/>
              </a:ext>
            </a:extLst>
          </p:cNvPr>
          <p:cNvSpPr/>
          <p:nvPr/>
        </p:nvSpPr>
        <p:spPr>
          <a:xfrm rot="7623959">
            <a:off x="12718756" y="7530050"/>
            <a:ext cx="3148237" cy="1821899"/>
          </a:xfrm>
          <a:prstGeom prst="blockArc">
            <a:avLst>
              <a:gd name="adj1" fmla="val 11994383"/>
              <a:gd name="adj2" fmla="val 20588794"/>
              <a:gd name="adj3" fmla="val 19968"/>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9" name="Block Arc 88">
            <a:extLst>
              <a:ext uri="{FF2B5EF4-FFF2-40B4-BE49-F238E27FC236}">
                <a16:creationId xmlns:a16="http://schemas.microsoft.com/office/drawing/2014/main" id="{7CF52434-3BB0-4AF7-B162-9871850AA980}"/>
              </a:ext>
            </a:extLst>
          </p:cNvPr>
          <p:cNvSpPr/>
          <p:nvPr/>
        </p:nvSpPr>
        <p:spPr>
          <a:xfrm rot="5812432">
            <a:off x="12749487" y="6442836"/>
            <a:ext cx="3766536" cy="1848877"/>
          </a:xfrm>
          <a:prstGeom prst="blockArc">
            <a:avLst>
              <a:gd name="adj1" fmla="val 14194265"/>
              <a:gd name="adj2" fmla="val 18573852"/>
              <a:gd name="adj3" fmla="val 18155"/>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8" name="Block Arc 97">
            <a:extLst>
              <a:ext uri="{FF2B5EF4-FFF2-40B4-BE49-F238E27FC236}">
                <a16:creationId xmlns:a16="http://schemas.microsoft.com/office/drawing/2014/main" id="{5CA2D31A-9309-477A-BBF2-9F92AAE449C7}"/>
              </a:ext>
            </a:extLst>
          </p:cNvPr>
          <p:cNvSpPr/>
          <p:nvPr/>
        </p:nvSpPr>
        <p:spPr>
          <a:xfrm rot="7720171">
            <a:off x="12341975" y="7434029"/>
            <a:ext cx="3766536" cy="1948667"/>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00" name="Block Arc 99">
            <a:extLst>
              <a:ext uri="{FF2B5EF4-FFF2-40B4-BE49-F238E27FC236}">
                <a16:creationId xmlns:a16="http://schemas.microsoft.com/office/drawing/2014/main" id="{2C1466BD-BD36-40DF-9D54-1D28EB984223}"/>
              </a:ext>
            </a:extLst>
          </p:cNvPr>
          <p:cNvSpPr/>
          <p:nvPr/>
        </p:nvSpPr>
        <p:spPr>
          <a:xfrm rot="12805228">
            <a:off x="9755153" y="8230700"/>
            <a:ext cx="3766536" cy="1767581"/>
          </a:xfrm>
          <a:prstGeom prst="blockArc">
            <a:avLst>
              <a:gd name="adj1" fmla="val 14320036"/>
              <a:gd name="adj2" fmla="val 19141468"/>
              <a:gd name="adj3" fmla="val 2005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5" name="Block Arc 94">
            <a:extLst>
              <a:ext uri="{FF2B5EF4-FFF2-40B4-BE49-F238E27FC236}">
                <a16:creationId xmlns:a16="http://schemas.microsoft.com/office/drawing/2014/main" id="{8CEE1E08-ACB5-4686-9B28-1CDA206EA38B}"/>
              </a:ext>
            </a:extLst>
          </p:cNvPr>
          <p:cNvSpPr/>
          <p:nvPr/>
        </p:nvSpPr>
        <p:spPr>
          <a:xfrm rot="11508883">
            <a:off x="10235196" y="8383206"/>
            <a:ext cx="3766536" cy="1767581"/>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02" name="Block Arc 101">
            <a:extLst>
              <a:ext uri="{FF2B5EF4-FFF2-40B4-BE49-F238E27FC236}">
                <a16:creationId xmlns:a16="http://schemas.microsoft.com/office/drawing/2014/main" id="{058368A0-E9AE-4500-A0D6-1A3AE187F576}"/>
              </a:ext>
            </a:extLst>
          </p:cNvPr>
          <p:cNvSpPr/>
          <p:nvPr/>
        </p:nvSpPr>
        <p:spPr>
          <a:xfrm rot="13179353">
            <a:off x="9198279" y="7611807"/>
            <a:ext cx="3766536" cy="1948667"/>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39" name="Rectangle 38"/>
          <p:cNvSpPr/>
          <p:nvPr/>
        </p:nvSpPr>
        <p:spPr>
          <a:xfrm>
            <a:off x="13906727" y="4388846"/>
            <a:ext cx="48538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B</a:t>
            </a:r>
            <a:endParaRPr lang="en-US" sz="2600" dirty="0">
              <a:ln w="0"/>
              <a:solidFill>
                <a:srgbClr val="0F124A"/>
              </a:solidFill>
              <a:latin typeface="Arial"/>
            </a:endParaRPr>
          </a:p>
        </p:txBody>
      </p:sp>
      <p:sp>
        <p:nvSpPr>
          <p:cNvPr id="103" name="Rectangle 102">
            <a:extLst>
              <a:ext uri="{FF2B5EF4-FFF2-40B4-BE49-F238E27FC236}">
                <a16:creationId xmlns:a16="http://schemas.microsoft.com/office/drawing/2014/main" id="{D0E7CCB6-7A03-4561-A09D-8D8D908A54EE}"/>
              </a:ext>
            </a:extLst>
          </p:cNvPr>
          <p:cNvSpPr/>
          <p:nvPr/>
        </p:nvSpPr>
        <p:spPr>
          <a:xfrm>
            <a:off x="15081087" y="6197011"/>
            <a:ext cx="48538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D</a:t>
            </a:r>
            <a:endParaRPr lang="en-US" sz="2600" dirty="0">
              <a:ln w="0"/>
              <a:solidFill>
                <a:srgbClr val="0F124A"/>
              </a:solidFill>
              <a:latin typeface="Arial"/>
            </a:endParaRPr>
          </a:p>
        </p:txBody>
      </p:sp>
      <p:sp>
        <p:nvSpPr>
          <p:cNvPr id="47" name="Rectangle 46"/>
          <p:cNvSpPr/>
          <p:nvPr/>
        </p:nvSpPr>
        <p:spPr>
          <a:xfrm>
            <a:off x="14569814" y="8386582"/>
            <a:ext cx="480580"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F</a:t>
            </a:r>
          </a:p>
        </p:txBody>
      </p:sp>
      <p:sp>
        <p:nvSpPr>
          <p:cNvPr id="49" name="Rectangle 48"/>
          <p:cNvSpPr/>
          <p:nvPr/>
        </p:nvSpPr>
        <p:spPr>
          <a:xfrm>
            <a:off x="12759955" y="9540393"/>
            <a:ext cx="536685"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G</a:t>
            </a:r>
          </a:p>
        </p:txBody>
      </p:sp>
      <p:sp>
        <p:nvSpPr>
          <p:cNvPr id="52" name="Rectangle 51"/>
          <p:cNvSpPr/>
          <p:nvPr/>
        </p:nvSpPr>
        <p:spPr>
          <a:xfrm>
            <a:off x="10745854" y="9070198"/>
            <a:ext cx="51744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H</a:t>
            </a:r>
          </a:p>
        </p:txBody>
      </p:sp>
      <p:sp>
        <p:nvSpPr>
          <p:cNvPr id="58" name="Rectangle 57"/>
          <p:cNvSpPr/>
          <p:nvPr/>
        </p:nvSpPr>
        <p:spPr>
          <a:xfrm>
            <a:off x="10004923" y="5092691"/>
            <a:ext cx="462947"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L</a:t>
            </a:r>
          </a:p>
        </p:txBody>
      </p:sp>
      <p:sp>
        <p:nvSpPr>
          <p:cNvPr id="104" name="Rectangle 103">
            <a:extLst>
              <a:ext uri="{FF2B5EF4-FFF2-40B4-BE49-F238E27FC236}">
                <a16:creationId xmlns:a16="http://schemas.microsoft.com/office/drawing/2014/main" id="{BD3933C6-5DCE-4F3A-AE16-D64CAD0265C4}"/>
              </a:ext>
            </a:extLst>
          </p:cNvPr>
          <p:cNvSpPr/>
          <p:nvPr/>
        </p:nvSpPr>
        <p:spPr>
          <a:xfrm>
            <a:off x="9535251" y="7148734"/>
            <a:ext cx="443711"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J</a:t>
            </a:r>
          </a:p>
        </p:txBody>
      </p:sp>
      <p:sp>
        <p:nvSpPr>
          <p:cNvPr id="105" name="TextBox 104">
            <a:extLst>
              <a:ext uri="{FF2B5EF4-FFF2-40B4-BE49-F238E27FC236}">
                <a16:creationId xmlns:a16="http://schemas.microsoft.com/office/drawing/2014/main" id="{E75A51DA-2312-43AB-95ED-A2D81C688ED1}"/>
              </a:ext>
            </a:extLst>
          </p:cNvPr>
          <p:cNvSpPr txBox="1"/>
          <p:nvPr/>
        </p:nvSpPr>
        <p:spPr>
          <a:xfrm>
            <a:off x="1331755" y="9536631"/>
            <a:ext cx="6062368" cy="1292662"/>
          </a:xfrm>
          <a:prstGeom prst="rect">
            <a:avLst/>
          </a:prstGeom>
          <a:noFill/>
        </p:spPr>
        <p:txBody>
          <a:bodyPr wrap="square" rtlCol="0">
            <a:spAutoFit/>
          </a:bodyPr>
          <a:lstStyle/>
          <a:p>
            <a:pPr defTabSz="1828628">
              <a:defRPr/>
            </a:pPr>
            <a:r>
              <a:rPr lang="en-GB" sz="2600" b="1" dirty="0">
                <a:solidFill>
                  <a:srgbClr val="0F124A"/>
                </a:solidFill>
                <a:latin typeface="Arial"/>
              </a:rPr>
              <a:t>Les Usses</a:t>
            </a:r>
          </a:p>
          <a:p>
            <a:pPr marL="342906" indent="-342906" defTabSz="1828628">
              <a:buFont typeface="Arial" panose="020B0604020202020204" pitchFamily="34" charset="0"/>
              <a:buChar char="•"/>
              <a:defRPr/>
            </a:pPr>
            <a:r>
              <a:rPr lang="en-GB" sz="2600" dirty="0">
                <a:solidFill>
                  <a:srgbClr val="0F124A"/>
                </a:solidFill>
                <a:latin typeface="Arial"/>
              </a:rPr>
              <a:t>Moraine/molasse interface uncertain. </a:t>
            </a:r>
          </a:p>
          <a:p>
            <a:pPr marL="342906" indent="-342906" defTabSz="1828628">
              <a:buFont typeface="Arial" panose="020B0604020202020204" pitchFamily="34" charset="0"/>
              <a:buChar char="•"/>
              <a:defRPr/>
            </a:pPr>
            <a:r>
              <a:rPr lang="en-GB" sz="2600" dirty="0">
                <a:solidFill>
                  <a:srgbClr val="0F124A"/>
                </a:solidFill>
                <a:latin typeface="Arial"/>
              </a:rPr>
              <a:t>Low tunnel rock cover</a:t>
            </a:r>
          </a:p>
        </p:txBody>
      </p:sp>
      <p:sp>
        <p:nvSpPr>
          <p:cNvPr id="108" name="Rounded Rectangle 32">
            <a:extLst>
              <a:ext uri="{FF2B5EF4-FFF2-40B4-BE49-F238E27FC236}">
                <a16:creationId xmlns:a16="http://schemas.microsoft.com/office/drawing/2014/main" id="{3E27FE74-D4DE-486D-92EE-E2DB985E21E2}"/>
              </a:ext>
            </a:extLst>
          </p:cNvPr>
          <p:cNvSpPr/>
          <p:nvPr/>
        </p:nvSpPr>
        <p:spPr>
          <a:xfrm>
            <a:off x="16771351" y="9055474"/>
            <a:ext cx="6420829" cy="230495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109" name="Block Arc 108">
            <a:extLst>
              <a:ext uri="{FF2B5EF4-FFF2-40B4-BE49-F238E27FC236}">
                <a16:creationId xmlns:a16="http://schemas.microsoft.com/office/drawing/2014/main" id="{03078937-7217-4071-9526-3E4D80DCFE37}"/>
              </a:ext>
            </a:extLst>
          </p:cNvPr>
          <p:cNvSpPr/>
          <p:nvPr/>
        </p:nvSpPr>
        <p:spPr>
          <a:xfrm rot="14545280">
            <a:off x="8575599" y="7000506"/>
            <a:ext cx="3766536" cy="170894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10" name="TextBox 109">
            <a:extLst>
              <a:ext uri="{FF2B5EF4-FFF2-40B4-BE49-F238E27FC236}">
                <a16:creationId xmlns:a16="http://schemas.microsoft.com/office/drawing/2014/main" id="{92CBE02B-E8E5-49C8-9D29-8AA008700D37}"/>
              </a:ext>
            </a:extLst>
          </p:cNvPr>
          <p:cNvSpPr txBox="1"/>
          <p:nvPr/>
        </p:nvSpPr>
        <p:spPr>
          <a:xfrm>
            <a:off x="1359799" y="7617817"/>
            <a:ext cx="5947109" cy="1692771"/>
          </a:xfrm>
          <a:prstGeom prst="rect">
            <a:avLst/>
          </a:prstGeom>
          <a:noFill/>
        </p:spPr>
        <p:txBody>
          <a:bodyPr wrap="square" rtlCol="0">
            <a:spAutoFit/>
          </a:bodyPr>
          <a:lstStyle/>
          <a:p>
            <a:pPr defTabSz="1828628">
              <a:defRPr/>
            </a:pPr>
            <a:r>
              <a:rPr lang="en-GB" sz="2600" b="1" dirty="0">
                <a:solidFill>
                  <a:srgbClr val="0F124A"/>
                </a:solidFill>
                <a:latin typeface="Arial"/>
              </a:rPr>
              <a:t>Vuache</a:t>
            </a:r>
          </a:p>
          <a:p>
            <a:pPr marL="342906" indent="-342906" defTabSz="1828628">
              <a:buFont typeface="Arial" panose="020B0604020202020204" pitchFamily="34" charset="0"/>
              <a:buChar char="•"/>
              <a:defRPr/>
            </a:pPr>
            <a:r>
              <a:rPr lang="en-GB" sz="2600" dirty="0">
                <a:solidFill>
                  <a:srgbClr val="0F124A"/>
                </a:solidFill>
                <a:latin typeface="Arial"/>
              </a:rPr>
              <a:t>Limestone/molasse interface not certain. </a:t>
            </a:r>
          </a:p>
          <a:p>
            <a:pPr marL="342906" indent="-342906" defTabSz="1828628">
              <a:buFont typeface="Arial" panose="020B0604020202020204" pitchFamily="34" charset="0"/>
              <a:buChar char="•"/>
              <a:defRPr/>
            </a:pPr>
            <a:r>
              <a:rPr lang="en-GB" sz="2600" dirty="0">
                <a:solidFill>
                  <a:srgbClr val="0F124A"/>
                </a:solidFill>
                <a:latin typeface="Arial"/>
              </a:rPr>
              <a:t>Proximity to active fault</a:t>
            </a:r>
          </a:p>
        </p:txBody>
      </p:sp>
      <p:sp>
        <p:nvSpPr>
          <p:cNvPr id="111" name="Rounded Rectangle 45">
            <a:extLst>
              <a:ext uri="{FF2B5EF4-FFF2-40B4-BE49-F238E27FC236}">
                <a16:creationId xmlns:a16="http://schemas.microsoft.com/office/drawing/2014/main" id="{0AFA6C4A-42C7-4414-9D75-EE9E7F735C38}"/>
              </a:ext>
            </a:extLst>
          </p:cNvPr>
          <p:cNvSpPr/>
          <p:nvPr/>
        </p:nvSpPr>
        <p:spPr>
          <a:xfrm>
            <a:off x="1244949" y="7618881"/>
            <a:ext cx="6205773" cy="178354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112" name="TextBox 111">
            <a:extLst>
              <a:ext uri="{FF2B5EF4-FFF2-40B4-BE49-F238E27FC236}">
                <a16:creationId xmlns:a16="http://schemas.microsoft.com/office/drawing/2014/main" id="{E10D8513-0735-4BF3-BD5B-D132ADDF0ED2}"/>
              </a:ext>
            </a:extLst>
          </p:cNvPr>
          <p:cNvSpPr txBox="1"/>
          <p:nvPr/>
        </p:nvSpPr>
        <p:spPr>
          <a:xfrm>
            <a:off x="1438807" y="1952016"/>
            <a:ext cx="6045155" cy="1292662"/>
          </a:xfrm>
          <a:prstGeom prst="rect">
            <a:avLst/>
          </a:prstGeom>
          <a:noFill/>
        </p:spPr>
        <p:txBody>
          <a:bodyPr wrap="square" rtlCol="0">
            <a:spAutoFit/>
          </a:bodyPr>
          <a:lstStyle/>
          <a:p>
            <a:pPr marL="428632" indent="-428632" defTabSz="1828628">
              <a:buFont typeface="Arial" panose="020B0604020202020204" pitchFamily="34" charset="0"/>
              <a:buChar char="•"/>
              <a:defRPr/>
            </a:pPr>
            <a:r>
              <a:rPr lang="en-GB" sz="2600" dirty="0">
                <a:solidFill>
                  <a:srgbClr val="0F124A"/>
                </a:solidFill>
                <a:latin typeface="Arial"/>
              </a:rPr>
              <a:t>Good knowledge of the ground (e.g. information near to CERN from LEP/LHC projects)</a:t>
            </a:r>
          </a:p>
        </p:txBody>
      </p:sp>
      <p:sp>
        <p:nvSpPr>
          <p:cNvPr id="113" name="Rounded Rectangle 28">
            <a:extLst>
              <a:ext uri="{FF2B5EF4-FFF2-40B4-BE49-F238E27FC236}">
                <a16:creationId xmlns:a16="http://schemas.microsoft.com/office/drawing/2014/main" id="{4F1E9D59-7400-423F-B6A2-5D11AEB25A8A}"/>
              </a:ext>
            </a:extLst>
          </p:cNvPr>
          <p:cNvSpPr/>
          <p:nvPr/>
        </p:nvSpPr>
        <p:spPr>
          <a:xfrm>
            <a:off x="1250620" y="1932936"/>
            <a:ext cx="6194077" cy="1897781"/>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cxnSp>
        <p:nvCxnSpPr>
          <p:cNvPr id="116" name="Straight Arrow Connector 115">
            <a:extLst>
              <a:ext uri="{FF2B5EF4-FFF2-40B4-BE49-F238E27FC236}">
                <a16:creationId xmlns:a16="http://schemas.microsoft.com/office/drawing/2014/main" id="{C0861C76-71DB-4BB1-BE77-83356859B1BF}"/>
              </a:ext>
            </a:extLst>
          </p:cNvPr>
          <p:cNvCxnSpPr>
            <a:cxnSpLocks/>
            <a:stCxn id="111" idx="3"/>
          </p:cNvCxnSpPr>
          <p:nvPr/>
        </p:nvCxnSpPr>
        <p:spPr>
          <a:xfrm flipV="1">
            <a:off x="7450722" y="8346987"/>
            <a:ext cx="2326451" cy="1636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47108973-00F1-4AFA-ACF5-A9F6788C7F48}"/>
              </a:ext>
            </a:extLst>
          </p:cNvPr>
          <p:cNvCxnSpPr>
            <a:cxnSpLocks/>
            <a:stCxn id="64" idx="3"/>
          </p:cNvCxnSpPr>
          <p:nvPr/>
        </p:nvCxnSpPr>
        <p:spPr>
          <a:xfrm>
            <a:off x="7455958" y="6946206"/>
            <a:ext cx="207929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30DA7EC8-18A8-4A99-ACD0-D2A247E7570C}"/>
              </a:ext>
            </a:extLst>
          </p:cNvPr>
          <p:cNvCxnSpPr>
            <a:cxnSpLocks/>
            <a:stCxn id="33" idx="3"/>
          </p:cNvCxnSpPr>
          <p:nvPr/>
        </p:nvCxnSpPr>
        <p:spPr>
          <a:xfrm>
            <a:off x="7401579" y="5108822"/>
            <a:ext cx="2692558" cy="5109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272E2D30-0811-44F9-B66E-C3C6CF79B7D0}"/>
              </a:ext>
            </a:extLst>
          </p:cNvPr>
          <p:cNvCxnSpPr>
            <a:cxnSpLocks/>
          </p:cNvCxnSpPr>
          <p:nvPr/>
        </p:nvCxnSpPr>
        <p:spPr>
          <a:xfrm flipH="1">
            <a:off x="13339253" y="3436319"/>
            <a:ext cx="3256309" cy="11361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96FF1FA3-B61D-47A2-8FF1-ABAC36F8A584}"/>
              </a:ext>
            </a:extLst>
          </p:cNvPr>
          <p:cNvCxnSpPr>
            <a:cxnSpLocks/>
            <a:stCxn id="108" idx="1"/>
            <a:endCxn id="95" idx="0"/>
          </p:cNvCxnSpPr>
          <p:nvPr/>
        </p:nvCxnSpPr>
        <p:spPr>
          <a:xfrm flipH="1" flipV="1">
            <a:off x="12425620" y="10042222"/>
            <a:ext cx="4345731" cy="16572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5CB62524-4222-4844-AFFB-65EDCCA35986}"/>
              </a:ext>
            </a:extLst>
          </p:cNvPr>
          <p:cNvCxnSpPr>
            <a:cxnSpLocks/>
          </p:cNvCxnSpPr>
          <p:nvPr/>
        </p:nvCxnSpPr>
        <p:spPr>
          <a:xfrm flipH="1">
            <a:off x="15029190" y="7819442"/>
            <a:ext cx="1716682" cy="96516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0B7A4573-D451-43B3-965E-E738E20FBE09}"/>
              </a:ext>
            </a:extLst>
          </p:cNvPr>
          <p:cNvCxnSpPr>
            <a:cxnSpLocks/>
            <a:stCxn id="46" idx="1"/>
          </p:cNvCxnSpPr>
          <p:nvPr/>
        </p:nvCxnSpPr>
        <p:spPr>
          <a:xfrm flipH="1">
            <a:off x="15554781" y="5531668"/>
            <a:ext cx="1227531" cy="1780861"/>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3D12FA04-FDF8-4F61-8A22-AAAFA1BFD159}"/>
              </a:ext>
            </a:extLst>
          </p:cNvPr>
          <p:cNvCxnSpPr>
            <a:cxnSpLocks/>
            <a:stCxn id="34" idx="3"/>
          </p:cNvCxnSpPr>
          <p:nvPr/>
        </p:nvCxnSpPr>
        <p:spPr>
          <a:xfrm flipV="1">
            <a:off x="7452528" y="9347650"/>
            <a:ext cx="3051305" cy="80429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CBDC19ED-52EB-4669-8207-0DBB3607F669}"/>
              </a:ext>
            </a:extLst>
          </p:cNvPr>
          <p:cNvCxnSpPr>
            <a:cxnSpLocks/>
            <a:endCxn id="2" idx="3"/>
          </p:cNvCxnSpPr>
          <p:nvPr/>
        </p:nvCxnSpPr>
        <p:spPr>
          <a:xfrm>
            <a:off x="7390084" y="2690219"/>
            <a:ext cx="4924502" cy="1662269"/>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1814769" y="4083182"/>
            <a:ext cx="499817"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A</a:t>
            </a:r>
          </a:p>
        </p:txBody>
      </p:sp>
      <p:sp>
        <p:nvSpPr>
          <p:cNvPr id="13" name="Slide Number Placeholder 12">
            <a:extLst>
              <a:ext uri="{FF2B5EF4-FFF2-40B4-BE49-F238E27FC236}">
                <a16:creationId xmlns:a16="http://schemas.microsoft.com/office/drawing/2014/main" id="{F399F2CE-2C7F-49AB-AD6D-415B77062979}"/>
              </a:ext>
            </a:extLst>
          </p:cNvPr>
          <p:cNvSpPr>
            <a:spLocks noGrp="1"/>
          </p:cNvSpPr>
          <p:nvPr>
            <p:ph type="sldNum" sz="quarter" idx="12"/>
          </p:nvPr>
        </p:nvSpPr>
        <p:spPr>
          <a:xfrm>
            <a:off x="17221200" y="12909550"/>
            <a:ext cx="5486400" cy="730250"/>
          </a:xfrm>
        </p:spPr>
        <p:txBody>
          <a:bodyPr/>
          <a:lstStyle/>
          <a:p>
            <a:pPr defTabSz="1828628">
              <a:lnSpc>
                <a:spcPts val="3301"/>
              </a:lnSpc>
              <a:defRPr/>
            </a:pPr>
            <a:fld id="{06987D14-C9E0-42AC-85F7-32247EF94A2C}" type="slidenum">
              <a:rPr lang="fr-FR">
                <a:solidFill>
                  <a:srgbClr val="FFFFFF"/>
                </a:solidFill>
                <a:latin typeface="Arial"/>
              </a:rPr>
              <a:pPr defTabSz="1828628">
                <a:lnSpc>
                  <a:spcPts val="3301"/>
                </a:lnSpc>
                <a:defRPr/>
              </a:pPr>
              <a:t>6</a:t>
            </a:fld>
            <a:endParaRPr lang="fr-FR" dirty="0">
              <a:solidFill>
                <a:srgbClr val="FFFFFF"/>
              </a:solidFill>
              <a:latin typeface="Arial"/>
            </a:endParaRPr>
          </a:p>
        </p:txBody>
      </p:sp>
      <p:sp>
        <p:nvSpPr>
          <p:cNvPr id="20" name="TextBox 19">
            <a:extLst>
              <a:ext uri="{FF2B5EF4-FFF2-40B4-BE49-F238E27FC236}">
                <a16:creationId xmlns:a16="http://schemas.microsoft.com/office/drawing/2014/main" id="{467692EE-59BB-C298-8F61-DC2D950E16AA}"/>
              </a:ext>
            </a:extLst>
          </p:cNvPr>
          <p:cNvSpPr txBox="1"/>
          <p:nvPr/>
        </p:nvSpPr>
        <p:spPr>
          <a:xfrm>
            <a:off x="20178855" y="11696166"/>
            <a:ext cx="1633781" cy="630942"/>
          </a:xfrm>
          <a:prstGeom prst="rect">
            <a:avLst/>
          </a:prstGeom>
          <a:noFill/>
        </p:spPr>
        <p:txBody>
          <a:bodyPr wrap="square" rtlCol="0">
            <a:spAutoFit/>
          </a:bodyPr>
          <a:lstStyle/>
          <a:p>
            <a:pPr defTabSz="1828628">
              <a:defRPr/>
            </a:pPr>
            <a:r>
              <a:rPr lang="en-US" sz="3500" dirty="0">
                <a:solidFill>
                  <a:srgbClr val="FF9900"/>
                </a:solidFill>
                <a:latin typeface="Arial"/>
              </a:rPr>
              <a:t>J</a:t>
            </a:r>
            <a:r>
              <a:rPr lang="en-GB" sz="3500" dirty="0" err="1">
                <a:solidFill>
                  <a:srgbClr val="FF9900"/>
                </a:solidFill>
                <a:latin typeface="Arial"/>
              </a:rPr>
              <a:t>ura</a:t>
            </a:r>
            <a:endParaRPr lang="en-GB" sz="3500" dirty="0">
              <a:solidFill>
                <a:srgbClr val="FF9900"/>
              </a:solidFill>
              <a:latin typeface="Arial"/>
            </a:endParaRPr>
          </a:p>
        </p:txBody>
      </p:sp>
      <p:cxnSp>
        <p:nvCxnSpPr>
          <p:cNvPr id="6" name="Straight Arrow Connector 5">
            <a:extLst>
              <a:ext uri="{FF2B5EF4-FFF2-40B4-BE49-F238E27FC236}">
                <a16:creationId xmlns:a16="http://schemas.microsoft.com/office/drawing/2014/main" id="{91C31DB9-D980-C79B-B808-3D518C35BFEC}"/>
              </a:ext>
            </a:extLst>
          </p:cNvPr>
          <p:cNvCxnSpPr>
            <a:cxnSpLocks/>
          </p:cNvCxnSpPr>
          <p:nvPr/>
        </p:nvCxnSpPr>
        <p:spPr>
          <a:xfrm flipV="1">
            <a:off x="7388248" y="4583712"/>
            <a:ext cx="3956661" cy="2195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21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8A7B8-B90E-42FA-1FD0-EAECA6F958D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260B66-0E27-1DDD-9059-879BF53F48D4}"/>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110" name="Textplatzhalter 4">
            <a:extLst>
              <a:ext uri="{FF2B5EF4-FFF2-40B4-BE49-F238E27FC236}">
                <a16:creationId xmlns:a16="http://schemas.microsoft.com/office/drawing/2014/main" id="{B0EC12EA-A9EB-2ECF-4AE1-A527A1C4E9F7}"/>
              </a:ext>
            </a:extLst>
          </p:cNvPr>
          <p:cNvSpPr>
            <a:spLocks noGrp="1"/>
          </p:cNvSpPr>
          <p:nvPr>
            <p:ph type="body" sz="quarter" idx="11"/>
          </p:nvPr>
        </p:nvSpPr>
        <p:spPr>
          <a:xfrm>
            <a:off x="1186662" y="3086051"/>
            <a:ext cx="10503521" cy="410594"/>
          </a:xfrm>
        </p:spPr>
        <p:txBody>
          <a:bodyPr/>
          <a:lstStyle/>
          <a:p>
            <a:r>
              <a:rPr lang="en-US" dirty="0"/>
              <a:t>Overview</a:t>
            </a:r>
          </a:p>
        </p:txBody>
      </p:sp>
      <p:sp>
        <p:nvSpPr>
          <p:cNvPr id="111" name="Textplatzhalter 5">
            <a:extLst>
              <a:ext uri="{FF2B5EF4-FFF2-40B4-BE49-F238E27FC236}">
                <a16:creationId xmlns:a16="http://schemas.microsoft.com/office/drawing/2014/main" id="{E4F53DE3-E4FF-4BF7-2FC2-008BC8B1746F}"/>
              </a:ext>
            </a:extLst>
          </p:cNvPr>
          <p:cNvSpPr>
            <a:spLocks noGrp="1"/>
          </p:cNvSpPr>
          <p:nvPr>
            <p:ph type="body" sz="quarter" idx="12"/>
          </p:nvPr>
        </p:nvSpPr>
        <p:spPr>
          <a:xfrm>
            <a:off x="1151492" y="3824923"/>
            <a:ext cx="12564508" cy="2810608"/>
          </a:xfrm>
        </p:spPr>
        <p:txBody>
          <a:bodyPr/>
          <a:lstStyle/>
          <a:p>
            <a:pPr lvl="1"/>
            <a:r>
              <a:rPr lang="en-US" sz="3500" dirty="0"/>
              <a:t>29 boreholes in total between Oct 2024 and summer 2026</a:t>
            </a:r>
          </a:p>
          <a:p>
            <a:pPr lvl="1"/>
            <a:r>
              <a:rPr lang="en-US" sz="3500" dirty="0"/>
              <a:t>80km of geophysics between Oct 2024 and Oct 2025</a:t>
            </a:r>
          </a:p>
          <a:p>
            <a:pPr lvl="1"/>
            <a:endParaRPr lang="en-US" dirty="0"/>
          </a:p>
          <a:p>
            <a:pPr lvl="1"/>
            <a:endParaRPr lang="en-US" dirty="0"/>
          </a:p>
          <a:p>
            <a:endParaRPr lang="en-US" dirty="0"/>
          </a:p>
        </p:txBody>
      </p:sp>
      <p:sp>
        <p:nvSpPr>
          <p:cNvPr id="8" name="Title 7">
            <a:extLst>
              <a:ext uri="{FF2B5EF4-FFF2-40B4-BE49-F238E27FC236}">
                <a16:creationId xmlns:a16="http://schemas.microsoft.com/office/drawing/2014/main" id="{83E29C71-F446-E615-069F-32EC2D5C6A8B}"/>
              </a:ext>
            </a:extLst>
          </p:cNvPr>
          <p:cNvSpPr>
            <a:spLocks noGrp="1"/>
          </p:cNvSpPr>
          <p:nvPr>
            <p:ph type="title"/>
          </p:nvPr>
        </p:nvSpPr>
        <p:spPr>
          <a:xfrm>
            <a:off x="1017906" y="1540800"/>
            <a:ext cx="22198494" cy="2144176"/>
          </a:xfrm>
        </p:spPr>
        <p:txBody>
          <a:bodyPr/>
          <a:lstStyle/>
          <a:p>
            <a:r>
              <a:rPr lang="en-US" dirty="0"/>
              <a:t>SSI </a:t>
            </a:r>
            <a:r>
              <a:rPr lang="en-US" dirty="0" err="1"/>
              <a:t>Programme</a:t>
            </a:r>
            <a:endParaRPr lang="en-GB" dirty="0"/>
          </a:p>
        </p:txBody>
      </p:sp>
      <p:pic>
        <p:nvPicPr>
          <p:cNvPr id="112" name="Picture 111">
            <a:extLst>
              <a:ext uri="{FF2B5EF4-FFF2-40B4-BE49-F238E27FC236}">
                <a16:creationId xmlns:a16="http://schemas.microsoft.com/office/drawing/2014/main" id="{2EF53CE2-C544-027D-7E72-08816F768DBE}"/>
              </a:ext>
            </a:extLst>
          </p:cNvPr>
          <p:cNvPicPr>
            <a:picLocks noChangeAspect="1"/>
          </p:cNvPicPr>
          <p:nvPr/>
        </p:nvPicPr>
        <p:blipFill>
          <a:blip r:embed="rId3"/>
          <a:stretch>
            <a:fillRect/>
          </a:stretch>
        </p:blipFill>
        <p:spPr>
          <a:xfrm>
            <a:off x="14325600" y="3684976"/>
            <a:ext cx="8995200" cy="9106711"/>
          </a:xfrm>
          <a:prstGeom prst="rect">
            <a:avLst/>
          </a:prstGeom>
          <a:ln w="19050">
            <a:solidFill>
              <a:schemeClr val="tx1"/>
            </a:solidFill>
          </a:ln>
        </p:spPr>
      </p:pic>
      <p:graphicFrame>
        <p:nvGraphicFramePr>
          <p:cNvPr id="113" name="Diagram 112">
            <a:extLst>
              <a:ext uri="{FF2B5EF4-FFF2-40B4-BE49-F238E27FC236}">
                <a16:creationId xmlns:a16="http://schemas.microsoft.com/office/drawing/2014/main" id="{0856D5C1-4454-3934-E75F-0091DF61423A}"/>
              </a:ext>
            </a:extLst>
          </p:cNvPr>
          <p:cNvGraphicFramePr/>
          <p:nvPr/>
        </p:nvGraphicFramePr>
        <p:xfrm>
          <a:off x="1017906" y="7772400"/>
          <a:ext cx="13036835" cy="30569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93883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5ABFC-9687-906B-05B3-446CBD3455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A65BB1-1209-4D67-59B9-15DFE02F0788}"/>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ext Placeholder 3">
            <a:extLst>
              <a:ext uri="{FF2B5EF4-FFF2-40B4-BE49-F238E27FC236}">
                <a16:creationId xmlns:a16="http://schemas.microsoft.com/office/drawing/2014/main" id="{6EE7FF30-4107-C8AC-D387-4174B65BC7FA}"/>
              </a:ext>
            </a:extLst>
          </p:cNvPr>
          <p:cNvSpPr>
            <a:spLocks noGrp="1"/>
          </p:cNvSpPr>
          <p:nvPr>
            <p:ph type="body" sz="quarter" idx="12"/>
          </p:nvPr>
        </p:nvSpPr>
        <p:spPr>
          <a:xfrm>
            <a:off x="914401" y="3429000"/>
            <a:ext cx="12886698" cy="8001000"/>
          </a:xfrm>
        </p:spPr>
        <p:txBody>
          <a:bodyPr/>
          <a:lstStyle/>
          <a:p>
            <a:pPr>
              <a:lnSpc>
                <a:spcPct val="150000"/>
              </a:lnSpc>
            </a:pPr>
            <a:r>
              <a:rPr lang="en-GB" sz="3500" dirty="0"/>
              <a:t>South-western work package </a:t>
            </a:r>
            <a:r>
              <a:rPr lang="en-GB" sz="3500" b="1" dirty="0"/>
              <a:t>SGS3</a:t>
            </a:r>
          </a:p>
          <a:p>
            <a:pPr marL="457200" indent="-457200">
              <a:lnSpc>
                <a:spcPct val="150000"/>
              </a:lnSpc>
              <a:buFont typeface="Arial" panose="020B0604020202020204" pitchFamily="34" charset="0"/>
              <a:buChar char="•"/>
            </a:pPr>
            <a:r>
              <a:rPr lang="en-GB" sz="3500" dirty="0"/>
              <a:t>Works began in October 2024</a:t>
            </a:r>
          </a:p>
          <a:p>
            <a:pPr marL="457200" indent="-457200">
              <a:lnSpc>
                <a:spcPct val="150000"/>
              </a:lnSpc>
              <a:buFont typeface="Arial" panose="020B0604020202020204" pitchFamily="34" charset="0"/>
              <a:buChar char="•"/>
            </a:pPr>
            <a:r>
              <a:rPr lang="en-GB" sz="3500" dirty="0"/>
              <a:t>Geophysics acquisition complete and interpretation ongoing</a:t>
            </a:r>
          </a:p>
          <a:p>
            <a:pPr marL="457200" indent="-457200">
              <a:lnSpc>
                <a:spcPct val="150000"/>
              </a:lnSpc>
              <a:buFont typeface="Arial" panose="020B0604020202020204" pitchFamily="34" charset="0"/>
              <a:buChar char="•"/>
            </a:pPr>
            <a:r>
              <a:rPr lang="en-GB" sz="3500" dirty="0"/>
              <a:t>Drilling activities complete on 8 of 10 boreholes</a:t>
            </a:r>
          </a:p>
          <a:p>
            <a:pPr marL="457200" indent="-457200">
              <a:lnSpc>
                <a:spcPct val="150000"/>
              </a:lnSpc>
              <a:buFont typeface="Arial" panose="020B0604020202020204" pitchFamily="34" charset="0"/>
              <a:buChar char="•"/>
            </a:pPr>
            <a:r>
              <a:rPr lang="en-GB" sz="3500" dirty="0"/>
              <a:t>Testing and reporting being finalised</a:t>
            </a:r>
          </a:p>
          <a:p>
            <a:pPr>
              <a:lnSpc>
                <a:spcPct val="150000"/>
              </a:lnSpc>
            </a:pPr>
            <a:r>
              <a:rPr lang="en-GB" sz="3500" dirty="0"/>
              <a:t>North-eastern work package </a:t>
            </a:r>
            <a:r>
              <a:rPr lang="en-GB" sz="3500" b="1" dirty="0"/>
              <a:t>GEOTEC-IOI</a:t>
            </a:r>
          </a:p>
          <a:p>
            <a:pPr marL="457200" indent="-457200">
              <a:lnSpc>
                <a:spcPct val="150000"/>
              </a:lnSpc>
              <a:buFont typeface="Arial" panose="020B0604020202020204" pitchFamily="34" charset="0"/>
              <a:buChar char="•"/>
            </a:pPr>
            <a:r>
              <a:rPr lang="en-GB" sz="3500" dirty="0"/>
              <a:t>Works began in France in April 2025</a:t>
            </a:r>
          </a:p>
          <a:p>
            <a:pPr marL="457200" indent="-457200">
              <a:lnSpc>
                <a:spcPct val="150000"/>
              </a:lnSpc>
              <a:buFont typeface="Arial" panose="020B0604020202020204" pitchFamily="34" charset="0"/>
              <a:buChar char="•"/>
            </a:pPr>
            <a:r>
              <a:rPr lang="en-GB" sz="3500" dirty="0"/>
              <a:t>Drilling activities ongoing on 3 boreholes</a:t>
            </a:r>
          </a:p>
          <a:p>
            <a:pPr marL="457200" indent="-457200">
              <a:lnSpc>
                <a:spcPct val="150000"/>
              </a:lnSpc>
              <a:buFont typeface="Arial" panose="020B0604020202020204" pitchFamily="34" charset="0"/>
              <a:buChar char="•"/>
            </a:pPr>
            <a:r>
              <a:rPr lang="en-GB" sz="3500" dirty="0"/>
              <a:t>Geophysics in Sept 2025 due to environmental constraints </a:t>
            </a:r>
          </a:p>
          <a:p>
            <a:pPr marL="457200" indent="-457200">
              <a:lnSpc>
                <a:spcPct val="150000"/>
              </a:lnSpc>
              <a:buFont typeface="Arial" panose="020B0604020202020204" pitchFamily="34" charset="0"/>
              <a:buChar char="•"/>
            </a:pPr>
            <a:r>
              <a:rPr lang="en-GB" sz="3500" dirty="0"/>
              <a:t>Still awaiting permits for drilling and geophysics in Switzerland</a:t>
            </a:r>
          </a:p>
          <a:p>
            <a:endParaRPr lang="en-GB" dirty="0"/>
          </a:p>
          <a:p>
            <a:r>
              <a:rPr lang="en-GB" sz="2000" b="0" i="0" dirty="0" err="1">
                <a:solidFill>
                  <a:srgbClr val="333333"/>
                </a:solidFill>
                <a:effectLst/>
                <a:latin typeface="Avenir LT Std"/>
              </a:rPr>
              <a:t>Geotec</a:t>
            </a:r>
            <a:r>
              <a:rPr lang="en-GB" sz="2000" b="0" i="0" dirty="0">
                <a:solidFill>
                  <a:srgbClr val="333333"/>
                </a:solidFill>
                <a:effectLst/>
                <a:latin typeface="Avenir LT Std"/>
              </a:rPr>
              <a:t> SPA (IT) and Structural Soils (UK)</a:t>
            </a:r>
            <a:endParaRPr lang="en-GB" sz="2000" dirty="0"/>
          </a:p>
          <a:p>
            <a:pPr marL="742950" indent="-742950">
              <a:buFont typeface="+mj-lt"/>
              <a:buAutoNum type="arabicPeriod"/>
            </a:pPr>
            <a:endParaRPr lang="en-GB" dirty="0"/>
          </a:p>
          <a:p>
            <a:pPr marL="742950" indent="-742950">
              <a:buFont typeface="+mj-lt"/>
              <a:buAutoNum type="arabicPeriod"/>
            </a:pPr>
            <a:endParaRPr lang="en-GB" dirty="0"/>
          </a:p>
        </p:txBody>
      </p:sp>
      <p:sp>
        <p:nvSpPr>
          <p:cNvPr id="8" name="Title 7">
            <a:extLst>
              <a:ext uri="{FF2B5EF4-FFF2-40B4-BE49-F238E27FC236}">
                <a16:creationId xmlns:a16="http://schemas.microsoft.com/office/drawing/2014/main" id="{2912FD61-7620-3F80-A9BF-EA9468E84FC7}"/>
              </a:ext>
            </a:extLst>
          </p:cNvPr>
          <p:cNvSpPr>
            <a:spLocks noGrp="1"/>
          </p:cNvSpPr>
          <p:nvPr>
            <p:ph type="title"/>
          </p:nvPr>
        </p:nvSpPr>
        <p:spPr>
          <a:xfrm>
            <a:off x="914401" y="1541910"/>
            <a:ext cx="22035600" cy="1290192"/>
          </a:xfrm>
        </p:spPr>
        <p:txBody>
          <a:bodyPr/>
          <a:lstStyle/>
          <a:p>
            <a:r>
              <a:rPr lang="en-US" dirty="0"/>
              <a:t>Overview of Works</a:t>
            </a:r>
            <a:endParaRPr lang="en-GB" dirty="0"/>
          </a:p>
        </p:txBody>
      </p:sp>
      <p:pic>
        <p:nvPicPr>
          <p:cNvPr id="32" name="Image 5">
            <a:extLst>
              <a:ext uri="{FF2B5EF4-FFF2-40B4-BE49-F238E27FC236}">
                <a16:creationId xmlns:a16="http://schemas.microsoft.com/office/drawing/2014/main" id="{F1C646D9-9440-EC37-F0F7-28894A8FD460}"/>
              </a:ext>
            </a:extLst>
          </p:cNvPr>
          <p:cNvPicPr>
            <a:picLocks noChangeAspect="1"/>
          </p:cNvPicPr>
          <p:nvPr/>
        </p:nvPicPr>
        <p:blipFill>
          <a:blip r:embed="rId3"/>
          <a:stretch>
            <a:fillRect/>
          </a:stretch>
        </p:blipFill>
        <p:spPr>
          <a:xfrm>
            <a:off x="14024400" y="3720536"/>
            <a:ext cx="9296400" cy="8296154"/>
          </a:xfrm>
          <a:prstGeom prst="rect">
            <a:avLst/>
          </a:prstGeom>
          <a:ln w="19050">
            <a:solidFill>
              <a:schemeClr val="tx1"/>
            </a:solidFill>
          </a:ln>
        </p:spPr>
      </p:pic>
      <p:sp>
        <p:nvSpPr>
          <p:cNvPr id="33" name="Ellipse 45">
            <a:extLst>
              <a:ext uri="{FF2B5EF4-FFF2-40B4-BE49-F238E27FC236}">
                <a16:creationId xmlns:a16="http://schemas.microsoft.com/office/drawing/2014/main" id="{0C6D93DC-8E3A-FF99-A65D-EDF04111230B}"/>
              </a:ext>
            </a:extLst>
          </p:cNvPr>
          <p:cNvSpPr/>
          <p:nvPr/>
        </p:nvSpPr>
        <p:spPr>
          <a:xfrm>
            <a:off x="16263186" y="6727496"/>
            <a:ext cx="199255" cy="199255"/>
          </a:xfrm>
          <a:prstGeom prst="ellipse">
            <a:avLst/>
          </a:prstGeom>
          <a:solidFill>
            <a:srgbClr val="F6FDA3"/>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4" name="Ellipse 10">
            <a:extLst>
              <a:ext uri="{FF2B5EF4-FFF2-40B4-BE49-F238E27FC236}">
                <a16:creationId xmlns:a16="http://schemas.microsoft.com/office/drawing/2014/main" id="{43C2A299-7230-019C-7BF4-BD7361B372F3}"/>
              </a:ext>
            </a:extLst>
          </p:cNvPr>
          <p:cNvSpPr/>
          <p:nvPr/>
        </p:nvSpPr>
        <p:spPr>
          <a:xfrm>
            <a:off x="19280160" y="541168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5" name="Ellipse 11">
            <a:extLst>
              <a:ext uri="{FF2B5EF4-FFF2-40B4-BE49-F238E27FC236}">
                <a16:creationId xmlns:a16="http://schemas.microsoft.com/office/drawing/2014/main" id="{FB068792-5C3B-0885-010E-95B4D06436FE}"/>
              </a:ext>
            </a:extLst>
          </p:cNvPr>
          <p:cNvSpPr/>
          <p:nvPr/>
        </p:nvSpPr>
        <p:spPr>
          <a:xfrm>
            <a:off x="19451183" y="545345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6" name="Ellipse 12">
            <a:extLst>
              <a:ext uri="{FF2B5EF4-FFF2-40B4-BE49-F238E27FC236}">
                <a16:creationId xmlns:a16="http://schemas.microsoft.com/office/drawing/2014/main" id="{38A2C382-69DF-64DE-59F3-A78E69FE8649}"/>
              </a:ext>
            </a:extLst>
          </p:cNvPr>
          <p:cNvSpPr/>
          <p:nvPr/>
        </p:nvSpPr>
        <p:spPr>
          <a:xfrm>
            <a:off x="19618001" y="548418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37" name="Ellipse 13">
            <a:extLst>
              <a:ext uri="{FF2B5EF4-FFF2-40B4-BE49-F238E27FC236}">
                <a16:creationId xmlns:a16="http://schemas.microsoft.com/office/drawing/2014/main" id="{9C196CB3-93F1-C1F0-8FAB-C58D11E5E086}"/>
              </a:ext>
            </a:extLst>
          </p:cNvPr>
          <p:cNvSpPr/>
          <p:nvPr/>
        </p:nvSpPr>
        <p:spPr>
          <a:xfrm>
            <a:off x="19793230" y="5553082"/>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9" name="Ellipse 15">
            <a:extLst>
              <a:ext uri="{FF2B5EF4-FFF2-40B4-BE49-F238E27FC236}">
                <a16:creationId xmlns:a16="http://schemas.microsoft.com/office/drawing/2014/main" id="{31F6E5CA-6016-6627-ACCF-D2DCFBB35281}"/>
              </a:ext>
            </a:extLst>
          </p:cNvPr>
          <p:cNvSpPr/>
          <p:nvPr/>
        </p:nvSpPr>
        <p:spPr>
          <a:xfrm>
            <a:off x="21883114" y="7868613"/>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2" name="Ellipse 18">
            <a:extLst>
              <a:ext uri="{FF2B5EF4-FFF2-40B4-BE49-F238E27FC236}">
                <a16:creationId xmlns:a16="http://schemas.microsoft.com/office/drawing/2014/main" id="{A7736D3E-C5E5-0813-83AB-CC71B55301FE}"/>
              </a:ext>
            </a:extLst>
          </p:cNvPr>
          <p:cNvSpPr/>
          <p:nvPr/>
        </p:nvSpPr>
        <p:spPr>
          <a:xfrm>
            <a:off x="21932085" y="8790817"/>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4" name="Ellipse 21">
            <a:extLst>
              <a:ext uri="{FF2B5EF4-FFF2-40B4-BE49-F238E27FC236}">
                <a16:creationId xmlns:a16="http://schemas.microsoft.com/office/drawing/2014/main" id="{6E317A8A-E1D5-6B62-314A-5687CBE14CC9}"/>
              </a:ext>
            </a:extLst>
          </p:cNvPr>
          <p:cNvSpPr/>
          <p:nvPr/>
        </p:nvSpPr>
        <p:spPr>
          <a:xfrm>
            <a:off x="21206170" y="1047012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7" name="Ellipse 24">
            <a:extLst>
              <a:ext uri="{FF2B5EF4-FFF2-40B4-BE49-F238E27FC236}">
                <a16:creationId xmlns:a16="http://schemas.microsoft.com/office/drawing/2014/main" id="{BF02FA91-7CC2-A804-92FC-A119D57A8434}"/>
              </a:ext>
            </a:extLst>
          </p:cNvPr>
          <p:cNvSpPr/>
          <p:nvPr/>
        </p:nvSpPr>
        <p:spPr>
          <a:xfrm>
            <a:off x="18108244" y="11591645"/>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8" name="Ellipse 25">
            <a:extLst>
              <a:ext uri="{FF2B5EF4-FFF2-40B4-BE49-F238E27FC236}">
                <a16:creationId xmlns:a16="http://schemas.microsoft.com/office/drawing/2014/main" id="{B630C752-D1DB-6B4A-16A9-2762DDC3BA23}"/>
              </a:ext>
            </a:extLst>
          </p:cNvPr>
          <p:cNvSpPr/>
          <p:nvPr/>
        </p:nvSpPr>
        <p:spPr>
          <a:xfrm>
            <a:off x="17880429" y="11523069"/>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0" name="Ellipse 27">
            <a:extLst>
              <a:ext uri="{FF2B5EF4-FFF2-40B4-BE49-F238E27FC236}">
                <a16:creationId xmlns:a16="http://schemas.microsoft.com/office/drawing/2014/main" id="{96744C05-B899-4FED-DE57-B302FBA3989A}"/>
              </a:ext>
            </a:extLst>
          </p:cNvPr>
          <p:cNvSpPr/>
          <p:nvPr/>
        </p:nvSpPr>
        <p:spPr>
          <a:xfrm>
            <a:off x="16700738" y="10831671"/>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3" name="Ellipse 30">
            <a:extLst>
              <a:ext uri="{FF2B5EF4-FFF2-40B4-BE49-F238E27FC236}">
                <a16:creationId xmlns:a16="http://schemas.microsoft.com/office/drawing/2014/main" id="{CCCF5198-7E39-6B33-A558-B1F99B2ED28B}"/>
              </a:ext>
            </a:extLst>
          </p:cNvPr>
          <p:cNvSpPr/>
          <p:nvPr/>
        </p:nvSpPr>
        <p:spPr>
          <a:xfrm>
            <a:off x="16053301" y="999840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4" name="Ellipse 31">
            <a:extLst>
              <a:ext uri="{FF2B5EF4-FFF2-40B4-BE49-F238E27FC236}">
                <a16:creationId xmlns:a16="http://schemas.microsoft.com/office/drawing/2014/main" id="{0F7915B5-2512-6510-638A-01C3566FA4D7}"/>
              </a:ext>
            </a:extLst>
          </p:cNvPr>
          <p:cNvSpPr/>
          <p:nvPr/>
        </p:nvSpPr>
        <p:spPr>
          <a:xfrm>
            <a:off x="15953674" y="981387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5" name="Ellipse 32">
            <a:extLst>
              <a:ext uri="{FF2B5EF4-FFF2-40B4-BE49-F238E27FC236}">
                <a16:creationId xmlns:a16="http://schemas.microsoft.com/office/drawing/2014/main" id="{D044F65D-92AB-2533-7E40-FE3A908205C2}"/>
              </a:ext>
            </a:extLst>
          </p:cNvPr>
          <p:cNvSpPr/>
          <p:nvPr/>
        </p:nvSpPr>
        <p:spPr>
          <a:xfrm>
            <a:off x="15854046" y="9582443"/>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6" name="Ellipse 33">
            <a:extLst>
              <a:ext uri="{FF2B5EF4-FFF2-40B4-BE49-F238E27FC236}">
                <a16:creationId xmlns:a16="http://schemas.microsoft.com/office/drawing/2014/main" id="{D43B3471-2976-B631-6AF4-9EC11E45BB4B}"/>
              </a:ext>
            </a:extLst>
          </p:cNvPr>
          <p:cNvSpPr/>
          <p:nvPr/>
        </p:nvSpPr>
        <p:spPr>
          <a:xfrm>
            <a:off x="15807956" y="9397913"/>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9" name="Ellipse 37">
            <a:extLst>
              <a:ext uri="{FF2B5EF4-FFF2-40B4-BE49-F238E27FC236}">
                <a16:creationId xmlns:a16="http://schemas.microsoft.com/office/drawing/2014/main" id="{5FA343A0-634C-8F5A-DF5C-D9111BFCC263}"/>
              </a:ext>
            </a:extLst>
          </p:cNvPr>
          <p:cNvSpPr/>
          <p:nvPr/>
        </p:nvSpPr>
        <p:spPr>
          <a:xfrm>
            <a:off x="15654791" y="8496227"/>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1" name="Ellipse 39">
            <a:extLst>
              <a:ext uri="{FF2B5EF4-FFF2-40B4-BE49-F238E27FC236}">
                <a16:creationId xmlns:a16="http://schemas.microsoft.com/office/drawing/2014/main" id="{4563E3C3-507E-558C-B131-9F2890949454}"/>
              </a:ext>
            </a:extLst>
          </p:cNvPr>
          <p:cNvSpPr/>
          <p:nvPr/>
        </p:nvSpPr>
        <p:spPr>
          <a:xfrm>
            <a:off x="15672588" y="8112719"/>
            <a:ext cx="199255" cy="199255"/>
          </a:xfrm>
          <a:prstGeom prst="ellipse">
            <a:avLst/>
          </a:prstGeom>
          <a:solidFill>
            <a:srgbClr val="F6FDA3"/>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highlight>
                <a:srgbClr val="F6FDA3"/>
              </a:highlight>
            </a:endParaRPr>
          </a:p>
        </p:txBody>
      </p:sp>
      <p:sp>
        <p:nvSpPr>
          <p:cNvPr id="65" name="Ellipse 47">
            <a:extLst>
              <a:ext uri="{FF2B5EF4-FFF2-40B4-BE49-F238E27FC236}">
                <a16:creationId xmlns:a16="http://schemas.microsoft.com/office/drawing/2014/main" id="{539828FB-8B14-5014-CEEC-E04ACA757BEA}"/>
              </a:ext>
            </a:extLst>
          </p:cNvPr>
          <p:cNvSpPr/>
          <p:nvPr/>
        </p:nvSpPr>
        <p:spPr>
          <a:xfrm>
            <a:off x="16394200" y="656333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6" name="Ellipse 48">
            <a:extLst>
              <a:ext uri="{FF2B5EF4-FFF2-40B4-BE49-F238E27FC236}">
                <a16:creationId xmlns:a16="http://schemas.microsoft.com/office/drawing/2014/main" id="{77ABF792-7727-72CD-1FB8-D06749DAE121}"/>
              </a:ext>
            </a:extLst>
          </p:cNvPr>
          <p:cNvSpPr/>
          <p:nvPr/>
        </p:nvSpPr>
        <p:spPr>
          <a:xfrm>
            <a:off x="16488965" y="644846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7" name="Ellipse 49">
            <a:extLst>
              <a:ext uri="{FF2B5EF4-FFF2-40B4-BE49-F238E27FC236}">
                <a16:creationId xmlns:a16="http://schemas.microsoft.com/office/drawing/2014/main" id="{DFFCD1AE-1C8D-F485-F1BD-C7F0EA2BF9B2}"/>
              </a:ext>
            </a:extLst>
          </p:cNvPr>
          <p:cNvSpPr/>
          <p:nvPr/>
        </p:nvSpPr>
        <p:spPr>
          <a:xfrm>
            <a:off x="16580983" y="6358004"/>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9" name="Ellipse 50">
            <a:extLst>
              <a:ext uri="{FF2B5EF4-FFF2-40B4-BE49-F238E27FC236}">
                <a16:creationId xmlns:a16="http://schemas.microsoft.com/office/drawing/2014/main" id="{283A497C-359B-E264-8515-42805E756CD8}"/>
              </a:ext>
            </a:extLst>
          </p:cNvPr>
          <p:cNvSpPr/>
          <p:nvPr/>
        </p:nvSpPr>
        <p:spPr>
          <a:xfrm>
            <a:off x="16753058" y="6167274"/>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0" name="Ellipse 51">
            <a:extLst>
              <a:ext uri="{FF2B5EF4-FFF2-40B4-BE49-F238E27FC236}">
                <a16:creationId xmlns:a16="http://schemas.microsoft.com/office/drawing/2014/main" id="{50D62297-1137-24A2-5B83-24D4F1029E32}"/>
              </a:ext>
            </a:extLst>
          </p:cNvPr>
          <p:cNvSpPr/>
          <p:nvPr/>
        </p:nvSpPr>
        <p:spPr>
          <a:xfrm>
            <a:off x="16846829" y="6085077"/>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71" name="Ellipse 52">
            <a:extLst>
              <a:ext uri="{FF2B5EF4-FFF2-40B4-BE49-F238E27FC236}">
                <a16:creationId xmlns:a16="http://schemas.microsoft.com/office/drawing/2014/main" id="{6DF0F8F8-D92A-CA17-BC87-D5388A0EF509}"/>
              </a:ext>
            </a:extLst>
          </p:cNvPr>
          <p:cNvSpPr/>
          <p:nvPr/>
        </p:nvSpPr>
        <p:spPr>
          <a:xfrm>
            <a:off x="16946457" y="600177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2" name="Ellipse 53">
            <a:extLst>
              <a:ext uri="{FF2B5EF4-FFF2-40B4-BE49-F238E27FC236}">
                <a16:creationId xmlns:a16="http://schemas.microsoft.com/office/drawing/2014/main" id="{E2885530-A9DB-4305-B4C9-8D6CEDAA2042}"/>
              </a:ext>
            </a:extLst>
          </p:cNvPr>
          <p:cNvSpPr/>
          <p:nvPr/>
        </p:nvSpPr>
        <p:spPr>
          <a:xfrm>
            <a:off x="17057233" y="592549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3" name="Ellipse 54">
            <a:extLst>
              <a:ext uri="{FF2B5EF4-FFF2-40B4-BE49-F238E27FC236}">
                <a16:creationId xmlns:a16="http://schemas.microsoft.com/office/drawing/2014/main" id="{04022D68-5417-12A1-FB50-3E7CEF24B826}"/>
              </a:ext>
            </a:extLst>
          </p:cNvPr>
          <p:cNvSpPr/>
          <p:nvPr/>
        </p:nvSpPr>
        <p:spPr>
          <a:xfrm>
            <a:off x="17168009" y="585872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5" name="Ellipse 44">
            <a:extLst>
              <a:ext uri="{FF2B5EF4-FFF2-40B4-BE49-F238E27FC236}">
                <a16:creationId xmlns:a16="http://schemas.microsoft.com/office/drawing/2014/main" id="{2A4B2F20-25A3-DD1A-002F-469EB50E0706}"/>
              </a:ext>
            </a:extLst>
          </p:cNvPr>
          <p:cNvSpPr/>
          <p:nvPr/>
        </p:nvSpPr>
        <p:spPr>
          <a:xfrm>
            <a:off x="16146514" y="6876451"/>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solidFill>
                <a:srgbClr val="00B0F0"/>
              </a:solidFill>
            </a:endParaRPr>
          </a:p>
        </p:txBody>
      </p:sp>
      <p:sp>
        <p:nvSpPr>
          <p:cNvPr id="77" name="Ellipse 56">
            <a:extLst>
              <a:ext uri="{FF2B5EF4-FFF2-40B4-BE49-F238E27FC236}">
                <a16:creationId xmlns:a16="http://schemas.microsoft.com/office/drawing/2014/main" id="{E759B3FD-004C-558B-039B-27AAA1F9F5CC}"/>
              </a:ext>
            </a:extLst>
          </p:cNvPr>
          <p:cNvSpPr/>
          <p:nvPr/>
        </p:nvSpPr>
        <p:spPr>
          <a:xfrm>
            <a:off x="18079684" y="548418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8" name="Ellipse 57">
            <a:extLst>
              <a:ext uri="{FF2B5EF4-FFF2-40B4-BE49-F238E27FC236}">
                <a16:creationId xmlns:a16="http://schemas.microsoft.com/office/drawing/2014/main" id="{E3020889-151C-5287-332F-4B27B12CF53B}"/>
              </a:ext>
            </a:extLst>
          </p:cNvPr>
          <p:cNvSpPr/>
          <p:nvPr/>
        </p:nvSpPr>
        <p:spPr>
          <a:xfrm>
            <a:off x="18285115" y="5453455"/>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9" name="Rectangle 78">
            <a:extLst>
              <a:ext uri="{FF2B5EF4-FFF2-40B4-BE49-F238E27FC236}">
                <a16:creationId xmlns:a16="http://schemas.microsoft.com/office/drawing/2014/main" id="{91972511-8BDD-DA82-24D5-A9934202CBF1}"/>
              </a:ext>
            </a:extLst>
          </p:cNvPr>
          <p:cNvSpPr/>
          <p:nvPr/>
        </p:nvSpPr>
        <p:spPr>
          <a:xfrm>
            <a:off x="14002502" y="10292512"/>
            <a:ext cx="2358440" cy="1724178"/>
          </a:xfrm>
          <a:prstGeom prst="rect">
            <a:avLst/>
          </a:prstGeom>
          <a:solidFill>
            <a:schemeClr val="bg1">
              <a:alpha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2000" dirty="0"/>
          </a:p>
        </p:txBody>
      </p:sp>
      <p:sp>
        <p:nvSpPr>
          <p:cNvPr id="80" name="Ellipse 59">
            <a:extLst>
              <a:ext uri="{FF2B5EF4-FFF2-40B4-BE49-F238E27FC236}">
                <a16:creationId xmlns:a16="http://schemas.microsoft.com/office/drawing/2014/main" id="{C7A17141-A776-382F-2887-5910B0321344}"/>
              </a:ext>
            </a:extLst>
          </p:cNvPr>
          <p:cNvSpPr/>
          <p:nvPr/>
        </p:nvSpPr>
        <p:spPr>
          <a:xfrm>
            <a:off x="14168815" y="10537869"/>
            <a:ext cx="199255" cy="199255"/>
          </a:xfrm>
          <a:prstGeom prst="ellipse">
            <a:avLst/>
          </a:prstGeom>
          <a:solidFill>
            <a:srgbClr val="92D05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81" name="ZoneTexte 60">
            <a:extLst>
              <a:ext uri="{FF2B5EF4-FFF2-40B4-BE49-F238E27FC236}">
                <a16:creationId xmlns:a16="http://schemas.microsoft.com/office/drawing/2014/main" id="{56FD1ECB-920F-2B7A-C429-8FA8AEE2D5A6}"/>
              </a:ext>
            </a:extLst>
          </p:cNvPr>
          <p:cNvSpPr txBox="1"/>
          <p:nvPr/>
        </p:nvSpPr>
        <p:spPr>
          <a:xfrm>
            <a:off x="14396536" y="10439961"/>
            <a:ext cx="1734011" cy="400110"/>
          </a:xfrm>
          <a:prstGeom prst="rect">
            <a:avLst/>
          </a:prstGeom>
          <a:noFill/>
        </p:spPr>
        <p:txBody>
          <a:bodyPr wrap="square" rtlCol="0">
            <a:spAutoFit/>
          </a:bodyPr>
          <a:lstStyle/>
          <a:p>
            <a:r>
              <a:rPr lang="en-GB" sz="2000" dirty="0"/>
              <a:t>Complete</a:t>
            </a:r>
          </a:p>
        </p:txBody>
      </p:sp>
      <p:sp>
        <p:nvSpPr>
          <p:cNvPr id="82" name="ZoneTexte 61">
            <a:extLst>
              <a:ext uri="{FF2B5EF4-FFF2-40B4-BE49-F238E27FC236}">
                <a16:creationId xmlns:a16="http://schemas.microsoft.com/office/drawing/2014/main" id="{3A1800E5-5621-D710-B1D9-CAF69C903E5B}"/>
              </a:ext>
            </a:extLst>
          </p:cNvPr>
          <p:cNvSpPr txBox="1"/>
          <p:nvPr/>
        </p:nvSpPr>
        <p:spPr>
          <a:xfrm>
            <a:off x="14383061" y="10784549"/>
            <a:ext cx="1896589" cy="400110"/>
          </a:xfrm>
          <a:prstGeom prst="rect">
            <a:avLst/>
          </a:prstGeom>
          <a:noFill/>
        </p:spPr>
        <p:txBody>
          <a:bodyPr wrap="square" rtlCol="0">
            <a:spAutoFit/>
          </a:bodyPr>
          <a:lstStyle/>
          <a:p>
            <a:r>
              <a:rPr lang="en-GB" sz="2000" dirty="0"/>
              <a:t>Ongoing </a:t>
            </a:r>
          </a:p>
        </p:txBody>
      </p:sp>
      <p:sp>
        <p:nvSpPr>
          <p:cNvPr id="83" name="Ellipse 62">
            <a:extLst>
              <a:ext uri="{FF2B5EF4-FFF2-40B4-BE49-F238E27FC236}">
                <a16:creationId xmlns:a16="http://schemas.microsoft.com/office/drawing/2014/main" id="{0A0E129B-9857-1F02-A266-F05EC2880692}"/>
              </a:ext>
            </a:extLst>
          </p:cNvPr>
          <p:cNvSpPr/>
          <p:nvPr/>
        </p:nvSpPr>
        <p:spPr>
          <a:xfrm>
            <a:off x="14167649" y="10898916"/>
            <a:ext cx="199255" cy="199255"/>
          </a:xfrm>
          <a:prstGeom prst="ellipse">
            <a:avLst/>
          </a:prstGeom>
          <a:solidFill>
            <a:srgbClr val="00B0F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85" name="ZoneTexte 64">
            <a:extLst>
              <a:ext uri="{FF2B5EF4-FFF2-40B4-BE49-F238E27FC236}">
                <a16:creationId xmlns:a16="http://schemas.microsoft.com/office/drawing/2014/main" id="{39B0678E-CC72-9CCE-EFF8-19DC2FDFB638}"/>
              </a:ext>
            </a:extLst>
          </p:cNvPr>
          <p:cNvSpPr txBox="1"/>
          <p:nvPr/>
        </p:nvSpPr>
        <p:spPr>
          <a:xfrm>
            <a:off x="14396536" y="11150830"/>
            <a:ext cx="1946121" cy="400110"/>
          </a:xfrm>
          <a:prstGeom prst="rect">
            <a:avLst/>
          </a:prstGeom>
          <a:noFill/>
        </p:spPr>
        <p:txBody>
          <a:bodyPr wrap="square" rtlCol="0">
            <a:spAutoFit/>
          </a:bodyPr>
          <a:lstStyle/>
          <a:p>
            <a:r>
              <a:rPr lang="en-US" sz="2000" dirty="0"/>
              <a:t>S</a:t>
            </a:r>
            <a:r>
              <a:rPr lang="en-GB" sz="2000" dirty="0"/>
              <a:t>tarting shortly</a:t>
            </a:r>
          </a:p>
        </p:txBody>
      </p:sp>
      <p:sp>
        <p:nvSpPr>
          <p:cNvPr id="86" name="ZoneTexte 65">
            <a:extLst>
              <a:ext uri="{FF2B5EF4-FFF2-40B4-BE49-F238E27FC236}">
                <a16:creationId xmlns:a16="http://schemas.microsoft.com/office/drawing/2014/main" id="{4B83AC34-3712-B48A-983A-009C401EEB2A}"/>
              </a:ext>
            </a:extLst>
          </p:cNvPr>
          <p:cNvSpPr txBox="1"/>
          <p:nvPr/>
        </p:nvSpPr>
        <p:spPr>
          <a:xfrm>
            <a:off x="16682428" y="6631443"/>
            <a:ext cx="1114624" cy="400110"/>
          </a:xfrm>
          <a:prstGeom prst="rect">
            <a:avLst/>
          </a:prstGeom>
          <a:solidFill>
            <a:schemeClr val="bg1">
              <a:alpha val="60000"/>
            </a:schemeClr>
          </a:solidFill>
        </p:spPr>
        <p:txBody>
          <a:bodyPr wrap="square" rtlCol="0">
            <a:spAutoFit/>
          </a:bodyPr>
          <a:lstStyle/>
          <a:p>
            <a:pPr algn="ctr"/>
            <a:r>
              <a:rPr lang="en-GB" sz="2000" dirty="0"/>
              <a:t>JURA 1</a:t>
            </a:r>
          </a:p>
        </p:txBody>
      </p:sp>
      <p:sp>
        <p:nvSpPr>
          <p:cNvPr id="87" name="ZoneTexte 66">
            <a:extLst>
              <a:ext uri="{FF2B5EF4-FFF2-40B4-BE49-F238E27FC236}">
                <a16:creationId xmlns:a16="http://schemas.microsoft.com/office/drawing/2014/main" id="{DDC6EE5A-022A-E77D-A1DE-EE509C107869}"/>
              </a:ext>
            </a:extLst>
          </p:cNvPr>
          <p:cNvSpPr txBox="1"/>
          <p:nvPr/>
        </p:nvSpPr>
        <p:spPr>
          <a:xfrm>
            <a:off x="17888613" y="5765199"/>
            <a:ext cx="1148778" cy="400110"/>
          </a:xfrm>
          <a:prstGeom prst="rect">
            <a:avLst/>
          </a:prstGeom>
          <a:solidFill>
            <a:schemeClr val="bg1">
              <a:alpha val="60000"/>
            </a:schemeClr>
          </a:solidFill>
        </p:spPr>
        <p:txBody>
          <a:bodyPr wrap="square" rtlCol="0">
            <a:spAutoFit/>
          </a:bodyPr>
          <a:lstStyle/>
          <a:p>
            <a:pPr algn="ctr"/>
            <a:r>
              <a:rPr lang="en-GB" sz="2000" dirty="0"/>
              <a:t>JURA 2</a:t>
            </a:r>
          </a:p>
        </p:txBody>
      </p:sp>
      <p:sp>
        <p:nvSpPr>
          <p:cNvPr id="88" name="ZoneTexte 67">
            <a:extLst>
              <a:ext uri="{FF2B5EF4-FFF2-40B4-BE49-F238E27FC236}">
                <a16:creationId xmlns:a16="http://schemas.microsoft.com/office/drawing/2014/main" id="{55C8B912-4385-C7ED-AD13-9909F6B299B2}"/>
              </a:ext>
            </a:extLst>
          </p:cNvPr>
          <p:cNvSpPr txBox="1"/>
          <p:nvPr/>
        </p:nvSpPr>
        <p:spPr>
          <a:xfrm>
            <a:off x="19198659" y="5766642"/>
            <a:ext cx="965836" cy="400110"/>
          </a:xfrm>
          <a:prstGeom prst="rect">
            <a:avLst/>
          </a:prstGeom>
          <a:solidFill>
            <a:schemeClr val="bg1">
              <a:alpha val="60000"/>
            </a:schemeClr>
          </a:solidFill>
        </p:spPr>
        <p:txBody>
          <a:bodyPr wrap="square" rtlCol="0">
            <a:spAutoFit/>
          </a:bodyPr>
          <a:lstStyle/>
          <a:p>
            <a:pPr algn="ctr"/>
            <a:r>
              <a:rPr lang="en-GB" sz="2000" dirty="0"/>
              <a:t>LAKE</a:t>
            </a:r>
          </a:p>
        </p:txBody>
      </p:sp>
      <p:sp>
        <p:nvSpPr>
          <p:cNvPr id="90" name="ZoneTexte 69">
            <a:extLst>
              <a:ext uri="{FF2B5EF4-FFF2-40B4-BE49-F238E27FC236}">
                <a16:creationId xmlns:a16="http://schemas.microsoft.com/office/drawing/2014/main" id="{41CEDEFE-B1DD-0AC0-BD42-1333DA89A56C}"/>
              </a:ext>
            </a:extLst>
          </p:cNvPr>
          <p:cNvSpPr txBox="1"/>
          <p:nvPr/>
        </p:nvSpPr>
        <p:spPr>
          <a:xfrm>
            <a:off x="20834036" y="8641173"/>
            <a:ext cx="984788" cy="400110"/>
          </a:xfrm>
          <a:prstGeom prst="rect">
            <a:avLst/>
          </a:prstGeom>
          <a:solidFill>
            <a:schemeClr val="bg1">
              <a:alpha val="60000"/>
            </a:schemeClr>
          </a:solidFill>
        </p:spPr>
        <p:txBody>
          <a:bodyPr wrap="square" rtlCol="0">
            <a:spAutoFit/>
          </a:bodyPr>
          <a:lstStyle/>
          <a:p>
            <a:pPr algn="ctr"/>
            <a:r>
              <a:rPr lang="en-GB" sz="2000" dirty="0"/>
              <a:t>ARVE</a:t>
            </a:r>
          </a:p>
        </p:txBody>
      </p:sp>
      <p:sp>
        <p:nvSpPr>
          <p:cNvPr id="91" name="ZoneTexte 70">
            <a:extLst>
              <a:ext uri="{FF2B5EF4-FFF2-40B4-BE49-F238E27FC236}">
                <a16:creationId xmlns:a16="http://schemas.microsoft.com/office/drawing/2014/main" id="{04B87F33-3A2A-5DFB-F150-4464178C96D9}"/>
              </a:ext>
            </a:extLst>
          </p:cNvPr>
          <p:cNvSpPr txBox="1"/>
          <p:nvPr/>
        </p:nvSpPr>
        <p:spPr>
          <a:xfrm>
            <a:off x="19817256" y="9991242"/>
            <a:ext cx="1297539" cy="400110"/>
          </a:xfrm>
          <a:prstGeom prst="rect">
            <a:avLst/>
          </a:prstGeom>
          <a:solidFill>
            <a:schemeClr val="bg1">
              <a:alpha val="60000"/>
            </a:schemeClr>
          </a:solidFill>
        </p:spPr>
        <p:txBody>
          <a:bodyPr wrap="square" rtlCol="0">
            <a:spAutoFit/>
          </a:bodyPr>
          <a:lstStyle/>
          <a:p>
            <a:pPr algn="ctr"/>
            <a:r>
              <a:rPr lang="en-GB" sz="2000" dirty="0"/>
              <a:t>BORNES</a:t>
            </a:r>
          </a:p>
        </p:txBody>
      </p:sp>
      <p:sp>
        <p:nvSpPr>
          <p:cNvPr id="95" name="ZoneTexte 74">
            <a:extLst>
              <a:ext uri="{FF2B5EF4-FFF2-40B4-BE49-F238E27FC236}">
                <a16:creationId xmlns:a16="http://schemas.microsoft.com/office/drawing/2014/main" id="{0E003743-7155-6F81-DDD0-6C24EECFAFE3}"/>
              </a:ext>
            </a:extLst>
          </p:cNvPr>
          <p:cNvSpPr txBox="1"/>
          <p:nvPr/>
        </p:nvSpPr>
        <p:spPr>
          <a:xfrm>
            <a:off x="17873444" y="11073334"/>
            <a:ext cx="1820949" cy="400110"/>
          </a:xfrm>
          <a:prstGeom prst="rect">
            <a:avLst/>
          </a:prstGeom>
          <a:solidFill>
            <a:schemeClr val="bg1">
              <a:alpha val="60000"/>
            </a:schemeClr>
          </a:solidFill>
        </p:spPr>
        <p:txBody>
          <a:bodyPr wrap="square" rtlCol="0">
            <a:spAutoFit/>
          </a:bodyPr>
          <a:lstStyle/>
          <a:p>
            <a:pPr algn="ctr"/>
            <a:r>
              <a:rPr lang="en-GB" sz="2000" dirty="0"/>
              <a:t>MANDALLAZ</a:t>
            </a:r>
          </a:p>
        </p:txBody>
      </p:sp>
      <p:sp>
        <p:nvSpPr>
          <p:cNvPr id="96" name="ZoneTexte 75">
            <a:extLst>
              <a:ext uri="{FF2B5EF4-FFF2-40B4-BE49-F238E27FC236}">
                <a16:creationId xmlns:a16="http://schemas.microsoft.com/office/drawing/2014/main" id="{806D4696-E5FE-2E4C-5AF3-B6A6B8F5126B}"/>
              </a:ext>
            </a:extLst>
          </p:cNvPr>
          <p:cNvSpPr txBox="1"/>
          <p:nvPr/>
        </p:nvSpPr>
        <p:spPr>
          <a:xfrm>
            <a:off x="16763720" y="10461745"/>
            <a:ext cx="1483667" cy="400110"/>
          </a:xfrm>
          <a:prstGeom prst="rect">
            <a:avLst/>
          </a:prstGeom>
          <a:solidFill>
            <a:schemeClr val="bg1">
              <a:alpha val="60000"/>
            </a:schemeClr>
          </a:solidFill>
        </p:spPr>
        <p:txBody>
          <a:bodyPr wrap="square" rtlCol="0">
            <a:spAutoFit/>
          </a:bodyPr>
          <a:lstStyle/>
          <a:p>
            <a:pPr algn="ctr"/>
            <a:r>
              <a:rPr lang="en-GB" sz="2000" dirty="0"/>
              <a:t>USSES</a:t>
            </a:r>
          </a:p>
        </p:txBody>
      </p:sp>
      <p:sp>
        <p:nvSpPr>
          <p:cNvPr id="97" name="ZoneTexte 76">
            <a:extLst>
              <a:ext uri="{FF2B5EF4-FFF2-40B4-BE49-F238E27FC236}">
                <a16:creationId xmlns:a16="http://schemas.microsoft.com/office/drawing/2014/main" id="{350421F0-D0D3-9887-5C96-ECDB2F2B5FEE}"/>
              </a:ext>
            </a:extLst>
          </p:cNvPr>
          <p:cNvSpPr txBox="1"/>
          <p:nvPr/>
        </p:nvSpPr>
        <p:spPr>
          <a:xfrm>
            <a:off x="16220746" y="9668486"/>
            <a:ext cx="1576306" cy="400110"/>
          </a:xfrm>
          <a:prstGeom prst="rect">
            <a:avLst/>
          </a:prstGeom>
          <a:solidFill>
            <a:schemeClr val="bg1">
              <a:alpha val="60000"/>
            </a:schemeClr>
          </a:solidFill>
        </p:spPr>
        <p:txBody>
          <a:bodyPr wrap="square" rtlCol="0">
            <a:spAutoFit/>
          </a:bodyPr>
          <a:lstStyle/>
          <a:p>
            <a:pPr algn="ctr"/>
            <a:r>
              <a:rPr lang="en-GB" sz="2000" dirty="0"/>
              <a:t>VUACHE</a:t>
            </a:r>
          </a:p>
        </p:txBody>
      </p:sp>
      <p:sp>
        <p:nvSpPr>
          <p:cNvPr id="98" name="ZoneTexte 77">
            <a:extLst>
              <a:ext uri="{FF2B5EF4-FFF2-40B4-BE49-F238E27FC236}">
                <a16:creationId xmlns:a16="http://schemas.microsoft.com/office/drawing/2014/main" id="{4B246DF0-96B8-C90D-2B96-05D8F102636E}"/>
              </a:ext>
            </a:extLst>
          </p:cNvPr>
          <p:cNvSpPr txBox="1"/>
          <p:nvPr/>
        </p:nvSpPr>
        <p:spPr>
          <a:xfrm>
            <a:off x="15929455" y="8164774"/>
            <a:ext cx="1498785" cy="400110"/>
          </a:xfrm>
          <a:prstGeom prst="rect">
            <a:avLst/>
          </a:prstGeom>
          <a:solidFill>
            <a:schemeClr val="bg1">
              <a:alpha val="60000"/>
            </a:schemeClr>
          </a:solidFill>
        </p:spPr>
        <p:txBody>
          <a:bodyPr wrap="square" rtlCol="0">
            <a:spAutoFit/>
          </a:bodyPr>
          <a:lstStyle/>
          <a:p>
            <a:pPr algn="ctr"/>
            <a:r>
              <a:rPr lang="en-GB" sz="2000" dirty="0"/>
              <a:t>RHONE</a:t>
            </a:r>
          </a:p>
        </p:txBody>
      </p:sp>
      <p:sp>
        <p:nvSpPr>
          <p:cNvPr id="101" name="ZoneTexte 64">
            <a:extLst>
              <a:ext uri="{FF2B5EF4-FFF2-40B4-BE49-F238E27FC236}">
                <a16:creationId xmlns:a16="http://schemas.microsoft.com/office/drawing/2014/main" id="{28FED393-EE31-AE11-C521-A457D14FB663}"/>
              </a:ext>
            </a:extLst>
          </p:cNvPr>
          <p:cNvSpPr txBox="1"/>
          <p:nvPr/>
        </p:nvSpPr>
        <p:spPr>
          <a:xfrm>
            <a:off x="14380002" y="11544483"/>
            <a:ext cx="2088346" cy="400110"/>
          </a:xfrm>
          <a:prstGeom prst="rect">
            <a:avLst/>
          </a:prstGeom>
          <a:noFill/>
        </p:spPr>
        <p:txBody>
          <a:bodyPr wrap="square" rtlCol="0">
            <a:spAutoFit/>
          </a:bodyPr>
          <a:lstStyle/>
          <a:p>
            <a:r>
              <a:rPr lang="en-US" sz="2000" dirty="0"/>
              <a:t>Awaiting permits</a:t>
            </a:r>
            <a:endParaRPr lang="en-GB" sz="2000" dirty="0"/>
          </a:p>
        </p:txBody>
      </p:sp>
      <p:sp>
        <p:nvSpPr>
          <p:cNvPr id="102" name="Ellipse 59">
            <a:extLst>
              <a:ext uri="{FF2B5EF4-FFF2-40B4-BE49-F238E27FC236}">
                <a16:creationId xmlns:a16="http://schemas.microsoft.com/office/drawing/2014/main" id="{DC389A9C-8F74-C79C-0515-25C695FC6B3D}"/>
              </a:ext>
            </a:extLst>
          </p:cNvPr>
          <p:cNvSpPr/>
          <p:nvPr/>
        </p:nvSpPr>
        <p:spPr>
          <a:xfrm>
            <a:off x="14167648" y="11251257"/>
            <a:ext cx="199255" cy="199255"/>
          </a:xfrm>
          <a:prstGeom prst="ellipse">
            <a:avLst/>
          </a:prstGeom>
          <a:solidFill>
            <a:srgbClr val="F6FDA3"/>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3" name="Ellipse 59">
            <a:extLst>
              <a:ext uri="{FF2B5EF4-FFF2-40B4-BE49-F238E27FC236}">
                <a16:creationId xmlns:a16="http://schemas.microsoft.com/office/drawing/2014/main" id="{CAA5843A-2A9D-5861-E5F8-873D3EA319C7}"/>
              </a:ext>
            </a:extLst>
          </p:cNvPr>
          <p:cNvSpPr/>
          <p:nvPr/>
        </p:nvSpPr>
        <p:spPr>
          <a:xfrm>
            <a:off x="14164596" y="11644910"/>
            <a:ext cx="199255" cy="199255"/>
          </a:xfrm>
          <a:prstGeom prst="ellipse">
            <a:avLst/>
          </a:prstGeom>
          <a:solidFill>
            <a:srgbClr val="FF000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Tree>
    <p:extLst>
      <p:ext uri="{BB962C8B-B14F-4D97-AF65-F5344CB8AC3E}">
        <p14:creationId xmlns:p14="http://schemas.microsoft.com/office/powerpoint/2010/main" val="2676257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D81CA8-9D7A-3543-7506-5D0C8C19CA75}"/>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 Placeholder 3">
            <a:extLst>
              <a:ext uri="{FF2B5EF4-FFF2-40B4-BE49-F238E27FC236}">
                <a16:creationId xmlns:a16="http://schemas.microsoft.com/office/drawing/2014/main" id="{CB8FFCFB-1F5A-C8F6-24DF-FEA2257C261D}"/>
              </a:ext>
            </a:extLst>
          </p:cNvPr>
          <p:cNvSpPr>
            <a:spLocks noGrp="1"/>
          </p:cNvSpPr>
          <p:nvPr>
            <p:ph type="body" sz="quarter" idx="12"/>
          </p:nvPr>
        </p:nvSpPr>
        <p:spPr>
          <a:xfrm>
            <a:off x="1180800" y="3048000"/>
            <a:ext cx="12420076" cy="8932800"/>
          </a:xfrm>
        </p:spPr>
        <p:txBody>
          <a:bodyPr/>
          <a:lstStyle/>
          <a:p>
            <a:r>
              <a:rPr lang="en-US" dirty="0"/>
              <a:t>Market survey to be issued this summer for the next phase of civil engineering consultant studies.</a:t>
            </a:r>
          </a:p>
          <a:p>
            <a:endParaRPr lang="en-US" dirty="0"/>
          </a:p>
          <a:p>
            <a:r>
              <a:rPr lang="en-US" dirty="0"/>
              <a:t>Tender process end of 2025</a:t>
            </a:r>
          </a:p>
          <a:p>
            <a:pPr marL="571500" indent="-571500">
              <a:buFont typeface="Arial" panose="020B0604020202020204" pitchFamily="34" charset="0"/>
              <a:buChar char="•"/>
            </a:pPr>
            <a:endParaRPr lang="en-US" dirty="0"/>
          </a:p>
          <a:p>
            <a:r>
              <a:rPr lang="en-US" dirty="0"/>
              <a:t>Activities include:</a:t>
            </a:r>
          </a:p>
          <a:p>
            <a:pPr marL="571500" indent="-571500">
              <a:buFont typeface="Arial" panose="020B0604020202020204" pitchFamily="34" charset="0"/>
              <a:buChar char="•"/>
            </a:pPr>
            <a:r>
              <a:rPr lang="en-US" dirty="0"/>
              <a:t>Numerical structural analysis </a:t>
            </a:r>
          </a:p>
          <a:p>
            <a:pPr marL="571500" indent="-571500">
              <a:buFont typeface="Arial" panose="020B0604020202020204" pitchFamily="34" charset="0"/>
              <a:buChar char="•"/>
            </a:pPr>
            <a:r>
              <a:rPr lang="en-US" dirty="0"/>
              <a:t>Risk mitigation, </a:t>
            </a:r>
          </a:p>
          <a:p>
            <a:pPr marL="571500" indent="-571500">
              <a:buFont typeface="Arial" panose="020B0604020202020204" pitchFamily="34" charset="0"/>
              <a:buChar char="•"/>
            </a:pPr>
            <a:r>
              <a:rPr lang="en-US" dirty="0"/>
              <a:t>Tunnelling through limestone, </a:t>
            </a:r>
          </a:p>
          <a:p>
            <a:pPr marL="571500" indent="-571500">
              <a:buFont typeface="Arial" panose="020B0604020202020204" pitchFamily="34" charset="0"/>
              <a:buChar char="•"/>
            </a:pPr>
            <a:r>
              <a:rPr lang="en-US" dirty="0"/>
              <a:t>TBM specifications </a:t>
            </a:r>
          </a:p>
          <a:p>
            <a:pPr marL="571500" indent="-571500">
              <a:buFont typeface="Arial" panose="020B0604020202020204" pitchFamily="34" charset="0"/>
              <a:buChar char="•"/>
            </a:pPr>
            <a:r>
              <a:rPr lang="en-US" dirty="0"/>
              <a:t>Construction scheduling </a:t>
            </a:r>
          </a:p>
          <a:p>
            <a:pPr marL="571500" indent="-571500">
              <a:buFont typeface="Arial" panose="020B0604020202020204" pitchFamily="34" charset="0"/>
              <a:buChar char="•"/>
            </a:pPr>
            <a:r>
              <a:rPr lang="en-US" dirty="0"/>
              <a:t>Cost estimation</a:t>
            </a:r>
          </a:p>
          <a:p>
            <a:pPr marL="571500" indent="-571500">
              <a:buFont typeface="Arial" panose="020B0604020202020204" pitchFamily="34" charset="0"/>
              <a:buChar char="•"/>
            </a:pPr>
            <a:endParaRPr lang="en-US" dirty="0"/>
          </a:p>
          <a:p>
            <a:r>
              <a:rPr lang="en-US" dirty="0"/>
              <a:t>Contract to be awarded Q1 2026</a:t>
            </a:r>
            <a:endParaRPr lang="en-GB" dirty="0"/>
          </a:p>
        </p:txBody>
      </p:sp>
      <p:sp>
        <p:nvSpPr>
          <p:cNvPr id="5" name="Title 4">
            <a:extLst>
              <a:ext uri="{FF2B5EF4-FFF2-40B4-BE49-F238E27FC236}">
                <a16:creationId xmlns:a16="http://schemas.microsoft.com/office/drawing/2014/main" id="{A3CCF555-8D93-3597-91CD-38270EDA52DA}"/>
              </a:ext>
            </a:extLst>
          </p:cNvPr>
          <p:cNvSpPr>
            <a:spLocks noGrp="1"/>
          </p:cNvSpPr>
          <p:nvPr>
            <p:ph type="title"/>
          </p:nvPr>
        </p:nvSpPr>
        <p:spPr>
          <a:xfrm>
            <a:off x="1180800" y="1540800"/>
            <a:ext cx="22035600" cy="1507200"/>
          </a:xfrm>
        </p:spPr>
        <p:txBody>
          <a:bodyPr/>
          <a:lstStyle/>
          <a:p>
            <a:r>
              <a:rPr lang="en-US" dirty="0"/>
              <a:t>Future Civil Engineering Studies</a:t>
            </a:r>
            <a:endParaRPr lang="en-GB" dirty="0"/>
          </a:p>
        </p:txBody>
      </p:sp>
      <p:pic>
        <p:nvPicPr>
          <p:cNvPr id="8" name="Picture 7">
            <a:extLst>
              <a:ext uri="{FF2B5EF4-FFF2-40B4-BE49-F238E27FC236}">
                <a16:creationId xmlns:a16="http://schemas.microsoft.com/office/drawing/2014/main" id="{6BCFBBCF-A780-DE89-6761-F01F23F1AC65}"/>
              </a:ext>
            </a:extLst>
          </p:cNvPr>
          <p:cNvPicPr>
            <a:picLocks noChangeAspect="1"/>
          </p:cNvPicPr>
          <p:nvPr/>
        </p:nvPicPr>
        <p:blipFill>
          <a:blip r:embed="rId2"/>
          <a:stretch>
            <a:fillRect/>
          </a:stretch>
        </p:blipFill>
        <p:spPr>
          <a:xfrm>
            <a:off x="13411200" y="2786363"/>
            <a:ext cx="10783124" cy="10070047"/>
          </a:xfrm>
          <a:prstGeom prst="rect">
            <a:avLst/>
          </a:prstGeom>
        </p:spPr>
      </p:pic>
    </p:spTree>
    <p:extLst>
      <p:ext uri="{BB962C8B-B14F-4D97-AF65-F5344CB8AC3E}">
        <p14:creationId xmlns:p14="http://schemas.microsoft.com/office/powerpoint/2010/main" val="2203962070"/>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1_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5.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33437</TotalTime>
  <Words>1175</Words>
  <Application>Microsoft Office PowerPoint</Application>
  <PresentationFormat>Custom</PresentationFormat>
  <Paragraphs>221</Paragraphs>
  <Slides>16</Slides>
  <Notes>6</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16</vt:i4>
      </vt:variant>
    </vt:vector>
  </HeadingPairs>
  <TitlesOfParts>
    <vt:vector size="26" baseType="lpstr">
      <vt:lpstr>Aptos</vt:lpstr>
      <vt:lpstr>Arial</vt:lpstr>
      <vt:lpstr>Avenir LT Std</vt:lpstr>
      <vt:lpstr>Calibri</vt:lpstr>
      <vt:lpstr>Helvetica</vt:lpstr>
      <vt:lpstr>Introslides</vt:lpstr>
      <vt:lpstr>Titleslides, Conclusion</vt:lpstr>
      <vt:lpstr>Content Slides - Deep Blue</vt:lpstr>
      <vt:lpstr>1_Office Theme</vt:lpstr>
      <vt:lpstr>Blank Presentation</vt:lpstr>
      <vt:lpstr>Future Colliders, Siting and Civil Engineering at CERN  6th July 2025</vt:lpstr>
      <vt:lpstr>PowerPoint Presentation</vt:lpstr>
      <vt:lpstr>Overview of Underground Civil Engineering</vt:lpstr>
      <vt:lpstr>Surface Civil Engineering Baseline</vt:lpstr>
      <vt:lpstr>PowerPoint Presentation</vt:lpstr>
      <vt:lpstr>Areas of Geological Uncertainty </vt:lpstr>
      <vt:lpstr>SSI Programme</vt:lpstr>
      <vt:lpstr>Overview of Works</vt:lpstr>
      <vt:lpstr>Future Civil Engineering Studies</vt:lpstr>
      <vt:lpstr>Pre-TDR Work Scope</vt:lpstr>
      <vt:lpstr>CERN Linear Collider Studies</vt:lpstr>
      <vt:lpstr>Muon Collider</vt:lpstr>
      <vt:lpstr>Prévessin Siting Overview Between Studies</vt:lpstr>
      <vt:lpstr>LEP3 Civil Engineering</vt:lpstr>
      <vt:lpstr>Physics Beyond Colliders</vt:lpstr>
      <vt:lpstr>Einstein Telescope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John Andrew Osborne</cp:lastModifiedBy>
  <cp:revision>843</cp:revision>
  <cp:lastPrinted>2025-05-15T10:56:01Z</cp:lastPrinted>
  <dcterms:created xsi:type="dcterms:W3CDTF">2020-10-29T13:06:43Z</dcterms:created>
  <dcterms:modified xsi:type="dcterms:W3CDTF">2025-07-04T13:29:09Z</dcterms:modified>
</cp:coreProperties>
</file>