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7" r:id="rId6"/>
    <p:sldId id="264" r:id="rId7"/>
    <p:sldId id="265" r:id="rId8"/>
    <p:sldId id="258" r:id="rId9"/>
  </p:sldIdLst>
  <p:sldSz cx="12192000" cy="6858000"/>
  <p:notesSz cx="6858000" cy="9144000"/>
  <p:defaultTextStyle>
    <a:defPPr>
      <a:defRPr lang="en-B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1"/>
    <p:restoredTop sz="95858"/>
  </p:normalViewPr>
  <p:slideViewPr>
    <p:cSldViewPr snapToGrid="0" snapToObjects="1">
      <p:cViewPr varScale="1">
        <p:scale>
          <a:sx n="112" d="100"/>
          <a:sy n="112" d="100"/>
        </p:scale>
        <p:origin x="7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5C8B4-3F91-5543-8CEA-6D26E6248E2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CA772-2BD8-9040-B6B3-76B33DAAC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42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A96D9-B6C3-7944-BDA9-807C17812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341" y="1607603"/>
            <a:ext cx="7670999" cy="123719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7FA72D-2928-8F46-A26C-D49D3A6C8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760" y="3263892"/>
            <a:ext cx="6380480" cy="74930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CE200-9114-EC4B-B6EF-6D246341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467B7-7B0E-5C47-BDD3-606951554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978613"/>
            <a:ext cx="4114800" cy="3651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3AB32-BB8A-ED40-A293-AA9AD6B83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7D5A8B7-3C60-654A-BADC-B7022C22347A}"/>
              </a:ext>
            </a:extLst>
          </p:cNvPr>
          <p:cNvSpPr/>
          <p:nvPr userDrawn="1"/>
        </p:nvSpPr>
        <p:spPr>
          <a:xfrm>
            <a:off x="443991" y="1288320"/>
            <a:ext cx="8239701" cy="3537679"/>
          </a:xfrm>
          <a:prstGeom prst="roundRect">
            <a:avLst/>
          </a:prstGeom>
          <a:noFill/>
          <a:ln w="2222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D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0745F4C-71D5-8F4E-A5C9-C42A82C90025}"/>
              </a:ext>
            </a:extLst>
          </p:cNvPr>
          <p:cNvSpPr/>
          <p:nvPr userDrawn="1"/>
        </p:nvSpPr>
        <p:spPr>
          <a:xfrm>
            <a:off x="8968042" y="313690"/>
            <a:ext cx="2981961" cy="58953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0045F5-740D-2A41-B9AB-70AE60F14EC8}"/>
              </a:ext>
            </a:extLst>
          </p:cNvPr>
          <p:cNvSpPr txBox="1"/>
          <p:nvPr userDrawn="1"/>
        </p:nvSpPr>
        <p:spPr>
          <a:xfrm>
            <a:off x="9207718" y="4378967"/>
            <a:ext cx="2502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D" sz="2000" b="1" dirty="0">
                <a:solidFill>
                  <a:srgbClr val="00B050"/>
                </a:solidFill>
              </a:rPr>
              <a:t>	         Connect</a:t>
            </a:r>
          </a:p>
          <a:p>
            <a:r>
              <a:rPr lang="en-BD" sz="2000" b="1" dirty="0">
                <a:solidFill>
                  <a:srgbClr val="00B050"/>
                </a:solidFill>
              </a:rPr>
              <a:t>	Collaborate</a:t>
            </a:r>
          </a:p>
          <a:p>
            <a:r>
              <a:rPr lang="en-BD" sz="2000" b="1" dirty="0">
                <a:solidFill>
                  <a:srgbClr val="00B050"/>
                </a:solidFill>
              </a:rPr>
              <a:t>       Innovate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0B4D14-569E-0F47-AA67-81DCCB9E36DE}"/>
              </a:ext>
            </a:extLst>
          </p:cNvPr>
          <p:cNvGrpSpPr/>
          <p:nvPr userDrawn="1"/>
        </p:nvGrpSpPr>
        <p:grpSpPr>
          <a:xfrm>
            <a:off x="9998428" y="558147"/>
            <a:ext cx="996554" cy="1496967"/>
            <a:chOff x="9415463" y="16716"/>
            <a:chExt cx="996554" cy="149696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E656C1A-C0C3-AC41-A520-94FD679F72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197" t="37860" r="7670" b="3086"/>
            <a:stretch/>
          </p:blipFill>
          <p:spPr>
            <a:xfrm>
              <a:off x="9415463" y="16716"/>
              <a:ext cx="996554" cy="149696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765F78B-EE7E-0A44-9C19-27B2089BD331}"/>
                </a:ext>
              </a:extLst>
            </p:cNvPr>
            <p:cNvSpPr/>
            <p:nvPr/>
          </p:nvSpPr>
          <p:spPr>
            <a:xfrm>
              <a:off x="9415463" y="56068"/>
              <a:ext cx="996554" cy="1389789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D"/>
            </a:p>
          </p:txBody>
        </p:sp>
      </p:grpSp>
      <p:pic>
        <p:nvPicPr>
          <p:cNvPr id="17" name="Picture 16" descr="Logo, BdREN&#10;&#10;Description automatically generated">
            <a:extLst>
              <a:ext uri="{FF2B5EF4-FFF2-40B4-BE49-F238E27FC236}">
                <a16:creationId xmlns:a16="http://schemas.microsoft.com/office/drawing/2014/main" id="{E1AC94E2-9D7E-1F45-9C48-3BAAEB45830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7505" y="2287161"/>
            <a:ext cx="2158399" cy="157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2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4542-909D-384C-BF9C-A80FD0D10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9C04E0-C889-A04B-88EF-6E87B7B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spc="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D9CD9-0180-3C42-BA39-6DFAFA7A2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4978218"/>
            <a:ext cx="4114800" cy="365125"/>
          </a:xfrm>
        </p:spPr>
        <p:txBody>
          <a:bodyPr/>
          <a:lstStyle/>
          <a:p>
            <a:endParaRPr lang="en-US" spc="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79D926-CECF-DB4D-B3B0-E4ED33F8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F297F4-68B4-3E43-A3D1-2CE8642DD903}"/>
              </a:ext>
            </a:extLst>
          </p:cNvPr>
          <p:cNvGrpSpPr/>
          <p:nvPr userDrawn="1"/>
        </p:nvGrpSpPr>
        <p:grpSpPr>
          <a:xfrm>
            <a:off x="831630" y="1387982"/>
            <a:ext cx="11354274" cy="231410"/>
            <a:chOff x="831630" y="1445857"/>
            <a:chExt cx="11354274" cy="23141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C21F92-BDB2-E44B-B871-808BC1F19B84}"/>
                </a:ext>
              </a:extLst>
            </p:cNvPr>
            <p:cNvSpPr/>
            <p:nvPr/>
          </p:nvSpPr>
          <p:spPr>
            <a:xfrm>
              <a:off x="831630" y="1445857"/>
              <a:ext cx="11354274" cy="83405"/>
            </a:xfrm>
            <a:prstGeom prst="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F3816-3415-D844-9899-3E9FFDBC2B4B}"/>
                </a:ext>
              </a:extLst>
            </p:cNvPr>
            <p:cNvSpPr/>
            <p:nvPr/>
          </p:nvSpPr>
          <p:spPr>
            <a:xfrm>
              <a:off x="838200" y="1532876"/>
              <a:ext cx="11347704" cy="14439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B7D165F-8636-414F-989C-4D743D4DF4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8859" y="55635"/>
            <a:ext cx="1324403" cy="8590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47AB27-259F-C849-B82C-AD86EAB12955}"/>
              </a:ext>
            </a:extLst>
          </p:cNvPr>
          <p:cNvSpPr txBox="1"/>
          <p:nvPr userDrawn="1"/>
        </p:nvSpPr>
        <p:spPr>
          <a:xfrm>
            <a:off x="10846953" y="934458"/>
            <a:ext cx="1324402" cy="46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        Connect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Collaborate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Innovate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4FA9C3A-EE99-1040-9CCD-088B4674AE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04415" y="1619392"/>
            <a:ext cx="682117" cy="52375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611653B-38FD-E446-BE33-6CAED247C4C5}"/>
              </a:ext>
            </a:extLst>
          </p:cNvPr>
          <p:cNvSpPr/>
          <p:nvPr userDrawn="1"/>
        </p:nvSpPr>
        <p:spPr>
          <a:xfrm>
            <a:off x="11515662" y="1619392"/>
            <a:ext cx="682117" cy="525675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E2536C-C1D0-844E-9912-7AED9E1D5BFC}"/>
              </a:ext>
            </a:extLst>
          </p:cNvPr>
          <p:cNvSpPr/>
          <p:nvPr userDrawn="1"/>
        </p:nvSpPr>
        <p:spPr>
          <a:xfrm>
            <a:off x="852324" y="1697219"/>
            <a:ext cx="10528737" cy="45486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8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6E6FD-C3C8-6E45-865B-A081FC350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C4480-D380-0C46-9AFC-C27FC4480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233AB-E966-484D-9E91-BDD43F6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99633-C2CB-194D-8EC6-66E73BFB1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3726E-EA5B-0448-8250-FCC1ABD3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621CF4-068D-AA4C-903F-33FDB1778F96}"/>
              </a:ext>
            </a:extLst>
          </p:cNvPr>
          <p:cNvGrpSpPr/>
          <p:nvPr userDrawn="1"/>
        </p:nvGrpSpPr>
        <p:grpSpPr>
          <a:xfrm>
            <a:off x="821470" y="1387982"/>
            <a:ext cx="11354274" cy="231410"/>
            <a:chOff x="831630" y="1445857"/>
            <a:chExt cx="11354274" cy="23141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F687E7-FD18-F243-BFA0-F15FE6C3F067}"/>
                </a:ext>
              </a:extLst>
            </p:cNvPr>
            <p:cNvSpPr/>
            <p:nvPr/>
          </p:nvSpPr>
          <p:spPr>
            <a:xfrm>
              <a:off x="831630" y="1445857"/>
              <a:ext cx="11354274" cy="83405"/>
            </a:xfrm>
            <a:prstGeom prst="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2CC2EA-84BF-B548-ACAD-8B1363F5D3CF}"/>
                </a:ext>
              </a:extLst>
            </p:cNvPr>
            <p:cNvSpPr/>
            <p:nvPr/>
          </p:nvSpPr>
          <p:spPr>
            <a:xfrm>
              <a:off x="838200" y="1532876"/>
              <a:ext cx="11347704" cy="14439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B5AAE503-2321-A746-9727-994DA72D63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8859" y="55635"/>
            <a:ext cx="1324403" cy="8590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7D2089-558D-5749-BFBB-262F646B14B1}"/>
              </a:ext>
            </a:extLst>
          </p:cNvPr>
          <p:cNvSpPr txBox="1"/>
          <p:nvPr userDrawn="1"/>
        </p:nvSpPr>
        <p:spPr>
          <a:xfrm>
            <a:off x="10846953" y="934458"/>
            <a:ext cx="1324402" cy="46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        Connect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Collaborate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Innovate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6FB359-123D-7D49-A00F-3EB932C545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04415" y="1619392"/>
            <a:ext cx="682117" cy="52375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9BD8EBD-F4FB-874C-8514-0CB4521702B5}"/>
              </a:ext>
            </a:extLst>
          </p:cNvPr>
          <p:cNvSpPr/>
          <p:nvPr userDrawn="1"/>
        </p:nvSpPr>
        <p:spPr>
          <a:xfrm>
            <a:off x="11505502" y="1619392"/>
            <a:ext cx="682117" cy="525675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0BE604-C033-7040-8F50-59EB7D8EE506}"/>
              </a:ext>
            </a:extLst>
          </p:cNvPr>
          <p:cNvSpPr/>
          <p:nvPr userDrawn="1"/>
        </p:nvSpPr>
        <p:spPr>
          <a:xfrm>
            <a:off x="852324" y="1697219"/>
            <a:ext cx="10528737" cy="45486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3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CF4CF-9150-9945-8741-08648A2B2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728DA-6486-3C42-AFF8-61F33A7058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EDFD98-9BC2-D644-BD26-0A3782CC0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AU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6D2B7-D979-9043-8DAD-4F4527993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A7352-C62A-8D44-BC99-15D8F9728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E4A9C0-6C74-214A-BB57-39B5346EE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259A998-FF43-5547-AA8B-AF1647272BC8}"/>
              </a:ext>
            </a:extLst>
          </p:cNvPr>
          <p:cNvGrpSpPr/>
          <p:nvPr userDrawn="1"/>
        </p:nvGrpSpPr>
        <p:grpSpPr>
          <a:xfrm>
            <a:off x="821470" y="1387982"/>
            <a:ext cx="11354274" cy="231410"/>
            <a:chOff x="831630" y="1445857"/>
            <a:chExt cx="11354274" cy="23141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0B41A7-890F-B24B-B1D3-C358840A14ED}"/>
                </a:ext>
              </a:extLst>
            </p:cNvPr>
            <p:cNvSpPr/>
            <p:nvPr/>
          </p:nvSpPr>
          <p:spPr>
            <a:xfrm>
              <a:off x="831630" y="1445857"/>
              <a:ext cx="11354274" cy="83405"/>
            </a:xfrm>
            <a:prstGeom prst="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31011-9FF3-1E4D-A531-E44EF0FEF1F1}"/>
                </a:ext>
              </a:extLst>
            </p:cNvPr>
            <p:cNvSpPr/>
            <p:nvPr/>
          </p:nvSpPr>
          <p:spPr>
            <a:xfrm>
              <a:off x="838200" y="1532876"/>
              <a:ext cx="11347704" cy="14439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1FDAAF0-988B-7544-BABE-08DD679CE6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8859" y="55635"/>
            <a:ext cx="1324403" cy="8590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1BA5AD-91FF-6541-B474-A6C5EB5EE978}"/>
              </a:ext>
            </a:extLst>
          </p:cNvPr>
          <p:cNvSpPr txBox="1"/>
          <p:nvPr userDrawn="1"/>
        </p:nvSpPr>
        <p:spPr>
          <a:xfrm>
            <a:off x="10846953" y="934458"/>
            <a:ext cx="1324402" cy="46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        Connect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Collaborate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Innovate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F4E591-8274-9E40-8E28-7A7F3467A3B4}"/>
              </a:ext>
            </a:extLst>
          </p:cNvPr>
          <p:cNvSpPr/>
          <p:nvPr userDrawn="1"/>
        </p:nvSpPr>
        <p:spPr>
          <a:xfrm>
            <a:off x="11499398" y="1619392"/>
            <a:ext cx="670146" cy="525675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B2D767D-0234-334C-A4FE-C2BAC3FB3E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04415" y="1619392"/>
            <a:ext cx="682117" cy="523751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20158F1-3FE5-C943-83B4-A3661C12C6FA}"/>
              </a:ext>
            </a:extLst>
          </p:cNvPr>
          <p:cNvSpPr/>
          <p:nvPr userDrawn="1"/>
        </p:nvSpPr>
        <p:spPr>
          <a:xfrm>
            <a:off x="11505502" y="1619393"/>
            <a:ext cx="682117" cy="523751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3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6E6FD-C3C8-6E45-865B-A081FC350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233AB-E966-484D-9E91-BDD43F6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99633-C2CB-194D-8EC6-66E73BFB1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3726E-EA5B-0448-8250-FCC1ABD3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621CF4-068D-AA4C-903F-33FDB1778F96}"/>
              </a:ext>
            </a:extLst>
          </p:cNvPr>
          <p:cNvGrpSpPr/>
          <p:nvPr userDrawn="1"/>
        </p:nvGrpSpPr>
        <p:grpSpPr>
          <a:xfrm>
            <a:off x="821470" y="1387982"/>
            <a:ext cx="11354274" cy="231410"/>
            <a:chOff x="831630" y="1445857"/>
            <a:chExt cx="11354274" cy="23141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F687E7-FD18-F243-BFA0-F15FE6C3F067}"/>
                </a:ext>
              </a:extLst>
            </p:cNvPr>
            <p:cNvSpPr/>
            <p:nvPr/>
          </p:nvSpPr>
          <p:spPr>
            <a:xfrm>
              <a:off x="831630" y="1445857"/>
              <a:ext cx="11354274" cy="83405"/>
            </a:xfrm>
            <a:prstGeom prst="rect">
              <a:avLst/>
            </a:prstGeom>
            <a:solidFill>
              <a:srgbClr val="CC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2CC2EA-84BF-B548-ACAD-8B1363F5D3CF}"/>
                </a:ext>
              </a:extLst>
            </p:cNvPr>
            <p:cNvSpPr/>
            <p:nvPr/>
          </p:nvSpPr>
          <p:spPr>
            <a:xfrm>
              <a:off x="838200" y="1532876"/>
              <a:ext cx="11347704" cy="14439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B5AAE503-2321-A746-9727-994DA72D63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8859" y="55635"/>
            <a:ext cx="1324403" cy="8590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7D2089-558D-5749-BFBB-262F646B14B1}"/>
              </a:ext>
            </a:extLst>
          </p:cNvPr>
          <p:cNvSpPr txBox="1"/>
          <p:nvPr userDrawn="1"/>
        </p:nvSpPr>
        <p:spPr>
          <a:xfrm>
            <a:off x="10846953" y="934458"/>
            <a:ext cx="1324402" cy="46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        Connect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Collaborate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Innovate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6FB359-123D-7D49-A00F-3EB932C545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04415" y="1619392"/>
            <a:ext cx="682117" cy="52375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9BD8EBD-F4FB-874C-8514-0CB4521702B5}"/>
              </a:ext>
            </a:extLst>
          </p:cNvPr>
          <p:cNvSpPr/>
          <p:nvPr userDrawn="1"/>
        </p:nvSpPr>
        <p:spPr>
          <a:xfrm>
            <a:off x="11505502" y="1619392"/>
            <a:ext cx="682117" cy="525675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2A7B10A-4AA7-884C-A634-73ADC5CBA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05200" y="1812202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032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-Leaves-Abstract-PPT-Design + Download Free + Daily Updates +">
            <a:extLst>
              <a:ext uri="{FF2B5EF4-FFF2-40B4-BE49-F238E27FC236}">
                <a16:creationId xmlns:a16="http://schemas.microsoft.com/office/drawing/2014/main" id="{C6560610-2406-B548-9665-CF3815BA8A7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4"/>
          <a:stretch/>
        </p:blipFill>
        <p:spPr bwMode="auto">
          <a:xfrm>
            <a:off x="35823" y="0"/>
            <a:ext cx="10793055" cy="687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1BA5AD-91FF-6541-B474-A6C5EB5EE978}"/>
              </a:ext>
            </a:extLst>
          </p:cNvPr>
          <p:cNvSpPr txBox="1"/>
          <p:nvPr userDrawn="1"/>
        </p:nvSpPr>
        <p:spPr>
          <a:xfrm>
            <a:off x="10781691" y="1064368"/>
            <a:ext cx="1374486" cy="466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        Connect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       Collaborate</a:t>
            </a:r>
          </a:p>
          <a:p>
            <a:pPr>
              <a:lnSpc>
                <a:spcPct val="60000"/>
              </a:lnSpc>
            </a:pPr>
            <a:r>
              <a:rPr lang="en-BD" sz="1300" dirty="0">
                <a:solidFill>
                  <a:srgbClr val="009999"/>
                </a:solidFill>
              </a:rPr>
              <a:t>Innovate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F4E591-8274-9E40-8E28-7A7F3467A3B4}"/>
              </a:ext>
            </a:extLst>
          </p:cNvPr>
          <p:cNvSpPr/>
          <p:nvPr userDrawn="1"/>
        </p:nvSpPr>
        <p:spPr>
          <a:xfrm>
            <a:off x="11499398" y="1619392"/>
            <a:ext cx="670146" cy="525675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B2D767D-0234-334C-A4FE-C2BAC3FB3E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2131" y="1619392"/>
            <a:ext cx="1324402" cy="523751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20158F1-3FE5-C943-83B4-A3661C12C6FA}"/>
              </a:ext>
            </a:extLst>
          </p:cNvPr>
          <p:cNvSpPr/>
          <p:nvPr userDrawn="1"/>
        </p:nvSpPr>
        <p:spPr>
          <a:xfrm>
            <a:off x="10862131" y="1629009"/>
            <a:ext cx="1340666" cy="523751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Logo, BdREN&#10;&#10;Description automatically generated">
            <a:extLst>
              <a:ext uri="{FF2B5EF4-FFF2-40B4-BE49-F238E27FC236}">
                <a16:creationId xmlns:a16="http://schemas.microsoft.com/office/drawing/2014/main" id="{CA476C0F-4E20-C341-B336-AC1217EFD16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352"/>
          <a:stretch/>
        </p:blipFill>
        <p:spPr>
          <a:xfrm>
            <a:off x="10781691" y="0"/>
            <a:ext cx="1501545" cy="119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3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4362C-C083-D948-B600-08D1B8605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EC914-ECBA-2C4C-873F-002A4A2DB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541" y="2163538"/>
            <a:ext cx="6487160" cy="3404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D210D-0163-7448-A07B-A7D6645EF2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9/24/25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FC596-3FA9-B648-9B29-B17C0B61E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9E5E7-C379-094C-A6C3-03C5DCAA3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5C0BB3-19E3-DE45-A4C0-C00A2A05A47F}"/>
              </a:ext>
            </a:extLst>
          </p:cNvPr>
          <p:cNvSpPr txBox="1"/>
          <p:nvPr userDrawn="1"/>
        </p:nvSpPr>
        <p:spPr>
          <a:xfrm>
            <a:off x="3690598" y="6575281"/>
            <a:ext cx="487652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D" sz="1300" dirty="0">
                <a:solidFill>
                  <a:srgbClr val="009999"/>
                </a:solidFill>
              </a:rPr>
              <a:t>© Bangladesh Research and Education Network,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94072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7" r:id="rId2"/>
    <p:sldLayoutId id="2147483707" r:id="rId3"/>
    <p:sldLayoutId id="2147483709" r:id="rId4"/>
    <p:sldLayoutId id="2147483718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01E8D4F-E58A-4B4F-AF0E-CA73186E43FF}"/>
              </a:ext>
            </a:extLst>
          </p:cNvPr>
          <p:cNvSpPr txBox="1"/>
          <p:nvPr/>
        </p:nvSpPr>
        <p:spPr>
          <a:xfrm>
            <a:off x="114300" y="1365955"/>
            <a:ext cx="8641080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 Energy Physics Research in Bangladesh: Current Landscape, Challenges, and Path to Collaboration</a:t>
            </a:r>
          </a:p>
          <a:p>
            <a:pPr algn="ctr"/>
            <a:endParaRPr lang="en-US" sz="2800" b="1" dirty="0">
              <a:latin typeface="Adelle Sans Devanagari Semibold" panose="02000503000000020004" pitchFamily="2" charset="-78"/>
              <a:cs typeface="Adelle Sans Devanagari Semibold" panose="02000503000000020004" pitchFamily="2" charset="-78"/>
            </a:endParaRPr>
          </a:p>
          <a:p>
            <a:pPr algn="ctr"/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Presented By-</a:t>
            </a:r>
            <a:b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Shamim Ahmed, Manager</a:t>
            </a:r>
            <a:b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sz="2800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BdREN</a:t>
            </a:r>
            <a:br>
              <a:rPr lang="en-US" sz="2800" dirty="0">
                <a:latin typeface="Arima Koshi" pitchFamily="2" charset="77"/>
                <a:cs typeface="Arima Koshi" pitchFamily="2" charset="77"/>
              </a:rPr>
            </a:br>
            <a:endParaRPr lang="en-US" sz="2800" dirty="0">
              <a:latin typeface="Arima Koshi" pitchFamily="2" charset="77"/>
              <a:cs typeface="Arima Koshi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406F2-6643-064D-8F5C-E5648DFDD5B8}"/>
              </a:ext>
            </a:extLst>
          </p:cNvPr>
          <p:cNvSpPr txBox="1"/>
          <p:nvPr/>
        </p:nvSpPr>
        <p:spPr>
          <a:xfrm>
            <a:off x="114300" y="5492045"/>
            <a:ext cx="930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Event: </a:t>
            </a:r>
            <a:r>
              <a:rPr lang="en-US" dirty="0"/>
              <a:t>ATCF9, University of Tsukuba, Center for Computational Sciences, Japan.</a:t>
            </a:r>
            <a:br>
              <a:rPr lang="en-US" dirty="0"/>
            </a:br>
            <a:r>
              <a:rPr lang="en-US" sz="2400" b="1" dirty="0"/>
              <a:t>Date:</a:t>
            </a:r>
            <a:r>
              <a:rPr lang="en-US" dirty="0"/>
              <a:t> 25 September 2025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03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C877-E376-813E-9BDA-EBE0A8227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Research Infrastructure Foundation: </a:t>
            </a:r>
            <a:r>
              <a:rPr lang="en-US" sz="4000" dirty="0" err="1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BdREN</a:t>
            </a:r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Network &amp; HPC</a:t>
            </a:r>
          </a:p>
        </p:txBody>
      </p:sp>
      <p:pic>
        <p:nvPicPr>
          <p:cNvPr id="12" name="Image 2" descr="preencoded.png">
            <a:extLst>
              <a:ext uri="{FF2B5EF4-FFF2-40B4-BE49-F238E27FC236}">
                <a16:creationId xmlns:a16="http://schemas.microsoft.com/office/drawing/2014/main" id="{FF899D9D-5EB6-EC84-DA82-0076D6EB79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41232" y="2568685"/>
            <a:ext cx="5181600" cy="979607"/>
          </a:xfrm>
          <a:prstGeom prst="rect">
            <a:avLst/>
          </a:prstGeom>
          <a:noFill/>
        </p:spPr>
      </p:pic>
      <p:pic>
        <p:nvPicPr>
          <p:cNvPr id="13" name="Image 3" descr="preencoded.png">
            <a:extLst>
              <a:ext uri="{FF2B5EF4-FFF2-40B4-BE49-F238E27FC236}">
                <a16:creationId xmlns:a16="http://schemas.microsoft.com/office/drawing/2014/main" id="{2A64743A-14AE-C07F-299A-FCBC0E94C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263" y="2646973"/>
            <a:ext cx="285750" cy="304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F1A968-1137-E59C-9DCD-B8E6F75715F8}"/>
              </a:ext>
            </a:extLst>
          </p:cNvPr>
          <p:cNvSpPr txBox="1"/>
          <p:nvPr/>
        </p:nvSpPr>
        <p:spPr>
          <a:xfrm>
            <a:off x="1387164" y="2580657"/>
            <a:ext cx="2752592" cy="334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1380" b="1" dirty="0">
                <a:latin typeface="Arial" pitchFamily="34" charset="0"/>
                <a:cs typeface="Arial" pitchFamily="34" charset="-120"/>
              </a:rPr>
              <a:t>Nationwide Connectivity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30FAA9-D315-442B-9760-BA0517AFF30F}"/>
              </a:ext>
            </a:extLst>
          </p:cNvPr>
          <p:cNvSpPr txBox="1"/>
          <p:nvPr/>
        </p:nvSpPr>
        <p:spPr>
          <a:xfrm>
            <a:off x="941230" y="2907957"/>
            <a:ext cx="5401213" cy="52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120" dirty="0">
                <a:latin typeface="Arial" pitchFamily="34" charset="0"/>
                <a:cs typeface="Arial" pitchFamily="34" charset="-120"/>
              </a:rPr>
              <a:t>Connects all public universities, research organizations, medical colleges and prominent private universities with a high-capacity 10/40 Gbps backbone network.</a:t>
            </a:r>
          </a:p>
        </p:txBody>
      </p:sp>
      <p:pic>
        <p:nvPicPr>
          <p:cNvPr id="18" name="Image 4" descr="preencoded.png">
            <a:extLst>
              <a:ext uri="{FF2B5EF4-FFF2-40B4-BE49-F238E27FC236}">
                <a16:creationId xmlns:a16="http://schemas.microsoft.com/office/drawing/2014/main" id="{BA5A8FDF-E8B9-AE5E-524F-3D75B16F2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32" y="3650201"/>
            <a:ext cx="5181600" cy="911411"/>
          </a:xfrm>
          <a:prstGeom prst="rect">
            <a:avLst/>
          </a:prstGeom>
          <a:noFill/>
        </p:spPr>
      </p:pic>
      <p:pic>
        <p:nvPicPr>
          <p:cNvPr id="19" name="Image 5" descr="preencoded.png">
            <a:extLst>
              <a:ext uri="{FF2B5EF4-FFF2-40B4-BE49-F238E27FC236}">
                <a16:creationId xmlns:a16="http://schemas.microsoft.com/office/drawing/2014/main" id="{77A97207-98C8-219D-33CD-66B103D11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006" y="3712072"/>
            <a:ext cx="228600" cy="304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0" name="Text 4">
            <a:extLst>
              <a:ext uri="{FF2B5EF4-FFF2-40B4-BE49-F238E27FC236}">
                <a16:creationId xmlns:a16="http://schemas.microsoft.com/office/drawing/2014/main" id="{08FBB939-6124-B652-D330-7D4A8E86CC5A}"/>
              </a:ext>
            </a:extLst>
          </p:cNvPr>
          <p:cNvSpPr/>
          <p:nvPr/>
        </p:nvSpPr>
        <p:spPr>
          <a:xfrm>
            <a:off x="1350269" y="3731122"/>
            <a:ext cx="3208853" cy="247312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380" b="1" dirty="0">
                <a:latin typeface="Arial" pitchFamily="34" charset="0"/>
                <a:ea typeface="Arial" pitchFamily="34" charset="-122"/>
                <a:cs typeface="Arial" pitchFamily="34" charset="-120"/>
              </a:rPr>
              <a:t>Global Research Connection</a:t>
            </a:r>
            <a:endParaRPr lang="en-US" sz="1380" dirty="0"/>
          </a:p>
        </p:txBody>
      </p:sp>
      <p:sp>
        <p:nvSpPr>
          <p:cNvPr id="21" name="Text 5">
            <a:extLst>
              <a:ext uri="{FF2B5EF4-FFF2-40B4-BE49-F238E27FC236}">
                <a16:creationId xmlns:a16="http://schemas.microsoft.com/office/drawing/2014/main" id="{4B1917F5-65D8-1891-83C5-6F1ADC2F37C9}"/>
              </a:ext>
            </a:extLst>
          </p:cNvPr>
          <p:cNvSpPr/>
          <p:nvPr/>
        </p:nvSpPr>
        <p:spPr>
          <a:xfrm>
            <a:off x="1031384" y="4029430"/>
            <a:ext cx="4880019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just">
              <a:lnSpc>
                <a:spcPts val="1800"/>
              </a:lnSpc>
              <a:buNone/>
            </a:pPr>
            <a:r>
              <a:rPr lang="en-US" sz="1120" dirty="0">
                <a:latin typeface="Arial" pitchFamily="34" charset="0"/>
                <a:ea typeface="Arial" pitchFamily="34" charset="-122"/>
                <a:cs typeface="Arial" pitchFamily="34" charset="-120"/>
              </a:rPr>
              <a:t>Linked to the Trans-Eurasia Information Network (TEIN) via Singapore's NREN (SingaREN) with a 1Gbps IPLC circuit.</a:t>
            </a:r>
            <a:endParaRPr lang="en-US" sz="1120" dirty="0"/>
          </a:p>
        </p:txBody>
      </p:sp>
      <p:pic>
        <p:nvPicPr>
          <p:cNvPr id="22" name="Image 6" descr="preencoded.png">
            <a:extLst>
              <a:ext uri="{FF2B5EF4-FFF2-40B4-BE49-F238E27FC236}">
                <a16:creationId xmlns:a16="http://schemas.microsoft.com/office/drawing/2014/main" id="{EBB571C0-DDE2-3C8C-B23C-BC88D5085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30" y="4665922"/>
            <a:ext cx="5181601" cy="1038106"/>
          </a:xfrm>
          <a:prstGeom prst="rect">
            <a:avLst/>
          </a:prstGeom>
          <a:noFill/>
        </p:spPr>
      </p:pic>
      <p:sp>
        <p:nvSpPr>
          <p:cNvPr id="24" name="Text 6">
            <a:extLst>
              <a:ext uri="{FF2B5EF4-FFF2-40B4-BE49-F238E27FC236}">
                <a16:creationId xmlns:a16="http://schemas.microsoft.com/office/drawing/2014/main" id="{D3F5B493-B6D0-7A91-F68C-8BB336FA29DB}"/>
              </a:ext>
            </a:extLst>
          </p:cNvPr>
          <p:cNvSpPr/>
          <p:nvPr/>
        </p:nvSpPr>
        <p:spPr>
          <a:xfrm>
            <a:off x="1374285" y="4744521"/>
            <a:ext cx="1862231" cy="24795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>
              <a:lnSpc>
                <a:spcPts val="2100"/>
              </a:lnSpc>
              <a:buNone/>
            </a:pPr>
            <a:r>
              <a:rPr lang="en-US" sz="1380" b="1" dirty="0">
                <a:latin typeface="Arial" pitchFamily="34" charset="0"/>
                <a:ea typeface="Arial" pitchFamily="34" charset="-122"/>
                <a:cs typeface="Arial" pitchFamily="34" charset="-120"/>
              </a:rPr>
              <a:t>Data Center Support</a:t>
            </a:r>
          </a:p>
        </p:txBody>
      </p:sp>
      <p:sp>
        <p:nvSpPr>
          <p:cNvPr id="25" name="Text 7">
            <a:extLst>
              <a:ext uri="{FF2B5EF4-FFF2-40B4-BE49-F238E27FC236}">
                <a16:creationId xmlns:a16="http://schemas.microsoft.com/office/drawing/2014/main" id="{88EF39C2-2F3D-0175-01F2-B83DF9B10944}"/>
              </a:ext>
            </a:extLst>
          </p:cNvPr>
          <p:cNvSpPr/>
          <p:nvPr/>
        </p:nvSpPr>
        <p:spPr>
          <a:xfrm>
            <a:off x="1023105" y="5036601"/>
            <a:ext cx="4888298" cy="6674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just">
              <a:lnSpc>
                <a:spcPts val="1800"/>
              </a:lnSpc>
              <a:buNone/>
            </a:pPr>
            <a:r>
              <a:rPr lang="en-US" sz="1120" dirty="0">
                <a:latin typeface="Arial" pitchFamily="34" charset="0"/>
                <a:ea typeface="Arial" pitchFamily="34" charset="-122"/>
                <a:cs typeface="Arial" pitchFamily="34" charset="-120"/>
              </a:rPr>
              <a:t>Comprehensive data center infrastructure with main Data Center (DC) and Disaster Recovery (DR) center to support research and educational institutions</a:t>
            </a:r>
          </a:p>
        </p:txBody>
      </p:sp>
      <p:pic>
        <p:nvPicPr>
          <p:cNvPr id="41" name="Content Placeholder 40">
            <a:extLst>
              <a:ext uri="{FF2B5EF4-FFF2-40B4-BE49-F238E27FC236}">
                <a16:creationId xmlns:a16="http://schemas.microsoft.com/office/drawing/2014/main" id="{A8E9EEA8-9944-F588-6862-94EB18D9A0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227605" y="2989258"/>
            <a:ext cx="5181600" cy="223329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D0D483B-7563-7457-E8BD-F0C5BA987CEA}"/>
              </a:ext>
            </a:extLst>
          </p:cNvPr>
          <p:cNvSpPr txBox="1"/>
          <p:nvPr/>
        </p:nvSpPr>
        <p:spPr>
          <a:xfrm>
            <a:off x="7456172" y="2538625"/>
            <a:ext cx="288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BdREN</a:t>
            </a:r>
            <a:r>
              <a:rPr lang="en-US" b="1" dirty="0"/>
              <a:t> Data Center Capacity</a:t>
            </a:r>
          </a:p>
        </p:txBody>
      </p:sp>
      <p:pic>
        <p:nvPicPr>
          <p:cNvPr id="44" name="Image 8" descr="preencoded.png">
            <a:extLst>
              <a:ext uri="{FF2B5EF4-FFF2-40B4-BE49-F238E27FC236}">
                <a16:creationId xmlns:a16="http://schemas.microsoft.com/office/drawing/2014/main" id="{B773A4D3-18D7-CC3D-E17D-C9425AF1BF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6006" y="4744521"/>
            <a:ext cx="228600" cy="304800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32619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BF273-2985-2BB4-F2CE-5B08515CD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EDC8-70EE-2B6C-D66E-B82FFE977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855" y="739616"/>
            <a:ext cx="10542270" cy="634048"/>
          </a:xfrm>
        </p:spPr>
        <p:txBody>
          <a:bodyPr>
            <a:noAutofit/>
          </a:bodyPr>
          <a:lstStyle/>
          <a:p>
            <a:r>
              <a:rPr lang="en-US" sz="4000" dirty="0" err="1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BdREN</a:t>
            </a:r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at a Glance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F76F9-C723-0E7C-6B8B-212CCD27B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117" y="1660767"/>
            <a:ext cx="7757964" cy="459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61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C4A28-D26E-228B-14C1-EB0F943B7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D805B-84A5-69DD-34E9-CB50AF153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99415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HEP in Bangladesh: A Critical Gap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DAC6F3-4E5C-0DD3-7445-20A42F5AC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12202"/>
            <a:ext cx="7002781" cy="43513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significant gap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exists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in High Energy Physics research, with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no dedicated, active research groups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in Bangladesh.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Some faculty members are engaged in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collaborative research with international groups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though detailed information on these collaborations is not available.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Strong Bachelor, Masters and PhD programs in physics exist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but HEP-specific research is very limited.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Dedicated HEP infrastructure and laboratories are absent.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Several Bangladeshi universities have </a:t>
            </a:r>
            <a:r>
              <a:rPr lang="en-US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MoUs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 with CERN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but details of research activities and data access remain unclear.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significant number of HEP theorist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have left the field due to appropriate funding allocations , specially travel funds and scholarship for research students.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Professors from Bangladeshi universities have 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visited CERN for collaboration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but significant progress in HEP research within the country is yet to be achieved.</a:t>
            </a:r>
          </a:p>
          <a:p>
            <a:pPr marL="0" indent="0" algn="just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8176FA-F21F-32F0-F6C3-6B9FB38F6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981" y="2601019"/>
            <a:ext cx="3625874" cy="243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1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EDD7-B11E-0CC8-0931-C2968F753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DCADD-3164-66A5-519A-F29E5D090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527" y="1262927"/>
            <a:ext cx="10515600" cy="549275"/>
          </a:xfrm>
        </p:spPr>
        <p:txBody>
          <a:bodyPr>
            <a:noAutofit/>
          </a:bodyPr>
          <a:lstStyle/>
          <a:p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Challenges Facing HEP Research</a:t>
            </a:r>
            <a:b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</a:br>
            <a:r>
              <a:rPr lang="en-US" sz="2000" b="0" dirty="0">
                <a:solidFill>
                  <a:schemeClr val="bg2">
                    <a:lumMod val="50000"/>
                  </a:schemeClr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Key Obstacles in High Energy Physics Development</a:t>
            </a:r>
            <a:b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</a:br>
            <a:b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</a:br>
            <a:endParaRPr lang="en-US" sz="4000" dirty="0"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45B5962-CDB5-3DF0-F53D-073EE56FAE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992963"/>
            <a:ext cx="3701903" cy="161679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  </a:t>
            </a:r>
            <a:r>
              <a:rPr lang="en-US" sz="2000" b="1" dirty="0"/>
              <a:t>Human Resources</a:t>
            </a:r>
            <a:endParaRPr lang="en-US" b="1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CE0B7F04-B051-D51C-7325-BC8845E47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73" y="1992963"/>
            <a:ext cx="467362" cy="459304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B67CE5CB-C20C-0914-A8FD-F221F2D8C493}"/>
              </a:ext>
            </a:extLst>
          </p:cNvPr>
          <p:cNvSpPr txBox="1"/>
          <p:nvPr/>
        </p:nvSpPr>
        <p:spPr>
          <a:xfrm>
            <a:off x="1188176" y="2452267"/>
            <a:ext cx="3385598" cy="950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Critical shortage of specialized HEP researchers and experienced mentors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F8826CA2-15C4-1DE2-3A59-B7F0AC2CA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086" y="1924983"/>
            <a:ext cx="458381" cy="466566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9E1B922D-20A3-8519-3A86-6F1F420331DB}"/>
              </a:ext>
            </a:extLst>
          </p:cNvPr>
          <p:cNvSpPr txBox="1"/>
          <p:nvPr/>
        </p:nvSpPr>
        <p:spPr>
          <a:xfrm>
            <a:off x="6789457" y="1992963"/>
            <a:ext cx="191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Collaboration Gap</a:t>
            </a:r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F6BB8C-9B64-DB80-BC6A-C586F9523581}"/>
              </a:ext>
            </a:extLst>
          </p:cNvPr>
          <p:cNvSpPr txBox="1"/>
          <p:nvPr/>
        </p:nvSpPr>
        <p:spPr>
          <a:xfrm>
            <a:off x="6789457" y="2303008"/>
            <a:ext cx="2923954" cy="950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Limited coordination among existing HEP/Particle Physics experts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B3858682-0AD0-372B-021A-C1B2AEB1E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439" y="4228726"/>
            <a:ext cx="496085" cy="47086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62E05B85-8791-4CF3-2633-E65033ADEFEA}"/>
              </a:ext>
            </a:extLst>
          </p:cNvPr>
          <p:cNvSpPr txBox="1"/>
          <p:nvPr/>
        </p:nvSpPr>
        <p:spPr>
          <a:xfrm>
            <a:off x="1188176" y="4279490"/>
            <a:ext cx="207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Funding Constraints</a:t>
            </a:r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362B931-6515-6696-7EDD-10EC7D8A1FE2}"/>
              </a:ext>
            </a:extLst>
          </p:cNvPr>
          <p:cNvSpPr txBox="1"/>
          <p:nvPr/>
        </p:nvSpPr>
        <p:spPr>
          <a:xfrm>
            <a:off x="1188176" y="4648823"/>
            <a:ext cx="3351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Insufficient financial resources for HEP projects and infrastructure</a:t>
            </a:r>
          </a:p>
          <a:p>
            <a:endParaRPr lang="en-US" dirty="0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72D8BE25-8729-26C4-93F3-E9BFDE923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086" y="4144594"/>
            <a:ext cx="483532" cy="466566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6EEBE41E-D291-BD00-C19F-6CAA7076ADE1}"/>
              </a:ext>
            </a:extLst>
          </p:cNvPr>
          <p:cNvSpPr txBox="1"/>
          <p:nvPr/>
        </p:nvSpPr>
        <p:spPr>
          <a:xfrm>
            <a:off x="6814441" y="4207459"/>
            <a:ext cx="12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Brain Drain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9A842B-8930-AEFA-A9A6-31C28F7A86E3}"/>
              </a:ext>
            </a:extLst>
          </p:cNvPr>
          <p:cNvSpPr txBox="1"/>
          <p:nvPr/>
        </p:nvSpPr>
        <p:spPr>
          <a:xfrm>
            <a:off x="6789457" y="4576791"/>
            <a:ext cx="3179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Talented researchers migrating abroad for better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0286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E21F9D-8CD1-6C0A-A878-AB468E3E6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B4ACC-3869-9FA0-E300-6AE83E687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1188"/>
            <a:ext cx="10515600" cy="1012914"/>
          </a:xfrm>
        </p:spPr>
        <p:txBody>
          <a:bodyPr>
            <a:noAutofit/>
          </a:bodyPr>
          <a:lstStyle/>
          <a:p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Strategic Vision for HEP Development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E11B0B-702E-6C5C-E536-06E899632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96992"/>
            <a:ext cx="6742814" cy="4280255"/>
          </a:xfrm>
        </p:spPr>
        <p:txBody>
          <a:bodyPr/>
          <a:lstStyle/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Goals include creating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HEP research opportunities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workshops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improving infrastructure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Plan to foster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national and international partnerships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to develop Bangladesh’s HEP potential.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Plan to connect with the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LHCONE.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Support the HEP community through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funding from local and international projects.</a:t>
            </a:r>
          </a:p>
          <a:p>
            <a:pPr marL="0" indent="0" algn="just">
              <a:lnSpc>
                <a:spcPct val="150000"/>
              </a:lnSpc>
              <a:buSzPct val="13000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3A5BD6-18CF-47E8-BAC0-820B59BFF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013" y="2254018"/>
            <a:ext cx="3930437" cy="265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78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27906-8397-6A27-15FC-EF80B808C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B002-D0BA-E29A-4F06-36E6B125F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1188"/>
            <a:ext cx="10515600" cy="1012914"/>
          </a:xfrm>
        </p:spPr>
        <p:txBody>
          <a:bodyPr>
            <a:noAutofit/>
          </a:bodyPr>
          <a:lstStyle/>
          <a:p>
            <a:r>
              <a:rPr lang="en-US" sz="4000" dirty="0"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Call for Collaboration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EC925B1-CA57-8B66-6041-9C82A5CB7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12202"/>
            <a:ext cx="10515599" cy="4351338"/>
          </a:xfrm>
        </p:spPr>
        <p:txBody>
          <a:bodyPr/>
          <a:lstStyle/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We invite support from the global HEP community, including partners here at the University of Tsukuba.</a:t>
            </a:r>
          </a:p>
          <a:p>
            <a:pPr algn="just">
              <a:lnSpc>
                <a:spcPct val="150000"/>
              </a:lnSpc>
              <a:buClr>
                <a:schemeClr val="accent6"/>
              </a:buClr>
              <a:buSzPct val="190000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Especially seeking mentorship, training, joint research projects, and infrastructure assistance.</a:t>
            </a:r>
          </a:p>
          <a:p>
            <a:pPr marL="0" indent="0" algn="just">
              <a:lnSpc>
                <a:spcPct val="150000"/>
              </a:lnSpc>
              <a:buSzPct val="13000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8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460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13578</TotalTime>
  <Words>423</Words>
  <Application>Microsoft Macintosh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 Unicode MS</vt:lpstr>
      <vt:lpstr>Adelle Sans Devanagari Semibold</vt:lpstr>
      <vt:lpstr>Angsana New</vt:lpstr>
      <vt:lpstr>Arial</vt:lpstr>
      <vt:lpstr>Arima Koshi</vt:lpstr>
      <vt:lpstr>Calibri</vt:lpstr>
      <vt:lpstr>Calibri Light</vt:lpstr>
      <vt:lpstr>Office Theme</vt:lpstr>
      <vt:lpstr>PowerPoint Presentation</vt:lpstr>
      <vt:lpstr>Research Infrastructure Foundation: BdREN Network &amp; HPC</vt:lpstr>
      <vt:lpstr>BdREN at a Glance</vt:lpstr>
      <vt:lpstr>HEP in Bangladesh: A Critical Gap</vt:lpstr>
      <vt:lpstr>Challenges Facing HEP Research Key Obstacles in High Energy Physics Development  </vt:lpstr>
      <vt:lpstr>Strategic Vision for HEP Development</vt:lpstr>
      <vt:lpstr>Call for Collaboration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Islam, Md Sajidul - islmy013</dc:creator>
  <cp:lastModifiedBy>Shamim Ahmed</cp:lastModifiedBy>
  <cp:revision>60</cp:revision>
  <dcterms:created xsi:type="dcterms:W3CDTF">2021-11-04T05:34:04Z</dcterms:created>
  <dcterms:modified xsi:type="dcterms:W3CDTF">2025-09-25T01:08:44Z</dcterms:modified>
</cp:coreProperties>
</file>