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93" r:id="rId4"/>
    <p:sldId id="258" r:id="rId5"/>
    <p:sldId id="260" r:id="rId6"/>
    <p:sldId id="259" r:id="rId7"/>
    <p:sldId id="261" r:id="rId8"/>
    <p:sldId id="262" r:id="rId9"/>
    <p:sldId id="263" r:id="rId10"/>
    <p:sldId id="280" r:id="rId11"/>
    <p:sldId id="285" r:id="rId12"/>
    <p:sldId id="282" r:id="rId13"/>
    <p:sldId id="279" r:id="rId14"/>
    <p:sldId id="281" r:id="rId15"/>
    <p:sldId id="292" r:id="rId16"/>
    <p:sldId id="294" r:id="rId17"/>
    <p:sldId id="297" r:id="rId18"/>
    <p:sldId id="278" r:id="rId19"/>
    <p:sldId id="283" r:id="rId20"/>
    <p:sldId id="291" r:id="rId21"/>
    <p:sldId id="290" r:id="rId22"/>
    <p:sldId id="295" r:id="rId23"/>
    <p:sldId id="296" r:id="rId2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2400" b="0" i="0" u="none" strike="noStrike" cap="none" spc="0" normalizeH="0" baseline="0"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 scaleToFitPaper="1"/>
  <p:showPr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4C3C2611-4C71-4FC5-86AE-919BDF0F9419}" styleName=""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000000"/>
              </a:solidFill>
              <a:prstDash val="solid"/>
              <a:miter/>
            </a:ln>
          </a:top>
          <a:bottom>
            <a:ln w="127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prstDash val="solid"/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381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000000"/>
              </a:solidFill>
              <a:prstDash val="solid"/>
              <a:miter/>
            </a:ln>
          </a:top>
          <a:bottom>
            <a:ln w="127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prstDash val="solid"/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38100" cap="flat">
              <a:solidFill>
                <a:srgbClr val="000000"/>
              </a:solidFill>
              <a:prstDash val="solid"/>
              <a:miter/>
            </a:ln>
          </a:top>
          <a:bottom>
            <a:ln w="127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prstDash val="solid"/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000000"/>
              </a:solidFill>
              <a:prstDash val="solid"/>
              <a:miter/>
            </a:ln>
          </a:top>
          <a:bottom>
            <a:ln w="381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prstDash val="solid"/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firstRow>
  </a:tblStyle>
  <a:tblStyle styleId="{EEE7283C-3CF3-47DC-8721-378D4A62B228}" styleName=""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/>
            </a:ln>
          </a:left>
          <a:right>
            <a:ln w="12700" cap="flat">
              <a:solidFill>
                <a:srgbClr val="838383"/>
              </a:solidFill>
              <a:prstDash val="solid"/>
              <a:miter/>
            </a:ln>
          </a:right>
          <a:top>
            <a:ln w="12700" cap="flat">
              <a:solidFill>
                <a:srgbClr val="838383"/>
              </a:solidFill>
              <a:prstDash val="solid"/>
              <a:miter/>
            </a:ln>
          </a:top>
          <a:bottom>
            <a:ln w="12700" cap="flat">
              <a:solidFill>
                <a:srgbClr val="838383"/>
              </a:solidFill>
              <a:prstDash val="solid"/>
              <a:miter/>
            </a:ln>
          </a:bottom>
          <a:insideH>
            <a:ln w="12700" cap="flat">
              <a:solidFill>
                <a:srgbClr val="838383"/>
              </a:solidFill>
              <a:prstDash val="solid"/>
              <a:miter/>
            </a:ln>
          </a:insideH>
          <a:insideV>
            <a:ln w="12700" cap="flat">
              <a:solidFill>
                <a:srgbClr val="838383"/>
              </a:solidFill>
              <a:prstDash val="solid"/>
              <a:miter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/>
            </a:ln>
          </a:left>
          <a:right>
            <a:ln w="12700" cap="flat">
              <a:solidFill>
                <a:srgbClr val="808080"/>
              </a:solidFill>
              <a:prstDash val="solid"/>
              <a:miter/>
            </a:ln>
          </a:right>
          <a:top>
            <a:ln w="12700" cap="flat">
              <a:solidFill>
                <a:srgbClr val="808080"/>
              </a:solidFill>
              <a:prstDash val="solid"/>
              <a:miter/>
            </a:ln>
          </a:top>
          <a:bottom>
            <a:ln w="12700" cap="flat">
              <a:solidFill>
                <a:srgbClr val="808080"/>
              </a:solidFill>
              <a:prstDash val="solid"/>
              <a:miter/>
            </a:ln>
          </a:bottom>
          <a:insideH>
            <a:ln w="12700" cap="flat">
              <a:solidFill>
                <a:srgbClr val="808080"/>
              </a:solidFill>
              <a:prstDash val="solid"/>
              <a:miter/>
            </a:ln>
          </a:insideH>
          <a:insideV>
            <a:ln w="12700" cap="flat">
              <a:solidFill>
                <a:srgbClr val="808080"/>
              </a:solidFill>
              <a:prstDash val="solid"/>
              <a:miter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38100" cap="flat">
              <a:solidFill>
                <a:schemeClr val="accent3"/>
              </a:solidFill>
              <a:prstDash val="solid"/>
              <a:miter/>
            </a:ln>
          </a:top>
          <a:bottom>
            <a:ln w="12700" cap="flat">
              <a:solidFill>
                <a:srgbClr val="4d4d4d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prstDash val="solid"/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/>
            </a:ln>
          </a:left>
          <a:right>
            <a:ln w="12700" cap="flat">
              <a:solidFill>
                <a:srgbClr val="4d4d4d"/>
              </a:solidFill>
              <a:prstDash val="solid"/>
              <a:miter/>
            </a:ln>
          </a:right>
          <a:top>
            <a:ln w="12700" cap="flat">
              <a:solidFill>
                <a:srgbClr val="4d4d4d"/>
              </a:solidFill>
              <a:prstDash val="solid"/>
              <a:miter/>
            </a:ln>
          </a:top>
          <a:bottom>
            <a:ln w="12700" cap="flat">
              <a:solidFill>
                <a:srgbClr val="4d4d4d"/>
              </a:solidFill>
              <a:prstDash val="solid"/>
              <a:miter/>
            </a:ln>
          </a:bottom>
          <a:insideH>
            <a:ln w="12700" cap="flat">
              <a:solidFill>
                <a:srgbClr val="4d4d4d"/>
              </a:solidFill>
              <a:prstDash val="solid"/>
              <a:miter/>
            </a:ln>
          </a:insideH>
          <a:insideV>
            <a:ln w="12700" cap="flat">
              <a:solidFill>
                <a:srgbClr val="4d4d4d"/>
              </a:solidFill>
              <a:prstDash val="solid"/>
              <a:miter/>
            </a:ln>
          </a:insideV>
        </a:tcBdr>
        <a:fill>
          <a:solidFill>
            <a:srgbClr val="60d937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000000"/>
              </a:solidFill>
              <a:miter/>
            </a:ln>
          </a:top>
          <a:bottom>
            <a:ln w="12700" cap="flat">
              <a:solidFill>
                <a:srgbClr val="000000"/>
              </a:solidFill>
              <a:miter/>
            </a:ln>
          </a:bottom>
          <a:insideH>
            <a:ln w="12700" cap="flat">
              <a:solidFill>
                <a:srgbClr val="000000"/>
              </a:solidFill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/>
            </a:ln>
          </a:left>
          <a:right>
            <a:ln w="254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000000"/>
              </a:solidFill>
              <a:miter/>
            </a:ln>
          </a:top>
          <a:bottom>
            <a:ln w="12700" cap="flat">
              <a:solidFill>
                <a:srgbClr val="000000"/>
              </a:solidFill>
              <a:miter/>
            </a:ln>
          </a:bottom>
          <a:insideH>
            <a:ln w="12700" cap="flat">
              <a:solidFill>
                <a:srgbClr val="000000"/>
              </a:solidFill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25400" cap="flat">
              <a:solidFill>
                <a:srgbClr val="000000"/>
              </a:solidFill>
              <a:prstDash val="solid"/>
              <a:miter/>
            </a:ln>
          </a:top>
          <a:bottom>
            <a:ln w="12700" cap="flat">
              <a:solidFill>
                <a:srgbClr val="6c6c6c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127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6c6c6c"/>
              </a:solidFill>
              <a:prstDash val="solid"/>
              <a:miter/>
            </a:ln>
          </a:top>
          <a:bottom>
            <a:ln w="127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000000"/>
              </a:solidFill>
              <a:prstDash val="solid"/>
              <a:miter/>
            </a:ln>
          </a:insideH>
          <a:insideV>
            <a:ln w="12700" cap="flat">
              <a:solidFill>
                <a:srgbClr val="000000"/>
              </a:solidFill>
              <a:prstDash val="solid"/>
              <a:miter/>
            </a:ln>
          </a:insideV>
        </a:tcBdr>
        <a:fill>
          <a:solidFill>
            <a:srgbClr val="d6dce0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3BA23B1-9221-436E-865A-0063620EA4FD}" styleName=""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/>
            </a:ln>
          </a:left>
          <a:right>
            <a:ln w="12700" cap="flat">
              <a:solidFill>
                <a:srgbClr val="464646"/>
              </a:solidFill>
              <a:prstDash val="solid"/>
              <a:miter/>
            </a:ln>
          </a:right>
          <a:top>
            <a:ln w="12700" cap="flat">
              <a:solidFill>
                <a:srgbClr val="464646"/>
              </a:solidFill>
              <a:prstDash val="solid"/>
              <a:miter/>
            </a:ln>
          </a:top>
          <a:bottom>
            <a:ln w="12700" cap="flat">
              <a:solidFill>
                <a:srgbClr val="464646"/>
              </a:solidFill>
              <a:prstDash val="solid"/>
              <a:miter/>
            </a:ln>
          </a:bottom>
          <a:insideH>
            <a:ln w="12700" cap="flat">
              <a:solidFill>
                <a:srgbClr val="464646"/>
              </a:solidFill>
              <a:prstDash val="solid"/>
              <a:miter/>
            </a:ln>
          </a:insideH>
          <a:insideV>
            <a:ln w="12700" cap="flat">
              <a:solidFill>
                <a:srgbClr val="464646"/>
              </a:solidFill>
              <a:prstDash val="solid"/>
              <a:miter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/>
            </a:ln>
          </a:left>
          <a:right>
            <a:ln w="12700" cap="flat">
              <a:solidFill>
                <a:srgbClr val="a6aaa9"/>
              </a:solidFill>
              <a:prstDash val="solid"/>
              <a:miter/>
            </a:ln>
          </a:right>
          <a:top>
            <a:ln w="12700" cap="flat">
              <a:solidFill>
                <a:srgbClr val="c3c3c3"/>
              </a:solidFill>
              <a:prstDash val="solid"/>
              <a:miter/>
            </a:ln>
          </a:top>
          <a:bottom>
            <a:ln w="12700" cap="flat">
              <a:solidFill>
                <a:srgbClr val="c3c3c3"/>
              </a:solidFill>
              <a:prstDash val="solid"/>
              <a:miter/>
            </a:ln>
          </a:bottom>
          <a:insideH>
            <a:ln w="12700" cap="flat">
              <a:solidFill>
                <a:srgbClr val="c3c3c3"/>
              </a:solidFill>
              <a:prstDash val="solid"/>
              <a:miter/>
            </a:ln>
          </a:insideH>
          <a:insideV>
            <a:ln w="12700" cap="flat">
              <a:solidFill>
                <a:srgbClr val="c3c3c3"/>
              </a:solidFill>
              <a:prstDash val="solid"/>
              <a:miter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/>
            </a:ln>
          </a:left>
          <a:right>
            <a:ln w="12700" cap="flat">
              <a:solidFill>
                <a:srgbClr val="5e5e5e"/>
              </a:solidFill>
              <a:prstDash val="solid"/>
              <a:miter/>
            </a:ln>
          </a:right>
          <a:top>
            <a:ln w="38100" cap="flat">
              <a:solidFill>
                <a:srgbClr val="cb297b"/>
              </a:solidFill>
              <a:prstDash val="solid"/>
              <a:miter/>
            </a:ln>
          </a:top>
          <a:bottom>
            <a:ln w="12700" cap="flat">
              <a:solidFill>
                <a:srgbClr val="5e5e5e"/>
              </a:solidFill>
              <a:prstDash val="solid"/>
              <a:miter/>
            </a:ln>
          </a:bottom>
          <a:insideH>
            <a:ln w="12700" cap="flat">
              <a:solidFill>
                <a:srgbClr val="5e5e5e"/>
              </a:solidFill>
              <a:prstDash val="solid"/>
              <a:miter/>
            </a:ln>
          </a:insideH>
          <a:insideV>
            <a:ln w="12700" cap="flat">
              <a:solidFill>
                <a:srgbClr val="5e5e5e"/>
              </a:solidFill>
              <a:prstDash val="solid"/>
              <a:miter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/>
            </a:ln>
          </a:left>
          <a:right>
            <a:ln w="12700" cap="flat">
              <a:solidFill>
                <a:srgbClr val="a6aaa9"/>
              </a:solidFill>
              <a:prstDash val="solid"/>
              <a:miter/>
            </a:ln>
          </a:right>
          <a:top>
            <a:ln w="12700" cap="flat">
              <a:solidFill>
                <a:srgbClr val="5e5e5e"/>
              </a:solidFill>
              <a:prstDash val="solid"/>
              <a:miter/>
            </a:ln>
          </a:top>
          <a:bottom>
            <a:ln w="12700" cap="flat">
              <a:solidFill>
                <a:srgbClr val="a6aaa9"/>
              </a:solidFill>
              <a:prstDash val="solid"/>
              <a:miter/>
            </a:ln>
          </a:bottom>
          <a:insideH>
            <a:ln w="12700" cap="flat">
              <a:solidFill>
                <a:srgbClr val="a6aaa9"/>
              </a:solidFill>
              <a:prstDash val="solid"/>
              <a:miter/>
            </a:ln>
          </a:insideH>
          <a:insideV>
            <a:ln w="12700" cap="flat">
              <a:solidFill>
                <a:srgbClr val="a6aaa9"/>
              </a:solidFill>
              <a:prstDash val="solid"/>
              <a:miter/>
            </a:ln>
          </a:insideV>
        </a:tcBdr>
        <a:fill>
          <a:solidFill>
            <a:srgbClr val="991a5f"/>
          </a:solidFill>
        </a:fill>
      </a:tcStyle>
    </a:firstRow>
  </a:tblStyle>
  <a:tblStyle styleId="{CF821DB8-F4EB-4A41-A1BA-3FCAFE7338EE}" styleName=""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/>
            </a:ln>
          </a:left>
          <a:right>
            <a:ln w="12700" cap="flat">
              <a:solidFill>
                <a:srgbClr val="5b5a5a"/>
              </a:solidFill>
              <a:prstDash val="solid"/>
              <a:miter/>
            </a:ln>
          </a:right>
          <a:top>
            <a:ln w="12700" cap="flat">
              <a:solidFill>
                <a:srgbClr val="5b5a5a"/>
              </a:solidFill>
              <a:prstDash val="solid"/>
              <a:miter/>
            </a:ln>
          </a:top>
          <a:bottom>
            <a:ln w="12700" cap="flat">
              <a:solidFill>
                <a:srgbClr val="5b5a5a"/>
              </a:solidFill>
              <a:prstDash val="solid"/>
              <a:miter/>
            </a:ln>
          </a:bottom>
          <a:insideH>
            <a:ln w="12700" cap="flat">
              <a:solidFill>
                <a:srgbClr val="5b5a5a"/>
              </a:solidFill>
              <a:prstDash val="solid"/>
              <a:miter/>
            </a:ln>
          </a:insideH>
          <a:insideV>
            <a:ln w="12700" cap="flat">
              <a:solidFill>
                <a:srgbClr val="5b5a5a"/>
              </a:solidFill>
              <a:prstDash val="solid"/>
              <a:miter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40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/>
            </a:ln>
          </a:left>
          <a:right>
            <a:ln w="12700" cap="flat">
              <a:solidFill>
                <a:srgbClr val="5b5a5a"/>
              </a:solidFill>
              <a:prstDash val="solid"/>
              <a:miter/>
            </a:ln>
          </a:right>
          <a:top>
            <a:ln w="12700" cap="flat">
              <a:solidFill>
                <a:srgbClr val="5b5a5a"/>
              </a:solidFill>
              <a:prstDash val="solid"/>
              <a:miter/>
            </a:ln>
          </a:top>
          <a:bottom>
            <a:ln w="12700" cap="flat">
              <a:solidFill>
                <a:srgbClr val="5b5a5a"/>
              </a:solidFill>
              <a:prstDash val="solid"/>
              <a:miter/>
            </a:ln>
          </a:bottom>
          <a:insideH>
            <a:ln w="12700" cap="flat">
              <a:solidFill>
                <a:srgbClr val="5b5a5a"/>
              </a:solidFill>
              <a:prstDash val="solid"/>
              <a:miter/>
            </a:ln>
          </a:insideH>
          <a:insideV>
            <a:ln w="12700" cap="flat">
              <a:solidFill>
                <a:srgbClr val="5b5a5a"/>
              </a:solidFill>
              <a:prstDash val="solid"/>
              <a:miter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/>
            </a:ln>
          </a:left>
          <a:right>
            <a:ln w="12700" cap="flat">
              <a:solidFill>
                <a:srgbClr val="5b5a5a"/>
              </a:solidFill>
              <a:prstDash val="solid"/>
              <a:miter/>
            </a:ln>
          </a:right>
          <a:top>
            <a:ln w="38100" cap="flat">
              <a:solidFill>
                <a:srgbClr val="f8ba00"/>
              </a:solidFill>
              <a:prstDash val="solid"/>
              <a:miter/>
            </a:ln>
          </a:top>
          <a:bottom>
            <a:ln w="12700" cap="flat">
              <a:solidFill>
                <a:srgbClr val="5b5a5a"/>
              </a:solidFill>
              <a:prstDash val="solid"/>
              <a:miter/>
            </a:ln>
          </a:bottom>
          <a:insideH>
            <a:ln w="12700" cap="flat">
              <a:solidFill>
                <a:srgbClr val="5b5a5a"/>
              </a:solidFill>
              <a:prstDash val="solid"/>
              <a:miter/>
            </a:ln>
          </a:insideH>
          <a:insideV>
            <a:ln w="12700" cap="flat">
              <a:solidFill>
                <a:srgbClr val="5b5a5a"/>
              </a:solidFill>
              <a:prstDash val="solid"/>
              <a:miter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/>
            </a:ln>
          </a:left>
          <a:right>
            <a:ln w="12700" cap="flat">
              <a:solidFill>
                <a:srgbClr val="5b5a5a"/>
              </a:solidFill>
              <a:prstDash val="solid"/>
              <a:miter/>
            </a:ln>
          </a:right>
          <a:top>
            <a:ln w="12700" cap="flat">
              <a:solidFill>
                <a:srgbClr val="5b5a5a"/>
              </a:solidFill>
              <a:prstDash val="solid"/>
              <a:miter/>
            </a:ln>
          </a:top>
          <a:bottom>
            <a:ln w="12700" cap="flat">
              <a:solidFill>
                <a:srgbClr val="5b5a5a"/>
              </a:solidFill>
              <a:prstDash val="solid"/>
              <a:miter/>
            </a:ln>
          </a:bottom>
          <a:insideH>
            <a:ln w="12700" cap="flat">
              <a:solidFill>
                <a:srgbClr val="5b5a5a"/>
              </a:solidFill>
              <a:prstDash val="solid"/>
              <a:miter/>
            </a:ln>
          </a:insideH>
          <a:insideV>
            <a:ln w="12700" cap="flat">
              <a:solidFill>
                <a:srgbClr val="5b5a5a"/>
              </a:solidFill>
              <a:prstDash val="solid"/>
              <a:miter/>
            </a:ln>
          </a:insideV>
        </a:tcBdr>
        <a:fill>
          <a:solidFill>
            <a:srgbClr val="ff9400"/>
          </a:solidFill>
        </a:fill>
      </a:tcStyle>
    </a:firstRow>
  </a:tblStyle>
  <a:tblStyle styleId="{C7B018BB-80A7-4F77-B60F-C8B233D01FF8}" styleName=""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/>
            </a:ln>
          </a:left>
          <a:right>
            <a:ln w="12700" cap="flat">
              <a:solidFill>
                <a:srgbClr val="536773"/>
              </a:solidFill>
              <a:prstDash val="solid"/>
              <a:miter/>
            </a:ln>
          </a:right>
          <a:top>
            <a:ln w="12700" cap="flat">
              <a:solidFill>
                <a:srgbClr val="536773"/>
              </a:solidFill>
              <a:prstDash val="solid"/>
              <a:miter/>
            </a:ln>
          </a:top>
          <a:bottom>
            <a:ln w="12700" cap="flat">
              <a:solidFill>
                <a:srgbClr val="536773"/>
              </a:solidFill>
              <a:prstDash val="solid"/>
              <a:miter/>
            </a:ln>
          </a:bottom>
          <a:insideH>
            <a:ln w="12700" cap="flat">
              <a:solidFill>
                <a:srgbClr val="536773"/>
              </a:solidFill>
              <a:prstDash val="solid"/>
              <a:miter/>
            </a:ln>
          </a:insideH>
          <a:insideV>
            <a:ln w="12700" cap="flat">
              <a:solidFill>
                <a:srgbClr val="536773"/>
              </a:solidFill>
              <a:prstDash val="solid"/>
              <a:miter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/>
            </a:ln>
          </a:left>
          <a:right>
            <a:ln w="25400" cap="flat">
              <a:solidFill>
                <a:srgbClr val="000000"/>
              </a:solidFill>
              <a:prstDash val="solid"/>
              <a:miter/>
            </a:ln>
          </a:right>
          <a:top>
            <a:ln w="12700" cap="flat">
              <a:solidFill>
                <a:srgbClr val="536773"/>
              </a:solidFill>
              <a:prstDash val="solid"/>
              <a:miter/>
            </a:ln>
          </a:top>
          <a:bottom>
            <a:ln w="12700" cap="flat">
              <a:solidFill>
                <a:srgbClr val="536773"/>
              </a:solidFill>
              <a:prstDash val="solid"/>
              <a:miter/>
            </a:ln>
          </a:bottom>
          <a:insideH>
            <a:ln w="12700" cap="flat">
              <a:solidFill>
                <a:srgbClr val="536773"/>
              </a:solidFill>
              <a:prstDash val="solid"/>
              <a:miter/>
            </a:ln>
          </a:insideH>
          <a:insideV>
            <a:ln w="12700" cap="flat">
              <a:solidFill>
                <a:srgbClr val="536773"/>
              </a:solidFill>
              <a:prstDash val="solid"/>
              <a:miter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/>
            </a:ln>
          </a:left>
          <a:right>
            <a:ln w="12700" cap="flat">
              <a:solidFill>
                <a:srgbClr val="536773"/>
              </a:solidFill>
              <a:prstDash val="solid"/>
              <a:miter/>
            </a:ln>
          </a:right>
          <a:top>
            <a:ln w="38100" cap="flat">
              <a:solidFill>
                <a:srgbClr val="000000"/>
              </a:solidFill>
              <a:prstDash val="solid"/>
              <a:miter/>
            </a:ln>
          </a:top>
          <a:bottom>
            <a:ln w="127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536773"/>
              </a:solidFill>
              <a:prstDash val="solid"/>
              <a:miter/>
            </a:ln>
          </a:insideH>
          <a:insideV>
            <a:ln w="12700" cap="flat">
              <a:solidFill>
                <a:srgbClr val="536773"/>
              </a:solidFill>
              <a:prstDash val="solid"/>
              <a:miter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/>
            </a:ln>
          </a:left>
          <a:right>
            <a:ln w="12700" cap="flat">
              <a:solidFill>
                <a:srgbClr val="536773"/>
              </a:solidFill>
              <a:prstDash val="solid"/>
              <a:miter/>
            </a:ln>
          </a:right>
          <a:top>
            <a:ln w="12700" cap="flat">
              <a:solidFill>
                <a:srgbClr val="000000"/>
              </a:solidFill>
              <a:prstDash val="solid"/>
              <a:miter/>
            </a:ln>
          </a:top>
          <a:bottom>
            <a:ln w="12700" cap="flat">
              <a:solidFill>
                <a:srgbClr val="000000"/>
              </a:solidFill>
              <a:prstDash val="solid"/>
              <a:miter/>
            </a:ln>
          </a:bottom>
          <a:insideH>
            <a:ln w="12700" cap="flat">
              <a:solidFill>
                <a:srgbClr val="536773"/>
              </a:solidFill>
              <a:prstDash val="solid"/>
              <a:miter/>
            </a:ln>
          </a:insideH>
          <a:insideV>
            <a:ln w="12700" cap="flat">
              <a:solidFill>
                <a:srgbClr val="536773"/>
              </a:solidFill>
              <a:prstDash val="solid"/>
              <a:miter/>
            </a:ln>
          </a:insideV>
        </a:tcBdr>
        <a:fill>
          <a:solidFill>
            <a:schemeClr val="accent1">
              <a:lumOff val="16850"/>
            </a:schemeClr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9243"/>
    <p:restoredTop sz="81846"/>
  </p:normalViewPr>
  <p:slideViewPr>
    <p:cSldViewPr snapToGrid="0">
      <p:cViewPr>
        <p:scale>
          <a:sx n="60" d="100"/>
          <a:sy n="60" d="100"/>
        </p:scale>
        <p:origin x="232" y="784"/>
      </p:cViewPr>
      <p:guideLst>
        <p:guide orient="horz" pos="4319"/>
        <p:guide pos="76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slide" Target="slides/slide13.xml"  /><Relationship Id="rId16" Type="http://schemas.openxmlformats.org/officeDocument/2006/relationships/slide" Target="slides/slide14.xml"  /><Relationship Id="rId17" Type="http://schemas.openxmlformats.org/officeDocument/2006/relationships/slide" Target="slides/slide15.xml"  /><Relationship Id="rId18" Type="http://schemas.openxmlformats.org/officeDocument/2006/relationships/slide" Target="slides/slide16.xml"  /><Relationship Id="rId19" Type="http://schemas.openxmlformats.org/officeDocument/2006/relationships/slide" Target="slides/slide17.xml"  /><Relationship Id="rId2" Type="http://schemas.openxmlformats.org/officeDocument/2006/relationships/notesMaster" Target="notesMasters/notesMaster1.xml"  /><Relationship Id="rId20" Type="http://schemas.openxmlformats.org/officeDocument/2006/relationships/slide" Target="slides/slide18.xml"  /><Relationship Id="rId21" Type="http://schemas.openxmlformats.org/officeDocument/2006/relationships/slide" Target="slides/slide19.xml"  /><Relationship Id="rId22" Type="http://schemas.openxmlformats.org/officeDocument/2006/relationships/slide" Target="slides/slide20.xml"  /><Relationship Id="rId23" Type="http://schemas.openxmlformats.org/officeDocument/2006/relationships/slide" Target="slides/slide21.xml"  /><Relationship Id="rId24" Type="http://schemas.openxmlformats.org/officeDocument/2006/relationships/slide" Target="slides/slide22.xml"  /><Relationship Id="rId25" Type="http://schemas.openxmlformats.org/officeDocument/2006/relationships/presProps" Target="presProps.xml"  /><Relationship Id="rId26" Type="http://schemas.openxmlformats.org/officeDocument/2006/relationships/viewProps" Target="viewProps.xml"  /><Relationship Id="rId27" Type="http://schemas.openxmlformats.org/officeDocument/2006/relationships/theme" Target="theme/theme1.xml"  /><Relationship Id="rId28" Type="http://schemas.openxmlformats.org/officeDocument/2006/relationships/tableStyles" Target="tableStyles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 noTextEdit="1"/>
          </p:cNvSpPr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64493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5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16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9"/>
          <p:cNvSpPr>
            <a:spLocks noGrp="1" noRot="1" noChangeAspect="1" noTextEdit="1"/>
          </p:cNvSpPr>
          <p:nvPr>
            <p:ph type="sldImg" idx="0"/>
          </p:nvPr>
        </p:nvSpPr>
        <p:spPr/>
        <p:txBody>
          <a:bodyPr/>
          <a:p>
            <a:endParaRPr lang="en-US" altLang="ko-KR"/>
          </a:p>
        </p:txBody>
      </p:sp>
      <p:sp>
        <p:nvSpPr>
          <p:cNvPr id="3" name="Shape 190"/>
          <p:cNvSpPr>
            <a:spLocks noGrp="1"/>
          </p:cNvSpPr>
          <p:nvPr>
            <p:ph type="body" sz="quarter" idx="1"/>
          </p:nvPr>
        </p:nvSpPr>
        <p:spPr/>
        <p:txBody>
          <a:bodyPr/>
          <a:p>
            <a:pPr lvl="0">
              <a:defRPr/>
            </a:pPr>
            <a:r>
              <a:rPr lang="ko-KR" altLang="en-US"/>
              <a:t/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4781922"/>
      </p:ext>
    </p:extLst>
  </p:cSld>
  <p:clrMapOvr>
    <a:masterClrMapping/>
  </p:clrMapOvr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9"/>
          <p:cNvSpPr>
            <a:spLocks noGrp="1" noRot="1" noChangeAspect="1" noTextEdit="1"/>
          </p:cNvSpPr>
          <p:nvPr>
            <p:ph type="sldImg" idx="0"/>
          </p:nvPr>
        </p:nvSpPr>
        <p:spPr/>
        <p:txBody>
          <a:bodyPr/>
          <a:p>
            <a:endParaRPr lang="en-US" altLang="ko-KR"/>
          </a:p>
        </p:txBody>
      </p:sp>
      <p:sp>
        <p:nvSpPr>
          <p:cNvPr id="3" name="Shape 190"/>
          <p:cNvSpPr>
            <a:spLocks noGrp="1"/>
          </p:cNvSpPr>
          <p:nvPr>
            <p:ph type="body" sz="quarter" idx="1"/>
          </p:nvPr>
        </p:nvSpPr>
        <p:spPr/>
        <p:txBody>
          <a:bodyPr/>
          <a:p>
            <a:pPr lvl="0">
              <a:defRPr/>
            </a:pPr>
            <a:r>
              <a:rPr lang="en-US" altLang="ko-KR"/>
              <a:t/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142467"/>
      </p:ext>
    </p:extLst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저자 및 날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lnSpc>
                <a:spcPct val="100000"/>
              </a:lnSpc>
              <a:spcBef>
                <a:spcPts val="0"/>
              </a:spcBef>
              <a:buSzTx/>
              <a:buNone/>
              <a:defRPr sz="3420" b="1">
                <a:solidFill>
                  <a:srgbClr val="FFFFFF"/>
                </a:solidFill>
              </a:defRPr>
            </a:lvl1pPr>
          </a:lstStyle>
          <a:p>
            <a:r>
              <a:t>저자 및 날짜</a:t>
            </a:r>
          </a:p>
        </p:txBody>
      </p:sp>
      <p:sp>
        <p:nvSpPr>
          <p:cNvPr id="12" name="프레젠테이션 제목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프레젠테이션 제목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5pPr>
          </a:lstStyle>
          <a:p>
            <a:r>
              <a:t>프레젠테이션 부제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내역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내역서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중요한 사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사실 정보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사실 정보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인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속성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속성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“멋진 인용구”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파란 하늘을 배경으로 아래에서 올려다본 열기구"/>
          <p:cNvSpPr>
            <a:spLocks noGrp="1"/>
          </p:cNvSpPr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열기구의 윗부분을 위에서 근접 촬영한 사진"/>
          <p:cNvSpPr>
            <a:spLocks noGrp="1"/>
          </p:cNvSpPr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파란 하늘을 배경으로 아래에서 올려다본 열기구"/>
          <p:cNvSpPr>
            <a:spLocks noGrp="1"/>
          </p:cNvSpPr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파란 하늘을 배경으로 아래에서 올려다본 열기구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빈 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Line"/>
          <p:cNvSpPr/>
          <p:nvPr/>
        </p:nvSpPr>
        <p:spPr>
          <a:xfrm>
            <a:off x="1066800" y="2768600"/>
            <a:ext cx="9512612" cy="18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0" name="Image"/>
          <p:cNvSpPr>
            <a:spLocks noGrp="1"/>
          </p:cNvSpPr>
          <p:nvPr>
            <p:ph type="pic" idx="21"/>
          </p:nvPr>
        </p:nvSpPr>
        <p:spPr>
          <a:xfrm>
            <a:off x="12052300" y="-1016000"/>
            <a:ext cx="12788900" cy="19037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1066800" y="469900"/>
            <a:ext cx="9525000" cy="1968500"/>
          </a:xfrm>
          <a:prstGeom prst="rect">
            <a:avLst/>
          </a:prstGeom>
        </p:spPr>
        <p:txBody>
          <a:bodyPr anchor="b"/>
          <a:lstStyle>
            <a:lvl1pPr defTabSz="825500">
              <a:lnSpc>
                <a:spcPct val="100000"/>
              </a:lnSpc>
              <a:defRPr sz="5800" b="0" spc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66800" y="3124200"/>
            <a:ext cx="9525000" cy="9372600"/>
          </a:xfrm>
          <a:prstGeom prst="rect">
            <a:avLst/>
          </a:prstGeom>
        </p:spPr>
        <p:txBody>
          <a:bodyPr/>
          <a:lstStyle>
            <a:lvl1pPr marL="4572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1pPr>
            <a:lvl2pPr marL="9144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2pPr>
            <a:lvl3pPr marL="13716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3pPr>
            <a:lvl4pPr marL="18288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4pPr>
            <a:lvl5pPr marL="22860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7643" y="12985800"/>
            <a:ext cx="368504" cy="374600"/>
          </a:xfrm>
          <a:prstGeom prst="rect">
            <a:avLst/>
          </a:prstGeom>
        </p:spPr>
        <p:txBody>
          <a:bodyPr/>
          <a:lstStyle>
            <a:lvl1pPr algn="l" defTabSz="82550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rgbClr val="BFF823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600"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  <a:endParaRPr/>
          </a:p>
        </p:txBody>
      </p:sp>
      <p:sp>
        <p:nvSpPr>
          <p:cNvPr id="161" name="Line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rgbClr val="BFF823"/>
            </a:solidFill>
            <a:miter lim="400000"/>
          </a:ln>
        </p:spPr>
        <p:txBody>
          <a:bodyPr lIns="0" tIns="0" rIns="0" bIns="0" anchor="ctr"/>
          <a:lstStyle/>
          <a:p>
            <a:pPr defTabSz="584200">
              <a:defRPr sz="2600"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  <a:endParaRPr/>
          </a:p>
        </p:txBody>
      </p:sp>
      <p:sp>
        <p:nvSpPr>
          <p:cNvPr id="16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571500" y="715982"/>
            <a:ext cx="23241000" cy="1951018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60000"/>
              </a:lnSpc>
              <a:defRPr sz="12000" b="0" spc="-239">
                <a:solidFill>
                  <a:srgbClr val="3B39E4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r>
              <a:t>Slide Title 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31499" y="12268199"/>
            <a:ext cx="371756" cy="555245"/>
          </a:xfrm>
          <a:prstGeom prst="rect">
            <a:avLst/>
          </a:prstGeom>
        </p:spPr>
        <p:txBody>
          <a:bodyPr/>
          <a:lstStyle>
            <a:lvl1pPr algn="r" defTabSz="825500">
              <a:defRPr sz="2800" spc="28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열기구의 윗부분을 위에서 근접 촬영한 사진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프레젠테이션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프레젠테이션 제목</a:t>
            </a:r>
          </a:p>
        </p:txBody>
      </p:sp>
      <p:sp>
        <p:nvSpPr>
          <p:cNvPr id="23" name="저자 및 날짜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lnSpc>
                <a:spcPct val="100000"/>
              </a:lnSpc>
              <a:spcBef>
                <a:spcPts val="0"/>
              </a:spcBef>
              <a:buSzTx/>
              <a:buNone/>
              <a:defRPr sz="3420" b="1"/>
            </a:lvl1pPr>
          </a:lstStyle>
          <a:p>
            <a:r>
              <a:t>저자 및 날짜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5pPr>
          </a:lstStyle>
          <a:p>
            <a:r>
              <a:t>프레젠테이션 부제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사진 대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열기구를 아래에서 근접 촬영한 사진"/>
          <p:cNvSpPr>
            <a:spLocks noGrp="1"/>
          </p:cNvSpPr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슬라이드 제목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슬라이드 부제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슬라이드 제목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슬라이드 제목</a:t>
            </a:r>
          </a:p>
        </p:txBody>
      </p:sp>
      <p:sp>
        <p:nvSpPr>
          <p:cNvPr id="43" name="슬라이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슬라이드 부제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, 구분점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슬라이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슬라이드 부제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파란 하늘을 배경으로 아래에서 올려다본 열기구"/>
          <p:cNvSpPr>
            <a:spLocks noGrp="1"/>
          </p:cNvSpPr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슬라이드 제목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섹션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섹션 제목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섹션 제목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전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슬라이드 제목</a:t>
            </a:r>
          </a:p>
        </p:txBody>
      </p:sp>
      <p:sp>
        <p:nvSpPr>
          <p:cNvPr id="80" name="슬라이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슬라이드 부제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의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의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의제 제목</a:t>
            </a:r>
          </a:p>
        </p:txBody>
      </p:sp>
      <p:sp>
        <p:nvSpPr>
          <p:cNvPr id="89" name="의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의제 부제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의제 주제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slideLayout" Target="../slideLayouts/slideLayout14.xml"  /><Relationship Id="rId15" Type="http://schemas.openxmlformats.org/officeDocument/2006/relationships/slideLayout" Target="../slideLayouts/slideLayout15.xml"  /><Relationship Id="rId16" Type="http://schemas.openxmlformats.org/officeDocument/2006/relationships/slideLayout" Target="../slideLayouts/slideLayout16.xml"  /><Relationship Id="rId17" Type="http://schemas.openxmlformats.org/officeDocument/2006/relationships/slideLayout" Target="../slideLayouts/slideLayout17.xml"  /><Relationship Id="rId18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슬라이드 제목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image" Target="../media/image46.png"  /><Relationship Id="rId3" Type="http://schemas.openxmlformats.org/officeDocument/2006/relationships/image" Target="../media/image47.png"  /><Relationship Id="rId4" Type="http://schemas.openxmlformats.org/officeDocument/2006/relationships/image" Target="../media/image48.png"  /><Relationship Id="rId5" Type="http://schemas.openxmlformats.org/officeDocument/2006/relationships/image" Target="../media/image49.pn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image" Target="../media/image50.png"  /><Relationship Id="rId3" Type="http://schemas.openxmlformats.org/officeDocument/2006/relationships/image" Target="../media/image51.pn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52.png"  /><Relationship Id="rId3" Type="http://schemas.openxmlformats.org/officeDocument/2006/relationships/hyperlink" Target="https://github.com/orgs/gsdc/repositories?q=visibility:public+archived:false" TargetMode="External" /><Relationship Id="rId4" Type="http://schemas.openxmlformats.org/officeDocument/2006/relationships/image" Target="../media/image53.pn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54.png"  /><Relationship Id="rId3" Type="http://schemas.openxmlformats.org/officeDocument/2006/relationships/image" Target="../media/image55.png"  /><Relationship Id="rId4" Type="http://schemas.openxmlformats.org/officeDocument/2006/relationships/image" Target="../media/image56.png"  /><Relationship Id="rId5" Type="http://schemas.openxmlformats.org/officeDocument/2006/relationships/image" Target="../media/image57.pn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58.pn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8.xml"  /><Relationship Id="rId3" Type="http://schemas.openxmlformats.org/officeDocument/2006/relationships/image" Target="../media/image59.png"  /><Relationship Id="rId4" Type="http://schemas.openxmlformats.org/officeDocument/2006/relationships/image" Target="../media/image60.pn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8.xml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2.tif"  /><Relationship Id="rId3" Type="http://schemas.openxmlformats.org/officeDocument/2006/relationships/image" Target="../media/image3.png"  /><Relationship Id="rId4" Type="http://schemas.openxmlformats.org/officeDocument/2006/relationships/image" Target="../media/image4.png"  /><Relationship Id="rId5" Type="http://schemas.openxmlformats.org/officeDocument/2006/relationships/image" Target="../media/image5.tif"  /><Relationship Id="rId6" Type="http://schemas.openxmlformats.org/officeDocument/2006/relationships/image" Target="../media/image6.png"  /><Relationship Id="rId7" Type="http://schemas.openxmlformats.org/officeDocument/2006/relationships/image" Target="../media/image7.jpeg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image" Target="../media/image61.png"  /><Relationship Id="rId3" Type="http://schemas.openxmlformats.org/officeDocument/2006/relationships/image" Target="../media/image62.png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hyperlink" Target="https://machinezone.github.io/research/networking-solutions-for-kubernetes/" TargetMode="External" /><Relationship Id="rId3" Type="http://schemas.openxmlformats.org/officeDocument/2006/relationships/image" Target="../media/image63.png"  /><Relationship Id="rId4" Type="http://schemas.openxmlformats.org/officeDocument/2006/relationships/image" Target="../media/image64.png"  /><Relationship Id="rId5" Type="http://schemas.openxmlformats.org/officeDocument/2006/relationships/image" Target="../media/image65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10" Type="http://schemas.openxmlformats.org/officeDocument/2006/relationships/image" Target="../media/image16.png"  /><Relationship Id="rId11" Type="http://schemas.openxmlformats.org/officeDocument/2006/relationships/image" Target="../media/image17.png"  /><Relationship Id="rId2" Type="http://schemas.openxmlformats.org/officeDocument/2006/relationships/image" Target="../media/image8.png"  /><Relationship Id="rId3" Type="http://schemas.openxmlformats.org/officeDocument/2006/relationships/image" Target="../media/image9.jpeg"  /><Relationship Id="rId4" Type="http://schemas.openxmlformats.org/officeDocument/2006/relationships/image" Target="../media/image10.jpeg"  /><Relationship Id="rId5" Type="http://schemas.openxmlformats.org/officeDocument/2006/relationships/image" Target="../media/image11.png"  /><Relationship Id="rId6" Type="http://schemas.openxmlformats.org/officeDocument/2006/relationships/image" Target="../media/image12.png"  /><Relationship Id="rId7" Type="http://schemas.openxmlformats.org/officeDocument/2006/relationships/image" Target="../media/image13.png"  /><Relationship Id="rId8" Type="http://schemas.openxmlformats.org/officeDocument/2006/relationships/image" Target="../media/image14.png"  /><Relationship Id="rId9" Type="http://schemas.openxmlformats.org/officeDocument/2006/relationships/image" Target="../media/image15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8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10" Type="http://schemas.openxmlformats.org/officeDocument/2006/relationships/image" Target="../media/image27.png"  /><Relationship Id="rId11" Type="http://schemas.openxmlformats.org/officeDocument/2006/relationships/image" Target="../media/image28.png"  /><Relationship Id="rId12" Type="http://schemas.openxmlformats.org/officeDocument/2006/relationships/image" Target="../media/image29.png"  /><Relationship Id="rId2" Type="http://schemas.openxmlformats.org/officeDocument/2006/relationships/image" Target="../media/image19.jpeg"  /><Relationship Id="rId3" Type="http://schemas.openxmlformats.org/officeDocument/2006/relationships/image" Target="../media/image20.png"  /><Relationship Id="rId4" Type="http://schemas.openxmlformats.org/officeDocument/2006/relationships/image" Target="../media/image21.jpeg"  /><Relationship Id="rId5" Type="http://schemas.openxmlformats.org/officeDocument/2006/relationships/image" Target="../media/image22.png"  /><Relationship Id="rId6" Type="http://schemas.openxmlformats.org/officeDocument/2006/relationships/image" Target="../media/image23.png"  /><Relationship Id="rId7" Type="http://schemas.openxmlformats.org/officeDocument/2006/relationships/image" Target="../media/image24.png"  /><Relationship Id="rId8" Type="http://schemas.openxmlformats.org/officeDocument/2006/relationships/image" Target="../media/image25.png"  /><Relationship Id="rId9" Type="http://schemas.openxmlformats.org/officeDocument/2006/relationships/image" Target="../media/image26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4.xml"  /><Relationship Id="rId2" Type="http://schemas.openxmlformats.org/officeDocument/2006/relationships/image" Target="../media/image30.png"  /><Relationship Id="rId3" Type="http://schemas.openxmlformats.org/officeDocument/2006/relationships/image" Target="../media/image31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image" Target="../media/image32.tif"  /><Relationship Id="rId3" Type="http://schemas.openxmlformats.org/officeDocument/2006/relationships/image" Target="../media/image33.tif"  /><Relationship Id="rId4" Type="http://schemas.openxmlformats.org/officeDocument/2006/relationships/image" Target="../media/image34.tif"  /><Relationship Id="rId5" Type="http://schemas.openxmlformats.org/officeDocument/2006/relationships/image" Target="../media/image35.png"  /><Relationship Id="rId6" Type="http://schemas.openxmlformats.org/officeDocument/2006/relationships/image" Target="../media/image36.png"  /><Relationship Id="rId7" Type="http://schemas.openxmlformats.org/officeDocument/2006/relationships/image" Target="../media/image37.jpeg"  /><Relationship Id="rId8" Type="http://schemas.openxmlformats.org/officeDocument/2006/relationships/image" Target="../media/image38.jpeg"  /><Relationship Id="rId9" Type="http://schemas.openxmlformats.org/officeDocument/2006/relationships/image" Target="../media/image39.tif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40.png"  /><Relationship Id="rId3" Type="http://schemas.openxmlformats.org/officeDocument/2006/relationships/image" Target="../media/image41.png"  /><Relationship Id="rId4" Type="http://schemas.openxmlformats.org/officeDocument/2006/relationships/image" Target="../media/image42.pn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image" Target="../media/image43.png"  /><Relationship Id="rId3" Type="http://schemas.openxmlformats.org/officeDocument/2006/relationships/image" Target="../media/image44.png"  /><Relationship Id="rId4" Type="http://schemas.openxmlformats.org/officeDocument/2006/relationships/image" Target="../media/image45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1-3 November 2023 @ ATCF7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>
            <a:lvl1pPr algn="r" defTabSz="825500">
              <a:defRPr sz="3600"/>
            </a:lvl1pPr>
          </a:lstStyle>
          <a:p>
            <a:pPr lvl="0">
              <a:defRPr/>
            </a:pPr>
            <a:r>
              <a:rPr lang="en-US" altLang="ko-KR"/>
              <a:t>25 </a:t>
            </a:r>
            <a:r>
              <a:rPr lang="en-US"/>
              <a:t>September</a:t>
            </a:r>
            <a:r>
              <a:rPr/>
              <a:t> 202</a:t>
            </a:r>
            <a:r>
              <a:rPr lang="en-US" altLang="ko-KR"/>
              <a:t>5</a:t>
            </a:r>
            <a:r>
              <a:rPr/>
              <a:t> @ ATCF</a:t>
            </a:r>
            <a:r>
              <a:rPr lang="en-US" altLang="ko-KR"/>
              <a:t>9</a:t>
            </a:r>
            <a:endParaRPr/>
          </a:p>
        </p:txBody>
      </p:sp>
      <p:sp>
        <p:nvSpPr>
          <p:cNvPr id="193" name="KISTI-GSDC Report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algn="r"/>
          </a:lstStyle>
          <a:p>
            <a:r>
              <a:t>KISTI-GSDC Report</a:t>
            </a:r>
          </a:p>
        </p:txBody>
      </p:sp>
      <p:sp>
        <p:nvSpPr>
          <p:cNvPr id="194" name="Geonmo Ryu, Sang-Un Ahn, Sangwook Bae…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dirty="0" err="1"/>
              <a:t>Geonmo</a:t>
            </a:r>
            <a:r>
              <a:rPr dirty="0"/>
              <a:t> Ryu, </a:t>
            </a:r>
            <a:r>
              <a:rPr lang="en-US" dirty="0" err="1"/>
              <a:t>Byungyun</a:t>
            </a:r>
            <a:r>
              <a:rPr dirty="0"/>
              <a:t> </a:t>
            </a:r>
            <a:r>
              <a:rPr lang="en-US" dirty="0"/>
              <a:t>Kong</a:t>
            </a:r>
          </a:p>
          <a:p>
            <a:pPr algn="r"/>
            <a:r>
              <a:rPr dirty="0"/>
              <a:t>On behalf of KISTI-GSDC</a:t>
            </a:r>
          </a:p>
        </p:txBody>
      </p:sp>
      <p:pic>
        <p:nvPicPr>
          <p:cNvPr id="195" name="chagroup02.png" descr="chagroup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403" y="9272894"/>
            <a:ext cx="3327401" cy="3543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DS in one slide"/>
          <p:cNvSpPr txBox="1"/>
          <p:nvPr/>
        </p:nvSpPr>
        <p:spPr>
          <a:xfrm>
            <a:off x="9630404" y="252597"/>
            <a:ext cx="512319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EOS Disk Status</a:t>
            </a:r>
            <a:endParaRPr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A5FF87A-3A14-4425-9053-AE66CA707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4379" y="1234918"/>
            <a:ext cx="11250689" cy="1609755"/>
          </a:xfrm>
          <a:prstGeom prst="rect">
            <a:avLst/>
          </a:prstGeom>
        </p:spPr>
      </p:pic>
      <p:sp>
        <p:nvSpPr>
          <p:cNvPr id="15" name="Grid services running on VMs provided by oVirt cluster…">
            <a:extLst>
              <a:ext uri="{FF2B5EF4-FFF2-40B4-BE49-F238E27FC236}">
                <a16:creationId xmlns:a16="http://schemas.microsoft.com/office/drawing/2014/main" id="{636E99D2-C5E2-4DC9-96AB-549856F972C3}"/>
              </a:ext>
            </a:extLst>
          </p:cNvPr>
          <p:cNvSpPr txBox="1">
            <a:spLocks/>
          </p:cNvSpPr>
          <p:nvPr/>
        </p:nvSpPr>
        <p:spPr>
          <a:xfrm>
            <a:off x="1206499" y="1385888"/>
            <a:ext cx="13088235" cy="11483915"/>
          </a:xfrm>
          <a:prstGeom prst="rect">
            <a:avLst/>
          </a:prstGeom>
        </p:spPr>
        <p:txBody>
          <a:bodyPr>
            <a:normAutofit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spcBef>
                <a:spcPts val="2300"/>
              </a:spcBef>
              <a:defRPr sz="2496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Running a container-based EOS server directly with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podman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Container Image: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AlmaLinux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9.6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EOS servers (v5.3.8)</a:t>
            </a: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2x (MQ + MGM + QDB + FST) + 3x (QDB+FST)</a:t>
            </a: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MGM DNS Round robin (eos-disk.sdfarm.kr)</a:t>
            </a: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Total : 8.55 PB (=7.597PiB)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Used : 5.57 PB (=4.94PiB / 65.14%)</a:t>
            </a: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Will be added more space on December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+ 0.75 PB </a:t>
            </a:r>
            <a:r>
              <a:rPr lang="ko-KR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≒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9 PB (2026 Pledge)</a:t>
            </a: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5FAFF6E-F7A6-4F98-8C18-0AB68BF87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0250" y="5729615"/>
            <a:ext cx="12813914" cy="279645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1783EEA-C447-40EF-993D-74A28AA06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6364" y="12067573"/>
            <a:ext cx="18308420" cy="80223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472B2D04-2739-46C6-9809-7A27A09340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0884" y="8810846"/>
            <a:ext cx="14173138" cy="233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8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543" name="CDS in one slide"/>
          <p:cNvSpPr txBox="1"/>
          <p:nvPr/>
        </p:nvSpPr>
        <p:spPr>
          <a:xfrm>
            <a:off x="8862570" y="252597"/>
            <a:ext cx="665887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CDS </a:t>
            </a:r>
            <a:r>
              <a:rPr lang="en-US" dirty="0" err="1"/>
              <a:t>Archving</a:t>
            </a:r>
            <a:r>
              <a:rPr lang="en-US" dirty="0"/>
              <a:t> Storage</a:t>
            </a:r>
            <a:endParaRPr dirty="0"/>
          </a:p>
        </p:txBody>
      </p:sp>
      <p:sp>
        <p:nvSpPr>
          <p:cNvPr id="15" name="Grid services running on VMs provided by oVirt cluster…"/>
          <p:cNvSpPr txBox="1"/>
          <p:nvPr/>
        </p:nvSpPr>
        <p:spPr>
          <a:xfrm>
            <a:off x="1206500" y="1385888"/>
            <a:ext cx="11099954" cy="1148391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lvl="0" indent="-316991" defTabSz="1267936" hangingPunct="1">
              <a:spcBef>
                <a:spcPts val="2300"/>
              </a:spcBef>
              <a:defRPr sz="2496"/>
            </a:pPr>
            <a:endParaRPr lang="en-US" sz="3200">
              <a:latin typeface="Arial"/>
              <a:cs typeface="Arial"/>
            </a:endParaRPr>
          </a:p>
          <a:p>
            <a:pPr marL="316991" lvl="0" indent="-316991" defTabSz="1267936" hangingPunct="1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Structure</a:t>
            </a:r>
            <a:endParaRPr lang="en-US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Running a container-based EOS server directly with  podman on </a:t>
            </a:r>
            <a:r>
              <a:rPr lang="en-US" altLang="ko-KR" sz="3200">
                <a:latin typeface="Arial"/>
                <a:cs typeface="Arial"/>
              </a:rPr>
              <a:t>9x </a:t>
            </a:r>
            <a:r>
              <a:rPr lang="en-US" sz="3200">
                <a:latin typeface="Arial"/>
                <a:cs typeface="Arial"/>
              </a:rPr>
              <a:t>CentOS7 and </a:t>
            </a:r>
            <a:r>
              <a:rPr lang="en-US" altLang="ko-KR" sz="3200">
                <a:latin typeface="Arial"/>
                <a:cs typeface="Arial"/>
              </a:rPr>
              <a:t>5x </a:t>
            </a:r>
            <a:r>
              <a:rPr lang="en-US" sz="3200">
                <a:latin typeface="Arial"/>
                <a:cs typeface="Arial"/>
              </a:rPr>
              <a:t>AlmaLinux9</a:t>
            </a:r>
            <a:r>
              <a:rPr lang="en-US" altLang="ko-KR" sz="3200">
                <a:latin typeface="Arial"/>
                <a:cs typeface="Arial"/>
              </a:rPr>
              <a:t> hosts</a:t>
            </a:r>
            <a:endParaRPr lang="en-US" altLang="ko-KR" sz="32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Container Image: AlmaLinux 9.6</a:t>
            </a:r>
            <a:endParaRPr lang="en-US" sz="32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14 EOS servers (v5.3.17)</a:t>
            </a:r>
            <a:endParaRPr lang="en-US" sz="3200">
              <a:latin typeface="Arial"/>
              <a:cs typeface="Arial"/>
            </a:endParaRP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3x (MGM) + 5x (QDB+FST) + 6x (FST)</a:t>
            </a:r>
            <a:endParaRPr lang="en-US" sz="32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MGM DNS Round robin (eos-archive.sdfarm.kr)</a:t>
            </a:r>
            <a:endParaRPr lang="en-US" altLang="ko-KR" sz="3200">
              <a:latin typeface="Arial"/>
              <a:cs typeface="Arial"/>
            </a:endParaRPr>
          </a:p>
          <a:p>
            <a:pPr marL="316991" lvl="0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Status (Installed / Usable after EC)</a:t>
            </a:r>
            <a:endParaRPr lang="en-US" altLang="ko-KR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Total : 22.80 / 15.2 PB (= 20.25 / 13.5PiB )</a:t>
            </a:r>
            <a:endParaRPr lang="en-US" altLang="ko-KR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Used : 20.28 / 13.5 PB (=18.01 / 11.99PiB) [88.9%]</a:t>
            </a:r>
            <a:endParaRPr lang="en-US" altLang="ko-KR" sz="3200">
              <a:latin typeface="Arial"/>
              <a:cs typeface="Arial"/>
            </a:endParaRPr>
          </a:p>
          <a:p>
            <a:pPr marL="316991" lvl="0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Plan</a:t>
            </a:r>
            <a:endParaRPr lang="en-US" altLang="ko-KR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Replace old storage servers (maintenance expired) with new equipment </a:t>
            </a:r>
            <a:endParaRPr lang="en-US" altLang="ko-KR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Secure 15 PB usable capacity (2026 pledge)</a:t>
            </a:r>
            <a:endParaRPr lang="en-US" altLang="ko-KR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>
                <a:latin typeface="Arial"/>
                <a:cs typeface="Arial"/>
              </a:rPr>
              <a:t>Slightly less total space, but improved stability</a:t>
            </a:r>
            <a:endParaRPr lang="en-US" altLang="ko-KR" sz="32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endParaRPr lang="en-US" altLang="ko-KR" sz="3200">
              <a:latin typeface="Arial"/>
              <a:cs typeface="Arial"/>
            </a:endParaRPr>
          </a:p>
        </p:txBody>
      </p:sp>
      <p:pic>
        <p:nvPicPr>
          <p:cNvPr id="16" name="스크린샷 2023-03-14 15.52.26.png" descr="스크린샷 2023-03-14 15.52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6453" y="1968176"/>
            <a:ext cx="11963787" cy="5849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42906732-27C1-4420-871B-AE73CEC89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0313" y="8664607"/>
            <a:ext cx="12410303" cy="17374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9EB7F7E-E7FF-4D37-BC56-707322E9B201}"/>
              </a:ext>
            </a:extLst>
          </p:cNvPr>
          <p:cNvSpPr/>
          <p:nvPr/>
        </p:nvSpPr>
        <p:spPr>
          <a:xfrm>
            <a:off x="6609145" y="7071014"/>
            <a:ext cx="1388962" cy="1493134"/>
          </a:xfrm>
          <a:prstGeom prst="rect">
            <a:avLst/>
          </a:prstGeom>
          <a:noFill/>
          <a:ln w="762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E8A019F-516A-4D71-BF89-54F0CA4378B6}"/>
              </a:ext>
            </a:extLst>
          </p:cNvPr>
          <p:cNvSpPr/>
          <p:nvPr/>
        </p:nvSpPr>
        <p:spPr>
          <a:xfrm>
            <a:off x="20307782" y="9779908"/>
            <a:ext cx="1388962" cy="410369"/>
          </a:xfrm>
          <a:prstGeom prst="rect">
            <a:avLst/>
          </a:prstGeom>
          <a:noFill/>
          <a:ln w="762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68499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LHC Networking - ONE"/>
          <p:cNvSpPr txBox="1">
            <a:spLocks noGrp="1"/>
          </p:cNvSpPr>
          <p:nvPr>
            <p:ph type="title" idx="0"/>
          </p:nvPr>
        </p:nvSpPr>
        <p:spPr>
          <a:xfrm>
            <a:off x="1206500" y="307044"/>
            <a:ext cx="21971000" cy="1434949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US"/>
              <a:t>Structure of CMS Tier-2 @KISTI</a:t>
            </a:r>
            <a:endParaRPr/>
          </a:p>
        </p:txBody>
      </p:sp>
      <p:sp>
        <p:nvSpPr>
          <p:cNvPr id="56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01499" y="13080999"/>
            <a:ext cx="384177" cy="3746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fld id="{86CB4B4D-7CA3-9044-876B-883B54F8677D}" type="slidenum">
              <a:rPr lang="en-US" altLang="en-US"/>
              <a:pPr lvl="0">
                <a:defRPr/>
              </a:pPr>
              <a:t>12</a:t>
            </a:fld>
            <a:endParaRPr lang="en-US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4598410" y="1059084"/>
            <a:ext cx="8345517" cy="6329251"/>
          </a:xfrm>
          <a:prstGeom prst="rect">
            <a:avLst/>
          </a:prstGeom>
        </p:spPr>
      </p:pic>
      <p:sp>
        <p:nvSpPr>
          <p:cNvPr id="151" name="Grid services running on VMs provided by oVirt cluster…"/>
          <p:cNvSpPr txBox="1"/>
          <p:nvPr/>
        </p:nvSpPr>
        <p:spPr>
          <a:xfrm>
            <a:off x="1206499" y="1445810"/>
            <a:ext cx="13391912" cy="9724341"/>
          </a:xfrm>
          <a:prstGeom prst="rect">
            <a:avLst/>
          </a:prstGeom>
        </p:spPr>
        <p:txBody>
          <a:bodyPr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lvl="0" indent="-316991" defTabSz="1267936" hangingPunct="1">
              <a:spcBef>
                <a:spcPts val="2300"/>
              </a:spcBef>
              <a:defRPr sz="2496"/>
            </a:pPr>
            <a:r>
              <a:rPr lang="en-US" sz="2800" b="1">
                <a:latin typeface="Arial"/>
                <a:cs typeface="Arial"/>
              </a:rPr>
              <a:t>Services run on BareMetal servers</a:t>
            </a:r>
            <a:endParaRPr lang="en-US" sz="2800" b="1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OS installation by Foreman</a:t>
            </a:r>
            <a:endParaRPr lang="en-US" sz="28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Provisioning with Ansible</a:t>
            </a:r>
            <a:endParaRPr lang="en-US" sz="28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Ansible Roles: </a:t>
            </a:r>
            <a:r>
              <a:rPr lang="en-US" sz="2800">
                <a:latin typeface="Arial"/>
                <a:cs typeface="Arial"/>
                <a:hlinkClick r:id="rId3"/>
              </a:rPr>
              <a:t>https://github.com/orgs/gsdc/repositories?q=visibility%3Apublic+archived%3Afalse</a:t>
            </a:r>
            <a:endParaRPr lang="en-US" sz="2800">
              <a:latin typeface="Arial"/>
              <a:cs typeface="Arial"/>
            </a:endParaRPr>
          </a:p>
          <a:p>
            <a:pPr marL="316991" lvl="0" indent="-316991" defTabSz="1267936" hangingPunct="1">
              <a:spcBef>
                <a:spcPts val="2300"/>
              </a:spcBef>
              <a:defRPr sz="2496"/>
            </a:pPr>
            <a:r>
              <a:rPr lang="en-US" sz="2800" b="1">
                <a:latin typeface="Arial"/>
                <a:cs typeface="Arial"/>
              </a:rPr>
              <a:t>Main Component</a:t>
            </a:r>
            <a:endParaRPr lang="en-US" sz="2800" b="1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Middleware : UMD5 (+ wlcg repo)</a:t>
            </a:r>
            <a:endParaRPr lang="en-US" sz="28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CE : HTCondor-CE v23.0.28 </a:t>
            </a:r>
            <a:endParaRPr lang="en-US" sz="28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LRMS : HTCondor (2x CentralManager using HTCondor HA)</a:t>
            </a:r>
            <a:endParaRPr lang="en-US" sz="28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46 WNs / </a:t>
            </a:r>
            <a:r>
              <a:rPr lang="en-US" altLang="ko-KR" sz="2800">
                <a:latin typeface="Arial"/>
                <a:cs typeface="Arial"/>
              </a:rPr>
              <a:t>1,424</a:t>
            </a:r>
            <a:r>
              <a:rPr lang="ko-KR" altLang="en-US" sz="2800">
                <a:latin typeface="Arial"/>
                <a:cs typeface="Arial"/>
              </a:rPr>
              <a:t> </a:t>
            </a:r>
            <a:r>
              <a:rPr lang="en-US" altLang="ko-KR" sz="2800">
                <a:latin typeface="Arial"/>
                <a:cs typeface="Arial"/>
              </a:rPr>
              <a:t>logical</a:t>
            </a:r>
            <a:r>
              <a:rPr lang="en-US" sz="2800">
                <a:latin typeface="Arial"/>
                <a:cs typeface="Arial"/>
              </a:rPr>
              <a:t> cores / 14.9 kHS06</a:t>
            </a:r>
            <a:endParaRPr lang="en-US" sz="28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RAM 2,000MB per core</a:t>
            </a:r>
            <a:endParaRPr lang="en-US" sz="28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SE : dCache v9.2 + XRootD PSS server for CMS AAA</a:t>
            </a:r>
            <a:endParaRPr lang="en-US" sz="28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9 x dCache Pool Server (10Gbps)</a:t>
            </a:r>
            <a:endParaRPr lang="en-US" sz="2800">
              <a:latin typeface="Arial"/>
              <a:cs typeface="Arial"/>
            </a:endParaRP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8 JBOD + 9 NFS Pools / 2819TiB (=3100TB)</a:t>
            </a:r>
            <a:endParaRPr lang="en-US" sz="2800">
              <a:latin typeface="Arial"/>
              <a:cs typeface="Arial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Protocol : XRootD (RO), WebDAV (RW)</a:t>
            </a:r>
            <a:endParaRPr lang="en-US" sz="28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Report : 1x (site-BDII+APEL publisher)</a:t>
            </a:r>
            <a:endParaRPr lang="en-US" sz="2800">
              <a:latin typeface="Arial"/>
              <a:cs typeface="Arial"/>
            </a:endParaRP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>
                <a:latin typeface="Arial"/>
                <a:cs typeface="Arial"/>
              </a:rPr>
              <a:t>Cache : 2x Frontier-Squids</a:t>
            </a:r>
            <a:endParaRPr lang="en-US" sz="2800">
              <a:latin typeface="Arial"/>
              <a:cs typeface="Arial"/>
            </a:endParaRPr>
          </a:p>
          <a:p>
            <a:pPr marL="316991" lvl="0" indent="-316991" defTabSz="1267936" hangingPunct="1">
              <a:spcBef>
                <a:spcPts val="2300"/>
              </a:spcBef>
              <a:defRPr sz="2496"/>
            </a:pPr>
            <a:r>
              <a:rPr lang="en-US" altLang="ko-KR" sz="2800">
                <a:latin typeface="Arial"/>
                <a:cs typeface="Arial"/>
              </a:rPr>
              <a:t>Network: Shared-100Gbps from</a:t>
            </a:r>
            <a:r>
              <a:rPr lang="ko-KR" altLang="en-US" sz="2800">
                <a:latin typeface="Arial"/>
                <a:cs typeface="Arial"/>
              </a:rPr>
              <a:t> </a:t>
            </a:r>
            <a:r>
              <a:rPr lang="en-US" altLang="ko-KR" sz="2800">
                <a:latin typeface="Arial"/>
                <a:cs typeface="Arial"/>
              </a:rPr>
              <a:t>GSDC</a:t>
            </a:r>
            <a:r>
              <a:rPr lang="ko-KR" altLang="en-US" sz="2800">
                <a:latin typeface="Arial"/>
                <a:cs typeface="Arial"/>
              </a:rPr>
              <a:t> </a:t>
            </a:r>
            <a:r>
              <a:rPr lang="en-US" altLang="ko-KR" sz="2800">
                <a:latin typeface="Arial"/>
                <a:cs typeface="Arial"/>
              </a:rPr>
              <a:t>to</a:t>
            </a:r>
            <a:r>
              <a:rPr lang="ko-KR" altLang="en-US" sz="2800">
                <a:latin typeface="Arial"/>
                <a:cs typeface="Arial"/>
              </a:rPr>
              <a:t> </a:t>
            </a:r>
            <a:r>
              <a:rPr lang="en-US" altLang="ko-KR" sz="2800">
                <a:latin typeface="Arial"/>
                <a:cs typeface="Arial"/>
              </a:rPr>
              <a:t>KREONET</a:t>
            </a:r>
            <a:endParaRPr lang="en-US" altLang="ko-KR" sz="2800">
              <a:latin typeface="Arial"/>
              <a:cs typeface="Arial"/>
            </a:endParaRPr>
          </a:p>
          <a:p>
            <a:pPr marL="0" lvl="0" indent="0" defTabSz="1267936" hangingPunct="1">
              <a:spcBef>
                <a:spcPts val="2300"/>
              </a:spcBef>
              <a:buNone/>
              <a:defRPr sz="2496"/>
            </a:pPr>
            <a:endParaRPr lang="en-US" sz="2800">
              <a:latin typeface="Arial"/>
              <a:cs typeface="Arial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1671139" y="8916407"/>
            <a:ext cx="12040768" cy="4001974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13436600" y="11023600"/>
            <a:ext cx="2743200" cy="438150"/>
          </a:xfrm>
          <a:prstGeom prst="rect">
            <a:avLst/>
          </a:prstGeom>
          <a:noFill/>
          <a:ln w="38100" cap="flat">
            <a:solidFill>
              <a:srgbClr val="ff0000"/>
            </a:solidFill>
            <a:miter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chemeClr val="tx1"/>
          </a:fontRef>
        </p:style>
        <p:txBody>
          <a:bodyPr rot="0" vert="horz" wrap="square" lIns="50800" tIns="50800" rIns="50800" bIns="50800" anchor="ctr">
            <a:spAutoFit/>
          </a:bodyPr>
          <a:lstStyle/>
          <a:p>
            <a:pPr marL="0" marR="0" lvl="0" indent="0" algn="ctr" defTabSz="825500" rtl="0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3200" b="0" i="0" u="none" strike="noStrike" cap="none" spc="0" normalizeH="0" baseline="0"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말풍선: 사각형 3"/>
          <p:cNvSpPr/>
          <p:nvPr/>
        </p:nvSpPr>
        <p:spPr>
          <a:xfrm>
            <a:off x="15233650" y="10193654"/>
            <a:ext cx="2743200" cy="656590"/>
          </a:xfrm>
          <a:prstGeom prst="wedgeRectCallout">
            <a:avLst>
              <a:gd name="adj1" fmla="val -20833"/>
              <a:gd name="adj2" fmla="val 625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vert="horz" wrap="square" lIns="50800" tIns="50800" rIns="50800" bIns="50800" anchor="ctr">
            <a:spAutoFit/>
          </a:bodyPr>
          <a:lstStyle/>
          <a:p>
            <a:pPr lvl="0" defTabSz="825500">
              <a:defRPr/>
            </a:pPr>
            <a:r>
              <a:rPr lang="en-US" altLang="ko-KR" sz="1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One pool server has been replaced due to failure.</a:t>
            </a:r>
            <a:endParaRPr kumimoji="0" lang="ko-KR" altLang="en-US" sz="1800" b="0" i="0" u="none" strike="noStrike" cap="none" spc="0" normalizeH="0" baseline="0"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91607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5050109" y="129351"/>
            <a:ext cx="8915402" cy="4457701"/>
          </a:xfrm>
          <a:prstGeom prst="rect">
            <a:avLst/>
          </a:prstGeom>
        </p:spPr>
      </p:pic>
      <p:sp>
        <p:nvSpPr>
          <p:cNvPr id="554" name="LHC Networking - ONE"/>
          <p:cNvSpPr txBox="1">
            <a:spLocks noGrp="1"/>
          </p:cNvSpPr>
          <p:nvPr>
            <p:ph type="title" idx="0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US" altLang="ko-KR"/>
              <a:t>CMS T2 </a:t>
            </a:r>
            <a:r>
              <a:rPr lang="en-US"/>
              <a:t>Present and Future </a:t>
            </a:r>
            <a:endParaRPr lang="en-US"/>
          </a:p>
        </p:txBody>
      </p:sp>
      <p:sp>
        <p:nvSpPr>
          <p:cNvPr id="560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9" name="Grid services running on VMs provided by oVirt cluster…">
            <a:extLst>
              <a:ext uri="{FF2B5EF4-FFF2-40B4-BE49-F238E27FC236}">
                <a16:creationId xmlns:a16="http://schemas.microsoft.com/office/drawing/2014/main" id="{324BEE87-5825-4B93-96AD-BE61404A102A}"/>
              </a:ext>
            </a:extLst>
          </p:cNvPr>
          <p:cNvSpPr txBox="1">
            <a:spLocks/>
          </p:cNvSpPr>
          <p:nvPr/>
        </p:nvSpPr>
        <p:spPr>
          <a:xfrm>
            <a:off x="1206499" y="2155364"/>
            <a:ext cx="12521076" cy="8659822"/>
          </a:xfrm>
          <a:prstGeom prst="rect">
            <a:avLst/>
          </a:prstGeom>
        </p:spPr>
        <p:txBody>
          <a:bodyPr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lnSpc>
                <a:spcPct val="100000"/>
              </a:lnSpc>
              <a:spcBef>
                <a:spcPts val="1200"/>
              </a:spcBef>
              <a:defRPr sz="2496"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Site Status</a:t>
            </a:r>
          </a:p>
          <a:p>
            <a:pPr marL="926591" lvl="1" indent="-316991" defTabSz="1267936" hangingPunct="1">
              <a:lnSpc>
                <a:spcPct val="100000"/>
              </a:lnSpc>
              <a:spcBef>
                <a:spcPts val="1200"/>
              </a:spcBef>
              <a:defRPr sz="2496"/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Computing Resource:  14.9kHS06</a:t>
            </a:r>
            <a:r>
              <a:rPr lang="ko-K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lnSpc>
                <a:spcPct val="100000"/>
              </a:lnSpc>
              <a:spcBef>
                <a:spcPts val="1200"/>
              </a:spcBef>
              <a:defRPr sz="2496"/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1,018,899 jobs Completed</a:t>
            </a:r>
          </a:p>
          <a:p>
            <a:pPr marL="926591" lvl="1" indent="-316991" defTabSz="1267936" hangingPunct="1">
              <a:lnSpc>
                <a:spcPct val="100000"/>
              </a:lnSpc>
              <a:spcBef>
                <a:spcPts val="12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Storage: 2,555/3,100TB (82.43%) [25-09-16]</a:t>
            </a:r>
          </a:p>
          <a:p>
            <a:pPr marL="926591" lvl="1" indent="-316991" defTabSz="1267936" hangingPunct="1">
              <a:lnSpc>
                <a:spcPct val="100000"/>
              </a:lnSpc>
              <a:spcBef>
                <a:spcPts val="12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Availability/Reliability : 98.53%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Plans and Updates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By the end of this year: Achieving the Resource Pledge</a:t>
            </a:r>
            <a:endParaRPr lang="en-US" altLang="ko-K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Replacement of WN (from 15kHS23 → 48kHS23)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Early next year: System architecture changes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/>
              <a:t>Managing </a:t>
            </a:r>
            <a:r>
              <a:rPr lang="en-US" altLang="ko-KR" sz="2800" b="1" dirty="0"/>
              <a:t>resource-intensive services</a:t>
            </a:r>
            <a:r>
              <a:rPr lang="en-US" altLang="ko-KR" sz="2800" dirty="0"/>
              <a:t> on </a:t>
            </a:r>
            <a:r>
              <a:rPr lang="en-US" altLang="ko-KR" sz="2800" b="1" dirty="0"/>
              <a:t>bare metal</a:t>
            </a: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Dedicated WN (CPU-intensive / 48kHS23)</a:t>
            </a: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 err="1">
                <a:latin typeface="Arial" panose="020B0604020202020204" pitchFamily="34" charset="0"/>
                <a:cs typeface="Arial" panose="020B0604020202020204" pitchFamily="34" charset="0"/>
              </a:rPr>
              <a:t>dCache</a:t>
            </a: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 Pool (Disk-intensive)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Containerization of key services with 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IPVLAN</a:t>
            </a: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, including:</a:t>
            </a: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Zookeeper cluster using 3 servers</a:t>
            </a: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 err="1">
                <a:latin typeface="Arial" panose="020B0604020202020204" pitchFamily="34" charset="0"/>
                <a:cs typeface="Arial" panose="020B0604020202020204" pitchFamily="34" charset="0"/>
              </a:rPr>
              <a:t>Patroni</a:t>
            </a: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 cluster with 2 or more servers (zookeeper-backend) for PostgreSQL high availability</a:t>
            </a: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Ephemeral WN / HTCondor-CE / HTCondor Central Manager</a:t>
            </a: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 err="1">
                <a:latin typeface="Arial" panose="020B0604020202020204" pitchFamily="34" charset="0"/>
                <a:cs typeface="Arial" panose="020B0604020202020204" pitchFamily="34" charset="0"/>
              </a:rPr>
              <a:t>dCache</a:t>
            </a: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 (Non-Pool)</a:t>
            </a:r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Frontier Squids / site-BDII / APEL Publisher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9D38594-5B7C-4796-9158-0D7E5E0DB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582" y="4335745"/>
            <a:ext cx="8915401" cy="5512689"/>
          </a:xfrm>
          <a:prstGeom prst="rect">
            <a:avLst/>
          </a:prstGeom>
        </p:spPr>
      </p:pic>
      <p:pic>
        <p:nvPicPr>
          <p:cNvPr id="8" name="그림 12">
            <a:extLst>
              <a:ext uri="{FF2B5EF4-FFF2-40B4-BE49-F238E27FC236}">
                <a16:creationId xmlns:a16="http://schemas.microsoft.com/office/drawing/2014/main" id="{C323CCA2-16FB-48E5-B848-7268D2DE93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862" y="6798991"/>
            <a:ext cx="10789920" cy="673391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직사각형 13">
            <a:extLst>
              <a:ext uri="{FF2B5EF4-FFF2-40B4-BE49-F238E27FC236}">
                <a16:creationId xmlns:a16="http://schemas.microsoft.com/office/drawing/2014/main" id="{2100B636-65E2-4385-A37E-FC9BB27048DF}"/>
              </a:ext>
            </a:extLst>
          </p:cNvPr>
          <p:cNvSpPr/>
          <p:nvPr/>
        </p:nvSpPr>
        <p:spPr>
          <a:xfrm>
            <a:off x="14081962" y="8122065"/>
            <a:ext cx="11038118" cy="262662"/>
          </a:xfrm>
          <a:prstGeom prst="rect">
            <a:avLst/>
          </a:prstGeom>
          <a:ln w="50800">
            <a:solidFill>
              <a:srgbClr val="FF0000"/>
            </a:solidFill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grpSp>
        <p:nvGrpSpPr>
          <p:cNvPr id="11" name="그룹 20">
            <a:extLst>
              <a:ext uri="{FF2B5EF4-FFF2-40B4-BE49-F238E27FC236}">
                <a16:creationId xmlns:a16="http://schemas.microsoft.com/office/drawing/2014/main" id="{EF69233C-B9D8-499D-8E0D-46AEB9333B99}"/>
              </a:ext>
            </a:extLst>
          </p:cNvPr>
          <p:cNvGrpSpPr/>
          <p:nvPr/>
        </p:nvGrpSpPr>
        <p:grpSpPr>
          <a:xfrm>
            <a:off x="16385146" y="6419841"/>
            <a:ext cx="5870368" cy="506080"/>
            <a:chOff x="0" y="0"/>
            <a:chExt cx="5870366" cy="506078"/>
          </a:xfrm>
        </p:grpSpPr>
        <p:sp>
          <p:nvSpPr>
            <p:cNvPr id="12" name="모서리가 둥근 직사각형 52">
              <a:extLst>
                <a:ext uri="{FF2B5EF4-FFF2-40B4-BE49-F238E27FC236}">
                  <a16:creationId xmlns:a16="http://schemas.microsoft.com/office/drawing/2014/main" id="{B6763B7A-839D-4148-B0C0-EB4EF7BD2171}"/>
                </a:ext>
              </a:extLst>
            </p:cNvPr>
            <p:cNvSpPr/>
            <p:nvPr/>
          </p:nvSpPr>
          <p:spPr>
            <a:xfrm>
              <a:off x="0" y="0"/>
              <a:ext cx="5870367" cy="495866"/>
            </a:xfrm>
            <a:prstGeom prst="roundRect">
              <a:avLst>
                <a:gd name="adj" fmla="val 50000"/>
              </a:avLst>
            </a:prstGeom>
            <a:blipFill rotWithShape="1">
              <a:blip r:embed="rId5"/>
              <a:srcRect/>
              <a:stretch>
                <a:fillRect/>
              </a:stretch>
            </a:blip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101600" dist="762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688165">
                <a:spcBef>
                  <a:spcPts val="2100"/>
                </a:spcBef>
                <a:defRPr sz="20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13" name="TextBox 22">
              <a:extLst>
                <a:ext uri="{FF2B5EF4-FFF2-40B4-BE49-F238E27FC236}">
                  <a16:creationId xmlns:a16="http://schemas.microsoft.com/office/drawing/2014/main" id="{E0A15B03-AD73-48BC-8F5C-B54C3A1A4772}"/>
                </a:ext>
              </a:extLst>
            </p:cNvPr>
            <p:cNvSpPr txBox="1"/>
            <p:nvPr/>
          </p:nvSpPr>
          <p:spPr>
            <a:xfrm>
              <a:off x="683532" y="18398"/>
              <a:ext cx="4181199" cy="487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688165">
                <a:defRPr sz="2000" b="1">
                  <a:solidFill>
                    <a:srgbClr val="FFFFFF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lvl1pPr>
            </a:lstStyle>
            <a:p>
              <a:r>
                <a:t>CMS Tier-2 Availability/Reliability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3790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7E4FEC-10AB-4D40-95FD-A8E5B6696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Future of KISTI CMS Tier-2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3648298" y="2354949"/>
            <a:ext cx="10467739" cy="9353339"/>
          </a:xfrm>
          <a:prstGeom prst="rect">
            <a:avLst/>
          </a:prstGeom>
        </p:spPr>
      </p:pic>
      <p:sp>
        <p:nvSpPr>
          <p:cNvPr id="6" name="Grid services running on VMs provided by oVirt cluster…">
            <a:extLst>
              <a:ext uri="{FF2B5EF4-FFF2-40B4-BE49-F238E27FC236}">
                <a16:creationId xmlns:a16="http://schemas.microsoft.com/office/drawing/2014/main" id="{C1796E5B-D4C5-4B12-A1F7-7F61750B3639}"/>
              </a:ext>
            </a:extLst>
          </p:cNvPr>
          <p:cNvSpPr txBox="1">
            <a:spLocks/>
          </p:cNvSpPr>
          <p:nvPr/>
        </p:nvSpPr>
        <p:spPr>
          <a:xfrm>
            <a:off x="1206499" y="2418087"/>
            <a:ext cx="12011790" cy="9724341"/>
          </a:xfrm>
          <a:prstGeom prst="rect">
            <a:avLst/>
          </a:prstGeom>
        </p:spPr>
        <p:txBody>
          <a:bodyPr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Site Features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2800" dirty="0"/>
              <a:t>Pros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altLang="ko-KR" sz="2800" dirty="0"/>
              <a:t>No need to change the network configuration compared to when using existing bare metal</a:t>
            </a: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altLang="ko-KR" sz="2800" dirty="0"/>
              <a:t>Utilization of IPVLAN as the primary service network </a:t>
            </a:r>
            <a:br>
              <a:rPr lang="en-US" altLang="ko-KR" sz="2800" dirty="0"/>
            </a:br>
            <a:r>
              <a:rPr lang="en-US" altLang="ko-KR" sz="2800" dirty="0"/>
              <a:t>(minimizing overhead from overlay networks)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No additional programs required for operations beyond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Podman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Custom agent and manager needed for container HA, but services can operate normally even without them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Cons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Every container instance must have a fixed IP address 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This IP must be manually registered in DNS 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There is no service support for persistent volumes, this must be taken into consideration </a:t>
            </a: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APEL’s Accounting DB volume</a:t>
            </a:r>
          </a:p>
        </p:txBody>
      </p:sp>
    </p:spTree>
    <p:extLst>
      <p:ext uri="{BB962C8B-B14F-4D97-AF65-F5344CB8AC3E}">
        <p14:creationId xmlns:p14="http://schemas.microsoft.com/office/powerpoint/2010/main" val="200016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/>
              <a:t>Developing for Service HA</a:t>
            </a:r>
          </a:p>
        </p:txBody>
      </p:sp>
      <p:sp>
        <p:nvSpPr>
          <p:cNvPr id="6" name="Grid services running on VMs provided by oVirt cluster…"/>
          <p:cNvSpPr txBox="1"/>
          <p:nvPr/>
        </p:nvSpPr>
        <p:spPr>
          <a:xfrm>
            <a:off x="1206499" y="2418087"/>
            <a:ext cx="12011790" cy="10914966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lvl="0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sz="3500">
                <a:solidFill>
                  <a:srgbClr val="000000"/>
                </a:solidFill>
                <a:latin typeface="Arial"/>
                <a:cs typeface="Arial"/>
              </a:rPr>
              <a:t>(Zoo)Keeper-based container HA system</a:t>
            </a:r>
            <a:endParaRPr lang="en-US" sz="35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Motivation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k8s on IPVLAN requires extra CNI plugins, complex configuration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dCache already uses ZooKeeper, but needs additional ETCD cluster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Full k8s may be unnecessary for simple HA → develop a lightweight program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Status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Testing container restart on host failure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Transitioning each containers into Pod to easy managing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Limitation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Bugs causing redundant container starts under network instability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500">
                <a:solidFill>
                  <a:srgbClr val="000000"/>
                </a:solidFill>
                <a:latin typeface="Arial"/>
                <a:cs typeface="Arial"/>
              </a:rPr>
              <a:t>No real-time communication between host and agent</a:t>
            </a: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  <a:p>
            <a:pPr marL="316991" lvl="0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endParaRPr lang="en-US" altLang="ko-KR" sz="350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7" name="그림 6"/>
          <p:cNvPicPr/>
          <p:nvPr/>
        </p:nvPicPr>
        <p:blipFill rotWithShape="1">
          <a:blip r:embed="rId3">
            <a:lum/>
          </a:blip>
          <a:srcRect/>
          <a:stretch>
            <a:fillRect/>
          </a:stretch>
        </p:blipFill>
        <p:spPr>
          <a:xfrm>
            <a:off x="14546201" y="791073"/>
            <a:ext cx="8505750" cy="7184055"/>
          </a:xfrm>
          <a:prstGeom prst="rect">
            <a:avLst/>
          </a:prstGeom>
        </p:spPr>
      </p:pic>
      <p:pic>
        <p:nvPicPr>
          <p:cNvPr id="8" name="그림 7"/>
          <p:cNvPicPr/>
          <p:nvPr/>
        </p:nvPicPr>
        <p:blipFill rotWithShape="1">
          <a:blip r:embed="rId4">
            <a:lum/>
          </a:blip>
          <a:srcRect/>
          <a:stretch>
            <a:fillRect/>
          </a:stretch>
        </p:blipFill>
        <p:spPr>
          <a:xfrm>
            <a:off x="14087592" y="8102128"/>
            <a:ext cx="8776204" cy="533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85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/>
              <a:t>Summary</a:t>
            </a:r>
          </a:p>
        </p:txBody>
      </p:sp>
      <p:sp>
        <p:nvSpPr>
          <p:cNvPr id="6" name="Grid services running on VMs provided by oVirt cluster…"/>
          <p:cNvSpPr txBox="1"/>
          <p:nvPr/>
        </p:nvSpPr>
        <p:spPr>
          <a:xfrm>
            <a:off x="1206499" y="2335772"/>
            <a:ext cx="21269284" cy="10495907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lvl="0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Site Infrastructure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Core Services (CE, site-bdii, apel, vobox)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ALICE Tier-1 (T1): Built on an oVirt VM cluster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CMS Tier-2 (T2): Running on bare metal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Storage System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T1: EOS container instances using podman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T2: dCache Pool with JBOD and NFS storage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Worker Nodes (WNs)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Running on bare metal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316991" lvl="0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Current Status &amp; Plans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Sites are operating stably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Resource replacement for WNs and storage planned by the end of the year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316991" lvl="0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Ongoing Work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926591" lvl="1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Container Instances with IPVLAN Networking (T2)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Work in progress to utilize IPVLAN for container instances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  <a:p>
            <a:pPr marL="1536191" lvl="2" indent="-316991" defTabSz="1267936" hangingPunct="1">
              <a:lnSpc>
                <a:spcPct val="70000"/>
              </a:lnSpc>
              <a:spcBef>
                <a:spcPts val="2300"/>
              </a:spcBef>
              <a:defRPr sz="2496"/>
            </a:pPr>
            <a:r>
              <a:rPr lang="en-US" altLang="ko-KR" sz="3900">
                <a:solidFill>
                  <a:srgbClr val="000000"/>
                </a:solidFill>
                <a:latin typeface="Arial"/>
                <a:cs typeface="Arial"/>
              </a:rPr>
              <a:t>Related software development progressing in parallel</a:t>
            </a:r>
            <a:endParaRPr lang="en-US" altLang="ko-KR" sz="390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172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Thank you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0B4586BC-01E0-4A61-8437-DF556063ED40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ko-KR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94516570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Thank you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Operation Issues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8427040"/>
      </p:ext>
    </p:extLst>
  </p:cSld>
  <p:clrMapOvr>
    <a:masterClrMapping/>
  </p:clrMapOvr>
  <p:transition spd="med"/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Korea Institute of Science and Technology Informa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437514">
              <a:defRPr sz="2914"/>
            </a:lvl1pPr>
          </a:lstStyle>
          <a:p>
            <a:pPr lvl="0">
              <a:defRPr/>
            </a:pPr>
            <a:r>
              <a:t>Korea Institute of Science and Technology Information</a:t>
            </a:r>
          </a:p>
        </p:txBody>
      </p:sp>
      <p:sp>
        <p:nvSpPr>
          <p:cNvPr id="198" name="Government-funded research institute founded in 1961 for national information services and supercomputing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vert="horz" wrap="square" lIns="50800" tIns="50800" rIns="50800" bIns="50800" anchor="t">
            <a:normAutofit fontScale="92500" lnSpcReduction="20000"/>
          </a:bodyPr>
          <a:lstStyle/>
          <a:p>
            <a:pPr marL="609599" lvl="0" indent="-609599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Government-funded research institute founded in 1961 for national information services and supercomputing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pPr marL="609599" lvl="0" indent="-609599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National Supercomputing Center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pPr lvl="1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altLang="ko-KR" b="1">
                <a:solidFill>
                  <a:srgbClr val="000000"/>
                </a:solidFill>
                <a:latin typeface="Arial"/>
                <a:cs typeface="Arial"/>
              </a:rPr>
              <a:t>5th Supercomputer</a:t>
            </a:r>
            <a:endParaRPr lang="en-US" altLang="ko-KR" b="1">
              <a:solidFill>
                <a:srgbClr val="000000"/>
              </a:solidFill>
              <a:latin typeface="Arial"/>
              <a:cs typeface="Arial"/>
            </a:endParaRPr>
          </a:p>
          <a:p>
            <a:pPr lvl="2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Nurion</a:t>
            </a: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 - Cray CS500 system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pPr lvl="3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25.7 PFlops at peak, ranked 11th of Top500 (2018) </a:t>
            </a:r>
            <a:r>
              <a:rPr lang="en-US">
                <a:solidFill>
                  <a:srgbClr val="000000"/>
                </a:solidFill>
                <a:cs typeface="Arial"/>
              </a:rPr>
              <a:t>⇨</a:t>
            </a: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 46th (Nov 2022)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pPr lvl="2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Neuron</a:t>
            </a: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 - GPU system, 1.24 PFlops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pPr lvl="1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altLang="ko-KR" b="1">
                <a:solidFill>
                  <a:srgbClr val="000000"/>
                </a:solidFill>
                <a:latin typeface="Arial"/>
                <a:cs typeface="Arial"/>
              </a:rPr>
              <a:t>6th Supercomputer </a:t>
            </a:r>
            <a:r>
              <a:rPr lang="en-US" altLang="ko-KR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ko-KR" b="1">
                <a:solidFill>
                  <a:srgbClr val="000000"/>
                </a:solidFill>
                <a:latin typeface="Arial"/>
                <a:cs typeface="Arial"/>
              </a:rPr>
              <a:t>HANGANG</a:t>
            </a:r>
            <a:r>
              <a:rPr lang="en-US" altLang="ko-KR">
                <a:solidFill>
                  <a:srgbClr val="000000"/>
                </a:solidFill>
                <a:latin typeface="Arial"/>
                <a:cs typeface="Arial"/>
              </a:rPr>
              <a:t>) </a:t>
            </a:r>
            <a:endParaRPr lang="en-US" altLang="ko-KR">
              <a:solidFill>
                <a:srgbClr val="000000"/>
              </a:solidFill>
              <a:latin typeface="Arial"/>
              <a:cs typeface="Arial"/>
            </a:endParaRPr>
          </a:p>
          <a:p>
            <a:pPr lvl="2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altLang="ko-KR">
                <a:solidFill>
                  <a:srgbClr val="000000"/>
                </a:solidFill>
                <a:latin typeface="Arial"/>
                <a:cs typeface="Arial"/>
              </a:rPr>
              <a:t>600 PFlops at peak, 8,496 GPUs</a:t>
            </a:r>
            <a:endParaRPr lang="en-US" altLang="ko-KR">
              <a:solidFill>
                <a:srgbClr val="000000"/>
              </a:solidFill>
              <a:latin typeface="Arial"/>
              <a:cs typeface="Arial"/>
            </a:endParaRPr>
          </a:p>
          <a:p>
            <a:pPr lvl="2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altLang="ko-KR">
                <a:solidFill>
                  <a:srgbClr val="000000"/>
                </a:solidFill>
                <a:latin typeface="Arial"/>
                <a:cs typeface="Arial"/>
              </a:rPr>
              <a:t>Will start next year </a:t>
            </a:r>
            <a:endParaRPr lang="en-US" altLang="ko-KR">
              <a:solidFill>
                <a:srgbClr val="000000"/>
              </a:solidFill>
              <a:latin typeface="Arial"/>
              <a:cs typeface="Arial"/>
            </a:endParaRPr>
          </a:p>
          <a:p>
            <a:pPr lvl="1">
              <a:lnSpc>
                <a:spcPct val="90000"/>
              </a:lnSpc>
              <a:spcBef>
                <a:spcPts val="3000"/>
              </a:spcBef>
              <a:buClr>
                <a:srgbClr val="000000"/>
              </a:buClr>
              <a:defRPr sz="3200"/>
            </a:pP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KREONet/KREONet2</a:t>
            </a: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 - National/International R&amp;E network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9" name="KIST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ko-KR" altLang="en-US"/>
              <a:t>KISTI</a:t>
            </a:r>
          </a:p>
        </p:txBody>
      </p:sp>
      <p:pic>
        <p:nvPicPr>
          <p:cNvPr id="201" name="Image" descr="Imag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1398680" y="4114446"/>
            <a:ext cx="6683978" cy="4354714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</p:pic>
      <p:pic>
        <p:nvPicPr>
          <p:cNvPr id="202" name="스크린샷 2022-12-13 10.47.38.png" descr="스크린샷 2022-12-13 10.47.38.pn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8175796" y="8568822"/>
            <a:ext cx="4979271" cy="3461253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</p:pic>
      <p:pic>
        <p:nvPicPr>
          <p:cNvPr id="203" name="스크린샷 2022-12-13 10.48.36.png" descr="스크린샷 2022-12-13 10.48.36.png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8175796" y="5041047"/>
            <a:ext cx="4979271" cy="3429321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</p:pic>
      <p:pic>
        <p:nvPicPr>
          <p:cNvPr id="204" name="Image" descr="Image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15584366" y="6620744"/>
            <a:ext cx="2352661" cy="1662510"/>
          </a:xfrm>
          <a:prstGeom prst="rect">
            <a:avLst/>
          </a:prstGeom>
          <a:ln w="25400">
            <a:solidFill>
              <a:srgbClr val="FFFFFF"/>
            </a:solidFill>
            <a:miter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  <p:pic>
        <p:nvPicPr>
          <p:cNvPr id="205" name="chagroup05.png" descr="chagroup05.png"/>
          <p:cNvPicPr>
            <a:picLocks noChangeAspect="1"/>
          </p:cNvPicPr>
          <p:nvPr/>
        </p:nvPicPr>
        <p:blipFill rotWithShape="1">
          <a:blip r:embed="rId6"/>
          <a:stretch>
            <a:fillRect/>
          </a:stretch>
        </p:blipFill>
        <p:spPr>
          <a:xfrm>
            <a:off x="20005032" y="1404776"/>
            <a:ext cx="3327401" cy="3543301"/>
          </a:xfrm>
          <a:prstGeom prst="rect">
            <a:avLst/>
          </a:prstGeom>
          <a:ln w="12700">
            <a:miter/>
          </a:ln>
        </p:spPr>
      </p:pic>
      <p:sp>
        <p:nvSpPr>
          <p:cNvPr id="206" name="Text"/>
          <p:cNvSpPr txBox="1"/>
          <p:nvPr/>
        </p:nvSpPr>
        <p:spPr>
          <a:xfrm>
            <a:off x="12055475" y="13080999"/>
            <a:ext cx="263525" cy="374600"/>
          </a:xfrm>
          <a:prstGeom prst="rect">
            <a:avLst/>
          </a:prstGeom>
          <a:ln w="12700">
            <a:miter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 lvl="0">
              <a:defRPr/>
            </a:pPr>
            <a:fld id="{86CB4B4D-7CA3-9044-876B-883B54F8677D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  <p:pic>
        <p:nvPicPr>
          <p:cNvPr id="207" name="그림 206"/>
          <p:cNvPicPr>
            <a:picLocks noChangeAspect="1"/>
          </p:cNvPicPr>
          <p:nvPr/>
        </p:nvPicPr>
        <p:blipFill rotWithShape="1">
          <a:blip r:embed="rId7"/>
          <a:stretch>
            <a:fillRect/>
          </a:stretch>
        </p:blipFill>
        <p:spPr>
          <a:xfrm>
            <a:off x="11250683" y="8548100"/>
            <a:ext cx="6791549" cy="346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655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DS in one slide"/>
          <p:cNvSpPr txBox="1"/>
          <p:nvPr/>
        </p:nvSpPr>
        <p:spPr>
          <a:xfrm>
            <a:off x="9365117" y="252597"/>
            <a:ext cx="5653792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Computing Issues</a:t>
            </a:r>
            <a:endParaRPr dirty="0"/>
          </a:p>
        </p:txBody>
      </p:sp>
      <p:sp>
        <p:nvSpPr>
          <p:cNvPr id="15" name="Grid services running on VMs provided by oVirt cluster…">
            <a:extLst>
              <a:ext uri="{FF2B5EF4-FFF2-40B4-BE49-F238E27FC236}">
                <a16:creationId xmlns:a16="http://schemas.microsoft.com/office/drawing/2014/main" id="{636E99D2-C5E2-4DC9-96AB-549856F972C3}"/>
              </a:ext>
            </a:extLst>
          </p:cNvPr>
          <p:cNvSpPr txBox="1">
            <a:spLocks/>
          </p:cNvSpPr>
          <p:nvPr/>
        </p:nvSpPr>
        <p:spPr>
          <a:xfrm>
            <a:off x="1206499" y="1385888"/>
            <a:ext cx="12544225" cy="11483915"/>
          </a:xfrm>
          <a:prstGeom prst="rect">
            <a:avLst/>
          </a:prstGeom>
        </p:spPr>
        <p:txBody>
          <a:bodyPr>
            <a:normAutofit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(Resolved) EXPIRED jobs</a:t>
            </a: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(Ongoing) ERROR_E jobs?</a:t>
            </a:r>
          </a:p>
          <a:p>
            <a:pPr marL="24383" indent="-316991" defTabSz="1267936">
              <a:spcBef>
                <a:spcPts val="2300"/>
              </a:spcBef>
              <a:defRPr sz="2496"/>
            </a:pPr>
            <a:endParaRPr lang="en-US" altLang="ko-K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endParaRPr lang="en-US" altLang="ko-K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alimonitor.cern.ch/display?image=jfreechart-onetime-11846052634416388655.png">
            <a:extLst>
              <a:ext uri="{FF2B5EF4-FFF2-40B4-BE49-F238E27FC236}">
                <a16:creationId xmlns:a16="http://schemas.microsoft.com/office/drawing/2014/main" id="{D05BC7D2-07DE-4885-A526-04D8943D1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7492" y="1124631"/>
            <a:ext cx="10076727" cy="479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limonitor.cern.ch/display?image=jfreechart-onetime-16404222735255942424.png">
            <a:extLst>
              <a:ext uri="{FF2B5EF4-FFF2-40B4-BE49-F238E27FC236}">
                <a16:creationId xmlns:a16="http://schemas.microsoft.com/office/drawing/2014/main" id="{A3AB1E89-B30F-4615-9DB5-8D3E8E358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7492" y="6983393"/>
            <a:ext cx="10076727" cy="479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17897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/>
        </p:nvGraphicFramePr>
        <p:xfrm>
          <a:off x="1915065" y="2801056"/>
          <a:ext cx="18543036" cy="8838020"/>
        </p:xfrm>
        <a:graphic>
          <a:graphicData uri="http://schemas.openxmlformats.org/drawingml/2006/table">
            <a:tbl>
              <a:tblPr firstRow="1" bandRow="1"/>
              <a:tblGrid>
                <a:gridCol w="4635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5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5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35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64897"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altLang="ko-KR" sz="4200"/>
                        <a:t>Network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altLang="ko-KR" sz="4200"/>
                        <a:t>latency</a:t>
                      </a:r>
                    </a:p>
                  </a:txBody>
                  <a:tcPr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altLang="ko-KR" sz="4200"/>
                        <a:t>Throughput perf.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defRPr/>
                      </a:pPr>
                      <a:r>
                        <a:rPr lang="en-US" altLang="ko-KR" sz="4200"/>
                        <a:t>Info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4897"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42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Host (native)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Reference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Reference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No isolcation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6521"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IPvlan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+30~60% ↑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&lt;5% 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loss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Not necessary </a:t>
                      </a: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promisc,</a:t>
                      </a:r>
                    </a:p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DHCP 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is not works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6521"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Macvlan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+40~70% ↑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&lt;5% 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loss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Require </a:t>
                      </a: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promisc, </a:t>
                      </a:r>
                    </a:p>
                    <a:p>
                      <a:pPr lvl="0" algn="l">
                        <a:defRPr/>
                      </a:pP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DHCP is works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5184"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Overlay (VXLAN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,</a:t>
                      </a:r>
                      <a:r>
                        <a:rPr lang="ko-KR" altLang="en-US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 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etc)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+200~300% ↑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10~30% 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loss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encapsulation </a:t>
                      </a:r>
                      <a:r>
                        <a:rPr lang="en-US" altLang="ko-KR" sz="3400" b="0" i="0" strike="noStrike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ea typeface="굴림"/>
                        </a:rPr>
                        <a:t>overhead is larghe</a:t>
                      </a:r>
                      <a:endParaRPr sz="3400" b="0" i="0" strike="noStrike">
                        <a:solidFill>
                          <a:srgbClr val="000000">
                            <a:alpha val="100000"/>
                          </a:srgbClr>
                        </a:solidFill>
                        <a:latin typeface="Arial"/>
                        <a:ea typeface="굴림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660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23654" y="348973"/>
            <a:ext cx="12832080" cy="367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defRPr/>
            </a:pPr>
            <a:r>
              <a:rPr sz="1800" b="0" i="0" strike="noStrike">
                <a:solidFill>
                  <a:srgbClr val="000000">
                    <a:alpha val="100000"/>
                  </a:srgbClr>
                </a:solidFill>
                <a:latin typeface="Arial"/>
                <a:ea typeface="굴림"/>
                <a:hlinkClick r:id="rId2"/>
              </a:rPr>
              <a:t>Comparison of Networking Solutions for Kubernetes — Comparison of Networking Solutions for Kubernetes 2 documentation</a:t>
            </a:r>
            <a:endParaRPr sz="1800" b="0" i="0" strike="noStrike">
              <a:solidFill>
                <a:srgbClr val="000000">
                  <a:alpha val="100000"/>
                </a:srgbClr>
              </a:solidFill>
              <a:latin typeface="Arial"/>
              <a:ea typeface="굴림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854844" y="1314440"/>
            <a:ext cx="6600873" cy="275274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8905851" y="1059646"/>
            <a:ext cx="6572298" cy="290514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16770526" y="1435292"/>
            <a:ext cx="6648498" cy="2124090"/>
          </a:xfrm>
          <a:prstGeom prst="rect">
            <a:avLst/>
          </a:prstGeom>
        </p:spPr>
      </p:pic>
      <p:sp>
        <p:nvSpPr>
          <p:cNvPr id="6" name="가로 글상자 5"/>
          <p:cNvSpPr txBox="1"/>
          <p:nvPr/>
        </p:nvSpPr>
        <p:spPr>
          <a:xfrm>
            <a:off x="1360884" y="4565253"/>
            <a:ext cx="7077075" cy="835025"/>
          </a:xfrm>
          <a:prstGeom prst="rect">
            <a:avLst/>
          </a:prstGeom>
          <a:noFill/>
          <a:ln w="12700" cap="flat">
            <a:noFill/>
            <a:miter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chemeClr val="tx1"/>
          </a:fontRef>
        </p:style>
        <p:txBody>
          <a:bodyPr rot="0" vert="horz" wrap="square" lIns="50800" tIns="50800" rIns="50800" bIns="50800" anchor="ctr">
            <a:spAutoFit/>
          </a:bodyPr>
          <a:lstStyle/>
          <a:p>
            <a:pPr marL="0" marR="0" lvl="0" indent="0" algn="ctr" defTabSz="2438338" rtl="0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2400" b="0" i="0" u="none" strike="noStrike" cap="none" spc="0" normalizeH="0" baseline="0"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https://ranger.uta.edu/~jrao/papers/INFOCOM18.pdf</a:t>
            </a:r>
          </a:p>
        </p:txBody>
      </p:sp>
    </p:spTree>
    <p:extLst>
      <p:ext uri="{BB962C8B-B14F-4D97-AF65-F5344CB8AC3E}">
        <p14:creationId xmlns:p14="http://schemas.microsoft.com/office/powerpoint/2010/main" val="3076653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DSC02261.JPG" descr="DSC022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7858" y="6999109"/>
            <a:ext cx="3432171" cy="5171447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09" name="Global Science experimental Data hub Center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520065">
              <a:defRPr sz="3465"/>
            </a:lvl1pPr>
          </a:lstStyle>
          <a:p>
            <a:r>
              <a:t>Global Science experimental Data hub Center</a:t>
            </a:r>
          </a:p>
        </p:txBody>
      </p:sp>
      <p:sp>
        <p:nvSpPr>
          <p:cNvPr id="210" name="Government-funded project, started in 2009 to promote Korean fundamental research through providing computing power and data storag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609599" indent="-609599">
              <a:defRPr sz="3200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Government-funded project, started in 2009 to promote Korean fundamental research through providing computing power and data storage</a:t>
            </a:r>
          </a:p>
          <a:p>
            <a:pPr marL="609599" indent="-609599">
              <a:defRPr sz="3200" b="1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Datacenter for data-intensive fundamental research</a:t>
            </a:r>
          </a:p>
          <a:p>
            <a:pPr lvl="1">
              <a:defRPr sz="3200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Preserving data from domestic or overseas large and complex scientific instruments as well as simulation-R&amp;D activities</a:t>
            </a:r>
          </a:p>
          <a:p>
            <a:pPr lvl="1">
              <a:defRPr sz="3200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Providing services based on technology development: distributed computing structure, high availability storage system, infra integrated management, disk-based custodial storage</a:t>
            </a:r>
          </a:p>
        </p:txBody>
      </p:sp>
      <p:sp>
        <p:nvSpPr>
          <p:cNvPr id="211" name="GSD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GSDC</a:t>
            </a:r>
          </a:p>
        </p:txBody>
      </p:sp>
      <p:sp>
        <p:nvSpPr>
          <p:cNvPr id="212" name="Server"/>
          <p:cNvSpPr txBox="1"/>
          <p:nvPr/>
        </p:nvSpPr>
        <p:spPr>
          <a:xfrm>
            <a:off x="12928582" y="9279945"/>
            <a:ext cx="1450722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solidFill>
                  <a:srgbClr val="FFFFFF"/>
                </a:solidFill>
              </a:defRPr>
            </a:lvl1pPr>
          </a:lstStyle>
          <a:p>
            <a:r>
              <a:t>Server</a:t>
            </a:r>
          </a:p>
        </p:txBody>
      </p:sp>
      <p:pic>
        <p:nvPicPr>
          <p:cNvPr id="213" name="IMG_2680.JPG" descr="IMG_2680.JPG"/>
          <p:cNvPicPr>
            <a:picLocks/>
          </p:cNvPicPr>
          <p:nvPr/>
        </p:nvPicPr>
        <p:blipFill>
          <a:blip r:embed="rId3"/>
          <a:srcRect l="42023" t="21980" r="30937" b="11959"/>
          <a:stretch>
            <a:fillRect/>
          </a:stretch>
        </p:blipFill>
        <p:spPr>
          <a:xfrm>
            <a:off x="15569131" y="6999270"/>
            <a:ext cx="3432050" cy="5171282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14" name="Network"/>
          <p:cNvSpPr txBox="1"/>
          <p:nvPr/>
        </p:nvSpPr>
        <p:spPr>
          <a:xfrm>
            <a:off x="16352594" y="9279945"/>
            <a:ext cx="1865250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solidFill>
                  <a:srgbClr val="FFFFFF"/>
                </a:solidFill>
              </a:defRPr>
            </a:lvl1pPr>
          </a:lstStyle>
          <a:p>
            <a:r>
              <a:t>Network</a:t>
            </a:r>
          </a:p>
        </p:txBody>
      </p:sp>
      <p:pic>
        <p:nvPicPr>
          <p:cNvPr id="215" name="DSC02326.JPG" descr="DSC02326.JPG"/>
          <p:cNvPicPr>
            <a:picLocks noChangeAspect="1"/>
          </p:cNvPicPr>
          <p:nvPr/>
        </p:nvPicPr>
        <p:blipFill>
          <a:blip r:embed="rId4"/>
          <a:srcRect l="31239" r="24504"/>
          <a:stretch>
            <a:fillRect/>
          </a:stretch>
        </p:blipFill>
        <p:spPr>
          <a:xfrm>
            <a:off x="19200409" y="6999192"/>
            <a:ext cx="3448437" cy="5171380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16" name="Storage"/>
          <p:cNvSpPr txBox="1"/>
          <p:nvPr/>
        </p:nvSpPr>
        <p:spPr>
          <a:xfrm>
            <a:off x="20055698" y="9279945"/>
            <a:ext cx="1737869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solidFill>
                  <a:srgbClr val="FFFFFF"/>
                </a:solidFill>
              </a:defRPr>
            </a:lvl1pPr>
          </a:lstStyle>
          <a:p>
            <a:r>
              <a:t>Storage</a:t>
            </a:r>
          </a:p>
        </p:txBody>
      </p:sp>
      <p:pic>
        <p:nvPicPr>
          <p:cNvPr id="217" name="스크린샷 2022-12-13 13.06.13.png" descr="스크린샷 2022-12-13 13.06.13.png"/>
          <p:cNvPicPr>
            <a:picLocks noChangeAspect="1"/>
          </p:cNvPicPr>
          <p:nvPr/>
        </p:nvPicPr>
        <p:blipFill>
          <a:blip r:embed="rId5"/>
          <a:srcRect l="728" t="815" r="1175" b="1176"/>
          <a:stretch>
            <a:fillRect/>
          </a:stretch>
        </p:blipFill>
        <p:spPr>
          <a:xfrm>
            <a:off x="12017400" y="3102354"/>
            <a:ext cx="2167993" cy="1853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7" h="21553" extrusionOk="0">
                <a:moveTo>
                  <a:pt x="11771" y="0"/>
                </a:moveTo>
                <a:cubicBezTo>
                  <a:pt x="11686" y="0"/>
                  <a:pt x="11608" y="90"/>
                  <a:pt x="11278" y="581"/>
                </a:cubicBezTo>
                <a:cubicBezTo>
                  <a:pt x="11195" y="704"/>
                  <a:pt x="11174" y="709"/>
                  <a:pt x="10940" y="646"/>
                </a:cubicBezTo>
                <a:cubicBezTo>
                  <a:pt x="10796" y="608"/>
                  <a:pt x="10190" y="575"/>
                  <a:pt x="9529" y="572"/>
                </a:cubicBezTo>
                <a:cubicBezTo>
                  <a:pt x="8475" y="568"/>
                  <a:pt x="8330" y="579"/>
                  <a:pt x="7905" y="706"/>
                </a:cubicBezTo>
                <a:lnTo>
                  <a:pt x="7439" y="849"/>
                </a:lnTo>
                <a:lnTo>
                  <a:pt x="7236" y="632"/>
                </a:lnTo>
                <a:cubicBezTo>
                  <a:pt x="7126" y="514"/>
                  <a:pt x="7009" y="420"/>
                  <a:pt x="6972" y="420"/>
                </a:cubicBezTo>
                <a:cubicBezTo>
                  <a:pt x="6866" y="420"/>
                  <a:pt x="6702" y="661"/>
                  <a:pt x="6560" y="1029"/>
                </a:cubicBezTo>
                <a:cubicBezTo>
                  <a:pt x="6451" y="1314"/>
                  <a:pt x="6386" y="1400"/>
                  <a:pt x="6168" y="1546"/>
                </a:cubicBezTo>
                <a:cubicBezTo>
                  <a:pt x="6024" y="1642"/>
                  <a:pt x="5848" y="1739"/>
                  <a:pt x="5779" y="1763"/>
                </a:cubicBezTo>
                <a:cubicBezTo>
                  <a:pt x="5464" y="1872"/>
                  <a:pt x="4602" y="2432"/>
                  <a:pt x="4209" y="2782"/>
                </a:cubicBezTo>
                <a:cubicBezTo>
                  <a:pt x="3209" y="3674"/>
                  <a:pt x="2513" y="4891"/>
                  <a:pt x="1890" y="6843"/>
                </a:cubicBezTo>
                <a:cubicBezTo>
                  <a:pt x="1210" y="8971"/>
                  <a:pt x="697" y="11968"/>
                  <a:pt x="697" y="13801"/>
                </a:cubicBezTo>
                <a:cubicBezTo>
                  <a:pt x="697" y="14594"/>
                  <a:pt x="671" y="14694"/>
                  <a:pt x="421" y="14821"/>
                </a:cubicBezTo>
                <a:cubicBezTo>
                  <a:pt x="-213" y="15144"/>
                  <a:pt x="-131" y="15800"/>
                  <a:pt x="665" y="16759"/>
                </a:cubicBezTo>
                <a:cubicBezTo>
                  <a:pt x="1624" y="17914"/>
                  <a:pt x="3724" y="19480"/>
                  <a:pt x="5309" y="20220"/>
                </a:cubicBezTo>
                <a:cubicBezTo>
                  <a:pt x="6324" y="20694"/>
                  <a:pt x="8846" y="21405"/>
                  <a:pt x="9883" y="21512"/>
                </a:cubicBezTo>
                <a:cubicBezTo>
                  <a:pt x="10737" y="21600"/>
                  <a:pt x="12362" y="21539"/>
                  <a:pt x="13026" y="21392"/>
                </a:cubicBezTo>
                <a:cubicBezTo>
                  <a:pt x="14608" y="21042"/>
                  <a:pt x="16351" y="20243"/>
                  <a:pt x="18362" y="18946"/>
                </a:cubicBezTo>
                <a:cubicBezTo>
                  <a:pt x="19271" y="18360"/>
                  <a:pt x="20394" y="17502"/>
                  <a:pt x="20693" y="17161"/>
                </a:cubicBezTo>
                <a:cubicBezTo>
                  <a:pt x="21248" y="16529"/>
                  <a:pt x="21387" y="15839"/>
                  <a:pt x="21031" y="15490"/>
                </a:cubicBezTo>
                <a:cubicBezTo>
                  <a:pt x="20880" y="15342"/>
                  <a:pt x="20498" y="15157"/>
                  <a:pt x="20071" y="15029"/>
                </a:cubicBezTo>
                <a:lnTo>
                  <a:pt x="19644" y="14904"/>
                </a:lnTo>
                <a:lnTo>
                  <a:pt x="19609" y="14337"/>
                </a:lnTo>
                <a:cubicBezTo>
                  <a:pt x="19570" y="13708"/>
                  <a:pt x="19482" y="13115"/>
                  <a:pt x="19407" y="12948"/>
                </a:cubicBezTo>
                <a:cubicBezTo>
                  <a:pt x="19376" y="12878"/>
                  <a:pt x="19325" y="12846"/>
                  <a:pt x="19263" y="12865"/>
                </a:cubicBezTo>
                <a:cubicBezTo>
                  <a:pt x="19204" y="12883"/>
                  <a:pt x="19146" y="12856"/>
                  <a:pt x="19119" y="12796"/>
                </a:cubicBezTo>
                <a:cubicBezTo>
                  <a:pt x="19077" y="12700"/>
                  <a:pt x="18950" y="11817"/>
                  <a:pt x="18614" y="9321"/>
                </a:cubicBezTo>
                <a:cubicBezTo>
                  <a:pt x="18160" y="5948"/>
                  <a:pt x="17569" y="4413"/>
                  <a:pt x="16236" y="3138"/>
                </a:cubicBezTo>
                <a:cubicBezTo>
                  <a:pt x="15401" y="2339"/>
                  <a:pt x="14687" y="1922"/>
                  <a:pt x="13081" y="1292"/>
                </a:cubicBezTo>
                <a:lnTo>
                  <a:pt x="12152" y="927"/>
                </a:lnTo>
                <a:lnTo>
                  <a:pt x="12070" y="600"/>
                </a:lnTo>
                <a:cubicBezTo>
                  <a:pt x="11958" y="151"/>
                  <a:pt x="11884" y="0"/>
                  <a:pt x="11771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18" name="스크린샷 2022-12-13 13.09.11.png" descr="스크린샷 2022-12-13 13.09.11.png"/>
          <p:cNvPicPr>
            <a:picLocks noChangeAspect="1"/>
          </p:cNvPicPr>
          <p:nvPr/>
        </p:nvPicPr>
        <p:blipFill>
          <a:blip r:embed="rId6"/>
          <a:srcRect l="81"/>
          <a:stretch>
            <a:fillRect/>
          </a:stretch>
        </p:blipFill>
        <p:spPr>
          <a:xfrm>
            <a:off x="15614661" y="4144757"/>
            <a:ext cx="2002691" cy="2464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bird.png" descr="bir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03294" y="4994391"/>
            <a:ext cx="3432170" cy="15953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스크린샷 2022-12-13 13.11.05.png" descr="스크린샷 2022-12-13 13.11.05.png"/>
          <p:cNvPicPr>
            <a:picLocks noChangeAspect="1"/>
          </p:cNvPicPr>
          <p:nvPr/>
        </p:nvPicPr>
        <p:blipFill>
          <a:blip r:embed="rId8"/>
          <a:srcRect l="356" t="1010" r="473" b="1000"/>
          <a:stretch>
            <a:fillRect/>
          </a:stretch>
        </p:blipFill>
        <p:spPr>
          <a:xfrm>
            <a:off x="18042330" y="5104859"/>
            <a:ext cx="3943351" cy="1374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489"/>
                </a:lnTo>
                <a:lnTo>
                  <a:pt x="0" y="2526"/>
                </a:lnTo>
                <a:lnTo>
                  <a:pt x="0" y="4971"/>
                </a:lnTo>
                <a:lnTo>
                  <a:pt x="689" y="4971"/>
                </a:lnTo>
                <a:lnTo>
                  <a:pt x="1380" y="4971"/>
                </a:lnTo>
                <a:lnTo>
                  <a:pt x="1750" y="6025"/>
                </a:lnTo>
                <a:lnTo>
                  <a:pt x="2122" y="7079"/>
                </a:lnTo>
                <a:lnTo>
                  <a:pt x="2122" y="7160"/>
                </a:lnTo>
                <a:lnTo>
                  <a:pt x="2122" y="8346"/>
                </a:lnTo>
                <a:lnTo>
                  <a:pt x="2122" y="8352"/>
                </a:lnTo>
                <a:lnTo>
                  <a:pt x="2122" y="9537"/>
                </a:lnTo>
                <a:lnTo>
                  <a:pt x="2122" y="9618"/>
                </a:lnTo>
                <a:lnTo>
                  <a:pt x="1737" y="10710"/>
                </a:lnTo>
                <a:lnTo>
                  <a:pt x="1354" y="11801"/>
                </a:lnTo>
                <a:lnTo>
                  <a:pt x="676" y="11801"/>
                </a:lnTo>
                <a:lnTo>
                  <a:pt x="0" y="11801"/>
                </a:lnTo>
                <a:lnTo>
                  <a:pt x="0" y="14252"/>
                </a:lnTo>
                <a:lnTo>
                  <a:pt x="0" y="14290"/>
                </a:lnTo>
                <a:lnTo>
                  <a:pt x="0" y="16772"/>
                </a:lnTo>
                <a:lnTo>
                  <a:pt x="893" y="16772"/>
                </a:lnTo>
                <a:lnTo>
                  <a:pt x="1759" y="16772"/>
                </a:lnTo>
                <a:lnTo>
                  <a:pt x="1759" y="14826"/>
                </a:lnTo>
                <a:lnTo>
                  <a:pt x="1759" y="12880"/>
                </a:lnTo>
                <a:lnTo>
                  <a:pt x="1785" y="12805"/>
                </a:lnTo>
                <a:lnTo>
                  <a:pt x="1785" y="12780"/>
                </a:lnTo>
                <a:lnTo>
                  <a:pt x="1930" y="12387"/>
                </a:lnTo>
                <a:lnTo>
                  <a:pt x="2128" y="11820"/>
                </a:lnTo>
                <a:lnTo>
                  <a:pt x="2496" y="10759"/>
                </a:lnTo>
                <a:lnTo>
                  <a:pt x="2528" y="10759"/>
                </a:lnTo>
                <a:lnTo>
                  <a:pt x="3137" y="10759"/>
                </a:lnTo>
                <a:lnTo>
                  <a:pt x="3165" y="10759"/>
                </a:lnTo>
                <a:lnTo>
                  <a:pt x="3776" y="10759"/>
                </a:lnTo>
                <a:lnTo>
                  <a:pt x="3776" y="8389"/>
                </a:lnTo>
                <a:lnTo>
                  <a:pt x="3776" y="6013"/>
                </a:lnTo>
                <a:lnTo>
                  <a:pt x="3174" y="6013"/>
                </a:lnTo>
                <a:lnTo>
                  <a:pt x="3150" y="6013"/>
                </a:lnTo>
                <a:lnTo>
                  <a:pt x="2548" y="6013"/>
                </a:lnTo>
                <a:lnTo>
                  <a:pt x="2522" y="6013"/>
                </a:lnTo>
                <a:lnTo>
                  <a:pt x="2139" y="4915"/>
                </a:lnTo>
                <a:lnTo>
                  <a:pt x="1759" y="3817"/>
                </a:lnTo>
                <a:lnTo>
                  <a:pt x="1759" y="1909"/>
                </a:lnTo>
                <a:lnTo>
                  <a:pt x="1759" y="0"/>
                </a:lnTo>
                <a:lnTo>
                  <a:pt x="893" y="0"/>
                </a:lnTo>
                <a:lnTo>
                  <a:pt x="0" y="0"/>
                </a:lnTo>
                <a:close/>
                <a:moveTo>
                  <a:pt x="635" y="1746"/>
                </a:moveTo>
                <a:lnTo>
                  <a:pt x="893" y="1746"/>
                </a:lnTo>
                <a:lnTo>
                  <a:pt x="1152" y="1746"/>
                </a:lnTo>
                <a:lnTo>
                  <a:pt x="1152" y="2489"/>
                </a:lnTo>
                <a:lnTo>
                  <a:pt x="1152" y="3231"/>
                </a:lnTo>
                <a:lnTo>
                  <a:pt x="898" y="3250"/>
                </a:lnTo>
                <a:cubicBezTo>
                  <a:pt x="703" y="3266"/>
                  <a:pt x="643" y="3247"/>
                  <a:pt x="633" y="3169"/>
                </a:cubicBezTo>
                <a:cubicBezTo>
                  <a:pt x="625" y="3113"/>
                  <a:pt x="622" y="2772"/>
                  <a:pt x="626" y="2408"/>
                </a:cubicBezTo>
                <a:lnTo>
                  <a:pt x="635" y="1746"/>
                </a:lnTo>
                <a:close/>
                <a:moveTo>
                  <a:pt x="20283" y="8757"/>
                </a:moveTo>
                <a:lnTo>
                  <a:pt x="20274" y="9780"/>
                </a:lnTo>
                <a:lnTo>
                  <a:pt x="20267" y="10797"/>
                </a:lnTo>
                <a:lnTo>
                  <a:pt x="20054" y="10822"/>
                </a:lnTo>
                <a:lnTo>
                  <a:pt x="19841" y="10841"/>
                </a:lnTo>
                <a:lnTo>
                  <a:pt x="19841" y="11689"/>
                </a:lnTo>
                <a:lnTo>
                  <a:pt x="19841" y="12537"/>
                </a:lnTo>
                <a:lnTo>
                  <a:pt x="20054" y="12556"/>
                </a:lnTo>
                <a:lnTo>
                  <a:pt x="20267" y="12581"/>
                </a:lnTo>
                <a:lnTo>
                  <a:pt x="20283" y="14882"/>
                </a:lnTo>
                <a:cubicBezTo>
                  <a:pt x="20291" y="16299"/>
                  <a:pt x="20308" y="17277"/>
                  <a:pt x="20326" y="17427"/>
                </a:cubicBezTo>
                <a:cubicBezTo>
                  <a:pt x="20406" y="18088"/>
                  <a:pt x="20551" y="18486"/>
                  <a:pt x="20791" y="18706"/>
                </a:cubicBezTo>
                <a:cubicBezTo>
                  <a:pt x="20962" y="18862"/>
                  <a:pt x="21272" y="18896"/>
                  <a:pt x="21470" y="18774"/>
                </a:cubicBezTo>
                <a:lnTo>
                  <a:pt x="21600" y="18693"/>
                </a:lnTo>
                <a:lnTo>
                  <a:pt x="21600" y="17776"/>
                </a:lnTo>
                <a:lnTo>
                  <a:pt x="21600" y="16866"/>
                </a:lnTo>
                <a:lnTo>
                  <a:pt x="21461" y="16978"/>
                </a:lnTo>
                <a:cubicBezTo>
                  <a:pt x="21273" y="17129"/>
                  <a:pt x="21159" y="17058"/>
                  <a:pt x="21059" y="16729"/>
                </a:cubicBezTo>
                <a:lnTo>
                  <a:pt x="20978" y="16467"/>
                </a:lnTo>
                <a:lnTo>
                  <a:pt x="20983" y="15450"/>
                </a:lnTo>
                <a:cubicBezTo>
                  <a:pt x="20983" y="15442"/>
                  <a:pt x="20983" y="15433"/>
                  <a:pt x="20983" y="15425"/>
                </a:cubicBezTo>
                <a:cubicBezTo>
                  <a:pt x="20982" y="15119"/>
                  <a:pt x="20983" y="14741"/>
                  <a:pt x="20985" y="14252"/>
                </a:cubicBezTo>
                <a:lnTo>
                  <a:pt x="20991" y="12581"/>
                </a:lnTo>
                <a:lnTo>
                  <a:pt x="21296" y="12562"/>
                </a:lnTo>
                <a:lnTo>
                  <a:pt x="21600" y="12537"/>
                </a:lnTo>
                <a:lnTo>
                  <a:pt x="21600" y="11689"/>
                </a:lnTo>
                <a:lnTo>
                  <a:pt x="21600" y="10841"/>
                </a:lnTo>
                <a:lnTo>
                  <a:pt x="21296" y="10822"/>
                </a:lnTo>
                <a:lnTo>
                  <a:pt x="20991" y="10797"/>
                </a:lnTo>
                <a:lnTo>
                  <a:pt x="20985" y="9780"/>
                </a:lnTo>
                <a:lnTo>
                  <a:pt x="20976" y="8757"/>
                </a:lnTo>
                <a:lnTo>
                  <a:pt x="20630" y="8757"/>
                </a:lnTo>
                <a:lnTo>
                  <a:pt x="20283" y="8757"/>
                </a:lnTo>
                <a:close/>
                <a:moveTo>
                  <a:pt x="15722" y="10759"/>
                </a:moveTo>
                <a:cubicBezTo>
                  <a:pt x="15540" y="10747"/>
                  <a:pt x="15351" y="10839"/>
                  <a:pt x="15217" y="11015"/>
                </a:cubicBezTo>
                <a:cubicBezTo>
                  <a:pt x="15129" y="11131"/>
                  <a:pt x="15039" y="11288"/>
                  <a:pt x="15015" y="11364"/>
                </a:cubicBezTo>
                <a:cubicBezTo>
                  <a:pt x="14955" y="11554"/>
                  <a:pt x="14926" y="11475"/>
                  <a:pt x="14926" y="11127"/>
                </a:cubicBezTo>
                <a:lnTo>
                  <a:pt x="14926" y="10834"/>
                </a:lnTo>
                <a:lnTo>
                  <a:pt x="14589" y="10834"/>
                </a:lnTo>
                <a:lnTo>
                  <a:pt x="14228" y="10834"/>
                </a:lnTo>
                <a:lnTo>
                  <a:pt x="14228" y="16217"/>
                </a:lnTo>
                <a:lnTo>
                  <a:pt x="14228" y="21600"/>
                </a:lnTo>
                <a:lnTo>
                  <a:pt x="14926" y="21600"/>
                </a:lnTo>
                <a:lnTo>
                  <a:pt x="14926" y="19897"/>
                </a:lnTo>
                <a:cubicBezTo>
                  <a:pt x="14926" y="18961"/>
                  <a:pt x="14936" y="18173"/>
                  <a:pt x="14948" y="18151"/>
                </a:cubicBezTo>
                <a:cubicBezTo>
                  <a:pt x="14960" y="18129"/>
                  <a:pt x="14991" y="18174"/>
                  <a:pt x="15015" y="18251"/>
                </a:cubicBezTo>
                <a:cubicBezTo>
                  <a:pt x="15039" y="18327"/>
                  <a:pt x="15129" y="18485"/>
                  <a:pt x="15217" y="18600"/>
                </a:cubicBezTo>
                <a:cubicBezTo>
                  <a:pt x="15434" y="18882"/>
                  <a:pt x="15792" y="18932"/>
                  <a:pt x="16028" y="18718"/>
                </a:cubicBezTo>
                <a:cubicBezTo>
                  <a:pt x="16667" y="18139"/>
                  <a:pt x="17013" y="16054"/>
                  <a:pt x="16852" y="13747"/>
                </a:cubicBezTo>
                <a:cubicBezTo>
                  <a:pt x="16752" y="12309"/>
                  <a:pt x="16454" y="11281"/>
                  <a:pt x="16028" y="10897"/>
                </a:cubicBezTo>
                <a:cubicBezTo>
                  <a:pt x="15938" y="10816"/>
                  <a:pt x="15831" y="10767"/>
                  <a:pt x="15722" y="10759"/>
                </a:cubicBezTo>
                <a:close/>
                <a:moveTo>
                  <a:pt x="18457" y="10766"/>
                </a:moveTo>
                <a:cubicBezTo>
                  <a:pt x="18057" y="10764"/>
                  <a:pt x="17745" y="11123"/>
                  <a:pt x="17504" y="11870"/>
                </a:cubicBezTo>
                <a:cubicBezTo>
                  <a:pt x="17253" y="12651"/>
                  <a:pt x="17123" y="13653"/>
                  <a:pt x="17124" y="14801"/>
                </a:cubicBezTo>
                <a:cubicBezTo>
                  <a:pt x="17125" y="16855"/>
                  <a:pt x="17516" y="18431"/>
                  <a:pt x="18107" y="18768"/>
                </a:cubicBezTo>
                <a:cubicBezTo>
                  <a:pt x="18185" y="18813"/>
                  <a:pt x="18274" y="18868"/>
                  <a:pt x="18302" y="18887"/>
                </a:cubicBezTo>
                <a:cubicBezTo>
                  <a:pt x="18400" y="18950"/>
                  <a:pt x="18731" y="18842"/>
                  <a:pt x="18891" y="18700"/>
                </a:cubicBezTo>
                <a:cubicBezTo>
                  <a:pt x="19081" y="18531"/>
                  <a:pt x="19247" y="18245"/>
                  <a:pt x="19383" y="17845"/>
                </a:cubicBezTo>
                <a:cubicBezTo>
                  <a:pt x="19481" y="17555"/>
                  <a:pt x="19616" y="16846"/>
                  <a:pt x="19648" y="16460"/>
                </a:cubicBezTo>
                <a:lnTo>
                  <a:pt x="19665" y="16255"/>
                </a:lnTo>
                <a:lnTo>
                  <a:pt x="19328" y="16255"/>
                </a:lnTo>
                <a:lnTo>
                  <a:pt x="19235" y="16255"/>
                </a:lnTo>
                <a:cubicBezTo>
                  <a:pt x="19023" y="16259"/>
                  <a:pt x="18986" y="16285"/>
                  <a:pt x="18974" y="16398"/>
                </a:cubicBezTo>
                <a:cubicBezTo>
                  <a:pt x="18946" y="16647"/>
                  <a:pt x="18740" y="17130"/>
                  <a:pt x="18622" y="17221"/>
                </a:cubicBezTo>
                <a:cubicBezTo>
                  <a:pt x="18372" y="17414"/>
                  <a:pt x="18098" y="17122"/>
                  <a:pt x="17957" y="16510"/>
                </a:cubicBezTo>
                <a:cubicBezTo>
                  <a:pt x="17879" y="16175"/>
                  <a:pt x="17808" y="15490"/>
                  <a:pt x="17837" y="15356"/>
                </a:cubicBezTo>
                <a:cubicBezTo>
                  <a:pt x="17838" y="15353"/>
                  <a:pt x="17856" y="15353"/>
                  <a:pt x="17861" y="15350"/>
                </a:cubicBezTo>
                <a:lnTo>
                  <a:pt x="17861" y="15325"/>
                </a:lnTo>
                <a:lnTo>
                  <a:pt x="17967" y="15325"/>
                </a:lnTo>
                <a:cubicBezTo>
                  <a:pt x="18126" y="15304"/>
                  <a:pt x="18419" y="15288"/>
                  <a:pt x="18785" y="15288"/>
                </a:cubicBezTo>
                <a:lnTo>
                  <a:pt x="19609" y="15288"/>
                </a:lnTo>
                <a:lnTo>
                  <a:pt x="19720" y="15288"/>
                </a:lnTo>
                <a:lnTo>
                  <a:pt x="19717" y="15207"/>
                </a:lnTo>
                <a:lnTo>
                  <a:pt x="19702" y="14527"/>
                </a:lnTo>
                <a:cubicBezTo>
                  <a:pt x="19675" y="13204"/>
                  <a:pt x="19563" y="12332"/>
                  <a:pt x="19337" y="11683"/>
                </a:cubicBezTo>
                <a:cubicBezTo>
                  <a:pt x="19112" y="11037"/>
                  <a:pt x="18851" y="10767"/>
                  <a:pt x="18457" y="10766"/>
                </a:cubicBezTo>
                <a:close/>
                <a:moveTo>
                  <a:pt x="6437" y="10772"/>
                </a:moveTo>
                <a:cubicBezTo>
                  <a:pt x="6207" y="10807"/>
                  <a:pt x="6045" y="10978"/>
                  <a:pt x="5900" y="11327"/>
                </a:cubicBezTo>
                <a:cubicBezTo>
                  <a:pt x="5814" y="11536"/>
                  <a:pt x="5793" y="11498"/>
                  <a:pt x="5793" y="11121"/>
                </a:cubicBezTo>
                <a:lnTo>
                  <a:pt x="5793" y="10834"/>
                </a:lnTo>
                <a:lnTo>
                  <a:pt x="5407" y="10834"/>
                </a:lnTo>
                <a:lnTo>
                  <a:pt x="4993" y="10834"/>
                </a:lnTo>
                <a:lnTo>
                  <a:pt x="4993" y="16217"/>
                </a:lnTo>
                <a:lnTo>
                  <a:pt x="4993" y="21600"/>
                </a:lnTo>
                <a:lnTo>
                  <a:pt x="5793" y="21600"/>
                </a:lnTo>
                <a:lnTo>
                  <a:pt x="5793" y="19897"/>
                </a:lnTo>
                <a:cubicBezTo>
                  <a:pt x="5793" y="18961"/>
                  <a:pt x="5805" y="18173"/>
                  <a:pt x="5817" y="18151"/>
                </a:cubicBezTo>
                <a:cubicBezTo>
                  <a:pt x="5830" y="18129"/>
                  <a:pt x="5859" y="18174"/>
                  <a:pt x="5883" y="18251"/>
                </a:cubicBezTo>
                <a:cubicBezTo>
                  <a:pt x="5973" y="18537"/>
                  <a:pt x="6235" y="18805"/>
                  <a:pt x="6452" y="18837"/>
                </a:cubicBezTo>
                <a:cubicBezTo>
                  <a:pt x="6941" y="18907"/>
                  <a:pt x="7334" y="18291"/>
                  <a:pt x="7561" y="17090"/>
                </a:cubicBezTo>
                <a:cubicBezTo>
                  <a:pt x="7788" y="15890"/>
                  <a:pt x="7793" y="13919"/>
                  <a:pt x="7574" y="12643"/>
                </a:cubicBezTo>
                <a:cubicBezTo>
                  <a:pt x="7351" y="11343"/>
                  <a:pt x="6959" y="10693"/>
                  <a:pt x="6437" y="10772"/>
                </a:cubicBezTo>
                <a:close/>
                <a:moveTo>
                  <a:pt x="12585" y="10797"/>
                </a:moveTo>
                <a:cubicBezTo>
                  <a:pt x="12286" y="10797"/>
                  <a:pt x="12268" y="10808"/>
                  <a:pt x="12117" y="11034"/>
                </a:cubicBezTo>
                <a:cubicBezTo>
                  <a:pt x="12031" y="11163"/>
                  <a:pt x="11945" y="11319"/>
                  <a:pt x="11926" y="11383"/>
                </a:cubicBezTo>
                <a:cubicBezTo>
                  <a:pt x="11877" y="11555"/>
                  <a:pt x="11848" y="11459"/>
                  <a:pt x="11848" y="11127"/>
                </a:cubicBezTo>
                <a:lnTo>
                  <a:pt x="11848" y="10834"/>
                </a:lnTo>
                <a:lnTo>
                  <a:pt x="11511" y="10834"/>
                </a:lnTo>
                <a:lnTo>
                  <a:pt x="11150" y="10834"/>
                </a:lnTo>
                <a:lnTo>
                  <a:pt x="11150" y="16217"/>
                </a:lnTo>
                <a:lnTo>
                  <a:pt x="11150" y="21600"/>
                </a:lnTo>
                <a:lnTo>
                  <a:pt x="11848" y="21600"/>
                </a:lnTo>
                <a:lnTo>
                  <a:pt x="11848" y="19897"/>
                </a:lnTo>
                <a:cubicBezTo>
                  <a:pt x="11848" y="18961"/>
                  <a:pt x="11857" y="18173"/>
                  <a:pt x="11870" y="18151"/>
                </a:cubicBezTo>
                <a:cubicBezTo>
                  <a:pt x="11882" y="18129"/>
                  <a:pt x="11913" y="18174"/>
                  <a:pt x="11937" y="18251"/>
                </a:cubicBezTo>
                <a:cubicBezTo>
                  <a:pt x="11961" y="18327"/>
                  <a:pt x="12051" y="18485"/>
                  <a:pt x="12139" y="18600"/>
                </a:cubicBezTo>
                <a:cubicBezTo>
                  <a:pt x="12366" y="18894"/>
                  <a:pt x="12706" y="18936"/>
                  <a:pt x="12954" y="18706"/>
                </a:cubicBezTo>
                <a:cubicBezTo>
                  <a:pt x="13204" y="18475"/>
                  <a:pt x="13390" y="18086"/>
                  <a:pt x="13537" y="17477"/>
                </a:cubicBezTo>
                <a:cubicBezTo>
                  <a:pt x="13898" y="15982"/>
                  <a:pt x="13900" y="13668"/>
                  <a:pt x="13543" y="12169"/>
                </a:cubicBezTo>
                <a:cubicBezTo>
                  <a:pt x="13407" y="11598"/>
                  <a:pt x="13304" y="11353"/>
                  <a:pt x="13070" y="11034"/>
                </a:cubicBezTo>
                <a:cubicBezTo>
                  <a:pt x="12904" y="10809"/>
                  <a:pt x="12880" y="10797"/>
                  <a:pt x="12585" y="10797"/>
                </a:cubicBezTo>
                <a:close/>
                <a:moveTo>
                  <a:pt x="8072" y="10834"/>
                </a:moveTo>
                <a:lnTo>
                  <a:pt x="8072" y="13622"/>
                </a:lnTo>
                <a:lnTo>
                  <a:pt x="8072" y="13760"/>
                </a:lnTo>
                <a:cubicBezTo>
                  <a:pt x="8072" y="15902"/>
                  <a:pt x="8078" y="16517"/>
                  <a:pt x="8111" y="16928"/>
                </a:cubicBezTo>
                <a:cubicBezTo>
                  <a:pt x="8180" y="17799"/>
                  <a:pt x="8371" y="18432"/>
                  <a:pt x="8646" y="18712"/>
                </a:cubicBezTo>
                <a:cubicBezTo>
                  <a:pt x="8858" y="18929"/>
                  <a:pt x="9246" y="18877"/>
                  <a:pt x="9459" y="18600"/>
                </a:cubicBezTo>
                <a:cubicBezTo>
                  <a:pt x="9546" y="18485"/>
                  <a:pt x="9644" y="18316"/>
                  <a:pt x="9676" y="18219"/>
                </a:cubicBezTo>
                <a:cubicBezTo>
                  <a:pt x="9745" y="18008"/>
                  <a:pt x="9778" y="18044"/>
                  <a:pt x="9778" y="18338"/>
                </a:cubicBezTo>
                <a:lnTo>
                  <a:pt x="9778" y="18556"/>
                </a:lnTo>
                <a:lnTo>
                  <a:pt x="10178" y="18556"/>
                </a:lnTo>
                <a:lnTo>
                  <a:pt x="10580" y="18556"/>
                </a:lnTo>
                <a:lnTo>
                  <a:pt x="10580" y="14733"/>
                </a:lnTo>
                <a:lnTo>
                  <a:pt x="10580" y="14695"/>
                </a:lnTo>
                <a:lnTo>
                  <a:pt x="10580" y="10834"/>
                </a:lnTo>
                <a:lnTo>
                  <a:pt x="10178" y="10834"/>
                </a:lnTo>
                <a:lnTo>
                  <a:pt x="10165" y="10834"/>
                </a:lnTo>
                <a:lnTo>
                  <a:pt x="9778" y="10834"/>
                </a:lnTo>
                <a:lnTo>
                  <a:pt x="9778" y="13392"/>
                </a:lnTo>
                <a:cubicBezTo>
                  <a:pt x="9778" y="14965"/>
                  <a:pt x="9769" y="15937"/>
                  <a:pt x="9752" y="16124"/>
                </a:cubicBezTo>
                <a:lnTo>
                  <a:pt x="9752" y="16198"/>
                </a:lnTo>
                <a:lnTo>
                  <a:pt x="9735" y="16248"/>
                </a:lnTo>
                <a:cubicBezTo>
                  <a:pt x="9657" y="16700"/>
                  <a:pt x="9472" y="17010"/>
                  <a:pt x="9263" y="17016"/>
                </a:cubicBezTo>
                <a:cubicBezTo>
                  <a:pt x="9076" y="17021"/>
                  <a:pt x="8938" y="16837"/>
                  <a:pt x="8850" y="16454"/>
                </a:cubicBezTo>
                <a:lnTo>
                  <a:pt x="8783" y="16155"/>
                </a:lnTo>
                <a:lnTo>
                  <a:pt x="8774" y="13498"/>
                </a:lnTo>
                <a:lnTo>
                  <a:pt x="8767" y="10834"/>
                </a:lnTo>
                <a:lnTo>
                  <a:pt x="8433" y="10834"/>
                </a:lnTo>
                <a:lnTo>
                  <a:pt x="8072" y="10834"/>
                </a:lnTo>
                <a:close/>
                <a:moveTo>
                  <a:pt x="18491" y="12313"/>
                </a:moveTo>
                <a:cubicBezTo>
                  <a:pt x="18549" y="12322"/>
                  <a:pt x="18604" y="12362"/>
                  <a:pt x="18650" y="12431"/>
                </a:cubicBezTo>
                <a:cubicBezTo>
                  <a:pt x="18805" y="12661"/>
                  <a:pt x="19000" y="13561"/>
                  <a:pt x="18948" y="13803"/>
                </a:cubicBezTo>
                <a:cubicBezTo>
                  <a:pt x="18931" y="13881"/>
                  <a:pt x="17894" y="13911"/>
                  <a:pt x="17867" y="13834"/>
                </a:cubicBezTo>
                <a:cubicBezTo>
                  <a:pt x="17840" y="13756"/>
                  <a:pt x="17926" y="13171"/>
                  <a:pt x="18004" y="12899"/>
                </a:cubicBezTo>
                <a:cubicBezTo>
                  <a:pt x="18116" y="12511"/>
                  <a:pt x="18319" y="12284"/>
                  <a:pt x="18491" y="12313"/>
                </a:cubicBezTo>
                <a:close/>
                <a:moveTo>
                  <a:pt x="6328" y="12556"/>
                </a:moveTo>
                <a:cubicBezTo>
                  <a:pt x="6381" y="12556"/>
                  <a:pt x="6436" y="12577"/>
                  <a:pt x="6496" y="12618"/>
                </a:cubicBezTo>
                <a:cubicBezTo>
                  <a:pt x="6604" y="12693"/>
                  <a:pt x="6660" y="12791"/>
                  <a:pt x="6767" y="13098"/>
                </a:cubicBezTo>
                <a:cubicBezTo>
                  <a:pt x="6942" y="13600"/>
                  <a:pt x="6996" y="14065"/>
                  <a:pt x="6980" y="14988"/>
                </a:cubicBezTo>
                <a:cubicBezTo>
                  <a:pt x="6965" y="15902"/>
                  <a:pt x="6845" y="16518"/>
                  <a:pt x="6617" y="16853"/>
                </a:cubicBezTo>
                <a:cubicBezTo>
                  <a:pt x="6485" y="17049"/>
                  <a:pt x="6272" y="17101"/>
                  <a:pt x="6143" y="16966"/>
                </a:cubicBezTo>
                <a:cubicBezTo>
                  <a:pt x="6087" y="16906"/>
                  <a:pt x="5991" y="16706"/>
                  <a:pt x="5930" y="16523"/>
                </a:cubicBezTo>
                <a:lnTo>
                  <a:pt x="5820" y="16186"/>
                </a:lnTo>
                <a:lnTo>
                  <a:pt x="5820" y="14814"/>
                </a:lnTo>
                <a:lnTo>
                  <a:pt x="5820" y="13435"/>
                </a:lnTo>
                <a:lnTo>
                  <a:pt x="5915" y="13130"/>
                </a:lnTo>
                <a:cubicBezTo>
                  <a:pt x="6038" y="12740"/>
                  <a:pt x="6169" y="12555"/>
                  <a:pt x="6328" y="12556"/>
                </a:cubicBezTo>
                <a:close/>
                <a:moveTo>
                  <a:pt x="12420" y="12562"/>
                </a:moveTo>
                <a:cubicBezTo>
                  <a:pt x="12441" y="12564"/>
                  <a:pt x="12465" y="12565"/>
                  <a:pt x="12487" y="12575"/>
                </a:cubicBezTo>
                <a:cubicBezTo>
                  <a:pt x="12908" y="12750"/>
                  <a:pt x="13153" y="14105"/>
                  <a:pt x="13024" y="15531"/>
                </a:cubicBezTo>
                <a:cubicBezTo>
                  <a:pt x="12953" y="16312"/>
                  <a:pt x="12782" y="16831"/>
                  <a:pt x="12541" y="16991"/>
                </a:cubicBezTo>
                <a:cubicBezTo>
                  <a:pt x="12316" y="17140"/>
                  <a:pt x="12151" y="17010"/>
                  <a:pt x="11983" y="16535"/>
                </a:cubicBezTo>
                <a:lnTo>
                  <a:pt x="11874" y="16223"/>
                </a:lnTo>
                <a:lnTo>
                  <a:pt x="11874" y="14801"/>
                </a:lnTo>
                <a:lnTo>
                  <a:pt x="11874" y="13373"/>
                </a:lnTo>
                <a:lnTo>
                  <a:pt x="12002" y="13042"/>
                </a:lnTo>
                <a:cubicBezTo>
                  <a:pt x="12135" y="12699"/>
                  <a:pt x="12268" y="12546"/>
                  <a:pt x="12420" y="12562"/>
                </a:cubicBezTo>
                <a:close/>
                <a:moveTo>
                  <a:pt x="15472" y="12562"/>
                </a:moveTo>
                <a:cubicBezTo>
                  <a:pt x="15492" y="12560"/>
                  <a:pt x="15512" y="12564"/>
                  <a:pt x="15533" y="12568"/>
                </a:cubicBezTo>
                <a:cubicBezTo>
                  <a:pt x="15631" y="12590"/>
                  <a:pt x="15731" y="12686"/>
                  <a:pt x="15826" y="12855"/>
                </a:cubicBezTo>
                <a:cubicBezTo>
                  <a:pt x="16002" y="13166"/>
                  <a:pt x="16142" y="14033"/>
                  <a:pt x="16141" y="14801"/>
                </a:cubicBezTo>
                <a:cubicBezTo>
                  <a:pt x="16140" y="15912"/>
                  <a:pt x="15933" y="16783"/>
                  <a:pt x="15620" y="16991"/>
                </a:cubicBezTo>
                <a:cubicBezTo>
                  <a:pt x="15398" y="17137"/>
                  <a:pt x="15245" y="17016"/>
                  <a:pt x="15078" y="16554"/>
                </a:cubicBezTo>
                <a:lnTo>
                  <a:pt x="14952" y="16205"/>
                </a:lnTo>
                <a:lnTo>
                  <a:pt x="14952" y="14808"/>
                </a:lnTo>
                <a:lnTo>
                  <a:pt x="14952" y="13404"/>
                </a:lnTo>
                <a:lnTo>
                  <a:pt x="15078" y="13055"/>
                </a:lnTo>
                <a:cubicBezTo>
                  <a:pt x="15192" y="12739"/>
                  <a:pt x="15330" y="12574"/>
                  <a:pt x="15472" y="12562"/>
                </a:cubicBezTo>
                <a:close/>
                <a:moveTo>
                  <a:pt x="635" y="13548"/>
                </a:moveTo>
                <a:lnTo>
                  <a:pt x="893" y="13548"/>
                </a:lnTo>
                <a:lnTo>
                  <a:pt x="1152" y="13548"/>
                </a:lnTo>
                <a:lnTo>
                  <a:pt x="1152" y="14290"/>
                </a:lnTo>
                <a:lnTo>
                  <a:pt x="1152" y="15032"/>
                </a:lnTo>
                <a:lnTo>
                  <a:pt x="898" y="15051"/>
                </a:lnTo>
                <a:cubicBezTo>
                  <a:pt x="703" y="15067"/>
                  <a:pt x="643" y="15048"/>
                  <a:pt x="633" y="14970"/>
                </a:cubicBezTo>
                <a:cubicBezTo>
                  <a:pt x="625" y="14914"/>
                  <a:pt x="622" y="14573"/>
                  <a:pt x="626" y="14209"/>
                </a:cubicBezTo>
                <a:lnTo>
                  <a:pt x="635" y="13548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1" name="netmiko_logo2.png" descr="netmiko_logo2.png"/>
          <p:cNvPicPr>
            <a:picLocks noChangeAspect="1"/>
          </p:cNvPicPr>
          <p:nvPr/>
        </p:nvPicPr>
        <p:blipFill>
          <a:blip r:embed="rId9"/>
          <a:srcRect l="3621" t="19564" r="2774" b="16492"/>
          <a:stretch>
            <a:fillRect/>
          </a:stretch>
        </p:blipFill>
        <p:spPr>
          <a:xfrm>
            <a:off x="14430284" y="3145389"/>
            <a:ext cx="3302753" cy="609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0" h="21398" extrusionOk="0">
                <a:moveTo>
                  <a:pt x="285" y="0"/>
                </a:moveTo>
                <a:cubicBezTo>
                  <a:pt x="272" y="-3"/>
                  <a:pt x="258" y="14"/>
                  <a:pt x="242" y="14"/>
                </a:cubicBezTo>
                <a:cubicBezTo>
                  <a:pt x="169" y="14"/>
                  <a:pt x="104" y="130"/>
                  <a:pt x="64" y="348"/>
                </a:cubicBezTo>
                <a:cubicBezTo>
                  <a:pt x="2" y="686"/>
                  <a:pt x="0" y="923"/>
                  <a:pt x="0" y="10685"/>
                </a:cubicBezTo>
                <a:lnTo>
                  <a:pt x="0" y="20687"/>
                </a:lnTo>
                <a:lnTo>
                  <a:pt x="85" y="21035"/>
                </a:lnTo>
                <a:cubicBezTo>
                  <a:pt x="131" y="21232"/>
                  <a:pt x="195" y="21398"/>
                  <a:pt x="229" y="21398"/>
                </a:cubicBezTo>
                <a:cubicBezTo>
                  <a:pt x="330" y="21398"/>
                  <a:pt x="468" y="20927"/>
                  <a:pt x="488" y="20506"/>
                </a:cubicBezTo>
                <a:cubicBezTo>
                  <a:pt x="499" y="20289"/>
                  <a:pt x="509" y="16747"/>
                  <a:pt x="509" y="12649"/>
                </a:cubicBezTo>
                <a:cubicBezTo>
                  <a:pt x="509" y="8552"/>
                  <a:pt x="522" y="5163"/>
                  <a:pt x="537" y="5113"/>
                </a:cubicBezTo>
                <a:cubicBezTo>
                  <a:pt x="552" y="5063"/>
                  <a:pt x="1253" y="8670"/>
                  <a:pt x="2095" y="13123"/>
                </a:cubicBezTo>
                <a:cubicBezTo>
                  <a:pt x="3000" y="17912"/>
                  <a:pt x="3656" y="21263"/>
                  <a:pt x="3704" y="21328"/>
                </a:cubicBezTo>
                <a:cubicBezTo>
                  <a:pt x="3817" y="21482"/>
                  <a:pt x="3955" y="21179"/>
                  <a:pt x="4002" y="20687"/>
                </a:cubicBezTo>
                <a:cubicBezTo>
                  <a:pt x="4033" y="20365"/>
                  <a:pt x="4039" y="18044"/>
                  <a:pt x="4033" y="10476"/>
                </a:cubicBezTo>
                <a:lnTo>
                  <a:pt x="4025" y="669"/>
                </a:lnTo>
                <a:lnTo>
                  <a:pt x="3951" y="335"/>
                </a:lnTo>
                <a:cubicBezTo>
                  <a:pt x="3852" y="-100"/>
                  <a:pt x="3677" y="-94"/>
                  <a:pt x="3596" y="348"/>
                </a:cubicBezTo>
                <a:cubicBezTo>
                  <a:pt x="3534" y="683"/>
                  <a:pt x="3532" y="922"/>
                  <a:pt x="3532" y="8512"/>
                </a:cubicBezTo>
                <a:cubicBezTo>
                  <a:pt x="3532" y="12813"/>
                  <a:pt x="3525" y="16391"/>
                  <a:pt x="3514" y="16452"/>
                </a:cubicBezTo>
                <a:cubicBezTo>
                  <a:pt x="3502" y="16513"/>
                  <a:pt x="2911" y="13479"/>
                  <a:pt x="2200" y="9710"/>
                </a:cubicBezTo>
                <a:cubicBezTo>
                  <a:pt x="495" y="673"/>
                  <a:pt x="378" y="21"/>
                  <a:pt x="285" y="0"/>
                </a:cubicBezTo>
                <a:close/>
                <a:moveTo>
                  <a:pt x="5092" y="14"/>
                </a:moveTo>
                <a:cubicBezTo>
                  <a:pt x="4529" y="14"/>
                  <a:pt x="4483" y="28"/>
                  <a:pt x="4423" y="348"/>
                </a:cubicBezTo>
                <a:cubicBezTo>
                  <a:pt x="4361" y="686"/>
                  <a:pt x="4359" y="923"/>
                  <a:pt x="4359" y="10685"/>
                </a:cubicBezTo>
                <a:lnTo>
                  <a:pt x="4359" y="20687"/>
                </a:lnTo>
                <a:lnTo>
                  <a:pt x="4444" y="21035"/>
                </a:lnTo>
                <a:cubicBezTo>
                  <a:pt x="4522" y="21366"/>
                  <a:pt x="4568" y="21398"/>
                  <a:pt x="5081" y="21398"/>
                </a:cubicBezTo>
                <a:cubicBezTo>
                  <a:pt x="5758" y="21398"/>
                  <a:pt x="5823" y="21275"/>
                  <a:pt x="5824" y="20004"/>
                </a:cubicBezTo>
                <a:cubicBezTo>
                  <a:pt x="5825" y="18834"/>
                  <a:pt x="5787" y="18736"/>
                  <a:pt x="5310" y="18639"/>
                </a:cubicBezTo>
                <a:lnTo>
                  <a:pt x="4886" y="18556"/>
                </a:lnTo>
                <a:lnTo>
                  <a:pt x="4886" y="15366"/>
                </a:lnTo>
                <a:lnTo>
                  <a:pt x="4886" y="12162"/>
                </a:lnTo>
                <a:lnTo>
                  <a:pt x="5236" y="12120"/>
                </a:lnTo>
                <a:cubicBezTo>
                  <a:pt x="5636" y="12071"/>
                  <a:pt x="5706" y="12009"/>
                  <a:pt x="5775" y="11632"/>
                </a:cubicBezTo>
                <a:cubicBezTo>
                  <a:pt x="5838" y="11295"/>
                  <a:pt x="5838" y="10185"/>
                  <a:pt x="5778" y="9738"/>
                </a:cubicBezTo>
                <a:cubicBezTo>
                  <a:pt x="5738" y="9444"/>
                  <a:pt x="5683" y="9395"/>
                  <a:pt x="5310" y="9320"/>
                </a:cubicBezTo>
                <a:lnTo>
                  <a:pt x="4886" y="9236"/>
                </a:lnTo>
                <a:lnTo>
                  <a:pt x="4886" y="6046"/>
                </a:lnTo>
                <a:lnTo>
                  <a:pt x="4886" y="2856"/>
                </a:lnTo>
                <a:lnTo>
                  <a:pt x="5287" y="2772"/>
                </a:lnTo>
                <a:cubicBezTo>
                  <a:pt x="5624" y="2700"/>
                  <a:pt x="5702" y="2630"/>
                  <a:pt x="5757" y="2354"/>
                </a:cubicBezTo>
                <a:cubicBezTo>
                  <a:pt x="5847" y="1915"/>
                  <a:pt x="5848" y="825"/>
                  <a:pt x="5760" y="348"/>
                </a:cubicBezTo>
                <a:cubicBezTo>
                  <a:pt x="5701" y="28"/>
                  <a:pt x="5654" y="14"/>
                  <a:pt x="5092" y="14"/>
                </a:cubicBezTo>
                <a:close/>
                <a:moveTo>
                  <a:pt x="7369" y="14"/>
                </a:moveTo>
                <a:cubicBezTo>
                  <a:pt x="6320" y="14"/>
                  <a:pt x="6280" y="23"/>
                  <a:pt x="6212" y="362"/>
                </a:cubicBezTo>
                <a:cubicBezTo>
                  <a:pt x="6118" y="837"/>
                  <a:pt x="6117" y="1899"/>
                  <a:pt x="6210" y="2354"/>
                </a:cubicBezTo>
                <a:cubicBezTo>
                  <a:pt x="6266" y="2631"/>
                  <a:pt x="6343" y="2700"/>
                  <a:pt x="6696" y="2772"/>
                </a:cubicBezTo>
                <a:lnTo>
                  <a:pt x="7112" y="2856"/>
                </a:lnTo>
                <a:lnTo>
                  <a:pt x="7130" y="11855"/>
                </a:lnTo>
                <a:cubicBezTo>
                  <a:pt x="7139" y="16804"/>
                  <a:pt x="7152" y="20883"/>
                  <a:pt x="7161" y="20924"/>
                </a:cubicBezTo>
                <a:cubicBezTo>
                  <a:pt x="7170" y="20965"/>
                  <a:pt x="7206" y="21083"/>
                  <a:pt x="7241" y="21189"/>
                </a:cubicBezTo>
                <a:cubicBezTo>
                  <a:pt x="7340" y="21491"/>
                  <a:pt x="7480" y="21381"/>
                  <a:pt x="7575" y="20924"/>
                </a:cubicBezTo>
                <a:cubicBezTo>
                  <a:pt x="7583" y="20881"/>
                  <a:pt x="7597" y="16804"/>
                  <a:pt x="7605" y="11855"/>
                </a:cubicBezTo>
                <a:lnTo>
                  <a:pt x="7623" y="2856"/>
                </a:lnTo>
                <a:lnTo>
                  <a:pt x="8048" y="2772"/>
                </a:lnTo>
                <a:cubicBezTo>
                  <a:pt x="8446" y="2691"/>
                  <a:pt x="8476" y="2653"/>
                  <a:pt x="8533" y="2271"/>
                </a:cubicBezTo>
                <a:cubicBezTo>
                  <a:pt x="8615" y="1726"/>
                  <a:pt x="8609" y="900"/>
                  <a:pt x="8523" y="404"/>
                </a:cubicBezTo>
                <a:lnTo>
                  <a:pt x="8454" y="14"/>
                </a:lnTo>
                <a:lnTo>
                  <a:pt x="7369" y="14"/>
                </a:lnTo>
                <a:close/>
                <a:moveTo>
                  <a:pt x="9096" y="14"/>
                </a:moveTo>
                <a:cubicBezTo>
                  <a:pt x="9031" y="14"/>
                  <a:pt x="8949" y="147"/>
                  <a:pt x="8906" y="335"/>
                </a:cubicBezTo>
                <a:lnTo>
                  <a:pt x="8832" y="669"/>
                </a:lnTo>
                <a:lnTo>
                  <a:pt x="8821" y="10211"/>
                </a:lnTo>
                <a:cubicBezTo>
                  <a:pt x="8815" y="16502"/>
                  <a:pt x="8825" y="19972"/>
                  <a:pt x="8847" y="20381"/>
                </a:cubicBezTo>
                <a:cubicBezTo>
                  <a:pt x="8866" y="20734"/>
                  <a:pt x="8911" y="21082"/>
                  <a:pt x="8952" y="21189"/>
                </a:cubicBezTo>
                <a:cubicBezTo>
                  <a:pt x="9063" y="21478"/>
                  <a:pt x="9148" y="21427"/>
                  <a:pt x="9240" y="21035"/>
                </a:cubicBezTo>
                <a:lnTo>
                  <a:pt x="9325" y="20687"/>
                </a:lnTo>
                <a:lnTo>
                  <a:pt x="9325" y="12858"/>
                </a:lnTo>
                <a:cubicBezTo>
                  <a:pt x="9325" y="8554"/>
                  <a:pt x="9336" y="4994"/>
                  <a:pt x="9351" y="4946"/>
                </a:cubicBezTo>
                <a:cubicBezTo>
                  <a:pt x="9365" y="4897"/>
                  <a:pt x="9670" y="6446"/>
                  <a:pt x="10027" y="8386"/>
                </a:cubicBezTo>
                <a:cubicBezTo>
                  <a:pt x="10623" y="11633"/>
                  <a:pt x="10683" y="11911"/>
                  <a:pt x="10785" y="11911"/>
                </a:cubicBezTo>
                <a:cubicBezTo>
                  <a:pt x="10887" y="11911"/>
                  <a:pt x="10950" y="11627"/>
                  <a:pt x="11538" y="8456"/>
                </a:cubicBezTo>
                <a:cubicBezTo>
                  <a:pt x="11890" y="6556"/>
                  <a:pt x="12186" y="5061"/>
                  <a:pt x="12199" y="5127"/>
                </a:cubicBezTo>
                <a:cubicBezTo>
                  <a:pt x="12211" y="5192"/>
                  <a:pt x="12222" y="8677"/>
                  <a:pt x="12222" y="12872"/>
                </a:cubicBezTo>
                <a:cubicBezTo>
                  <a:pt x="12222" y="21418"/>
                  <a:pt x="12214" y="21137"/>
                  <a:pt x="12451" y="21342"/>
                </a:cubicBezTo>
                <a:cubicBezTo>
                  <a:pt x="12548" y="21426"/>
                  <a:pt x="12580" y="21363"/>
                  <a:pt x="12648" y="20994"/>
                </a:cubicBezTo>
                <a:lnTo>
                  <a:pt x="12731" y="20548"/>
                </a:lnTo>
                <a:lnTo>
                  <a:pt x="12731" y="10671"/>
                </a:lnTo>
                <a:lnTo>
                  <a:pt x="12731" y="808"/>
                </a:lnTo>
                <a:lnTo>
                  <a:pt x="12661" y="404"/>
                </a:lnTo>
                <a:cubicBezTo>
                  <a:pt x="12614" y="133"/>
                  <a:pt x="12555" y="14"/>
                  <a:pt x="12479" y="14"/>
                </a:cubicBezTo>
                <a:cubicBezTo>
                  <a:pt x="12375" y="14"/>
                  <a:pt x="12312" y="319"/>
                  <a:pt x="11579" y="4277"/>
                </a:cubicBezTo>
                <a:lnTo>
                  <a:pt x="10790" y="8540"/>
                </a:lnTo>
                <a:lnTo>
                  <a:pt x="10001" y="4277"/>
                </a:lnTo>
                <a:cubicBezTo>
                  <a:pt x="9263" y="290"/>
                  <a:pt x="9203" y="14"/>
                  <a:pt x="9096" y="14"/>
                </a:cubicBezTo>
                <a:close/>
                <a:moveTo>
                  <a:pt x="15499" y="14"/>
                </a:moveTo>
                <a:cubicBezTo>
                  <a:pt x="15436" y="14"/>
                  <a:pt x="15376" y="152"/>
                  <a:pt x="15324" y="432"/>
                </a:cubicBezTo>
                <a:lnTo>
                  <a:pt x="15244" y="850"/>
                </a:lnTo>
                <a:lnTo>
                  <a:pt x="15244" y="10615"/>
                </a:lnTo>
                <a:cubicBezTo>
                  <a:pt x="15244" y="17195"/>
                  <a:pt x="15255" y="20498"/>
                  <a:pt x="15278" y="20729"/>
                </a:cubicBezTo>
                <a:cubicBezTo>
                  <a:pt x="15296" y="20918"/>
                  <a:pt x="15345" y="21143"/>
                  <a:pt x="15383" y="21230"/>
                </a:cubicBezTo>
                <a:cubicBezTo>
                  <a:pt x="15483" y="21459"/>
                  <a:pt x="15635" y="21276"/>
                  <a:pt x="15699" y="20854"/>
                </a:cubicBezTo>
                <a:cubicBezTo>
                  <a:pt x="15748" y="20538"/>
                  <a:pt x="15753" y="20099"/>
                  <a:pt x="15753" y="17441"/>
                </a:cubicBezTo>
                <a:cubicBezTo>
                  <a:pt x="15753" y="15760"/>
                  <a:pt x="15764" y="14331"/>
                  <a:pt x="15776" y="14265"/>
                </a:cubicBezTo>
                <a:cubicBezTo>
                  <a:pt x="15789" y="14199"/>
                  <a:pt x="16101" y="15781"/>
                  <a:pt x="16470" y="17776"/>
                </a:cubicBezTo>
                <a:cubicBezTo>
                  <a:pt x="17068" y="21002"/>
                  <a:pt x="17152" y="21398"/>
                  <a:pt x="17244" y="21398"/>
                </a:cubicBezTo>
                <a:cubicBezTo>
                  <a:pt x="17382" y="21398"/>
                  <a:pt x="17504" y="20741"/>
                  <a:pt x="17504" y="19991"/>
                </a:cubicBezTo>
                <a:cubicBezTo>
                  <a:pt x="17504" y="19489"/>
                  <a:pt x="17422" y="18974"/>
                  <a:pt x="16717" y="15143"/>
                </a:cubicBezTo>
                <a:lnTo>
                  <a:pt x="15931" y="10866"/>
                </a:lnTo>
                <a:lnTo>
                  <a:pt x="16715" y="6603"/>
                </a:lnTo>
                <a:cubicBezTo>
                  <a:pt x="17147" y="4256"/>
                  <a:pt x="17516" y="2120"/>
                  <a:pt x="17535" y="1853"/>
                </a:cubicBezTo>
                <a:cubicBezTo>
                  <a:pt x="17604" y="845"/>
                  <a:pt x="17491" y="14"/>
                  <a:pt x="17285" y="14"/>
                </a:cubicBezTo>
                <a:cubicBezTo>
                  <a:pt x="17185" y="14"/>
                  <a:pt x="17115" y="332"/>
                  <a:pt x="16486" y="3720"/>
                </a:cubicBezTo>
                <a:cubicBezTo>
                  <a:pt x="16107" y="5761"/>
                  <a:pt x="15788" y="7379"/>
                  <a:pt x="15776" y="7314"/>
                </a:cubicBezTo>
                <a:cubicBezTo>
                  <a:pt x="15764" y="7249"/>
                  <a:pt x="15753" y="5770"/>
                  <a:pt x="15753" y="4026"/>
                </a:cubicBezTo>
                <a:cubicBezTo>
                  <a:pt x="15753" y="890"/>
                  <a:pt x="15753" y="851"/>
                  <a:pt x="15676" y="432"/>
                </a:cubicBezTo>
                <a:cubicBezTo>
                  <a:pt x="15625" y="152"/>
                  <a:pt x="15561" y="14"/>
                  <a:pt x="15499" y="14"/>
                </a:cubicBezTo>
                <a:close/>
                <a:moveTo>
                  <a:pt x="19413" y="126"/>
                </a:moveTo>
                <a:cubicBezTo>
                  <a:pt x="18846" y="126"/>
                  <a:pt x="18410" y="1113"/>
                  <a:pt x="18010" y="3288"/>
                </a:cubicBezTo>
                <a:cubicBezTo>
                  <a:pt x="17596" y="5537"/>
                  <a:pt x="17417" y="8106"/>
                  <a:pt x="17447" y="11368"/>
                </a:cubicBezTo>
                <a:cubicBezTo>
                  <a:pt x="17490" y="16007"/>
                  <a:pt x="18046" y="19772"/>
                  <a:pt x="18879" y="21063"/>
                </a:cubicBezTo>
                <a:cubicBezTo>
                  <a:pt x="19137" y="21463"/>
                  <a:pt x="19636" y="21500"/>
                  <a:pt x="19902" y="21133"/>
                </a:cubicBezTo>
                <a:cubicBezTo>
                  <a:pt x="20968" y="19660"/>
                  <a:pt x="21600" y="13850"/>
                  <a:pt x="21326" y="8038"/>
                </a:cubicBezTo>
                <a:cubicBezTo>
                  <a:pt x="21235" y="6120"/>
                  <a:pt x="21090" y="4777"/>
                  <a:pt x="20814" y="3274"/>
                </a:cubicBezTo>
                <a:cubicBezTo>
                  <a:pt x="20418" y="1109"/>
                  <a:pt x="19981" y="126"/>
                  <a:pt x="19413" y="126"/>
                </a:cubicBezTo>
                <a:close/>
                <a:moveTo>
                  <a:pt x="13923" y="223"/>
                </a:moveTo>
                <a:cubicBezTo>
                  <a:pt x="13867" y="254"/>
                  <a:pt x="13820" y="642"/>
                  <a:pt x="13782" y="1379"/>
                </a:cubicBezTo>
                <a:cubicBezTo>
                  <a:pt x="13722" y="2556"/>
                  <a:pt x="13739" y="3229"/>
                  <a:pt x="13844" y="3650"/>
                </a:cubicBezTo>
                <a:cubicBezTo>
                  <a:pt x="13950" y="4075"/>
                  <a:pt x="13965" y="4562"/>
                  <a:pt x="13890" y="5141"/>
                </a:cubicBezTo>
                <a:cubicBezTo>
                  <a:pt x="13818" y="5698"/>
                  <a:pt x="13749" y="5852"/>
                  <a:pt x="13473" y="6060"/>
                </a:cubicBezTo>
                <a:cubicBezTo>
                  <a:pt x="13156" y="6299"/>
                  <a:pt x="13058" y="6583"/>
                  <a:pt x="12983" y="7481"/>
                </a:cubicBezTo>
                <a:cubicBezTo>
                  <a:pt x="12863" y="8903"/>
                  <a:pt x="12935" y="10190"/>
                  <a:pt x="13165" y="10741"/>
                </a:cubicBezTo>
                <a:cubicBezTo>
                  <a:pt x="13338" y="11156"/>
                  <a:pt x="13424" y="11073"/>
                  <a:pt x="13887" y="10058"/>
                </a:cubicBezTo>
                <a:cubicBezTo>
                  <a:pt x="14083" y="9629"/>
                  <a:pt x="14299" y="9261"/>
                  <a:pt x="14371" y="9250"/>
                </a:cubicBezTo>
                <a:cubicBezTo>
                  <a:pt x="14605" y="9214"/>
                  <a:pt x="14753" y="10135"/>
                  <a:pt x="14684" y="11200"/>
                </a:cubicBezTo>
                <a:cubicBezTo>
                  <a:pt x="14663" y="11529"/>
                  <a:pt x="14616" y="11718"/>
                  <a:pt x="14512" y="11897"/>
                </a:cubicBezTo>
                <a:cubicBezTo>
                  <a:pt x="14391" y="12105"/>
                  <a:pt x="14294" y="12105"/>
                  <a:pt x="13885" y="11925"/>
                </a:cubicBezTo>
                <a:cubicBezTo>
                  <a:pt x="13424" y="11722"/>
                  <a:pt x="13395" y="11726"/>
                  <a:pt x="13260" y="12050"/>
                </a:cubicBezTo>
                <a:cubicBezTo>
                  <a:pt x="13091" y="12455"/>
                  <a:pt x="13016" y="13122"/>
                  <a:pt x="13016" y="14223"/>
                </a:cubicBezTo>
                <a:cubicBezTo>
                  <a:pt x="13016" y="15204"/>
                  <a:pt x="13127" y="15968"/>
                  <a:pt x="13306" y="16229"/>
                </a:cubicBezTo>
                <a:cubicBezTo>
                  <a:pt x="13441" y="16426"/>
                  <a:pt x="13580" y="16270"/>
                  <a:pt x="13939" y="15547"/>
                </a:cubicBezTo>
                <a:cubicBezTo>
                  <a:pt x="14161" y="15099"/>
                  <a:pt x="14272" y="15099"/>
                  <a:pt x="14353" y="15533"/>
                </a:cubicBezTo>
                <a:cubicBezTo>
                  <a:pt x="14483" y="16242"/>
                  <a:pt x="14422" y="16769"/>
                  <a:pt x="14129" y="17469"/>
                </a:cubicBezTo>
                <a:cubicBezTo>
                  <a:pt x="13865" y="18100"/>
                  <a:pt x="13753" y="19251"/>
                  <a:pt x="13818" y="20645"/>
                </a:cubicBezTo>
                <a:cubicBezTo>
                  <a:pt x="13837" y="21057"/>
                  <a:pt x="13864" y="21398"/>
                  <a:pt x="13880" y="21398"/>
                </a:cubicBezTo>
                <a:cubicBezTo>
                  <a:pt x="13916" y="21398"/>
                  <a:pt x="13917" y="21104"/>
                  <a:pt x="13880" y="20980"/>
                </a:cubicBezTo>
                <a:cubicBezTo>
                  <a:pt x="13832" y="20820"/>
                  <a:pt x="13851" y="19278"/>
                  <a:pt x="13908" y="18723"/>
                </a:cubicBezTo>
                <a:cubicBezTo>
                  <a:pt x="13948" y="18334"/>
                  <a:pt x="14010" y="18101"/>
                  <a:pt x="14162" y="17803"/>
                </a:cubicBezTo>
                <a:cubicBezTo>
                  <a:pt x="14395" y="17350"/>
                  <a:pt x="14445" y="17174"/>
                  <a:pt x="14486" y="16592"/>
                </a:cubicBezTo>
                <a:cubicBezTo>
                  <a:pt x="14523" y="16060"/>
                  <a:pt x="14467" y="15072"/>
                  <a:pt x="14386" y="14836"/>
                </a:cubicBezTo>
                <a:cubicBezTo>
                  <a:pt x="14285" y="14543"/>
                  <a:pt x="14030" y="14654"/>
                  <a:pt x="13772" y="15101"/>
                </a:cubicBezTo>
                <a:cubicBezTo>
                  <a:pt x="13457" y="15646"/>
                  <a:pt x="13355" y="15655"/>
                  <a:pt x="13255" y="15115"/>
                </a:cubicBezTo>
                <a:cubicBezTo>
                  <a:pt x="13161" y="14603"/>
                  <a:pt x="13155" y="13998"/>
                  <a:pt x="13240" y="13415"/>
                </a:cubicBezTo>
                <a:cubicBezTo>
                  <a:pt x="13327" y="12814"/>
                  <a:pt x="13425" y="12764"/>
                  <a:pt x="13828" y="13067"/>
                </a:cubicBezTo>
                <a:cubicBezTo>
                  <a:pt x="14631" y="13671"/>
                  <a:pt x="14959" y="12937"/>
                  <a:pt x="14959" y="10546"/>
                </a:cubicBezTo>
                <a:cubicBezTo>
                  <a:pt x="14959" y="9286"/>
                  <a:pt x="14870" y="8544"/>
                  <a:pt x="14658" y="8010"/>
                </a:cubicBezTo>
                <a:cubicBezTo>
                  <a:pt x="14386" y="7322"/>
                  <a:pt x="14267" y="7420"/>
                  <a:pt x="13697" y="8749"/>
                </a:cubicBezTo>
                <a:cubicBezTo>
                  <a:pt x="13520" y="9163"/>
                  <a:pt x="13348" y="9501"/>
                  <a:pt x="13314" y="9501"/>
                </a:cubicBezTo>
                <a:cubicBezTo>
                  <a:pt x="13229" y="9501"/>
                  <a:pt x="13175" y="9157"/>
                  <a:pt x="13175" y="8609"/>
                </a:cubicBezTo>
                <a:cubicBezTo>
                  <a:pt x="13175" y="7913"/>
                  <a:pt x="13322" y="7353"/>
                  <a:pt x="13594" y="6993"/>
                </a:cubicBezTo>
                <a:cubicBezTo>
                  <a:pt x="13722" y="6824"/>
                  <a:pt x="13864" y="6555"/>
                  <a:pt x="13905" y="6408"/>
                </a:cubicBezTo>
                <a:cubicBezTo>
                  <a:pt x="13997" y="6086"/>
                  <a:pt x="14067" y="5236"/>
                  <a:pt x="14067" y="4444"/>
                </a:cubicBezTo>
                <a:cubicBezTo>
                  <a:pt x="14067" y="4081"/>
                  <a:pt x="14092" y="3733"/>
                  <a:pt x="14131" y="3539"/>
                </a:cubicBezTo>
                <a:cubicBezTo>
                  <a:pt x="14220" y="3102"/>
                  <a:pt x="14213" y="2212"/>
                  <a:pt x="14111" y="1198"/>
                </a:cubicBezTo>
                <a:cubicBezTo>
                  <a:pt x="14043" y="519"/>
                  <a:pt x="13979" y="192"/>
                  <a:pt x="13923" y="223"/>
                </a:cubicBezTo>
                <a:close/>
                <a:moveTo>
                  <a:pt x="19426" y="2912"/>
                </a:moveTo>
                <a:cubicBezTo>
                  <a:pt x="19840" y="2912"/>
                  <a:pt x="20080" y="3507"/>
                  <a:pt x="20442" y="5391"/>
                </a:cubicBezTo>
                <a:cubicBezTo>
                  <a:pt x="21157" y="9117"/>
                  <a:pt x="20966" y="15327"/>
                  <a:pt x="20059" y="17845"/>
                </a:cubicBezTo>
                <a:cubicBezTo>
                  <a:pt x="19747" y="18711"/>
                  <a:pt x="19240" y="18950"/>
                  <a:pt x="18948" y="18361"/>
                </a:cubicBezTo>
                <a:cubicBezTo>
                  <a:pt x="17869" y="16183"/>
                  <a:pt x="17587" y="9271"/>
                  <a:pt x="18403" y="5043"/>
                </a:cubicBezTo>
                <a:cubicBezTo>
                  <a:pt x="18685" y="3584"/>
                  <a:pt x="19007" y="2912"/>
                  <a:pt x="19426" y="291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22" name="eos-icon.png" descr="eos-icon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977929" y="3102354"/>
            <a:ext cx="1604671" cy="1853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chagroup06.png" descr="chagroup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05031" y="1404776"/>
            <a:ext cx="3327401" cy="3543301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Role of GSDC for Data-intensive Resear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Role of GSDC for Data-intensive Research</a:t>
            </a:r>
          </a:p>
        </p:txBody>
      </p:sp>
      <p:pic>
        <p:nvPicPr>
          <p:cNvPr id="252" name="Image" descr="Image"/>
          <p:cNvPicPr>
            <a:picLocks noChangeAspect="1"/>
          </p:cNvPicPr>
          <p:nvPr/>
        </p:nvPicPr>
        <p:blipFill rotWithShape="1">
          <a:blip r:embed="rId2"/>
          <a:srcRect t="23820" b="6110"/>
          <a:stretch>
            <a:fillRect/>
          </a:stretch>
        </p:blipFill>
        <p:spPr>
          <a:xfrm>
            <a:off x="2146006" y="2436205"/>
            <a:ext cx="20091986" cy="10745675"/>
          </a:xfrm>
          <a:prstGeom prst="rect">
            <a:avLst/>
          </a:prstGeom>
          <a:ln w="12700">
            <a:miter/>
          </a:ln>
        </p:spPr>
      </p:pic>
      <p:sp>
        <p:nvSpPr>
          <p:cNvPr id="253" name="Conducting…"/>
          <p:cNvSpPr txBox="1"/>
          <p:nvPr/>
        </p:nvSpPr>
        <p:spPr>
          <a:xfrm>
            <a:off x="8651652" y="3136242"/>
            <a:ext cx="1899096" cy="930200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Conducting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Experiment</a:t>
            </a:r>
          </a:p>
        </p:txBody>
      </p:sp>
      <p:sp>
        <p:nvSpPr>
          <p:cNvPr id="254" name="Process"/>
          <p:cNvSpPr txBox="1"/>
          <p:nvPr/>
        </p:nvSpPr>
        <p:spPr>
          <a:xfrm>
            <a:off x="3447948" y="3370659"/>
            <a:ext cx="1346989" cy="461367"/>
          </a:xfrm>
          <a:prstGeom prst="rect">
            <a:avLst/>
          </a:prstGeom>
          <a:solidFill>
            <a:srgbClr val="265BA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Process</a:t>
            </a:r>
          </a:p>
        </p:txBody>
      </p:sp>
      <p:sp>
        <p:nvSpPr>
          <p:cNvPr id="255" name="Subject"/>
          <p:cNvSpPr txBox="1"/>
          <p:nvPr/>
        </p:nvSpPr>
        <p:spPr>
          <a:xfrm>
            <a:off x="3447948" y="4831159"/>
            <a:ext cx="1346989" cy="461367"/>
          </a:xfrm>
          <a:prstGeom prst="rect">
            <a:avLst/>
          </a:prstGeom>
          <a:solidFill>
            <a:srgbClr val="8E4C1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Subject</a:t>
            </a:r>
          </a:p>
        </p:txBody>
      </p:sp>
      <p:sp>
        <p:nvSpPr>
          <p:cNvPr id="256" name="Constructing…"/>
          <p:cNvSpPr txBox="1"/>
          <p:nvPr/>
        </p:nvSpPr>
        <p:spPr>
          <a:xfrm>
            <a:off x="5356097" y="3136242"/>
            <a:ext cx="2089405" cy="930200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Constructing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Facility</a:t>
            </a:r>
          </a:p>
        </p:txBody>
      </p:sp>
      <p:sp>
        <p:nvSpPr>
          <p:cNvPr id="257" name="Analyzing…"/>
          <p:cNvSpPr txBox="1"/>
          <p:nvPr/>
        </p:nvSpPr>
        <p:spPr>
          <a:xfrm>
            <a:off x="15163522" y="3136242"/>
            <a:ext cx="1702355" cy="930200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Analyzing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Data</a:t>
            </a:r>
          </a:p>
        </p:txBody>
      </p:sp>
      <p:sp>
        <p:nvSpPr>
          <p:cNvPr id="258" name="Scientific…"/>
          <p:cNvSpPr txBox="1"/>
          <p:nvPr/>
        </p:nvSpPr>
        <p:spPr>
          <a:xfrm>
            <a:off x="18208497" y="3173987"/>
            <a:ext cx="2089405" cy="854711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500">
                <a:solidFill>
                  <a:srgbClr val="FFFFFF"/>
                </a:solidFill>
              </a:defRPr>
            </a:pPr>
            <a:r>
              <a:t>Scientific</a:t>
            </a:r>
          </a:p>
          <a:p>
            <a:pPr>
              <a:defRPr sz="2500">
                <a:solidFill>
                  <a:srgbClr val="FFFFFF"/>
                </a:solidFill>
              </a:defRPr>
            </a:pPr>
            <a:r>
              <a:t>Achievement</a:t>
            </a:r>
          </a:p>
        </p:txBody>
      </p:sp>
      <p:sp>
        <p:nvSpPr>
          <p:cNvPr id="259" name="Data…"/>
          <p:cNvSpPr txBox="1"/>
          <p:nvPr/>
        </p:nvSpPr>
        <p:spPr>
          <a:xfrm>
            <a:off x="11756897" y="3136242"/>
            <a:ext cx="2064005" cy="930200"/>
          </a:xfrm>
          <a:prstGeom prst="rect">
            <a:avLst/>
          </a:prstGeom>
          <a:solidFill>
            <a:srgbClr val="65AAC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Data 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Comp. Env.</a:t>
            </a:r>
          </a:p>
        </p:txBody>
      </p:sp>
      <p:sp>
        <p:nvSpPr>
          <p:cNvPr id="260" name="CERN(EU) | LIGO (US) | KEK (JP)…"/>
          <p:cNvSpPr/>
          <p:nvPr/>
        </p:nvSpPr>
        <p:spPr>
          <a:xfrm>
            <a:off x="5497425" y="4437459"/>
            <a:ext cx="5328487" cy="1846807"/>
          </a:xfrm>
          <a:custGeom>
            <a:avLst/>
            <a:gd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372" extrusionOk="0">
                <a:moveTo>
                  <a:pt x="0" y="0"/>
                </a:moveTo>
                <a:lnTo>
                  <a:pt x="21600" y="86"/>
                </a:lnTo>
                <a:lnTo>
                  <a:pt x="21103" y="7092"/>
                </a:lnTo>
                <a:cubicBezTo>
                  <a:pt x="19330" y="8743"/>
                  <a:pt x="17616" y="10797"/>
                  <a:pt x="15981" y="13229"/>
                </a:cubicBezTo>
                <a:cubicBezTo>
                  <a:pt x="15546" y="13876"/>
                  <a:pt x="15117" y="14550"/>
                  <a:pt x="14674" y="15160"/>
                </a:cubicBezTo>
                <a:cubicBezTo>
                  <a:pt x="9991" y="21600"/>
                  <a:pt x="4301" y="20594"/>
                  <a:pt x="0" y="12566"/>
                </a:cubicBez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12700">
            <a:miter/>
          </a:ln>
        </p:spPr>
        <p:txBody>
          <a:bodyPr lIns="50800" tIns="50800" rIns="50800" bIns="50800" anchor="ctr"/>
          <a:lstStyle/>
          <a:p>
            <a:pPr lvl="0">
              <a:defRPr/>
            </a:pPr>
            <a:r>
              <a:rPr lang="en-US" altLang="ko-KR"/>
              <a:t>CERN(EU) | LIGO (US) | KEK (JP) </a:t>
            </a:r>
            <a:endParaRPr lang="en-US" altLang="ko-KR"/>
          </a:p>
          <a:p>
            <a:pPr lvl="0">
              <a:defRPr/>
            </a:pPr>
            <a:r>
              <a:rPr lang="en-US" altLang="ko-KR"/>
              <a:t>TEM  | PAL | RENO </a:t>
            </a:r>
            <a:endParaRPr lang="en-US" altLang="ko-KR"/>
          </a:p>
          <a:p>
            <a:pPr lvl="0">
              <a:defRPr/>
            </a:pPr>
            <a:r>
              <a:rPr lang="en-US" altLang="ko-KR"/>
              <a:t>Large-scale Facilities</a:t>
            </a:r>
            <a:endParaRPr lang="en-US" altLang="ko-KR"/>
          </a:p>
        </p:txBody>
      </p:sp>
      <p:sp>
        <p:nvSpPr>
          <p:cNvPr id="261" name="Users | User Groups…"/>
          <p:cNvSpPr/>
          <p:nvPr/>
        </p:nvSpPr>
        <p:spPr>
          <a:xfrm>
            <a:off x="14090557" y="4557712"/>
            <a:ext cx="6343727" cy="10082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51" extrusionOk="0">
                <a:moveTo>
                  <a:pt x="228" y="0"/>
                </a:moveTo>
                <a:lnTo>
                  <a:pt x="21501" y="0"/>
                </a:lnTo>
                <a:lnTo>
                  <a:pt x="21501" y="17734"/>
                </a:lnTo>
                <a:cubicBezTo>
                  <a:pt x="17861" y="20094"/>
                  <a:pt x="14206" y="21363"/>
                  <a:pt x="10547" y="21534"/>
                </a:cubicBezTo>
                <a:cubicBezTo>
                  <a:pt x="9138" y="21600"/>
                  <a:pt x="7728" y="21503"/>
                  <a:pt x="6324" y="20736"/>
                </a:cubicBezTo>
                <a:cubicBezTo>
                  <a:pt x="5107" y="20071"/>
                  <a:pt x="3889" y="18887"/>
                  <a:pt x="2769" y="15794"/>
                </a:cubicBezTo>
                <a:cubicBezTo>
                  <a:pt x="2234" y="14316"/>
                  <a:pt x="1731" y="12421"/>
                  <a:pt x="1271" y="10153"/>
                </a:cubicBezTo>
                <a:cubicBezTo>
                  <a:pt x="1093" y="9572"/>
                  <a:pt x="932" y="8818"/>
                  <a:pt x="791" y="7920"/>
                </a:cubicBezTo>
                <a:cubicBezTo>
                  <a:pt x="720" y="7465"/>
                  <a:pt x="654" y="6969"/>
                  <a:pt x="566" y="6647"/>
                </a:cubicBezTo>
                <a:cubicBezTo>
                  <a:pt x="478" y="6321"/>
                  <a:pt x="374" y="6198"/>
                  <a:pt x="285" y="5883"/>
                </a:cubicBezTo>
                <a:cubicBezTo>
                  <a:pt x="-69" y="4640"/>
                  <a:pt x="-99" y="1504"/>
                  <a:pt x="228" y="0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Users | User Groups </a:t>
            </a:r>
          </a:p>
          <a:p>
            <a:r>
              <a:t>Research Community</a:t>
            </a:r>
          </a:p>
        </p:txBody>
      </p:sp>
      <p:sp>
        <p:nvSpPr>
          <p:cNvPr id="262" name="Domestic | Overseas…"/>
          <p:cNvSpPr txBox="1"/>
          <p:nvPr/>
        </p:nvSpPr>
        <p:spPr>
          <a:xfrm>
            <a:off x="3010800" y="11624767"/>
            <a:ext cx="3307046" cy="829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Domestic | Overseas</a:t>
            </a:r>
          </a:p>
          <a:p>
            <a:r>
              <a:t>Large-scale Facility</a:t>
            </a:r>
          </a:p>
        </p:txBody>
      </p:sp>
      <p:sp>
        <p:nvSpPr>
          <p:cNvPr id="26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ligo_logo.jpg" descr="ligo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716" y="6732196"/>
            <a:ext cx="2558948" cy="1843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WLCG-logo.png" descr="WLCG-logo.png"/>
          <p:cNvPicPr>
            <a:picLocks noChangeAspect="1"/>
          </p:cNvPicPr>
          <p:nvPr/>
        </p:nvPicPr>
        <p:blipFill>
          <a:blip r:embed="rId3"/>
          <a:srcRect l="13827" t="8337" r="13827" b="8337"/>
          <a:stretch>
            <a:fillRect/>
          </a:stretch>
        </p:blipFill>
        <p:spPr>
          <a:xfrm>
            <a:off x="11197693" y="3190230"/>
            <a:ext cx="1986684" cy="1860865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Circle"/>
          <p:cNvSpPr/>
          <p:nvPr/>
        </p:nvSpPr>
        <p:spPr>
          <a:xfrm>
            <a:off x="8547604" y="4023384"/>
            <a:ext cx="7286934" cy="7286933"/>
          </a:xfrm>
          <a:prstGeom prst="ellipse">
            <a:avLst/>
          </a:prstGeom>
          <a:ln w="63500">
            <a:solidFill>
              <a:srgbClr val="000000">
                <a:alpha val="40247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50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pic>
        <p:nvPicPr>
          <p:cNvPr id="229" name="Titan_krios.jpg" descr="Titan_krios.jpg"/>
          <p:cNvPicPr>
            <a:picLocks noChangeAspect="1"/>
          </p:cNvPicPr>
          <p:nvPr/>
        </p:nvPicPr>
        <p:blipFill rotWithShape="1">
          <a:blip r:embed="rId4"/>
          <a:srcRect l="12380" t="5480" r="10360" b="2670"/>
          <a:stretch>
            <a:fillRect/>
          </a:stretch>
        </p:blipFill>
        <p:spPr>
          <a:xfrm>
            <a:off x="11862088" y="10528433"/>
            <a:ext cx="959248" cy="1860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598" extrusionOk="0">
                <a:moveTo>
                  <a:pt x="12828" y="0"/>
                </a:moveTo>
                <a:lnTo>
                  <a:pt x="10524" y="539"/>
                </a:lnTo>
                <a:cubicBezTo>
                  <a:pt x="9253" y="834"/>
                  <a:pt x="8138" y="1088"/>
                  <a:pt x="8049" y="1105"/>
                </a:cubicBezTo>
                <a:cubicBezTo>
                  <a:pt x="7961" y="1123"/>
                  <a:pt x="7711" y="1153"/>
                  <a:pt x="7495" y="1170"/>
                </a:cubicBezTo>
                <a:cubicBezTo>
                  <a:pt x="6624" y="1237"/>
                  <a:pt x="5678" y="1390"/>
                  <a:pt x="4887" y="1594"/>
                </a:cubicBezTo>
                <a:cubicBezTo>
                  <a:pt x="4156" y="1781"/>
                  <a:pt x="3788" y="1927"/>
                  <a:pt x="3350" y="2206"/>
                </a:cubicBezTo>
                <a:cubicBezTo>
                  <a:pt x="3163" y="2326"/>
                  <a:pt x="3122" y="2341"/>
                  <a:pt x="1831" y="2727"/>
                </a:cubicBezTo>
                <a:lnTo>
                  <a:pt x="509" y="3123"/>
                </a:lnTo>
                <a:lnTo>
                  <a:pt x="509" y="3192"/>
                </a:lnTo>
                <a:cubicBezTo>
                  <a:pt x="509" y="3259"/>
                  <a:pt x="500" y="3263"/>
                  <a:pt x="304" y="3307"/>
                </a:cubicBezTo>
                <a:cubicBezTo>
                  <a:pt x="191" y="3333"/>
                  <a:pt x="87" y="3364"/>
                  <a:pt x="71" y="3376"/>
                </a:cubicBezTo>
                <a:cubicBezTo>
                  <a:pt x="56" y="3389"/>
                  <a:pt x="45" y="3941"/>
                  <a:pt x="45" y="4606"/>
                </a:cubicBezTo>
                <a:cubicBezTo>
                  <a:pt x="44" y="5740"/>
                  <a:pt x="49" y="5815"/>
                  <a:pt x="107" y="5827"/>
                </a:cubicBezTo>
                <a:cubicBezTo>
                  <a:pt x="165" y="5838"/>
                  <a:pt x="166" y="5844"/>
                  <a:pt x="98" y="5873"/>
                </a:cubicBezTo>
                <a:cubicBezTo>
                  <a:pt x="27" y="5903"/>
                  <a:pt x="20" y="5921"/>
                  <a:pt x="9" y="7126"/>
                </a:cubicBezTo>
                <a:lnTo>
                  <a:pt x="0" y="8351"/>
                </a:lnTo>
                <a:lnTo>
                  <a:pt x="89" y="8383"/>
                </a:lnTo>
                <a:lnTo>
                  <a:pt x="170" y="8415"/>
                </a:lnTo>
                <a:lnTo>
                  <a:pt x="89" y="8429"/>
                </a:lnTo>
                <a:lnTo>
                  <a:pt x="9" y="8438"/>
                </a:lnTo>
                <a:lnTo>
                  <a:pt x="9" y="10976"/>
                </a:lnTo>
                <a:cubicBezTo>
                  <a:pt x="9" y="13498"/>
                  <a:pt x="9" y="13514"/>
                  <a:pt x="80" y="13524"/>
                </a:cubicBezTo>
                <a:cubicBezTo>
                  <a:pt x="173" y="13536"/>
                  <a:pt x="173" y="13589"/>
                  <a:pt x="80" y="13602"/>
                </a:cubicBezTo>
                <a:cubicBezTo>
                  <a:pt x="10" y="13611"/>
                  <a:pt x="9" y="13627"/>
                  <a:pt x="9" y="14841"/>
                </a:cubicBezTo>
                <a:lnTo>
                  <a:pt x="9" y="16071"/>
                </a:lnTo>
                <a:lnTo>
                  <a:pt x="89" y="16098"/>
                </a:lnTo>
                <a:lnTo>
                  <a:pt x="170" y="16131"/>
                </a:lnTo>
                <a:lnTo>
                  <a:pt x="80" y="16163"/>
                </a:lnTo>
                <a:lnTo>
                  <a:pt x="0" y="16200"/>
                </a:lnTo>
                <a:lnTo>
                  <a:pt x="27" y="17416"/>
                </a:lnTo>
                <a:cubicBezTo>
                  <a:pt x="48" y="18400"/>
                  <a:pt x="60" y="18636"/>
                  <a:pt x="98" y="18636"/>
                </a:cubicBezTo>
                <a:cubicBezTo>
                  <a:pt x="185" y="18636"/>
                  <a:pt x="203" y="18678"/>
                  <a:pt x="125" y="18710"/>
                </a:cubicBezTo>
                <a:cubicBezTo>
                  <a:pt x="50" y="18742"/>
                  <a:pt x="45" y="18753"/>
                  <a:pt x="45" y="19231"/>
                </a:cubicBezTo>
                <a:lnTo>
                  <a:pt x="45" y="19719"/>
                </a:lnTo>
                <a:lnTo>
                  <a:pt x="152" y="19737"/>
                </a:lnTo>
                <a:cubicBezTo>
                  <a:pt x="224" y="19750"/>
                  <a:pt x="255" y="19765"/>
                  <a:pt x="241" y="19783"/>
                </a:cubicBezTo>
                <a:cubicBezTo>
                  <a:pt x="218" y="19815"/>
                  <a:pt x="137" y="19804"/>
                  <a:pt x="1733" y="20028"/>
                </a:cubicBezTo>
                <a:cubicBezTo>
                  <a:pt x="2367" y="20116"/>
                  <a:pt x="2901" y="20181"/>
                  <a:pt x="2939" y="20175"/>
                </a:cubicBezTo>
                <a:cubicBezTo>
                  <a:pt x="2998" y="20165"/>
                  <a:pt x="4196" y="20317"/>
                  <a:pt x="6816" y="20663"/>
                </a:cubicBezTo>
                <a:cubicBezTo>
                  <a:pt x="9195" y="20977"/>
                  <a:pt x="9628" y="21027"/>
                  <a:pt x="9746" y="21027"/>
                </a:cubicBezTo>
                <a:cubicBezTo>
                  <a:pt x="9819" y="21027"/>
                  <a:pt x="9916" y="21045"/>
                  <a:pt x="9970" y="21064"/>
                </a:cubicBezTo>
                <a:cubicBezTo>
                  <a:pt x="10027" y="21085"/>
                  <a:pt x="10441" y="21146"/>
                  <a:pt x="10979" y="21211"/>
                </a:cubicBezTo>
                <a:cubicBezTo>
                  <a:pt x="11480" y="21273"/>
                  <a:pt x="12373" y="21385"/>
                  <a:pt x="12962" y="21460"/>
                </a:cubicBezTo>
                <a:cubicBezTo>
                  <a:pt x="13552" y="21535"/>
                  <a:pt x="14082" y="21597"/>
                  <a:pt x="14142" y="21598"/>
                </a:cubicBezTo>
                <a:cubicBezTo>
                  <a:pt x="14249" y="21600"/>
                  <a:pt x="14546" y="21518"/>
                  <a:pt x="17947" y="20525"/>
                </a:cubicBezTo>
                <a:cubicBezTo>
                  <a:pt x="18567" y="20344"/>
                  <a:pt x="19234" y="20149"/>
                  <a:pt x="19430" y="20092"/>
                </a:cubicBezTo>
                <a:cubicBezTo>
                  <a:pt x="20311" y="19836"/>
                  <a:pt x="21324" y="19505"/>
                  <a:pt x="21324" y="19475"/>
                </a:cubicBezTo>
                <a:cubicBezTo>
                  <a:pt x="21324" y="19458"/>
                  <a:pt x="21352" y="19433"/>
                  <a:pt x="21387" y="19420"/>
                </a:cubicBezTo>
                <a:cubicBezTo>
                  <a:pt x="21443" y="19398"/>
                  <a:pt x="21461" y="19344"/>
                  <a:pt x="21485" y="18936"/>
                </a:cubicBezTo>
                <a:cubicBezTo>
                  <a:pt x="21511" y="18489"/>
                  <a:pt x="21503" y="18479"/>
                  <a:pt x="21431" y="18448"/>
                </a:cubicBezTo>
                <a:lnTo>
                  <a:pt x="21360" y="18415"/>
                </a:lnTo>
                <a:lnTo>
                  <a:pt x="21440" y="18383"/>
                </a:lnTo>
                <a:cubicBezTo>
                  <a:pt x="21517" y="18351"/>
                  <a:pt x="21515" y="18349"/>
                  <a:pt x="21530" y="17204"/>
                </a:cubicBezTo>
                <a:cubicBezTo>
                  <a:pt x="21540" y="16453"/>
                  <a:pt x="21535" y="16051"/>
                  <a:pt x="21512" y="16039"/>
                </a:cubicBezTo>
                <a:cubicBezTo>
                  <a:pt x="21488" y="16026"/>
                  <a:pt x="21485" y="16007"/>
                  <a:pt x="21512" y="15979"/>
                </a:cubicBezTo>
                <a:cubicBezTo>
                  <a:pt x="21539" y="15950"/>
                  <a:pt x="21558" y="15579"/>
                  <a:pt x="21574" y="14795"/>
                </a:cubicBezTo>
                <a:cubicBezTo>
                  <a:pt x="21596" y="13753"/>
                  <a:pt x="21600" y="13649"/>
                  <a:pt x="21548" y="13639"/>
                </a:cubicBezTo>
                <a:cubicBezTo>
                  <a:pt x="21475" y="13624"/>
                  <a:pt x="21467" y="13556"/>
                  <a:pt x="21539" y="13542"/>
                </a:cubicBezTo>
                <a:cubicBezTo>
                  <a:pt x="21585" y="13533"/>
                  <a:pt x="21592" y="13388"/>
                  <a:pt x="21592" y="12381"/>
                </a:cubicBezTo>
                <a:cubicBezTo>
                  <a:pt x="21592" y="11313"/>
                  <a:pt x="21587" y="11226"/>
                  <a:pt x="21530" y="11193"/>
                </a:cubicBezTo>
                <a:cubicBezTo>
                  <a:pt x="21471" y="11159"/>
                  <a:pt x="21469" y="11156"/>
                  <a:pt x="21530" y="11133"/>
                </a:cubicBezTo>
                <a:cubicBezTo>
                  <a:pt x="21585" y="11112"/>
                  <a:pt x="21599" y="11088"/>
                  <a:pt x="21583" y="10940"/>
                </a:cubicBezTo>
                <a:cubicBezTo>
                  <a:pt x="21573" y="10846"/>
                  <a:pt x="21559" y="10326"/>
                  <a:pt x="21556" y="9788"/>
                </a:cubicBezTo>
                <a:cubicBezTo>
                  <a:pt x="21553" y="8970"/>
                  <a:pt x="21546" y="8805"/>
                  <a:pt x="21503" y="8770"/>
                </a:cubicBezTo>
                <a:cubicBezTo>
                  <a:pt x="21462" y="8737"/>
                  <a:pt x="21457" y="8727"/>
                  <a:pt x="21494" y="8719"/>
                </a:cubicBezTo>
                <a:cubicBezTo>
                  <a:pt x="21531" y="8712"/>
                  <a:pt x="21538" y="8479"/>
                  <a:pt x="21530" y="7545"/>
                </a:cubicBezTo>
                <a:cubicBezTo>
                  <a:pt x="21523" y="6795"/>
                  <a:pt x="21508" y="6376"/>
                  <a:pt x="21485" y="6361"/>
                </a:cubicBezTo>
                <a:cubicBezTo>
                  <a:pt x="21460" y="6346"/>
                  <a:pt x="21458" y="6333"/>
                  <a:pt x="21485" y="6324"/>
                </a:cubicBezTo>
                <a:cubicBezTo>
                  <a:pt x="21514" y="6315"/>
                  <a:pt x="21520" y="5997"/>
                  <a:pt x="21503" y="5150"/>
                </a:cubicBezTo>
                <a:lnTo>
                  <a:pt x="21476" y="3989"/>
                </a:lnTo>
                <a:lnTo>
                  <a:pt x="21199" y="3842"/>
                </a:lnTo>
                <a:cubicBezTo>
                  <a:pt x="21047" y="3761"/>
                  <a:pt x="20615" y="3516"/>
                  <a:pt x="20234" y="3298"/>
                </a:cubicBezTo>
                <a:cubicBezTo>
                  <a:pt x="19333" y="2782"/>
                  <a:pt x="18513" y="2324"/>
                  <a:pt x="17697" y="1879"/>
                </a:cubicBezTo>
                <a:cubicBezTo>
                  <a:pt x="16723" y="1348"/>
                  <a:pt x="14669" y="247"/>
                  <a:pt x="14428" y="129"/>
                </a:cubicBezTo>
                <a:lnTo>
                  <a:pt x="14213" y="28"/>
                </a:lnTo>
                <a:lnTo>
                  <a:pt x="13525" y="14"/>
                </a:lnTo>
                <a:lnTo>
                  <a:pt x="12828" y="0"/>
                </a:lnTo>
                <a:close/>
              </a:path>
            </a:pathLst>
          </a:custGeom>
          <a:ln w="12700">
            <a:miter/>
          </a:ln>
        </p:spPr>
      </p:pic>
      <p:sp>
        <p:nvSpPr>
          <p:cNvPr id="230" name="Supporting Experi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Supporting Experiments </a:t>
            </a:r>
          </a:p>
        </p:txBody>
      </p:sp>
      <p:pic>
        <p:nvPicPr>
          <p:cNvPr id="232" name="4_Color_Logo_CB.png" descr="4_Color_Logo_C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8171" y="3742468"/>
            <a:ext cx="1797505" cy="24305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CMSlogo_color_label_1024_May2014.png" descr="CMSlogo_color_label_1024_May201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66314" y="3964413"/>
            <a:ext cx="1986757" cy="1986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figure3.bmp" descr="figure3.bmp"/>
          <p:cNvPicPr>
            <a:picLocks noChangeAspect="1"/>
          </p:cNvPicPr>
          <p:nvPr/>
        </p:nvPicPr>
        <p:blipFill>
          <a:blip r:embed="rId7"/>
          <a:srcRect l="1232" t="11938" r="3469" b="7016"/>
          <a:stretch>
            <a:fillRect/>
          </a:stretch>
        </p:blipFill>
        <p:spPr>
          <a:xfrm>
            <a:off x="14410219" y="8794104"/>
            <a:ext cx="2714627" cy="876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52" extrusionOk="0">
                <a:moveTo>
                  <a:pt x="1814" y="21"/>
                </a:moveTo>
                <a:cubicBezTo>
                  <a:pt x="1596" y="39"/>
                  <a:pt x="1418" y="66"/>
                  <a:pt x="1272" y="99"/>
                </a:cubicBezTo>
                <a:cubicBezTo>
                  <a:pt x="1053" y="147"/>
                  <a:pt x="901" y="217"/>
                  <a:pt x="789" y="333"/>
                </a:cubicBezTo>
                <a:cubicBezTo>
                  <a:pt x="714" y="410"/>
                  <a:pt x="658" y="503"/>
                  <a:pt x="606" y="626"/>
                </a:cubicBezTo>
                <a:cubicBezTo>
                  <a:pt x="580" y="687"/>
                  <a:pt x="554" y="756"/>
                  <a:pt x="530" y="831"/>
                </a:cubicBezTo>
                <a:cubicBezTo>
                  <a:pt x="503" y="914"/>
                  <a:pt x="483" y="983"/>
                  <a:pt x="467" y="1055"/>
                </a:cubicBezTo>
                <a:cubicBezTo>
                  <a:pt x="467" y="1056"/>
                  <a:pt x="467" y="1064"/>
                  <a:pt x="467" y="1065"/>
                </a:cubicBezTo>
                <a:cubicBezTo>
                  <a:pt x="452" y="1136"/>
                  <a:pt x="439" y="1207"/>
                  <a:pt x="432" y="1299"/>
                </a:cubicBezTo>
                <a:cubicBezTo>
                  <a:pt x="419" y="1485"/>
                  <a:pt x="423" y="1741"/>
                  <a:pt x="432" y="2207"/>
                </a:cubicBezTo>
                <a:cubicBezTo>
                  <a:pt x="443" y="2764"/>
                  <a:pt x="480" y="3482"/>
                  <a:pt x="514" y="3798"/>
                </a:cubicBezTo>
                <a:cubicBezTo>
                  <a:pt x="583" y="4436"/>
                  <a:pt x="596" y="6878"/>
                  <a:pt x="536" y="7898"/>
                </a:cubicBezTo>
                <a:cubicBezTo>
                  <a:pt x="515" y="8262"/>
                  <a:pt x="465" y="8830"/>
                  <a:pt x="410" y="9362"/>
                </a:cubicBezTo>
                <a:cubicBezTo>
                  <a:pt x="377" y="9686"/>
                  <a:pt x="343" y="9982"/>
                  <a:pt x="312" y="10221"/>
                </a:cubicBezTo>
                <a:cubicBezTo>
                  <a:pt x="286" y="10431"/>
                  <a:pt x="265" y="10586"/>
                  <a:pt x="249" y="10651"/>
                </a:cubicBezTo>
                <a:cubicBezTo>
                  <a:pt x="155" y="11033"/>
                  <a:pt x="0" y="12403"/>
                  <a:pt x="0" y="12857"/>
                </a:cubicBezTo>
                <a:cubicBezTo>
                  <a:pt x="0" y="13116"/>
                  <a:pt x="33" y="13517"/>
                  <a:pt x="76" y="13745"/>
                </a:cubicBezTo>
                <a:cubicBezTo>
                  <a:pt x="111" y="13937"/>
                  <a:pt x="146" y="14090"/>
                  <a:pt x="192" y="14204"/>
                </a:cubicBezTo>
                <a:cubicBezTo>
                  <a:pt x="216" y="14261"/>
                  <a:pt x="241" y="14308"/>
                  <a:pt x="275" y="14350"/>
                </a:cubicBezTo>
                <a:cubicBezTo>
                  <a:pt x="442" y="14558"/>
                  <a:pt x="767" y="14592"/>
                  <a:pt x="1546" y="14643"/>
                </a:cubicBezTo>
                <a:cubicBezTo>
                  <a:pt x="1863" y="14664"/>
                  <a:pt x="2151" y="14700"/>
                  <a:pt x="2357" y="14731"/>
                </a:cubicBezTo>
                <a:cubicBezTo>
                  <a:pt x="2564" y="14762"/>
                  <a:pt x="2688" y="14792"/>
                  <a:pt x="2685" y="14819"/>
                </a:cubicBezTo>
                <a:cubicBezTo>
                  <a:pt x="2682" y="14845"/>
                  <a:pt x="2692" y="14910"/>
                  <a:pt x="2710" y="14994"/>
                </a:cubicBezTo>
                <a:cubicBezTo>
                  <a:pt x="2729" y="15079"/>
                  <a:pt x="2755" y="15186"/>
                  <a:pt x="2786" y="15287"/>
                </a:cubicBezTo>
                <a:cubicBezTo>
                  <a:pt x="2817" y="15389"/>
                  <a:pt x="2851" y="15474"/>
                  <a:pt x="2881" y="15541"/>
                </a:cubicBezTo>
                <a:cubicBezTo>
                  <a:pt x="2911" y="15609"/>
                  <a:pt x="2939" y="15658"/>
                  <a:pt x="2953" y="15658"/>
                </a:cubicBezTo>
                <a:cubicBezTo>
                  <a:pt x="2985" y="15658"/>
                  <a:pt x="3047" y="15508"/>
                  <a:pt x="3102" y="15336"/>
                </a:cubicBezTo>
                <a:cubicBezTo>
                  <a:pt x="3156" y="15164"/>
                  <a:pt x="3202" y="14970"/>
                  <a:pt x="3203" y="14868"/>
                </a:cubicBezTo>
                <a:cubicBezTo>
                  <a:pt x="3203" y="14789"/>
                  <a:pt x="3308" y="14667"/>
                  <a:pt x="3433" y="14604"/>
                </a:cubicBezTo>
                <a:cubicBezTo>
                  <a:pt x="3514" y="14563"/>
                  <a:pt x="3581" y="14505"/>
                  <a:pt x="3644" y="14409"/>
                </a:cubicBezTo>
                <a:cubicBezTo>
                  <a:pt x="3707" y="14313"/>
                  <a:pt x="3766" y="14179"/>
                  <a:pt x="3824" y="14009"/>
                </a:cubicBezTo>
                <a:cubicBezTo>
                  <a:pt x="3973" y="13574"/>
                  <a:pt x="3988" y="13474"/>
                  <a:pt x="3969" y="12906"/>
                </a:cubicBezTo>
                <a:cubicBezTo>
                  <a:pt x="3958" y="12561"/>
                  <a:pt x="3923" y="12131"/>
                  <a:pt x="3894" y="11949"/>
                </a:cubicBezTo>
                <a:cubicBezTo>
                  <a:pt x="3852" y="11687"/>
                  <a:pt x="3858" y="11477"/>
                  <a:pt x="3922" y="10944"/>
                </a:cubicBezTo>
                <a:cubicBezTo>
                  <a:pt x="3960" y="10626"/>
                  <a:pt x="3978" y="10451"/>
                  <a:pt x="3979" y="10338"/>
                </a:cubicBezTo>
                <a:cubicBezTo>
                  <a:pt x="3979" y="10225"/>
                  <a:pt x="3960" y="10171"/>
                  <a:pt x="3922" y="10085"/>
                </a:cubicBezTo>
                <a:cubicBezTo>
                  <a:pt x="3878" y="9984"/>
                  <a:pt x="3792" y="9909"/>
                  <a:pt x="3733" y="9909"/>
                </a:cubicBezTo>
                <a:cubicBezTo>
                  <a:pt x="3703" y="9909"/>
                  <a:pt x="3681" y="9894"/>
                  <a:pt x="3660" y="9860"/>
                </a:cubicBezTo>
                <a:cubicBezTo>
                  <a:pt x="3618" y="9792"/>
                  <a:pt x="3586" y="9625"/>
                  <a:pt x="3543" y="9235"/>
                </a:cubicBezTo>
                <a:cubicBezTo>
                  <a:pt x="3522" y="9040"/>
                  <a:pt x="3500" y="8796"/>
                  <a:pt x="3471" y="8474"/>
                </a:cubicBezTo>
                <a:cubicBezTo>
                  <a:pt x="3435" y="8088"/>
                  <a:pt x="3409" y="7623"/>
                  <a:pt x="3392" y="7146"/>
                </a:cubicBezTo>
                <a:cubicBezTo>
                  <a:pt x="3391" y="7115"/>
                  <a:pt x="3390" y="7090"/>
                  <a:pt x="3389" y="7058"/>
                </a:cubicBezTo>
                <a:cubicBezTo>
                  <a:pt x="3372" y="6547"/>
                  <a:pt x="3364" y="6018"/>
                  <a:pt x="3367" y="5516"/>
                </a:cubicBezTo>
                <a:cubicBezTo>
                  <a:pt x="3372" y="4513"/>
                  <a:pt x="3415" y="3633"/>
                  <a:pt x="3496" y="3330"/>
                </a:cubicBezTo>
                <a:cubicBezTo>
                  <a:pt x="3510" y="3279"/>
                  <a:pt x="3521" y="3138"/>
                  <a:pt x="3531" y="2939"/>
                </a:cubicBezTo>
                <a:cubicBezTo>
                  <a:pt x="3540" y="2742"/>
                  <a:pt x="3549" y="2495"/>
                  <a:pt x="3550" y="2246"/>
                </a:cubicBezTo>
                <a:cubicBezTo>
                  <a:pt x="3552" y="1579"/>
                  <a:pt x="3526" y="1152"/>
                  <a:pt x="3442" y="850"/>
                </a:cubicBezTo>
                <a:cubicBezTo>
                  <a:pt x="3401" y="700"/>
                  <a:pt x="3344" y="581"/>
                  <a:pt x="3269" y="479"/>
                </a:cubicBezTo>
                <a:cubicBezTo>
                  <a:pt x="3194" y="377"/>
                  <a:pt x="3101" y="288"/>
                  <a:pt x="2985" y="206"/>
                </a:cubicBezTo>
                <a:cubicBezTo>
                  <a:pt x="2839" y="103"/>
                  <a:pt x="2713" y="48"/>
                  <a:pt x="2540" y="21"/>
                </a:cubicBezTo>
                <a:cubicBezTo>
                  <a:pt x="2367" y="-7"/>
                  <a:pt x="2147" y="-7"/>
                  <a:pt x="1814" y="21"/>
                </a:cubicBezTo>
                <a:close/>
                <a:moveTo>
                  <a:pt x="19443" y="440"/>
                </a:moveTo>
                <a:cubicBezTo>
                  <a:pt x="19144" y="428"/>
                  <a:pt x="18850" y="481"/>
                  <a:pt x="18695" y="596"/>
                </a:cubicBezTo>
                <a:cubicBezTo>
                  <a:pt x="18626" y="648"/>
                  <a:pt x="18557" y="707"/>
                  <a:pt x="18490" y="782"/>
                </a:cubicBezTo>
                <a:cubicBezTo>
                  <a:pt x="18357" y="932"/>
                  <a:pt x="18230" y="1133"/>
                  <a:pt x="18112" y="1368"/>
                </a:cubicBezTo>
                <a:cubicBezTo>
                  <a:pt x="17875" y="1837"/>
                  <a:pt x="17671" y="2463"/>
                  <a:pt x="17518" y="3212"/>
                </a:cubicBezTo>
                <a:cubicBezTo>
                  <a:pt x="17481" y="3399"/>
                  <a:pt x="17446" y="3597"/>
                  <a:pt x="17414" y="3798"/>
                </a:cubicBezTo>
                <a:cubicBezTo>
                  <a:pt x="17318" y="4413"/>
                  <a:pt x="17290" y="4641"/>
                  <a:pt x="17282" y="5497"/>
                </a:cubicBezTo>
                <a:cubicBezTo>
                  <a:pt x="17279" y="5782"/>
                  <a:pt x="17279" y="6140"/>
                  <a:pt x="17279" y="6600"/>
                </a:cubicBezTo>
                <a:cubicBezTo>
                  <a:pt x="17278" y="7557"/>
                  <a:pt x="17278" y="8047"/>
                  <a:pt x="17298" y="8415"/>
                </a:cubicBezTo>
                <a:cubicBezTo>
                  <a:pt x="17307" y="8599"/>
                  <a:pt x="17323" y="8746"/>
                  <a:pt x="17345" y="8913"/>
                </a:cubicBezTo>
                <a:cubicBezTo>
                  <a:pt x="17367" y="9081"/>
                  <a:pt x="17395" y="9270"/>
                  <a:pt x="17433" y="9509"/>
                </a:cubicBezTo>
                <a:cubicBezTo>
                  <a:pt x="17466" y="9711"/>
                  <a:pt x="17501" y="9902"/>
                  <a:pt x="17537" y="10085"/>
                </a:cubicBezTo>
                <a:cubicBezTo>
                  <a:pt x="17611" y="10449"/>
                  <a:pt x="17693" y="10773"/>
                  <a:pt x="17784" y="11061"/>
                </a:cubicBezTo>
                <a:cubicBezTo>
                  <a:pt x="18010" y="11782"/>
                  <a:pt x="18293" y="12269"/>
                  <a:pt x="18648" y="12564"/>
                </a:cubicBezTo>
                <a:cubicBezTo>
                  <a:pt x="18713" y="12617"/>
                  <a:pt x="18830" y="12658"/>
                  <a:pt x="18976" y="12681"/>
                </a:cubicBezTo>
                <a:cubicBezTo>
                  <a:pt x="19123" y="12705"/>
                  <a:pt x="19297" y="12715"/>
                  <a:pt x="19472" y="12710"/>
                </a:cubicBezTo>
                <a:cubicBezTo>
                  <a:pt x="19820" y="12700"/>
                  <a:pt x="20168" y="12629"/>
                  <a:pt x="20298" y="12515"/>
                </a:cubicBezTo>
                <a:cubicBezTo>
                  <a:pt x="20432" y="12398"/>
                  <a:pt x="20563" y="12226"/>
                  <a:pt x="20686" y="11998"/>
                </a:cubicBezTo>
                <a:cubicBezTo>
                  <a:pt x="20871" y="11656"/>
                  <a:pt x="21038" y="11199"/>
                  <a:pt x="21176" y="10680"/>
                </a:cubicBezTo>
                <a:cubicBezTo>
                  <a:pt x="21176" y="10679"/>
                  <a:pt x="21178" y="10681"/>
                  <a:pt x="21179" y="10680"/>
                </a:cubicBezTo>
                <a:cubicBezTo>
                  <a:pt x="21224" y="10506"/>
                  <a:pt x="21266" y="10320"/>
                  <a:pt x="21305" y="10133"/>
                </a:cubicBezTo>
                <a:cubicBezTo>
                  <a:pt x="21382" y="9759"/>
                  <a:pt x="21441" y="9370"/>
                  <a:pt x="21482" y="8962"/>
                </a:cubicBezTo>
                <a:cubicBezTo>
                  <a:pt x="21513" y="8649"/>
                  <a:pt x="21538" y="8290"/>
                  <a:pt x="21554" y="7908"/>
                </a:cubicBezTo>
                <a:cubicBezTo>
                  <a:pt x="21555" y="7879"/>
                  <a:pt x="21556" y="7848"/>
                  <a:pt x="21557" y="7820"/>
                </a:cubicBezTo>
                <a:cubicBezTo>
                  <a:pt x="21574" y="7405"/>
                  <a:pt x="21583" y="6958"/>
                  <a:pt x="21583" y="6522"/>
                </a:cubicBezTo>
                <a:cubicBezTo>
                  <a:pt x="21582" y="5866"/>
                  <a:pt x="21561" y="5224"/>
                  <a:pt x="21523" y="4677"/>
                </a:cubicBezTo>
                <a:cubicBezTo>
                  <a:pt x="21510" y="4494"/>
                  <a:pt x="21495" y="4325"/>
                  <a:pt x="21478" y="4169"/>
                </a:cubicBezTo>
                <a:cubicBezTo>
                  <a:pt x="21455" y="3953"/>
                  <a:pt x="21429" y="3737"/>
                  <a:pt x="21396" y="3535"/>
                </a:cubicBezTo>
                <a:cubicBezTo>
                  <a:pt x="21364" y="3333"/>
                  <a:pt x="21326" y="3146"/>
                  <a:pt x="21286" y="2959"/>
                </a:cubicBezTo>
                <a:cubicBezTo>
                  <a:pt x="21245" y="2771"/>
                  <a:pt x="21201" y="2592"/>
                  <a:pt x="21153" y="2422"/>
                </a:cubicBezTo>
                <a:cubicBezTo>
                  <a:pt x="21106" y="2252"/>
                  <a:pt x="21053" y="2094"/>
                  <a:pt x="20999" y="1944"/>
                </a:cubicBezTo>
                <a:cubicBezTo>
                  <a:pt x="20944" y="1793"/>
                  <a:pt x="20889" y="1644"/>
                  <a:pt x="20828" y="1514"/>
                </a:cubicBezTo>
                <a:cubicBezTo>
                  <a:pt x="20828" y="1513"/>
                  <a:pt x="20825" y="1515"/>
                  <a:pt x="20825" y="1514"/>
                </a:cubicBezTo>
                <a:cubicBezTo>
                  <a:pt x="20643" y="1123"/>
                  <a:pt x="20438" y="828"/>
                  <a:pt x="20213" y="655"/>
                </a:cubicBezTo>
                <a:cubicBezTo>
                  <a:pt x="20046" y="526"/>
                  <a:pt x="19742" y="453"/>
                  <a:pt x="19443" y="440"/>
                </a:cubicBezTo>
                <a:close/>
                <a:moveTo>
                  <a:pt x="4184" y="528"/>
                </a:moveTo>
                <a:lnTo>
                  <a:pt x="4184" y="6590"/>
                </a:lnTo>
                <a:lnTo>
                  <a:pt x="4184" y="12642"/>
                </a:lnTo>
                <a:lnTo>
                  <a:pt x="4872" y="12603"/>
                </a:lnTo>
                <a:lnTo>
                  <a:pt x="5557" y="12564"/>
                </a:lnTo>
                <a:lnTo>
                  <a:pt x="5569" y="10289"/>
                </a:lnTo>
                <a:cubicBezTo>
                  <a:pt x="5580" y="8402"/>
                  <a:pt x="5595" y="8008"/>
                  <a:pt x="5654" y="7937"/>
                </a:cubicBezTo>
                <a:cubicBezTo>
                  <a:pt x="5724" y="7855"/>
                  <a:pt x="5797" y="7924"/>
                  <a:pt x="5897" y="8240"/>
                </a:cubicBezTo>
                <a:cubicBezTo>
                  <a:pt x="5931" y="8345"/>
                  <a:pt x="5964" y="8476"/>
                  <a:pt x="6005" y="8640"/>
                </a:cubicBezTo>
                <a:cubicBezTo>
                  <a:pt x="6166" y="9295"/>
                  <a:pt x="6391" y="10454"/>
                  <a:pt x="6737" y="12349"/>
                </a:cubicBezTo>
                <a:cubicBezTo>
                  <a:pt x="6753" y="12437"/>
                  <a:pt x="6799" y="12497"/>
                  <a:pt x="6920" y="12535"/>
                </a:cubicBezTo>
                <a:cubicBezTo>
                  <a:pt x="7040" y="12572"/>
                  <a:pt x="7236" y="12587"/>
                  <a:pt x="7551" y="12603"/>
                </a:cubicBezTo>
                <a:cubicBezTo>
                  <a:pt x="7976" y="12625"/>
                  <a:pt x="8324" y="12610"/>
                  <a:pt x="8324" y="12564"/>
                </a:cubicBezTo>
                <a:cubicBezTo>
                  <a:pt x="8324" y="12518"/>
                  <a:pt x="8270" y="12173"/>
                  <a:pt x="8204" y="11803"/>
                </a:cubicBezTo>
                <a:cubicBezTo>
                  <a:pt x="7729" y="9156"/>
                  <a:pt x="7562" y="8327"/>
                  <a:pt x="7418" y="7898"/>
                </a:cubicBezTo>
                <a:cubicBezTo>
                  <a:pt x="7328" y="7629"/>
                  <a:pt x="7254" y="7364"/>
                  <a:pt x="7254" y="7312"/>
                </a:cubicBezTo>
                <a:cubicBezTo>
                  <a:pt x="7254" y="7260"/>
                  <a:pt x="7346" y="7036"/>
                  <a:pt x="7459" y="6814"/>
                </a:cubicBezTo>
                <a:cubicBezTo>
                  <a:pt x="7564" y="6609"/>
                  <a:pt x="7672" y="6314"/>
                  <a:pt x="7746" y="6053"/>
                </a:cubicBezTo>
                <a:cubicBezTo>
                  <a:pt x="7802" y="5857"/>
                  <a:pt x="7842" y="5684"/>
                  <a:pt x="7847" y="5575"/>
                </a:cubicBezTo>
                <a:cubicBezTo>
                  <a:pt x="7849" y="5538"/>
                  <a:pt x="7847" y="5506"/>
                  <a:pt x="7841" y="5487"/>
                </a:cubicBezTo>
                <a:cubicBezTo>
                  <a:pt x="7826" y="5440"/>
                  <a:pt x="7850" y="5277"/>
                  <a:pt x="7895" y="5126"/>
                </a:cubicBezTo>
                <a:cubicBezTo>
                  <a:pt x="7995" y="4783"/>
                  <a:pt x="8004" y="3443"/>
                  <a:pt x="7910" y="2715"/>
                </a:cubicBezTo>
                <a:cubicBezTo>
                  <a:pt x="7820" y="2006"/>
                  <a:pt x="7594" y="1296"/>
                  <a:pt x="7349" y="948"/>
                </a:cubicBezTo>
                <a:cubicBezTo>
                  <a:pt x="7300" y="879"/>
                  <a:pt x="7254" y="834"/>
                  <a:pt x="7194" y="792"/>
                </a:cubicBezTo>
                <a:cubicBezTo>
                  <a:pt x="7014" y="665"/>
                  <a:pt x="6688" y="639"/>
                  <a:pt x="5661" y="596"/>
                </a:cubicBezTo>
                <a:lnTo>
                  <a:pt x="4184" y="528"/>
                </a:lnTo>
                <a:close/>
                <a:moveTo>
                  <a:pt x="8605" y="557"/>
                </a:moveTo>
                <a:lnTo>
                  <a:pt x="8605" y="6600"/>
                </a:lnTo>
                <a:lnTo>
                  <a:pt x="8605" y="12632"/>
                </a:lnTo>
                <a:lnTo>
                  <a:pt x="10372" y="12632"/>
                </a:lnTo>
                <a:lnTo>
                  <a:pt x="12142" y="12632"/>
                </a:lnTo>
                <a:lnTo>
                  <a:pt x="12126" y="11090"/>
                </a:lnTo>
                <a:lnTo>
                  <a:pt x="12113" y="9548"/>
                </a:lnTo>
                <a:lnTo>
                  <a:pt x="11044" y="9479"/>
                </a:lnTo>
                <a:lnTo>
                  <a:pt x="9974" y="9401"/>
                </a:lnTo>
                <a:lnTo>
                  <a:pt x="9974" y="8542"/>
                </a:lnTo>
                <a:lnTo>
                  <a:pt x="9974" y="7673"/>
                </a:lnTo>
                <a:lnTo>
                  <a:pt x="10927" y="7605"/>
                </a:lnTo>
                <a:lnTo>
                  <a:pt x="11883" y="7537"/>
                </a:lnTo>
                <a:lnTo>
                  <a:pt x="11896" y="6209"/>
                </a:lnTo>
                <a:lnTo>
                  <a:pt x="11908" y="4882"/>
                </a:lnTo>
                <a:lnTo>
                  <a:pt x="10943" y="4843"/>
                </a:lnTo>
                <a:lnTo>
                  <a:pt x="9974" y="4804"/>
                </a:lnTo>
                <a:lnTo>
                  <a:pt x="9974" y="4081"/>
                </a:lnTo>
                <a:lnTo>
                  <a:pt x="9974" y="3369"/>
                </a:lnTo>
                <a:lnTo>
                  <a:pt x="11022" y="3291"/>
                </a:lnTo>
                <a:lnTo>
                  <a:pt x="12066" y="3222"/>
                </a:lnTo>
                <a:lnTo>
                  <a:pt x="12082" y="1895"/>
                </a:lnTo>
                <a:lnTo>
                  <a:pt x="12094" y="557"/>
                </a:lnTo>
                <a:lnTo>
                  <a:pt x="10350" y="557"/>
                </a:lnTo>
                <a:lnTo>
                  <a:pt x="8605" y="557"/>
                </a:lnTo>
                <a:close/>
                <a:moveTo>
                  <a:pt x="12697" y="557"/>
                </a:moveTo>
                <a:lnTo>
                  <a:pt x="12697" y="6600"/>
                </a:lnTo>
                <a:lnTo>
                  <a:pt x="12697" y="12632"/>
                </a:lnTo>
                <a:lnTo>
                  <a:pt x="13347" y="12632"/>
                </a:lnTo>
                <a:lnTo>
                  <a:pt x="13997" y="12632"/>
                </a:lnTo>
                <a:lnTo>
                  <a:pt x="13997" y="9840"/>
                </a:lnTo>
                <a:cubicBezTo>
                  <a:pt x="13997" y="8303"/>
                  <a:pt x="14014" y="7020"/>
                  <a:pt x="14035" y="6980"/>
                </a:cubicBezTo>
                <a:cubicBezTo>
                  <a:pt x="14040" y="6970"/>
                  <a:pt x="14053" y="6992"/>
                  <a:pt x="14073" y="7049"/>
                </a:cubicBezTo>
                <a:cubicBezTo>
                  <a:pt x="14132" y="7217"/>
                  <a:pt x="14249" y="7653"/>
                  <a:pt x="14373" y="8181"/>
                </a:cubicBezTo>
                <a:cubicBezTo>
                  <a:pt x="14537" y="8885"/>
                  <a:pt x="14840" y="10171"/>
                  <a:pt x="15045" y="11041"/>
                </a:cubicBezTo>
                <a:lnTo>
                  <a:pt x="15417" y="12622"/>
                </a:lnTo>
                <a:lnTo>
                  <a:pt x="16054" y="12632"/>
                </a:lnTo>
                <a:lnTo>
                  <a:pt x="16695" y="12632"/>
                </a:lnTo>
                <a:lnTo>
                  <a:pt x="16695" y="6600"/>
                </a:lnTo>
                <a:lnTo>
                  <a:pt x="16695" y="557"/>
                </a:lnTo>
                <a:lnTo>
                  <a:pt x="16054" y="596"/>
                </a:lnTo>
                <a:lnTo>
                  <a:pt x="15417" y="635"/>
                </a:lnTo>
                <a:lnTo>
                  <a:pt x="15392" y="3437"/>
                </a:lnTo>
                <a:cubicBezTo>
                  <a:pt x="15379" y="4979"/>
                  <a:pt x="15353" y="6224"/>
                  <a:pt x="15332" y="6209"/>
                </a:cubicBezTo>
                <a:cubicBezTo>
                  <a:pt x="15310" y="6195"/>
                  <a:pt x="15020" y="5031"/>
                  <a:pt x="14688" y="3622"/>
                </a:cubicBezTo>
                <a:cubicBezTo>
                  <a:pt x="14356" y="2214"/>
                  <a:pt x="14050" y="950"/>
                  <a:pt x="14010" y="811"/>
                </a:cubicBezTo>
                <a:cubicBezTo>
                  <a:pt x="13947" y="595"/>
                  <a:pt x="13848" y="557"/>
                  <a:pt x="13316" y="557"/>
                </a:cubicBezTo>
                <a:lnTo>
                  <a:pt x="12697" y="557"/>
                </a:lnTo>
                <a:close/>
                <a:moveTo>
                  <a:pt x="5604" y="3369"/>
                </a:moveTo>
                <a:lnTo>
                  <a:pt x="6017" y="3369"/>
                </a:lnTo>
                <a:cubicBezTo>
                  <a:pt x="6416" y="3369"/>
                  <a:pt x="6435" y="3382"/>
                  <a:pt x="6528" y="3769"/>
                </a:cubicBezTo>
                <a:cubicBezTo>
                  <a:pt x="6618" y="4139"/>
                  <a:pt x="6618" y="4195"/>
                  <a:pt x="6554" y="4550"/>
                </a:cubicBezTo>
                <a:cubicBezTo>
                  <a:pt x="6510" y="4792"/>
                  <a:pt x="6417" y="5008"/>
                  <a:pt x="6301" y="5116"/>
                </a:cubicBezTo>
                <a:cubicBezTo>
                  <a:pt x="6038" y="5361"/>
                  <a:pt x="5631" y="5353"/>
                  <a:pt x="5601" y="5106"/>
                </a:cubicBezTo>
                <a:cubicBezTo>
                  <a:pt x="5587" y="4998"/>
                  <a:pt x="5580" y="4565"/>
                  <a:pt x="5588" y="4140"/>
                </a:cubicBezTo>
                <a:lnTo>
                  <a:pt x="5604" y="3369"/>
                </a:lnTo>
                <a:close/>
                <a:moveTo>
                  <a:pt x="19443" y="3466"/>
                </a:moveTo>
                <a:cubicBezTo>
                  <a:pt x="19512" y="3473"/>
                  <a:pt x="19585" y="3506"/>
                  <a:pt x="19655" y="3564"/>
                </a:cubicBezTo>
                <a:cubicBezTo>
                  <a:pt x="20091" y="3927"/>
                  <a:pt x="20302" y="5477"/>
                  <a:pt x="20191" y="7468"/>
                </a:cubicBezTo>
                <a:cubicBezTo>
                  <a:pt x="20125" y="8660"/>
                  <a:pt x="20075" y="8958"/>
                  <a:pt x="19860" y="9372"/>
                </a:cubicBezTo>
                <a:cubicBezTo>
                  <a:pt x="19740" y="9602"/>
                  <a:pt x="19616" y="9681"/>
                  <a:pt x="19383" y="9694"/>
                </a:cubicBezTo>
                <a:cubicBezTo>
                  <a:pt x="19080" y="9711"/>
                  <a:pt x="19065" y="9698"/>
                  <a:pt x="18904" y="9186"/>
                </a:cubicBezTo>
                <a:cubicBezTo>
                  <a:pt x="18514" y="7952"/>
                  <a:pt x="18510" y="5167"/>
                  <a:pt x="18897" y="4062"/>
                </a:cubicBezTo>
                <a:cubicBezTo>
                  <a:pt x="19038" y="3660"/>
                  <a:pt x="19236" y="3447"/>
                  <a:pt x="19443" y="3466"/>
                </a:cubicBezTo>
                <a:close/>
                <a:moveTo>
                  <a:pt x="19317" y="14126"/>
                </a:moveTo>
                <a:cubicBezTo>
                  <a:pt x="19297" y="14128"/>
                  <a:pt x="19277" y="14133"/>
                  <a:pt x="19260" y="14155"/>
                </a:cubicBezTo>
                <a:cubicBezTo>
                  <a:pt x="19217" y="14213"/>
                  <a:pt x="19163" y="14249"/>
                  <a:pt x="19140" y="14233"/>
                </a:cubicBezTo>
                <a:cubicBezTo>
                  <a:pt x="19120" y="14218"/>
                  <a:pt x="19090" y="14255"/>
                  <a:pt x="19052" y="14321"/>
                </a:cubicBezTo>
                <a:cubicBezTo>
                  <a:pt x="19013" y="14387"/>
                  <a:pt x="18966" y="14482"/>
                  <a:pt x="18919" y="14604"/>
                </a:cubicBezTo>
                <a:cubicBezTo>
                  <a:pt x="18826" y="14848"/>
                  <a:pt x="18728" y="15183"/>
                  <a:pt x="18658" y="15502"/>
                </a:cubicBezTo>
                <a:cubicBezTo>
                  <a:pt x="18578" y="15864"/>
                  <a:pt x="18469" y="16579"/>
                  <a:pt x="18418" y="17093"/>
                </a:cubicBezTo>
                <a:cubicBezTo>
                  <a:pt x="18355" y="17718"/>
                  <a:pt x="18323" y="18321"/>
                  <a:pt x="18323" y="18870"/>
                </a:cubicBezTo>
                <a:cubicBezTo>
                  <a:pt x="18323" y="19785"/>
                  <a:pt x="18411" y="20557"/>
                  <a:pt x="18579" y="21076"/>
                </a:cubicBezTo>
                <a:cubicBezTo>
                  <a:pt x="18625" y="21218"/>
                  <a:pt x="18671" y="21329"/>
                  <a:pt x="18721" y="21408"/>
                </a:cubicBezTo>
                <a:cubicBezTo>
                  <a:pt x="18820" y="21565"/>
                  <a:pt x="18930" y="21593"/>
                  <a:pt x="19046" y="21496"/>
                </a:cubicBezTo>
                <a:cubicBezTo>
                  <a:pt x="19103" y="21447"/>
                  <a:pt x="19161" y="21364"/>
                  <a:pt x="19222" y="21252"/>
                </a:cubicBezTo>
                <a:cubicBezTo>
                  <a:pt x="19432" y="20870"/>
                  <a:pt x="19665" y="19917"/>
                  <a:pt x="19696" y="19319"/>
                </a:cubicBezTo>
                <a:cubicBezTo>
                  <a:pt x="19700" y="19240"/>
                  <a:pt x="19739" y="18939"/>
                  <a:pt x="19781" y="18645"/>
                </a:cubicBezTo>
                <a:cubicBezTo>
                  <a:pt x="19880" y="17953"/>
                  <a:pt x="19886" y="16308"/>
                  <a:pt x="19806" y="15424"/>
                </a:cubicBezTo>
                <a:cubicBezTo>
                  <a:pt x="19795" y="15298"/>
                  <a:pt x="19783" y="15182"/>
                  <a:pt x="19768" y="15092"/>
                </a:cubicBezTo>
                <a:cubicBezTo>
                  <a:pt x="19745" y="14949"/>
                  <a:pt x="19709" y="14816"/>
                  <a:pt x="19670" y="14692"/>
                </a:cubicBezTo>
                <a:cubicBezTo>
                  <a:pt x="19657" y="14649"/>
                  <a:pt x="19641" y="14614"/>
                  <a:pt x="19626" y="14575"/>
                </a:cubicBezTo>
                <a:cubicBezTo>
                  <a:pt x="19599" y="14500"/>
                  <a:pt x="19571" y="14429"/>
                  <a:pt x="19541" y="14370"/>
                </a:cubicBezTo>
                <a:cubicBezTo>
                  <a:pt x="19524" y="14336"/>
                  <a:pt x="19505" y="14310"/>
                  <a:pt x="19487" y="14282"/>
                </a:cubicBezTo>
                <a:cubicBezTo>
                  <a:pt x="19461" y="14240"/>
                  <a:pt x="19434" y="14199"/>
                  <a:pt x="19409" y="14175"/>
                </a:cubicBezTo>
                <a:cubicBezTo>
                  <a:pt x="19376" y="14144"/>
                  <a:pt x="19345" y="14123"/>
                  <a:pt x="19317" y="14126"/>
                </a:cubicBezTo>
                <a:close/>
                <a:moveTo>
                  <a:pt x="6279" y="14272"/>
                </a:moveTo>
                <a:cubicBezTo>
                  <a:pt x="6245" y="14267"/>
                  <a:pt x="6209" y="14304"/>
                  <a:pt x="6153" y="14389"/>
                </a:cubicBezTo>
                <a:cubicBezTo>
                  <a:pt x="6121" y="14437"/>
                  <a:pt x="6098" y="14480"/>
                  <a:pt x="6080" y="14526"/>
                </a:cubicBezTo>
                <a:cubicBezTo>
                  <a:pt x="6062" y="14572"/>
                  <a:pt x="6050" y="14620"/>
                  <a:pt x="6042" y="14702"/>
                </a:cubicBezTo>
                <a:cubicBezTo>
                  <a:pt x="6027" y="14864"/>
                  <a:pt x="6028" y="15135"/>
                  <a:pt x="6033" y="15658"/>
                </a:cubicBezTo>
                <a:cubicBezTo>
                  <a:pt x="6036" y="15913"/>
                  <a:pt x="6038" y="16112"/>
                  <a:pt x="6036" y="16283"/>
                </a:cubicBezTo>
                <a:cubicBezTo>
                  <a:pt x="6034" y="16453"/>
                  <a:pt x="6026" y="16597"/>
                  <a:pt x="6014" y="16742"/>
                </a:cubicBezTo>
                <a:cubicBezTo>
                  <a:pt x="5990" y="17032"/>
                  <a:pt x="5942" y="17325"/>
                  <a:pt x="5847" y="17864"/>
                </a:cubicBezTo>
                <a:cubicBezTo>
                  <a:pt x="5738" y="18486"/>
                  <a:pt x="5625" y="19006"/>
                  <a:pt x="5601" y="19016"/>
                </a:cubicBezTo>
                <a:cubicBezTo>
                  <a:pt x="5593" y="19019"/>
                  <a:pt x="5586" y="19004"/>
                  <a:pt x="5575" y="18977"/>
                </a:cubicBezTo>
                <a:cubicBezTo>
                  <a:pt x="5506" y="18795"/>
                  <a:pt x="5370" y="17889"/>
                  <a:pt x="5134" y="16049"/>
                </a:cubicBezTo>
                <a:cubicBezTo>
                  <a:pt x="5014" y="15117"/>
                  <a:pt x="4903" y="14332"/>
                  <a:pt x="4888" y="14301"/>
                </a:cubicBezTo>
                <a:cubicBezTo>
                  <a:pt x="4880" y="14286"/>
                  <a:pt x="4845" y="14295"/>
                  <a:pt x="4796" y="14321"/>
                </a:cubicBezTo>
                <a:cubicBezTo>
                  <a:pt x="4651" y="14398"/>
                  <a:pt x="4381" y="14616"/>
                  <a:pt x="4326" y="14721"/>
                </a:cubicBezTo>
                <a:cubicBezTo>
                  <a:pt x="4306" y="14759"/>
                  <a:pt x="4292" y="14803"/>
                  <a:pt x="4285" y="14858"/>
                </a:cubicBezTo>
                <a:cubicBezTo>
                  <a:pt x="4278" y="14912"/>
                  <a:pt x="4278" y="14980"/>
                  <a:pt x="4282" y="15034"/>
                </a:cubicBezTo>
                <a:cubicBezTo>
                  <a:pt x="4290" y="15141"/>
                  <a:pt x="4319" y="15229"/>
                  <a:pt x="4364" y="15229"/>
                </a:cubicBezTo>
                <a:cubicBezTo>
                  <a:pt x="4394" y="15229"/>
                  <a:pt x="4427" y="15264"/>
                  <a:pt x="4458" y="15326"/>
                </a:cubicBezTo>
                <a:cubicBezTo>
                  <a:pt x="4491" y="15389"/>
                  <a:pt x="4522" y="15474"/>
                  <a:pt x="4553" y="15590"/>
                </a:cubicBezTo>
                <a:cubicBezTo>
                  <a:pt x="4584" y="15704"/>
                  <a:pt x="4614" y="15843"/>
                  <a:pt x="4642" y="16000"/>
                </a:cubicBezTo>
                <a:cubicBezTo>
                  <a:pt x="4669" y="16156"/>
                  <a:pt x="4690" y="16330"/>
                  <a:pt x="4711" y="16517"/>
                </a:cubicBezTo>
                <a:cubicBezTo>
                  <a:pt x="4854" y="17817"/>
                  <a:pt x="5306" y="21036"/>
                  <a:pt x="5361" y="21144"/>
                </a:cubicBezTo>
                <a:cubicBezTo>
                  <a:pt x="5397" y="21214"/>
                  <a:pt x="5424" y="21262"/>
                  <a:pt x="5452" y="21261"/>
                </a:cubicBezTo>
                <a:cubicBezTo>
                  <a:pt x="5466" y="21261"/>
                  <a:pt x="5482" y="21249"/>
                  <a:pt x="5497" y="21222"/>
                </a:cubicBezTo>
                <a:cubicBezTo>
                  <a:pt x="5541" y="21142"/>
                  <a:pt x="5590" y="20934"/>
                  <a:pt x="5670" y="20510"/>
                </a:cubicBezTo>
                <a:cubicBezTo>
                  <a:pt x="5724" y="20227"/>
                  <a:pt x="5792" y="19842"/>
                  <a:pt x="5878" y="19348"/>
                </a:cubicBezTo>
                <a:cubicBezTo>
                  <a:pt x="5972" y="18812"/>
                  <a:pt x="6092" y="18139"/>
                  <a:pt x="6147" y="17845"/>
                </a:cubicBezTo>
                <a:cubicBezTo>
                  <a:pt x="6300" y="17016"/>
                  <a:pt x="6404" y="16385"/>
                  <a:pt x="6462" y="15902"/>
                </a:cubicBezTo>
                <a:cubicBezTo>
                  <a:pt x="6499" y="15598"/>
                  <a:pt x="6517" y="15364"/>
                  <a:pt x="6519" y="15160"/>
                </a:cubicBezTo>
                <a:cubicBezTo>
                  <a:pt x="6519" y="15149"/>
                  <a:pt x="6519" y="15133"/>
                  <a:pt x="6519" y="15121"/>
                </a:cubicBezTo>
                <a:cubicBezTo>
                  <a:pt x="6519" y="15120"/>
                  <a:pt x="6519" y="15113"/>
                  <a:pt x="6519" y="15112"/>
                </a:cubicBezTo>
                <a:cubicBezTo>
                  <a:pt x="6519" y="14798"/>
                  <a:pt x="6476" y="14591"/>
                  <a:pt x="6396" y="14428"/>
                </a:cubicBezTo>
                <a:cubicBezTo>
                  <a:pt x="6372" y="14379"/>
                  <a:pt x="6351" y="14337"/>
                  <a:pt x="6333" y="14311"/>
                </a:cubicBezTo>
                <a:cubicBezTo>
                  <a:pt x="6314" y="14285"/>
                  <a:pt x="6296" y="14275"/>
                  <a:pt x="6279" y="14272"/>
                </a:cubicBezTo>
                <a:close/>
                <a:moveTo>
                  <a:pt x="19311" y="14838"/>
                </a:moveTo>
                <a:cubicBezTo>
                  <a:pt x="19444" y="14816"/>
                  <a:pt x="19546" y="15274"/>
                  <a:pt x="19569" y="16146"/>
                </a:cubicBezTo>
                <a:cubicBezTo>
                  <a:pt x="19583" y="16663"/>
                  <a:pt x="19569" y="17022"/>
                  <a:pt x="19532" y="17162"/>
                </a:cubicBezTo>
                <a:cubicBezTo>
                  <a:pt x="19490" y="17317"/>
                  <a:pt x="19379" y="17376"/>
                  <a:pt x="19137" y="17376"/>
                </a:cubicBezTo>
                <a:cubicBezTo>
                  <a:pt x="18953" y="17376"/>
                  <a:pt x="18793" y="17345"/>
                  <a:pt x="18777" y="17298"/>
                </a:cubicBezTo>
                <a:cubicBezTo>
                  <a:pt x="18739" y="17178"/>
                  <a:pt x="18911" y="15961"/>
                  <a:pt x="19046" y="15414"/>
                </a:cubicBezTo>
                <a:cubicBezTo>
                  <a:pt x="19138" y="15041"/>
                  <a:pt x="19231" y="14851"/>
                  <a:pt x="19311" y="14838"/>
                </a:cubicBezTo>
                <a:close/>
                <a:moveTo>
                  <a:pt x="14830" y="15707"/>
                </a:moveTo>
                <a:cubicBezTo>
                  <a:pt x="14775" y="15703"/>
                  <a:pt x="14719" y="15737"/>
                  <a:pt x="14663" y="15805"/>
                </a:cubicBezTo>
                <a:cubicBezTo>
                  <a:pt x="14607" y="15872"/>
                  <a:pt x="14549" y="15978"/>
                  <a:pt x="14492" y="16117"/>
                </a:cubicBezTo>
                <a:cubicBezTo>
                  <a:pt x="14379" y="16395"/>
                  <a:pt x="14264" y="16812"/>
                  <a:pt x="14149" y="17376"/>
                </a:cubicBezTo>
                <a:cubicBezTo>
                  <a:pt x="14089" y="17664"/>
                  <a:pt x="14034" y="17921"/>
                  <a:pt x="13981" y="18138"/>
                </a:cubicBezTo>
                <a:cubicBezTo>
                  <a:pt x="13877" y="18569"/>
                  <a:pt x="13783" y="18859"/>
                  <a:pt x="13694" y="19006"/>
                </a:cubicBezTo>
                <a:cubicBezTo>
                  <a:pt x="13627" y="19118"/>
                  <a:pt x="13563" y="19145"/>
                  <a:pt x="13499" y="19094"/>
                </a:cubicBezTo>
                <a:cubicBezTo>
                  <a:pt x="13477" y="19078"/>
                  <a:pt x="13457" y="19060"/>
                  <a:pt x="13435" y="19026"/>
                </a:cubicBezTo>
                <a:cubicBezTo>
                  <a:pt x="13392" y="18957"/>
                  <a:pt x="13348" y="18854"/>
                  <a:pt x="13303" y="18714"/>
                </a:cubicBezTo>
                <a:cubicBezTo>
                  <a:pt x="13258" y="18574"/>
                  <a:pt x="13213" y="18396"/>
                  <a:pt x="13164" y="18186"/>
                </a:cubicBezTo>
                <a:cubicBezTo>
                  <a:pt x="13115" y="17977"/>
                  <a:pt x="13064" y="17735"/>
                  <a:pt x="13009" y="17454"/>
                </a:cubicBezTo>
                <a:cubicBezTo>
                  <a:pt x="12950" y="17148"/>
                  <a:pt x="12877" y="16835"/>
                  <a:pt x="12808" y="16566"/>
                </a:cubicBezTo>
                <a:cubicBezTo>
                  <a:pt x="12788" y="16489"/>
                  <a:pt x="12766" y="16397"/>
                  <a:pt x="12748" y="16332"/>
                </a:cubicBezTo>
                <a:cubicBezTo>
                  <a:pt x="12706" y="16184"/>
                  <a:pt x="12670" y="16074"/>
                  <a:pt x="12643" y="16010"/>
                </a:cubicBezTo>
                <a:cubicBezTo>
                  <a:pt x="12617" y="15946"/>
                  <a:pt x="12602" y="15930"/>
                  <a:pt x="12602" y="15990"/>
                </a:cubicBezTo>
                <a:cubicBezTo>
                  <a:pt x="12602" y="16045"/>
                  <a:pt x="12555" y="15994"/>
                  <a:pt x="12495" y="15873"/>
                </a:cubicBezTo>
                <a:cubicBezTo>
                  <a:pt x="12451" y="15783"/>
                  <a:pt x="12415" y="15735"/>
                  <a:pt x="12375" y="15727"/>
                </a:cubicBezTo>
                <a:cubicBezTo>
                  <a:pt x="12336" y="15718"/>
                  <a:pt x="12292" y="15747"/>
                  <a:pt x="12227" y="15814"/>
                </a:cubicBezTo>
                <a:cubicBezTo>
                  <a:pt x="12136" y="15908"/>
                  <a:pt x="12044" y="16078"/>
                  <a:pt x="11975" y="16254"/>
                </a:cubicBezTo>
                <a:cubicBezTo>
                  <a:pt x="11906" y="16429"/>
                  <a:pt x="11858" y="16616"/>
                  <a:pt x="11858" y="16752"/>
                </a:cubicBezTo>
                <a:cubicBezTo>
                  <a:pt x="11858" y="16852"/>
                  <a:pt x="11829" y="16991"/>
                  <a:pt x="11795" y="17054"/>
                </a:cubicBezTo>
                <a:cubicBezTo>
                  <a:pt x="11760" y="17117"/>
                  <a:pt x="11696" y="17364"/>
                  <a:pt x="11650" y="17601"/>
                </a:cubicBezTo>
                <a:cubicBezTo>
                  <a:pt x="11603" y="17838"/>
                  <a:pt x="11490" y="18271"/>
                  <a:pt x="11400" y="18567"/>
                </a:cubicBezTo>
                <a:cubicBezTo>
                  <a:pt x="11107" y="19532"/>
                  <a:pt x="10868" y="19245"/>
                  <a:pt x="10580" y="17571"/>
                </a:cubicBezTo>
                <a:cubicBezTo>
                  <a:pt x="10509" y="17161"/>
                  <a:pt x="10421" y="16785"/>
                  <a:pt x="10384" y="16742"/>
                </a:cubicBezTo>
                <a:cubicBezTo>
                  <a:pt x="10348" y="16698"/>
                  <a:pt x="10329" y="16606"/>
                  <a:pt x="10343" y="16537"/>
                </a:cubicBezTo>
                <a:cubicBezTo>
                  <a:pt x="10379" y="16359"/>
                  <a:pt x="10235" y="16010"/>
                  <a:pt x="10047" y="15814"/>
                </a:cubicBezTo>
                <a:cubicBezTo>
                  <a:pt x="9927" y="15690"/>
                  <a:pt x="9796" y="15750"/>
                  <a:pt x="9665" y="15971"/>
                </a:cubicBezTo>
                <a:cubicBezTo>
                  <a:pt x="9534" y="16192"/>
                  <a:pt x="9405" y="16578"/>
                  <a:pt x="9292" y="17093"/>
                </a:cubicBezTo>
                <a:cubicBezTo>
                  <a:pt x="9198" y="17528"/>
                  <a:pt x="9120" y="17945"/>
                  <a:pt x="9119" y="18021"/>
                </a:cubicBezTo>
                <a:cubicBezTo>
                  <a:pt x="9118" y="18096"/>
                  <a:pt x="9046" y="18375"/>
                  <a:pt x="8964" y="18635"/>
                </a:cubicBezTo>
                <a:cubicBezTo>
                  <a:pt x="8931" y="18742"/>
                  <a:pt x="8897" y="18828"/>
                  <a:pt x="8863" y="18899"/>
                </a:cubicBezTo>
                <a:cubicBezTo>
                  <a:pt x="8795" y="19040"/>
                  <a:pt x="8729" y="19106"/>
                  <a:pt x="8661" y="19104"/>
                </a:cubicBezTo>
                <a:cubicBezTo>
                  <a:pt x="8594" y="19102"/>
                  <a:pt x="8525" y="19030"/>
                  <a:pt x="8459" y="18889"/>
                </a:cubicBezTo>
                <a:cubicBezTo>
                  <a:pt x="8444" y="18856"/>
                  <a:pt x="8430" y="18813"/>
                  <a:pt x="8415" y="18772"/>
                </a:cubicBezTo>
                <a:cubicBezTo>
                  <a:pt x="8398" y="18726"/>
                  <a:pt x="8378" y="18682"/>
                  <a:pt x="8362" y="18626"/>
                </a:cubicBezTo>
                <a:cubicBezTo>
                  <a:pt x="8299" y="18415"/>
                  <a:pt x="8238" y="18142"/>
                  <a:pt x="8182" y="17796"/>
                </a:cubicBezTo>
                <a:cubicBezTo>
                  <a:pt x="8150" y="17601"/>
                  <a:pt x="8118" y="17419"/>
                  <a:pt x="8084" y="17249"/>
                </a:cubicBezTo>
                <a:cubicBezTo>
                  <a:pt x="8084" y="17249"/>
                  <a:pt x="8084" y="17240"/>
                  <a:pt x="8084" y="17240"/>
                </a:cubicBezTo>
                <a:cubicBezTo>
                  <a:pt x="8046" y="17047"/>
                  <a:pt x="8004" y="16880"/>
                  <a:pt x="7964" y="16722"/>
                </a:cubicBezTo>
                <a:cubicBezTo>
                  <a:pt x="7933" y="16603"/>
                  <a:pt x="7904" y="16489"/>
                  <a:pt x="7873" y="16390"/>
                </a:cubicBezTo>
                <a:cubicBezTo>
                  <a:pt x="7836" y="16276"/>
                  <a:pt x="7799" y="16173"/>
                  <a:pt x="7762" y="16088"/>
                </a:cubicBezTo>
                <a:cubicBezTo>
                  <a:pt x="7725" y="16003"/>
                  <a:pt x="7686" y="15928"/>
                  <a:pt x="7649" y="15873"/>
                </a:cubicBezTo>
                <a:cubicBezTo>
                  <a:pt x="7536" y="15707"/>
                  <a:pt x="7426" y="15681"/>
                  <a:pt x="7320" y="15805"/>
                </a:cubicBezTo>
                <a:cubicBezTo>
                  <a:pt x="7229" y="15911"/>
                  <a:pt x="7135" y="16106"/>
                  <a:pt x="7052" y="16342"/>
                </a:cubicBezTo>
                <a:cubicBezTo>
                  <a:pt x="6970" y="16577"/>
                  <a:pt x="6900" y="16852"/>
                  <a:pt x="6847" y="17113"/>
                </a:cubicBezTo>
                <a:cubicBezTo>
                  <a:pt x="6742" y="17633"/>
                  <a:pt x="6717" y="18099"/>
                  <a:pt x="6857" y="18099"/>
                </a:cubicBezTo>
                <a:cubicBezTo>
                  <a:pt x="6872" y="18099"/>
                  <a:pt x="6893" y="18070"/>
                  <a:pt x="6913" y="18021"/>
                </a:cubicBezTo>
                <a:cubicBezTo>
                  <a:pt x="6974" y="17871"/>
                  <a:pt x="7040" y="17543"/>
                  <a:pt x="7043" y="17337"/>
                </a:cubicBezTo>
                <a:cubicBezTo>
                  <a:pt x="7044" y="17274"/>
                  <a:pt x="7136" y="17032"/>
                  <a:pt x="7248" y="16800"/>
                </a:cubicBezTo>
                <a:cubicBezTo>
                  <a:pt x="7436" y="16409"/>
                  <a:pt x="7460" y="16396"/>
                  <a:pt x="7579" y="16586"/>
                </a:cubicBezTo>
                <a:cubicBezTo>
                  <a:pt x="7647" y="16694"/>
                  <a:pt x="7697" y="16826"/>
                  <a:pt x="7756" y="17064"/>
                </a:cubicBezTo>
                <a:cubicBezTo>
                  <a:pt x="7815" y="17302"/>
                  <a:pt x="7884" y="17653"/>
                  <a:pt x="7980" y="18206"/>
                </a:cubicBezTo>
                <a:cubicBezTo>
                  <a:pt x="8046" y="18584"/>
                  <a:pt x="8172" y="19101"/>
                  <a:pt x="8264" y="19358"/>
                </a:cubicBezTo>
                <a:cubicBezTo>
                  <a:pt x="8332" y="19549"/>
                  <a:pt x="8385" y="19670"/>
                  <a:pt x="8441" y="19739"/>
                </a:cubicBezTo>
                <a:cubicBezTo>
                  <a:pt x="8496" y="19806"/>
                  <a:pt x="8558" y="19826"/>
                  <a:pt x="8646" y="19826"/>
                </a:cubicBezTo>
                <a:cubicBezTo>
                  <a:pt x="8723" y="19826"/>
                  <a:pt x="8795" y="19792"/>
                  <a:pt x="8863" y="19719"/>
                </a:cubicBezTo>
                <a:cubicBezTo>
                  <a:pt x="8898" y="19682"/>
                  <a:pt x="8932" y="19629"/>
                  <a:pt x="8964" y="19573"/>
                </a:cubicBezTo>
                <a:cubicBezTo>
                  <a:pt x="8997" y="19517"/>
                  <a:pt x="9028" y="19452"/>
                  <a:pt x="9059" y="19377"/>
                </a:cubicBezTo>
                <a:cubicBezTo>
                  <a:pt x="9090" y="19302"/>
                  <a:pt x="9118" y="19228"/>
                  <a:pt x="9147" y="19133"/>
                </a:cubicBezTo>
                <a:cubicBezTo>
                  <a:pt x="9176" y="19038"/>
                  <a:pt x="9205" y="18926"/>
                  <a:pt x="9233" y="18811"/>
                </a:cubicBezTo>
                <a:cubicBezTo>
                  <a:pt x="9288" y="18581"/>
                  <a:pt x="9342" y="18315"/>
                  <a:pt x="9393" y="18001"/>
                </a:cubicBezTo>
                <a:cubicBezTo>
                  <a:pt x="9448" y="17668"/>
                  <a:pt x="9587" y="17132"/>
                  <a:pt x="9706" y="16810"/>
                </a:cubicBezTo>
                <a:lnTo>
                  <a:pt x="9920" y="16224"/>
                </a:lnTo>
                <a:lnTo>
                  <a:pt x="10094" y="16742"/>
                </a:lnTo>
                <a:cubicBezTo>
                  <a:pt x="10189" y="17027"/>
                  <a:pt x="10327" y="17614"/>
                  <a:pt x="10400" y="18050"/>
                </a:cubicBezTo>
                <a:cubicBezTo>
                  <a:pt x="10437" y="18268"/>
                  <a:pt x="10489" y="18529"/>
                  <a:pt x="10545" y="18762"/>
                </a:cubicBezTo>
                <a:cubicBezTo>
                  <a:pt x="10601" y="18997"/>
                  <a:pt x="10660" y="19202"/>
                  <a:pt x="10709" y="19338"/>
                </a:cubicBezTo>
                <a:cubicBezTo>
                  <a:pt x="10786" y="19554"/>
                  <a:pt x="10836" y="19682"/>
                  <a:pt x="10892" y="19748"/>
                </a:cubicBezTo>
                <a:cubicBezTo>
                  <a:pt x="10948" y="19814"/>
                  <a:pt x="11012" y="19819"/>
                  <a:pt x="11107" y="19807"/>
                </a:cubicBezTo>
                <a:cubicBezTo>
                  <a:pt x="11172" y="19799"/>
                  <a:pt x="11234" y="19767"/>
                  <a:pt x="11293" y="19709"/>
                </a:cubicBezTo>
                <a:cubicBezTo>
                  <a:pt x="11352" y="19651"/>
                  <a:pt x="11407" y="19565"/>
                  <a:pt x="11460" y="19455"/>
                </a:cubicBezTo>
                <a:cubicBezTo>
                  <a:pt x="11513" y="19346"/>
                  <a:pt x="11563" y="19217"/>
                  <a:pt x="11612" y="19055"/>
                </a:cubicBezTo>
                <a:cubicBezTo>
                  <a:pt x="11660" y="18893"/>
                  <a:pt x="11709" y="18696"/>
                  <a:pt x="11754" y="18479"/>
                </a:cubicBezTo>
                <a:cubicBezTo>
                  <a:pt x="12042" y="17065"/>
                  <a:pt x="12116" y="16778"/>
                  <a:pt x="12230" y="16595"/>
                </a:cubicBezTo>
                <a:cubicBezTo>
                  <a:pt x="12319" y="16453"/>
                  <a:pt x="12374" y="16443"/>
                  <a:pt x="12442" y="16556"/>
                </a:cubicBezTo>
                <a:cubicBezTo>
                  <a:pt x="12468" y="16601"/>
                  <a:pt x="12506" y="16687"/>
                  <a:pt x="12549" y="16800"/>
                </a:cubicBezTo>
                <a:cubicBezTo>
                  <a:pt x="12592" y="16914"/>
                  <a:pt x="12639" y="17052"/>
                  <a:pt x="12681" y="17181"/>
                </a:cubicBezTo>
                <a:cubicBezTo>
                  <a:pt x="12765" y="17437"/>
                  <a:pt x="12832" y="17669"/>
                  <a:pt x="12808" y="17669"/>
                </a:cubicBezTo>
                <a:cubicBezTo>
                  <a:pt x="12790" y="17669"/>
                  <a:pt x="12808" y="17785"/>
                  <a:pt x="12849" y="17923"/>
                </a:cubicBezTo>
                <a:cubicBezTo>
                  <a:pt x="12889" y="18061"/>
                  <a:pt x="12923" y="18224"/>
                  <a:pt x="12924" y="18284"/>
                </a:cubicBezTo>
                <a:cubicBezTo>
                  <a:pt x="12926" y="18344"/>
                  <a:pt x="12958" y="18581"/>
                  <a:pt x="12997" y="18811"/>
                </a:cubicBezTo>
                <a:cubicBezTo>
                  <a:pt x="13048" y="19118"/>
                  <a:pt x="13122" y="19356"/>
                  <a:pt x="13215" y="19524"/>
                </a:cubicBezTo>
                <a:cubicBezTo>
                  <a:pt x="13261" y="19608"/>
                  <a:pt x="13311" y="19672"/>
                  <a:pt x="13366" y="19719"/>
                </a:cubicBezTo>
                <a:cubicBezTo>
                  <a:pt x="13422" y="19767"/>
                  <a:pt x="13482" y="19798"/>
                  <a:pt x="13546" y="19807"/>
                </a:cubicBezTo>
                <a:cubicBezTo>
                  <a:pt x="13619" y="19817"/>
                  <a:pt x="13685" y="19796"/>
                  <a:pt x="13748" y="19739"/>
                </a:cubicBezTo>
                <a:cubicBezTo>
                  <a:pt x="13811" y="19681"/>
                  <a:pt x="13869" y="19583"/>
                  <a:pt x="13928" y="19446"/>
                </a:cubicBezTo>
                <a:cubicBezTo>
                  <a:pt x="14045" y="19171"/>
                  <a:pt x="14157" y="18730"/>
                  <a:pt x="14284" y="18069"/>
                </a:cubicBezTo>
                <a:cubicBezTo>
                  <a:pt x="14389" y="17523"/>
                  <a:pt x="14544" y="16910"/>
                  <a:pt x="14628" y="16712"/>
                </a:cubicBezTo>
                <a:cubicBezTo>
                  <a:pt x="14770" y="16378"/>
                  <a:pt x="14790" y="16371"/>
                  <a:pt x="14912" y="16566"/>
                </a:cubicBezTo>
                <a:cubicBezTo>
                  <a:pt x="14932" y="16598"/>
                  <a:pt x="14955" y="16653"/>
                  <a:pt x="14982" y="16732"/>
                </a:cubicBezTo>
                <a:cubicBezTo>
                  <a:pt x="15008" y="16812"/>
                  <a:pt x="15039" y="16914"/>
                  <a:pt x="15070" y="17035"/>
                </a:cubicBezTo>
                <a:cubicBezTo>
                  <a:pt x="15131" y="17273"/>
                  <a:pt x="15198" y="17582"/>
                  <a:pt x="15266" y="17933"/>
                </a:cubicBezTo>
                <a:cubicBezTo>
                  <a:pt x="15339" y="18314"/>
                  <a:pt x="15402" y="18621"/>
                  <a:pt x="15461" y="18870"/>
                </a:cubicBezTo>
                <a:cubicBezTo>
                  <a:pt x="15520" y="19119"/>
                  <a:pt x="15577" y="19304"/>
                  <a:pt x="15632" y="19446"/>
                </a:cubicBezTo>
                <a:cubicBezTo>
                  <a:pt x="15659" y="19516"/>
                  <a:pt x="15685" y="19583"/>
                  <a:pt x="15714" y="19631"/>
                </a:cubicBezTo>
                <a:cubicBezTo>
                  <a:pt x="15798" y="19776"/>
                  <a:pt x="15889" y="19826"/>
                  <a:pt x="16001" y="19826"/>
                </a:cubicBezTo>
                <a:cubicBezTo>
                  <a:pt x="16204" y="19826"/>
                  <a:pt x="16256" y="19755"/>
                  <a:pt x="16433" y="19250"/>
                </a:cubicBezTo>
                <a:cubicBezTo>
                  <a:pt x="16543" y="18937"/>
                  <a:pt x="16682" y="18392"/>
                  <a:pt x="16742" y="18030"/>
                </a:cubicBezTo>
                <a:cubicBezTo>
                  <a:pt x="16847" y="17398"/>
                  <a:pt x="17161" y="16371"/>
                  <a:pt x="17250" y="16371"/>
                </a:cubicBezTo>
                <a:cubicBezTo>
                  <a:pt x="17288" y="16371"/>
                  <a:pt x="17370" y="16561"/>
                  <a:pt x="17452" y="16800"/>
                </a:cubicBezTo>
                <a:cubicBezTo>
                  <a:pt x="17472" y="16858"/>
                  <a:pt x="17490" y="16924"/>
                  <a:pt x="17509" y="16986"/>
                </a:cubicBezTo>
                <a:cubicBezTo>
                  <a:pt x="17569" y="17180"/>
                  <a:pt x="17624" y="17380"/>
                  <a:pt x="17651" y="17542"/>
                </a:cubicBezTo>
                <a:cubicBezTo>
                  <a:pt x="17670" y="17655"/>
                  <a:pt x="17691" y="17740"/>
                  <a:pt x="17711" y="17806"/>
                </a:cubicBezTo>
                <a:cubicBezTo>
                  <a:pt x="17752" y="17937"/>
                  <a:pt x="17794" y="17973"/>
                  <a:pt x="17837" y="17913"/>
                </a:cubicBezTo>
                <a:cubicBezTo>
                  <a:pt x="17859" y="17883"/>
                  <a:pt x="17879" y="17835"/>
                  <a:pt x="17900" y="17757"/>
                </a:cubicBezTo>
                <a:cubicBezTo>
                  <a:pt x="17911" y="17718"/>
                  <a:pt x="17918" y="17684"/>
                  <a:pt x="17922" y="17650"/>
                </a:cubicBezTo>
                <a:cubicBezTo>
                  <a:pt x="17935" y="17546"/>
                  <a:pt x="17920" y="17447"/>
                  <a:pt x="17872" y="17298"/>
                </a:cubicBezTo>
                <a:cubicBezTo>
                  <a:pt x="17826" y="17157"/>
                  <a:pt x="17787" y="17002"/>
                  <a:pt x="17787" y="16957"/>
                </a:cubicBezTo>
                <a:cubicBezTo>
                  <a:pt x="17784" y="16808"/>
                  <a:pt x="17734" y="16588"/>
                  <a:pt x="17667" y="16381"/>
                </a:cubicBezTo>
                <a:cubicBezTo>
                  <a:pt x="17633" y="16277"/>
                  <a:pt x="17596" y="16174"/>
                  <a:pt x="17556" y="16088"/>
                </a:cubicBezTo>
                <a:cubicBezTo>
                  <a:pt x="17556" y="16087"/>
                  <a:pt x="17553" y="16088"/>
                  <a:pt x="17553" y="16088"/>
                </a:cubicBezTo>
                <a:cubicBezTo>
                  <a:pt x="17513" y="16001"/>
                  <a:pt x="17475" y="15930"/>
                  <a:pt x="17436" y="15883"/>
                </a:cubicBezTo>
                <a:cubicBezTo>
                  <a:pt x="17353" y="15779"/>
                  <a:pt x="17304" y="15726"/>
                  <a:pt x="17253" y="15727"/>
                </a:cubicBezTo>
                <a:cubicBezTo>
                  <a:pt x="17203" y="15728"/>
                  <a:pt x="17151" y="15786"/>
                  <a:pt x="17064" y="15893"/>
                </a:cubicBezTo>
                <a:cubicBezTo>
                  <a:pt x="16972" y="16007"/>
                  <a:pt x="16864" y="16281"/>
                  <a:pt x="16758" y="16654"/>
                </a:cubicBezTo>
                <a:cubicBezTo>
                  <a:pt x="16705" y="16841"/>
                  <a:pt x="16650" y="17051"/>
                  <a:pt x="16600" y="17279"/>
                </a:cubicBezTo>
                <a:cubicBezTo>
                  <a:pt x="16551" y="17506"/>
                  <a:pt x="16503" y="17758"/>
                  <a:pt x="16461" y="18011"/>
                </a:cubicBezTo>
                <a:cubicBezTo>
                  <a:pt x="16436" y="18162"/>
                  <a:pt x="16406" y="18299"/>
                  <a:pt x="16370" y="18430"/>
                </a:cubicBezTo>
                <a:cubicBezTo>
                  <a:pt x="16297" y="18693"/>
                  <a:pt x="16205" y="18904"/>
                  <a:pt x="16117" y="19016"/>
                </a:cubicBezTo>
                <a:cubicBezTo>
                  <a:pt x="16074" y="19071"/>
                  <a:pt x="16031" y="19104"/>
                  <a:pt x="15991" y="19104"/>
                </a:cubicBezTo>
                <a:cubicBezTo>
                  <a:pt x="15950" y="19104"/>
                  <a:pt x="15907" y="19073"/>
                  <a:pt x="15865" y="19006"/>
                </a:cubicBezTo>
                <a:cubicBezTo>
                  <a:pt x="15823" y="18940"/>
                  <a:pt x="15782" y="18838"/>
                  <a:pt x="15739" y="18704"/>
                </a:cubicBezTo>
                <a:cubicBezTo>
                  <a:pt x="15652" y="18436"/>
                  <a:pt x="15562" y="18032"/>
                  <a:pt x="15467" y="17484"/>
                </a:cubicBezTo>
                <a:cubicBezTo>
                  <a:pt x="15317" y="16612"/>
                  <a:pt x="15157" y="16063"/>
                  <a:pt x="14994" y="15834"/>
                </a:cubicBezTo>
                <a:cubicBezTo>
                  <a:pt x="14987" y="15824"/>
                  <a:pt x="14982" y="15823"/>
                  <a:pt x="14975" y="15814"/>
                </a:cubicBezTo>
                <a:cubicBezTo>
                  <a:pt x="14928" y="15756"/>
                  <a:pt x="14878" y="15711"/>
                  <a:pt x="14830" y="15707"/>
                </a:cubicBezTo>
                <a:close/>
                <a:moveTo>
                  <a:pt x="21109" y="17220"/>
                </a:moveTo>
                <a:cubicBezTo>
                  <a:pt x="21066" y="17220"/>
                  <a:pt x="21023" y="17244"/>
                  <a:pt x="20983" y="17279"/>
                </a:cubicBezTo>
                <a:cubicBezTo>
                  <a:pt x="20972" y="17288"/>
                  <a:pt x="20962" y="17306"/>
                  <a:pt x="20951" y="17318"/>
                </a:cubicBezTo>
                <a:cubicBezTo>
                  <a:pt x="20924" y="17349"/>
                  <a:pt x="20896" y="17378"/>
                  <a:pt x="20873" y="17425"/>
                </a:cubicBezTo>
                <a:cubicBezTo>
                  <a:pt x="20862" y="17446"/>
                  <a:pt x="20851" y="17470"/>
                  <a:pt x="20841" y="17493"/>
                </a:cubicBezTo>
                <a:cubicBezTo>
                  <a:pt x="20818" y="17551"/>
                  <a:pt x="20800" y="17624"/>
                  <a:pt x="20784" y="17698"/>
                </a:cubicBezTo>
                <a:cubicBezTo>
                  <a:pt x="20779" y="17723"/>
                  <a:pt x="20773" y="17740"/>
                  <a:pt x="20768" y="17767"/>
                </a:cubicBezTo>
                <a:cubicBezTo>
                  <a:pt x="20764" y="17792"/>
                  <a:pt x="20762" y="17818"/>
                  <a:pt x="20759" y="17845"/>
                </a:cubicBezTo>
                <a:cubicBezTo>
                  <a:pt x="20749" y="17926"/>
                  <a:pt x="20740" y="18014"/>
                  <a:pt x="20740" y="18108"/>
                </a:cubicBezTo>
                <a:cubicBezTo>
                  <a:pt x="20740" y="18240"/>
                  <a:pt x="20748" y="18342"/>
                  <a:pt x="20759" y="18411"/>
                </a:cubicBezTo>
                <a:cubicBezTo>
                  <a:pt x="20770" y="18480"/>
                  <a:pt x="20784" y="18513"/>
                  <a:pt x="20803" y="18518"/>
                </a:cubicBezTo>
                <a:cubicBezTo>
                  <a:pt x="20822" y="18524"/>
                  <a:pt x="20845" y="18499"/>
                  <a:pt x="20869" y="18440"/>
                </a:cubicBezTo>
                <a:cubicBezTo>
                  <a:pt x="20894" y="18382"/>
                  <a:pt x="20919" y="18291"/>
                  <a:pt x="20945" y="18167"/>
                </a:cubicBezTo>
                <a:cubicBezTo>
                  <a:pt x="20967" y="18066"/>
                  <a:pt x="20992" y="17990"/>
                  <a:pt x="21018" y="17933"/>
                </a:cubicBezTo>
                <a:cubicBezTo>
                  <a:pt x="21070" y="17818"/>
                  <a:pt x="21127" y="17788"/>
                  <a:pt x="21179" y="17855"/>
                </a:cubicBezTo>
                <a:cubicBezTo>
                  <a:pt x="21205" y="17888"/>
                  <a:pt x="21230" y="17950"/>
                  <a:pt x="21251" y="18030"/>
                </a:cubicBezTo>
                <a:cubicBezTo>
                  <a:pt x="21272" y="18108"/>
                  <a:pt x="21285" y="18181"/>
                  <a:pt x="21289" y="18255"/>
                </a:cubicBezTo>
                <a:cubicBezTo>
                  <a:pt x="21293" y="18329"/>
                  <a:pt x="21288" y="18398"/>
                  <a:pt x="21276" y="18460"/>
                </a:cubicBezTo>
                <a:cubicBezTo>
                  <a:pt x="21265" y="18521"/>
                  <a:pt x="21248" y="18574"/>
                  <a:pt x="21223" y="18616"/>
                </a:cubicBezTo>
                <a:cubicBezTo>
                  <a:pt x="21198" y="18657"/>
                  <a:pt x="21165" y="18691"/>
                  <a:pt x="21128" y="18704"/>
                </a:cubicBezTo>
                <a:cubicBezTo>
                  <a:pt x="20989" y="18753"/>
                  <a:pt x="20953" y="19057"/>
                  <a:pt x="21024" y="19250"/>
                </a:cubicBezTo>
                <a:cubicBezTo>
                  <a:pt x="21048" y="19315"/>
                  <a:pt x="21085" y="19362"/>
                  <a:pt x="21131" y="19387"/>
                </a:cubicBezTo>
                <a:cubicBezTo>
                  <a:pt x="21174" y="19410"/>
                  <a:pt x="21211" y="19450"/>
                  <a:pt x="21242" y="19504"/>
                </a:cubicBezTo>
                <a:cubicBezTo>
                  <a:pt x="21242" y="19505"/>
                  <a:pt x="21241" y="19513"/>
                  <a:pt x="21242" y="19514"/>
                </a:cubicBezTo>
                <a:cubicBezTo>
                  <a:pt x="21272" y="19569"/>
                  <a:pt x="21298" y="19634"/>
                  <a:pt x="21314" y="19709"/>
                </a:cubicBezTo>
                <a:cubicBezTo>
                  <a:pt x="21320" y="19735"/>
                  <a:pt x="21320" y="19770"/>
                  <a:pt x="21324" y="19797"/>
                </a:cubicBezTo>
                <a:cubicBezTo>
                  <a:pt x="21331" y="19850"/>
                  <a:pt x="21342" y="19897"/>
                  <a:pt x="21343" y="19953"/>
                </a:cubicBezTo>
                <a:cubicBezTo>
                  <a:pt x="21344" y="20041"/>
                  <a:pt x="21336" y="20128"/>
                  <a:pt x="21317" y="20217"/>
                </a:cubicBezTo>
                <a:cubicBezTo>
                  <a:pt x="21304" y="20286"/>
                  <a:pt x="21288" y="20347"/>
                  <a:pt x="21270" y="20393"/>
                </a:cubicBezTo>
                <a:cubicBezTo>
                  <a:pt x="21235" y="20482"/>
                  <a:pt x="21192" y="20525"/>
                  <a:pt x="21150" y="20529"/>
                </a:cubicBezTo>
                <a:cubicBezTo>
                  <a:pt x="21129" y="20532"/>
                  <a:pt x="21109" y="20527"/>
                  <a:pt x="21087" y="20510"/>
                </a:cubicBezTo>
                <a:cubicBezTo>
                  <a:pt x="21044" y="20474"/>
                  <a:pt x="21001" y="20395"/>
                  <a:pt x="20964" y="20285"/>
                </a:cubicBezTo>
                <a:cubicBezTo>
                  <a:pt x="20946" y="20231"/>
                  <a:pt x="20929" y="20171"/>
                  <a:pt x="20914" y="20100"/>
                </a:cubicBezTo>
                <a:cubicBezTo>
                  <a:pt x="20913" y="20099"/>
                  <a:pt x="20914" y="20091"/>
                  <a:pt x="20914" y="20090"/>
                </a:cubicBezTo>
                <a:cubicBezTo>
                  <a:pt x="20898" y="20018"/>
                  <a:pt x="20887" y="19944"/>
                  <a:pt x="20876" y="19856"/>
                </a:cubicBezTo>
                <a:cubicBezTo>
                  <a:pt x="20862" y="19747"/>
                  <a:pt x="20846" y="19676"/>
                  <a:pt x="20828" y="19631"/>
                </a:cubicBezTo>
                <a:cubicBezTo>
                  <a:pt x="20811" y="19587"/>
                  <a:pt x="20792" y="19566"/>
                  <a:pt x="20775" y="19582"/>
                </a:cubicBezTo>
                <a:cubicBezTo>
                  <a:pt x="20758" y="19598"/>
                  <a:pt x="20744" y="19646"/>
                  <a:pt x="20731" y="19719"/>
                </a:cubicBezTo>
                <a:cubicBezTo>
                  <a:pt x="20718" y="19792"/>
                  <a:pt x="20707" y="19896"/>
                  <a:pt x="20702" y="20022"/>
                </a:cubicBezTo>
                <a:cubicBezTo>
                  <a:pt x="20700" y="20090"/>
                  <a:pt x="20702" y="20151"/>
                  <a:pt x="20705" y="20217"/>
                </a:cubicBezTo>
                <a:cubicBezTo>
                  <a:pt x="20715" y="20414"/>
                  <a:pt x="20750" y="20601"/>
                  <a:pt x="20825" y="20832"/>
                </a:cubicBezTo>
                <a:cubicBezTo>
                  <a:pt x="20851" y="20910"/>
                  <a:pt x="20877" y="20980"/>
                  <a:pt x="20904" y="21037"/>
                </a:cubicBezTo>
                <a:cubicBezTo>
                  <a:pt x="20904" y="21037"/>
                  <a:pt x="20907" y="21036"/>
                  <a:pt x="20907" y="21037"/>
                </a:cubicBezTo>
                <a:cubicBezTo>
                  <a:pt x="20934" y="21092"/>
                  <a:pt x="20961" y="21139"/>
                  <a:pt x="20989" y="21173"/>
                </a:cubicBezTo>
                <a:cubicBezTo>
                  <a:pt x="21017" y="21207"/>
                  <a:pt x="21046" y="21229"/>
                  <a:pt x="21075" y="21242"/>
                </a:cubicBezTo>
                <a:cubicBezTo>
                  <a:pt x="21104" y="21255"/>
                  <a:pt x="21134" y="21260"/>
                  <a:pt x="21163" y="21252"/>
                </a:cubicBezTo>
                <a:cubicBezTo>
                  <a:pt x="21280" y="21217"/>
                  <a:pt x="21397" y="21009"/>
                  <a:pt x="21494" y="20637"/>
                </a:cubicBezTo>
                <a:cubicBezTo>
                  <a:pt x="21594" y="20254"/>
                  <a:pt x="21600" y="19837"/>
                  <a:pt x="21507" y="19426"/>
                </a:cubicBezTo>
                <a:cubicBezTo>
                  <a:pt x="21453" y="19189"/>
                  <a:pt x="21445" y="19041"/>
                  <a:pt x="21482" y="18831"/>
                </a:cubicBezTo>
                <a:cubicBezTo>
                  <a:pt x="21558" y="18387"/>
                  <a:pt x="21538" y="18030"/>
                  <a:pt x="21415" y="17620"/>
                </a:cubicBezTo>
                <a:cubicBezTo>
                  <a:pt x="21391" y="17540"/>
                  <a:pt x="21366" y="17470"/>
                  <a:pt x="21336" y="17415"/>
                </a:cubicBezTo>
                <a:cubicBezTo>
                  <a:pt x="21326" y="17396"/>
                  <a:pt x="21315" y="17383"/>
                  <a:pt x="21305" y="17366"/>
                </a:cubicBezTo>
                <a:cubicBezTo>
                  <a:pt x="21289" y="17341"/>
                  <a:pt x="21272" y="17326"/>
                  <a:pt x="21254" y="17308"/>
                </a:cubicBezTo>
                <a:cubicBezTo>
                  <a:pt x="21207" y="17258"/>
                  <a:pt x="21159" y="17221"/>
                  <a:pt x="21109" y="17220"/>
                </a:cubicBezTo>
                <a:close/>
                <a:moveTo>
                  <a:pt x="20346" y="17240"/>
                </a:moveTo>
                <a:cubicBezTo>
                  <a:pt x="20306" y="17240"/>
                  <a:pt x="20260" y="17339"/>
                  <a:pt x="20245" y="17464"/>
                </a:cubicBezTo>
                <a:cubicBezTo>
                  <a:pt x="20229" y="17589"/>
                  <a:pt x="20166" y="17744"/>
                  <a:pt x="20106" y="17816"/>
                </a:cubicBezTo>
                <a:cubicBezTo>
                  <a:pt x="20070" y="17857"/>
                  <a:pt x="20044" y="17905"/>
                  <a:pt x="20027" y="17952"/>
                </a:cubicBezTo>
                <a:cubicBezTo>
                  <a:pt x="20010" y="17999"/>
                  <a:pt x="20001" y="18050"/>
                  <a:pt x="20002" y="18099"/>
                </a:cubicBezTo>
                <a:cubicBezTo>
                  <a:pt x="20003" y="18198"/>
                  <a:pt x="20040" y="18306"/>
                  <a:pt x="20112" y="18391"/>
                </a:cubicBezTo>
                <a:cubicBezTo>
                  <a:pt x="20168" y="18457"/>
                  <a:pt x="20198" y="18502"/>
                  <a:pt x="20213" y="18684"/>
                </a:cubicBezTo>
                <a:cubicBezTo>
                  <a:pt x="20228" y="18867"/>
                  <a:pt x="20229" y="19184"/>
                  <a:pt x="20229" y="19797"/>
                </a:cubicBezTo>
                <a:cubicBezTo>
                  <a:pt x="20229" y="20147"/>
                  <a:pt x="20233" y="20476"/>
                  <a:pt x="20238" y="20724"/>
                </a:cubicBezTo>
                <a:cubicBezTo>
                  <a:pt x="20244" y="20970"/>
                  <a:pt x="20252" y="21137"/>
                  <a:pt x="20260" y="21164"/>
                </a:cubicBezTo>
                <a:cubicBezTo>
                  <a:pt x="20273" y="21202"/>
                  <a:pt x="20285" y="21238"/>
                  <a:pt x="20295" y="21252"/>
                </a:cubicBezTo>
                <a:cubicBezTo>
                  <a:pt x="20305" y="21264"/>
                  <a:pt x="20315" y="21265"/>
                  <a:pt x="20324" y="21252"/>
                </a:cubicBezTo>
                <a:cubicBezTo>
                  <a:pt x="20341" y="21225"/>
                  <a:pt x="20353" y="21138"/>
                  <a:pt x="20365" y="20988"/>
                </a:cubicBezTo>
                <a:cubicBezTo>
                  <a:pt x="20387" y="20687"/>
                  <a:pt x="20400" y="20117"/>
                  <a:pt x="20406" y="19202"/>
                </a:cubicBezTo>
                <a:cubicBezTo>
                  <a:pt x="20417" y="17501"/>
                  <a:pt x="20408" y="17240"/>
                  <a:pt x="20346" y="17240"/>
                </a:cubicBezTo>
                <a:close/>
                <a:moveTo>
                  <a:pt x="19355" y="18099"/>
                </a:moveTo>
                <a:cubicBezTo>
                  <a:pt x="19427" y="18109"/>
                  <a:pt x="19481" y="18129"/>
                  <a:pt x="19494" y="18167"/>
                </a:cubicBezTo>
                <a:cubicBezTo>
                  <a:pt x="19532" y="18286"/>
                  <a:pt x="19248" y="20010"/>
                  <a:pt x="19121" y="20432"/>
                </a:cubicBezTo>
                <a:cubicBezTo>
                  <a:pt x="18962" y="20959"/>
                  <a:pt x="18755" y="20975"/>
                  <a:pt x="18692" y="20461"/>
                </a:cubicBezTo>
                <a:cubicBezTo>
                  <a:pt x="18629" y="19944"/>
                  <a:pt x="18638" y="18482"/>
                  <a:pt x="18705" y="18274"/>
                </a:cubicBezTo>
                <a:cubicBezTo>
                  <a:pt x="18745" y="18149"/>
                  <a:pt x="19139" y="18067"/>
                  <a:pt x="19355" y="1809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36" name="Heavy-Ion Physics…"/>
          <p:cNvSpPr txBox="1"/>
          <p:nvPr/>
        </p:nvSpPr>
        <p:spPr>
          <a:xfrm>
            <a:off x="6230357" y="4620084"/>
            <a:ext cx="2205763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dsp="http://schemas.microsoft.com/office/drawing/2008/diagram" xmlns:dgm="http://schemas.openxmlformats.org/drawingml/2006/diagram" xmlns:c="http://schemas.openxmlformats.org/drawingml/2006/chart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 defTabSz="825500">
              <a:defRPr sz="1800">
                <a:solidFill>
                  <a:srgbClr val="5C5C5C"/>
                </a:solidFill>
              </a:defRPr>
            </a:pPr>
            <a:r>
              <a:rPr dirty="0"/>
              <a:t>Heavy-Ion Physics</a:t>
            </a:r>
          </a:p>
          <a:p>
            <a:pPr algn="r" defTabSz="825500">
              <a:defRPr sz="1800" b="1">
                <a:solidFill>
                  <a:srgbClr val="5C5C5C"/>
                </a:solidFill>
              </a:defRPr>
            </a:pPr>
            <a:r>
              <a:rPr dirty="0"/>
              <a:t>WLCG Tier-1 (2014)</a:t>
            </a:r>
          </a:p>
        </p:txBody>
      </p:sp>
      <p:sp>
        <p:nvSpPr>
          <p:cNvPr id="237" name="Elementary Particle Physics…"/>
          <p:cNvSpPr txBox="1"/>
          <p:nvPr/>
        </p:nvSpPr>
        <p:spPr>
          <a:xfrm>
            <a:off x="15946023" y="4624557"/>
            <a:ext cx="2942312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dsp="http://schemas.microsoft.com/office/drawing/2008/diagram" xmlns:dgm="http://schemas.openxmlformats.org/drawingml/2006/diagram" xmlns:c="http://schemas.openxmlformats.org/drawingml/2006/chart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Elementary Particle Physics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WLCG Tier-2 (2018)</a:t>
            </a:r>
          </a:p>
        </p:txBody>
      </p:sp>
      <p:sp>
        <p:nvSpPr>
          <p:cNvPr id="238" name="Astrophysics…"/>
          <p:cNvSpPr txBox="1"/>
          <p:nvPr/>
        </p:nvSpPr>
        <p:spPr>
          <a:xfrm>
            <a:off x="4750785" y="7320704"/>
            <a:ext cx="1989964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dsp="http://schemas.microsoft.com/office/drawing/2008/diagram" xmlns:dgm="http://schemas.openxmlformats.org/drawingml/2006/diagram" xmlns:c="http://schemas.openxmlformats.org/drawingml/2006/chart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 defTabSz="825500">
              <a:defRPr sz="1800">
                <a:solidFill>
                  <a:srgbClr val="5C5C5C"/>
                </a:solidFill>
              </a:defRPr>
            </a:pPr>
            <a:r>
              <a:t>Astrophysics</a:t>
            </a:r>
          </a:p>
          <a:p>
            <a:pPr algn="r" defTabSz="825500">
              <a:defRPr sz="1800" b="1">
                <a:solidFill>
                  <a:srgbClr val="5C5C5C"/>
                </a:solidFill>
              </a:defRPr>
            </a:pPr>
            <a:r>
              <a:t>LDG Tier-2 (2019)</a:t>
            </a:r>
          </a:p>
        </p:txBody>
      </p:sp>
      <p:sp>
        <p:nvSpPr>
          <p:cNvPr id="239" name="Neutrino Physics…"/>
          <p:cNvSpPr txBox="1"/>
          <p:nvPr/>
        </p:nvSpPr>
        <p:spPr>
          <a:xfrm>
            <a:off x="17309600" y="8898998"/>
            <a:ext cx="1841603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dsp="http://schemas.microsoft.com/office/drawing/2008/diagram" xmlns:dgm="http://schemas.openxmlformats.org/drawingml/2006/diagram" xmlns:c="http://schemas.openxmlformats.org/drawingml/2006/chart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Neutrino Physics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RAW Storage</a:t>
            </a:r>
          </a:p>
        </p:txBody>
      </p:sp>
      <p:sp>
        <p:nvSpPr>
          <p:cNvPr id="241" name="Structural Biology using Cryo-EM/XFEL…"/>
          <p:cNvSpPr txBox="1"/>
          <p:nvPr/>
        </p:nvSpPr>
        <p:spPr>
          <a:xfrm>
            <a:off x="14652957" y="11043355"/>
            <a:ext cx="4144519" cy="666470"/>
          </a:xfrm>
          <a:prstGeom prst="rect">
            <a:avLst/>
          </a:prstGeom>
          <a:ln w="12700">
            <a:miter/>
          </a:ln>
        </p:spPr>
        <p:txBody>
          <a:bodyPr wrap="square" lIns="50800" tIns="50800" rIns="50800" bIns="50800" anchor="ctr">
            <a:spAutoFit/>
          </a:bodyPr>
          <a:lstStyle/>
          <a:p>
            <a:pPr lvl="0" algn="l" defTabSz="825500">
              <a:defRPr sz="1800">
                <a:solidFill>
                  <a:srgbClr val="5C5C5C"/>
                </a:solidFill>
              </a:defRPr>
            </a:pPr>
            <a:r>
              <a:rPr lang="ko-KR" altLang="en-US"/>
              <a:t>Structural Biology using Cryo-EM/XFEL</a:t>
            </a:r>
          </a:p>
          <a:p>
            <a:pPr lvl="0" algn="l" defTabSz="825500">
              <a:defRPr sz="1800" b="1">
                <a:solidFill>
                  <a:srgbClr val="5C5C5C"/>
                </a:solidFill>
              </a:defRPr>
            </a:pPr>
            <a:r>
              <a:rPr lang="ko-KR" altLang="en-US"/>
              <a:t>Data Storage &amp; Analysis Pipeline</a:t>
            </a:r>
          </a:p>
        </p:txBody>
      </p:sp>
      <p:pic>
        <p:nvPicPr>
          <p:cNvPr id="242" name="01P_01.png" descr="01P_0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77698" y="5840565"/>
            <a:ext cx="3626747" cy="36267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로고PNG.png" descr="로고PNG.png"/>
          <p:cNvPicPr>
            <a:picLocks noChangeAspect="1"/>
          </p:cNvPicPr>
          <p:nvPr/>
        </p:nvPicPr>
        <p:blipFill rotWithShape="1">
          <a:blip r:embed="rId9"/>
          <a:stretch>
            <a:fillRect/>
          </a:stretch>
        </p:blipFill>
        <p:spPr>
          <a:xfrm>
            <a:off x="8383082" y="10348292"/>
            <a:ext cx="2112620" cy="994711"/>
          </a:xfrm>
          <a:prstGeom prst="rect">
            <a:avLst/>
          </a:prstGeom>
          <a:ln w="12700">
            <a:miter/>
          </a:ln>
        </p:spPr>
      </p:pic>
      <p:pic>
        <p:nvPicPr>
          <p:cNvPr id="244" name="chagroup03.png" descr="chagroup0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0407" y="9662586"/>
            <a:ext cx="3327401" cy="3543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cryoem-1.png" descr="cryoem-1.png"/>
          <p:cNvPicPr>
            <a:picLocks noChangeAspect="1"/>
          </p:cNvPicPr>
          <p:nvPr/>
        </p:nvPicPr>
        <p:blipFill rotWithShape="1">
          <a:blip r:embed="rId11"/>
          <a:srcRect l="1220" t="2440" r="1700" b="1930"/>
          <a:stretch>
            <a:fillRect/>
          </a:stretch>
        </p:blipFill>
        <p:spPr>
          <a:xfrm>
            <a:off x="12573891" y="10741555"/>
            <a:ext cx="1849517" cy="1434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600" extrusionOk="0">
                <a:moveTo>
                  <a:pt x="9404" y="0"/>
                </a:moveTo>
                <a:cubicBezTo>
                  <a:pt x="9385" y="0"/>
                  <a:pt x="9363" y="23"/>
                  <a:pt x="9343" y="72"/>
                </a:cubicBezTo>
                <a:cubicBezTo>
                  <a:pt x="9326" y="114"/>
                  <a:pt x="9281" y="197"/>
                  <a:pt x="9241" y="251"/>
                </a:cubicBezTo>
                <a:lnTo>
                  <a:pt x="9172" y="347"/>
                </a:lnTo>
                <a:lnTo>
                  <a:pt x="9001" y="335"/>
                </a:lnTo>
                <a:cubicBezTo>
                  <a:pt x="8863" y="322"/>
                  <a:pt x="8821" y="326"/>
                  <a:pt x="8783" y="359"/>
                </a:cubicBezTo>
                <a:cubicBezTo>
                  <a:pt x="8737" y="398"/>
                  <a:pt x="8729" y="396"/>
                  <a:pt x="8662" y="305"/>
                </a:cubicBezTo>
                <a:cubicBezTo>
                  <a:pt x="8625" y="253"/>
                  <a:pt x="8598" y="193"/>
                  <a:pt x="8598" y="174"/>
                </a:cubicBezTo>
                <a:cubicBezTo>
                  <a:pt x="8598" y="117"/>
                  <a:pt x="8511" y="59"/>
                  <a:pt x="8422" y="54"/>
                </a:cubicBezTo>
                <a:cubicBezTo>
                  <a:pt x="8354" y="51"/>
                  <a:pt x="8330" y="64"/>
                  <a:pt x="8296" y="120"/>
                </a:cubicBezTo>
                <a:cubicBezTo>
                  <a:pt x="8274" y="157"/>
                  <a:pt x="8248" y="185"/>
                  <a:pt x="8236" y="185"/>
                </a:cubicBezTo>
                <a:cubicBezTo>
                  <a:pt x="8225" y="185"/>
                  <a:pt x="8169" y="221"/>
                  <a:pt x="8116" y="263"/>
                </a:cubicBezTo>
                <a:cubicBezTo>
                  <a:pt x="8062" y="306"/>
                  <a:pt x="7977" y="350"/>
                  <a:pt x="7926" y="359"/>
                </a:cubicBezTo>
                <a:cubicBezTo>
                  <a:pt x="7875" y="367"/>
                  <a:pt x="7811" y="388"/>
                  <a:pt x="7782" y="407"/>
                </a:cubicBezTo>
                <a:cubicBezTo>
                  <a:pt x="7708" y="455"/>
                  <a:pt x="7594" y="635"/>
                  <a:pt x="7578" y="729"/>
                </a:cubicBezTo>
                <a:cubicBezTo>
                  <a:pt x="7560" y="840"/>
                  <a:pt x="7482" y="1144"/>
                  <a:pt x="7393" y="1446"/>
                </a:cubicBezTo>
                <a:cubicBezTo>
                  <a:pt x="7352" y="1586"/>
                  <a:pt x="7286" y="1835"/>
                  <a:pt x="7245" y="1996"/>
                </a:cubicBezTo>
                <a:cubicBezTo>
                  <a:pt x="7203" y="2160"/>
                  <a:pt x="7150" y="2319"/>
                  <a:pt x="7124" y="2354"/>
                </a:cubicBezTo>
                <a:cubicBezTo>
                  <a:pt x="7099" y="2389"/>
                  <a:pt x="7023" y="2512"/>
                  <a:pt x="6958" y="2629"/>
                </a:cubicBezTo>
                <a:cubicBezTo>
                  <a:pt x="6851" y="2822"/>
                  <a:pt x="6840" y="2867"/>
                  <a:pt x="6809" y="3071"/>
                </a:cubicBezTo>
                <a:cubicBezTo>
                  <a:pt x="6779" y="3273"/>
                  <a:pt x="6764" y="3303"/>
                  <a:pt x="6708" y="3358"/>
                </a:cubicBezTo>
                <a:cubicBezTo>
                  <a:pt x="6673" y="3393"/>
                  <a:pt x="6640" y="3424"/>
                  <a:pt x="6633" y="3424"/>
                </a:cubicBezTo>
                <a:cubicBezTo>
                  <a:pt x="6627" y="3424"/>
                  <a:pt x="6544" y="3319"/>
                  <a:pt x="6448" y="3197"/>
                </a:cubicBezTo>
                <a:cubicBezTo>
                  <a:pt x="6275" y="2976"/>
                  <a:pt x="6269" y="2978"/>
                  <a:pt x="6050" y="2880"/>
                </a:cubicBezTo>
                <a:cubicBezTo>
                  <a:pt x="5856" y="2794"/>
                  <a:pt x="5808" y="2755"/>
                  <a:pt x="5642" y="2587"/>
                </a:cubicBezTo>
                <a:lnTo>
                  <a:pt x="5452" y="2396"/>
                </a:lnTo>
                <a:lnTo>
                  <a:pt x="5248" y="2414"/>
                </a:lnTo>
                <a:lnTo>
                  <a:pt x="5045" y="2432"/>
                </a:lnTo>
                <a:lnTo>
                  <a:pt x="4906" y="2611"/>
                </a:lnTo>
                <a:cubicBezTo>
                  <a:pt x="4828" y="2708"/>
                  <a:pt x="4762" y="2797"/>
                  <a:pt x="4762" y="2814"/>
                </a:cubicBezTo>
                <a:cubicBezTo>
                  <a:pt x="4762" y="2832"/>
                  <a:pt x="4753" y="2875"/>
                  <a:pt x="4739" y="2910"/>
                </a:cubicBezTo>
                <a:cubicBezTo>
                  <a:pt x="4725" y="2945"/>
                  <a:pt x="4694" y="3048"/>
                  <a:pt x="4669" y="3137"/>
                </a:cubicBezTo>
                <a:cubicBezTo>
                  <a:pt x="4634" y="3263"/>
                  <a:pt x="4626" y="3311"/>
                  <a:pt x="4642" y="3364"/>
                </a:cubicBezTo>
                <a:cubicBezTo>
                  <a:pt x="4652" y="3401"/>
                  <a:pt x="4668" y="3497"/>
                  <a:pt x="4674" y="3573"/>
                </a:cubicBezTo>
                <a:cubicBezTo>
                  <a:pt x="4680" y="3650"/>
                  <a:pt x="4700" y="3741"/>
                  <a:pt x="4720" y="3776"/>
                </a:cubicBezTo>
                <a:cubicBezTo>
                  <a:pt x="4740" y="3812"/>
                  <a:pt x="4771" y="3938"/>
                  <a:pt x="4790" y="4057"/>
                </a:cubicBezTo>
                <a:cubicBezTo>
                  <a:pt x="4809" y="4176"/>
                  <a:pt x="4831" y="4302"/>
                  <a:pt x="4836" y="4332"/>
                </a:cubicBezTo>
                <a:cubicBezTo>
                  <a:pt x="4854" y="4446"/>
                  <a:pt x="4734" y="4492"/>
                  <a:pt x="4030" y="4655"/>
                </a:cubicBezTo>
                <a:cubicBezTo>
                  <a:pt x="3930" y="4678"/>
                  <a:pt x="3879" y="4705"/>
                  <a:pt x="3831" y="4762"/>
                </a:cubicBezTo>
                <a:cubicBezTo>
                  <a:pt x="3568" y="5075"/>
                  <a:pt x="3494" y="5153"/>
                  <a:pt x="3372" y="5246"/>
                </a:cubicBezTo>
                <a:cubicBezTo>
                  <a:pt x="3297" y="5305"/>
                  <a:pt x="3190" y="5369"/>
                  <a:pt x="3136" y="5390"/>
                </a:cubicBezTo>
                <a:cubicBezTo>
                  <a:pt x="3082" y="5410"/>
                  <a:pt x="2948" y="5477"/>
                  <a:pt x="2840" y="5533"/>
                </a:cubicBezTo>
                <a:cubicBezTo>
                  <a:pt x="2621" y="5647"/>
                  <a:pt x="2550" y="5728"/>
                  <a:pt x="2386" y="6047"/>
                </a:cubicBezTo>
                <a:cubicBezTo>
                  <a:pt x="2277" y="6258"/>
                  <a:pt x="2257" y="6279"/>
                  <a:pt x="2089" y="6376"/>
                </a:cubicBezTo>
                <a:cubicBezTo>
                  <a:pt x="1947" y="6458"/>
                  <a:pt x="1916" y="6462"/>
                  <a:pt x="1751" y="6405"/>
                </a:cubicBezTo>
                <a:cubicBezTo>
                  <a:pt x="1600" y="6354"/>
                  <a:pt x="1342" y="6341"/>
                  <a:pt x="1279" y="6382"/>
                </a:cubicBezTo>
                <a:cubicBezTo>
                  <a:pt x="1246" y="6402"/>
                  <a:pt x="1155" y="6440"/>
                  <a:pt x="1079" y="6465"/>
                </a:cubicBezTo>
                <a:cubicBezTo>
                  <a:pt x="981" y="6498"/>
                  <a:pt x="914" y="6541"/>
                  <a:pt x="843" y="6615"/>
                </a:cubicBezTo>
                <a:cubicBezTo>
                  <a:pt x="788" y="6672"/>
                  <a:pt x="688" y="6757"/>
                  <a:pt x="621" y="6806"/>
                </a:cubicBezTo>
                <a:lnTo>
                  <a:pt x="496" y="6895"/>
                </a:lnTo>
                <a:lnTo>
                  <a:pt x="514" y="7075"/>
                </a:lnTo>
                <a:cubicBezTo>
                  <a:pt x="523" y="7173"/>
                  <a:pt x="528" y="7376"/>
                  <a:pt x="528" y="7523"/>
                </a:cubicBezTo>
                <a:quadBezTo>
                  <a:pt x="528" y="7790"/>
                  <a:pt x="440" y="8007"/>
                </a:quadBezTo>
                <a:cubicBezTo>
                  <a:pt x="391" y="8126"/>
                  <a:pt x="289" y="8318"/>
                  <a:pt x="218" y="8437"/>
                </a:cubicBezTo>
                <a:cubicBezTo>
                  <a:pt x="94" y="8642"/>
                  <a:pt x="89" y="8666"/>
                  <a:pt x="46" y="8909"/>
                </a:cubicBezTo>
                <a:lnTo>
                  <a:pt x="0" y="9166"/>
                </a:lnTo>
                <a:lnTo>
                  <a:pt x="42" y="9279"/>
                </a:lnTo>
                <a:cubicBezTo>
                  <a:pt x="66" y="9340"/>
                  <a:pt x="100" y="9445"/>
                  <a:pt x="116" y="9513"/>
                </a:cubicBezTo>
                <a:cubicBezTo>
                  <a:pt x="131" y="9580"/>
                  <a:pt x="172" y="9706"/>
                  <a:pt x="204" y="9793"/>
                </a:cubicBezTo>
                <a:cubicBezTo>
                  <a:pt x="260" y="9947"/>
                  <a:pt x="262" y="9955"/>
                  <a:pt x="250" y="10230"/>
                </a:cubicBezTo>
                <a:cubicBezTo>
                  <a:pt x="243" y="10394"/>
                  <a:pt x="225" y="10546"/>
                  <a:pt x="208" y="10588"/>
                </a:cubicBezTo>
                <a:cubicBezTo>
                  <a:pt x="182" y="10656"/>
                  <a:pt x="184" y="10662"/>
                  <a:pt x="236" y="10761"/>
                </a:cubicBezTo>
                <a:cubicBezTo>
                  <a:pt x="429" y="11128"/>
                  <a:pt x="478" y="11201"/>
                  <a:pt x="584" y="11269"/>
                </a:cubicBezTo>
                <a:cubicBezTo>
                  <a:pt x="642" y="11307"/>
                  <a:pt x="704" y="11363"/>
                  <a:pt x="727" y="11395"/>
                </a:cubicBezTo>
                <a:cubicBezTo>
                  <a:pt x="768" y="11451"/>
                  <a:pt x="770" y="11459"/>
                  <a:pt x="741" y="11658"/>
                </a:cubicBezTo>
                <a:cubicBezTo>
                  <a:pt x="716" y="11831"/>
                  <a:pt x="696" y="11889"/>
                  <a:pt x="607" y="12052"/>
                </a:cubicBezTo>
                <a:cubicBezTo>
                  <a:pt x="550" y="12157"/>
                  <a:pt x="458" y="12359"/>
                  <a:pt x="403" y="12500"/>
                </a:cubicBezTo>
                <a:cubicBezTo>
                  <a:pt x="311" y="12735"/>
                  <a:pt x="303" y="12766"/>
                  <a:pt x="320" y="12859"/>
                </a:cubicBezTo>
                <a:cubicBezTo>
                  <a:pt x="347" y="13009"/>
                  <a:pt x="346" y="13121"/>
                  <a:pt x="310" y="13199"/>
                </a:cubicBezTo>
                <a:cubicBezTo>
                  <a:pt x="280" y="13265"/>
                  <a:pt x="280" y="13280"/>
                  <a:pt x="329" y="13468"/>
                </a:cubicBezTo>
                <a:cubicBezTo>
                  <a:pt x="357" y="13578"/>
                  <a:pt x="387" y="13707"/>
                  <a:pt x="394" y="13761"/>
                </a:cubicBezTo>
                <a:cubicBezTo>
                  <a:pt x="400" y="13815"/>
                  <a:pt x="444" y="13952"/>
                  <a:pt x="491" y="14060"/>
                </a:cubicBezTo>
                <a:cubicBezTo>
                  <a:pt x="539" y="14167"/>
                  <a:pt x="579" y="14260"/>
                  <a:pt x="579" y="14269"/>
                </a:cubicBezTo>
                <a:cubicBezTo>
                  <a:pt x="579" y="14319"/>
                  <a:pt x="912" y="14697"/>
                  <a:pt x="1075" y="14830"/>
                </a:cubicBezTo>
                <a:lnTo>
                  <a:pt x="1269" y="14986"/>
                </a:lnTo>
                <a:lnTo>
                  <a:pt x="1399" y="14926"/>
                </a:lnTo>
                <a:cubicBezTo>
                  <a:pt x="1504" y="14878"/>
                  <a:pt x="1534" y="14877"/>
                  <a:pt x="1566" y="14902"/>
                </a:cubicBezTo>
                <a:cubicBezTo>
                  <a:pt x="1618" y="14944"/>
                  <a:pt x="1653" y="14963"/>
                  <a:pt x="1802" y="15051"/>
                </a:cubicBezTo>
                <a:cubicBezTo>
                  <a:pt x="1916" y="15119"/>
                  <a:pt x="1957" y="15132"/>
                  <a:pt x="2159" y="15141"/>
                </a:cubicBezTo>
                <a:cubicBezTo>
                  <a:pt x="2380" y="15151"/>
                  <a:pt x="2388" y="15156"/>
                  <a:pt x="2562" y="15266"/>
                </a:cubicBezTo>
                <a:cubicBezTo>
                  <a:pt x="2739" y="15379"/>
                  <a:pt x="2787" y="15424"/>
                  <a:pt x="3025" y="15750"/>
                </a:cubicBezTo>
                <a:cubicBezTo>
                  <a:pt x="3142" y="15911"/>
                  <a:pt x="3160" y="15933"/>
                  <a:pt x="3321" y="16001"/>
                </a:cubicBezTo>
                <a:cubicBezTo>
                  <a:pt x="3417" y="16042"/>
                  <a:pt x="3579" y="16123"/>
                  <a:pt x="3683" y="16187"/>
                </a:cubicBezTo>
                <a:cubicBezTo>
                  <a:pt x="3852" y="16290"/>
                  <a:pt x="3883" y="16325"/>
                  <a:pt x="3979" y="16479"/>
                </a:cubicBezTo>
                <a:cubicBezTo>
                  <a:pt x="4038" y="16574"/>
                  <a:pt x="4128" y="16695"/>
                  <a:pt x="4178" y="16748"/>
                </a:cubicBezTo>
                <a:cubicBezTo>
                  <a:pt x="4268" y="16843"/>
                  <a:pt x="4273" y="16843"/>
                  <a:pt x="4581" y="16892"/>
                </a:cubicBezTo>
                <a:cubicBezTo>
                  <a:pt x="5132" y="16979"/>
                  <a:pt x="5184" y="17004"/>
                  <a:pt x="5211" y="17178"/>
                </a:cubicBezTo>
                <a:cubicBezTo>
                  <a:pt x="5225" y="17266"/>
                  <a:pt x="5224" y="17302"/>
                  <a:pt x="5193" y="17370"/>
                </a:cubicBezTo>
                <a:cubicBezTo>
                  <a:pt x="5172" y="17416"/>
                  <a:pt x="5147" y="17533"/>
                  <a:pt x="5137" y="17627"/>
                </a:cubicBezTo>
                <a:cubicBezTo>
                  <a:pt x="5128" y="17721"/>
                  <a:pt x="5116" y="17831"/>
                  <a:pt x="5109" y="17878"/>
                </a:cubicBezTo>
                <a:cubicBezTo>
                  <a:pt x="5101" y="17937"/>
                  <a:pt x="5105" y="17977"/>
                  <a:pt x="5128" y="18009"/>
                </a:cubicBezTo>
                <a:cubicBezTo>
                  <a:pt x="5146" y="18034"/>
                  <a:pt x="5180" y="18146"/>
                  <a:pt x="5207" y="18260"/>
                </a:cubicBezTo>
                <a:cubicBezTo>
                  <a:pt x="5259" y="18484"/>
                  <a:pt x="5283" y="18536"/>
                  <a:pt x="5406" y="18678"/>
                </a:cubicBezTo>
                <a:cubicBezTo>
                  <a:pt x="5485" y="18771"/>
                  <a:pt x="5487" y="18771"/>
                  <a:pt x="5693" y="18780"/>
                </a:cubicBezTo>
                <a:lnTo>
                  <a:pt x="5897" y="18792"/>
                </a:lnTo>
                <a:lnTo>
                  <a:pt x="6078" y="18571"/>
                </a:lnTo>
                <a:cubicBezTo>
                  <a:pt x="6212" y="18406"/>
                  <a:pt x="6309" y="18314"/>
                  <a:pt x="6476" y="18194"/>
                </a:cubicBezTo>
                <a:cubicBezTo>
                  <a:pt x="6714" y="18024"/>
                  <a:pt x="6713" y="18023"/>
                  <a:pt x="6865" y="18123"/>
                </a:cubicBezTo>
                <a:cubicBezTo>
                  <a:pt x="6909" y="18151"/>
                  <a:pt x="6972" y="18180"/>
                  <a:pt x="7004" y="18188"/>
                </a:cubicBezTo>
                <a:cubicBezTo>
                  <a:pt x="7049" y="18200"/>
                  <a:pt x="7081" y="18243"/>
                  <a:pt x="7143" y="18373"/>
                </a:cubicBezTo>
                <a:cubicBezTo>
                  <a:pt x="7224" y="18544"/>
                  <a:pt x="7272" y="18622"/>
                  <a:pt x="7472" y="18911"/>
                </a:cubicBezTo>
                <a:cubicBezTo>
                  <a:pt x="7533" y="19000"/>
                  <a:pt x="7593" y="19119"/>
                  <a:pt x="7606" y="19174"/>
                </a:cubicBezTo>
                <a:cubicBezTo>
                  <a:pt x="7620" y="19229"/>
                  <a:pt x="7670" y="19370"/>
                  <a:pt x="7717" y="19491"/>
                </a:cubicBezTo>
                <a:cubicBezTo>
                  <a:pt x="7765" y="19611"/>
                  <a:pt x="7818" y="19753"/>
                  <a:pt x="7833" y="19807"/>
                </a:cubicBezTo>
                <a:cubicBezTo>
                  <a:pt x="7957" y="20247"/>
                  <a:pt x="8002" y="20367"/>
                  <a:pt x="8116" y="20495"/>
                </a:cubicBezTo>
                <a:cubicBezTo>
                  <a:pt x="8178" y="20564"/>
                  <a:pt x="8219" y="20602"/>
                  <a:pt x="8204" y="20578"/>
                </a:cubicBezTo>
                <a:cubicBezTo>
                  <a:pt x="8181" y="20541"/>
                  <a:pt x="8180" y="20533"/>
                  <a:pt x="8208" y="20519"/>
                </a:cubicBezTo>
                <a:cubicBezTo>
                  <a:pt x="8231" y="20507"/>
                  <a:pt x="8266" y="20530"/>
                  <a:pt x="8315" y="20590"/>
                </a:cubicBezTo>
                <a:cubicBezTo>
                  <a:pt x="8355" y="20640"/>
                  <a:pt x="8408" y="20688"/>
                  <a:pt x="8435" y="20698"/>
                </a:cubicBezTo>
                <a:cubicBezTo>
                  <a:pt x="8463" y="20708"/>
                  <a:pt x="8504" y="20737"/>
                  <a:pt x="8523" y="20763"/>
                </a:cubicBezTo>
                <a:cubicBezTo>
                  <a:pt x="8549" y="20798"/>
                  <a:pt x="8573" y="20811"/>
                  <a:pt x="8611" y="20799"/>
                </a:cubicBezTo>
                <a:cubicBezTo>
                  <a:pt x="8700" y="20772"/>
                  <a:pt x="8733" y="20741"/>
                  <a:pt x="8783" y="20638"/>
                </a:cubicBezTo>
                <a:cubicBezTo>
                  <a:pt x="8809" y="20584"/>
                  <a:pt x="8860" y="20514"/>
                  <a:pt x="8894" y="20483"/>
                </a:cubicBezTo>
                <a:lnTo>
                  <a:pt x="8954" y="20423"/>
                </a:lnTo>
                <a:lnTo>
                  <a:pt x="9010" y="20501"/>
                </a:lnTo>
                <a:cubicBezTo>
                  <a:pt x="9063" y="20576"/>
                  <a:pt x="9113" y="20599"/>
                  <a:pt x="9265" y="20614"/>
                </a:cubicBezTo>
                <a:cubicBezTo>
                  <a:pt x="9324" y="20620"/>
                  <a:pt x="9337" y="20632"/>
                  <a:pt x="9353" y="20710"/>
                </a:cubicBezTo>
                <a:cubicBezTo>
                  <a:pt x="9388" y="20890"/>
                  <a:pt x="9486" y="20947"/>
                  <a:pt x="9566" y="20829"/>
                </a:cubicBezTo>
                <a:cubicBezTo>
                  <a:pt x="9589" y="20795"/>
                  <a:pt x="9654" y="20745"/>
                  <a:pt x="9709" y="20722"/>
                </a:cubicBezTo>
                <a:cubicBezTo>
                  <a:pt x="9765" y="20699"/>
                  <a:pt x="9830" y="20658"/>
                  <a:pt x="9853" y="20632"/>
                </a:cubicBezTo>
                <a:cubicBezTo>
                  <a:pt x="9875" y="20606"/>
                  <a:pt x="9908" y="20584"/>
                  <a:pt x="9927" y="20584"/>
                </a:cubicBezTo>
                <a:cubicBezTo>
                  <a:pt x="9946" y="20584"/>
                  <a:pt x="9963" y="20561"/>
                  <a:pt x="9969" y="20536"/>
                </a:cubicBezTo>
                <a:cubicBezTo>
                  <a:pt x="9975" y="20512"/>
                  <a:pt x="9994" y="20460"/>
                  <a:pt x="10010" y="20417"/>
                </a:cubicBezTo>
                <a:cubicBezTo>
                  <a:pt x="10027" y="20374"/>
                  <a:pt x="10039" y="20305"/>
                  <a:pt x="10034" y="20268"/>
                </a:cubicBezTo>
                <a:cubicBezTo>
                  <a:pt x="10020" y="20175"/>
                  <a:pt x="10044" y="20163"/>
                  <a:pt x="10112" y="20226"/>
                </a:cubicBezTo>
                <a:cubicBezTo>
                  <a:pt x="10144" y="20255"/>
                  <a:pt x="10194" y="20280"/>
                  <a:pt x="10223" y="20280"/>
                </a:cubicBezTo>
                <a:cubicBezTo>
                  <a:pt x="10253" y="20280"/>
                  <a:pt x="10324" y="20297"/>
                  <a:pt x="10376" y="20321"/>
                </a:cubicBezTo>
                <a:cubicBezTo>
                  <a:pt x="10466" y="20362"/>
                  <a:pt x="10472" y="20361"/>
                  <a:pt x="10525" y="20321"/>
                </a:cubicBezTo>
                <a:cubicBezTo>
                  <a:pt x="10604" y="20261"/>
                  <a:pt x="10775" y="20235"/>
                  <a:pt x="10803" y="20280"/>
                </a:cubicBezTo>
                <a:cubicBezTo>
                  <a:pt x="10814" y="20298"/>
                  <a:pt x="10828" y="20387"/>
                  <a:pt x="10835" y="20471"/>
                </a:cubicBezTo>
                <a:cubicBezTo>
                  <a:pt x="10842" y="20555"/>
                  <a:pt x="10857" y="20631"/>
                  <a:pt x="10867" y="20644"/>
                </a:cubicBezTo>
                <a:cubicBezTo>
                  <a:pt x="10878" y="20658"/>
                  <a:pt x="10865" y="20700"/>
                  <a:pt x="10835" y="20746"/>
                </a:cubicBezTo>
                <a:cubicBezTo>
                  <a:pt x="10808" y="20786"/>
                  <a:pt x="10789" y="20832"/>
                  <a:pt x="10789" y="20847"/>
                </a:cubicBezTo>
                <a:cubicBezTo>
                  <a:pt x="10789" y="20893"/>
                  <a:pt x="10852" y="20967"/>
                  <a:pt x="10891" y="20967"/>
                </a:cubicBezTo>
                <a:cubicBezTo>
                  <a:pt x="10910" y="20967"/>
                  <a:pt x="10966" y="20989"/>
                  <a:pt x="11016" y="21020"/>
                </a:cubicBezTo>
                <a:lnTo>
                  <a:pt x="11108" y="21080"/>
                </a:lnTo>
                <a:lnTo>
                  <a:pt x="11159" y="20997"/>
                </a:lnTo>
                <a:cubicBezTo>
                  <a:pt x="11209" y="20920"/>
                  <a:pt x="11215" y="20921"/>
                  <a:pt x="11261" y="20955"/>
                </a:cubicBezTo>
                <a:cubicBezTo>
                  <a:pt x="11288" y="20975"/>
                  <a:pt x="11336" y="20990"/>
                  <a:pt x="11368" y="20991"/>
                </a:cubicBezTo>
                <a:cubicBezTo>
                  <a:pt x="11399" y="20991"/>
                  <a:pt x="11457" y="21004"/>
                  <a:pt x="11493" y="21020"/>
                </a:cubicBezTo>
                <a:cubicBezTo>
                  <a:pt x="11541" y="21043"/>
                  <a:pt x="11567" y="21042"/>
                  <a:pt x="11604" y="21020"/>
                </a:cubicBezTo>
                <a:cubicBezTo>
                  <a:pt x="11639" y="21000"/>
                  <a:pt x="11709" y="21002"/>
                  <a:pt x="11849" y="21020"/>
                </a:cubicBezTo>
                <a:cubicBezTo>
                  <a:pt x="12075" y="21050"/>
                  <a:pt x="12142" y="21103"/>
                  <a:pt x="12123" y="21230"/>
                </a:cubicBezTo>
                <a:cubicBezTo>
                  <a:pt x="12109" y="21319"/>
                  <a:pt x="12148" y="21340"/>
                  <a:pt x="12225" y="21289"/>
                </a:cubicBezTo>
                <a:cubicBezTo>
                  <a:pt x="12272" y="21258"/>
                  <a:pt x="12293" y="21256"/>
                  <a:pt x="12364" y="21283"/>
                </a:cubicBezTo>
                <a:cubicBezTo>
                  <a:pt x="12490" y="21332"/>
                  <a:pt x="12541" y="21386"/>
                  <a:pt x="12567" y="21498"/>
                </a:cubicBezTo>
                <a:cubicBezTo>
                  <a:pt x="12580" y="21554"/>
                  <a:pt x="12595" y="21600"/>
                  <a:pt x="12600" y="21600"/>
                </a:cubicBezTo>
                <a:cubicBezTo>
                  <a:pt x="12627" y="21600"/>
                  <a:pt x="12683" y="21544"/>
                  <a:pt x="12683" y="21516"/>
                </a:cubicBezTo>
                <a:cubicBezTo>
                  <a:pt x="12683" y="21498"/>
                  <a:pt x="12714" y="21431"/>
                  <a:pt x="12753" y="21367"/>
                </a:cubicBezTo>
                <a:cubicBezTo>
                  <a:pt x="12835" y="21231"/>
                  <a:pt x="12900" y="21205"/>
                  <a:pt x="13054" y="21247"/>
                </a:cubicBezTo>
                <a:cubicBezTo>
                  <a:pt x="13136" y="21270"/>
                  <a:pt x="13168" y="21266"/>
                  <a:pt x="13216" y="21236"/>
                </a:cubicBezTo>
                <a:cubicBezTo>
                  <a:pt x="13302" y="21180"/>
                  <a:pt x="13351" y="21209"/>
                  <a:pt x="13406" y="21349"/>
                </a:cubicBezTo>
                <a:cubicBezTo>
                  <a:pt x="13460" y="21486"/>
                  <a:pt x="13486" y="21515"/>
                  <a:pt x="13605" y="21540"/>
                </a:cubicBezTo>
                <a:cubicBezTo>
                  <a:pt x="13681" y="21556"/>
                  <a:pt x="13687" y="21549"/>
                  <a:pt x="13712" y="21486"/>
                </a:cubicBezTo>
                <a:cubicBezTo>
                  <a:pt x="13728" y="21445"/>
                  <a:pt x="13766" y="21403"/>
                  <a:pt x="13809" y="21385"/>
                </a:cubicBezTo>
                <a:cubicBezTo>
                  <a:pt x="13918" y="21337"/>
                  <a:pt x="14040" y="21204"/>
                  <a:pt x="14054" y="21110"/>
                </a:cubicBezTo>
                <a:cubicBezTo>
                  <a:pt x="14065" y="21041"/>
                  <a:pt x="14059" y="21023"/>
                  <a:pt x="14008" y="20967"/>
                </a:cubicBezTo>
                <a:cubicBezTo>
                  <a:pt x="13938" y="20890"/>
                  <a:pt x="13926" y="20780"/>
                  <a:pt x="13985" y="20740"/>
                </a:cubicBezTo>
                <a:cubicBezTo>
                  <a:pt x="14006" y="20725"/>
                  <a:pt x="14044" y="20660"/>
                  <a:pt x="14068" y="20596"/>
                </a:cubicBezTo>
                <a:cubicBezTo>
                  <a:pt x="14094" y="20527"/>
                  <a:pt x="14139" y="20455"/>
                  <a:pt x="14184" y="20417"/>
                </a:cubicBezTo>
                <a:cubicBezTo>
                  <a:pt x="14294" y="20324"/>
                  <a:pt x="14335" y="20144"/>
                  <a:pt x="14272" y="20029"/>
                </a:cubicBezTo>
                <a:cubicBezTo>
                  <a:pt x="14251" y="19990"/>
                  <a:pt x="14245" y="19927"/>
                  <a:pt x="14249" y="19825"/>
                </a:cubicBezTo>
                <a:cubicBezTo>
                  <a:pt x="14254" y="19689"/>
                  <a:pt x="14259" y="19679"/>
                  <a:pt x="14305" y="19676"/>
                </a:cubicBezTo>
                <a:cubicBezTo>
                  <a:pt x="14332" y="19675"/>
                  <a:pt x="14365" y="19672"/>
                  <a:pt x="14379" y="19670"/>
                </a:cubicBezTo>
                <a:cubicBezTo>
                  <a:pt x="14422" y="19664"/>
                  <a:pt x="14499" y="19421"/>
                  <a:pt x="14499" y="19300"/>
                </a:cubicBezTo>
                <a:cubicBezTo>
                  <a:pt x="14499" y="19208"/>
                  <a:pt x="14508" y="19175"/>
                  <a:pt x="14550" y="19132"/>
                </a:cubicBezTo>
                <a:cubicBezTo>
                  <a:pt x="14593" y="19088"/>
                  <a:pt x="14622" y="19084"/>
                  <a:pt x="14717" y="19096"/>
                </a:cubicBezTo>
                <a:lnTo>
                  <a:pt x="14828" y="19114"/>
                </a:lnTo>
                <a:lnTo>
                  <a:pt x="14874" y="19019"/>
                </a:lnTo>
                <a:cubicBezTo>
                  <a:pt x="14908" y="18944"/>
                  <a:pt x="14917" y="18897"/>
                  <a:pt x="14907" y="18828"/>
                </a:cubicBezTo>
                <a:cubicBezTo>
                  <a:pt x="14890" y="18712"/>
                  <a:pt x="14890" y="18607"/>
                  <a:pt x="14907" y="18487"/>
                </a:cubicBezTo>
                <a:cubicBezTo>
                  <a:pt x="14915" y="18428"/>
                  <a:pt x="14911" y="18377"/>
                  <a:pt x="14897" y="18356"/>
                </a:cubicBezTo>
                <a:cubicBezTo>
                  <a:pt x="14885" y="18336"/>
                  <a:pt x="14861" y="18232"/>
                  <a:pt x="14847" y="18123"/>
                </a:cubicBezTo>
                <a:cubicBezTo>
                  <a:pt x="14821" y="17933"/>
                  <a:pt x="14825" y="17922"/>
                  <a:pt x="14865" y="17812"/>
                </a:cubicBezTo>
                <a:cubicBezTo>
                  <a:pt x="14921" y="17660"/>
                  <a:pt x="14972" y="17646"/>
                  <a:pt x="15032" y="17770"/>
                </a:cubicBezTo>
                <a:cubicBezTo>
                  <a:pt x="15087" y="17884"/>
                  <a:pt x="15187" y="17947"/>
                  <a:pt x="15277" y="17925"/>
                </a:cubicBezTo>
                <a:cubicBezTo>
                  <a:pt x="15355" y="17906"/>
                  <a:pt x="15449" y="17823"/>
                  <a:pt x="15449" y="17770"/>
                </a:cubicBezTo>
                <a:cubicBezTo>
                  <a:pt x="15449" y="17728"/>
                  <a:pt x="15539" y="17673"/>
                  <a:pt x="15578" y="17692"/>
                </a:cubicBezTo>
                <a:cubicBezTo>
                  <a:pt x="15593" y="17699"/>
                  <a:pt x="15606" y="17736"/>
                  <a:pt x="15606" y="17770"/>
                </a:cubicBezTo>
                <a:cubicBezTo>
                  <a:pt x="15606" y="17857"/>
                  <a:pt x="15627" y="17907"/>
                  <a:pt x="15657" y="17907"/>
                </a:cubicBezTo>
                <a:cubicBezTo>
                  <a:pt x="15692" y="17907"/>
                  <a:pt x="15732" y="17978"/>
                  <a:pt x="15708" y="17997"/>
                </a:cubicBezTo>
                <a:cubicBezTo>
                  <a:pt x="15688" y="18013"/>
                  <a:pt x="15700" y="18117"/>
                  <a:pt x="15722" y="18117"/>
                </a:cubicBezTo>
                <a:cubicBezTo>
                  <a:pt x="15729" y="18117"/>
                  <a:pt x="15784" y="18162"/>
                  <a:pt x="15842" y="18224"/>
                </a:cubicBezTo>
                <a:cubicBezTo>
                  <a:pt x="15931" y="18317"/>
                  <a:pt x="15962" y="18341"/>
                  <a:pt x="16046" y="18350"/>
                </a:cubicBezTo>
                <a:cubicBezTo>
                  <a:pt x="16104" y="18356"/>
                  <a:pt x="16180" y="18345"/>
                  <a:pt x="16218" y="18326"/>
                </a:cubicBezTo>
                <a:cubicBezTo>
                  <a:pt x="16296" y="18286"/>
                  <a:pt x="16451" y="18284"/>
                  <a:pt x="16523" y="18320"/>
                </a:cubicBezTo>
                <a:cubicBezTo>
                  <a:pt x="16560" y="18338"/>
                  <a:pt x="16574" y="18362"/>
                  <a:pt x="16574" y="18409"/>
                </a:cubicBezTo>
                <a:cubicBezTo>
                  <a:pt x="16574" y="18534"/>
                  <a:pt x="16609" y="18579"/>
                  <a:pt x="16699" y="18571"/>
                </a:cubicBezTo>
                <a:cubicBezTo>
                  <a:pt x="16777" y="18563"/>
                  <a:pt x="16780" y="18565"/>
                  <a:pt x="16792" y="18642"/>
                </a:cubicBezTo>
                <a:cubicBezTo>
                  <a:pt x="16829" y="18872"/>
                  <a:pt x="16924" y="18910"/>
                  <a:pt x="17098" y="18762"/>
                </a:cubicBezTo>
                <a:cubicBezTo>
                  <a:pt x="17157" y="18711"/>
                  <a:pt x="17205" y="18663"/>
                  <a:pt x="17204" y="18654"/>
                </a:cubicBezTo>
                <a:cubicBezTo>
                  <a:pt x="17203" y="18619"/>
                  <a:pt x="17155" y="18559"/>
                  <a:pt x="17102" y="18529"/>
                </a:cubicBezTo>
                <a:cubicBezTo>
                  <a:pt x="17069" y="18510"/>
                  <a:pt x="17047" y="18477"/>
                  <a:pt x="17047" y="18445"/>
                </a:cubicBezTo>
                <a:cubicBezTo>
                  <a:pt x="17047" y="18402"/>
                  <a:pt x="17037" y="18391"/>
                  <a:pt x="16973" y="18391"/>
                </a:cubicBezTo>
                <a:cubicBezTo>
                  <a:pt x="16905" y="18391"/>
                  <a:pt x="16889" y="18383"/>
                  <a:pt x="16862" y="18314"/>
                </a:cubicBezTo>
                <a:cubicBezTo>
                  <a:pt x="16802" y="18160"/>
                  <a:pt x="16831" y="17985"/>
                  <a:pt x="16917" y="17985"/>
                </a:cubicBezTo>
                <a:cubicBezTo>
                  <a:pt x="17077" y="17985"/>
                  <a:pt x="17128" y="17846"/>
                  <a:pt x="16991" y="17776"/>
                </a:cubicBezTo>
                <a:cubicBezTo>
                  <a:pt x="16948" y="17754"/>
                  <a:pt x="16902" y="17710"/>
                  <a:pt x="16889" y="17680"/>
                </a:cubicBezTo>
                <a:cubicBezTo>
                  <a:pt x="16869" y="17632"/>
                  <a:pt x="16855" y="17625"/>
                  <a:pt x="16774" y="17639"/>
                </a:cubicBezTo>
                <a:cubicBezTo>
                  <a:pt x="16690" y="17653"/>
                  <a:pt x="16676" y="17648"/>
                  <a:pt x="16630" y="17585"/>
                </a:cubicBezTo>
                <a:cubicBezTo>
                  <a:pt x="16577" y="17512"/>
                  <a:pt x="16543" y="17285"/>
                  <a:pt x="16579" y="17256"/>
                </a:cubicBezTo>
                <a:cubicBezTo>
                  <a:pt x="16589" y="17248"/>
                  <a:pt x="16625" y="17258"/>
                  <a:pt x="16662" y="17274"/>
                </a:cubicBezTo>
                <a:cubicBezTo>
                  <a:pt x="16749" y="17311"/>
                  <a:pt x="16794" y="17292"/>
                  <a:pt x="16834" y="17202"/>
                </a:cubicBezTo>
                <a:cubicBezTo>
                  <a:pt x="16861" y="17140"/>
                  <a:pt x="16872" y="17134"/>
                  <a:pt x="16940" y="17143"/>
                </a:cubicBezTo>
                <a:cubicBezTo>
                  <a:pt x="17022" y="17153"/>
                  <a:pt x="17068" y="17112"/>
                  <a:pt x="17116" y="16987"/>
                </a:cubicBezTo>
                <a:cubicBezTo>
                  <a:pt x="17128" y="16956"/>
                  <a:pt x="17183" y="16899"/>
                  <a:pt x="17237" y="16862"/>
                </a:cubicBezTo>
                <a:cubicBezTo>
                  <a:pt x="17291" y="16824"/>
                  <a:pt x="17380" y="16740"/>
                  <a:pt x="17436" y="16677"/>
                </a:cubicBezTo>
                <a:cubicBezTo>
                  <a:pt x="17563" y="16532"/>
                  <a:pt x="17641" y="16522"/>
                  <a:pt x="17807" y="16635"/>
                </a:cubicBezTo>
                <a:lnTo>
                  <a:pt x="17918" y="16712"/>
                </a:lnTo>
                <a:lnTo>
                  <a:pt x="17992" y="16659"/>
                </a:lnTo>
                <a:cubicBezTo>
                  <a:pt x="18097" y="16588"/>
                  <a:pt x="18151" y="16511"/>
                  <a:pt x="18159" y="16408"/>
                </a:cubicBezTo>
                <a:cubicBezTo>
                  <a:pt x="18165" y="16326"/>
                  <a:pt x="18169" y="16319"/>
                  <a:pt x="18274" y="16270"/>
                </a:cubicBezTo>
                <a:cubicBezTo>
                  <a:pt x="18343" y="16239"/>
                  <a:pt x="18420" y="16177"/>
                  <a:pt x="18469" y="16115"/>
                </a:cubicBezTo>
                <a:lnTo>
                  <a:pt x="18552" y="16013"/>
                </a:lnTo>
                <a:lnTo>
                  <a:pt x="18858" y="16013"/>
                </a:lnTo>
                <a:cubicBezTo>
                  <a:pt x="19155" y="16014"/>
                  <a:pt x="19159" y="16012"/>
                  <a:pt x="19159" y="15960"/>
                </a:cubicBezTo>
                <a:cubicBezTo>
                  <a:pt x="19159" y="15930"/>
                  <a:pt x="19153" y="15898"/>
                  <a:pt x="19145" y="15888"/>
                </a:cubicBezTo>
                <a:cubicBezTo>
                  <a:pt x="19132" y="15870"/>
                  <a:pt x="19089" y="15580"/>
                  <a:pt x="19085" y="15488"/>
                </a:cubicBezTo>
                <a:cubicBezTo>
                  <a:pt x="19084" y="15466"/>
                  <a:pt x="19119" y="15418"/>
                  <a:pt x="19164" y="15380"/>
                </a:cubicBezTo>
                <a:cubicBezTo>
                  <a:pt x="19238" y="15318"/>
                  <a:pt x="19249" y="15315"/>
                  <a:pt x="19280" y="15350"/>
                </a:cubicBezTo>
                <a:cubicBezTo>
                  <a:pt x="19330" y="15409"/>
                  <a:pt x="19457" y="15398"/>
                  <a:pt x="19511" y="15332"/>
                </a:cubicBezTo>
                <a:cubicBezTo>
                  <a:pt x="19536" y="15302"/>
                  <a:pt x="19558" y="15260"/>
                  <a:pt x="19558" y="15237"/>
                </a:cubicBezTo>
                <a:cubicBezTo>
                  <a:pt x="19558" y="15213"/>
                  <a:pt x="19589" y="15161"/>
                  <a:pt x="19627" y="15123"/>
                </a:cubicBezTo>
                <a:cubicBezTo>
                  <a:pt x="19668" y="15083"/>
                  <a:pt x="19699" y="15022"/>
                  <a:pt x="19706" y="14980"/>
                </a:cubicBezTo>
                <a:cubicBezTo>
                  <a:pt x="19712" y="14940"/>
                  <a:pt x="19741" y="14884"/>
                  <a:pt x="19766" y="14854"/>
                </a:cubicBezTo>
                <a:cubicBezTo>
                  <a:pt x="19803" y="14809"/>
                  <a:pt x="19815" y="14807"/>
                  <a:pt x="19849" y="14830"/>
                </a:cubicBezTo>
                <a:cubicBezTo>
                  <a:pt x="19877" y="14850"/>
                  <a:pt x="19903" y="14847"/>
                  <a:pt x="19928" y="14830"/>
                </a:cubicBezTo>
                <a:cubicBezTo>
                  <a:pt x="19976" y="14797"/>
                  <a:pt x="20012" y="14844"/>
                  <a:pt x="20012" y="14938"/>
                </a:cubicBezTo>
                <a:cubicBezTo>
                  <a:pt x="20012" y="14996"/>
                  <a:pt x="20018" y="15010"/>
                  <a:pt x="20058" y="15010"/>
                </a:cubicBezTo>
                <a:cubicBezTo>
                  <a:pt x="20093" y="15010"/>
                  <a:pt x="20109" y="14991"/>
                  <a:pt x="20113" y="14950"/>
                </a:cubicBezTo>
                <a:cubicBezTo>
                  <a:pt x="20118" y="14907"/>
                  <a:pt x="20128" y="14896"/>
                  <a:pt x="20160" y="14902"/>
                </a:cubicBezTo>
                <a:cubicBezTo>
                  <a:pt x="20187" y="14907"/>
                  <a:pt x="20207" y="14892"/>
                  <a:pt x="20211" y="14866"/>
                </a:cubicBezTo>
                <a:cubicBezTo>
                  <a:pt x="20215" y="14842"/>
                  <a:pt x="20264" y="14805"/>
                  <a:pt x="20327" y="14777"/>
                </a:cubicBezTo>
                <a:cubicBezTo>
                  <a:pt x="20463" y="14715"/>
                  <a:pt x="20485" y="14717"/>
                  <a:pt x="20498" y="14782"/>
                </a:cubicBezTo>
                <a:cubicBezTo>
                  <a:pt x="20508" y="14833"/>
                  <a:pt x="20510" y="14828"/>
                  <a:pt x="20554" y="14759"/>
                </a:cubicBezTo>
                <a:cubicBezTo>
                  <a:pt x="20610" y="14669"/>
                  <a:pt x="20613" y="14651"/>
                  <a:pt x="20563" y="14651"/>
                </a:cubicBezTo>
                <a:cubicBezTo>
                  <a:pt x="20541" y="14651"/>
                  <a:pt x="20515" y="14628"/>
                  <a:pt x="20503" y="14597"/>
                </a:cubicBezTo>
                <a:cubicBezTo>
                  <a:pt x="20483" y="14551"/>
                  <a:pt x="20486" y="14537"/>
                  <a:pt x="20516" y="14508"/>
                </a:cubicBezTo>
                <a:cubicBezTo>
                  <a:pt x="20537" y="14488"/>
                  <a:pt x="20577" y="14474"/>
                  <a:pt x="20604" y="14478"/>
                </a:cubicBezTo>
                <a:cubicBezTo>
                  <a:pt x="20632" y="14481"/>
                  <a:pt x="20670" y="14470"/>
                  <a:pt x="20692" y="14454"/>
                </a:cubicBezTo>
                <a:cubicBezTo>
                  <a:pt x="20725" y="14431"/>
                  <a:pt x="20744" y="14436"/>
                  <a:pt x="20794" y="14478"/>
                </a:cubicBezTo>
                <a:cubicBezTo>
                  <a:pt x="20829" y="14506"/>
                  <a:pt x="20859" y="14537"/>
                  <a:pt x="20859" y="14549"/>
                </a:cubicBezTo>
                <a:cubicBezTo>
                  <a:pt x="20859" y="14562"/>
                  <a:pt x="20874" y="14573"/>
                  <a:pt x="20892" y="14573"/>
                </a:cubicBezTo>
                <a:cubicBezTo>
                  <a:pt x="20916" y="14573"/>
                  <a:pt x="20920" y="14558"/>
                  <a:pt x="20910" y="14508"/>
                </a:cubicBezTo>
                <a:cubicBezTo>
                  <a:pt x="20900" y="14455"/>
                  <a:pt x="20906" y="14441"/>
                  <a:pt x="20938" y="14430"/>
                </a:cubicBezTo>
                <a:cubicBezTo>
                  <a:pt x="20981" y="14416"/>
                  <a:pt x="20991" y="14362"/>
                  <a:pt x="20957" y="14334"/>
                </a:cubicBezTo>
                <a:cubicBezTo>
                  <a:pt x="20945" y="14325"/>
                  <a:pt x="20922" y="14329"/>
                  <a:pt x="20906" y="14346"/>
                </a:cubicBezTo>
                <a:cubicBezTo>
                  <a:pt x="20889" y="14364"/>
                  <a:pt x="20871" y="14373"/>
                  <a:pt x="20864" y="14364"/>
                </a:cubicBezTo>
                <a:cubicBezTo>
                  <a:pt x="20843" y="14337"/>
                  <a:pt x="20840" y="14219"/>
                  <a:pt x="20859" y="14203"/>
                </a:cubicBezTo>
                <a:cubicBezTo>
                  <a:pt x="20889" y="14179"/>
                  <a:pt x="20882" y="14122"/>
                  <a:pt x="20841" y="14071"/>
                </a:cubicBezTo>
                <a:cubicBezTo>
                  <a:pt x="20805" y="14028"/>
                  <a:pt x="20804" y="14021"/>
                  <a:pt x="20831" y="13970"/>
                </a:cubicBezTo>
                <a:cubicBezTo>
                  <a:pt x="20848" y="13939"/>
                  <a:pt x="20877" y="13910"/>
                  <a:pt x="20896" y="13910"/>
                </a:cubicBezTo>
                <a:cubicBezTo>
                  <a:pt x="20916" y="13910"/>
                  <a:pt x="20946" y="13886"/>
                  <a:pt x="20961" y="13856"/>
                </a:cubicBezTo>
                <a:cubicBezTo>
                  <a:pt x="20985" y="13810"/>
                  <a:pt x="20998" y="13807"/>
                  <a:pt x="21035" y="13832"/>
                </a:cubicBezTo>
                <a:cubicBezTo>
                  <a:pt x="21059" y="13849"/>
                  <a:pt x="21075" y="13875"/>
                  <a:pt x="21072" y="13892"/>
                </a:cubicBezTo>
                <a:cubicBezTo>
                  <a:pt x="21069" y="13912"/>
                  <a:pt x="21095" y="13928"/>
                  <a:pt x="21146" y="13928"/>
                </a:cubicBezTo>
                <a:cubicBezTo>
                  <a:pt x="21190" y="13928"/>
                  <a:pt x="21234" y="13934"/>
                  <a:pt x="21248" y="13946"/>
                </a:cubicBezTo>
                <a:cubicBezTo>
                  <a:pt x="21281" y="13973"/>
                  <a:pt x="21339" y="13944"/>
                  <a:pt x="21322" y="13910"/>
                </a:cubicBezTo>
                <a:cubicBezTo>
                  <a:pt x="21316" y="13896"/>
                  <a:pt x="21295" y="13886"/>
                  <a:pt x="21276" y="13886"/>
                </a:cubicBezTo>
                <a:cubicBezTo>
                  <a:pt x="21196" y="13886"/>
                  <a:pt x="21144" y="13725"/>
                  <a:pt x="21197" y="13641"/>
                </a:cubicBezTo>
                <a:cubicBezTo>
                  <a:pt x="21208" y="13624"/>
                  <a:pt x="21210" y="13583"/>
                  <a:pt x="21202" y="13552"/>
                </a:cubicBezTo>
                <a:cubicBezTo>
                  <a:pt x="21194" y="13520"/>
                  <a:pt x="21190" y="13450"/>
                  <a:pt x="21188" y="13396"/>
                </a:cubicBezTo>
                <a:cubicBezTo>
                  <a:pt x="21185" y="13321"/>
                  <a:pt x="21191" y="13293"/>
                  <a:pt x="21225" y="13265"/>
                </a:cubicBezTo>
                <a:cubicBezTo>
                  <a:pt x="21249" y="13245"/>
                  <a:pt x="21268" y="13206"/>
                  <a:pt x="21267" y="13181"/>
                </a:cubicBezTo>
                <a:cubicBezTo>
                  <a:pt x="21265" y="13151"/>
                  <a:pt x="21279" y="13133"/>
                  <a:pt x="21309" y="13127"/>
                </a:cubicBezTo>
                <a:cubicBezTo>
                  <a:pt x="21366" y="13117"/>
                  <a:pt x="21413" y="13011"/>
                  <a:pt x="21378" y="12966"/>
                </a:cubicBezTo>
                <a:cubicBezTo>
                  <a:pt x="21360" y="12943"/>
                  <a:pt x="21341" y="12943"/>
                  <a:pt x="21313" y="12966"/>
                </a:cubicBezTo>
                <a:cubicBezTo>
                  <a:pt x="21270" y="13001"/>
                  <a:pt x="21253" y="12981"/>
                  <a:pt x="21253" y="12906"/>
                </a:cubicBezTo>
                <a:cubicBezTo>
                  <a:pt x="21253" y="12876"/>
                  <a:pt x="21246" y="12844"/>
                  <a:pt x="21234" y="12829"/>
                </a:cubicBezTo>
                <a:cubicBezTo>
                  <a:pt x="21219" y="12809"/>
                  <a:pt x="21223" y="12768"/>
                  <a:pt x="21253" y="12691"/>
                </a:cubicBezTo>
                <a:cubicBezTo>
                  <a:pt x="21287" y="12605"/>
                  <a:pt x="21300" y="12590"/>
                  <a:pt x="21322" y="12614"/>
                </a:cubicBezTo>
                <a:cubicBezTo>
                  <a:pt x="21339" y="12631"/>
                  <a:pt x="21369" y="12637"/>
                  <a:pt x="21397" y="12625"/>
                </a:cubicBezTo>
                <a:cubicBezTo>
                  <a:pt x="21422" y="12615"/>
                  <a:pt x="21458" y="12603"/>
                  <a:pt x="21480" y="12602"/>
                </a:cubicBezTo>
                <a:cubicBezTo>
                  <a:pt x="21506" y="12600"/>
                  <a:pt x="21522" y="12583"/>
                  <a:pt x="21526" y="12542"/>
                </a:cubicBezTo>
                <a:cubicBezTo>
                  <a:pt x="21530" y="12508"/>
                  <a:pt x="21547" y="12449"/>
                  <a:pt x="21563" y="12416"/>
                </a:cubicBezTo>
                <a:cubicBezTo>
                  <a:pt x="21580" y="12383"/>
                  <a:pt x="21591" y="12354"/>
                  <a:pt x="21587" y="12351"/>
                </a:cubicBezTo>
                <a:cubicBezTo>
                  <a:pt x="21582" y="12348"/>
                  <a:pt x="21549" y="12318"/>
                  <a:pt x="21512" y="12285"/>
                </a:cubicBezTo>
                <a:lnTo>
                  <a:pt x="21448" y="12225"/>
                </a:lnTo>
                <a:lnTo>
                  <a:pt x="21397" y="12291"/>
                </a:lnTo>
                <a:cubicBezTo>
                  <a:pt x="21339" y="12362"/>
                  <a:pt x="21296" y="12377"/>
                  <a:pt x="21262" y="12333"/>
                </a:cubicBezTo>
                <a:cubicBezTo>
                  <a:pt x="21251" y="12318"/>
                  <a:pt x="21222" y="12300"/>
                  <a:pt x="21202" y="12297"/>
                </a:cubicBezTo>
                <a:cubicBezTo>
                  <a:pt x="21178" y="12293"/>
                  <a:pt x="21145" y="12236"/>
                  <a:pt x="21105" y="12130"/>
                </a:cubicBezTo>
                <a:cubicBezTo>
                  <a:pt x="21048" y="11979"/>
                  <a:pt x="21044" y="11961"/>
                  <a:pt x="21072" y="11920"/>
                </a:cubicBezTo>
                <a:cubicBezTo>
                  <a:pt x="21089" y="11896"/>
                  <a:pt x="21100" y="11871"/>
                  <a:pt x="21096" y="11867"/>
                </a:cubicBezTo>
                <a:cubicBezTo>
                  <a:pt x="21091" y="11863"/>
                  <a:pt x="21061" y="11843"/>
                  <a:pt x="21031" y="11819"/>
                </a:cubicBezTo>
                <a:cubicBezTo>
                  <a:pt x="20970" y="11770"/>
                  <a:pt x="20957" y="11653"/>
                  <a:pt x="21007" y="11628"/>
                </a:cubicBezTo>
                <a:cubicBezTo>
                  <a:pt x="21024" y="11620"/>
                  <a:pt x="21035" y="11595"/>
                  <a:pt x="21035" y="11568"/>
                </a:cubicBezTo>
                <a:cubicBezTo>
                  <a:pt x="21035" y="11541"/>
                  <a:pt x="21059" y="11506"/>
                  <a:pt x="21086" y="11490"/>
                </a:cubicBezTo>
                <a:cubicBezTo>
                  <a:pt x="21127" y="11466"/>
                  <a:pt x="21141" y="11469"/>
                  <a:pt x="21174" y="11508"/>
                </a:cubicBezTo>
                <a:cubicBezTo>
                  <a:pt x="21211" y="11551"/>
                  <a:pt x="21220" y="11551"/>
                  <a:pt x="21248" y="11514"/>
                </a:cubicBezTo>
                <a:cubicBezTo>
                  <a:pt x="21305" y="11441"/>
                  <a:pt x="21277" y="11423"/>
                  <a:pt x="21040" y="11383"/>
                </a:cubicBezTo>
                <a:cubicBezTo>
                  <a:pt x="21013" y="11378"/>
                  <a:pt x="20988" y="11362"/>
                  <a:pt x="20984" y="11347"/>
                </a:cubicBezTo>
                <a:cubicBezTo>
                  <a:pt x="20971" y="11294"/>
                  <a:pt x="21042" y="11186"/>
                  <a:pt x="21091" y="11186"/>
                </a:cubicBezTo>
                <a:cubicBezTo>
                  <a:pt x="21148" y="11186"/>
                  <a:pt x="21151" y="11121"/>
                  <a:pt x="21096" y="11102"/>
                </a:cubicBezTo>
                <a:cubicBezTo>
                  <a:pt x="21073" y="11094"/>
                  <a:pt x="21058" y="11070"/>
                  <a:pt x="21058" y="11042"/>
                </a:cubicBezTo>
                <a:cubicBezTo>
                  <a:pt x="21058" y="11015"/>
                  <a:pt x="21035" y="10967"/>
                  <a:pt x="21007" y="10935"/>
                </a:cubicBezTo>
                <a:cubicBezTo>
                  <a:pt x="20980" y="10902"/>
                  <a:pt x="20957" y="10867"/>
                  <a:pt x="20957" y="10857"/>
                </a:cubicBezTo>
                <a:cubicBezTo>
                  <a:pt x="20957" y="10824"/>
                  <a:pt x="21089" y="10654"/>
                  <a:pt x="21114" y="10654"/>
                </a:cubicBezTo>
                <a:cubicBezTo>
                  <a:pt x="21157" y="10654"/>
                  <a:pt x="21125" y="10567"/>
                  <a:pt x="21077" y="10552"/>
                </a:cubicBezTo>
                <a:cubicBezTo>
                  <a:pt x="21051" y="10544"/>
                  <a:pt x="21018" y="10516"/>
                  <a:pt x="21003" y="10486"/>
                </a:cubicBezTo>
                <a:cubicBezTo>
                  <a:pt x="20977" y="10436"/>
                  <a:pt x="20982" y="10429"/>
                  <a:pt x="21063" y="10379"/>
                </a:cubicBezTo>
                <a:cubicBezTo>
                  <a:pt x="21110" y="10349"/>
                  <a:pt x="21176" y="10325"/>
                  <a:pt x="21211" y="10325"/>
                </a:cubicBezTo>
                <a:cubicBezTo>
                  <a:pt x="21262" y="10325"/>
                  <a:pt x="21277" y="10312"/>
                  <a:pt x="21272" y="10277"/>
                </a:cubicBezTo>
                <a:cubicBezTo>
                  <a:pt x="21264" y="10232"/>
                  <a:pt x="21198" y="10219"/>
                  <a:pt x="21137" y="10253"/>
                </a:cubicBezTo>
                <a:cubicBezTo>
                  <a:pt x="21121" y="10263"/>
                  <a:pt x="21091" y="10259"/>
                  <a:pt x="21072" y="10241"/>
                </a:cubicBezTo>
                <a:cubicBezTo>
                  <a:pt x="21044" y="10214"/>
                  <a:pt x="21041" y="10193"/>
                  <a:pt x="21058" y="10110"/>
                </a:cubicBezTo>
                <a:cubicBezTo>
                  <a:pt x="21074" y="10036"/>
                  <a:pt x="21073" y="10003"/>
                  <a:pt x="21054" y="9973"/>
                </a:cubicBezTo>
                <a:cubicBezTo>
                  <a:pt x="21033" y="9940"/>
                  <a:pt x="21037" y="9930"/>
                  <a:pt x="21068" y="9901"/>
                </a:cubicBezTo>
                <a:cubicBezTo>
                  <a:pt x="21110" y="9861"/>
                  <a:pt x="21093" y="9823"/>
                  <a:pt x="21031" y="9823"/>
                </a:cubicBezTo>
                <a:cubicBezTo>
                  <a:pt x="20998" y="9823"/>
                  <a:pt x="20985" y="9803"/>
                  <a:pt x="20970" y="9728"/>
                </a:cubicBezTo>
                <a:cubicBezTo>
                  <a:pt x="20948" y="9610"/>
                  <a:pt x="20972" y="9548"/>
                  <a:pt x="21045" y="9536"/>
                </a:cubicBezTo>
                <a:cubicBezTo>
                  <a:pt x="21073" y="9532"/>
                  <a:pt x="21106" y="9515"/>
                  <a:pt x="21119" y="9495"/>
                </a:cubicBezTo>
                <a:cubicBezTo>
                  <a:pt x="21132" y="9474"/>
                  <a:pt x="21167" y="9459"/>
                  <a:pt x="21197" y="9459"/>
                </a:cubicBezTo>
                <a:cubicBezTo>
                  <a:pt x="21228" y="9459"/>
                  <a:pt x="21256" y="9443"/>
                  <a:pt x="21262" y="9429"/>
                </a:cubicBezTo>
                <a:cubicBezTo>
                  <a:pt x="21283" y="9387"/>
                  <a:pt x="21338" y="9405"/>
                  <a:pt x="21387" y="9465"/>
                </a:cubicBezTo>
                <a:cubicBezTo>
                  <a:pt x="21426" y="9511"/>
                  <a:pt x="21438" y="9514"/>
                  <a:pt x="21466" y="9489"/>
                </a:cubicBezTo>
                <a:cubicBezTo>
                  <a:pt x="21485" y="9472"/>
                  <a:pt x="21520" y="9442"/>
                  <a:pt x="21545" y="9429"/>
                </a:cubicBezTo>
                <a:cubicBezTo>
                  <a:pt x="21597" y="9400"/>
                  <a:pt x="21600" y="9371"/>
                  <a:pt x="21559" y="9327"/>
                </a:cubicBezTo>
                <a:cubicBezTo>
                  <a:pt x="21542" y="9310"/>
                  <a:pt x="21531" y="9266"/>
                  <a:pt x="21531" y="9226"/>
                </a:cubicBezTo>
                <a:cubicBezTo>
                  <a:pt x="21531" y="9159"/>
                  <a:pt x="21511" y="9136"/>
                  <a:pt x="21461" y="9148"/>
                </a:cubicBezTo>
                <a:cubicBezTo>
                  <a:pt x="21451" y="9151"/>
                  <a:pt x="21423" y="9142"/>
                  <a:pt x="21397" y="9124"/>
                </a:cubicBezTo>
                <a:cubicBezTo>
                  <a:pt x="21355" y="9095"/>
                  <a:pt x="21347" y="9094"/>
                  <a:pt x="21318" y="9142"/>
                </a:cubicBezTo>
                <a:cubicBezTo>
                  <a:pt x="21286" y="9195"/>
                  <a:pt x="21282" y="9195"/>
                  <a:pt x="21216" y="9154"/>
                </a:cubicBezTo>
                <a:cubicBezTo>
                  <a:pt x="21159" y="9118"/>
                  <a:pt x="21146" y="9100"/>
                  <a:pt x="21146" y="9029"/>
                </a:cubicBezTo>
                <a:cubicBezTo>
                  <a:pt x="21147" y="8965"/>
                  <a:pt x="21161" y="8938"/>
                  <a:pt x="21197" y="8915"/>
                </a:cubicBezTo>
                <a:cubicBezTo>
                  <a:pt x="21224" y="8898"/>
                  <a:pt x="21243" y="8864"/>
                  <a:pt x="21244" y="8843"/>
                </a:cubicBezTo>
                <a:cubicBezTo>
                  <a:pt x="21245" y="8772"/>
                  <a:pt x="21274" y="8739"/>
                  <a:pt x="21304" y="8772"/>
                </a:cubicBezTo>
                <a:cubicBezTo>
                  <a:pt x="21334" y="8804"/>
                  <a:pt x="21392" y="8789"/>
                  <a:pt x="21392" y="8748"/>
                </a:cubicBezTo>
                <a:cubicBezTo>
                  <a:pt x="21392" y="8734"/>
                  <a:pt x="21364" y="8682"/>
                  <a:pt x="21332" y="8634"/>
                </a:cubicBezTo>
                <a:cubicBezTo>
                  <a:pt x="21299" y="8586"/>
                  <a:pt x="21276" y="8534"/>
                  <a:pt x="21276" y="8521"/>
                </a:cubicBezTo>
                <a:cubicBezTo>
                  <a:pt x="21276" y="8508"/>
                  <a:pt x="21253" y="8439"/>
                  <a:pt x="21225" y="8365"/>
                </a:cubicBezTo>
                <a:cubicBezTo>
                  <a:pt x="21186" y="8259"/>
                  <a:pt x="21179" y="8221"/>
                  <a:pt x="21197" y="8192"/>
                </a:cubicBezTo>
                <a:cubicBezTo>
                  <a:pt x="21216" y="8163"/>
                  <a:pt x="21215" y="8147"/>
                  <a:pt x="21188" y="8108"/>
                </a:cubicBezTo>
                <a:cubicBezTo>
                  <a:pt x="21169" y="8082"/>
                  <a:pt x="21158" y="8051"/>
                  <a:pt x="21165" y="8037"/>
                </a:cubicBezTo>
                <a:cubicBezTo>
                  <a:pt x="21172" y="8023"/>
                  <a:pt x="21168" y="7999"/>
                  <a:pt x="21156" y="7989"/>
                </a:cubicBezTo>
                <a:cubicBezTo>
                  <a:pt x="21128" y="7967"/>
                  <a:pt x="21232" y="7853"/>
                  <a:pt x="21281" y="7851"/>
                </a:cubicBezTo>
                <a:cubicBezTo>
                  <a:pt x="21300" y="7851"/>
                  <a:pt x="21313" y="7837"/>
                  <a:pt x="21313" y="7822"/>
                </a:cubicBezTo>
                <a:cubicBezTo>
                  <a:pt x="21313" y="7804"/>
                  <a:pt x="21295" y="7805"/>
                  <a:pt x="21262" y="7816"/>
                </a:cubicBezTo>
                <a:cubicBezTo>
                  <a:pt x="21174" y="7844"/>
                  <a:pt x="21098" y="7802"/>
                  <a:pt x="21063" y="7714"/>
                </a:cubicBezTo>
                <a:cubicBezTo>
                  <a:pt x="21046" y="7670"/>
                  <a:pt x="21004" y="7598"/>
                  <a:pt x="20970" y="7553"/>
                </a:cubicBezTo>
                <a:cubicBezTo>
                  <a:pt x="20913" y="7475"/>
                  <a:pt x="20916" y="7472"/>
                  <a:pt x="20947" y="7427"/>
                </a:cubicBezTo>
                <a:cubicBezTo>
                  <a:pt x="20992" y="7364"/>
                  <a:pt x="20989" y="7325"/>
                  <a:pt x="20938" y="7308"/>
                </a:cubicBezTo>
                <a:cubicBezTo>
                  <a:pt x="20909" y="7298"/>
                  <a:pt x="20897" y="7283"/>
                  <a:pt x="20906" y="7254"/>
                </a:cubicBezTo>
                <a:cubicBezTo>
                  <a:pt x="20931" y="7169"/>
                  <a:pt x="20891" y="7162"/>
                  <a:pt x="20827" y="7242"/>
                </a:cubicBezTo>
                <a:cubicBezTo>
                  <a:pt x="20771" y="7312"/>
                  <a:pt x="20756" y="7322"/>
                  <a:pt x="20702" y="7308"/>
                </a:cubicBezTo>
                <a:cubicBezTo>
                  <a:pt x="20596" y="7280"/>
                  <a:pt x="20440" y="7174"/>
                  <a:pt x="20336" y="7051"/>
                </a:cubicBezTo>
                <a:cubicBezTo>
                  <a:pt x="20281" y="6987"/>
                  <a:pt x="20205" y="6911"/>
                  <a:pt x="20164" y="6883"/>
                </a:cubicBezTo>
                <a:cubicBezTo>
                  <a:pt x="20124" y="6856"/>
                  <a:pt x="20090" y="6815"/>
                  <a:pt x="20090" y="6794"/>
                </a:cubicBezTo>
                <a:cubicBezTo>
                  <a:pt x="20090" y="6750"/>
                  <a:pt x="20017" y="6747"/>
                  <a:pt x="19998" y="6788"/>
                </a:cubicBezTo>
                <a:cubicBezTo>
                  <a:pt x="19988" y="6808"/>
                  <a:pt x="19981" y="6808"/>
                  <a:pt x="19965" y="6788"/>
                </a:cubicBezTo>
                <a:cubicBezTo>
                  <a:pt x="19926" y="6737"/>
                  <a:pt x="19837" y="6756"/>
                  <a:pt x="19803" y="6824"/>
                </a:cubicBezTo>
                <a:cubicBezTo>
                  <a:pt x="19785" y="6859"/>
                  <a:pt x="19762" y="6883"/>
                  <a:pt x="19748" y="6883"/>
                </a:cubicBezTo>
                <a:cubicBezTo>
                  <a:pt x="19733" y="6883"/>
                  <a:pt x="19710" y="6904"/>
                  <a:pt x="19697" y="6925"/>
                </a:cubicBezTo>
                <a:cubicBezTo>
                  <a:pt x="19683" y="6946"/>
                  <a:pt x="19655" y="6961"/>
                  <a:pt x="19636" y="6961"/>
                </a:cubicBezTo>
                <a:cubicBezTo>
                  <a:pt x="19617" y="6961"/>
                  <a:pt x="19577" y="6986"/>
                  <a:pt x="19548" y="7015"/>
                </a:cubicBezTo>
                <a:cubicBezTo>
                  <a:pt x="19495" y="7069"/>
                  <a:pt x="19447" y="7058"/>
                  <a:pt x="19465" y="6997"/>
                </a:cubicBezTo>
                <a:cubicBezTo>
                  <a:pt x="19476" y="6960"/>
                  <a:pt x="19366" y="6771"/>
                  <a:pt x="19261" y="6644"/>
                </a:cubicBezTo>
                <a:cubicBezTo>
                  <a:pt x="19227" y="6603"/>
                  <a:pt x="19201" y="6557"/>
                  <a:pt x="19201" y="6543"/>
                </a:cubicBezTo>
                <a:cubicBezTo>
                  <a:pt x="19201" y="6498"/>
                  <a:pt x="19118" y="6400"/>
                  <a:pt x="19080" y="6400"/>
                </a:cubicBezTo>
                <a:cubicBezTo>
                  <a:pt x="19059" y="6400"/>
                  <a:pt x="19031" y="6371"/>
                  <a:pt x="19020" y="6334"/>
                </a:cubicBezTo>
                <a:cubicBezTo>
                  <a:pt x="19000" y="6265"/>
                  <a:pt x="18965" y="6273"/>
                  <a:pt x="18965" y="6346"/>
                </a:cubicBezTo>
                <a:cubicBezTo>
                  <a:pt x="18964" y="6408"/>
                  <a:pt x="18885" y="6495"/>
                  <a:pt x="18812" y="6513"/>
                </a:cubicBezTo>
                <a:cubicBezTo>
                  <a:pt x="18743" y="6530"/>
                  <a:pt x="18736" y="6523"/>
                  <a:pt x="18668" y="6364"/>
                </a:cubicBezTo>
                <a:cubicBezTo>
                  <a:pt x="18626" y="6264"/>
                  <a:pt x="18624" y="6254"/>
                  <a:pt x="18654" y="6161"/>
                </a:cubicBezTo>
                <a:cubicBezTo>
                  <a:pt x="18679" y="6085"/>
                  <a:pt x="18692" y="6066"/>
                  <a:pt x="18710" y="6089"/>
                </a:cubicBezTo>
                <a:cubicBezTo>
                  <a:pt x="18755" y="6146"/>
                  <a:pt x="18790" y="6129"/>
                  <a:pt x="18775" y="6053"/>
                </a:cubicBezTo>
                <a:cubicBezTo>
                  <a:pt x="18767" y="6014"/>
                  <a:pt x="18765" y="5948"/>
                  <a:pt x="18765" y="5910"/>
                </a:cubicBezTo>
                <a:cubicBezTo>
                  <a:pt x="18767" y="5822"/>
                  <a:pt x="18745" y="5811"/>
                  <a:pt x="18677" y="5844"/>
                </a:cubicBezTo>
                <a:cubicBezTo>
                  <a:pt x="18635" y="5865"/>
                  <a:pt x="18617" y="5858"/>
                  <a:pt x="18589" y="5826"/>
                </a:cubicBezTo>
                <a:cubicBezTo>
                  <a:pt x="18565" y="5797"/>
                  <a:pt x="18548" y="5794"/>
                  <a:pt x="18538" y="5814"/>
                </a:cubicBezTo>
                <a:cubicBezTo>
                  <a:pt x="18514" y="5864"/>
                  <a:pt x="18405" y="5812"/>
                  <a:pt x="18349" y="5724"/>
                </a:cubicBezTo>
                <a:cubicBezTo>
                  <a:pt x="18289" y="5632"/>
                  <a:pt x="18191" y="5572"/>
                  <a:pt x="18052" y="5545"/>
                </a:cubicBezTo>
                <a:cubicBezTo>
                  <a:pt x="17946" y="5525"/>
                  <a:pt x="17926" y="5509"/>
                  <a:pt x="17908" y="5384"/>
                </a:cubicBezTo>
                <a:cubicBezTo>
                  <a:pt x="17902" y="5334"/>
                  <a:pt x="17871" y="5255"/>
                  <a:pt x="17839" y="5210"/>
                </a:cubicBezTo>
                <a:cubicBezTo>
                  <a:pt x="17789" y="5140"/>
                  <a:pt x="17769" y="5131"/>
                  <a:pt x="17686" y="5133"/>
                </a:cubicBezTo>
                <a:cubicBezTo>
                  <a:pt x="17634" y="5134"/>
                  <a:pt x="17573" y="5153"/>
                  <a:pt x="17547" y="5175"/>
                </a:cubicBezTo>
                <a:cubicBezTo>
                  <a:pt x="17505" y="5210"/>
                  <a:pt x="17496" y="5207"/>
                  <a:pt x="17445" y="5169"/>
                </a:cubicBezTo>
                <a:cubicBezTo>
                  <a:pt x="17414" y="5145"/>
                  <a:pt x="17345" y="5118"/>
                  <a:pt x="17292" y="5109"/>
                </a:cubicBezTo>
                <a:cubicBezTo>
                  <a:pt x="17240" y="5100"/>
                  <a:pt x="17170" y="5073"/>
                  <a:pt x="17140" y="5043"/>
                </a:cubicBezTo>
                <a:cubicBezTo>
                  <a:pt x="16991" y="4898"/>
                  <a:pt x="16963" y="4861"/>
                  <a:pt x="16926" y="4768"/>
                </a:cubicBezTo>
                <a:cubicBezTo>
                  <a:pt x="16904" y="4711"/>
                  <a:pt x="16865" y="4658"/>
                  <a:pt x="16834" y="4643"/>
                </a:cubicBezTo>
                <a:cubicBezTo>
                  <a:pt x="16766" y="4610"/>
                  <a:pt x="16677" y="4633"/>
                  <a:pt x="16644" y="4691"/>
                </a:cubicBezTo>
                <a:cubicBezTo>
                  <a:pt x="16621" y="4732"/>
                  <a:pt x="16616" y="4730"/>
                  <a:pt x="16598" y="4667"/>
                </a:cubicBezTo>
                <a:cubicBezTo>
                  <a:pt x="16577" y="4597"/>
                  <a:pt x="16502" y="4551"/>
                  <a:pt x="16449" y="4577"/>
                </a:cubicBezTo>
                <a:cubicBezTo>
                  <a:pt x="16434" y="4585"/>
                  <a:pt x="16410" y="4574"/>
                  <a:pt x="16398" y="4559"/>
                </a:cubicBezTo>
                <a:cubicBezTo>
                  <a:pt x="16367" y="4519"/>
                  <a:pt x="16402" y="4454"/>
                  <a:pt x="16472" y="4416"/>
                </a:cubicBezTo>
                <a:cubicBezTo>
                  <a:pt x="16522" y="4389"/>
                  <a:pt x="16533" y="4370"/>
                  <a:pt x="16533" y="4302"/>
                </a:cubicBezTo>
                <a:cubicBezTo>
                  <a:pt x="16533" y="4238"/>
                  <a:pt x="16524" y="4214"/>
                  <a:pt x="16482" y="4189"/>
                </a:cubicBezTo>
                <a:lnTo>
                  <a:pt x="16426" y="4159"/>
                </a:lnTo>
                <a:lnTo>
                  <a:pt x="16472" y="4111"/>
                </a:lnTo>
                <a:cubicBezTo>
                  <a:pt x="16517" y="4067"/>
                  <a:pt x="16518" y="4066"/>
                  <a:pt x="16486" y="3986"/>
                </a:cubicBezTo>
                <a:cubicBezTo>
                  <a:pt x="16444" y="3880"/>
                  <a:pt x="16452" y="3825"/>
                  <a:pt x="16514" y="3806"/>
                </a:cubicBezTo>
                <a:cubicBezTo>
                  <a:pt x="16549" y="3796"/>
                  <a:pt x="16567" y="3768"/>
                  <a:pt x="16574" y="3717"/>
                </a:cubicBezTo>
                <a:cubicBezTo>
                  <a:pt x="16584" y="3644"/>
                  <a:pt x="16598" y="3631"/>
                  <a:pt x="16699" y="3579"/>
                </a:cubicBezTo>
                <a:cubicBezTo>
                  <a:pt x="16767" y="3545"/>
                  <a:pt x="16786" y="3486"/>
                  <a:pt x="16755" y="3412"/>
                </a:cubicBezTo>
                <a:cubicBezTo>
                  <a:pt x="16738" y="3371"/>
                  <a:pt x="16736" y="3336"/>
                  <a:pt x="16750" y="3287"/>
                </a:cubicBezTo>
                <a:cubicBezTo>
                  <a:pt x="16779" y="3189"/>
                  <a:pt x="16756" y="3143"/>
                  <a:pt x="16686" y="3143"/>
                </a:cubicBezTo>
                <a:cubicBezTo>
                  <a:pt x="16578" y="3143"/>
                  <a:pt x="16451" y="3245"/>
                  <a:pt x="16273" y="3478"/>
                </a:cubicBezTo>
                <a:lnTo>
                  <a:pt x="16102" y="3705"/>
                </a:lnTo>
                <a:lnTo>
                  <a:pt x="15917" y="3729"/>
                </a:lnTo>
                <a:cubicBezTo>
                  <a:pt x="15733" y="3750"/>
                  <a:pt x="15562" y="3808"/>
                  <a:pt x="15504" y="3872"/>
                </a:cubicBezTo>
                <a:cubicBezTo>
                  <a:pt x="15469" y="3911"/>
                  <a:pt x="15449" y="3895"/>
                  <a:pt x="15449" y="3830"/>
                </a:cubicBezTo>
                <a:cubicBezTo>
                  <a:pt x="15449" y="3750"/>
                  <a:pt x="15405" y="3725"/>
                  <a:pt x="15171" y="3663"/>
                </a:cubicBezTo>
                <a:cubicBezTo>
                  <a:pt x="15129" y="3652"/>
                  <a:pt x="15114" y="3668"/>
                  <a:pt x="15055" y="3782"/>
                </a:cubicBezTo>
                <a:cubicBezTo>
                  <a:pt x="15010" y="3868"/>
                  <a:pt x="14953" y="3936"/>
                  <a:pt x="14897" y="3974"/>
                </a:cubicBezTo>
                <a:lnTo>
                  <a:pt x="14809" y="4033"/>
                </a:lnTo>
                <a:lnTo>
                  <a:pt x="14763" y="3980"/>
                </a:lnTo>
                <a:cubicBezTo>
                  <a:pt x="14716" y="3923"/>
                  <a:pt x="14700" y="3816"/>
                  <a:pt x="14735" y="3788"/>
                </a:cubicBezTo>
                <a:cubicBezTo>
                  <a:pt x="14769" y="3761"/>
                  <a:pt x="14757" y="3671"/>
                  <a:pt x="14698" y="3531"/>
                </a:cubicBezTo>
                <a:cubicBezTo>
                  <a:pt x="14638" y="3388"/>
                  <a:pt x="14639" y="3394"/>
                  <a:pt x="14703" y="3107"/>
                </a:cubicBezTo>
                <a:cubicBezTo>
                  <a:pt x="14722" y="3024"/>
                  <a:pt x="14719" y="3006"/>
                  <a:pt x="14684" y="2946"/>
                </a:cubicBezTo>
                <a:cubicBezTo>
                  <a:pt x="14662" y="2908"/>
                  <a:pt x="14619" y="2869"/>
                  <a:pt x="14587" y="2862"/>
                </a:cubicBezTo>
                <a:cubicBezTo>
                  <a:pt x="14546" y="2853"/>
                  <a:pt x="14527" y="2833"/>
                  <a:pt x="14522" y="2791"/>
                </a:cubicBezTo>
                <a:cubicBezTo>
                  <a:pt x="14514" y="2717"/>
                  <a:pt x="14473" y="2694"/>
                  <a:pt x="14411" y="2731"/>
                </a:cubicBezTo>
                <a:cubicBezTo>
                  <a:pt x="14367" y="2757"/>
                  <a:pt x="14357" y="2752"/>
                  <a:pt x="14309" y="2653"/>
                </a:cubicBezTo>
                <a:cubicBezTo>
                  <a:pt x="14281" y="2594"/>
                  <a:pt x="14241" y="2515"/>
                  <a:pt x="14217" y="2480"/>
                </a:cubicBezTo>
                <a:cubicBezTo>
                  <a:pt x="14192" y="2445"/>
                  <a:pt x="14161" y="2377"/>
                  <a:pt x="14147" y="2331"/>
                </a:cubicBezTo>
                <a:cubicBezTo>
                  <a:pt x="14133" y="2284"/>
                  <a:pt x="14100" y="2231"/>
                  <a:pt x="14078" y="2211"/>
                </a:cubicBezTo>
                <a:cubicBezTo>
                  <a:pt x="14055" y="2191"/>
                  <a:pt x="14038" y="2163"/>
                  <a:pt x="14036" y="2145"/>
                </a:cubicBezTo>
                <a:cubicBezTo>
                  <a:pt x="13990" y="1798"/>
                  <a:pt x="13942" y="1636"/>
                  <a:pt x="13846" y="1494"/>
                </a:cubicBezTo>
                <a:cubicBezTo>
                  <a:pt x="13779" y="1395"/>
                  <a:pt x="13775" y="1321"/>
                  <a:pt x="13832" y="1243"/>
                </a:cubicBezTo>
                <a:cubicBezTo>
                  <a:pt x="13878" y="1180"/>
                  <a:pt x="13866" y="1108"/>
                  <a:pt x="13818" y="1159"/>
                </a:cubicBezTo>
                <a:cubicBezTo>
                  <a:pt x="13796" y="1183"/>
                  <a:pt x="13786" y="1173"/>
                  <a:pt x="13772" y="1124"/>
                </a:cubicBezTo>
                <a:cubicBezTo>
                  <a:pt x="13747" y="1039"/>
                  <a:pt x="13656" y="902"/>
                  <a:pt x="13624" y="902"/>
                </a:cubicBezTo>
                <a:cubicBezTo>
                  <a:pt x="13609" y="902"/>
                  <a:pt x="13568" y="872"/>
                  <a:pt x="13536" y="837"/>
                </a:cubicBezTo>
                <a:cubicBezTo>
                  <a:pt x="13503" y="802"/>
                  <a:pt x="13455" y="771"/>
                  <a:pt x="13429" y="771"/>
                </a:cubicBezTo>
                <a:cubicBezTo>
                  <a:pt x="13377" y="771"/>
                  <a:pt x="13244" y="834"/>
                  <a:pt x="13077" y="932"/>
                </a:cubicBezTo>
                <a:cubicBezTo>
                  <a:pt x="12982" y="988"/>
                  <a:pt x="12951" y="993"/>
                  <a:pt x="12831" y="980"/>
                </a:cubicBezTo>
                <a:lnTo>
                  <a:pt x="12697" y="962"/>
                </a:lnTo>
                <a:lnTo>
                  <a:pt x="12674" y="855"/>
                </a:lnTo>
                <a:cubicBezTo>
                  <a:pt x="12660" y="780"/>
                  <a:pt x="12638" y="735"/>
                  <a:pt x="12604" y="711"/>
                </a:cubicBezTo>
                <a:cubicBezTo>
                  <a:pt x="12534" y="661"/>
                  <a:pt x="12516" y="664"/>
                  <a:pt x="12442" y="747"/>
                </a:cubicBezTo>
                <a:cubicBezTo>
                  <a:pt x="12406" y="788"/>
                  <a:pt x="12328" y="837"/>
                  <a:pt x="12271" y="861"/>
                </a:cubicBezTo>
                <a:cubicBezTo>
                  <a:pt x="12214" y="885"/>
                  <a:pt x="12161" y="926"/>
                  <a:pt x="12151" y="950"/>
                </a:cubicBezTo>
                <a:cubicBezTo>
                  <a:pt x="12140" y="975"/>
                  <a:pt x="12112" y="1002"/>
                  <a:pt x="12086" y="1010"/>
                </a:cubicBezTo>
                <a:cubicBezTo>
                  <a:pt x="12054" y="1020"/>
                  <a:pt x="12033" y="1053"/>
                  <a:pt x="12025" y="1100"/>
                </a:cubicBezTo>
                <a:cubicBezTo>
                  <a:pt x="11978" y="1407"/>
                  <a:pt x="11983" y="1390"/>
                  <a:pt x="11914" y="1345"/>
                </a:cubicBezTo>
                <a:cubicBezTo>
                  <a:pt x="11882" y="1323"/>
                  <a:pt x="11830" y="1309"/>
                  <a:pt x="11798" y="1309"/>
                </a:cubicBezTo>
                <a:cubicBezTo>
                  <a:pt x="11767" y="1309"/>
                  <a:pt x="11709" y="1289"/>
                  <a:pt x="11669" y="1267"/>
                </a:cubicBezTo>
                <a:cubicBezTo>
                  <a:pt x="11606" y="1233"/>
                  <a:pt x="11590" y="1237"/>
                  <a:pt x="11562" y="1267"/>
                </a:cubicBezTo>
                <a:cubicBezTo>
                  <a:pt x="11486" y="1349"/>
                  <a:pt x="11293" y="1368"/>
                  <a:pt x="11229" y="1303"/>
                </a:cubicBezTo>
                <a:cubicBezTo>
                  <a:pt x="11217" y="1290"/>
                  <a:pt x="11202" y="1232"/>
                  <a:pt x="11196" y="1171"/>
                </a:cubicBezTo>
                <a:cubicBezTo>
                  <a:pt x="11191" y="1110"/>
                  <a:pt x="11176" y="1029"/>
                  <a:pt x="11159" y="986"/>
                </a:cubicBezTo>
                <a:cubicBezTo>
                  <a:pt x="11130" y="912"/>
                  <a:pt x="11132" y="901"/>
                  <a:pt x="11192" y="825"/>
                </a:cubicBezTo>
                <a:cubicBezTo>
                  <a:pt x="11241" y="762"/>
                  <a:pt x="11245" y="739"/>
                  <a:pt x="11229" y="705"/>
                </a:cubicBezTo>
                <a:cubicBezTo>
                  <a:pt x="11205" y="656"/>
                  <a:pt x="11192" y="646"/>
                  <a:pt x="11034" y="568"/>
                </a:cubicBezTo>
                <a:lnTo>
                  <a:pt x="10918" y="508"/>
                </a:lnTo>
                <a:lnTo>
                  <a:pt x="10867" y="592"/>
                </a:lnTo>
                <a:cubicBezTo>
                  <a:pt x="10832" y="646"/>
                  <a:pt x="10807" y="663"/>
                  <a:pt x="10793" y="646"/>
                </a:cubicBezTo>
                <a:cubicBezTo>
                  <a:pt x="10767" y="611"/>
                  <a:pt x="10585" y="562"/>
                  <a:pt x="10474" y="562"/>
                </a:cubicBezTo>
                <a:cubicBezTo>
                  <a:pt x="10324" y="561"/>
                  <a:pt x="9992" y="516"/>
                  <a:pt x="9955" y="490"/>
                </a:cubicBezTo>
                <a:cubicBezTo>
                  <a:pt x="9931" y="474"/>
                  <a:pt x="9918" y="436"/>
                  <a:pt x="9918" y="377"/>
                </a:cubicBezTo>
                <a:cubicBezTo>
                  <a:pt x="9918" y="269"/>
                  <a:pt x="9877" y="238"/>
                  <a:pt x="9802" y="293"/>
                </a:cubicBezTo>
                <a:cubicBezTo>
                  <a:pt x="9758" y="325"/>
                  <a:pt x="9732" y="331"/>
                  <a:pt x="9654" y="305"/>
                </a:cubicBezTo>
                <a:cubicBezTo>
                  <a:pt x="9544" y="269"/>
                  <a:pt x="9472" y="180"/>
                  <a:pt x="9450" y="72"/>
                </a:cubicBezTo>
                <a:cubicBezTo>
                  <a:pt x="9440" y="22"/>
                  <a:pt x="9422" y="1"/>
                  <a:pt x="9404" y="0"/>
                </a:cubicBezTo>
                <a:close/>
                <a:moveTo>
                  <a:pt x="12632" y="484"/>
                </a:moveTo>
                <a:cubicBezTo>
                  <a:pt x="12571" y="464"/>
                  <a:pt x="12555" y="475"/>
                  <a:pt x="12572" y="532"/>
                </a:cubicBezTo>
                <a:cubicBezTo>
                  <a:pt x="12579" y="557"/>
                  <a:pt x="12602" y="573"/>
                  <a:pt x="12628" y="568"/>
                </a:cubicBezTo>
                <a:cubicBezTo>
                  <a:pt x="12691" y="556"/>
                  <a:pt x="12693" y="504"/>
                  <a:pt x="12632" y="484"/>
                </a:cubicBezTo>
                <a:close/>
                <a:moveTo>
                  <a:pt x="14420" y="2773"/>
                </a:moveTo>
                <a:cubicBezTo>
                  <a:pt x="14447" y="2752"/>
                  <a:pt x="14486" y="2784"/>
                  <a:pt x="14471" y="2814"/>
                </a:cubicBezTo>
                <a:cubicBezTo>
                  <a:pt x="14465" y="2828"/>
                  <a:pt x="14448" y="2838"/>
                  <a:pt x="14439" y="2838"/>
                </a:cubicBezTo>
                <a:cubicBezTo>
                  <a:pt x="14411" y="2838"/>
                  <a:pt x="14398" y="2790"/>
                  <a:pt x="14420" y="2773"/>
                </a:cubicBezTo>
                <a:close/>
                <a:moveTo>
                  <a:pt x="16667" y="3215"/>
                </a:moveTo>
                <a:cubicBezTo>
                  <a:pt x="16680" y="3198"/>
                  <a:pt x="16695" y="3201"/>
                  <a:pt x="16704" y="3221"/>
                </a:cubicBezTo>
                <a:cubicBezTo>
                  <a:pt x="16712" y="3237"/>
                  <a:pt x="16706" y="3261"/>
                  <a:pt x="16695" y="3275"/>
                </a:cubicBezTo>
                <a:cubicBezTo>
                  <a:pt x="16682" y="3292"/>
                  <a:pt x="16672" y="3289"/>
                  <a:pt x="16662" y="3269"/>
                </a:cubicBezTo>
                <a:cubicBezTo>
                  <a:pt x="16655" y="3252"/>
                  <a:pt x="16656" y="3229"/>
                  <a:pt x="16667" y="3215"/>
                </a:cubicBezTo>
                <a:close/>
                <a:moveTo>
                  <a:pt x="14620" y="3484"/>
                </a:moveTo>
                <a:cubicBezTo>
                  <a:pt x="14630" y="3492"/>
                  <a:pt x="14638" y="3523"/>
                  <a:pt x="14638" y="3549"/>
                </a:cubicBezTo>
                <a:cubicBezTo>
                  <a:pt x="14638" y="3612"/>
                  <a:pt x="14602" y="3642"/>
                  <a:pt x="14587" y="3591"/>
                </a:cubicBezTo>
                <a:cubicBezTo>
                  <a:pt x="14572" y="3539"/>
                  <a:pt x="14594" y="3463"/>
                  <a:pt x="14620" y="3484"/>
                </a:cubicBezTo>
                <a:close/>
                <a:moveTo>
                  <a:pt x="16732" y="3663"/>
                </a:moveTo>
                <a:cubicBezTo>
                  <a:pt x="16721" y="3672"/>
                  <a:pt x="16716" y="3692"/>
                  <a:pt x="16723" y="3705"/>
                </a:cubicBezTo>
                <a:cubicBezTo>
                  <a:pt x="16737" y="3736"/>
                  <a:pt x="16792" y="3736"/>
                  <a:pt x="16792" y="3705"/>
                </a:cubicBezTo>
                <a:cubicBezTo>
                  <a:pt x="16792" y="3670"/>
                  <a:pt x="16755" y="3644"/>
                  <a:pt x="16732" y="3663"/>
                </a:cubicBezTo>
                <a:close/>
                <a:moveTo>
                  <a:pt x="15157" y="3717"/>
                </a:moveTo>
                <a:cubicBezTo>
                  <a:pt x="15164" y="3726"/>
                  <a:pt x="15163" y="3756"/>
                  <a:pt x="15152" y="3782"/>
                </a:cubicBezTo>
                <a:cubicBezTo>
                  <a:pt x="15131" y="3833"/>
                  <a:pt x="15100" y="3842"/>
                  <a:pt x="15083" y="3806"/>
                </a:cubicBezTo>
                <a:cubicBezTo>
                  <a:pt x="15070" y="3779"/>
                  <a:pt x="15140" y="3694"/>
                  <a:pt x="15157" y="3717"/>
                </a:cubicBezTo>
                <a:close/>
                <a:moveTo>
                  <a:pt x="21429" y="9244"/>
                </a:moveTo>
                <a:cubicBezTo>
                  <a:pt x="21440" y="9235"/>
                  <a:pt x="21458" y="9249"/>
                  <a:pt x="21471" y="9279"/>
                </a:cubicBezTo>
                <a:cubicBezTo>
                  <a:pt x="21489" y="9322"/>
                  <a:pt x="21488" y="9340"/>
                  <a:pt x="21466" y="9369"/>
                </a:cubicBezTo>
                <a:cubicBezTo>
                  <a:pt x="21442" y="9401"/>
                  <a:pt x="21436" y="9401"/>
                  <a:pt x="21415" y="9369"/>
                </a:cubicBezTo>
                <a:cubicBezTo>
                  <a:pt x="21399" y="9343"/>
                  <a:pt x="21396" y="9327"/>
                  <a:pt x="21411" y="9315"/>
                </a:cubicBezTo>
                <a:cubicBezTo>
                  <a:pt x="21422" y="9306"/>
                  <a:pt x="21430" y="9292"/>
                  <a:pt x="21424" y="9279"/>
                </a:cubicBezTo>
                <a:cubicBezTo>
                  <a:pt x="21419" y="9267"/>
                  <a:pt x="21419" y="9252"/>
                  <a:pt x="21429" y="9244"/>
                </a:cubicBezTo>
                <a:close/>
                <a:moveTo>
                  <a:pt x="11808" y="10498"/>
                </a:moveTo>
                <a:cubicBezTo>
                  <a:pt x="11823" y="10498"/>
                  <a:pt x="11859" y="10552"/>
                  <a:pt x="11891" y="10612"/>
                </a:cubicBezTo>
                <a:cubicBezTo>
                  <a:pt x="11961" y="10743"/>
                  <a:pt x="11976" y="10889"/>
                  <a:pt x="11928" y="11006"/>
                </a:cubicBezTo>
                <a:cubicBezTo>
                  <a:pt x="11910" y="11052"/>
                  <a:pt x="11885" y="11084"/>
                  <a:pt x="11877" y="11084"/>
                </a:cubicBezTo>
                <a:cubicBezTo>
                  <a:pt x="11869" y="11083"/>
                  <a:pt x="11824" y="11050"/>
                  <a:pt x="11775" y="11006"/>
                </a:cubicBezTo>
                <a:cubicBezTo>
                  <a:pt x="11727" y="10963"/>
                  <a:pt x="11656" y="10910"/>
                  <a:pt x="11618" y="10893"/>
                </a:cubicBezTo>
                <a:cubicBezTo>
                  <a:pt x="11506" y="10843"/>
                  <a:pt x="11523" y="10758"/>
                  <a:pt x="11678" y="10600"/>
                </a:cubicBezTo>
                <a:cubicBezTo>
                  <a:pt x="11733" y="10544"/>
                  <a:pt x="11793" y="10498"/>
                  <a:pt x="11808" y="10498"/>
                </a:cubicBezTo>
                <a:close/>
                <a:moveTo>
                  <a:pt x="21420" y="12363"/>
                </a:moveTo>
                <a:cubicBezTo>
                  <a:pt x="21459" y="12321"/>
                  <a:pt x="21509" y="12399"/>
                  <a:pt x="21480" y="12458"/>
                </a:cubicBezTo>
                <a:cubicBezTo>
                  <a:pt x="21469" y="12482"/>
                  <a:pt x="21446" y="12502"/>
                  <a:pt x="21429" y="12506"/>
                </a:cubicBezTo>
                <a:cubicBezTo>
                  <a:pt x="21392" y="12515"/>
                  <a:pt x="21363" y="12469"/>
                  <a:pt x="21392" y="12446"/>
                </a:cubicBezTo>
                <a:cubicBezTo>
                  <a:pt x="21403" y="12437"/>
                  <a:pt x="21407" y="12422"/>
                  <a:pt x="21401" y="12410"/>
                </a:cubicBezTo>
                <a:cubicBezTo>
                  <a:pt x="21396" y="12399"/>
                  <a:pt x="21405" y="12378"/>
                  <a:pt x="21420" y="12363"/>
                </a:cubicBezTo>
                <a:close/>
                <a:moveTo>
                  <a:pt x="17232" y="18397"/>
                </a:moveTo>
                <a:cubicBezTo>
                  <a:pt x="17196" y="18391"/>
                  <a:pt x="17186" y="18402"/>
                  <a:pt x="17186" y="18457"/>
                </a:cubicBezTo>
                <a:cubicBezTo>
                  <a:pt x="17186" y="18512"/>
                  <a:pt x="17196" y="18524"/>
                  <a:pt x="17232" y="18517"/>
                </a:cubicBezTo>
                <a:cubicBezTo>
                  <a:pt x="17261" y="18512"/>
                  <a:pt x="17274" y="18491"/>
                  <a:pt x="17274" y="18457"/>
                </a:cubicBezTo>
                <a:cubicBezTo>
                  <a:pt x="17274" y="18424"/>
                  <a:pt x="17261" y="18403"/>
                  <a:pt x="17232" y="18397"/>
                </a:cubicBezTo>
                <a:close/>
              </a:path>
            </a:pathLst>
          </a:custGeom>
          <a:ln w="12700">
            <a:miter/>
          </a:ln>
        </p:spPr>
      </p:pic>
      <p:sp>
        <p:nvSpPr>
          <p:cNvPr id="24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dsp="http://schemas.microsoft.com/office/drawing/2008/diagram" xmlns:dgm="http://schemas.openxmlformats.org/drawingml/2006/diagram" xmlns:c="http://schemas.openxmlformats.org/drawingml/2006/chart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247" name="belle2_logo.png" descr="belle2_logo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992035" y="6455446"/>
            <a:ext cx="1974057" cy="1608857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48" name="Elementary Particle Physics…"/>
          <p:cNvSpPr txBox="1"/>
          <p:nvPr/>
        </p:nvSpPr>
        <p:spPr>
          <a:xfrm>
            <a:off x="17216024" y="6926639"/>
            <a:ext cx="2961101" cy="648911"/>
          </a:xfrm>
          <a:prstGeom prst="rect">
            <a:avLst/>
          </a:prstGeom>
          <a:ln w="12700">
            <a:miter/>
          </a:ln>
        </p:spPr>
        <p:txBody>
          <a:bodyPr wrap="none" lIns="50800" tIns="50800" rIns="50800" bIns="50800" anchor="ctr">
            <a:spAutoFit/>
          </a:bodyPr>
          <a:lstStyle/>
          <a:p>
            <a:pPr lvl="0" algn="l" defTabSz="825500">
              <a:defRPr sz="1800">
                <a:solidFill>
                  <a:srgbClr val="5c5c5c"/>
                </a:solidFill>
              </a:defRPr>
            </a:pPr>
            <a:r>
              <a:rPr lang="en-US" altLang="ko-KR"/>
              <a:t>Elementary Particle Physics</a:t>
            </a:r>
            <a:endParaRPr lang="en-US" altLang="ko-KR"/>
          </a:p>
          <a:p>
            <a:pPr lvl="0" algn="l" defTabSz="825500">
              <a:defRPr sz="1800" b="1">
                <a:solidFill>
                  <a:srgbClr val="5c5c5c"/>
                </a:solidFill>
              </a:defRPr>
            </a:pPr>
            <a:r>
              <a:rPr lang="en-US" altLang="ko-KR"/>
              <a:t>Computing cluster</a:t>
            </a:r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WLCG Tier-1 @ KISTI-GSDC"/>
          <p:cNvSpPr txBox="1">
            <a:spLocks noGrp="1"/>
          </p:cNvSpPr>
          <p:nvPr>
            <p:ph type="title" idx="0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US" altLang="ko-KR"/>
              <a:t>WLCG Tier-1 @ KISTI-GSDC</a:t>
            </a:r>
            <a:endParaRPr lang="en-US" altLang="ko-KR"/>
          </a:p>
        </p:txBody>
      </p:sp>
      <p:sp>
        <p:nvSpPr>
          <p:cNvPr id="266" name="Flagship Service for Data-intensive Computing"/>
          <p:cNvSpPr txBox="1">
            <a:spLocks noGrp="1"/>
          </p:cNvSpPr>
          <p:nvPr>
            <p:ph type="body" idx="21"/>
          </p:nvPr>
        </p:nvSpPr>
        <p:spPr>
          <a:xfrm>
            <a:off x="1206500" y="2244060"/>
            <a:ext cx="21971000" cy="934780"/>
          </a:xfrm>
          <a:prstGeom prst="rect">
            <a:avLst/>
          </a:prstGeom>
        </p:spPr>
        <p:txBody>
          <a:bodyPr/>
          <a:lstStyle>
            <a:lvl1pPr defTabSz="825500">
              <a:defRPr sz="5500"/>
            </a:lvl1pPr>
          </a:lstStyle>
          <a:p>
            <a:pPr lvl="0">
              <a:defRPr/>
            </a:pPr>
            <a:r>
              <a:rPr/>
              <a:t>Flagship Service for Data-intensive Computing</a:t>
            </a:r>
            <a:endParaRPr/>
          </a:p>
        </p:txBody>
      </p:sp>
      <p:sp>
        <p:nvSpPr>
          <p:cNvPr id="267" name="A WLCG Tier-1 in Asia for the ALICE experiment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77952" lvl="0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A WLCG Tier-1 in Asia for the ALICE experiment</a:t>
            </a:r>
            <a:endParaRPr>
              <a:latin typeface="Arial"/>
              <a:cs typeface="Arial"/>
            </a:endParaRP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Contributing about 10% of T1 resource requirements of ALICE</a:t>
            </a:r>
            <a:endParaRPr>
              <a:latin typeface="Arial"/>
              <a:cs typeface="Arial"/>
            </a:endParaRPr>
          </a:p>
          <a:p>
            <a:pPr marL="1133855" lvl="2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More than 2% of total (T0+T1+T2+AFs) resource requirements of ALICE</a:t>
            </a:r>
            <a:endParaRPr lang="en-US" altLang="ko-KR">
              <a:latin typeface="Arial"/>
              <a:cs typeface="Arial"/>
            </a:endParaRPr>
          </a:p>
          <a:p>
            <a:pPr marL="1133855" lvl="2" indent="-377952" defTabSz="1511770">
              <a:spcBef>
                <a:spcPts val="2700"/>
              </a:spcBef>
              <a:defRPr sz="2976"/>
            </a:pPr>
            <a:r>
              <a:rPr lang="en-US" altLang="ko-KR">
                <a:latin typeface="Arial"/>
                <a:cs typeface="Arial"/>
              </a:rPr>
              <a:t>Availability/Reliability: 98.88% / 99.13% (2025)</a:t>
            </a:r>
            <a:r>
              <a:rPr>
                <a:latin typeface="Arial"/>
                <a:cs typeface="Arial"/>
              </a:rPr>
              <a:t> </a:t>
            </a:r>
            <a:endParaRPr>
              <a:latin typeface="Arial"/>
              <a:cs typeface="Arial"/>
            </a:endParaRPr>
          </a:p>
          <a:p>
            <a:pPr marL="377952" lvl="0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CE  </a:t>
            </a:r>
            <a:endParaRPr>
              <a:latin typeface="Arial"/>
              <a:cs typeface="Arial"/>
            </a:endParaRP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HTCondor-based, whole-node submission enabled (for N-core jobs)</a:t>
            </a:r>
            <a:endParaRPr>
              <a:latin typeface="Arial"/>
              <a:cs typeface="Arial"/>
            </a:endParaRPr>
          </a:p>
          <a:p>
            <a:pPr marL="377952" lvl="0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SE  </a:t>
            </a:r>
            <a:endParaRPr>
              <a:latin typeface="Arial"/>
              <a:cs typeface="Arial"/>
            </a:endParaRP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XRootD/EOS based disk storage</a:t>
            </a:r>
            <a:endParaRPr>
              <a:latin typeface="Arial"/>
              <a:cs typeface="Arial"/>
            </a:endParaRP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Archival SE : CDS, the disk-based one powered by EOS</a:t>
            </a:r>
            <a:endParaRPr>
              <a:latin typeface="Arial"/>
              <a:cs typeface="Arial"/>
            </a:endParaRPr>
          </a:p>
          <a:p>
            <a:pPr marL="377952" lvl="0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Networking</a:t>
            </a:r>
            <a:endParaRPr>
              <a:latin typeface="Arial"/>
              <a:cs typeface="Arial"/>
            </a:endParaRP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LHCOPN : 20G dedicated link between Daejeon (KR) and Geneva (CH)</a:t>
            </a:r>
            <a:endParaRPr>
              <a:latin typeface="Arial"/>
              <a:cs typeface="Arial"/>
            </a:endParaRP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>
                <a:latin typeface="Arial"/>
                <a:cs typeface="Arial"/>
              </a:rPr>
              <a:t>LHCONE : 100G provisioned by KREONet connecting to EU, US and Asia (SG/HK)</a:t>
            </a:r>
            <a:endParaRPr>
              <a:latin typeface="Arial"/>
              <a:cs typeface="Arial"/>
            </a:endParaRPr>
          </a:p>
        </p:txBody>
      </p:sp>
      <p:sp>
        <p:nvSpPr>
          <p:cNvPr id="26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fld id="{86CB4B4D-7CA3-9044-876B-883B54F8677D}" type="slidenum">
              <a:rPr lang="en-US" altLang="ko-KR"/>
              <a:pPr lvl="0">
                <a:defRPr/>
              </a:pPr>
              <a:t>6</a:t>
            </a:fld>
            <a:endParaRPr/>
          </a:p>
        </p:txBody>
      </p:sp>
      <p:pic>
        <p:nvPicPr>
          <p:cNvPr id="269" name="2012-Jul-04-4_Color_Logo_CB.png" descr="2012-Jul-04-4_Color_Logo_CB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1385624" y="754370"/>
            <a:ext cx="1954074" cy="2642223"/>
          </a:xfrm>
          <a:prstGeom prst="rect">
            <a:avLst/>
          </a:prstGeom>
          <a:ln w="12700">
            <a:miter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4630400" y="4688153"/>
            <a:ext cx="97536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그룹 527">
            <a:extLst>
              <a:ext uri="{FF2B5EF4-FFF2-40B4-BE49-F238E27FC236}">
                <a16:creationId xmlns:a16="http://schemas.microsoft.com/office/drawing/2014/main" id="{207D3BF6-2C9B-74D4-63A0-4144D96C1B14}"/>
              </a:ext>
            </a:extLst>
          </p:cNvPr>
          <p:cNvGrpSpPr/>
          <p:nvPr/>
        </p:nvGrpSpPr>
        <p:grpSpPr>
          <a:xfrm>
            <a:off x="20005957" y="9190304"/>
            <a:ext cx="3024407" cy="2214548"/>
            <a:chOff x="19840718" y="9879903"/>
            <a:chExt cx="3024407" cy="2214548"/>
          </a:xfrm>
        </p:grpSpPr>
        <p:pic>
          <p:nvPicPr>
            <p:cNvPr id="460" name="pasted-image.tiff" descr="pasted-image.tiff">
              <a:extLst>
                <a:ext uri="{FF2B5EF4-FFF2-40B4-BE49-F238E27FC236}">
                  <a16:creationId xmlns:a16="http://schemas.microsoft.com/office/drawing/2014/main" id="{E38C4549-444F-8FFB-F601-71B4B9D4E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50871" y="10988601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1" name="pasted-image.tiff" descr="pasted-image.tiff">
              <a:extLst>
                <a:ext uri="{FF2B5EF4-FFF2-40B4-BE49-F238E27FC236}">
                  <a16:creationId xmlns:a16="http://schemas.microsoft.com/office/drawing/2014/main" id="{B6723392-710E-CC7D-A37F-072992789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1850870" y="11448326"/>
              <a:ext cx="1013947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2" name="pasted-image.tiff" descr="pasted-image.tiff">
              <a:extLst>
                <a:ext uri="{FF2B5EF4-FFF2-40B4-BE49-F238E27FC236}">
                  <a16:creationId xmlns:a16="http://schemas.microsoft.com/office/drawing/2014/main" id="{C2516B16-3A08-DE16-90EB-400A1BA11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50871" y="11634597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3" name="pasted-image.tiff" descr="pasted-image.tiff">
              <a:extLst>
                <a:ext uri="{FF2B5EF4-FFF2-40B4-BE49-F238E27FC236}">
                  <a16:creationId xmlns:a16="http://schemas.microsoft.com/office/drawing/2014/main" id="{A850EB04-9BC4-69C2-3B3A-0BBDA3255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40719" y="9879903"/>
              <a:ext cx="1014255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5" name="pasted-image.tiff" descr="pasted-image.tiff">
              <a:extLst>
                <a:ext uri="{FF2B5EF4-FFF2-40B4-BE49-F238E27FC236}">
                  <a16:creationId xmlns:a16="http://schemas.microsoft.com/office/drawing/2014/main" id="{0C247B45-1325-A60E-2D22-8AED99298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19840718" y="10342936"/>
              <a:ext cx="1013948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7" name="pasted-image.tiff" descr="pasted-image.tiff">
              <a:extLst>
                <a:ext uri="{FF2B5EF4-FFF2-40B4-BE49-F238E27FC236}">
                  <a16:creationId xmlns:a16="http://schemas.microsoft.com/office/drawing/2014/main" id="{3B539B5A-8DAC-511D-9D65-7B2650824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40719" y="10529207"/>
              <a:ext cx="1014255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8" name="pasted-image.tiff" descr="pasted-image.tiff">
              <a:extLst>
                <a:ext uri="{FF2B5EF4-FFF2-40B4-BE49-F238E27FC236}">
                  <a16:creationId xmlns:a16="http://schemas.microsoft.com/office/drawing/2014/main" id="{E0F2870C-2882-A8E3-DE2D-025897784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40719" y="10987654"/>
              <a:ext cx="1014255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9" name="pasted-image.tiff" descr="pasted-image.tiff">
              <a:extLst>
                <a:ext uri="{FF2B5EF4-FFF2-40B4-BE49-F238E27FC236}">
                  <a16:creationId xmlns:a16="http://schemas.microsoft.com/office/drawing/2014/main" id="{887E7B6F-F465-6947-ED06-68770571A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19840718" y="11447378"/>
              <a:ext cx="1013948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0" name="pasted-image.tiff" descr="pasted-image.tiff">
              <a:extLst>
                <a:ext uri="{FF2B5EF4-FFF2-40B4-BE49-F238E27FC236}">
                  <a16:creationId xmlns:a16="http://schemas.microsoft.com/office/drawing/2014/main" id="{D821CF83-79E7-5416-E1B0-5C4E34C78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40719" y="11633649"/>
              <a:ext cx="1014255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7" name="pasted-image.tiff" descr="pasted-image.tiff">
              <a:extLst>
                <a:ext uri="{FF2B5EF4-FFF2-40B4-BE49-F238E27FC236}">
                  <a16:creationId xmlns:a16="http://schemas.microsoft.com/office/drawing/2014/main" id="{20C48FCF-9FA8-121E-55BB-F27F8B619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38049" y="9881950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1" name="pasted-image.tiff" descr="pasted-image.tiff">
              <a:extLst>
                <a:ext uri="{FF2B5EF4-FFF2-40B4-BE49-F238E27FC236}">
                  <a16:creationId xmlns:a16="http://schemas.microsoft.com/office/drawing/2014/main" id="{6DD35691-CFEC-E4A1-936C-CA08A92A6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0838048" y="10344983"/>
              <a:ext cx="1013947" cy="1820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4" name="pasted-image.tiff" descr="pasted-image.tiff">
              <a:extLst>
                <a:ext uri="{FF2B5EF4-FFF2-40B4-BE49-F238E27FC236}">
                  <a16:creationId xmlns:a16="http://schemas.microsoft.com/office/drawing/2014/main" id="{23C519BD-6AC1-6130-F512-6BA6386C4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38049" y="10531254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5" name="pasted-image.tiff" descr="pasted-image.tiff">
              <a:extLst>
                <a:ext uri="{FF2B5EF4-FFF2-40B4-BE49-F238E27FC236}">
                  <a16:creationId xmlns:a16="http://schemas.microsoft.com/office/drawing/2014/main" id="{F71D0D6E-C130-DB6C-F56C-ED199A42F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38049" y="10989701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6" name="pasted-image.tiff" descr="pasted-image.tiff">
              <a:extLst>
                <a:ext uri="{FF2B5EF4-FFF2-40B4-BE49-F238E27FC236}">
                  <a16:creationId xmlns:a16="http://schemas.microsoft.com/office/drawing/2014/main" id="{74142530-663D-1164-CD14-8F338C717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0838048" y="11449425"/>
              <a:ext cx="1013947" cy="1820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7" name="pasted-image.tiff" descr="pasted-image.tiff">
              <a:extLst>
                <a:ext uri="{FF2B5EF4-FFF2-40B4-BE49-F238E27FC236}">
                  <a16:creationId xmlns:a16="http://schemas.microsoft.com/office/drawing/2014/main" id="{3F92012C-014A-3234-906C-A927D5418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38049" y="11635696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0" name="그룹화">
            <a:extLst>
              <a:ext uri="{FF2B5EF4-FFF2-40B4-BE49-F238E27FC236}">
                <a16:creationId xmlns:a16="http://schemas.microsoft.com/office/drawing/2014/main" id="{AEC395BA-9DD9-980F-BD51-ABBAC63822E3}"/>
              </a:ext>
            </a:extLst>
          </p:cNvPr>
          <p:cNvGrpSpPr/>
          <p:nvPr/>
        </p:nvGrpSpPr>
        <p:grpSpPr>
          <a:xfrm>
            <a:off x="14771998" y="9264404"/>
            <a:ext cx="3995017" cy="3313785"/>
            <a:chOff x="0" y="0"/>
            <a:chExt cx="3995016" cy="3313784"/>
          </a:xfrm>
        </p:grpSpPr>
        <p:grpSp>
          <p:nvGrpSpPr>
            <p:cNvPr id="41" name="그룹화">
              <a:extLst>
                <a:ext uri="{FF2B5EF4-FFF2-40B4-BE49-F238E27FC236}">
                  <a16:creationId xmlns:a16="http://schemas.microsoft.com/office/drawing/2014/main" id="{051D3670-F6B3-C661-8A9B-5FBED0A96943}"/>
                </a:ext>
              </a:extLst>
            </p:cNvPr>
            <p:cNvGrpSpPr/>
            <p:nvPr/>
          </p:nvGrpSpPr>
          <p:grpSpPr>
            <a:xfrm>
              <a:off x="-1" y="153"/>
              <a:ext cx="1014255" cy="3313632"/>
              <a:chOff x="0" y="0"/>
              <a:chExt cx="1014253" cy="3313631"/>
            </a:xfrm>
          </p:grpSpPr>
          <p:pic>
            <p:nvPicPr>
              <p:cNvPr id="450" name="pasted-image.tiff" descr="pasted-image.tiff">
                <a:extLst>
                  <a:ext uri="{FF2B5EF4-FFF2-40B4-BE49-F238E27FC236}">
                    <a16:creationId xmlns:a16="http://schemas.microsoft.com/office/drawing/2014/main" id="{799AA86D-7015-A164-69D2-7AD7425A84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1" name="pasted-image.tiff" descr="pasted-image.tiff">
                <a:extLst>
                  <a:ext uri="{FF2B5EF4-FFF2-40B4-BE49-F238E27FC236}">
                    <a16:creationId xmlns:a16="http://schemas.microsoft.com/office/drawing/2014/main" id="{4467818D-401B-0FFA-E339-85DD3049DE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8" t="37756" r="3904" b="31416"/>
              <a:stretch>
                <a:fillRect/>
              </a:stretch>
            </p:blipFill>
            <p:spPr>
              <a:xfrm>
                <a:off x="0" y="459725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2" name="pasted-image.tiff" descr="pasted-image.tiff">
                <a:extLst>
                  <a:ext uri="{FF2B5EF4-FFF2-40B4-BE49-F238E27FC236}">
                    <a16:creationId xmlns:a16="http://schemas.microsoft.com/office/drawing/2014/main" id="{B57D4B21-B458-2AD4-A54C-7E8F577A2D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645994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3" name="pasted-image.tiff" descr="pasted-image.tiff">
                <a:extLst>
                  <a:ext uri="{FF2B5EF4-FFF2-40B4-BE49-F238E27FC236}">
                    <a16:creationId xmlns:a16="http://schemas.microsoft.com/office/drawing/2014/main" id="{DDDB9F57-73AC-B352-2CF1-D1F986FC1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104441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4" name="pasted-image.tiff" descr="pasted-image.tiff">
                <a:extLst>
                  <a:ext uri="{FF2B5EF4-FFF2-40B4-BE49-F238E27FC236}">
                    <a16:creationId xmlns:a16="http://schemas.microsoft.com/office/drawing/2014/main" id="{518E18EB-7C61-40ED-5F06-1114C966DA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8" t="37756" r="3904" b="31416"/>
              <a:stretch>
                <a:fillRect/>
              </a:stretch>
            </p:blipFill>
            <p:spPr>
              <a:xfrm>
                <a:off x="0" y="1564166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5" name="pasted-image.tiff" descr="pasted-image.tiff">
                <a:extLst>
                  <a:ext uri="{FF2B5EF4-FFF2-40B4-BE49-F238E27FC236}">
                    <a16:creationId xmlns:a16="http://schemas.microsoft.com/office/drawing/2014/main" id="{5B5AADFB-733C-D881-1A72-7DAFBE0687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750435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6" name="pasted-image.tiff" descr="pasted-image.tiff">
                <a:extLst>
                  <a:ext uri="{FF2B5EF4-FFF2-40B4-BE49-F238E27FC236}">
                    <a16:creationId xmlns:a16="http://schemas.microsoft.com/office/drawing/2014/main" id="{5CF199B7-13F7-F2E9-2215-6B64811877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208882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7" name="pasted-image.tiff" descr="pasted-image.tiff">
                <a:extLst>
                  <a:ext uri="{FF2B5EF4-FFF2-40B4-BE49-F238E27FC236}">
                    <a16:creationId xmlns:a16="http://schemas.microsoft.com/office/drawing/2014/main" id="{448E255D-1191-CF9F-084C-730F9C138F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8" t="37756" r="3904" b="31416"/>
              <a:stretch>
                <a:fillRect/>
              </a:stretch>
            </p:blipFill>
            <p:spPr>
              <a:xfrm>
                <a:off x="0" y="2668607"/>
                <a:ext cx="1013946" cy="1820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8" name="pasted-image.tiff" descr="pasted-image.tiff">
                <a:extLst>
                  <a:ext uri="{FF2B5EF4-FFF2-40B4-BE49-F238E27FC236}">
                    <a16:creationId xmlns:a16="http://schemas.microsoft.com/office/drawing/2014/main" id="{60A2890A-E51B-022C-255C-F90BB9E10C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854876"/>
                <a:ext cx="1014254" cy="4587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2" name="그룹화">
              <a:extLst>
                <a:ext uri="{FF2B5EF4-FFF2-40B4-BE49-F238E27FC236}">
                  <a16:creationId xmlns:a16="http://schemas.microsoft.com/office/drawing/2014/main" id="{2638973C-562C-9E05-BC4D-69CC416DE8FE}"/>
                </a:ext>
              </a:extLst>
            </p:cNvPr>
            <p:cNvGrpSpPr/>
            <p:nvPr/>
          </p:nvGrpSpPr>
          <p:grpSpPr>
            <a:xfrm>
              <a:off x="1000249" y="153"/>
              <a:ext cx="1014254" cy="3313632"/>
              <a:chOff x="0" y="0"/>
              <a:chExt cx="1014253" cy="3313631"/>
            </a:xfrm>
          </p:grpSpPr>
          <p:pic>
            <p:nvPicPr>
              <p:cNvPr id="57" name="pasted-image.tiff" descr="pasted-image.tiff">
                <a:extLst>
                  <a:ext uri="{FF2B5EF4-FFF2-40B4-BE49-F238E27FC236}">
                    <a16:creationId xmlns:a16="http://schemas.microsoft.com/office/drawing/2014/main" id="{E445CD53-809D-033D-1737-74528342C5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8" name="pasted-image.tiff" descr="pasted-image.tiff">
                <a:extLst>
                  <a:ext uri="{FF2B5EF4-FFF2-40B4-BE49-F238E27FC236}">
                    <a16:creationId xmlns:a16="http://schemas.microsoft.com/office/drawing/2014/main" id="{0A0F4615-D0F2-D64C-77FA-E3E2517588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8" t="37756" r="3904" b="31416"/>
              <a:stretch>
                <a:fillRect/>
              </a:stretch>
            </p:blipFill>
            <p:spPr>
              <a:xfrm>
                <a:off x="0" y="459725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9" name="pasted-image.tiff" descr="pasted-image.tiff">
                <a:extLst>
                  <a:ext uri="{FF2B5EF4-FFF2-40B4-BE49-F238E27FC236}">
                    <a16:creationId xmlns:a16="http://schemas.microsoft.com/office/drawing/2014/main" id="{59C4A9D8-BFDD-B449-9E67-9B89D84331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645994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0" name="pasted-image.tiff" descr="pasted-image.tiff">
                <a:extLst>
                  <a:ext uri="{FF2B5EF4-FFF2-40B4-BE49-F238E27FC236}">
                    <a16:creationId xmlns:a16="http://schemas.microsoft.com/office/drawing/2014/main" id="{36D284A2-B045-CFF3-140E-710ADDCA8A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104441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1" name="pasted-image.tiff" descr="pasted-image.tiff">
                <a:extLst>
                  <a:ext uri="{FF2B5EF4-FFF2-40B4-BE49-F238E27FC236}">
                    <a16:creationId xmlns:a16="http://schemas.microsoft.com/office/drawing/2014/main" id="{DCE03B30-DA20-5E92-5E5C-E90A551647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8" t="37756" r="3904" b="31416"/>
              <a:stretch>
                <a:fillRect/>
              </a:stretch>
            </p:blipFill>
            <p:spPr>
              <a:xfrm>
                <a:off x="0" y="1564166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2" name="pasted-image.tiff" descr="pasted-image.tiff">
                <a:extLst>
                  <a:ext uri="{FF2B5EF4-FFF2-40B4-BE49-F238E27FC236}">
                    <a16:creationId xmlns:a16="http://schemas.microsoft.com/office/drawing/2014/main" id="{8E53FFEB-D0AB-735F-B6B5-5B72172ECF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750435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3" name="pasted-image.tiff" descr="pasted-image.tiff">
                <a:extLst>
                  <a:ext uri="{FF2B5EF4-FFF2-40B4-BE49-F238E27FC236}">
                    <a16:creationId xmlns:a16="http://schemas.microsoft.com/office/drawing/2014/main" id="{5E01C480-C0A1-7C9E-0BD1-B864C941F1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208882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48" name="pasted-image.tiff" descr="pasted-image.tiff">
                <a:extLst>
                  <a:ext uri="{FF2B5EF4-FFF2-40B4-BE49-F238E27FC236}">
                    <a16:creationId xmlns:a16="http://schemas.microsoft.com/office/drawing/2014/main" id="{82EEEB0B-BDF0-744D-CE50-BBC55407FD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8" t="37756" r="3904" b="31416"/>
              <a:stretch>
                <a:fillRect/>
              </a:stretch>
            </p:blipFill>
            <p:spPr>
              <a:xfrm>
                <a:off x="0" y="2668607"/>
                <a:ext cx="1013946" cy="1820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49" name="pasted-image.tiff" descr="pasted-image.tiff">
                <a:extLst>
                  <a:ext uri="{FF2B5EF4-FFF2-40B4-BE49-F238E27FC236}">
                    <a16:creationId xmlns:a16="http://schemas.microsoft.com/office/drawing/2014/main" id="{C0CD0662-43BA-DAA4-B4D4-A58ECFF975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854876"/>
                <a:ext cx="1014254" cy="4587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43" name="pasted-image.tiff" descr="pasted-image.tiff">
              <a:extLst>
                <a:ext uri="{FF2B5EF4-FFF2-40B4-BE49-F238E27FC236}">
                  <a16:creationId xmlns:a16="http://schemas.microsoft.com/office/drawing/2014/main" id="{D935F50C-5C3B-A40D-77E0-4B604D321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498" y="153"/>
              <a:ext cx="1014253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pasted-image.tiff" descr="pasted-image.tiff">
              <a:extLst>
                <a:ext uri="{FF2B5EF4-FFF2-40B4-BE49-F238E27FC236}">
                  <a16:creationId xmlns:a16="http://schemas.microsoft.com/office/drawing/2014/main" id="{63ED5DA7-78AB-959A-AEA2-BFC4C9FE1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000498" y="459878"/>
              <a:ext cx="1013946" cy="1820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pasted-image.tiff" descr="pasted-image.tiff">
              <a:extLst>
                <a:ext uri="{FF2B5EF4-FFF2-40B4-BE49-F238E27FC236}">
                  <a16:creationId xmlns:a16="http://schemas.microsoft.com/office/drawing/2014/main" id="{07E6DD73-A990-C66C-1831-8249BD292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498" y="646147"/>
              <a:ext cx="1014253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pasted-image.tiff" descr="pasted-image.tiff">
              <a:extLst>
                <a:ext uri="{FF2B5EF4-FFF2-40B4-BE49-F238E27FC236}">
                  <a16:creationId xmlns:a16="http://schemas.microsoft.com/office/drawing/2014/main" id="{7E93E09B-4735-67EE-05E7-CC9032F17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498" y="1104594"/>
              <a:ext cx="1014253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pasted-image.tiff" descr="pasted-image.tiff">
              <a:extLst>
                <a:ext uri="{FF2B5EF4-FFF2-40B4-BE49-F238E27FC236}">
                  <a16:creationId xmlns:a16="http://schemas.microsoft.com/office/drawing/2014/main" id="{A4924D4C-9E53-4156-3E3C-0F16D18CB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000498" y="1564319"/>
              <a:ext cx="1013946" cy="1820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pasted-image.tiff" descr="pasted-image.tiff">
              <a:extLst>
                <a:ext uri="{FF2B5EF4-FFF2-40B4-BE49-F238E27FC236}">
                  <a16:creationId xmlns:a16="http://schemas.microsoft.com/office/drawing/2014/main" id="{1611BC60-FE14-B99D-8AF0-050DDA4DE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498" y="1750589"/>
              <a:ext cx="1014253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pasted-image.tiff" descr="pasted-image.tiff">
              <a:extLst>
                <a:ext uri="{FF2B5EF4-FFF2-40B4-BE49-F238E27FC236}">
                  <a16:creationId xmlns:a16="http://schemas.microsoft.com/office/drawing/2014/main" id="{FAF661FE-14BA-D553-5710-8838A4836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498" y="2209036"/>
              <a:ext cx="1014253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pasted-image.tiff" descr="pasted-image.tiff">
              <a:extLst>
                <a:ext uri="{FF2B5EF4-FFF2-40B4-BE49-F238E27FC236}">
                  <a16:creationId xmlns:a16="http://schemas.microsoft.com/office/drawing/2014/main" id="{5F399E6E-CE5D-1A1D-C8A7-9FF782C5D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000498" y="2668761"/>
              <a:ext cx="1013946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pasted-image.tiff" descr="pasted-image.tiff">
              <a:extLst>
                <a:ext uri="{FF2B5EF4-FFF2-40B4-BE49-F238E27FC236}">
                  <a16:creationId xmlns:a16="http://schemas.microsoft.com/office/drawing/2014/main" id="{9CE72E80-BD2F-41FB-8BDF-EC70F7218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498" y="2855030"/>
              <a:ext cx="1014253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pasted-image.tiff" descr="pasted-image.tiff">
              <a:extLst>
                <a:ext uri="{FF2B5EF4-FFF2-40B4-BE49-F238E27FC236}">
                  <a16:creationId xmlns:a16="http://schemas.microsoft.com/office/drawing/2014/main" id="{B640A235-91B9-4B9F-1E7F-C739F093E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0763" y="0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pasted-image.tiff" descr="pasted-image.tiff">
              <a:extLst>
                <a:ext uri="{FF2B5EF4-FFF2-40B4-BE49-F238E27FC236}">
                  <a16:creationId xmlns:a16="http://schemas.microsoft.com/office/drawing/2014/main" id="{0396A0E3-FF71-354F-D29F-01ED3617D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980763" y="459725"/>
              <a:ext cx="1013947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pasted-image.tiff" descr="pasted-image.tiff">
              <a:extLst>
                <a:ext uri="{FF2B5EF4-FFF2-40B4-BE49-F238E27FC236}">
                  <a16:creationId xmlns:a16="http://schemas.microsoft.com/office/drawing/2014/main" id="{D21D3780-D4D8-EB35-EBEC-A60ADD76A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0763" y="645994"/>
              <a:ext cx="1014254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5" name="pasted-image.tiff" descr="pasted-image.tiff">
              <a:extLst>
                <a:ext uri="{FF2B5EF4-FFF2-40B4-BE49-F238E27FC236}">
                  <a16:creationId xmlns:a16="http://schemas.microsoft.com/office/drawing/2014/main" id="{8E78B74F-C9A6-4946-17FE-0BBB8E11F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0763" y="1104441"/>
              <a:ext cx="1014254" cy="4587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" name="pasted-image.tiff" descr="pasted-image.tiff">
              <a:extLst>
                <a:ext uri="{FF2B5EF4-FFF2-40B4-BE49-F238E27FC236}">
                  <a16:creationId xmlns:a16="http://schemas.microsoft.com/office/drawing/2014/main" id="{02F69685-C85B-7FEA-76DD-7455BB2DDF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980763" y="1564166"/>
              <a:ext cx="1013947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cxnSp>
        <p:nvCxnSpPr>
          <p:cNvPr id="428" name="Connection Line"/>
          <p:cNvCxnSpPr>
            <a:stCxn id="424" idx="0"/>
            <a:endCxn id="495" idx="0"/>
          </p:cNvCxnSpPr>
          <p:nvPr/>
        </p:nvCxnSpPr>
        <p:spPr>
          <a:xfrm>
            <a:off x="994293" y="3948189"/>
            <a:ext cx="1428150" cy="126364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29" name="Connection Line"/>
          <p:cNvCxnSpPr>
            <a:stCxn id="425" idx="0"/>
            <a:endCxn id="495" idx="0"/>
          </p:cNvCxnSpPr>
          <p:nvPr/>
        </p:nvCxnSpPr>
        <p:spPr>
          <a:xfrm>
            <a:off x="1327397" y="3038504"/>
            <a:ext cx="1095046" cy="2173327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0" name="Connection Line"/>
          <p:cNvCxnSpPr>
            <a:stCxn id="426" idx="0"/>
            <a:endCxn id="495" idx="0"/>
          </p:cNvCxnSpPr>
          <p:nvPr/>
        </p:nvCxnSpPr>
        <p:spPr>
          <a:xfrm flipH="1">
            <a:off x="2422442" y="3038504"/>
            <a:ext cx="730852" cy="2173327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6" name="Connection Line"/>
          <p:cNvCxnSpPr>
            <a:stCxn id="495" idx="0"/>
            <a:endCxn id="412" idx="0"/>
          </p:cNvCxnSpPr>
          <p:nvPr/>
        </p:nvCxnSpPr>
        <p:spPr>
          <a:xfrm>
            <a:off x="2422442" y="5211830"/>
            <a:ext cx="2832481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419" name="Connection Line"/>
          <p:cNvCxnSpPr>
            <a:stCxn id="412" idx="0"/>
            <a:endCxn id="413" idx="0"/>
          </p:cNvCxnSpPr>
          <p:nvPr/>
        </p:nvCxnSpPr>
        <p:spPr>
          <a:xfrm flipV="1">
            <a:off x="5254922" y="5157737"/>
            <a:ext cx="7270289" cy="54094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3" name="Connection Line"/>
          <p:cNvCxnSpPr>
            <a:stCxn id="432" idx="0"/>
            <a:endCxn id="417" idx="0"/>
          </p:cNvCxnSpPr>
          <p:nvPr/>
        </p:nvCxnSpPr>
        <p:spPr>
          <a:xfrm flipV="1">
            <a:off x="1327397" y="7982459"/>
            <a:ext cx="3936655" cy="1174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23" name="Connection Line"/>
          <p:cNvCxnSpPr>
            <a:stCxn id="417" idx="0"/>
            <a:endCxn id="418" idx="0"/>
          </p:cNvCxnSpPr>
          <p:nvPr/>
        </p:nvCxnSpPr>
        <p:spPr>
          <a:xfrm flipV="1">
            <a:off x="5264051" y="7982458"/>
            <a:ext cx="11358184" cy="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pic>
        <p:nvPicPr>
          <p:cNvPr id="272" name="붙여넣은 이미지.tiff" descr="붙여넣은 이미지.tiff"/>
          <p:cNvPicPr>
            <a:picLocks noChangeAspect="1"/>
          </p:cNvPicPr>
          <p:nvPr/>
        </p:nvPicPr>
        <p:blipFill>
          <a:blip r:embed="rId4"/>
          <a:srcRect b="14245"/>
          <a:stretch>
            <a:fillRect/>
          </a:stretch>
        </p:blipFill>
        <p:spPr>
          <a:xfrm>
            <a:off x="6970766" y="8185185"/>
            <a:ext cx="8880723" cy="4284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95"/>
                </a:lnTo>
                <a:lnTo>
                  <a:pt x="0" y="21600"/>
                </a:lnTo>
                <a:lnTo>
                  <a:pt x="412" y="21600"/>
                </a:lnTo>
                <a:lnTo>
                  <a:pt x="412" y="12893"/>
                </a:lnTo>
                <a:lnTo>
                  <a:pt x="412" y="598"/>
                </a:lnTo>
                <a:lnTo>
                  <a:pt x="9687" y="598"/>
                </a:lnTo>
                <a:lnTo>
                  <a:pt x="18962" y="598"/>
                </a:lnTo>
                <a:lnTo>
                  <a:pt x="18962" y="12893"/>
                </a:lnTo>
                <a:lnTo>
                  <a:pt x="18962" y="21600"/>
                </a:lnTo>
                <a:lnTo>
                  <a:pt x="21600" y="21600"/>
                </a:lnTo>
                <a:lnTo>
                  <a:pt x="21600" y="12595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3808" y="1110"/>
                </a:moveTo>
                <a:cubicBezTo>
                  <a:pt x="3694" y="1110"/>
                  <a:pt x="3438" y="1456"/>
                  <a:pt x="3366" y="1707"/>
                </a:cubicBezTo>
                <a:cubicBezTo>
                  <a:pt x="3278" y="2016"/>
                  <a:pt x="3276" y="2718"/>
                  <a:pt x="3364" y="2977"/>
                </a:cubicBezTo>
                <a:cubicBezTo>
                  <a:pt x="3401" y="3085"/>
                  <a:pt x="3489" y="3248"/>
                  <a:pt x="3560" y="3337"/>
                </a:cubicBezTo>
                <a:cubicBezTo>
                  <a:pt x="3639" y="3437"/>
                  <a:pt x="3765" y="3501"/>
                  <a:pt x="3883" y="3501"/>
                </a:cubicBezTo>
                <a:cubicBezTo>
                  <a:pt x="4041" y="3502"/>
                  <a:pt x="4105" y="3453"/>
                  <a:pt x="4221" y="3241"/>
                </a:cubicBezTo>
                <a:cubicBezTo>
                  <a:pt x="4497" y="2739"/>
                  <a:pt x="4512" y="2008"/>
                  <a:pt x="4257" y="1481"/>
                </a:cubicBezTo>
                <a:cubicBezTo>
                  <a:pt x="4117" y="1191"/>
                  <a:pt x="3923" y="1107"/>
                  <a:pt x="3947" y="1346"/>
                </a:cubicBezTo>
                <a:cubicBezTo>
                  <a:pt x="3953" y="1406"/>
                  <a:pt x="3917" y="1448"/>
                  <a:pt x="3864" y="1445"/>
                </a:cubicBezTo>
                <a:cubicBezTo>
                  <a:pt x="3813" y="1441"/>
                  <a:pt x="3795" y="1418"/>
                  <a:pt x="3823" y="1395"/>
                </a:cubicBezTo>
                <a:cubicBezTo>
                  <a:pt x="3898" y="1332"/>
                  <a:pt x="3886" y="1110"/>
                  <a:pt x="3808" y="1110"/>
                </a:cubicBezTo>
                <a:close/>
                <a:moveTo>
                  <a:pt x="5441" y="1184"/>
                </a:moveTo>
                <a:lnTo>
                  <a:pt x="5441" y="2385"/>
                </a:lnTo>
                <a:cubicBezTo>
                  <a:pt x="5441" y="3529"/>
                  <a:pt x="5445" y="3585"/>
                  <a:pt x="5523" y="3585"/>
                </a:cubicBezTo>
                <a:cubicBezTo>
                  <a:pt x="5600" y="3585"/>
                  <a:pt x="5606" y="3529"/>
                  <a:pt x="5606" y="2711"/>
                </a:cubicBezTo>
                <a:lnTo>
                  <a:pt x="5607" y="1837"/>
                </a:lnTo>
                <a:lnTo>
                  <a:pt x="5826" y="2641"/>
                </a:lnTo>
                <a:cubicBezTo>
                  <a:pt x="6068" y="3532"/>
                  <a:pt x="6140" y="3682"/>
                  <a:pt x="6242" y="3505"/>
                </a:cubicBezTo>
                <a:cubicBezTo>
                  <a:pt x="6298" y="3409"/>
                  <a:pt x="6307" y="3220"/>
                  <a:pt x="6297" y="2315"/>
                </a:cubicBezTo>
                <a:cubicBezTo>
                  <a:pt x="6286" y="1272"/>
                  <a:pt x="6283" y="1237"/>
                  <a:pt x="6193" y="1210"/>
                </a:cubicBezTo>
                <a:cubicBezTo>
                  <a:pt x="6102" y="1184"/>
                  <a:pt x="6101" y="1202"/>
                  <a:pt x="6101" y="2023"/>
                </a:cubicBezTo>
                <a:lnTo>
                  <a:pt x="6101" y="2861"/>
                </a:lnTo>
                <a:lnTo>
                  <a:pt x="5884" y="2049"/>
                </a:lnTo>
                <a:cubicBezTo>
                  <a:pt x="5701" y="1361"/>
                  <a:pt x="5650" y="1233"/>
                  <a:pt x="5554" y="1210"/>
                </a:cubicBezTo>
                <a:lnTo>
                  <a:pt x="5441" y="1184"/>
                </a:lnTo>
                <a:close/>
                <a:moveTo>
                  <a:pt x="701" y="1194"/>
                </a:moveTo>
                <a:lnTo>
                  <a:pt x="701" y="2341"/>
                </a:lnTo>
                <a:cubicBezTo>
                  <a:pt x="701" y="3176"/>
                  <a:pt x="714" y="3499"/>
                  <a:pt x="752" y="3531"/>
                </a:cubicBezTo>
                <a:cubicBezTo>
                  <a:pt x="780" y="3556"/>
                  <a:pt x="915" y="3568"/>
                  <a:pt x="1051" y="3559"/>
                </a:cubicBezTo>
                <a:cubicBezTo>
                  <a:pt x="1268" y="3545"/>
                  <a:pt x="1298" y="3523"/>
                  <a:pt x="1298" y="3373"/>
                </a:cubicBezTo>
                <a:cubicBezTo>
                  <a:pt x="1298" y="3230"/>
                  <a:pt x="1266" y="3197"/>
                  <a:pt x="1102" y="3175"/>
                </a:cubicBezTo>
                <a:lnTo>
                  <a:pt x="906" y="3149"/>
                </a:lnTo>
                <a:lnTo>
                  <a:pt x="906" y="2173"/>
                </a:lnTo>
                <a:lnTo>
                  <a:pt x="906" y="1194"/>
                </a:lnTo>
                <a:lnTo>
                  <a:pt x="804" y="1194"/>
                </a:lnTo>
                <a:lnTo>
                  <a:pt x="701" y="1194"/>
                </a:lnTo>
                <a:close/>
                <a:moveTo>
                  <a:pt x="2144" y="1194"/>
                </a:moveTo>
                <a:cubicBezTo>
                  <a:pt x="2071" y="1194"/>
                  <a:pt x="2061" y="1252"/>
                  <a:pt x="2061" y="1665"/>
                </a:cubicBezTo>
                <a:lnTo>
                  <a:pt x="2061" y="2135"/>
                </a:lnTo>
                <a:lnTo>
                  <a:pt x="1834" y="2135"/>
                </a:lnTo>
                <a:lnTo>
                  <a:pt x="1607" y="2135"/>
                </a:lnTo>
                <a:lnTo>
                  <a:pt x="1607" y="1659"/>
                </a:lnTo>
                <a:cubicBezTo>
                  <a:pt x="1607" y="1214"/>
                  <a:pt x="1601" y="1185"/>
                  <a:pt x="1515" y="1210"/>
                </a:cubicBezTo>
                <a:cubicBezTo>
                  <a:pt x="1425" y="1237"/>
                  <a:pt x="1422" y="1272"/>
                  <a:pt x="1410" y="2301"/>
                </a:cubicBezTo>
                <a:cubicBezTo>
                  <a:pt x="1404" y="2885"/>
                  <a:pt x="1409" y="3414"/>
                  <a:pt x="1420" y="3475"/>
                </a:cubicBezTo>
                <a:cubicBezTo>
                  <a:pt x="1431" y="3537"/>
                  <a:pt x="1478" y="3585"/>
                  <a:pt x="1524" y="3585"/>
                </a:cubicBezTo>
                <a:cubicBezTo>
                  <a:pt x="1600" y="3585"/>
                  <a:pt x="1607" y="3532"/>
                  <a:pt x="1607" y="3031"/>
                </a:cubicBezTo>
                <a:lnTo>
                  <a:pt x="1607" y="2477"/>
                </a:lnTo>
                <a:lnTo>
                  <a:pt x="1834" y="2477"/>
                </a:lnTo>
                <a:lnTo>
                  <a:pt x="2061" y="2477"/>
                </a:lnTo>
                <a:lnTo>
                  <a:pt x="2061" y="3031"/>
                </a:lnTo>
                <a:cubicBezTo>
                  <a:pt x="2061" y="3529"/>
                  <a:pt x="2070" y="3585"/>
                  <a:pt x="2144" y="3585"/>
                </a:cubicBezTo>
                <a:cubicBezTo>
                  <a:pt x="2222" y="3585"/>
                  <a:pt x="2226" y="3529"/>
                  <a:pt x="2226" y="2391"/>
                </a:cubicBezTo>
                <a:cubicBezTo>
                  <a:pt x="2226" y="1252"/>
                  <a:pt x="2222" y="1194"/>
                  <a:pt x="2144" y="1194"/>
                </a:cubicBezTo>
                <a:close/>
                <a:moveTo>
                  <a:pt x="2940" y="1194"/>
                </a:moveTo>
                <a:cubicBezTo>
                  <a:pt x="2618" y="1194"/>
                  <a:pt x="2432" y="1634"/>
                  <a:pt x="2432" y="2391"/>
                </a:cubicBezTo>
                <a:cubicBezTo>
                  <a:pt x="2432" y="2909"/>
                  <a:pt x="2515" y="3279"/>
                  <a:pt x="2670" y="3453"/>
                </a:cubicBezTo>
                <a:cubicBezTo>
                  <a:pt x="2890" y="3701"/>
                  <a:pt x="3257" y="3515"/>
                  <a:pt x="3257" y="3157"/>
                </a:cubicBezTo>
                <a:cubicBezTo>
                  <a:pt x="3257" y="2955"/>
                  <a:pt x="3263" y="2956"/>
                  <a:pt x="3078" y="3115"/>
                </a:cubicBezTo>
                <a:cubicBezTo>
                  <a:pt x="2804" y="3353"/>
                  <a:pt x="2638" y="3064"/>
                  <a:pt x="2638" y="2349"/>
                </a:cubicBezTo>
                <a:cubicBezTo>
                  <a:pt x="2638" y="2045"/>
                  <a:pt x="2661" y="1909"/>
                  <a:pt x="2739" y="1747"/>
                </a:cubicBezTo>
                <a:cubicBezTo>
                  <a:pt x="2855" y="1506"/>
                  <a:pt x="2940" y="1487"/>
                  <a:pt x="3103" y="1663"/>
                </a:cubicBezTo>
                <a:cubicBezTo>
                  <a:pt x="3206" y="1774"/>
                  <a:pt x="3221" y="1772"/>
                  <a:pt x="3244" y="1649"/>
                </a:cubicBezTo>
                <a:cubicBezTo>
                  <a:pt x="3281" y="1450"/>
                  <a:pt x="3111" y="1194"/>
                  <a:pt x="2940" y="1194"/>
                </a:cubicBezTo>
                <a:close/>
                <a:moveTo>
                  <a:pt x="4555" y="1238"/>
                </a:moveTo>
                <a:lnTo>
                  <a:pt x="4544" y="2301"/>
                </a:lnTo>
                <a:cubicBezTo>
                  <a:pt x="4537" y="2885"/>
                  <a:pt x="4541" y="3417"/>
                  <a:pt x="4553" y="3481"/>
                </a:cubicBezTo>
                <a:cubicBezTo>
                  <a:pt x="4565" y="3546"/>
                  <a:pt x="4608" y="3585"/>
                  <a:pt x="4648" y="3569"/>
                </a:cubicBezTo>
                <a:cubicBezTo>
                  <a:pt x="4702" y="3548"/>
                  <a:pt x="4722" y="3442"/>
                  <a:pt x="4732" y="3143"/>
                </a:cubicBezTo>
                <a:cubicBezTo>
                  <a:pt x="4744" y="2754"/>
                  <a:pt x="4748" y="2745"/>
                  <a:pt x="4903" y="2691"/>
                </a:cubicBezTo>
                <a:cubicBezTo>
                  <a:pt x="5113" y="2617"/>
                  <a:pt x="5243" y="2322"/>
                  <a:pt x="5243" y="1917"/>
                </a:cubicBezTo>
                <a:cubicBezTo>
                  <a:pt x="5243" y="1423"/>
                  <a:pt x="5127" y="1239"/>
                  <a:pt x="4812" y="1238"/>
                </a:cubicBezTo>
                <a:lnTo>
                  <a:pt x="4555" y="1238"/>
                </a:lnTo>
                <a:close/>
                <a:moveTo>
                  <a:pt x="6307" y="5120"/>
                </a:moveTo>
                <a:lnTo>
                  <a:pt x="6307" y="6232"/>
                </a:lnTo>
                <a:lnTo>
                  <a:pt x="6307" y="7343"/>
                </a:lnTo>
                <a:lnTo>
                  <a:pt x="6791" y="7343"/>
                </a:lnTo>
                <a:lnTo>
                  <a:pt x="7275" y="7345"/>
                </a:lnTo>
                <a:lnTo>
                  <a:pt x="7285" y="7685"/>
                </a:lnTo>
                <a:cubicBezTo>
                  <a:pt x="7297" y="8121"/>
                  <a:pt x="7378" y="8446"/>
                  <a:pt x="7558" y="8773"/>
                </a:cubicBezTo>
                <a:cubicBezTo>
                  <a:pt x="7710" y="9050"/>
                  <a:pt x="8060" y="9357"/>
                  <a:pt x="8321" y="9443"/>
                </a:cubicBezTo>
                <a:cubicBezTo>
                  <a:pt x="8460" y="9490"/>
                  <a:pt x="8476" y="9519"/>
                  <a:pt x="8460" y="9700"/>
                </a:cubicBezTo>
                <a:cubicBezTo>
                  <a:pt x="8446" y="9844"/>
                  <a:pt x="8460" y="9904"/>
                  <a:pt x="8504" y="9904"/>
                </a:cubicBezTo>
                <a:cubicBezTo>
                  <a:pt x="8539" y="9904"/>
                  <a:pt x="8577" y="9856"/>
                  <a:pt x="8588" y="9798"/>
                </a:cubicBezTo>
                <a:cubicBezTo>
                  <a:pt x="8600" y="9734"/>
                  <a:pt x="8610" y="9750"/>
                  <a:pt x="8612" y="9840"/>
                </a:cubicBezTo>
                <a:cubicBezTo>
                  <a:pt x="8617" y="10058"/>
                  <a:pt x="8780" y="10039"/>
                  <a:pt x="8780" y="9820"/>
                </a:cubicBezTo>
                <a:cubicBezTo>
                  <a:pt x="8780" y="9697"/>
                  <a:pt x="8806" y="9650"/>
                  <a:pt x="8873" y="9658"/>
                </a:cubicBezTo>
                <a:cubicBezTo>
                  <a:pt x="8943" y="9665"/>
                  <a:pt x="8947" y="9678"/>
                  <a:pt x="8893" y="9708"/>
                </a:cubicBezTo>
                <a:cubicBezTo>
                  <a:pt x="8807" y="9754"/>
                  <a:pt x="8795" y="10076"/>
                  <a:pt x="8880" y="10076"/>
                </a:cubicBezTo>
                <a:cubicBezTo>
                  <a:pt x="8912" y="10076"/>
                  <a:pt x="8947" y="10026"/>
                  <a:pt x="8959" y="9968"/>
                </a:cubicBezTo>
                <a:cubicBezTo>
                  <a:pt x="8971" y="9904"/>
                  <a:pt x="8981" y="9922"/>
                  <a:pt x="8983" y="10012"/>
                </a:cubicBezTo>
                <a:cubicBezTo>
                  <a:pt x="8988" y="10239"/>
                  <a:pt x="9151" y="10208"/>
                  <a:pt x="9151" y="9980"/>
                </a:cubicBezTo>
                <a:cubicBezTo>
                  <a:pt x="9151" y="9814"/>
                  <a:pt x="9167" y="9802"/>
                  <a:pt x="9327" y="9852"/>
                </a:cubicBezTo>
                <a:cubicBezTo>
                  <a:pt x="9423" y="9881"/>
                  <a:pt x="9622" y="10030"/>
                  <a:pt x="9770" y="10182"/>
                </a:cubicBezTo>
                <a:cubicBezTo>
                  <a:pt x="9991" y="10411"/>
                  <a:pt x="10053" y="10525"/>
                  <a:pt x="10130" y="10840"/>
                </a:cubicBezTo>
                <a:cubicBezTo>
                  <a:pt x="10181" y="11050"/>
                  <a:pt x="10222" y="11309"/>
                  <a:pt x="10222" y="11416"/>
                </a:cubicBezTo>
                <a:cubicBezTo>
                  <a:pt x="10222" y="11600"/>
                  <a:pt x="10207" y="11612"/>
                  <a:pt x="9955" y="11612"/>
                </a:cubicBezTo>
                <a:lnTo>
                  <a:pt x="9687" y="11612"/>
                </a:lnTo>
                <a:lnTo>
                  <a:pt x="9687" y="12060"/>
                </a:lnTo>
                <a:lnTo>
                  <a:pt x="9687" y="12509"/>
                </a:lnTo>
                <a:lnTo>
                  <a:pt x="9100" y="12453"/>
                </a:lnTo>
                <a:cubicBezTo>
                  <a:pt x="8105" y="12358"/>
                  <a:pt x="7808" y="12149"/>
                  <a:pt x="7321" y="11198"/>
                </a:cubicBezTo>
                <a:cubicBezTo>
                  <a:pt x="6790" y="10162"/>
                  <a:pt x="6465" y="9927"/>
                  <a:pt x="5452" y="9846"/>
                </a:cubicBezTo>
                <a:lnTo>
                  <a:pt x="4823" y="9794"/>
                </a:lnTo>
                <a:lnTo>
                  <a:pt x="4823" y="9295"/>
                </a:lnTo>
                <a:lnTo>
                  <a:pt x="4823" y="8795"/>
                </a:lnTo>
                <a:lnTo>
                  <a:pt x="3771" y="8795"/>
                </a:lnTo>
                <a:lnTo>
                  <a:pt x="2720" y="8795"/>
                </a:lnTo>
                <a:lnTo>
                  <a:pt x="2720" y="9904"/>
                </a:lnTo>
                <a:lnTo>
                  <a:pt x="2720" y="11014"/>
                </a:lnTo>
                <a:lnTo>
                  <a:pt x="3771" y="11014"/>
                </a:lnTo>
                <a:lnTo>
                  <a:pt x="4823" y="11014"/>
                </a:lnTo>
                <a:lnTo>
                  <a:pt x="4823" y="10532"/>
                </a:lnTo>
                <a:lnTo>
                  <a:pt x="4823" y="10052"/>
                </a:lnTo>
                <a:lnTo>
                  <a:pt x="5327" y="10112"/>
                </a:lnTo>
                <a:cubicBezTo>
                  <a:pt x="6407" y="10242"/>
                  <a:pt x="6748" y="10483"/>
                  <a:pt x="7253" y="11480"/>
                </a:cubicBezTo>
                <a:cubicBezTo>
                  <a:pt x="7435" y="11839"/>
                  <a:pt x="7664" y="12201"/>
                  <a:pt x="7768" y="12293"/>
                </a:cubicBezTo>
                <a:cubicBezTo>
                  <a:pt x="8065" y="12557"/>
                  <a:pt x="8552" y="12732"/>
                  <a:pt x="9140" y="12785"/>
                </a:cubicBezTo>
                <a:cubicBezTo>
                  <a:pt x="9582" y="12824"/>
                  <a:pt x="9687" y="12857"/>
                  <a:pt x="9687" y="12959"/>
                </a:cubicBezTo>
                <a:cubicBezTo>
                  <a:pt x="9687" y="13068"/>
                  <a:pt x="9385" y="13076"/>
                  <a:pt x="7297" y="13021"/>
                </a:cubicBezTo>
                <a:cubicBezTo>
                  <a:pt x="5209" y="12965"/>
                  <a:pt x="4906" y="12974"/>
                  <a:pt x="4906" y="13083"/>
                </a:cubicBezTo>
                <a:cubicBezTo>
                  <a:pt x="4906" y="13223"/>
                  <a:pt x="5466" y="13272"/>
                  <a:pt x="8214" y="13377"/>
                </a:cubicBezTo>
                <a:cubicBezTo>
                  <a:pt x="9294" y="13418"/>
                  <a:pt x="9687" y="13460"/>
                  <a:pt x="9687" y="13533"/>
                </a:cubicBezTo>
                <a:cubicBezTo>
                  <a:pt x="9687" y="13602"/>
                  <a:pt x="9544" y="13638"/>
                  <a:pt x="9223" y="13651"/>
                </a:cubicBezTo>
                <a:cubicBezTo>
                  <a:pt x="8691" y="13673"/>
                  <a:pt x="8280" y="13776"/>
                  <a:pt x="7956" y="13969"/>
                </a:cubicBezTo>
                <a:cubicBezTo>
                  <a:pt x="7637" y="14159"/>
                  <a:pt x="7553" y="14265"/>
                  <a:pt x="7235" y="14864"/>
                </a:cubicBezTo>
                <a:cubicBezTo>
                  <a:pt x="6768" y="15740"/>
                  <a:pt x="6407" y="15974"/>
                  <a:pt x="5349" y="16092"/>
                </a:cubicBezTo>
                <a:lnTo>
                  <a:pt x="4823" y="16150"/>
                </a:lnTo>
                <a:lnTo>
                  <a:pt x="4823" y="15674"/>
                </a:lnTo>
                <a:lnTo>
                  <a:pt x="4823" y="15198"/>
                </a:lnTo>
                <a:lnTo>
                  <a:pt x="3771" y="15198"/>
                </a:lnTo>
                <a:lnTo>
                  <a:pt x="2720" y="15198"/>
                </a:lnTo>
                <a:lnTo>
                  <a:pt x="2720" y="16266"/>
                </a:lnTo>
                <a:lnTo>
                  <a:pt x="2720" y="17332"/>
                </a:lnTo>
                <a:lnTo>
                  <a:pt x="3771" y="17332"/>
                </a:lnTo>
                <a:lnTo>
                  <a:pt x="4823" y="17332"/>
                </a:lnTo>
                <a:lnTo>
                  <a:pt x="4823" y="16876"/>
                </a:lnTo>
                <a:lnTo>
                  <a:pt x="4823" y="16418"/>
                </a:lnTo>
                <a:lnTo>
                  <a:pt x="5452" y="16368"/>
                </a:lnTo>
                <a:cubicBezTo>
                  <a:pt x="6468" y="16286"/>
                  <a:pt x="6809" y="16062"/>
                  <a:pt x="7297" y="15156"/>
                </a:cubicBezTo>
                <a:cubicBezTo>
                  <a:pt x="7455" y="14861"/>
                  <a:pt x="7665" y="14541"/>
                  <a:pt x="7764" y="14445"/>
                </a:cubicBezTo>
                <a:cubicBezTo>
                  <a:pt x="8017" y="14199"/>
                  <a:pt x="8517" y="14020"/>
                  <a:pt x="9146" y="13951"/>
                </a:cubicBezTo>
                <a:lnTo>
                  <a:pt x="9687" y="13891"/>
                </a:lnTo>
                <a:lnTo>
                  <a:pt x="9687" y="14331"/>
                </a:lnTo>
                <a:lnTo>
                  <a:pt x="9687" y="14771"/>
                </a:lnTo>
                <a:lnTo>
                  <a:pt x="10800" y="14771"/>
                </a:lnTo>
                <a:lnTo>
                  <a:pt x="11912" y="14771"/>
                </a:lnTo>
                <a:lnTo>
                  <a:pt x="11912" y="14331"/>
                </a:lnTo>
                <a:lnTo>
                  <a:pt x="11912" y="13893"/>
                </a:lnTo>
                <a:lnTo>
                  <a:pt x="12439" y="13953"/>
                </a:lnTo>
                <a:cubicBezTo>
                  <a:pt x="13029" y="14020"/>
                  <a:pt x="13507" y="14196"/>
                  <a:pt x="13724" y="14429"/>
                </a:cubicBezTo>
                <a:cubicBezTo>
                  <a:pt x="13805" y="14516"/>
                  <a:pt x="13971" y="14764"/>
                  <a:pt x="14093" y="14982"/>
                </a:cubicBezTo>
                <a:cubicBezTo>
                  <a:pt x="14515" y="15733"/>
                  <a:pt x="14837" y="15936"/>
                  <a:pt x="15756" y="16024"/>
                </a:cubicBezTo>
                <a:lnTo>
                  <a:pt x="16324" y="16078"/>
                </a:lnTo>
                <a:lnTo>
                  <a:pt x="16324" y="16534"/>
                </a:lnTo>
                <a:lnTo>
                  <a:pt x="16324" y="16992"/>
                </a:lnTo>
                <a:lnTo>
                  <a:pt x="17375" y="16992"/>
                </a:lnTo>
                <a:lnTo>
                  <a:pt x="18425" y="16992"/>
                </a:lnTo>
                <a:lnTo>
                  <a:pt x="18425" y="15882"/>
                </a:lnTo>
                <a:lnTo>
                  <a:pt x="18425" y="14771"/>
                </a:lnTo>
                <a:lnTo>
                  <a:pt x="17375" y="14771"/>
                </a:lnTo>
                <a:lnTo>
                  <a:pt x="16324" y="14771"/>
                </a:lnTo>
                <a:lnTo>
                  <a:pt x="16324" y="15242"/>
                </a:lnTo>
                <a:lnTo>
                  <a:pt x="16324" y="15710"/>
                </a:lnTo>
                <a:lnTo>
                  <a:pt x="15915" y="15710"/>
                </a:lnTo>
                <a:cubicBezTo>
                  <a:pt x="15046" y="15710"/>
                  <a:pt x="14579" y="15452"/>
                  <a:pt x="14195" y="14755"/>
                </a:cubicBezTo>
                <a:cubicBezTo>
                  <a:pt x="13761" y="13967"/>
                  <a:pt x="13322" y="13696"/>
                  <a:pt x="12397" y="13649"/>
                </a:cubicBezTo>
                <a:cubicBezTo>
                  <a:pt x="12070" y="13632"/>
                  <a:pt x="11912" y="13592"/>
                  <a:pt x="11912" y="13527"/>
                </a:cubicBezTo>
                <a:cubicBezTo>
                  <a:pt x="11912" y="13458"/>
                  <a:pt x="12257" y="13416"/>
                  <a:pt x="13098" y="13377"/>
                </a:cubicBezTo>
                <a:cubicBezTo>
                  <a:pt x="13750" y="13347"/>
                  <a:pt x="14742" y="13296"/>
                  <a:pt x="15303" y="13265"/>
                </a:cubicBezTo>
                <a:lnTo>
                  <a:pt x="16324" y="13209"/>
                </a:lnTo>
                <a:lnTo>
                  <a:pt x="16324" y="13691"/>
                </a:lnTo>
                <a:lnTo>
                  <a:pt x="16324" y="14173"/>
                </a:lnTo>
                <a:lnTo>
                  <a:pt x="17375" y="14173"/>
                </a:lnTo>
                <a:lnTo>
                  <a:pt x="18425" y="14173"/>
                </a:lnTo>
                <a:lnTo>
                  <a:pt x="18425" y="13063"/>
                </a:lnTo>
                <a:lnTo>
                  <a:pt x="18425" y="11954"/>
                </a:lnTo>
                <a:lnTo>
                  <a:pt x="17375" y="11954"/>
                </a:lnTo>
                <a:lnTo>
                  <a:pt x="16324" y="11954"/>
                </a:lnTo>
                <a:lnTo>
                  <a:pt x="16324" y="12467"/>
                </a:lnTo>
                <a:lnTo>
                  <a:pt x="16324" y="12979"/>
                </a:lnTo>
                <a:lnTo>
                  <a:pt x="15694" y="12979"/>
                </a:lnTo>
                <a:cubicBezTo>
                  <a:pt x="15349" y="12979"/>
                  <a:pt x="14357" y="13004"/>
                  <a:pt x="13490" y="13035"/>
                </a:cubicBezTo>
                <a:cubicBezTo>
                  <a:pt x="12100" y="13085"/>
                  <a:pt x="11912" y="13076"/>
                  <a:pt x="11912" y="12963"/>
                </a:cubicBezTo>
                <a:cubicBezTo>
                  <a:pt x="11912" y="12858"/>
                  <a:pt x="12009" y="12824"/>
                  <a:pt x="12439" y="12779"/>
                </a:cubicBezTo>
                <a:cubicBezTo>
                  <a:pt x="13374" y="12680"/>
                  <a:pt x="13705" y="12418"/>
                  <a:pt x="14172" y="11400"/>
                </a:cubicBezTo>
                <a:cubicBezTo>
                  <a:pt x="14601" y="10466"/>
                  <a:pt x="14907" y="10232"/>
                  <a:pt x="15859" y="10110"/>
                </a:cubicBezTo>
                <a:lnTo>
                  <a:pt x="16324" y="10052"/>
                </a:lnTo>
                <a:lnTo>
                  <a:pt x="16324" y="10532"/>
                </a:lnTo>
                <a:lnTo>
                  <a:pt x="16324" y="11014"/>
                </a:lnTo>
                <a:lnTo>
                  <a:pt x="17375" y="11014"/>
                </a:lnTo>
                <a:lnTo>
                  <a:pt x="18425" y="11014"/>
                </a:lnTo>
                <a:lnTo>
                  <a:pt x="18425" y="9904"/>
                </a:lnTo>
                <a:lnTo>
                  <a:pt x="18425" y="8795"/>
                </a:lnTo>
                <a:lnTo>
                  <a:pt x="17375" y="8795"/>
                </a:lnTo>
                <a:lnTo>
                  <a:pt x="16324" y="8795"/>
                </a:lnTo>
                <a:lnTo>
                  <a:pt x="16324" y="9307"/>
                </a:lnTo>
                <a:lnTo>
                  <a:pt x="16324" y="9820"/>
                </a:lnTo>
                <a:lnTo>
                  <a:pt x="15901" y="9822"/>
                </a:lnTo>
                <a:cubicBezTo>
                  <a:pt x="14981" y="9828"/>
                  <a:pt x="14483" y="10196"/>
                  <a:pt x="14058" y="11186"/>
                </a:cubicBezTo>
                <a:cubicBezTo>
                  <a:pt x="13661" y="12111"/>
                  <a:pt x="13340" y="12363"/>
                  <a:pt x="12439" y="12455"/>
                </a:cubicBezTo>
                <a:lnTo>
                  <a:pt x="11912" y="12509"/>
                </a:lnTo>
                <a:lnTo>
                  <a:pt x="11912" y="12060"/>
                </a:lnTo>
                <a:cubicBezTo>
                  <a:pt x="11913" y="11680"/>
                  <a:pt x="11901" y="11612"/>
                  <a:pt x="11836" y="11612"/>
                </a:cubicBezTo>
                <a:cubicBezTo>
                  <a:pt x="11775" y="11612"/>
                  <a:pt x="11764" y="11566"/>
                  <a:pt x="11780" y="11378"/>
                </a:cubicBezTo>
                <a:cubicBezTo>
                  <a:pt x="11816" y="10975"/>
                  <a:pt x="11958" y="10660"/>
                  <a:pt x="12218" y="10408"/>
                </a:cubicBezTo>
                <a:cubicBezTo>
                  <a:pt x="12559" y="10079"/>
                  <a:pt x="12906" y="9942"/>
                  <a:pt x="14135" y="9646"/>
                </a:cubicBezTo>
                <a:cubicBezTo>
                  <a:pt x="15614" y="9289"/>
                  <a:pt x="16175" y="8971"/>
                  <a:pt x="16428" y="8347"/>
                </a:cubicBezTo>
                <a:cubicBezTo>
                  <a:pt x="16530" y="8097"/>
                  <a:pt x="16625" y="7541"/>
                  <a:pt x="16587" y="7415"/>
                </a:cubicBezTo>
                <a:cubicBezTo>
                  <a:pt x="16575" y="7375"/>
                  <a:pt x="16790" y="7343"/>
                  <a:pt x="17063" y="7343"/>
                </a:cubicBezTo>
                <a:lnTo>
                  <a:pt x="17560" y="7343"/>
                </a:lnTo>
                <a:lnTo>
                  <a:pt x="17560" y="6232"/>
                </a:lnTo>
                <a:lnTo>
                  <a:pt x="17560" y="5124"/>
                </a:lnTo>
                <a:lnTo>
                  <a:pt x="16509" y="5124"/>
                </a:lnTo>
                <a:lnTo>
                  <a:pt x="15458" y="5124"/>
                </a:lnTo>
                <a:lnTo>
                  <a:pt x="15458" y="6232"/>
                </a:lnTo>
                <a:lnTo>
                  <a:pt x="15458" y="7343"/>
                </a:lnTo>
                <a:lnTo>
                  <a:pt x="15971" y="7343"/>
                </a:lnTo>
                <a:lnTo>
                  <a:pt x="16484" y="7343"/>
                </a:lnTo>
                <a:lnTo>
                  <a:pt x="16438" y="7621"/>
                </a:lnTo>
                <a:cubicBezTo>
                  <a:pt x="16412" y="7773"/>
                  <a:pt x="16367" y="7978"/>
                  <a:pt x="16336" y="8077"/>
                </a:cubicBezTo>
                <a:cubicBezTo>
                  <a:pt x="16254" y="8341"/>
                  <a:pt x="15919" y="8691"/>
                  <a:pt x="15567" y="8877"/>
                </a:cubicBezTo>
                <a:cubicBezTo>
                  <a:pt x="15292" y="9023"/>
                  <a:pt x="14345" y="9298"/>
                  <a:pt x="13664" y="9429"/>
                </a:cubicBezTo>
                <a:lnTo>
                  <a:pt x="13417" y="9478"/>
                </a:lnTo>
                <a:lnTo>
                  <a:pt x="13681" y="9299"/>
                </a:lnTo>
                <a:cubicBezTo>
                  <a:pt x="14001" y="9084"/>
                  <a:pt x="14225" y="8803"/>
                  <a:pt x="14339" y="8471"/>
                </a:cubicBezTo>
                <a:cubicBezTo>
                  <a:pt x="14427" y="8215"/>
                  <a:pt x="14520" y="7532"/>
                  <a:pt x="14484" y="7411"/>
                </a:cubicBezTo>
                <a:cubicBezTo>
                  <a:pt x="14473" y="7373"/>
                  <a:pt x="14641" y="7343"/>
                  <a:pt x="14858" y="7343"/>
                </a:cubicBezTo>
                <a:lnTo>
                  <a:pt x="15251" y="7343"/>
                </a:lnTo>
                <a:lnTo>
                  <a:pt x="15251" y="6232"/>
                </a:lnTo>
                <a:lnTo>
                  <a:pt x="15251" y="5124"/>
                </a:lnTo>
                <a:lnTo>
                  <a:pt x="14221" y="5124"/>
                </a:lnTo>
                <a:lnTo>
                  <a:pt x="13191" y="5124"/>
                </a:lnTo>
                <a:lnTo>
                  <a:pt x="13191" y="6230"/>
                </a:lnTo>
                <a:lnTo>
                  <a:pt x="13191" y="7337"/>
                </a:lnTo>
                <a:lnTo>
                  <a:pt x="13560" y="7361"/>
                </a:lnTo>
                <a:lnTo>
                  <a:pt x="13930" y="7385"/>
                </a:lnTo>
                <a:lnTo>
                  <a:pt x="13879" y="7597"/>
                </a:lnTo>
                <a:cubicBezTo>
                  <a:pt x="13799" y="7929"/>
                  <a:pt x="13487" y="8129"/>
                  <a:pt x="13047" y="8131"/>
                </a:cubicBezTo>
                <a:cubicBezTo>
                  <a:pt x="12667" y="8133"/>
                  <a:pt x="12432" y="8005"/>
                  <a:pt x="12275" y="7711"/>
                </a:cubicBezTo>
                <a:cubicBezTo>
                  <a:pt x="12118" y="7415"/>
                  <a:pt x="12180" y="7343"/>
                  <a:pt x="12593" y="7343"/>
                </a:cubicBezTo>
                <a:lnTo>
                  <a:pt x="12985" y="7343"/>
                </a:lnTo>
                <a:lnTo>
                  <a:pt x="12985" y="6232"/>
                </a:lnTo>
                <a:lnTo>
                  <a:pt x="12985" y="5124"/>
                </a:lnTo>
                <a:lnTo>
                  <a:pt x="11934" y="5124"/>
                </a:lnTo>
                <a:lnTo>
                  <a:pt x="10883" y="5124"/>
                </a:lnTo>
                <a:lnTo>
                  <a:pt x="10883" y="6232"/>
                </a:lnTo>
                <a:lnTo>
                  <a:pt x="10883" y="7343"/>
                </a:lnTo>
                <a:lnTo>
                  <a:pt x="11259" y="7343"/>
                </a:lnTo>
                <a:lnTo>
                  <a:pt x="11635" y="7343"/>
                </a:lnTo>
                <a:lnTo>
                  <a:pt x="11608" y="7889"/>
                </a:lnTo>
                <a:cubicBezTo>
                  <a:pt x="11568" y="8706"/>
                  <a:pt x="11518" y="8911"/>
                  <a:pt x="11237" y="9423"/>
                </a:cubicBezTo>
                <a:cubicBezTo>
                  <a:pt x="10957" y="9933"/>
                  <a:pt x="10908" y="10146"/>
                  <a:pt x="10858" y="11078"/>
                </a:cubicBezTo>
                <a:cubicBezTo>
                  <a:pt x="10843" y="11372"/>
                  <a:pt x="10817" y="11612"/>
                  <a:pt x="10800" y="11612"/>
                </a:cubicBezTo>
                <a:cubicBezTo>
                  <a:pt x="10784" y="11612"/>
                  <a:pt x="10759" y="11382"/>
                  <a:pt x="10744" y="11100"/>
                </a:cubicBezTo>
                <a:cubicBezTo>
                  <a:pt x="10716" y="10544"/>
                  <a:pt x="10631" y="10046"/>
                  <a:pt x="10520" y="9792"/>
                </a:cubicBezTo>
                <a:cubicBezTo>
                  <a:pt x="10481" y="9703"/>
                  <a:pt x="10357" y="9533"/>
                  <a:pt x="10244" y="9415"/>
                </a:cubicBezTo>
                <a:cubicBezTo>
                  <a:pt x="9874" y="9032"/>
                  <a:pt x="9784" y="8765"/>
                  <a:pt x="9734" y="7895"/>
                </a:cubicBezTo>
                <a:lnTo>
                  <a:pt x="9702" y="7343"/>
                </a:lnTo>
                <a:lnTo>
                  <a:pt x="10188" y="7343"/>
                </a:lnTo>
                <a:lnTo>
                  <a:pt x="10676" y="7343"/>
                </a:lnTo>
                <a:lnTo>
                  <a:pt x="10676" y="6232"/>
                </a:lnTo>
                <a:lnTo>
                  <a:pt x="10676" y="5124"/>
                </a:lnTo>
                <a:lnTo>
                  <a:pt x="9625" y="5124"/>
                </a:lnTo>
                <a:lnTo>
                  <a:pt x="8574" y="5124"/>
                </a:lnTo>
                <a:lnTo>
                  <a:pt x="8574" y="6232"/>
                </a:lnTo>
                <a:lnTo>
                  <a:pt x="8574" y="7343"/>
                </a:lnTo>
                <a:lnTo>
                  <a:pt x="9082" y="7343"/>
                </a:lnTo>
                <a:lnTo>
                  <a:pt x="9590" y="7343"/>
                </a:lnTo>
                <a:lnTo>
                  <a:pt x="9573" y="7589"/>
                </a:lnTo>
                <a:cubicBezTo>
                  <a:pt x="9563" y="7724"/>
                  <a:pt x="9578" y="8059"/>
                  <a:pt x="9605" y="8335"/>
                </a:cubicBezTo>
                <a:cubicBezTo>
                  <a:pt x="9646" y="8742"/>
                  <a:pt x="9688" y="8902"/>
                  <a:pt x="9827" y="9179"/>
                </a:cubicBezTo>
                <a:cubicBezTo>
                  <a:pt x="9920" y="9367"/>
                  <a:pt x="10092" y="9623"/>
                  <a:pt x="10207" y="9748"/>
                </a:cubicBezTo>
                <a:cubicBezTo>
                  <a:pt x="10455" y="10017"/>
                  <a:pt x="10551" y="10363"/>
                  <a:pt x="10583" y="11110"/>
                </a:cubicBezTo>
                <a:lnTo>
                  <a:pt x="10605" y="11612"/>
                </a:lnTo>
                <a:lnTo>
                  <a:pt x="10473" y="11612"/>
                </a:lnTo>
                <a:cubicBezTo>
                  <a:pt x="10401" y="11612"/>
                  <a:pt x="10351" y="11582"/>
                  <a:pt x="10362" y="11544"/>
                </a:cubicBezTo>
                <a:cubicBezTo>
                  <a:pt x="10403" y="11408"/>
                  <a:pt x="10298" y="10713"/>
                  <a:pt x="10194" y="10432"/>
                </a:cubicBezTo>
                <a:cubicBezTo>
                  <a:pt x="10133" y="10266"/>
                  <a:pt x="9982" y="10039"/>
                  <a:pt x="9838" y="9898"/>
                </a:cubicBezTo>
                <a:cubicBezTo>
                  <a:pt x="9589" y="9654"/>
                  <a:pt x="9424" y="9567"/>
                  <a:pt x="8553" y="9221"/>
                </a:cubicBezTo>
                <a:cubicBezTo>
                  <a:pt x="7803" y="8924"/>
                  <a:pt x="7529" y="8554"/>
                  <a:pt x="7430" y="7705"/>
                </a:cubicBezTo>
                <a:lnTo>
                  <a:pt x="7387" y="7343"/>
                </a:lnTo>
                <a:lnTo>
                  <a:pt x="7900" y="7343"/>
                </a:lnTo>
                <a:lnTo>
                  <a:pt x="8411" y="7343"/>
                </a:lnTo>
                <a:lnTo>
                  <a:pt x="8400" y="6254"/>
                </a:lnTo>
                <a:lnTo>
                  <a:pt x="8388" y="5166"/>
                </a:lnTo>
                <a:lnTo>
                  <a:pt x="7348" y="5142"/>
                </a:lnTo>
                <a:lnTo>
                  <a:pt x="6307" y="5120"/>
                </a:lnTo>
                <a:close/>
                <a:moveTo>
                  <a:pt x="3998" y="5124"/>
                </a:moveTo>
                <a:lnTo>
                  <a:pt x="3998" y="6232"/>
                </a:lnTo>
                <a:lnTo>
                  <a:pt x="3998" y="7343"/>
                </a:lnTo>
                <a:lnTo>
                  <a:pt x="4493" y="7343"/>
                </a:lnTo>
                <a:cubicBezTo>
                  <a:pt x="4961" y="7343"/>
                  <a:pt x="4988" y="7352"/>
                  <a:pt x="4988" y="7513"/>
                </a:cubicBezTo>
                <a:cubicBezTo>
                  <a:pt x="4988" y="7628"/>
                  <a:pt x="5015" y="7685"/>
                  <a:pt x="5073" y="7685"/>
                </a:cubicBezTo>
                <a:cubicBezTo>
                  <a:pt x="5139" y="7685"/>
                  <a:pt x="5153" y="7646"/>
                  <a:pt x="5132" y="7513"/>
                </a:cubicBezTo>
                <a:cubicBezTo>
                  <a:pt x="5107" y="7348"/>
                  <a:pt x="5125" y="7343"/>
                  <a:pt x="5603" y="7343"/>
                </a:cubicBezTo>
                <a:lnTo>
                  <a:pt x="6101" y="7343"/>
                </a:lnTo>
                <a:lnTo>
                  <a:pt x="6101" y="6232"/>
                </a:lnTo>
                <a:lnTo>
                  <a:pt x="6101" y="5124"/>
                </a:lnTo>
                <a:lnTo>
                  <a:pt x="5049" y="5124"/>
                </a:lnTo>
                <a:lnTo>
                  <a:pt x="3998" y="5124"/>
                </a:lnTo>
                <a:close/>
                <a:moveTo>
                  <a:pt x="5101" y="7789"/>
                </a:moveTo>
                <a:cubicBezTo>
                  <a:pt x="5061" y="7758"/>
                  <a:pt x="5029" y="7802"/>
                  <a:pt x="5029" y="7935"/>
                </a:cubicBezTo>
                <a:cubicBezTo>
                  <a:pt x="5029" y="8032"/>
                  <a:pt x="5048" y="8111"/>
                  <a:pt x="5071" y="8111"/>
                </a:cubicBezTo>
                <a:cubicBezTo>
                  <a:pt x="5093" y="8111"/>
                  <a:pt x="5111" y="8158"/>
                  <a:pt x="5111" y="8215"/>
                </a:cubicBezTo>
                <a:cubicBezTo>
                  <a:pt x="5111" y="8272"/>
                  <a:pt x="5161" y="8408"/>
                  <a:pt x="5221" y="8515"/>
                </a:cubicBezTo>
                <a:cubicBezTo>
                  <a:pt x="5351" y="8746"/>
                  <a:pt x="5383" y="8754"/>
                  <a:pt x="5416" y="8573"/>
                </a:cubicBezTo>
                <a:cubicBezTo>
                  <a:pt x="5452" y="8380"/>
                  <a:pt x="5449" y="8367"/>
                  <a:pt x="5369" y="8365"/>
                </a:cubicBezTo>
                <a:cubicBezTo>
                  <a:pt x="5329" y="8364"/>
                  <a:pt x="5267" y="8241"/>
                  <a:pt x="5231" y="8089"/>
                </a:cubicBezTo>
                <a:cubicBezTo>
                  <a:pt x="5192" y="7926"/>
                  <a:pt x="5142" y="7820"/>
                  <a:pt x="5101" y="7789"/>
                </a:cubicBezTo>
                <a:close/>
                <a:moveTo>
                  <a:pt x="5495" y="8541"/>
                </a:moveTo>
                <a:cubicBezTo>
                  <a:pt x="5465" y="8555"/>
                  <a:pt x="5442" y="8607"/>
                  <a:pt x="5449" y="8687"/>
                </a:cubicBezTo>
                <a:cubicBezTo>
                  <a:pt x="5457" y="8769"/>
                  <a:pt x="5491" y="8837"/>
                  <a:pt x="5524" y="8837"/>
                </a:cubicBezTo>
                <a:cubicBezTo>
                  <a:pt x="5558" y="8837"/>
                  <a:pt x="5601" y="8888"/>
                  <a:pt x="5620" y="8949"/>
                </a:cubicBezTo>
                <a:cubicBezTo>
                  <a:pt x="5664" y="9092"/>
                  <a:pt x="5746" y="9036"/>
                  <a:pt x="5764" y="8851"/>
                </a:cubicBezTo>
                <a:cubicBezTo>
                  <a:pt x="5773" y="8756"/>
                  <a:pt x="5750" y="8709"/>
                  <a:pt x="5694" y="8709"/>
                </a:cubicBezTo>
                <a:cubicBezTo>
                  <a:pt x="5649" y="8709"/>
                  <a:pt x="5599" y="8670"/>
                  <a:pt x="5585" y="8623"/>
                </a:cubicBezTo>
                <a:cubicBezTo>
                  <a:pt x="5563" y="8550"/>
                  <a:pt x="5526" y="8527"/>
                  <a:pt x="5495" y="8541"/>
                </a:cubicBezTo>
                <a:close/>
                <a:moveTo>
                  <a:pt x="5853" y="8825"/>
                </a:moveTo>
                <a:cubicBezTo>
                  <a:pt x="5814" y="8851"/>
                  <a:pt x="5772" y="8963"/>
                  <a:pt x="5771" y="9071"/>
                </a:cubicBezTo>
                <a:cubicBezTo>
                  <a:pt x="5771" y="9107"/>
                  <a:pt x="5808" y="9135"/>
                  <a:pt x="5853" y="9135"/>
                </a:cubicBezTo>
                <a:cubicBezTo>
                  <a:pt x="5941" y="9135"/>
                  <a:pt x="5966" y="8929"/>
                  <a:pt x="5890" y="8831"/>
                </a:cubicBezTo>
                <a:cubicBezTo>
                  <a:pt x="5879" y="8818"/>
                  <a:pt x="5866" y="8817"/>
                  <a:pt x="5853" y="8825"/>
                </a:cubicBezTo>
                <a:close/>
                <a:moveTo>
                  <a:pt x="6015" y="8887"/>
                </a:moveTo>
                <a:cubicBezTo>
                  <a:pt x="5991" y="8894"/>
                  <a:pt x="5977" y="8947"/>
                  <a:pt x="5977" y="9045"/>
                </a:cubicBezTo>
                <a:cubicBezTo>
                  <a:pt x="5977" y="9148"/>
                  <a:pt x="6012" y="9224"/>
                  <a:pt x="6070" y="9247"/>
                </a:cubicBezTo>
                <a:cubicBezTo>
                  <a:pt x="6252" y="9320"/>
                  <a:pt x="6307" y="9305"/>
                  <a:pt x="6307" y="9183"/>
                </a:cubicBezTo>
                <a:cubicBezTo>
                  <a:pt x="6307" y="9025"/>
                  <a:pt x="6213" y="8904"/>
                  <a:pt x="6192" y="9035"/>
                </a:cubicBezTo>
                <a:cubicBezTo>
                  <a:pt x="6181" y="9105"/>
                  <a:pt x="6158" y="9097"/>
                  <a:pt x="6115" y="9007"/>
                </a:cubicBezTo>
                <a:cubicBezTo>
                  <a:pt x="6073" y="8920"/>
                  <a:pt x="6039" y="8881"/>
                  <a:pt x="6015" y="8887"/>
                </a:cubicBezTo>
                <a:close/>
                <a:moveTo>
                  <a:pt x="6431" y="9051"/>
                </a:moveTo>
                <a:cubicBezTo>
                  <a:pt x="6376" y="9051"/>
                  <a:pt x="6348" y="9108"/>
                  <a:pt x="6348" y="9221"/>
                </a:cubicBezTo>
                <a:cubicBezTo>
                  <a:pt x="6348" y="9335"/>
                  <a:pt x="6376" y="9391"/>
                  <a:pt x="6431" y="9391"/>
                </a:cubicBezTo>
                <a:cubicBezTo>
                  <a:pt x="6486" y="9391"/>
                  <a:pt x="6513" y="9335"/>
                  <a:pt x="6513" y="9221"/>
                </a:cubicBezTo>
                <a:cubicBezTo>
                  <a:pt x="6513" y="9108"/>
                  <a:pt x="6486" y="9051"/>
                  <a:pt x="6431" y="9051"/>
                </a:cubicBezTo>
                <a:close/>
                <a:moveTo>
                  <a:pt x="6616" y="9135"/>
                </a:moveTo>
                <a:cubicBezTo>
                  <a:pt x="6553" y="9135"/>
                  <a:pt x="6531" y="9317"/>
                  <a:pt x="6581" y="9421"/>
                </a:cubicBezTo>
                <a:cubicBezTo>
                  <a:pt x="6634" y="9530"/>
                  <a:pt x="6678" y="9478"/>
                  <a:pt x="6678" y="9307"/>
                </a:cubicBezTo>
                <a:cubicBezTo>
                  <a:pt x="6678" y="9213"/>
                  <a:pt x="6650" y="9135"/>
                  <a:pt x="6616" y="9135"/>
                </a:cubicBezTo>
                <a:close/>
                <a:moveTo>
                  <a:pt x="6781" y="9175"/>
                </a:moveTo>
                <a:cubicBezTo>
                  <a:pt x="6741" y="9178"/>
                  <a:pt x="6719" y="9243"/>
                  <a:pt x="6719" y="9363"/>
                </a:cubicBezTo>
                <a:cubicBezTo>
                  <a:pt x="6719" y="9426"/>
                  <a:pt x="6756" y="9478"/>
                  <a:pt x="6801" y="9478"/>
                </a:cubicBezTo>
                <a:cubicBezTo>
                  <a:pt x="6895" y="9478"/>
                  <a:pt x="6914" y="9263"/>
                  <a:pt x="6826" y="9193"/>
                </a:cubicBezTo>
                <a:cubicBezTo>
                  <a:pt x="6810" y="9180"/>
                  <a:pt x="6794" y="9175"/>
                  <a:pt x="6781" y="9175"/>
                </a:cubicBezTo>
                <a:close/>
                <a:moveTo>
                  <a:pt x="7002" y="9221"/>
                </a:moveTo>
                <a:cubicBezTo>
                  <a:pt x="6962" y="9234"/>
                  <a:pt x="6925" y="9290"/>
                  <a:pt x="6925" y="9381"/>
                </a:cubicBezTo>
                <a:cubicBezTo>
                  <a:pt x="6925" y="9511"/>
                  <a:pt x="6957" y="9544"/>
                  <a:pt x="7090" y="9548"/>
                </a:cubicBezTo>
                <a:cubicBezTo>
                  <a:pt x="7201" y="9551"/>
                  <a:pt x="7255" y="9516"/>
                  <a:pt x="7255" y="9439"/>
                </a:cubicBezTo>
                <a:cubicBezTo>
                  <a:pt x="7255" y="9296"/>
                  <a:pt x="7132" y="9191"/>
                  <a:pt x="7128" y="9331"/>
                </a:cubicBezTo>
                <a:cubicBezTo>
                  <a:pt x="7125" y="9410"/>
                  <a:pt x="7119" y="9408"/>
                  <a:pt x="7103" y="9327"/>
                </a:cubicBezTo>
                <a:cubicBezTo>
                  <a:pt x="7087" y="9241"/>
                  <a:pt x="7043" y="9209"/>
                  <a:pt x="7002" y="9221"/>
                </a:cubicBezTo>
                <a:close/>
                <a:moveTo>
                  <a:pt x="7379" y="9307"/>
                </a:moveTo>
                <a:cubicBezTo>
                  <a:pt x="7324" y="9307"/>
                  <a:pt x="7297" y="9364"/>
                  <a:pt x="7297" y="9478"/>
                </a:cubicBezTo>
                <a:cubicBezTo>
                  <a:pt x="7297" y="9591"/>
                  <a:pt x="7324" y="9648"/>
                  <a:pt x="7379" y="9648"/>
                </a:cubicBezTo>
                <a:cubicBezTo>
                  <a:pt x="7434" y="9648"/>
                  <a:pt x="7461" y="9591"/>
                  <a:pt x="7461" y="9478"/>
                </a:cubicBezTo>
                <a:cubicBezTo>
                  <a:pt x="7461" y="9364"/>
                  <a:pt x="7434" y="9307"/>
                  <a:pt x="7379" y="9307"/>
                </a:cubicBezTo>
                <a:close/>
                <a:moveTo>
                  <a:pt x="7564" y="9361"/>
                </a:moveTo>
                <a:cubicBezTo>
                  <a:pt x="7522" y="9328"/>
                  <a:pt x="7502" y="9365"/>
                  <a:pt x="7502" y="9480"/>
                </a:cubicBezTo>
                <a:cubicBezTo>
                  <a:pt x="7502" y="9572"/>
                  <a:pt x="7530" y="9648"/>
                  <a:pt x="7564" y="9648"/>
                </a:cubicBezTo>
                <a:cubicBezTo>
                  <a:pt x="7598" y="9648"/>
                  <a:pt x="7626" y="9595"/>
                  <a:pt x="7626" y="9530"/>
                </a:cubicBezTo>
                <a:cubicBezTo>
                  <a:pt x="7626" y="9464"/>
                  <a:pt x="7598" y="9388"/>
                  <a:pt x="7564" y="9361"/>
                </a:cubicBezTo>
                <a:close/>
                <a:moveTo>
                  <a:pt x="7749" y="9391"/>
                </a:moveTo>
                <a:cubicBezTo>
                  <a:pt x="7694" y="9391"/>
                  <a:pt x="7667" y="9450"/>
                  <a:pt x="7667" y="9564"/>
                </a:cubicBezTo>
                <a:cubicBezTo>
                  <a:pt x="7667" y="9677"/>
                  <a:pt x="7694" y="9734"/>
                  <a:pt x="7749" y="9734"/>
                </a:cubicBezTo>
                <a:cubicBezTo>
                  <a:pt x="7804" y="9734"/>
                  <a:pt x="7832" y="9677"/>
                  <a:pt x="7832" y="9564"/>
                </a:cubicBezTo>
                <a:cubicBezTo>
                  <a:pt x="7832" y="9450"/>
                  <a:pt x="7804" y="9391"/>
                  <a:pt x="7749" y="9391"/>
                </a:cubicBezTo>
                <a:close/>
                <a:moveTo>
                  <a:pt x="7911" y="9399"/>
                </a:moveTo>
                <a:cubicBezTo>
                  <a:pt x="7887" y="9405"/>
                  <a:pt x="7873" y="9458"/>
                  <a:pt x="7873" y="9558"/>
                </a:cubicBezTo>
                <a:cubicBezTo>
                  <a:pt x="7873" y="9672"/>
                  <a:pt x="7908" y="9733"/>
                  <a:pt x="7987" y="9758"/>
                </a:cubicBezTo>
                <a:cubicBezTo>
                  <a:pt x="8049" y="9777"/>
                  <a:pt x="8123" y="9799"/>
                  <a:pt x="8152" y="9806"/>
                </a:cubicBezTo>
                <a:cubicBezTo>
                  <a:pt x="8180" y="9813"/>
                  <a:pt x="8203" y="9741"/>
                  <a:pt x="8203" y="9648"/>
                </a:cubicBezTo>
                <a:cubicBezTo>
                  <a:pt x="8203" y="9553"/>
                  <a:pt x="8175" y="9478"/>
                  <a:pt x="8141" y="9478"/>
                </a:cubicBezTo>
                <a:cubicBezTo>
                  <a:pt x="8107" y="9478"/>
                  <a:pt x="8079" y="9519"/>
                  <a:pt x="8079" y="9570"/>
                </a:cubicBezTo>
                <a:cubicBezTo>
                  <a:pt x="8079" y="9620"/>
                  <a:pt x="8050" y="9599"/>
                  <a:pt x="8015" y="9526"/>
                </a:cubicBezTo>
                <a:cubicBezTo>
                  <a:pt x="7971" y="9435"/>
                  <a:pt x="7936" y="9394"/>
                  <a:pt x="7911" y="9399"/>
                </a:cubicBezTo>
                <a:close/>
                <a:moveTo>
                  <a:pt x="8326" y="9564"/>
                </a:moveTo>
                <a:cubicBezTo>
                  <a:pt x="8281" y="9564"/>
                  <a:pt x="8244" y="9620"/>
                  <a:pt x="8244" y="9692"/>
                </a:cubicBezTo>
                <a:cubicBezTo>
                  <a:pt x="8244" y="9763"/>
                  <a:pt x="8281" y="9820"/>
                  <a:pt x="8326" y="9820"/>
                </a:cubicBezTo>
                <a:cubicBezTo>
                  <a:pt x="8372" y="9820"/>
                  <a:pt x="8409" y="9763"/>
                  <a:pt x="8409" y="9692"/>
                </a:cubicBezTo>
                <a:cubicBezTo>
                  <a:pt x="8409" y="9620"/>
                  <a:pt x="8372" y="9564"/>
                  <a:pt x="8326" y="9564"/>
                </a:cubicBezTo>
                <a:close/>
                <a:moveTo>
                  <a:pt x="9213" y="9918"/>
                </a:moveTo>
                <a:cubicBezTo>
                  <a:pt x="9191" y="9924"/>
                  <a:pt x="9192" y="9978"/>
                  <a:pt x="9192" y="10086"/>
                </a:cubicBezTo>
                <a:cubicBezTo>
                  <a:pt x="9192" y="10224"/>
                  <a:pt x="9211" y="10256"/>
                  <a:pt x="9274" y="10222"/>
                </a:cubicBezTo>
                <a:cubicBezTo>
                  <a:pt x="9329" y="10192"/>
                  <a:pt x="9357" y="10220"/>
                  <a:pt x="9357" y="10304"/>
                </a:cubicBezTo>
                <a:cubicBezTo>
                  <a:pt x="9357" y="10376"/>
                  <a:pt x="9387" y="10418"/>
                  <a:pt x="9426" y="10402"/>
                </a:cubicBezTo>
                <a:cubicBezTo>
                  <a:pt x="9554" y="10351"/>
                  <a:pt x="9529" y="10168"/>
                  <a:pt x="9376" y="10036"/>
                </a:cubicBezTo>
                <a:cubicBezTo>
                  <a:pt x="9281" y="9953"/>
                  <a:pt x="9235" y="9912"/>
                  <a:pt x="9213" y="9918"/>
                </a:cubicBezTo>
                <a:close/>
                <a:moveTo>
                  <a:pt x="9573" y="10302"/>
                </a:moveTo>
                <a:cubicBezTo>
                  <a:pt x="9557" y="10314"/>
                  <a:pt x="9544" y="10337"/>
                  <a:pt x="9537" y="10376"/>
                </a:cubicBezTo>
                <a:cubicBezTo>
                  <a:pt x="9523" y="10449"/>
                  <a:pt x="9554" y="10573"/>
                  <a:pt x="9610" y="10670"/>
                </a:cubicBezTo>
                <a:cubicBezTo>
                  <a:pt x="9712" y="10845"/>
                  <a:pt x="9778" y="10883"/>
                  <a:pt x="9824" y="10788"/>
                </a:cubicBezTo>
                <a:cubicBezTo>
                  <a:pt x="9861" y="10711"/>
                  <a:pt x="9769" y="10492"/>
                  <a:pt x="9723" y="10550"/>
                </a:cubicBezTo>
                <a:cubicBezTo>
                  <a:pt x="9703" y="10576"/>
                  <a:pt x="9687" y="10542"/>
                  <a:pt x="9687" y="10474"/>
                </a:cubicBezTo>
                <a:cubicBezTo>
                  <a:pt x="9687" y="10343"/>
                  <a:pt x="9619" y="10267"/>
                  <a:pt x="9573" y="10302"/>
                </a:cubicBezTo>
                <a:close/>
                <a:moveTo>
                  <a:pt x="9844" y="10866"/>
                </a:moveTo>
                <a:cubicBezTo>
                  <a:pt x="9799" y="10887"/>
                  <a:pt x="9761" y="11002"/>
                  <a:pt x="9788" y="11092"/>
                </a:cubicBezTo>
                <a:cubicBezTo>
                  <a:pt x="9803" y="11143"/>
                  <a:pt x="9842" y="11186"/>
                  <a:pt x="9875" y="11186"/>
                </a:cubicBezTo>
                <a:cubicBezTo>
                  <a:pt x="9944" y="11186"/>
                  <a:pt x="9955" y="10966"/>
                  <a:pt x="9889" y="10882"/>
                </a:cubicBezTo>
                <a:cubicBezTo>
                  <a:pt x="9875" y="10863"/>
                  <a:pt x="9859" y="10859"/>
                  <a:pt x="9844" y="10866"/>
                </a:cubicBezTo>
                <a:close/>
                <a:moveTo>
                  <a:pt x="9893" y="11270"/>
                </a:moveTo>
                <a:cubicBezTo>
                  <a:pt x="9811" y="11270"/>
                  <a:pt x="9786" y="11362"/>
                  <a:pt x="9838" y="11470"/>
                </a:cubicBezTo>
                <a:cubicBezTo>
                  <a:pt x="9888" y="11574"/>
                  <a:pt x="9975" y="11528"/>
                  <a:pt x="9975" y="11398"/>
                </a:cubicBezTo>
                <a:cubicBezTo>
                  <a:pt x="9975" y="11327"/>
                  <a:pt x="9939" y="11270"/>
                  <a:pt x="9893" y="11270"/>
                </a:cubicBezTo>
                <a:close/>
                <a:moveTo>
                  <a:pt x="2720" y="12038"/>
                </a:moveTo>
                <a:lnTo>
                  <a:pt x="2720" y="13149"/>
                </a:lnTo>
                <a:lnTo>
                  <a:pt x="2720" y="14259"/>
                </a:lnTo>
                <a:lnTo>
                  <a:pt x="3771" y="14259"/>
                </a:lnTo>
                <a:lnTo>
                  <a:pt x="4823" y="14259"/>
                </a:lnTo>
                <a:lnTo>
                  <a:pt x="4823" y="13149"/>
                </a:lnTo>
                <a:lnTo>
                  <a:pt x="4823" y="12038"/>
                </a:lnTo>
                <a:lnTo>
                  <a:pt x="3771" y="12038"/>
                </a:lnTo>
                <a:lnTo>
                  <a:pt x="2720" y="12038"/>
                </a:lnTo>
                <a:close/>
                <a:moveTo>
                  <a:pt x="11291" y="14854"/>
                </a:moveTo>
                <a:cubicBezTo>
                  <a:pt x="11269" y="14871"/>
                  <a:pt x="11253" y="14956"/>
                  <a:pt x="11253" y="15116"/>
                </a:cubicBezTo>
                <a:cubicBezTo>
                  <a:pt x="11253" y="15707"/>
                  <a:pt x="11488" y="16327"/>
                  <a:pt x="11830" y="16640"/>
                </a:cubicBezTo>
                <a:cubicBezTo>
                  <a:pt x="11932" y="16733"/>
                  <a:pt x="12342" y="16946"/>
                  <a:pt x="12742" y="17112"/>
                </a:cubicBezTo>
                <a:cubicBezTo>
                  <a:pt x="13424" y="17397"/>
                  <a:pt x="13742" y="17603"/>
                  <a:pt x="13894" y="17863"/>
                </a:cubicBezTo>
                <a:cubicBezTo>
                  <a:pt x="14006" y="18054"/>
                  <a:pt x="14108" y="18436"/>
                  <a:pt x="14139" y="18787"/>
                </a:cubicBezTo>
                <a:lnTo>
                  <a:pt x="14169" y="19125"/>
                </a:lnTo>
                <a:lnTo>
                  <a:pt x="13680" y="19125"/>
                </a:lnTo>
                <a:lnTo>
                  <a:pt x="13191" y="19125"/>
                </a:lnTo>
                <a:lnTo>
                  <a:pt x="13191" y="20235"/>
                </a:lnTo>
                <a:lnTo>
                  <a:pt x="13191" y="21346"/>
                </a:lnTo>
                <a:lnTo>
                  <a:pt x="14221" y="21346"/>
                </a:lnTo>
                <a:lnTo>
                  <a:pt x="15251" y="21346"/>
                </a:lnTo>
                <a:lnTo>
                  <a:pt x="15251" y="20235"/>
                </a:lnTo>
                <a:lnTo>
                  <a:pt x="15251" y="19125"/>
                </a:lnTo>
                <a:lnTo>
                  <a:pt x="14768" y="19125"/>
                </a:lnTo>
                <a:lnTo>
                  <a:pt x="14283" y="19125"/>
                </a:lnTo>
                <a:lnTo>
                  <a:pt x="14277" y="18733"/>
                </a:lnTo>
                <a:cubicBezTo>
                  <a:pt x="14267" y="17963"/>
                  <a:pt x="13937" y="17356"/>
                  <a:pt x="13356" y="17040"/>
                </a:cubicBezTo>
                <a:cubicBezTo>
                  <a:pt x="13045" y="16871"/>
                  <a:pt x="13083" y="16875"/>
                  <a:pt x="14138" y="17124"/>
                </a:cubicBezTo>
                <a:cubicBezTo>
                  <a:pt x="15854" y="17530"/>
                  <a:pt x="16339" y="17898"/>
                  <a:pt x="16432" y="18863"/>
                </a:cubicBezTo>
                <a:lnTo>
                  <a:pt x="16457" y="19125"/>
                </a:lnTo>
                <a:lnTo>
                  <a:pt x="15958" y="19125"/>
                </a:lnTo>
                <a:lnTo>
                  <a:pt x="15458" y="19125"/>
                </a:lnTo>
                <a:lnTo>
                  <a:pt x="15458" y="20235"/>
                </a:lnTo>
                <a:lnTo>
                  <a:pt x="15458" y="21346"/>
                </a:lnTo>
                <a:lnTo>
                  <a:pt x="16509" y="21346"/>
                </a:lnTo>
                <a:lnTo>
                  <a:pt x="17560" y="21346"/>
                </a:lnTo>
                <a:lnTo>
                  <a:pt x="17560" y="20235"/>
                </a:lnTo>
                <a:lnTo>
                  <a:pt x="17560" y="19125"/>
                </a:lnTo>
                <a:lnTo>
                  <a:pt x="17076" y="19125"/>
                </a:lnTo>
                <a:lnTo>
                  <a:pt x="16591" y="19125"/>
                </a:lnTo>
                <a:lnTo>
                  <a:pt x="16582" y="18873"/>
                </a:lnTo>
                <a:cubicBezTo>
                  <a:pt x="16554" y="18026"/>
                  <a:pt x="16136" y="17459"/>
                  <a:pt x="15291" y="17124"/>
                </a:cubicBezTo>
                <a:cubicBezTo>
                  <a:pt x="15121" y="17057"/>
                  <a:pt x="14620" y="16922"/>
                  <a:pt x="14179" y="16824"/>
                </a:cubicBezTo>
                <a:cubicBezTo>
                  <a:pt x="13737" y="16726"/>
                  <a:pt x="13218" y="16587"/>
                  <a:pt x="13025" y="16516"/>
                </a:cubicBezTo>
                <a:cubicBezTo>
                  <a:pt x="12209" y="16214"/>
                  <a:pt x="11796" y="15723"/>
                  <a:pt x="11791" y="15050"/>
                </a:cubicBezTo>
                <a:cubicBezTo>
                  <a:pt x="11790" y="14915"/>
                  <a:pt x="11764" y="14858"/>
                  <a:pt x="11707" y="14858"/>
                </a:cubicBezTo>
                <a:cubicBezTo>
                  <a:pt x="11604" y="14858"/>
                  <a:pt x="11598" y="15100"/>
                  <a:pt x="11691" y="15510"/>
                </a:cubicBezTo>
                <a:cubicBezTo>
                  <a:pt x="11776" y="15877"/>
                  <a:pt x="11964" y="16182"/>
                  <a:pt x="12273" y="16444"/>
                </a:cubicBezTo>
                <a:cubicBezTo>
                  <a:pt x="12567" y="16695"/>
                  <a:pt x="12433" y="16713"/>
                  <a:pt x="12059" y="16474"/>
                </a:cubicBezTo>
                <a:cubicBezTo>
                  <a:pt x="11693" y="16240"/>
                  <a:pt x="11484" y="15852"/>
                  <a:pt x="11418" y="15282"/>
                </a:cubicBezTo>
                <a:cubicBezTo>
                  <a:pt x="11383" y="14981"/>
                  <a:pt x="11328" y="14824"/>
                  <a:pt x="11291" y="14854"/>
                </a:cubicBezTo>
                <a:close/>
                <a:moveTo>
                  <a:pt x="10682" y="14858"/>
                </a:moveTo>
                <a:cubicBezTo>
                  <a:pt x="10608" y="14858"/>
                  <a:pt x="10594" y="14908"/>
                  <a:pt x="10594" y="15178"/>
                </a:cubicBezTo>
                <a:cubicBezTo>
                  <a:pt x="10593" y="15985"/>
                  <a:pt x="10437" y="16492"/>
                  <a:pt x="10065" y="16904"/>
                </a:cubicBezTo>
                <a:cubicBezTo>
                  <a:pt x="9936" y="17047"/>
                  <a:pt x="9791" y="17288"/>
                  <a:pt x="9741" y="17440"/>
                </a:cubicBezTo>
                <a:cubicBezTo>
                  <a:pt x="9635" y="17760"/>
                  <a:pt x="9547" y="18515"/>
                  <a:pt x="9573" y="18877"/>
                </a:cubicBezTo>
                <a:lnTo>
                  <a:pt x="9590" y="19125"/>
                </a:lnTo>
                <a:lnTo>
                  <a:pt x="9082" y="19125"/>
                </a:lnTo>
                <a:lnTo>
                  <a:pt x="8574" y="19125"/>
                </a:lnTo>
                <a:lnTo>
                  <a:pt x="8574" y="20235"/>
                </a:lnTo>
                <a:lnTo>
                  <a:pt x="8574" y="21346"/>
                </a:lnTo>
                <a:lnTo>
                  <a:pt x="9625" y="21346"/>
                </a:lnTo>
                <a:lnTo>
                  <a:pt x="10676" y="21346"/>
                </a:lnTo>
                <a:lnTo>
                  <a:pt x="10676" y="20235"/>
                </a:lnTo>
                <a:lnTo>
                  <a:pt x="10676" y="19125"/>
                </a:lnTo>
                <a:lnTo>
                  <a:pt x="10189" y="19125"/>
                </a:lnTo>
                <a:lnTo>
                  <a:pt x="9703" y="19125"/>
                </a:lnTo>
                <a:lnTo>
                  <a:pt x="9731" y="18577"/>
                </a:lnTo>
                <a:cubicBezTo>
                  <a:pt x="9746" y="18275"/>
                  <a:pt x="9794" y="17901"/>
                  <a:pt x="9838" y="17745"/>
                </a:cubicBezTo>
                <a:cubicBezTo>
                  <a:pt x="9916" y="17468"/>
                  <a:pt x="9984" y="17358"/>
                  <a:pt x="10358" y="16896"/>
                </a:cubicBezTo>
                <a:cubicBezTo>
                  <a:pt x="10579" y="16624"/>
                  <a:pt x="10701" y="16146"/>
                  <a:pt x="10741" y="15390"/>
                </a:cubicBezTo>
                <a:cubicBezTo>
                  <a:pt x="10767" y="14884"/>
                  <a:pt x="10765" y="14858"/>
                  <a:pt x="10682" y="14858"/>
                </a:cubicBezTo>
                <a:close/>
                <a:moveTo>
                  <a:pt x="10923" y="14858"/>
                </a:moveTo>
                <a:cubicBezTo>
                  <a:pt x="10868" y="14858"/>
                  <a:pt x="10841" y="14914"/>
                  <a:pt x="10841" y="15028"/>
                </a:cubicBezTo>
                <a:cubicBezTo>
                  <a:pt x="10841" y="15141"/>
                  <a:pt x="10868" y="15198"/>
                  <a:pt x="10923" y="15198"/>
                </a:cubicBezTo>
                <a:cubicBezTo>
                  <a:pt x="10978" y="15198"/>
                  <a:pt x="11006" y="15141"/>
                  <a:pt x="11006" y="15028"/>
                </a:cubicBezTo>
                <a:cubicBezTo>
                  <a:pt x="11006" y="14914"/>
                  <a:pt x="10978" y="14858"/>
                  <a:pt x="10923" y="14858"/>
                </a:cubicBezTo>
                <a:close/>
                <a:moveTo>
                  <a:pt x="9938" y="14860"/>
                </a:moveTo>
                <a:cubicBezTo>
                  <a:pt x="9901" y="14855"/>
                  <a:pt x="9840" y="14998"/>
                  <a:pt x="9781" y="15262"/>
                </a:cubicBezTo>
                <a:cubicBezTo>
                  <a:pt x="9584" y="16140"/>
                  <a:pt x="9108" y="16440"/>
                  <a:pt x="7297" y="16824"/>
                </a:cubicBezTo>
                <a:cubicBezTo>
                  <a:pt x="5976" y="17105"/>
                  <a:pt x="5370" y="17406"/>
                  <a:pt x="5059" y="17937"/>
                </a:cubicBezTo>
                <a:cubicBezTo>
                  <a:pt x="4895" y="18217"/>
                  <a:pt x="4764" y="18724"/>
                  <a:pt x="4795" y="18963"/>
                </a:cubicBezTo>
                <a:cubicBezTo>
                  <a:pt x="4814" y="19115"/>
                  <a:pt x="4788" y="19125"/>
                  <a:pt x="4406" y="19125"/>
                </a:cubicBezTo>
                <a:lnTo>
                  <a:pt x="3998" y="19125"/>
                </a:lnTo>
                <a:lnTo>
                  <a:pt x="3998" y="20235"/>
                </a:lnTo>
                <a:lnTo>
                  <a:pt x="3998" y="21346"/>
                </a:lnTo>
                <a:lnTo>
                  <a:pt x="5049" y="21346"/>
                </a:lnTo>
                <a:lnTo>
                  <a:pt x="6101" y="21346"/>
                </a:lnTo>
                <a:lnTo>
                  <a:pt x="6101" y="20239"/>
                </a:lnTo>
                <a:lnTo>
                  <a:pt x="6101" y="19131"/>
                </a:lnTo>
                <a:lnTo>
                  <a:pt x="5678" y="19107"/>
                </a:lnTo>
                <a:lnTo>
                  <a:pt x="5256" y="19083"/>
                </a:lnTo>
                <a:lnTo>
                  <a:pt x="5383" y="18813"/>
                </a:lnTo>
                <a:cubicBezTo>
                  <a:pt x="5543" y="18474"/>
                  <a:pt x="5780" y="18335"/>
                  <a:pt x="6204" y="18335"/>
                </a:cubicBezTo>
                <a:cubicBezTo>
                  <a:pt x="6601" y="18335"/>
                  <a:pt x="6859" y="18469"/>
                  <a:pt x="6992" y="18743"/>
                </a:cubicBezTo>
                <a:cubicBezTo>
                  <a:pt x="7154" y="19080"/>
                  <a:pt x="7119" y="19125"/>
                  <a:pt x="6698" y="19125"/>
                </a:cubicBezTo>
                <a:lnTo>
                  <a:pt x="6307" y="19125"/>
                </a:lnTo>
                <a:lnTo>
                  <a:pt x="6307" y="20235"/>
                </a:lnTo>
                <a:lnTo>
                  <a:pt x="6307" y="21346"/>
                </a:lnTo>
                <a:lnTo>
                  <a:pt x="7358" y="21346"/>
                </a:lnTo>
                <a:lnTo>
                  <a:pt x="8409" y="21346"/>
                </a:lnTo>
                <a:lnTo>
                  <a:pt x="8409" y="20235"/>
                </a:lnTo>
                <a:lnTo>
                  <a:pt x="8409" y="19125"/>
                </a:lnTo>
                <a:lnTo>
                  <a:pt x="8007" y="19125"/>
                </a:lnTo>
                <a:lnTo>
                  <a:pt x="7605" y="19125"/>
                </a:lnTo>
                <a:lnTo>
                  <a:pt x="7596" y="18651"/>
                </a:lnTo>
                <a:cubicBezTo>
                  <a:pt x="7583" y="17979"/>
                  <a:pt x="7489" y="17622"/>
                  <a:pt x="7260" y="17374"/>
                </a:cubicBezTo>
                <a:cubicBezTo>
                  <a:pt x="7133" y="17238"/>
                  <a:pt x="7097" y="17168"/>
                  <a:pt x="7152" y="17164"/>
                </a:cubicBezTo>
                <a:cubicBezTo>
                  <a:pt x="7354" y="17153"/>
                  <a:pt x="8379" y="16893"/>
                  <a:pt x="8682" y="16776"/>
                </a:cubicBezTo>
                <a:cubicBezTo>
                  <a:pt x="9505" y="16460"/>
                  <a:pt x="9975" y="15828"/>
                  <a:pt x="9975" y="15036"/>
                </a:cubicBezTo>
                <a:cubicBezTo>
                  <a:pt x="9975" y="14919"/>
                  <a:pt x="9961" y="14862"/>
                  <a:pt x="9938" y="14860"/>
                </a:cubicBezTo>
                <a:close/>
                <a:moveTo>
                  <a:pt x="10944" y="15284"/>
                </a:moveTo>
                <a:cubicBezTo>
                  <a:pt x="10910" y="15284"/>
                  <a:pt x="10883" y="15359"/>
                  <a:pt x="10883" y="15452"/>
                </a:cubicBezTo>
                <a:cubicBezTo>
                  <a:pt x="10883" y="15566"/>
                  <a:pt x="10902" y="15603"/>
                  <a:pt x="10944" y="15570"/>
                </a:cubicBezTo>
                <a:cubicBezTo>
                  <a:pt x="10978" y="15543"/>
                  <a:pt x="11006" y="15467"/>
                  <a:pt x="11006" y="15402"/>
                </a:cubicBezTo>
                <a:cubicBezTo>
                  <a:pt x="11006" y="15336"/>
                  <a:pt x="10978" y="15284"/>
                  <a:pt x="10944" y="15284"/>
                </a:cubicBezTo>
                <a:close/>
                <a:moveTo>
                  <a:pt x="10988" y="15626"/>
                </a:moveTo>
                <a:cubicBezTo>
                  <a:pt x="10915" y="15626"/>
                  <a:pt x="10868" y="15766"/>
                  <a:pt x="10903" y="15882"/>
                </a:cubicBezTo>
                <a:cubicBezTo>
                  <a:pt x="10948" y="16032"/>
                  <a:pt x="11048" y="15973"/>
                  <a:pt x="11048" y="15796"/>
                </a:cubicBezTo>
                <a:cubicBezTo>
                  <a:pt x="11048" y="15702"/>
                  <a:pt x="11020" y="15626"/>
                  <a:pt x="10988" y="15626"/>
                </a:cubicBezTo>
                <a:close/>
                <a:moveTo>
                  <a:pt x="11012" y="16068"/>
                </a:moveTo>
                <a:cubicBezTo>
                  <a:pt x="10909" y="16036"/>
                  <a:pt x="10897" y="16156"/>
                  <a:pt x="10985" y="16338"/>
                </a:cubicBezTo>
                <a:cubicBezTo>
                  <a:pt x="11019" y="16408"/>
                  <a:pt x="11048" y="16500"/>
                  <a:pt x="11048" y="16540"/>
                </a:cubicBezTo>
                <a:cubicBezTo>
                  <a:pt x="11048" y="16653"/>
                  <a:pt x="11177" y="16856"/>
                  <a:pt x="11421" y="17126"/>
                </a:cubicBezTo>
                <a:cubicBezTo>
                  <a:pt x="11544" y="17262"/>
                  <a:pt x="11660" y="17423"/>
                  <a:pt x="11678" y="17482"/>
                </a:cubicBezTo>
                <a:cubicBezTo>
                  <a:pt x="11718" y="17613"/>
                  <a:pt x="11775" y="17620"/>
                  <a:pt x="11810" y="17500"/>
                </a:cubicBezTo>
                <a:cubicBezTo>
                  <a:pt x="11841" y="17398"/>
                  <a:pt x="11668" y="16994"/>
                  <a:pt x="11593" y="16992"/>
                </a:cubicBezTo>
                <a:cubicBezTo>
                  <a:pt x="11565" y="16991"/>
                  <a:pt x="11542" y="16953"/>
                  <a:pt x="11542" y="16906"/>
                </a:cubicBezTo>
                <a:cubicBezTo>
                  <a:pt x="11542" y="16859"/>
                  <a:pt x="11506" y="16820"/>
                  <a:pt x="11463" y="16820"/>
                </a:cubicBezTo>
                <a:cubicBezTo>
                  <a:pt x="11419" y="16820"/>
                  <a:pt x="11378" y="16786"/>
                  <a:pt x="11370" y="16742"/>
                </a:cubicBezTo>
                <a:cubicBezTo>
                  <a:pt x="11362" y="16699"/>
                  <a:pt x="11330" y="16649"/>
                  <a:pt x="11297" y="16634"/>
                </a:cubicBezTo>
                <a:cubicBezTo>
                  <a:pt x="11264" y="16619"/>
                  <a:pt x="11206" y="16491"/>
                  <a:pt x="11168" y="16350"/>
                </a:cubicBezTo>
                <a:cubicBezTo>
                  <a:pt x="11131" y="16209"/>
                  <a:pt x="11060" y="16083"/>
                  <a:pt x="11012" y="16068"/>
                </a:cubicBezTo>
                <a:close/>
                <a:moveTo>
                  <a:pt x="11886" y="17601"/>
                </a:moveTo>
                <a:cubicBezTo>
                  <a:pt x="11868" y="17586"/>
                  <a:pt x="11838" y="17609"/>
                  <a:pt x="11794" y="17667"/>
                </a:cubicBezTo>
                <a:cubicBezTo>
                  <a:pt x="11763" y="17708"/>
                  <a:pt x="11750" y="17782"/>
                  <a:pt x="11766" y="17835"/>
                </a:cubicBezTo>
                <a:cubicBezTo>
                  <a:pt x="11813" y="17993"/>
                  <a:pt x="11912" y="17943"/>
                  <a:pt x="11912" y="17761"/>
                </a:cubicBezTo>
                <a:cubicBezTo>
                  <a:pt x="11912" y="17668"/>
                  <a:pt x="11905" y="17615"/>
                  <a:pt x="11886" y="17601"/>
                </a:cubicBezTo>
                <a:close/>
                <a:moveTo>
                  <a:pt x="11892" y="18017"/>
                </a:moveTo>
                <a:cubicBezTo>
                  <a:pt x="11853" y="18017"/>
                  <a:pt x="11837" y="18121"/>
                  <a:pt x="11838" y="18357"/>
                </a:cubicBezTo>
                <a:cubicBezTo>
                  <a:pt x="11840" y="18633"/>
                  <a:pt x="11855" y="18699"/>
                  <a:pt x="11917" y="18699"/>
                </a:cubicBezTo>
                <a:cubicBezTo>
                  <a:pt x="11967" y="18699"/>
                  <a:pt x="11995" y="18639"/>
                  <a:pt x="11995" y="18529"/>
                </a:cubicBezTo>
                <a:cubicBezTo>
                  <a:pt x="11995" y="18435"/>
                  <a:pt x="11972" y="18358"/>
                  <a:pt x="11943" y="18357"/>
                </a:cubicBezTo>
                <a:cubicBezTo>
                  <a:pt x="11906" y="18356"/>
                  <a:pt x="11908" y="18335"/>
                  <a:pt x="11949" y="18281"/>
                </a:cubicBezTo>
                <a:cubicBezTo>
                  <a:pt x="12015" y="18195"/>
                  <a:pt x="11976" y="18017"/>
                  <a:pt x="11892" y="18017"/>
                </a:cubicBezTo>
                <a:close/>
                <a:moveTo>
                  <a:pt x="11934" y="18785"/>
                </a:moveTo>
                <a:cubicBezTo>
                  <a:pt x="11899" y="18785"/>
                  <a:pt x="11872" y="18860"/>
                  <a:pt x="11872" y="18955"/>
                </a:cubicBezTo>
                <a:cubicBezTo>
                  <a:pt x="11872" y="19116"/>
                  <a:pt x="11844" y="19125"/>
                  <a:pt x="11377" y="19125"/>
                </a:cubicBezTo>
                <a:lnTo>
                  <a:pt x="10883" y="19125"/>
                </a:lnTo>
                <a:lnTo>
                  <a:pt x="10883" y="20235"/>
                </a:lnTo>
                <a:lnTo>
                  <a:pt x="10883" y="21346"/>
                </a:lnTo>
                <a:lnTo>
                  <a:pt x="11934" y="21346"/>
                </a:lnTo>
                <a:lnTo>
                  <a:pt x="12985" y="21346"/>
                </a:lnTo>
                <a:lnTo>
                  <a:pt x="12985" y="20235"/>
                </a:lnTo>
                <a:lnTo>
                  <a:pt x="12985" y="19125"/>
                </a:lnTo>
                <a:lnTo>
                  <a:pt x="12490" y="19125"/>
                </a:lnTo>
                <a:cubicBezTo>
                  <a:pt x="12023" y="19125"/>
                  <a:pt x="11995" y="19116"/>
                  <a:pt x="11995" y="18955"/>
                </a:cubicBezTo>
                <a:cubicBezTo>
                  <a:pt x="11995" y="18860"/>
                  <a:pt x="11968" y="18785"/>
                  <a:pt x="11934" y="1878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73" name="KISTI-CERN 20Gbps"/>
          <p:cNvSpPr txBox="1"/>
          <p:nvPr/>
        </p:nvSpPr>
        <p:spPr>
          <a:xfrm>
            <a:off x="9869814" y="8669635"/>
            <a:ext cx="3082748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KISTI-CERN 20Gbps</a:t>
            </a:r>
          </a:p>
        </p:txBody>
      </p:sp>
      <p:grpSp>
        <p:nvGrpSpPr>
          <p:cNvPr id="411" name="Group"/>
          <p:cNvGrpSpPr/>
          <p:nvPr/>
        </p:nvGrpSpPr>
        <p:grpSpPr>
          <a:xfrm>
            <a:off x="20100721" y="1438609"/>
            <a:ext cx="3209478" cy="3199790"/>
            <a:chOff x="0" y="0"/>
            <a:chExt cx="3209476" cy="3199788"/>
          </a:xfrm>
        </p:grpSpPr>
        <p:grpSp>
          <p:nvGrpSpPr>
            <p:cNvPr id="338" name="Group"/>
            <p:cNvGrpSpPr/>
            <p:nvPr/>
          </p:nvGrpSpPr>
          <p:grpSpPr>
            <a:xfrm>
              <a:off x="1079162" y="0"/>
              <a:ext cx="1051153" cy="3199789"/>
              <a:chOff x="0" y="0"/>
              <a:chExt cx="1051152" cy="3199788"/>
            </a:xfrm>
          </p:grpSpPr>
          <p:pic>
            <p:nvPicPr>
              <p:cNvPr id="305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54418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6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639115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7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737383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8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83329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9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93058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0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02550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1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12377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2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21968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3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31697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4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41190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5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51224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6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61015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7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711075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8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80395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9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90380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0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99897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1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0"/>
                <a:ext cx="1051153" cy="1022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2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9492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3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93195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4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28910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5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386391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6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481319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7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579588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8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675494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9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772784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0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86771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1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96598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2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06188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3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15917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4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254104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5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352373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6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1448279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7" name="Image" descr="Image"/>
              <p:cNvPicPr>
                <a:picLocks noChangeAspect="1"/>
              </p:cNvPicPr>
              <p:nvPr/>
            </p:nvPicPr>
            <p:blipFill>
              <a:blip r:embed="rId5"/>
              <a:srcRect l="1640" t="43015" r="1368" b="43016"/>
              <a:stretch>
                <a:fillRect/>
              </a:stretch>
            </p:blipFill>
            <p:spPr>
              <a:xfrm>
                <a:off x="0" y="309757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74" name="Group"/>
            <p:cNvGrpSpPr/>
            <p:nvPr/>
          </p:nvGrpSpPr>
          <p:grpSpPr>
            <a:xfrm>
              <a:off x="2138083" y="0"/>
              <a:ext cx="1071394" cy="3199790"/>
              <a:chOff x="0" y="0"/>
              <a:chExt cx="1071393" cy="3199789"/>
            </a:xfrm>
          </p:grpSpPr>
          <p:pic>
            <p:nvPicPr>
              <p:cNvPr id="33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3705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4602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55193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64365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733368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4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82707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91678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00849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10021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18992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28368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37340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465113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55682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6465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4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74024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82996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92167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301338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31031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0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8971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8142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7313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362856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4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45661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54633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6380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729752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81946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91317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00289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0946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1863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2760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10" name="Group"/>
            <p:cNvGrpSpPr/>
            <p:nvPr/>
          </p:nvGrpSpPr>
          <p:grpSpPr>
            <a:xfrm>
              <a:off x="0" y="0"/>
              <a:ext cx="1071394" cy="3199790"/>
              <a:chOff x="0" y="0"/>
              <a:chExt cx="1071393" cy="3199789"/>
            </a:xfrm>
          </p:grpSpPr>
          <p:pic>
            <p:nvPicPr>
              <p:cNvPr id="37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3705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4602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55193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64365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733368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82707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91678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00849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10021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4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18992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28368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37340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465113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55682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6465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74024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82996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92167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301338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4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31031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0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8971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8142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27313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362856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0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45661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1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54633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2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6380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3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729752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4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81946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5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91317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6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00289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7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0946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8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1863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9" name="Image" descr="Image"/>
              <p:cNvPicPr>
                <a:picLocks noChangeAspect="1"/>
              </p:cNvPicPr>
              <p:nvPr/>
            </p:nvPicPr>
            <p:blipFill>
              <a:blip r:embed="rId6"/>
              <a:srcRect l="12495" t="49717" r="12652" b="41272"/>
              <a:stretch>
                <a:fillRect/>
              </a:stretch>
            </p:blipFill>
            <p:spPr>
              <a:xfrm>
                <a:off x="0" y="12760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412" name="Job Broker"/>
          <p:cNvSpPr/>
          <p:nvPr/>
        </p:nvSpPr>
        <p:spPr>
          <a:xfrm>
            <a:off x="4244256" y="4897851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Job Broker</a:t>
            </a:r>
          </a:p>
        </p:txBody>
      </p:sp>
      <p:cxnSp>
        <p:nvCxnSpPr>
          <p:cNvPr id="420" name="Connection Line"/>
          <p:cNvCxnSpPr>
            <a:stCxn id="414" idx="0"/>
            <a:endCxn id="413" idx="0"/>
          </p:cNvCxnSpPr>
          <p:nvPr/>
        </p:nvCxnSpPr>
        <p:spPr>
          <a:xfrm flipH="1">
            <a:off x="12525210" y="5157737"/>
            <a:ext cx="4097025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421" name="Connection Line"/>
          <p:cNvCxnSpPr>
            <a:stCxn id="414" idx="0"/>
            <a:endCxn id="416" idx="0"/>
          </p:cNvCxnSpPr>
          <p:nvPr/>
        </p:nvCxnSpPr>
        <p:spPr>
          <a:xfrm>
            <a:off x="16622234" y="5157737"/>
            <a:ext cx="5083227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22" name="Connection Line"/>
          <p:cNvCxnSpPr>
            <a:stCxn id="414" idx="0"/>
            <a:endCxn id="415" idx="0"/>
          </p:cNvCxnSpPr>
          <p:nvPr/>
        </p:nvCxnSpPr>
        <p:spPr>
          <a:xfrm flipH="1" flipV="1">
            <a:off x="12525210" y="2179932"/>
            <a:ext cx="4097025" cy="297780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424" name="Reconstruction"/>
          <p:cNvSpPr txBox="1"/>
          <p:nvPr/>
        </p:nvSpPr>
        <p:spPr>
          <a:xfrm>
            <a:off x="192110" y="3779686"/>
            <a:ext cx="1604366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Reconstruction</a:t>
            </a:r>
          </a:p>
        </p:txBody>
      </p:sp>
      <p:sp>
        <p:nvSpPr>
          <p:cNvPr id="425" name="Simulation"/>
          <p:cNvSpPr txBox="1"/>
          <p:nvPr/>
        </p:nvSpPr>
        <p:spPr>
          <a:xfrm>
            <a:off x="756964" y="2870001"/>
            <a:ext cx="1140867" cy="337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Simulation</a:t>
            </a:r>
          </a:p>
        </p:txBody>
      </p:sp>
      <p:sp>
        <p:nvSpPr>
          <p:cNvPr id="426" name="Organised Analysis"/>
          <p:cNvSpPr txBox="1"/>
          <p:nvPr/>
        </p:nvSpPr>
        <p:spPr>
          <a:xfrm>
            <a:off x="2167925" y="2870001"/>
            <a:ext cx="1970736" cy="337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Organised Analysis</a:t>
            </a:r>
          </a:p>
        </p:txBody>
      </p:sp>
      <p:sp>
        <p:nvSpPr>
          <p:cNvPr id="427" name="User Analysis"/>
          <p:cNvSpPr txBox="1"/>
          <p:nvPr/>
        </p:nvSpPr>
        <p:spPr>
          <a:xfrm>
            <a:off x="3072775" y="3779686"/>
            <a:ext cx="1431037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User Analysis</a:t>
            </a:r>
          </a:p>
        </p:txBody>
      </p:sp>
      <p:cxnSp>
        <p:nvCxnSpPr>
          <p:cNvPr id="431" name="Connection Line"/>
          <p:cNvCxnSpPr>
            <a:stCxn id="427" idx="0"/>
            <a:endCxn id="495" idx="0"/>
          </p:cNvCxnSpPr>
          <p:nvPr/>
        </p:nvCxnSpPr>
        <p:spPr>
          <a:xfrm flipH="1">
            <a:off x="2422442" y="3948189"/>
            <a:ext cx="1365852" cy="126364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432" name="Detector"/>
          <p:cNvSpPr/>
          <p:nvPr/>
        </p:nvSpPr>
        <p:spPr>
          <a:xfrm>
            <a:off x="316731" y="7680225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Detector</a:t>
            </a:r>
          </a:p>
        </p:txBody>
      </p:sp>
      <p:sp>
        <p:nvSpPr>
          <p:cNvPr id="434" name="T0"/>
          <p:cNvSpPr/>
          <p:nvPr/>
        </p:nvSpPr>
        <p:spPr>
          <a:xfrm>
            <a:off x="4253385" y="9306106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T0</a:t>
            </a:r>
          </a:p>
        </p:txBody>
      </p:sp>
      <p:cxnSp>
        <p:nvCxnSpPr>
          <p:cNvPr id="435" name="Connection Line"/>
          <p:cNvCxnSpPr>
            <a:stCxn id="417" idx="0"/>
            <a:endCxn id="434" idx="0"/>
          </p:cNvCxnSpPr>
          <p:nvPr/>
        </p:nvCxnSpPr>
        <p:spPr>
          <a:xfrm>
            <a:off x="5264051" y="7982459"/>
            <a:ext cx="1" cy="163762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7" name="Connection Line"/>
          <p:cNvCxnSpPr>
            <a:stCxn id="415" idx="0"/>
            <a:endCxn id="497" idx="0"/>
          </p:cNvCxnSpPr>
          <p:nvPr/>
        </p:nvCxnSpPr>
        <p:spPr>
          <a:xfrm flipH="1">
            <a:off x="5254922" y="2179932"/>
            <a:ext cx="7270289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8" name="Connection Line"/>
          <p:cNvCxnSpPr>
            <a:stCxn id="418" idx="0"/>
            <a:endCxn id="416" idx="0"/>
          </p:cNvCxnSpPr>
          <p:nvPr/>
        </p:nvCxnSpPr>
        <p:spPr>
          <a:xfrm flipV="1">
            <a:off x="16622234" y="5157737"/>
            <a:ext cx="5083227" cy="282472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440" name="submission"/>
          <p:cNvSpPr txBox="1"/>
          <p:nvPr/>
        </p:nvSpPr>
        <p:spPr>
          <a:xfrm rot="21600000">
            <a:off x="13890100" y="4820369"/>
            <a:ext cx="135811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submission</a:t>
            </a:r>
          </a:p>
        </p:txBody>
      </p:sp>
      <p:sp>
        <p:nvSpPr>
          <p:cNvPr id="441" name="allocation"/>
          <p:cNvSpPr txBox="1"/>
          <p:nvPr/>
        </p:nvSpPr>
        <p:spPr>
          <a:xfrm>
            <a:off x="8299934" y="4845769"/>
            <a:ext cx="1180263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allocation</a:t>
            </a:r>
          </a:p>
        </p:txBody>
      </p:sp>
      <p:sp>
        <p:nvSpPr>
          <p:cNvPr id="442" name="statistics"/>
          <p:cNvSpPr txBox="1"/>
          <p:nvPr/>
        </p:nvSpPr>
        <p:spPr>
          <a:xfrm rot="2157299">
            <a:off x="14089915" y="3349748"/>
            <a:ext cx="110436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statistics</a:t>
            </a:r>
          </a:p>
        </p:txBody>
      </p:sp>
      <p:sp>
        <p:nvSpPr>
          <p:cNvPr id="443" name="scheduling"/>
          <p:cNvSpPr txBox="1"/>
          <p:nvPr/>
        </p:nvSpPr>
        <p:spPr>
          <a:xfrm>
            <a:off x="18507543" y="4767575"/>
            <a:ext cx="1303478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scheduling</a:t>
            </a:r>
          </a:p>
        </p:txBody>
      </p:sp>
      <p:sp>
        <p:nvSpPr>
          <p:cNvPr id="444" name="read only"/>
          <p:cNvSpPr txBox="1"/>
          <p:nvPr/>
        </p:nvSpPr>
        <p:spPr>
          <a:xfrm rot="19849387">
            <a:off x="18600468" y="6212220"/>
            <a:ext cx="111762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read only</a:t>
            </a:r>
          </a:p>
        </p:txBody>
      </p:sp>
      <p:sp>
        <p:nvSpPr>
          <p:cNvPr id="445" name="real-time data transfer (&gt; 25Gb/s required)"/>
          <p:cNvSpPr txBox="1"/>
          <p:nvPr/>
        </p:nvSpPr>
        <p:spPr>
          <a:xfrm>
            <a:off x="8593019" y="7590384"/>
            <a:ext cx="470024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real-time data transfer (&gt; 25Gb/s required)</a:t>
            </a:r>
          </a:p>
        </p:txBody>
      </p:sp>
      <p:sp>
        <p:nvSpPr>
          <p:cNvPr id="446" name="ALICE O2"/>
          <p:cNvSpPr txBox="1"/>
          <p:nvPr/>
        </p:nvSpPr>
        <p:spPr>
          <a:xfrm>
            <a:off x="2715766" y="7590384"/>
            <a:ext cx="115991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ALICE O2</a:t>
            </a:r>
          </a:p>
        </p:txBody>
      </p:sp>
      <p:sp>
        <p:nvSpPr>
          <p:cNvPr id="447" name="archive"/>
          <p:cNvSpPr txBox="1"/>
          <p:nvPr/>
        </p:nvSpPr>
        <p:spPr>
          <a:xfrm rot="16200000">
            <a:off x="4626843" y="8607736"/>
            <a:ext cx="90617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archive</a:t>
            </a:r>
          </a:p>
        </p:txBody>
      </p:sp>
      <p:sp>
        <p:nvSpPr>
          <p:cNvPr id="476" name="3,880 Core"/>
          <p:cNvSpPr txBox="1"/>
          <p:nvPr/>
        </p:nvSpPr>
        <p:spPr>
          <a:xfrm>
            <a:off x="21065862" y="2848708"/>
            <a:ext cx="1279196" cy="379591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7,200</a:t>
            </a:r>
            <a:r>
              <a:rPr dirty="0"/>
              <a:t> Core</a:t>
            </a:r>
          </a:p>
        </p:txBody>
      </p:sp>
      <p:pic>
        <p:nvPicPr>
          <p:cNvPr id="481" name="ALICE1.jpg" descr="ALICE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731" y="8456336"/>
            <a:ext cx="3446629" cy="2297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2" name="cern-servers.jpg" descr="cern-server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8972" y="10102143"/>
            <a:ext cx="3742946" cy="2297753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2 PB"/>
          <p:cNvSpPr txBox="1"/>
          <p:nvPr/>
        </p:nvSpPr>
        <p:spPr>
          <a:xfrm>
            <a:off x="20888657" y="10128603"/>
            <a:ext cx="936154" cy="379591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8.55 </a:t>
            </a:r>
            <a:r>
              <a:rPr dirty="0"/>
              <a:t>PB</a:t>
            </a:r>
          </a:p>
        </p:txBody>
      </p:sp>
      <p:grpSp>
        <p:nvGrpSpPr>
          <p:cNvPr id="535" name="그룹 534">
            <a:extLst>
              <a:ext uri="{FF2B5EF4-FFF2-40B4-BE49-F238E27FC236}">
                <a16:creationId xmlns:a16="http://schemas.microsoft.com/office/drawing/2014/main" id="{072C9BED-BDB5-1A89-06E0-E5679F44A5D2}"/>
              </a:ext>
            </a:extLst>
          </p:cNvPr>
          <p:cNvGrpSpPr/>
          <p:nvPr/>
        </p:nvGrpSpPr>
        <p:grpSpPr>
          <a:xfrm>
            <a:off x="16206498" y="8642530"/>
            <a:ext cx="1071395" cy="399770"/>
            <a:chOff x="16206498" y="8442645"/>
            <a:chExt cx="1071395" cy="399770"/>
          </a:xfrm>
        </p:grpSpPr>
        <p:pic>
          <p:nvPicPr>
            <p:cNvPr id="464" name="Image" descr="Image"/>
            <p:cNvPicPr>
              <a:picLocks noChangeAspect="1"/>
            </p:cNvPicPr>
            <p:nvPr/>
          </p:nvPicPr>
          <p:blipFill>
            <a:blip r:embed="rId6"/>
            <a:srcRect l="12495" t="49717" r="12652" b="41272"/>
            <a:stretch>
              <a:fillRect/>
            </a:stretch>
          </p:blipFill>
          <p:spPr>
            <a:xfrm>
              <a:off x="16206498" y="8499097"/>
              <a:ext cx="1071395" cy="96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5" name="Image" descr="Image"/>
            <p:cNvPicPr>
              <a:picLocks noChangeAspect="1"/>
            </p:cNvPicPr>
            <p:nvPr/>
          </p:nvPicPr>
          <p:blipFill>
            <a:blip r:embed="rId6"/>
            <a:srcRect l="12495" t="49717" r="12652" b="41272"/>
            <a:stretch>
              <a:fillRect/>
            </a:stretch>
          </p:blipFill>
          <p:spPr>
            <a:xfrm>
              <a:off x="16206498" y="8588814"/>
              <a:ext cx="1071395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6" name="Image" descr="Image"/>
            <p:cNvPicPr>
              <a:picLocks noChangeAspect="1"/>
            </p:cNvPicPr>
            <p:nvPr/>
          </p:nvPicPr>
          <p:blipFill>
            <a:blip r:embed="rId6"/>
            <a:srcRect l="12495" t="49717" r="12652" b="41272"/>
            <a:stretch>
              <a:fillRect/>
            </a:stretch>
          </p:blipFill>
          <p:spPr>
            <a:xfrm>
              <a:off x="16206498" y="8680525"/>
              <a:ext cx="1071395" cy="96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5" name="EOS"/>
            <p:cNvSpPr txBox="1"/>
            <p:nvPr/>
          </p:nvSpPr>
          <p:spPr>
            <a:xfrm>
              <a:off x="16460283" y="8442645"/>
              <a:ext cx="601346" cy="399770"/>
            </a:xfrm>
            <a:prstGeom prst="rect">
              <a:avLst/>
            </a:prstGeom>
            <a:solidFill>
              <a:srgbClr val="FFFB00"/>
            </a:solidFill>
            <a:ln w="127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 defTabSz="825500">
                <a:defRPr sz="1800" b="1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EOS</a:t>
              </a:r>
            </a:p>
          </p:txBody>
        </p:sp>
      </p:grpSp>
      <p:sp>
        <p:nvSpPr>
          <p:cNvPr id="486" name="~ 1EB"/>
          <p:cNvSpPr txBox="1"/>
          <p:nvPr/>
        </p:nvSpPr>
        <p:spPr>
          <a:xfrm>
            <a:off x="5453352" y="8886713"/>
            <a:ext cx="75118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~ 1EB</a:t>
            </a:r>
          </a:p>
        </p:txBody>
      </p:sp>
      <p:sp>
        <p:nvSpPr>
          <p:cNvPr id="487" name="80PB/yr"/>
          <p:cNvSpPr txBox="1"/>
          <p:nvPr/>
        </p:nvSpPr>
        <p:spPr>
          <a:xfrm>
            <a:off x="2808577" y="7959705"/>
            <a:ext cx="974295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80PB/yr</a:t>
            </a:r>
          </a:p>
        </p:txBody>
      </p:sp>
      <p:sp>
        <p:nvSpPr>
          <p:cNvPr id="488" name="Usable = 12 PB…"/>
          <p:cNvSpPr txBox="1"/>
          <p:nvPr/>
        </p:nvSpPr>
        <p:spPr>
          <a:xfrm>
            <a:off x="15705310" y="11165718"/>
            <a:ext cx="1763303" cy="65659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dirty="0"/>
              <a:t>Usable = 1</a:t>
            </a:r>
            <a:r>
              <a:rPr lang="en-US" altLang="ko-KR" dirty="0"/>
              <a:t>5</a:t>
            </a:r>
            <a:r>
              <a:rPr dirty="0"/>
              <a:t> PB</a:t>
            </a:r>
          </a:p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dirty="0"/>
              <a:t>RAW = </a:t>
            </a:r>
            <a:r>
              <a:rPr lang="en-US" altLang="ko-KR" dirty="0"/>
              <a:t>22.8</a:t>
            </a:r>
            <a:r>
              <a:rPr dirty="0"/>
              <a:t> PB</a:t>
            </a:r>
          </a:p>
        </p:txBody>
      </p:sp>
      <p:sp>
        <p:nvSpPr>
          <p:cNvPr id="489" name="CDS…"/>
          <p:cNvSpPr txBox="1"/>
          <p:nvPr/>
        </p:nvSpPr>
        <p:spPr>
          <a:xfrm>
            <a:off x="15634206" y="9694302"/>
            <a:ext cx="1905509" cy="6918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dirty="0"/>
              <a:t>CDS</a:t>
            </a:r>
          </a:p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dirty="0"/>
              <a:t>EOS EC Storage</a:t>
            </a:r>
          </a:p>
        </p:txBody>
      </p:sp>
      <p:sp>
        <p:nvSpPr>
          <p:cNvPr id="490" name="HTCondor"/>
          <p:cNvSpPr txBox="1"/>
          <p:nvPr/>
        </p:nvSpPr>
        <p:spPr>
          <a:xfrm>
            <a:off x="21080976" y="2203387"/>
            <a:ext cx="1248970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HTCondor</a:t>
            </a:r>
          </a:p>
        </p:txBody>
      </p:sp>
      <p:cxnSp>
        <p:nvCxnSpPr>
          <p:cNvPr id="491" name="Connection Line"/>
          <p:cNvCxnSpPr>
            <a:stCxn id="439" idx="0"/>
            <a:endCxn id="416" idx="0"/>
          </p:cNvCxnSpPr>
          <p:nvPr/>
        </p:nvCxnSpPr>
        <p:spPr>
          <a:xfrm flipH="1" flipV="1">
            <a:off x="21705460" y="5157737"/>
            <a:ext cx="9130" cy="282472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</p:cxnSp>
      <p:sp>
        <p:nvSpPr>
          <p:cNvPr id="492" name="data i/o"/>
          <p:cNvSpPr txBox="1"/>
          <p:nvPr/>
        </p:nvSpPr>
        <p:spPr>
          <a:xfrm rot="16200000">
            <a:off x="21068414" y="6325173"/>
            <a:ext cx="94389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data i/o</a:t>
            </a:r>
          </a:p>
        </p:txBody>
      </p:sp>
      <p:sp>
        <p:nvSpPr>
          <p:cNvPr id="493" name="raw"/>
          <p:cNvSpPr txBox="1"/>
          <p:nvPr/>
        </p:nvSpPr>
        <p:spPr>
          <a:xfrm>
            <a:off x="17742757" y="7788923"/>
            <a:ext cx="52052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dirty="0"/>
              <a:t>raw</a:t>
            </a:r>
          </a:p>
        </p:txBody>
      </p:sp>
      <p:sp>
        <p:nvSpPr>
          <p:cNvPr id="494" name="processed"/>
          <p:cNvSpPr txBox="1"/>
          <p:nvPr/>
        </p:nvSpPr>
        <p:spPr>
          <a:xfrm>
            <a:off x="22746468" y="7788923"/>
            <a:ext cx="125730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processed</a:t>
            </a:r>
          </a:p>
        </p:txBody>
      </p:sp>
      <p:sp>
        <p:nvSpPr>
          <p:cNvPr id="496" name="80 PB"/>
          <p:cNvSpPr txBox="1"/>
          <p:nvPr/>
        </p:nvSpPr>
        <p:spPr>
          <a:xfrm>
            <a:off x="5592811" y="6870580"/>
            <a:ext cx="74546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80 PB</a:t>
            </a:r>
          </a:p>
        </p:txBody>
      </p:sp>
      <p:sp>
        <p:nvSpPr>
          <p:cNvPr id="497" name="WLCG CRIC"/>
          <p:cNvSpPr/>
          <p:nvPr/>
        </p:nvSpPr>
        <p:spPr>
          <a:xfrm>
            <a:off x="4244256" y="1865954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WLCG CRIC</a:t>
            </a:r>
          </a:p>
        </p:txBody>
      </p:sp>
      <p:sp>
        <p:nvSpPr>
          <p:cNvPr id="498" name="Job"/>
          <p:cNvSpPr/>
          <p:nvPr/>
        </p:nvSpPr>
        <p:spPr>
          <a:xfrm>
            <a:off x="17197012" y="1623241"/>
            <a:ext cx="1406798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Job</a:t>
            </a:r>
          </a:p>
        </p:txBody>
      </p:sp>
      <p:sp>
        <p:nvSpPr>
          <p:cNvPr id="499" name="Data"/>
          <p:cNvSpPr/>
          <p:nvPr/>
        </p:nvSpPr>
        <p:spPr>
          <a:xfrm>
            <a:off x="17197012" y="2476576"/>
            <a:ext cx="1406798" cy="627958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Data</a:t>
            </a:r>
          </a:p>
        </p:txBody>
      </p:sp>
      <p:sp>
        <p:nvSpPr>
          <p:cNvPr id="500" name="CERN"/>
          <p:cNvSpPr/>
          <p:nvPr/>
        </p:nvSpPr>
        <p:spPr>
          <a:xfrm>
            <a:off x="17197012" y="3329912"/>
            <a:ext cx="1406798" cy="62795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CERN</a:t>
            </a:r>
          </a:p>
        </p:txBody>
      </p:sp>
      <p:sp>
        <p:nvSpPr>
          <p:cNvPr id="501" name="Rectangle"/>
          <p:cNvSpPr/>
          <p:nvPr/>
        </p:nvSpPr>
        <p:spPr>
          <a:xfrm>
            <a:off x="17078070" y="1517841"/>
            <a:ext cx="1644680" cy="254542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2" name="Tape Library decommissioned  Nov. 2021"/>
          <p:cNvSpPr txBox="1"/>
          <p:nvPr/>
        </p:nvSpPr>
        <p:spPr>
          <a:xfrm>
            <a:off x="14644378" y="12743054"/>
            <a:ext cx="3955708" cy="804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2300" i="1">
                <a:solidFill>
                  <a:srgbClr val="000000"/>
                </a:solidFill>
              </a:defRPr>
            </a:pPr>
            <a:r>
              <a:rPr dirty="0"/>
              <a:t>Tape Library decommissioned </a:t>
            </a:r>
            <a:br>
              <a:rPr dirty="0"/>
            </a:br>
            <a:r>
              <a:rPr dirty="0"/>
              <a:t>Nov. 2021</a:t>
            </a:r>
          </a:p>
        </p:txBody>
      </p:sp>
      <p:sp>
        <p:nvSpPr>
          <p:cNvPr id="503" name="KISTI ALICE T1 Structure Overview"/>
          <p:cNvSpPr txBox="1"/>
          <p:nvPr/>
        </p:nvSpPr>
        <p:spPr>
          <a:xfrm>
            <a:off x="6836727" y="259673"/>
            <a:ext cx="10710546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t>KISTI ALICE T1 Structure Overview</a:t>
            </a:r>
          </a:p>
        </p:txBody>
      </p:sp>
      <p:sp>
        <p:nvSpPr>
          <p:cNvPr id="504" name="HTCondor-CE"/>
          <p:cNvSpPr txBox="1"/>
          <p:nvPr/>
        </p:nvSpPr>
        <p:spPr>
          <a:xfrm>
            <a:off x="16123946" y="4456689"/>
            <a:ext cx="1511961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HTCondor-CE</a:t>
            </a:r>
          </a:p>
        </p:txBody>
      </p:sp>
      <p:sp>
        <p:nvSpPr>
          <p:cNvPr id="505" name="HTCondor"/>
          <p:cNvSpPr txBox="1"/>
          <p:nvPr/>
        </p:nvSpPr>
        <p:spPr>
          <a:xfrm>
            <a:off x="22803390" y="4970553"/>
            <a:ext cx="1143458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HTCondor</a:t>
            </a:r>
          </a:p>
        </p:txBody>
      </p:sp>
      <p:sp>
        <p:nvSpPr>
          <p:cNvPr id="506" name="APEL"/>
          <p:cNvSpPr txBox="1"/>
          <p:nvPr/>
        </p:nvSpPr>
        <p:spPr>
          <a:xfrm>
            <a:off x="13675704" y="1992748"/>
            <a:ext cx="660655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APEL</a:t>
            </a:r>
          </a:p>
        </p:txBody>
      </p:sp>
      <p:sp>
        <p:nvSpPr>
          <p:cNvPr id="508" name="Erasure-Coded storage"/>
          <p:cNvSpPr txBox="1"/>
          <p:nvPr/>
        </p:nvSpPr>
        <p:spPr>
          <a:xfrm>
            <a:off x="4045856" y="7242362"/>
            <a:ext cx="2418132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Erasure-Coded storage</a:t>
            </a:r>
          </a:p>
        </p:txBody>
      </p:sp>
      <p:pic>
        <p:nvPicPr>
          <p:cNvPr id="509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97312" y="1698299"/>
            <a:ext cx="1511962" cy="113397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511" name="Connection Line"/>
          <p:cNvCxnSpPr>
            <a:stCxn id="510" idx="0"/>
            <a:endCxn id="413" idx="0"/>
          </p:cNvCxnSpPr>
          <p:nvPr/>
        </p:nvCxnSpPr>
        <p:spPr>
          <a:xfrm flipV="1">
            <a:off x="12525210" y="5157737"/>
            <a:ext cx="1" cy="1373314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sp>
        <p:nvSpPr>
          <p:cNvPr id="512" name="query"/>
          <p:cNvSpPr txBox="1"/>
          <p:nvPr/>
        </p:nvSpPr>
        <p:spPr>
          <a:xfrm rot="16200000">
            <a:off x="11973004" y="5642120"/>
            <a:ext cx="72832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query</a:t>
            </a:r>
          </a:p>
        </p:txBody>
      </p:sp>
      <p:cxnSp>
        <p:nvCxnSpPr>
          <p:cNvPr id="513" name="Connection Line"/>
          <p:cNvCxnSpPr>
            <a:stCxn id="510" idx="0"/>
            <a:endCxn id="414" idx="0"/>
          </p:cNvCxnSpPr>
          <p:nvPr/>
        </p:nvCxnSpPr>
        <p:spPr>
          <a:xfrm flipV="1">
            <a:off x="12525210" y="5157737"/>
            <a:ext cx="4097025" cy="1373314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cxnSp>
        <p:nvCxnSpPr>
          <p:cNvPr id="514" name="Connection Line"/>
          <p:cNvCxnSpPr>
            <a:stCxn id="510" idx="0"/>
            <a:endCxn id="439" idx="0"/>
          </p:cNvCxnSpPr>
          <p:nvPr/>
        </p:nvCxnSpPr>
        <p:spPr>
          <a:xfrm>
            <a:off x="12525210" y="6531050"/>
            <a:ext cx="9189380" cy="1451409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cxnSp>
        <p:nvCxnSpPr>
          <p:cNvPr id="515" name="Connection Line"/>
          <p:cNvCxnSpPr>
            <a:stCxn id="510" idx="0"/>
            <a:endCxn id="418" idx="0"/>
          </p:cNvCxnSpPr>
          <p:nvPr/>
        </p:nvCxnSpPr>
        <p:spPr>
          <a:xfrm>
            <a:off x="12525210" y="6531050"/>
            <a:ext cx="4097025" cy="1451409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sp>
        <p:nvSpPr>
          <p:cNvPr id="516" name="collect"/>
          <p:cNvSpPr txBox="1"/>
          <p:nvPr/>
        </p:nvSpPr>
        <p:spPr>
          <a:xfrm rot="560017">
            <a:off x="15633425" y="6743462"/>
            <a:ext cx="846049" cy="387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collect</a:t>
            </a:r>
          </a:p>
        </p:txBody>
      </p:sp>
      <p:sp>
        <p:nvSpPr>
          <p:cNvPr id="517" name="AuthN/AuthZ"/>
          <p:cNvSpPr txBox="1"/>
          <p:nvPr/>
        </p:nvSpPr>
        <p:spPr>
          <a:xfrm rot="20493567">
            <a:off x="13875596" y="5796444"/>
            <a:ext cx="1532993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AuthN/AuthZ</a:t>
            </a:r>
          </a:p>
        </p:txBody>
      </p:sp>
      <p:sp>
        <p:nvSpPr>
          <p:cNvPr id="518" name="collect"/>
          <p:cNvSpPr txBox="1"/>
          <p:nvPr/>
        </p:nvSpPr>
        <p:spPr>
          <a:xfrm rot="1211920">
            <a:off x="14219074" y="6935344"/>
            <a:ext cx="846049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collect</a:t>
            </a:r>
          </a:p>
        </p:txBody>
      </p:sp>
      <p:sp>
        <p:nvSpPr>
          <p:cNvPr id="519" name="publish"/>
          <p:cNvSpPr txBox="1"/>
          <p:nvPr/>
        </p:nvSpPr>
        <p:spPr>
          <a:xfrm>
            <a:off x="8437323" y="1865954"/>
            <a:ext cx="90548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publish</a:t>
            </a:r>
          </a:p>
        </p:txBody>
      </p:sp>
      <p:sp>
        <p:nvSpPr>
          <p:cNvPr id="520" name="collect"/>
          <p:cNvSpPr txBox="1"/>
          <p:nvPr/>
        </p:nvSpPr>
        <p:spPr>
          <a:xfrm rot="20491503">
            <a:off x="14009770" y="5540046"/>
            <a:ext cx="84605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collect</a:t>
            </a:r>
          </a:p>
        </p:txBody>
      </p:sp>
      <p:sp>
        <p:nvSpPr>
          <p:cNvPr id="522" name="100Gpbs became a standard"/>
          <p:cNvSpPr txBox="1"/>
          <p:nvPr/>
        </p:nvSpPr>
        <p:spPr>
          <a:xfrm>
            <a:off x="9503452" y="12525341"/>
            <a:ext cx="3815500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300" i="1">
                <a:solidFill>
                  <a:srgbClr val="000000"/>
                </a:solidFill>
              </a:defRPr>
            </a:lvl1pPr>
          </a:lstStyle>
          <a:p>
            <a:r>
              <a:t>100Gpbs became a standard</a:t>
            </a:r>
          </a:p>
        </p:txBody>
      </p:sp>
      <p:sp>
        <p:nvSpPr>
          <p:cNvPr id="52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/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13" name="VO-Box"/>
          <p:cNvSpPr/>
          <p:nvPr/>
        </p:nvSpPr>
        <p:spPr>
          <a:xfrm>
            <a:off x="11514544" y="4843759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VO-Box</a:t>
            </a:r>
          </a:p>
        </p:txBody>
      </p:sp>
      <p:sp>
        <p:nvSpPr>
          <p:cNvPr id="414" name="CE"/>
          <p:cNvSpPr/>
          <p:nvPr/>
        </p:nvSpPr>
        <p:spPr>
          <a:xfrm>
            <a:off x="15611568" y="4843759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CE</a:t>
            </a:r>
          </a:p>
        </p:txBody>
      </p:sp>
      <p:sp>
        <p:nvSpPr>
          <p:cNvPr id="415" name="Accounting"/>
          <p:cNvSpPr/>
          <p:nvPr/>
        </p:nvSpPr>
        <p:spPr>
          <a:xfrm>
            <a:off x="11514544" y="1865954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Accounting</a:t>
            </a:r>
          </a:p>
        </p:txBody>
      </p:sp>
      <p:sp>
        <p:nvSpPr>
          <p:cNvPr id="416" name="Batch Cluster"/>
          <p:cNvSpPr/>
          <p:nvPr/>
        </p:nvSpPr>
        <p:spPr>
          <a:xfrm>
            <a:off x="20694794" y="4843759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Batch Cluster</a:t>
            </a:r>
          </a:p>
        </p:txBody>
      </p:sp>
      <p:sp>
        <p:nvSpPr>
          <p:cNvPr id="510" name="BDII/Argus"/>
          <p:cNvSpPr/>
          <p:nvPr/>
        </p:nvSpPr>
        <p:spPr>
          <a:xfrm>
            <a:off x="11514544" y="6217072"/>
            <a:ext cx="2021333" cy="62795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BDII/Argus</a:t>
            </a:r>
          </a:p>
        </p:txBody>
      </p:sp>
      <p:sp>
        <p:nvSpPr>
          <p:cNvPr id="439" name="Disk Storage"/>
          <p:cNvSpPr/>
          <p:nvPr/>
        </p:nvSpPr>
        <p:spPr>
          <a:xfrm>
            <a:off x="20703923" y="7514319"/>
            <a:ext cx="2021333" cy="936279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dirty="0"/>
              <a:t>Disk Storage</a:t>
            </a:r>
          </a:p>
        </p:txBody>
      </p:sp>
      <p:sp>
        <p:nvSpPr>
          <p:cNvPr id="418" name="Archival…"/>
          <p:cNvSpPr/>
          <p:nvPr/>
        </p:nvSpPr>
        <p:spPr>
          <a:xfrm>
            <a:off x="15611568" y="7509443"/>
            <a:ext cx="2021333" cy="946031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Archival</a:t>
            </a:r>
          </a:p>
          <a:p>
            <a: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Storage</a:t>
            </a:r>
          </a:p>
        </p:txBody>
      </p:sp>
      <p:sp>
        <p:nvSpPr>
          <p:cNvPr id="417" name="O2 Buffer"/>
          <p:cNvSpPr/>
          <p:nvPr/>
        </p:nvSpPr>
        <p:spPr>
          <a:xfrm>
            <a:off x="4253385" y="7668480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O2 Buffer</a:t>
            </a:r>
          </a:p>
        </p:txBody>
      </p:sp>
      <p:sp>
        <p:nvSpPr>
          <p:cNvPr id="495" name="Job Queue"/>
          <p:cNvSpPr/>
          <p:nvPr/>
        </p:nvSpPr>
        <p:spPr>
          <a:xfrm>
            <a:off x="1931582" y="4576173"/>
            <a:ext cx="981721" cy="127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" y="0"/>
                </a:moveTo>
                <a:cubicBezTo>
                  <a:pt x="96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96" y="21600"/>
                  <a:pt x="213" y="21600"/>
                </a:cubicBezTo>
                <a:lnTo>
                  <a:pt x="21387" y="21600"/>
                </a:lnTo>
                <a:cubicBezTo>
                  <a:pt x="21504" y="21600"/>
                  <a:pt x="21600" y="21528"/>
                  <a:pt x="21600" y="21438"/>
                </a:cubicBezTo>
                <a:lnTo>
                  <a:pt x="21600" y="5895"/>
                </a:lnTo>
                <a:cubicBezTo>
                  <a:pt x="21600" y="5863"/>
                  <a:pt x="21567" y="5837"/>
                  <a:pt x="21525" y="5837"/>
                </a:cubicBezTo>
                <a:lnTo>
                  <a:pt x="14257" y="5837"/>
                </a:lnTo>
                <a:cubicBezTo>
                  <a:pt x="14140" y="5837"/>
                  <a:pt x="14044" y="5765"/>
                  <a:pt x="14044" y="5674"/>
                </a:cubicBezTo>
                <a:lnTo>
                  <a:pt x="14044" y="58"/>
                </a:lnTo>
                <a:cubicBezTo>
                  <a:pt x="14044" y="26"/>
                  <a:pt x="14010" y="0"/>
                  <a:pt x="13969" y="0"/>
                </a:cubicBezTo>
                <a:lnTo>
                  <a:pt x="213" y="0"/>
                </a:lnTo>
                <a:close/>
                <a:moveTo>
                  <a:pt x="15018" y="86"/>
                </a:moveTo>
                <a:cubicBezTo>
                  <a:pt x="14992" y="94"/>
                  <a:pt x="14972" y="114"/>
                  <a:pt x="14972" y="140"/>
                </a:cubicBezTo>
                <a:lnTo>
                  <a:pt x="14972" y="4958"/>
                </a:lnTo>
                <a:cubicBezTo>
                  <a:pt x="14972" y="5048"/>
                  <a:pt x="15068" y="5120"/>
                  <a:pt x="15185" y="5120"/>
                </a:cubicBezTo>
                <a:lnTo>
                  <a:pt x="21419" y="5120"/>
                </a:lnTo>
                <a:cubicBezTo>
                  <a:pt x="21486" y="5120"/>
                  <a:pt x="21519" y="5058"/>
                  <a:pt x="21472" y="5021"/>
                </a:cubicBezTo>
                <a:lnTo>
                  <a:pt x="15100" y="99"/>
                </a:lnTo>
                <a:cubicBezTo>
                  <a:pt x="15077" y="81"/>
                  <a:pt x="15044" y="78"/>
                  <a:pt x="15018" y="8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Job</a:t>
            </a:r>
            <a:br/>
            <a:r>
              <a:t>Queue</a:t>
            </a:r>
          </a:p>
        </p:txBody>
      </p:sp>
      <p:grpSp>
        <p:nvGrpSpPr>
          <p:cNvPr id="531" name="그룹 530">
            <a:extLst>
              <a:ext uri="{FF2B5EF4-FFF2-40B4-BE49-F238E27FC236}">
                <a16:creationId xmlns:a16="http://schemas.microsoft.com/office/drawing/2014/main" id="{75C67BC6-FBFF-73C7-A47A-285D240C2E97}"/>
              </a:ext>
            </a:extLst>
          </p:cNvPr>
          <p:cNvGrpSpPr/>
          <p:nvPr/>
        </p:nvGrpSpPr>
        <p:grpSpPr>
          <a:xfrm>
            <a:off x="22160756" y="9195681"/>
            <a:ext cx="1014256" cy="645067"/>
            <a:chOff x="21942090" y="9894227"/>
            <a:chExt cx="1014256" cy="645067"/>
          </a:xfrm>
        </p:grpSpPr>
        <p:pic>
          <p:nvPicPr>
            <p:cNvPr id="529" name="pasted-image.tiff">
              <a:extLst>
                <a:ext uri="{FF2B5EF4-FFF2-40B4-BE49-F238E27FC236}">
                  <a16:creationId xmlns:a16="http://schemas.microsoft.com/office/drawing/2014/main" id="{C55A2083-6064-D860-6186-502CAA14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2091" y="9894227"/>
              <a:ext cx="1014255" cy="458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0" name="pasted-image.tiff" descr="pasted-image.tiff">
              <a:extLst>
                <a:ext uri="{FF2B5EF4-FFF2-40B4-BE49-F238E27FC236}">
                  <a16:creationId xmlns:a16="http://schemas.microsoft.com/office/drawing/2014/main" id="{D36E966D-6EB4-604F-702E-F8C101665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58" t="37756" r="3904" b="31416"/>
            <a:stretch>
              <a:fillRect/>
            </a:stretch>
          </p:blipFill>
          <p:spPr>
            <a:xfrm>
              <a:off x="21942090" y="10357260"/>
              <a:ext cx="1013948" cy="182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0A58DAE-64A7-4A8A-AC5B-8F7B623CF1EF}"/>
              </a:ext>
            </a:extLst>
          </p:cNvPr>
          <p:cNvSpPr txBox="1"/>
          <p:nvPr/>
        </p:nvSpPr>
        <p:spPr>
          <a:xfrm>
            <a:off x="22071326" y="9135979"/>
            <a:ext cx="1185157" cy="790667"/>
          </a:xfrm>
          <a:prstGeom prst="rect">
            <a:avLst/>
          </a:prstGeom>
          <a:noFill/>
          <a:ln w="571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spc="0" normalizeH="0" baseline="0" dirty="0">
              <a:ln w="38100">
                <a:solidFill>
                  <a:schemeClr val="tx1"/>
                </a:solidFill>
                <a:prstDash val="sysDash"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238" name="2 PB">
            <a:extLst>
              <a:ext uri="{FF2B5EF4-FFF2-40B4-BE49-F238E27FC236}">
                <a16:creationId xmlns:a16="http://schemas.microsoft.com/office/drawing/2014/main" id="{FB15C5CF-CBCF-4BCA-B8A5-12A2C5F986CC}"/>
              </a:ext>
            </a:extLst>
          </p:cNvPr>
          <p:cNvSpPr txBox="1"/>
          <p:nvPr/>
        </p:nvSpPr>
        <p:spPr>
          <a:xfrm>
            <a:off x="22201625" y="9353927"/>
            <a:ext cx="936154" cy="379591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en-US" altLang="ko-KR" dirty="0"/>
              <a:t>0.75</a:t>
            </a:r>
            <a:r>
              <a:rPr dirty="0"/>
              <a:t> PB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3956F-6FDD-4396-8E59-7B2A532C20CD}"/>
              </a:ext>
            </a:extLst>
          </p:cNvPr>
          <p:cNvSpPr txBox="1"/>
          <p:nvPr/>
        </p:nvSpPr>
        <p:spPr>
          <a:xfrm>
            <a:off x="20000434" y="11567661"/>
            <a:ext cx="3770264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altLang="ko-KR" dirty="0">
                <a:solidFill>
                  <a:srgbClr val="060606"/>
                </a:solidFill>
              </a:rPr>
              <a:t>0.75PB disk will be added </a:t>
            </a:r>
            <a:br>
              <a:rPr lang="en-US" altLang="ko-KR" dirty="0">
                <a:solidFill>
                  <a:srgbClr val="060606"/>
                </a:solidFill>
              </a:rPr>
            </a:br>
            <a:r>
              <a:rPr lang="en-US" altLang="ko-KR" dirty="0">
                <a:solidFill>
                  <a:srgbClr val="060606"/>
                </a:solidFill>
              </a:rPr>
              <a:t>on end of year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60606"/>
              </a:solidFill>
              <a:effectLst/>
              <a:uFillTx/>
              <a:sym typeface="Helvetica Neue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rid services running on VMs provided by oVirt cluster…"/>
          <p:cNvSpPr txBox="1">
            <a:spLocks noGrp="1"/>
          </p:cNvSpPr>
          <p:nvPr>
            <p:ph type="body" sz="half" idx="1"/>
          </p:nvPr>
        </p:nvSpPr>
        <p:spPr>
          <a:xfrm>
            <a:off x="1206499" y="2858659"/>
            <a:ext cx="11099953" cy="1059693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16991" lvl="0" indent="-316991" defTabSz="1267936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Many g</a:t>
            </a:r>
            <a:r>
              <a:rPr sz="3200">
                <a:latin typeface="Arial"/>
                <a:cs typeface="Arial"/>
              </a:rPr>
              <a:t>rid services running on VMs provided by oVirt cluster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oVirt 4.3.8 + GlusterFS 6.10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3 oVirt hosts with 384 GB of RAM and 2.3 TB of Gluster Storage </a:t>
            </a:r>
            <a:br>
              <a:rPr lang="en-US" sz="3200">
                <a:latin typeface="Arial"/>
                <a:cs typeface="Arial"/>
              </a:rPr>
            </a:br>
            <a:r>
              <a:rPr sz="3200">
                <a:latin typeface="Arial"/>
                <a:cs typeface="Arial"/>
              </a:rPr>
              <a:t>(1.5 TB HDDs, 0.8 TB SSDs)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Live migration &amp; load-balancing</a:t>
            </a:r>
            <a:endParaRPr sz="3200">
              <a:latin typeface="Arial"/>
              <a:cs typeface="Arial"/>
            </a:endParaRPr>
          </a:p>
          <a:p>
            <a:pPr marL="316991" lvl="0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VMs for Grid services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sz="3200">
                <a:latin typeface="Arial"/>
                <a:cs typeface="Arial"/>
              </a:rPr>
              <a:t>VOBOX for job submission</a:t>
            </a:r>
            <a:endParaRPr lang="en-US"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Site-BDII &amp; Argus (AuthN &amp; AuthZ)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3 Squid caches for CernVM-FS (Application provisioning, </a:t>
            </a:r>
            <a:br>
              <a:rPr lang="en-US" sz="3200">
                <a:latin typeface="Arial"/>
                <a:cs typeface="Arial"/>
              </a:rPr>
            </a:br>
            <a:r>
              <a:rPr sz="3200">
                <a:latin typeface="Arial"/>
                <a:cs typeface="Arial"/>
              </a:rPr>
              <a:t>e.g. AliRoot, ROOT, GEANT4, etc.)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APEL (WLCG Accounting)</a:t>
            </a:r>
            <a:endParaRPr sz="32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>
                <a:latin typeface="Arial"/>
                <a:cs typeface="Arial"/>
              </a:rPr>
              <a:t>3 HTCondor-CEs (CE </a:t>
            </a:r>
            <a:r>
              <a:rPr lang="en-US" altLang="ko-KR" sz="3200">
                <a:latin typeface="Arial"/>
                <a:cs typeface="Arial"/>
              </a:rPr>
              <a:t>&amp; </a:t>
            </a:r>
            <a:r>
              <a:rPr sz="3200">
                <a:latin typeface="Arial"/>
                <a:cs typeface="Arial"/>
              </a:rPr>
              <a:t>Condor </a:t>
            </a:r>
            <a:r>
              <a:rPr lang="en-US" altLang="ko-KR" sz="3200">
                <a:latin typeface="Arial"/>
                <a:cs typeface="Arial"/>
              </a:rPr>
              <a:t>24.0.8-1</a:t>
            </a:r>
            <a:r>
              <a:rPr sz="320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endParaRPr lang="en-US" altLang="ko-KR" sz="3200">
              <a:latin typeface="Arial"/>
              <a:cs typeface="Arial"/>
            </a:endParaRPr>
          </a:p>
        </p:txBody>
      </p:sp>
      <p:sp>
        <p:nvSpPr>
          <p:cNvPr id="527" name="T1 Grid Servi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T1 Grid Services</a:t>
            </a:r>
          </a:p>
        </p:txBody>
      </p:sp>
      <p:pic>
        <p:nvPicPr>
          <p:cNvPr id="528" name="스크린샷 2022-11-14 13.11.21.png" descr="스크린샷 2022-11-14 13.11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751" y="2808436"/>
            <a:ext cx="11788225" cy="5956992"/>
          </a:xfrm>
          <a:prstGeom prst="rect">
            <a:avLst/>
          </a:prstGeom>
          <a:ln w="25400">
            <a:miter lim="400000"/>
          </a:ln>
          <a:effectLst>
            <a:outerShdw blurRad="127000" dist="76200" dir="5520000" rotWithShape="0">
              <a:srgbClr val="000000">
                <a:alpha val="60000"/>
              </a:srgbClr>
            </a:outerShdw>
          </a:effectLst>
        </p:spPr>
      </p:pic>
      <p:pic>
        <p:nvPicPr>
          <p:cNvPr id="529" name="스크린샷 2022-11-14 13.11.54.png" descr="스크린샷 2022-11-14 13.11.54.png"/>
          <p:cNvPicPr>
            <a:picLocks noChangeAspect="1"/>
          </p:cNvPicPr>
          <p:nvPr/>
        </p:nvPicPr>
        <p:blipFill>
          <a:blip r:embed="rId3"/>
          <a:srcRect t="14142" b="29938"/>
          <a:stretch>
            <a:fillRect/>
          </a:stretch>
        </p:blipFill>
        <p:spPr>
          <a:xfrm>
            <a:off x="12185751" y="8975817"/>
            <a:ext cx="11762956" cy="1635180"/>
          </a:xfrm>
          <a:prstGeom prst="rect">
            <a:avLst/>
          </a:prstGeom>
          <a:ln w="25400">
            <a:miter lim="400000"/>
          </a:ln>
          <a:effectLst>
            <a:outerShdw blurRad="127000" dist="76200" dir="5520000" rotWithShape="0">
              <a:srgbClr val="000000">
                <a:alpha val="60000"/>
              </a:srgbClr>
            </a:outerShdw>
          </a:effectLst>
        </p:spPr>
      </p:pic>
      <p:pic>
        <p:nvPicPr>
          <p:cNvPr id="530" name="스크린샷 2022-11-14 13.12.00.png" descr="스크린샷 2022-11-14 13.12.00.png"/>
          <p:cNvPicPr>
            <a:picLocks noChangeAspect="1"/>
          </p:cNvPicPr>
          <p:nvPr/>
        </p:nvPicPr>
        <p:blipFill>
          <a:blip r:embed="rId4"/>
          <a:srcRect t="13938" b="31829"/>
          <a:stretch>
            <a:fillRect/>
          </a:stretch>
        </p:blipFill>
        <p:spPr>
          <a:xfrm>
            <a:off x="12160491" y="10821386"/>
            <a:ext cx="11788216" cy="1589253"/>
          </a:xfrm>
          <a:prstGeom prst="rect">
            <a:avLst/>
          </a:prstGeom>
          <a:ln w="25400">
            <a:miter lim="400000"/>
          </a:ln>
          <a:effectLst>
            <a:outerShdw blurRad="127000" dist="76200" dir="5520000" rotWithShape="0">
              <a:srgbClr val="000000">
                <a:alpha val="60000"/>
              </a:srgbClr>
            </a:outerShdw>
          </a:effectLst>
        </p:spPr>
      </p:pic>
      <p:sp>
        <p:nvSpPr>
          <p:cNvPr id="53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8" name="Flagship Service for Data-intensive Computing">
            <a:extLst>
              <a:ext uri="{FF2B5EF4-FFF2-40B4-BE49-F238E27FC236}">
                <a16:creationId xmlns:a16="http://schemas.microsoft.com/office/drawing/2014/main" id="{40365005-84D7-4706-8E54-7B2014A71205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xfrm>
            <a:off x="1206500" y="1923880"/>
            <a:ext cx="21971000" cy="93478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>
              <a:defRPr sz="5500"/>
            </a:lvl1pPr>
          </a:lstStyle>
          <a:p>
            <a:r>
              <a:rPr lang="en-US" dirty="0"/>
              <a:t>Site Status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DS in one slide"/>
          <p:cNvSpPr txBox="1"/>
          <p:nvPr/>
        </p:nvSpPr>
        <p:spPr>
          <a:xfrm>
            <a:off x="8950736" y="252597"/>
            <a:ext cx="6482544" cy="872034"/>
          </a:xfrm>
          <a:prstGeom prst="rect">
            <a:avLst/>
          </a:prstGeom>
          <a:ln w="12700">
            <a:miter/>
          </a:ln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pPr lvl="0">
              <a:defRPr/>
            </a:pPr>
            <a:r>
              <a:rPr lang="en-US"/>
              <a:t>Computing Elements</a:t>
            </a:r>
            <a:endParaRPr/>
          </a:p>
        </p:txBody>
      </p:sp>
      <p:sp>
        <p:nvSpPr>
          <p:cNvPr id="15" name="Grid services running on VMs provided by oVirt cluster…"/>
          <p:cNvSpPr txBox="1"/>
          <p:nvPr/>
        </p:nvSpPr>
        <p:spPr>
          <a:xfrm>
            <a:off x="1056104" y="1307005"/>
            <a:ext cx="14312934" cy="1217981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24383" lvl="0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VOBOX</a:t>
            </a: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On the VOBOX machine, JAliEn CE and MonALISA are currently running.</a:t>
            </a: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The new VOBOX container has successfully replaced the old VM.</a:t>
            </a: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Computing Resource</a:t>
            </a: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Total: 73.6 kHS23 / Newer than 2020 : 50.8 kHS23</a:t>
            </a: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Pledge: 69 kHS23 (2025) / 72 kHS23 (2026)</a:t>
            </a: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Current Status</a:t>
            </a: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Servers without a functioning web console have been excluded from the total count</a:t>
            </a:r>
            <a:endParaRPr lang="en-US" altLang="ko-KR" sz="4000">
              <a:latin typeface="Arial"/>
              <a:cs typeface="Arial"/>
            </a:endParaRPr>
          </a:p>
          <a:p>
            <a:pPr marL="24383" lvl="0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Plan</a:t>
            </a: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Add about 22.8 kHS06 this year by replacing old Worker Nodes</a:t>
            </a: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New AMD servers prepared with 192 cores each (expected ~4–5k HS23 per server)</a:t>
            </a:r>
            <a:endParaRPr lang="en-US" altLang="ko-KR" sz="4000">
              <a:latin typeface="Arial"/>
              <a:cs typeface="Arial"/>
            </a:endParaRPr>
          </a:p>
          <a:p>
            <a:pPr marL="1243583" lvl="2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HS23 benchmark values still require adjustment due to power limit factors</a:t>
            </a:r>
            <a:endParaRPr lang="en-US" altLang="ko-KR" sz="4000">
              <a:latin typeface="Arial"/>
              <a:cs typeface="Arial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>
                <a:latin typeface="Arial"/>
                <a:cs typeface="Arial"/>
              </a:rPr>
              <a:t>Goal: phase out all equipment manufactured before 2020</a:t>
            </a:r>
            <a:endParaRPr lang="en-US" altLang="ko-KR" sz="4000">
              <a:latin typeface="Arial"/>
              <a:cs typeface="Arial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1477800" y="3619205"/>
          <a:ext cx="12766875" cy="2508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5625"/>
                <a:gridCol w="4255625"/>
                <a:gridCol w="4255625"/>
              </a:tblGrid>
              <a:tr h="863386"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latin typeface="+mn-ea"/>
                          <a:ea typeface="+mn-ea"/>
                        </a:rPr>
                        <a:t>HTCondor-CE</a:t>
                      </a:r>
                      <a:r>
                        <a:rPr lang="ko-KR" altLang="en-US" sz="28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800">
                          <a:latin typeface="+mn-ea"/>
                          <a:ea typeface="+mn-ea"/>
                        </a:rPr>
                        <a:t>Hostname</a:t>
                      </a:r>
                      <a:endParaRPr lang="ko-KR" altLang="en-US" sz="2800"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latin typeface="+mn-ea"/>
                          <a:ea typeface="+mn-ea"/>
                        </a:rPr>
                        <a:t>Number of </a:t>
                      </a:r>
                      <a:br>
                        <a:rPr lang="en-US" altLang="ko-KR" sz="2800">
                          <a:latin typeface="+mn-ea"/>
                          <a:ea typeface="+mn-ea"/>
                        </a:rPr>
                      </a:br>
                      <a:r>
                        <a:rPr lang="en-US" altLang="ko-KR" sz="2800">
                          <a:latin typeface="+mn-ea"/>
                          <a:ea typeface="+mn-ea"/>
                        </a:rPr>
                        <a:t>Worker Nodes</a:t>
                      </a:r>
                      <a:endParaRPr lang="ko-KR" altLang="en-US" sz="2800"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latin typeface="+mn-ea"/>
                          <a:ea typeface="+mn-ea"/>
                        </a:rPr>
                        <a:t>HepScore 23</a:t>
                      </a:r>
                      <a:br>
                        <a:rPr lang="en-US" altLang="ko-KR" sz="2800">
                          <a:latin typeface="+mn-ea"/>
                          <a:ea typeface="+mn-ea"/>
                        </a:rPr>
                      </a:br>
                      <a:r>
                        <a:rPr lang="en-US" altLang="ko-KR" sz="2800">
                          <a:latin typeface="+mn-ea"/>
                          <a:ea typeface="+mn-ea"/>
                        </a:rPr>
                        <a:t>Benchmark score</a:t>
                      </a:r>
                      <a:endParaRPr lang="ko-KR" altLang="en-US" sz="2800"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</a:tr>
              <a:tr h="473302"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alice-t1-ce04.sdfarm.kr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12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21,029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</a:tr>
              <a:tr h="473302">
                <a:tc>
                  <a:txBody>
                    <a:bodyPr vert="horz" lIns="91440" tIns="45720" rIns="91440" bIns="45720" anchor="t" anchorCtr="0"/>
                    <a:lstStyle/>
                    <a:p>
                      <a:pPr marL="0" marR="0" lvl="0" indent="0" algn="ctr" defTabSz="5842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alice-t1-ce05.sdfarm.kr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35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27,524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</a:tr>
              <a:tr h="473302">
                <a:tc>
                  <a:txBody>
                    <a:bodyPr vert="horz" lIns="91440" tIns="45720" rIns="91440" bIns="45720" anchor="t" anchorCtr="0"/>
                    <a:lstStyle/>
                    <a:p>
                      <a:pPr marL="0" marR="0" lvl="0" indent="0" algn="ctr" defTabSz="5842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alice-t1-ce06.sdfarm.kr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55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  <a:tc>
                  <a:txBody>
                    <a:bodyPr vert="horz" lIns="91440" tIns="45720" rIns="91440" bIns="45720" anchor="t" anchorCtr="0"/>
                    <a:lstStyle/>
                    <a:p>
                      <a:pPr lvl="0" latinLnBrk="1">
                        <a:defRPr/>
                      </a:pPr>
                      <a:r>
                        <a:rPr lang="en-US" altLang="ko-KR" sz="280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25,092</a:t>
                      </a:r>
                      <a:endParaRPr lang="ko-KR" altLang="en-US" sz="280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91440" marR="91440"/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5433280" y="1124631"/>
            <a:ext cx="8409603" cy="4762500"/>
          </a:xfrm>
          <a:prstGeom prst="rect">
            <a:avLst/>
          </a:prstGeom>
        </p:spPr>
      </p:pic>
      <p:pic>
        <p:nvPicPr>
          <p:cNvPr id="7" name="Picture 2" descr="http://alimonitor.cern.ch/display?image=jfreechart-onetime-10883877937516923543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5498272" y="5512749"/>
            <a:ext cx="9052583" cy="4582109"/>
          </a:xfrm>
          <a:prstGeom prst="rect">
            <a:avLst/>
          </a:prstGeom>
          <a:noFill/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6152586" y="10175911"/>
            <a:ext cx="6125589" cy="305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03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3200" b="0" i="0" u="none" strike="noStrike" cap="none" spc="0" normalizeH="0" baseline="0"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>
          <a:schemeClr val="tx1"/>
        </a:fontRef>
      </a:style>
    </a:spDef>
    <a:lnDef>
      <a:spPr>
        <a:noFill/>
        <a:ln w="25400" cap="flat">
          <a:solidFill>
            <a:srgbClr val="000000"/>
          </a:solidFill>
          <a:prstDash val="solid"/>
          <a:miter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>
          <a:schemeClr val="tx1"/>
        </a:fontRef>
      </a:style>
    </a:lnDef>
    <a:txDef>
      <a:spPr>
        <a:noFill/>
        <a:ln w="12700" cap="flat">
          <a:noFill/>
          <a:miter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2400" b="0" i="0" u="none" strike="noStrike" cap="none" spc="0" normalizeH="0" baseline="0"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>
          <a:schemeClr val="tx1"/>
        </a:fontRef>
      </a:style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3200" b="0" i="0" u="none" strike="noStrike" cap="none" spc="0" normalizeH="0" baseline="0"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>
          <a:schemeClr val="tx1"/>
        </a:fontRef>
      </a:style>
    </a:spDef>
    <a:lnDef>
      <a:spPr>
        <a:noFill/>
        <a:ln w="25400" cap="flat">
          <a:solidFill>
            <a:srgbClr val="000000"/>
          </a:solidFill>
          <a:prstDash val="solid"/>
          <a:miter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>
          <a:schemeClr val="tx1"/>
        </a:fontRef>
      </a:style>
    </a:lnDef>
    <a:txDef>
      <a:spPr>
        <a:noFill/>
        <a:ln w="12700" cap="flat">
          <a:noFill/>
          <a:miter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2400" b="0" i="0" u="none" strike="noStrike" cap="none" spc="0" normalizeH="0" baseline="0"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>
          <a:schemeClr val="tx1"/>
        </a:fontRef>
      </a:style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1138</ep:Words>
  <ep:PresentationFormat>사용자 지정</ep:PresentationFormat>
  <ep:Paragraphs>302</ep:Paragraphs>
  <ep:Slides>22</ep:Slides>
  <ep:Notes>2</ep:Notes>
  <ep:TotalTime>0</ep:TotalTime>
  <ep:HiddenSlides>2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ep:HeadingPairs>
  <ep:TitlesOfParts>
    <vt:vector size="23" baseType="lpstr">
      <vt:lpstr>30_BasicColor</vt:lpstr>
      <vt:lpstr>KISTI-GSDC Report</vt:lpstr>
      <vt:lpstr>KISTI</vt:lpstr>
      <vt:lpstr>GSDC</vt:lpstr>
      <vt:lpstr>Role of GSDC for Data-intensive Research</vt:lpstr>
      <vt:lpstr>Supporting Experiments</vt:lpstr>
      <vt:lpstr>WLCG Tier-1 @ KISTI-GSDC</vt:lpstr>
      <vt:lpstr>슬라이드 7</vt:lpstr>
      <vt:lpstr>T1 Grid Services</vt:lpstr>
      <vt:lpstr>슬라이드 9</vt:lpstr>
      <vt:lpstr>슬라이드 10</vt:lpstr>
      <vt:lpstr>슬라이드 11</vt:lpstr>
      <vt:lpstr>Structure of CMS Tier-2 @KISTI</vt:lpstr>
      <vt:lpstr>CMS T2 Present and Future</vt:lpstr>
      <vt:lpstr>Future of KISTI CMS Tier-2</vt:lpstr>
      <vt:lpstr>Developing for Service HA</vt:lpstr>
      <vt:lpstr>Summary</vt:lpstr>
      <vt:lpstr>슬라이드 17</vt:lpstr>
      <vt:lpstr>슬라이드 18</vt:lpstr>
      <vt:lpstr>슬라이드 19</vt:lpstr>
      <vt:lpstr>슬라이드 20</vt:lpstr>
      <vt:lpstr>슬라이드 21</vt:lpstr>
      <vt:lpstr>슬라이드 22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cp:lastModifiedBy>ry840</cp:lastModifiedBy>
  <dcterms:modified xsi:type="dcterms:W3CDTF">2025-09-25T03:43:35.352</dcterms:modified>
  <cp:revision>193</cp:revision>
  <dc:title>KISTI-GSDC Report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