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  <p:sldMasterId id="2147483669" r:id="rId4"/>
  </p:sldMasterIdLst>
  <p:notesMasterIdLst>
    <p:notesMasterId r:id="rId27"/>
  </p:notesMasterIdLst>
  <p:sldIdLst>
    <p:sldId id="278" r:id="rId5"/>
    <p:sldId id="259" r:id="rId6"/>
    <p:sldId id="275" r:id="rId7"/>
    <p:sldId id="277" r:id="rId8"/>
    <p:sldId id="2041" r:id="rId9"/>
    <p:sldId id="2076" r:id="rId10"/>
    <p:sldId id="2070" r:id="rId11"/>
    <p:sldId id="2071" r:id="rId12"/>
    <p:sldId id="2086" r:id="rId13"/>
    <p:sldId id="2073" r:id="rId14"/>
    <p:sldId id="2072" r:id="rId15"/>
    <p:sldId id="2074" r:id="rId16"/>
    <p:sldId id="2075" r:id="rId17"/>
    <p:sldId id="2077" r:id="rId18"/>
    <p:sldId id="2078" r:id="rId19"/>
    <p:sldId id="2079" r:id="rId20"/>
    <p:sldId id="2080" r:id="rId21"/>
    <p:sldId id="2082" r:id="rId22"/>
    <p:sldId id="2081" r:id="rId23"/>
    <p:sldId id="276" r:id="rId24"/>
    <p:sldId id="2083" r:id="rId25"/>
    <p:sldId id="2085" r:id="rId26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124A"/>
    <a:srgbClr val="DFDFDF"/>
    <a:srgbClr val="F6FDA3"/>
    <a:srgbClr val="D4BEF7"/>
    <a:srgbClr val="B8BAFA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91" autoAdjust="0"/>
    <p:restoredTop sz="94712" autoAdjust="0"/>
  </p:normalViewPr>
  <p:slideViewPr>
    <p:cSldViewPr>
      <p:cViewPr varScale="1">
        <p:scale>
          <a:sx n="126" d="100"/>
          <a:sy n="126" d="100"/>
        </p:scale>
        <p:origin x="341" y="86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18.07.2025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56655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695D8D-8C88-9AAA-ADFE-58C8B08C26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9313253-4E97-1966-6134-154830F901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AE65BC5-54F2-2E29-3ACB-424F17B1AF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813038-DD66-A383-804A-A448ED78A8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14489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407EF2-90DE-A773-31ED-7CE32223E3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76C541B-F4B2-53EC-2870-821BCA00CA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4C346E1-0208-F9C3-6ABA-519B855C6C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88B82E-F8F7-1BF3-B1B6-40BA77E022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03029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76D13E-F6AE-EB5E-DCBF-4D3D4C69EA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7A6D43F-5AC2-613D-263E-913DCCC0EE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91DEDFD-5312-3D5E-9EF4-AE46B5D018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CA5267-0942-423E-28F6-D056467A51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7901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BAB8B2-202D-D558-0E97-42F7D9CA15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5A01452-38FB-BB94-3627-4101AD3A6E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F7EC7D5-1BA3-B044-0BE0-D3E909022D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D0EBB8-56C9-AE15-D997-C227E7361B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2016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EDF81B-640A-8BD2-2F85-74D6BC295D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8559BCD-2315-53CC-9EBC-F3AC2F9286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92F2B8D-EB1C-A769-BC8A-B270D8BC1E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8051F7-EDB0-8054-BDCC-3BB892AC8D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57052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0E9C8E-37EB-2C65-58FC-AB05223AE7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0A038B8-15FF-7768-0348-C365A38EA8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A580775-51EB-5FCA-340B-10A15425E9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776BAD-564F-47CC-9B7C-C09FDACB8F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23665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5E57DC-B1CF-3963-FE86-9CE8C42A25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6EFA230-B794-C2B9-7E63-DB9942B742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5F2C7FC-6025-6BBB-B45F-0C7D8FE209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171B5F-6297-0499-53D0-B557EAB45A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6601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643EBC-5E53-4AED-BD50-AEF7348FE4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3BFF9A-B454-FBAF-17F6-3FA70AACA6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9DB3D8-A1B5-5DCD-A91C-9C36E1E43D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3DC126-2B13-4069-5E4A-A3DAD5F2A0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12441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6CEFEB-9B2A-C43C-A15C-F7516B447F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29EB4E-E15B-7C0E-CDF9-418C29B165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16E14A-ABA1-686B-3877-FFA5507283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60E807-1768-1392-CD51-C0B0BD61B1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69412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A3AFD3-4729-AB29-99DB-25D3CA280C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8DAEB3A-7CA2-FDE0-13D0-26011133BE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5E5E09-5287-2AD4-02DF-A4180378DE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D1E9EB-6C78-992D-57F7-3F8650691D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61391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F45694-4467-5B05-0370-60A27EEF64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5E0FADA-2BD4-EC9B-E360-AD07FAC189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0986008-2138-7DE7-6A81-221C901091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60ECE2-7467-5970-087E-A15E614BBA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8689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228601" y="939547"/>
            <a:ext cx="8456672" cy="379914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 sz="1800"/>
            </a:lvl2pPr>
            <a:lvl3pPr>
              <a:buClr>
                <a:srgbClr val="981E32"/>
              </a:buClr>
              <a:defRPr sz="135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282265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4" y="402432"/>
            <a:ext cx="8008937" cy="1684735"/>
          </a:xfrm>
        </p:spPr>
        <p:txBody>
          <a:bodyPr anchor="b" anchorCtr="0">
            <a:noAutofit/>
          </a:bodyPr>
          <a:lstStyle>
            <a:lvl1pPr>
              <a:defRPr sz="3225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4" y="2734627"/>
            <a:ext cx="7989887" cy="1640777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4" y="2066259"/>
            <a:ext cx="8008937" cy="476917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315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76279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228601" y="939547"/>
            <a:ext cx="8456672" cy="379914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 sz="1800"/>
            </a:lvl2pPr>
            <a:lvl3pPr>
              <a:buClr>
                <a:srgbClr val="981E32"/>
              </a:buClr>
              <a:defRPr sz="135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06879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" y="701201"/>
            <a:ext cx="8685251" cy="15201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3" y="4907755"/>
            <a:ext cx="3364528" cy="235745"/>
          </a:xfrm>
        </p:spPr>
        <p:txBody>
          <a:bodyPr/>
          <a:lstStyle/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92880"/>
            <a:ext cx="2442340" cy="166816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070525"/>
            <a:ext cx="2442340" cy="166816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92880"/>
            <a:ext cx="2442340" cy="3445808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46089" y="1252538"/>
            <a:ext cx="3013075" cy="34861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82229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" y="701201"/>
            <a:ext cx="8685251" cy="15201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3" y="4907755"/>
            <a:ext cx="3516928" cy="235745"/>
          </a:xfrm>
        </p:spPr>
        <p:txBody>
          <a:bodyPr/>
          <a:lstStyle/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52538"/>
            <a:ext cx="2667000" cy="3486150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46089" y="1252538"/>
            <a:ext cx="5484812" cy="34861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423921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51435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r>
              <a:rPr lang="en-CA" dirty="0"/>
              <a:t>***INSTRUCTIONS FOR APPLYING IMAGE BACKGROUNDTO SLIDE LAYOUT***</a:t>
            </a:r>
            <a:br>
              <a:rPr lang="en-CA" dirty="0"/>
            </a:br>
            <a:r>
              <a:rPr lang="en-CA" dirty="0"/>
              <a:t>STEP 1: Click icon to insert image</a:t>
            </a:r>
            <a:br>
              <a:rPr lang="en-CA" dirty="0"/>
            </a:br>
            <a:r>
              <a:rPr lang="en-CA" dirty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32830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75" r:id="rId12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96818"/>
            <a:ext cx="8103570" cy="56477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474" y="1250900"/>
            <a:ext cx="8109919" cy="34877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5473" y="4907755"/>
            <a:ext cx="3364528" cy="23574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88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4738688"/>
            <a:ext cx="318932" cy="404813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788" b="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777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</p:sldLayoutIdLst>
  <p:hf hdr="0" dt="0"/>
  <p:txStyles>
    <p:titleStyle>
      <a:lvl1pPr algn="l" defTabSz="6858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685800" rtl="0" eaLnBrk="1" latinLnBrk="0" hangingPunct="1">
        <a:lnSpc>
          <a:spcPct val="120000"/>
        </a:lnSpc>
        <a:spcBef>
          <a:spcPts val="0"/>
        </a:spcBef>
        <a:spcAft>
          <a:spcPts val="225"/>
        </a:spcAft>
        <a:buClr>
          <a:schemeClr val="tx1"/>
        </a:buClr>
        <a:buFont typeface="Arial" pitchFamily="34" charset="0"/>
        <a:buNone/>
        <a:defRPr sz="1200" b="0" kern="1200" baseline="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1pPr>
      <a:lvl2pPr marL="135000" indent="-135000" algn="l" defTabSz="685800" rtl="0" eaLnBrk="1" latinLnBrk="0" hangingPunct="1">
        <a:lnSpc>
          <a:spcPct val="120000"/>
        </a:lnSpc>
        <a:spcBef>
          <a:spcPts val="600"/>
        </a:spcBef>
        <a:spcAft>
          <a:spcPts val="0"/>
        </a:spcAft>
        <a:buClr>
          <a:schemeClr val="tx1"/>
        </a:buClr>
        <a:buSzPct val="100000"/>
        <a:buFont typeface="Arial" pitchFamily="34" charset="0"/>
        <a:buChar char="•"/>
        <a:defRPr sz="12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2pPr>
      <a:lvl3pPr marL="378000" indent="-135000" algn="l" defTabSz="6858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-"/>
        <a:defRPr sz="12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3pPr>
      <a:lvl4pPr marL="621000" indent="-135000" algn="l" defTabSz="6858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•"/>
        <a:defRPr sz="12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4pPr>
      <a:lvl5pPr marL="864000" indent="-135000" algn="l" defTabSz="6858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-"/>
        <a:defRPr sz="1200" kern="1200">
          <a:solidFill>
            <a:schemeClr val="bg2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Relationship Id="rId4" Type="http://schemas.openxmlformats.org/officeDocument/2006/relationships/hyperlink" Target="mailto:1.5@ttbar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FE238D4-28D6-4D53-BBB0-853DFB8458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LCC optics development</a:t>
            </a:r>
            <a:endParaRPr lang="en-GB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1BD9DAF0-2FF7-2B55-1091-CCC1189A71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Pantaleo Raimondi &amp; Marc Andre Jebramcik</a:t>
            </a:r>
          </a:p>
          <a:p>
            <a:r>
              <a:rPr lang="en-US" dirty="0"/>
              <a:t>Fermilab /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0973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19C5C4-3EA4-DA4D-F4E8-C3C9812E0D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3123C6-15E8-ECCA-FA7A-0ECFAD1914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685800"/>
            <a:fld id="{5BD36294-2849-48A8-8531-5354CF3095D2}" type="slidenum">
              <a:rPr lang="en-US">
                <a:solidFill>
                  <a:srgbClr val="000000"/>
                </a:solidFill>
              </a:rPr>
              <a:pPr defTabSz="685800"/>
              <a:t>10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15677DB-196F-1FA0-C5ED-7FBB3AAA3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472" y="25934"/>
            <a:ext cx="8103570" cy="412101"/>
          </a:xfrm>
        </p:spPr>
        <p:txBody>
          <a:bodyPr/>
          <a:lstStyle/>
          <a:p>
            <a:r>
              <a:rPr lang="en-US" dirty="0"/>
              <a:t>RF Section (R)                                              ttbar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B1B694-5A86-6C2F-8CEE-BA4E5F82BEC6}"/>
              </a:ext>
            </a:extLst>
          </p:cNvPr>
          <p:cNvSpPr txBox="1"/>
          <p:nvPr/>
        </p:nvSpPr>
        <p:spPr>
          <a:xfrm>
            <a:off x="4635745" y="1252167"/>
            <a:ext cx="4312259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>
              <a:buFontTx/>
              <a:buChar char="-"/>
            </a:pPr>
            <a:r>
              <a:rPr lang="en-US" dirty="0">
                <a:solidFill>
                  <a:srgbClr val="A4001D"/>
                </a:solidFill>
                <a:latin typeface="Arial"/>
              </a:rPr>
              <a:t>Four dipoles (~0.5-1.5mrad) are modified in the outgoing DS to separate the beams (by 0.35mt)</a:t>
            </a:r>
          </a:p>
          <a:p>
            <a:pPr marL="214313" indent="-214313" defTabSz="685800">
              <a:buFontTx/>
              <a:buChar char="-"/>
            </a:pPr>
            <a:r>
              <a:rPr lang="en-US" dirty="0">
                <a:solidFill>
                  <a:srgbClr val="A4001D"/>
                </a:solidFill>
                <a:latin typeface="Arial"/>
              </a:rPr>
              <a:t>The ES/Septum/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Etc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  requirements and other interference issues are being analyzed</a:t>
            </a:r>
          </a:p>
          <a:p>
            <a:pPr marL="214313" indent="-214313" defTabSz="685800">
              <a:buFontTx/>
              <a:buChar char="-"/>
            </a:pPr>
            <a:r>
              <a:rPr lang="en-US" dirty="0">
                <a:solidFill>
                  <a:srgbClr val="A4001D"/>
                </a:solidFill>
                <a:latin typeface="Arial"/>
              </a:rPr>
              <a:t>The four dipoles 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delta_angles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 are determined by imposing: 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delta_x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 =-0.35 while keeping unchanged x’,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dx,dx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’.</a:t>
            </a:r>
          </a:p>
          <a:p>
            <a:pPr marL="214313" indent="-214313" defTabSz="685800">
              <a:buFontTx/>
              <a:buChar char="-"/>
            </a:pPr>
            <a:r>
              <a:rPr lang="en-US" dirty="0">
                <a:solidFill>
                  <a:srgbClr val="A4001D"/>
                </a:solidFill>
                <a:latin typeface="Arial"/>
              </a:rPr>
              <a:t>No changes of optics are needed </a:t>
            </a:r>
          </a:p>
          <a:p>
            <a:pPr marL="214313" indent="-214313" defTabSz="685800">
              <a:buFontTx/>
              <a:buChar char="-"/>
            </a:pPr>
            <a:r>
              <a:rPr lang="en-US" dirty="0">
                <a:solidFill>
                  <a:srgbClr val="A4001D"/>
                </a:solidFill>
                <a:latin typeface="Arial"/>
              </a:rPr>
              <a:t>For Z mode the deltas are rescaled imposing dx=0.61 and turning the center dogleg for dx=-0.96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73E5F0-6A7B-9C55-F295-119F1CE4DF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1" y="1035183"/>
            <a:ext cx="3811931" cy="3247921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D4348E1-4B4B-484E-7A87-CC11DA301EE2}"/>
              </a:ext>
            </a:extLst>
          </p:cNvPr>
          <p:cNvCxnSpPr>
            <a:cxnSpLocks/>
          </p:cNvCxnSpPr>
          <p:nvPr/>
        </p:nvCxnSpPr>
        <p:spPr>
          <a:xfrm flipH="1">
            <a:off x="1007604" y="1213248"/>
            <a:ext cx="356439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E55F857-EC56-39A5-F6E4-66A6182BC489}"/>
              </a:ext>
            </a:extLst>
          </p:cNvPr>
          <p:cNvCxnSpPr>
            <a:cxnSpLocks/>
          </p:cNvCxnSpPr>
          <p:nvPr/>
        </p:nvCxnSpPr>
        <p:spPr>
          <a:xfrm flipH="1" flipV="1">
            <a:off x="549420" y="1213248"/>
            <a:ext cx="3958837" cy="108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42943E9-D9C7-F0C1-31BF-CA039BD4CA4B}"/>
              </a:ext>
            </a:extLst>
          </p:cNvPr>
          <p:cNvCxnSpPr>
            <a:cxnSpLocks/>
          </p:cNvCxnSpPr>
          <p:nvPr/>
        </p:nvCxnSpPr>
        <p:spPr>
          <a:xfrm flipH="1" flipV="1">
            <a:off x="3266119" y="1159242"/>
            <a:ext cx="1305881" cy="540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03AB39D-4BDB-3E43-BCB2-6A7A277F1336}"/>
              </a:ext>
            </a:extLst>
          </p:cNvPr>
          <p:cNvCxnSpPr>
            <a:cxnSpLocks/>
          </p:cNvCxnSpPr>
          <p:nvPr/>
        </p:nvCxnSpPr>
        <p:spPr>
          <a:xfrm flipH="1" flipV="1">
            <a:off x="2789802" y="1159242"/>
            <a:ext cx="1782198" cy="540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959B6F86-4FA8-BD0C-F38E-7C56C9EDB2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2233" y="3435846"/>
            <a:ext cx="3277100" cy="1550185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373E66E7-E449-6838-9773-2BD4C3548913}"/>
              </a:ext>
            </a:extLst>
          </p:cNvPr>
          <p:cNvSpPr/>
          <p:nvPr/>
        </p:nvSpPr>
        <p:spPr>
          <a:xfrm>
            <a:off x="2838940" y="970228"/>
            <a:ext cx="648072" cy="486039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D3E2E0-9A75-4645-B102-91B985EC2EBD}"/>
              </a:ext>
            </a:extLst>
          </p:cNvPr>
          <p:cNvSpPr txBox="1"/>
          <p:nvPr/>
        </p:nvSpPr>
        <p:spPr>
          <a:xfrm>
            <a:off x="420787" y="4096692"/>
            <a:ext cx="42242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ES 30-40mt long</a:t>
            </a:r>
          </a:p>
          <a:p>
            <a:r>
              <a:rPr lang="en-US" dirty="0">
                <a:solidFill>
                  <a:srgbClr val="0070C0"/>
                </a:solidFill>
              </a:rPr>
              <a:t>Common QD increases outward angle by about 60%</a:t>
            </a:r>
          </a:p>
          <a:p>
            <a:r>
              <a:rPr lang="en-US" dirty="0">
                <a:solidFill>
                  <a:srgbClr val="0070C0"/>
                </a:solidFill>
              </a:rPr>
              <a:t>Beam pipes should be separated at the QF level</a:t>
            </a:r>
          </a:p>
          <a:p>
            <a:r>
              <a:rPr lang="en-US" dirty="0">
                <a:solidFill>
                  <a:srgbClr val="0070C0"/>
                </a:solidFill>
              </a:rPr>
              <a:t>No specific issues that are not present for GHC</a:t>
            </a:r>
            <a:endParaRPr lang="en-GB" dirty="0">
              <a:solidFill>
                <a:srgbClr val="0070C0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A0FDFBB-74FA-CBF6-6D97-A0B3CF9C2CB1}"/>
              </a:ext>
            </a:extLst>
          </p:cNvPr>
          <p:cNvCxnSpPr>
            <a:cxnSpLocks/>
          </p:cNvCxnSpPr>
          <p:nvPr/>
        </p:nvCxnSpPr>
        <p:spPr>
          <a:xfrm flipV="1">
            <a:off x="647565" y="1372692"/>
            <a:ext cx="2522754" cy="2799200"/>
          </a:xfrm>
          <a:prstGeom prst="straightConnector1">
            <a:avLst/>
          </a:prstGeom>
          <a:ln w="127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668CDF1-14E6-5E68-A411-5FA28D816546}"/>
              </a:ext>
            </a:extLst>
          </p:cNvPr>
          <p:cNvCxnSpPr>
            <a:cxnSpLocks/>
          </p:cNvCxnSpPr>
          <p:nvPr/>
        </p:nvCxnSpPr>
        <p:spPr>
          <a:xfrm flipH="1" flipV="1">
            <a:off x="2627128" y="1309344"/>
            <a:ext cx="1029736" cy="3249013"/>
          </a:xfrm>
          <a:prstGeom prst="straightConnector1">
            <a:avLst/>
          </a:prstGeom>
          <a:ln w="127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6FD1536-5844-AB4B-6E91-01FD4B3856D8}"/>
              </a:ext>
            </a:extLst>
          </p:cNvPr>
          <p:cNvCxnSpPr>
            <a:cxnSpLocks/>
          </p:cNvCxnSpPr>
          <p:nvPr/>
        </p:nvCxnSpPr>
        <p:spPr>
          <a:xfrm flipV="1">
            <a:off x="1403648" y="1443917"/>
            <a:ext cx="1547955" cy="2881308"/>
          </a:xfrm>
          <a:prstGeom prst="straightConnector1">
            <a:avLst/>
          </a:prstGeom>
          <a:ln w="127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0241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CAE745-0EB0-7C51-8F4F-B3AFFA9F1F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F720B4-29F0-E5C2-0277-44247BF6B9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685800"/>
            <a:fld id="{5BD36294-2849-48A8-8531-5354CF3095D2}" type="slidenum">
              <a:rPr lang="en-US">
                <a:solidFill>
                  <a:srgbClr val="000000"/>
                </a:solidFill>
              </a:rPr>
              <a:pPr defTabSz="685800"/>
              <a:t>11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63394C2-9E1A-62E7-5C89-3F99405CA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472" y="25934"/>
            <a:ext cx="8103570" cy="412101"/>
          </a:xfrm>
        </p:spPr>
        <p:txBody>
          <a:bodyPr/>
          <a:lstStyle/>
          <a:p>
            <a:r>
              <a:rPr lang="en-US" dirty="0"/>
              <a:t>RF Section (R)                                              Z and ttbar mode completed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0062FD9-293B-5132-C665-E601E60ABF3E}"/>
              </a:ext>
            </a:extLst>
          </p:cNvPr>
          <p:cNvSpPr txBox="1"/>
          <p:nvPr/>
        </p:nvSpPr>
        <p:spPr>
          <a:xfrm>
            <a:off x="4852266" y="1265563"/>
            <a:ext cx="4312259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>
              <a:buFontTx/>
              <a:buChar char="-"/>
            </a:pPr>
            <a:r>
              <a:rPr lang="en-US" dirty="0">
                <a:solidFill>
                  <a:srgbClr val="A4001D"/>
                </a:solidFill>
                <a:latin typeface="Arial"/>
              </a:rPr>
              <a:t>Dipole changes cause just a ripple on 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ddx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 (natural is 0.2mt)</a:t>
            </a:r>
          </a:p>
          <a:p>
            <a:pPr marL="214313" indent="-214313" defTabSz="685800">
              <a:buFontTx/>
              <a:buChar char="-"/>
            </a:pPr>
            <a:r>
              <a:rPr lang="en-US" dirty="0">
                <a:solidFill>
                  <a:srgbClr val="A4001D"/>
                </a:solidFill>
                <a:latin typeface="Arial"/>
              </a:rPr>
              <a:t>This does not affect the DA&amp;MA but it could be studied how to reduce it</a:t>
            </a:r>
          </a:p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  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8A01E4-E258-05C1-B04B-6F38E80B92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0042" y="2186913"/>
            <a:ext cx="1404156" cy="261921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08BE2FC-A618-2B7D-D2E4-E93D86C929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8645" y="2199140"/>
            <a:ext cx="1776515" cy="11827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44098E7-85C9-D419-2A3E-E56A78FD00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502" y="1204392"/>
            <a:ext cx="4815560" cy="373670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3F5E410-C3CE-AAAC-AA11-B003695375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9401" y="3589400"/>
            <a:ext cx="1608602" cy="114928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62B88E9-0145-E431-23BA-67F416361FA8}"/>
              </a:ext>
            </a:extLst>
          </p:cNvPr>
          <p:cNvSpPr txBox="1"/>
          <p:nvPr/>
        </p:nvSpPr>
        <p:spPr>
          <a:xfrm>
            <a:off x="7008394" y="3813888"/>
            <a:ext cx="105990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No doglegs</a:t>
            </a:r>
            <a:endParaRPr lang="en-GB" dirty="0">
              <a:solidFill>
                <a:srgbClr val="A4001D"/>
              </a:solidFill>
              <a:latin typeface="Arial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BB0370-EBEB-F2C2-71D3-D02D11A5604A}"/>
              </a:ext>
            </a:extLst>
          </p:cNvPr>
          <p:cNvSpPr txBox="1"/>
          <p:nvPr/>
        </p:nvSpPr>
        <p:spPr>
          <a:xfrm>
            <a:off x="6948264" y="2456769"/>
            <a:ext cx="118494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>
                <a:solidFill>
                  <a:srgbClr val="A4001D"/>
                </a:solidFill>
                <a:latin typeface="Arial"/>
              </a:rPr>
              <a:t>With 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doglegs</a:t>
            </a:r>
            <a:endParaRPr lang="en-GB" dirty="0">
              <a:solidFill>
                <a:srgbClr val="A4001D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97851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0CD05F-7D6B-9992-C111-1E943A47C8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0CDDF62-9A1E-060F-216A-35075D4B0A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685800"/>
            <a:fld id="{5BD36294-2849-48A8-8531-5354CF3095D2}" type="slidenum">
              <a:rPr lang="en-US">
                <a:solidFill>
                  <a:srgbClr val="000000"/>
                </a:solidFill>
              </a:rPr>
              <a:pPr defTabSz="685800"/>
              <a:t>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44470F6-065F-8021-E6BA-4C48F8A13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472" y="25934"/>
            <a:ext cx="8103570" cy="412101"/>
          </a:xfrm>
        </p:spPr>
        <p:txBody>
          <a:bodyPr/>
          <a:lstStyle/>
          <a:p>
            <a:r>
              <a:rPr lang="en-US" dirty="0" err="1"/>
              <a:t>Betatron</a:t>
            </a:r>
            <a:r>
              <a:rPr lang="en-US" dirty="0"/>
              <a:t> Collimation Section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B6C88A-8BFD-E964-F197-5E487A4A69E9}"/>
              </a:ext>
            </a:extLst>
          </p:cNvPr>
          <p:cNvSpPr txBox="1"/>
          <p:nvPr/>
        </p:nvSpPr>
        <p:spPr>
          <a:xfrm>
            <a:off x="281906" y="3435846"/>
            <a:ext cx="10020185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Dedicated collimation section features two plateaus with high beta functions of ~660m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A4001D"/>
                </a:solidFill>
                <a:latin typeface="Arial"/>
              </a:rPr>
              <a:t>Plateaus are separated by 90 deg. phase advance in both planes (collimation of both planes)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A4001D"/>
                </a:solidFill>
                <a:latin typeface="Arial"/>
              </a:rPr>
              <a:t>Within plateaus, peaks of beta functions are separated by ~30deg phase advance (placement of TCSs)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A4001D"/>
                </a:solidFill>
                <a:latin typeface="Arial"/>
              </a:rPr>
              <a:t>Energy collimation not in dedicated collimation SS: Possible at the end of the FF or in the Injection section!</a:t>
            </a:r>
          </a:p>
          <a:p>
            <a:pPr defTabSz="685800"/>
            <a:endParaRPr lang="en-US" dirty="0">
              <a:solidFill>
                <a:srgbClr val="A4001D"/>
              </a:solidFill>
              <a:latin typeface="Arial"/>
            </a:endParaRPr>
          </a:p>
          <a:p>
            <a:pPr defTabSz="685800"/>
            <a:endParaRPr lang="en-US" dirty="0">
              <a:solidFill>
                <a:srgbClr val="A4001D"/>
              </a:solidFill>
              <a:latin typeface="Arial"/>
            </a:endParaRPr>
          </a:p>
          <a:p>
            <a:pPr defTabSz="685800"/>
            <a:endParaRPr lang="en-US" dirty="0">
              <a:solidFill>
                <a:srgbClr val="A4001D"/>
              </a:solidFill>
              <a:latin typeface="Arial"/>
            </a:endParaRPr>
          </a:p>
          <a:p>
            <a:pPr defTabSz="685800"/>
            <a:endParaRPr lang="en-US" dirty="0">
              <a:solidFill>
                <a:srgbClr val="A4001D"/>
              </a:solidFill>
              <a:latin typeface="Arial"/>
            </a:endParaRPr>
          </a:p>
          <a:p>
            <a:pPr defTabSz="685800"/>
            <a:endParaRPr lang="en-US" dirty="0">
              <a:solidFill>
                <a:srgbClr val="A4001D"/>
              </a:solidFill>
              <a:latin typeface="Arial"/>
            </a:endParaRPr>
          </a:p>
          <a:p>
            <a:pPr defTabSz="685800"/>
            <a:endParaRPr lang="en-US" dirty="0">
              <a:solidFill>
                <a:srgbClr val="A4001D"/>
              </a:solidFill>
              <a:latin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AE5879-E157-0C6E-502F-072F044294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789146"/>
            <a:ext cx="3240360" cy="24906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D7F361F-6D65-321B-F4A3-6E49766445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016" y="771550"/>
            <a:ext cx="3130805" cy="253342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75477FA-87D2-6345-8E9D-608F6A756806}"/>
              </a:ext>
            </a:extLst>
          </p:cNvPr>
          <p:cNvSpPr txBox="1"/>
          <p:nvPr/>
        </p:nvSpPr>
        <p:spPr>
          <a:xfrm>
            <a:off x="1748008" y="2534589"/>
            <a:ext cx="8234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 mode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4DC62C0-1F6B-CDDF-E192-9A6BFD65F9FD}"/>
              </a:ext>
            </a:extLst>
          </p:cNvPr>
          <p:cNvSpPr txBox="1"/>
          <p:nvPr/>
        </p:nvSpPr>
        <p:spPr>
          <a:xfrm>
            <a:off x="5940152" y="2664814"/>
            <a:ext cx="101181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ttbar mode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15004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28B7A2-7896-DE6C-BAF0-46892F031E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2FD9D5-58E6-C648-3B00-34E681B88B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685800"/>
            <a:fld id="{5BD36294-2849-48A8-8531-5354CF3095D2}" type="slidenum">
              <a:rPr lang="en-US">
                <a:solidFill>
                  <a:srgbClr val="000000"/>
                </a:solidFill>
              </a:rPr>
              <a:pPr defTabSz="685800"/>
              <a:t>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C31F018-FB46-06D5-8E2E-634CC0F840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472" y="25934"/>
            <a:ext cx="8103570" cy="412101"/>
          </a:xfrm>
        </p:spPr>
        <p:txBody>
          <a:bodyPr/>
          <a:lstStyle/>
          <a:p>
            <a:r>
              <a:rPr lang="en-US" dirty="0"/>
              <a:t>Energy Collimation                                      </a:t>
            </a:r>
            <a:r>
              <a:rPr lang="en-US" dirty="0">
                <a:solidFill>
                  <a:srgbClr val="FF0000"/>
                </a:solidFill>
              </a:rPr>
              <a:t>                                   </a:t>
            </a:r>
            <a:r>
              <a:rPr lang="en-US" dirty="0"/>
              <a:t>all modes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E2FA54-3343-C082-083E-3D0637595091}"/>
              </a:ext>
            </a:extLst>
          </p:cNvPr>
          <p:cNvSpPr txBox="1"/>
          <p:nvPr/>
        </p:nvSpPr>
        <p:spPr>
          <a:xfrm>
            <a:off x="575556" y="3759882"/>
            <a:ext cx="7668852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A4001D"/>
                </a:solidFill>
                <a:latin typeface="Arial"/>
              </a:rPr>
              <a:t>Outgoing FF has a built-in 0.75mt dispersion peak at the very end. The energy collimation could be effective in this location (can be checked with Marc lattice)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A4001D"/>
                </a:solidFill>
                <a:latin typeface="Arial"/>
              </a:rPr>
              <a:t>In principle, the location could be effective in cleaning the debris from the collision and could be done after each IP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A4001D"/>
                </a:solidFill>
                <a:latin typeface="Arial"/>
              </a:rPr>
              <a:t>Collimator gaps should be in the range of +/-15mm@Z and +/-20mm@ttbar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7862AD-8420-A433-8284-88D0767D38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516964"/>
            <a:ext cx="4752528" cy="3163988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EDADD84-39FD-A031-570C-83F4B1794131}"/>
              </a:ext>
            </a:extLst>
          </p:cNvPr>
          <p:cNvCxnSpPr/>
          <p:nvPr/>
        </p:nvCxnSpPr>
        <p:spPr>
          <a:xfrm flipV="1">
            <a:off x="1403648" y="1491630"/>
            <a:ext cx="3312368" cy="21893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562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3BBBFE-63F4-B1AF-F3A6-7D73BA2991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9FB34DF-1EA2-8D21-2707-3FFF241038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860" y="678874"/>
            <a:ext cx="2565825" cy="18928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58115C7-1BBE-0A8C-DAC9-D4A2CA2336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919" y="2665074"/>
            <a:ext cx="2728906" cy="217928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EF7E243-8787-0587-29CB-9DD964B07A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685800"/>
            <a:fld id="{5BD36294-2849-48A8-8531-5354CF3095D2}" type="slidenum">
              <a:rPr lang="en-US">
                <a:solidFill>
                  <a:srgbClr val="000000"/>
                </a:solidFill>
              </a:rPr>
              <a:pPr defTabSz="685800"/>
              <a:t>14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74C2B2B-FE87-ACBF-E651-812C68B52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472" y="25934"/>
            <a:ext cx="8103570" cy="412101"/>
          </a:xfrm>
        </p:spPr>
        <p:txBody>
          <a:bodyPr/>
          <a:lstStyle/>
          <a:p>
            <a:r>
              <a:rPr lang="en-US" dirty="0"/>
              <a:t>Diagnostic Section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A58A2C-B770-2B92-B1E8-D778BD98F14B}"/>
              </a:ext>
            </a:extLst>
          </p:cNvPr>
          <p:cNvSpPr txBox="1"/>
          <p:nvPr/>
        </p:nvSpPr>
        <p:spPr>
          <a:xfrm>
            <a:off x="3234317" y="955898"/>
            <a:ext cx="5411673" cy="3624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A4001D"/>
                </a:solidFill>
                <a:latin typeface="Arial"/>
              </a:rPr>
              <a:t>This section could be used for specialized diagnostic and instrumentation</a:t>
            </a:r>
          </a:p>
          <a:p>
            <a:pPr defTabSz="685800"/>
            <a:endParaRPr lang="en-US" dirty="0">
              <a:solidFill>
                <a:srgbClr val="A4001D"/>
              </a:solidFill>
              <a:latin typeface="Arial"/>
            </a:endParaRP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A4001D"/>
                </a:solidFill>
                <a:latin typeface="Arial"/>
              </a:rPr>
              <a:t>Jorg and his team are looking at the possibility to install the polarimeter here. Drifts between quads are ~160mt and the dogleg dipoles (~0.5mrad) can be placed just at the beginning of the drifts. A three-dipole chicane that allows for different fields at different energies is also conceivable.</a:t>
            </a:r>
          </a:p>
          <a:p>
            <a:pPr defTabSz="685800"/>
            <a:endParaRPr lang="en-US" dirty="0">
              <a:solidFill>
                <a:srgbClr val="A4001D"/>
              </a:solidFill>
              <a:latin typeface="Arial"/>
            </a:endParaRP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A4001D"/>
                </a:solidFill>
                <a:latin typeface="Arial"/>
              </a:rPr>
              <a:t>All other stakeholders should have a look at this section (can be used for many things). Adjustment of optics and magnets positions are easy to implement, even after start of operations</a:t>
            </a:r>
          </a:p>
          <a:p>
            <a:pPr defTabSz="685800"/>
            <a:endParaRPr lang="en-US" dirty="0">
              <a:solidFill>
                <a:srgbClr val="A4001D"/>
              </a:solidFill>
              <a:latin typeface="Arial"/>
            </a:endParaRPr>
          </a:p>
          <a:p>
            <a:pPr defTabSz="685800"/>
            <a:endParaRPr lang="en-US" dirty="0">
              <a:solidFill>
                <a:srgbClr val="A4001D"/>
              </a:solidFill>
              <a:latin typeface="Arial"/>
            </a:endParaRPr>
          </a:p>
          <a:p>
            <a:pPr defTabSz="685800"/>
            <a:endParaRPr lang="en-US" dirty="0">
              <a:solidFill>
                <a:srgbClr val="A4001D"/>
              </a:solidFill>
              <a:latin typeface="Arial"/>
            </a:endParaRPr>
          </a:p>
          <a:p>
            <a:pPr defTabSz="685800"/>
            <a:endParaRPr lang="en-US" dirty="0">
              <a:solidFill>
                <a:srgbClr val="A4001D"/>
              </a:solidFill>
              <a:latin typeface="Arial"/>
            </a:endParaRPr>
          </a:p>
          <a:p>
            <a:pPr defTabSz="685800"/>
            <a:endParaRPr lang="en-US" dirty="0">
              <a:solidFill>
                <a:srgbClr val="A4001D"/>
              </a:solidFill>
              <a:latin typeface="Arial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69B7E2B-5F92-602B-8551-5A62E73A1F78}"/>
              </a:ext>
            </a:extLst>
          </p:cNvPr>
          <p:cNvCxnSpPr>
            <a:cxnSpLocks/>
          </p:cNvCxnSpPr>
          <p:nvPr/>
        </p:nvCxnSpPr>
        <p:spPr>
          <a:xfrm flipH="1" flipV="1">
            <a:off x="1907704" y="843558"/>
            <a:ext cx="1326613" cy="8761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8DA7A1D-984A-3ACB-0343-86D159333346}"/>
              </a:ext>
            </a:extLst>
          </p:cNvPr>
          <p:cNvSpPr txBox="1"/>
          <p:nvPr/>
        </p:nvSpPr>
        <p:spPr>
          <a:xfrm>
            <a:off x="1187624" y="1995686"/>
            <a:ext cx="77136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 mode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DAF51B6-3D62-20AA-400D-1860C172BDBA}"/>
              </a:ext>
            </a:extLst>
          </p:cNvPr>
          <p:cNvSpPr txBox="1"/>
          <p:nvPr/>
        </p:nvSpPr>
        <p:spPr>
          <a:xfrm>
            <a:off x="1067398" y="4299942"/>
            <a:ext cx="101181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ttbar mode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44997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E29400-39E9-8BB3-7124-A117CE89CC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C0E40ED-64EB-B693-E04B-1FBE6EBFF1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736303"/>
            <a:ext cx="2700672" cy="224926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B5B377B-5725-2062-F26E-24267E841E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576" y="451364"/>
            <a:ext cx="2605249" cy="217928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02EB2F8-1415-8568-EF07-92587307BD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66150" y="4831233"/>
            <a:ext cx="318932" cy="404813"/>
          </a:xfrm>
        </p:spPr>
        <p:txBody>
          <a:bodyPr/>
          <a:lstStyle/>
          <a:p>
            <a:pPr defTabSz="685800"/>
            <a:fld id="{5BD36294-2849-48A8-8531-5354CF3095D2}" type="slidenum">
              <a:rPr lang="en-US">
                <a:solidFill>
                  <a:srgbClr val="000000"/>
                </a:solidFill>
              </a:rPr>
              <a:pPr defTabSz="685800"/>
              <a:t>15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088D260-486B-43B8-7CE4-71DA7D7C2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80" y="-68521"/>
            <a:ext cx="8103570" cy="412101"/>
          </a:xfrm>
        </p:spPr>
        <p:txBody>
          <a:bodyPr/>
          <a:lstStyle/>
          <a:p>
            <a:r>
              <a:rPr lang="en-US" dirty="0"/>
              <a:t>Injection Section (ttbar)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7BEB62-26E9-A242-6EE6-5FF635C3853E}"/>
              </a:ext>
            </a:extLst>
          </p:cNvPr>
          <p:cNvSpPr txBox="1"/>
          <p:nvPr/>
        </p:nvSpPr>
        <p:spPr>
          <a:xfrm>
            <a:off x="3130472" y="451364"/>
            <a:ext cx="5874187" cy="279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Injection section first guess design, is based on very well-established requirements:</a:t>
            </a:r>
          </a:p>
          <a:p>
            <a:pPr marL="285750" indent="-285750" defTabSz="685800">
              <a:buFontTx/>
              <a:buChar char="-"/>
            </a:pPr>
            <a:r>
              <a:rPr lang="en-US" dirty="0">
                <a:solidFill>
                  <a:srgbClr val="A4001D"/>
                </a:solidFill>
                <a:latin typeface="Arial"/>
              </a:rPr>
              <a:t>Large 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betax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, small 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betay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 and zero 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alfax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/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alfay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 @septum</a:t>
            </a:r>
          </a:p>
          <a:p>
            <a:pPr marL="285750" indent="-285750" defTabSz="685800">
              <a:buFontTx/>
              <a:buChar char="-"/>
            </a:pPr>
            <a:r>
              <a:rPr lang="en-US" dirty="0">
                <a:solidFill>
                  <a:srgbClr val="A4001D"/>
                </a:solidFill>
                <a:latin typeface="Arial"/>
              </a:rPr>
              <a:t>Long drift spaces upstream of the septum (de-focusing quads support injection process)</a:t>
            </a:r>
          </a:p>
          <a:p>
            <a:pPr marL="285750" indent="-285750" defTabSz="685800">
              <a:buFontTx/>
              <a:buChar char="-"/>
            </a:pPr>
            <a:r>
              <a:rPr lang="en-US" dirty="0">
                <a:solidFill>
                  <a:srgbClr val="A4001D"/>
                </a:solidFill>
                <a:latin typeface="Arial"/>
              </a:rPr>
              <a:t>Injection kickers create a “pi” bump with large R12s; however, it is desirable to have more than 2 kickers to be able to close the bump without changing quads</a:t>
            </a:r>
          </a:p>
          <a:p>
            <a:pPr marL="285750" indent="-285750" defTabSz="685800">
              <a:buFontTx/>
              <a:buChar char="-"/>
            </a:pPr>
            <a:endParaRPr lang="en-US" dirty="0">
              <a:solidFill>
                <a:srgbClr val="A4001D"/>
              </a:solidFill>
              <a:latin typeface="Arial"/>
            </a:endParaRPr>
          </a:p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Dispersion can be added (see example), but a large second order dispersion is created. More studies are needed to minimize this effect. A satisfying solution will be inserted in the “official” lattice as soon as possible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FC02047-C0D2-770A-038D-440424FC8B96}"/>
              </a:ext>
            </a:extLst>
          </p:cNvPr>
          <p:cNvSpPr txBox="1"/>
          <p:nvPr/>
        </p:nvSpPr>
        <p:spPr>
          <a:xfrm>
            <a:off x="1167956" y="2630646"/>
            <a:ext cx="101181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ttbar mode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3229CCD-EAC1-CEDF-CED5-B84217F5EC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0153" y="3240359"/>
            <a:ext cx="2454196" cy="174520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B59582E-2105-A679-E9FD-521328EB2E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2703" y="3240359"/>
            <a:ext cx="2380324" cy="167319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67688EA-CA04-0316-8011-494998AB76B5}"/>
              </a:ext>
            </a:extLst>
          </p:cNvPr>
          <p:cNvSpPr txBox="1"/>
          <p:nvPr/>
        </p:nvSpPr>
        <p:spPr>
          <a:xfrm>
            <a:off x="3782361" y="4700723"/>
            <a:ext cx="15792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</a:t>
            </a:r>
            <a:r>
              <a:rPr lang="en-US" dirty="0" err="1"/>
              <a:t>disp</a:t>
            </a:r>
            <a:r>
              <a:rPr lang="en-US" dirty="0"/>
              <a:t> at septum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4C7A9E8-3DB7-8C6E-64FA-464ACB5B9C63}"/>
              </a:ext>
            </a:extLst>
          </p:cNvPr>
          <p:cNvSpPr txBox="1"/>
          <p:nvPr/>
        </p:nvSpPr>
        <p:spPr>
          <a:xfrm>
            <a:off x="6228711" y="4700723"/>
            <a:ext cx="182293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0.5mt </a:t>
            </a:r>
            <a:r>
              <a:rPr lang="en-US" dirty="0" err="1"/>
              <a:t>disp</a:t>
            </a:r>
            <a:r>
              <a:rPr lang="en-US" dirty="0"/>
              <a:t> @ septum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42134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D3CABB-D672-ABA0-5595-CB90C5A4CA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563DEFF-E694-1585-791D-F396A478B19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685800"/>
            <a:fld id="{5BD36294-2849-48A8-8531-5354CF3095D2}" type="slidenum">
              <a:rPr lang="en-US">
                <a:solidFill>
                  <a:srgbClr val="000000"/>
                </a:solidFill>
              </a:rPr>
              <a:pPr defTabSz="685800"/>
              <a:t>16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23A0F42-F17B-DD50-4062-787251251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472" y="25934"/>
            <a:ext cx="8103570" cy="412101"/>
          </a:xfrm>
        </p:spPr>
        <p:txBody>
          <a:bodyPr/>
          <a:lstStyle/>
          <a:p>
            <a:r>
              <a:rPr lang="en-US" dirty="0"/>
              <a:t>Injection section (Z)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89FC646-474F-47A5-5F8F-DACA355AF54D}"/>
              </a:ext>
            </a:extLst>
          </p:cNvPr>
          <p:cNvSpPr txBox="1"/>
          <p:nvPr/>
        </p:nvSpPr>
        <p:spPr>
          <a:xfrm>
            <a:off x="4067945" y="1016269"/>
            <a:ext cx="4817138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For Z mode I was able to create ~0.16mt dispersion without creating a 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ddx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 ripple. For larger values the compensation could be done with 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sextupoles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 +&gt; to be studied</a:t>
            </a:r>
          </a:p>
          <a:p>
            <a:pPr defTabSz="685800"/>
            <a:endParaRPr lang="en-US" dirty="0">
              <a:solidFill>
                <a:srgbClr val="A4001D"/>
              </a:solidFill>
              <a:latin typeface="Arial"/>
            </a:endParaRPr>
          </a:p>
          <a:p>
            <a:pPr defTabSz="685800"/>
            <a:endParaRPr lang="en-US" dirty="0">
              <a:solidFill>
                <a:srgbClr val="A4001D"/>
              </a:solidFill>
              <a:latin typeface="Arial"/>
            </a:endParaRPr>
          </a:p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It is anyway striking that in the arcs there is more than 0.5mt dispersion with small betas and it is very hard to have it pass through the dispersion suppressor</a:t>
            </a:r>
          </a:p>
          <a:p>
            <a:pPr defTabSz="685800"/>
            <a:endParaRPr lang="en-US" dirty="0">
              <a:solidFill>
                <a:srgbClr val="A4001D"/>
              </a:solidFill>
              <a:latin typeface="Arial"/>
            </a:endParaRPr>
          </a:p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More studies and ideas are needed.</a:t>
            </a:r>
          </a:p>
          <a:p>
            <a:pPr defTabSz="685800"/>
            <a:endParaRPr lang="en-US" dirty="0">
              <a:solidFill>
                <a:srgbClr val="A4001D"/>
              </a:solidFill>
              <a:latin typeface="Arial"/>
            </a:endParaRPr>
          </a:p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It would also be handy to look for flexible solutions that could allow to change the injection parameters during the run (e.g. betas and dispersion @ septum) for real-life optimization.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681A7BD-625A-3283-17A1-08C5E39015EE}"/>
              </a:ext>
            </a:extLst>
          </p:cNvPr>
          <p:cNvSpPr txBox="1"/>
          <p:nvPr/>
        </p:nvSpPr>
        <p:spPr>
          <a:xfrm>
            <a:off x="1547664" y="3939902"/>
            <a:ext cx="77136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 mode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9B32123-2EEC-CEEB-FB3F-3A8FF03578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131590"/>
            <a:ext cx="3782756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7922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43F7AC-101E-A41F-323D-154AFAB99C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70DF19E-C0F0-A5F4-3E4A-08D161F927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152956"/>
            <a:ext cx="4611729" cy="283758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167C70-E709-52D1-0F41-2A639475585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685800"/>
            <a:fld id="{5BD36294-2849-48A8-8531-5354CF3095D2}" type="slidenum">
              <a:rPr lang="en-US">
                <a:solidFill>
                  <a:srgbClr val="000000"/>
                </a:solidFill>
              </a:rPr>
              <a:pPr defTabSz="685800"/>
              <a:t>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4F5AF8F-0187-72D3-D0B8-818C6931A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472" y="25934"/>
            <a:ext cx="8103570" cy="412101"/>
          </a:xfrm>
        </p:spPr>
        <p:txBody>
          <a:bodyPr/>
          <a:lstStyle/>
          <a:p>
            <a:r>
              <a:rPr lang="en-US" dirty="0"/>
              <a:t>LCC with dedicated insertions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9B2FB3-201A-7863-D896-680F79E6245A}"/>
              </a:ext>
            </a:extLst>
          </p:cNvPr>
          <p:cNvSpPr txBox="1"/>
          <p:nvPr/>
        </p:nvSpPr>
        <p:spPr>
          <a:xfrm>
            <a:off x="4772573" y="1433920"/>
            <a:ext cx="395304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Insertions are interchangeable </a:t>
            </a:r>
          </a:p>
          <a:p>
            <a:pPr defTabSz="685800"/>
            <a:endParaRPr lang="en-US" dirty="0">
              <a:solidFill>
                <a:srgbClr val="A4001D"/>
              </a:solidFill>
              <a:latin typeface="Arial"/>
            </a:endParaRPr>
          </a:p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No re-tuning of arc 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sextupoles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 is needed (except readjust chromaticity)</a:t>
            </a:r>
          </a:p>
          <a:p>
            <a:pPr defTabSz="685800"/>
            <a:endParaRPr lang="en-US" dirty="0">
              <a:solidFill>
                <a:srgbClr val="A4001D"/>
              </a:solidFill>
              <a:latin typeface="Arial"/>
            </a:endParaRPr>
          </a:p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Insertions generate very similar 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chromaticities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, about 3% @Z and </a:t>
            </a:r>
            <a:r>
              <a:rPr lang="en-US" dirty="0">
                <a:solidFill>
                  <a:srgbClr val="A4001D"/>
                </a:solidFill>
                <a:latin typeface="Arial"/>
                <a:hlinkClick r:id="rId4"/>
              </a:rPr>
              <a:t>1.5% @ttbar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, of the ARC chromaticity each.</a:t>
            </a:r>
          </a:p>
          <a:p>
            <a:pPr defTabSz="685800"/>
            <a:endParaRPr lang="en-US" dirty="0">
              <a:solidFill>
                <a:srgbClr val="A4001D"/>
              </a:solidFill>
              <a:latin typeface="Arial"/>
            </a:endParaRPr>
          </a:p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Insertions have all integer phase advances mux=4 &amp; 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muy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=3 @ttbar and mux=3 &amp; 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muy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=3 @Z</a:t>
            </a:r>
          </a:p>
          <a:p>
            <a:pPr defTabSz="685800"/>
            <a:endParaRPr lang="en-US" dirty="0">
              <a:solidFill>
                <a:srgbClr val="A4001D"/>
              </a:solidFill>
              <a:latin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7A1B19-6DEC-F4D6-A129-052069E68F5C}"/>
              </a:ext>
            </a:extLst>
          </p:cNvPr>
          <p:cNvSpPr txBox="1"/>
          <p:nvPr/>
        </p:nvSpPr>
        <p:spPr>
          <a:xfrm>
            <a:off x="2219918" y="1923678"/>
            <a:ext cx="53091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ttbar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5789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B861D1-22CE-456F-F12C-23FC2F6104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858D27-43C8-156A-59C9-FDBF39DC7B3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352421" y="4738688"/>
            <a:ext cx="532662" cy="404813"/>
          </a:xfrm>
        </p:spPr>
        <p:txBody>
          <a:bodyPr/>
          <a:lstStyle/>
          <a:p>
            <a:pPr defTabSz="685800"/>
            <a:r>
              <a:rPr lang="en-US" dirty="0">
                <a:solidFill>
                  <a:srgbClr val="000000"/>
                </a:solidFill>
              </a:rPr>
              <a:t>Page </a:t>
            </a:r>
            <a:fld id="{733122C9-A0B9-462F-8757-0847AD287B63}" type="slidenum">
              <a:rPr lang="en-US">
                <a:solidFill>
                  <a:srgbClr val="000000"/>
                </a:solidFill>
              </a:rPr>
              <a:pPr defTabSz="685800"/>
              <a:t>18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67685F-C4A4-138F-046E-AE13887BD32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51520" y="1347615"/>
            <a:ext cx="8456672" cy="2448272"/>
          </a:xfrm>
          <a:solidFill>
            <a:schemeClr val="bg1"/>
          </a:solidFill>
          <a:ln>
            <a:noFill/>
          </a:ln>
        </p:spPr>
        <p:txBody>
          <a:bodyPr>
            <a:normAutofit/>
          </a:bodyPr>
          <a:lstStyle/>
          <a:p>
            <a:endParaRPr lang="en-US" sz="1500" dirty="0">
              <a:solidFill>
                <a:schemeClr val="tx1"/>
              </a:solidFill>
            </a:endParaRPr>
          </a:p>
          <a:p>
            <a:r>
              <a:rPr lang="en-US" sz="1500" dirty="0">
                <a:solidFill>
                  <a:schemeClr val="tx1"/>
                </a:solidFill>
              </a:rPr>
              <a:t>Another round of optimization for the FF optic is needed:</a:t>
            </a:r>
          </a:p>
          <a:p>
            <a:endParaRPr lang="en-US" sz="1500" dirty="0">
              <a:solidFill>
                <a:schemeClr val="tx1"/>
              </a:solidFill>
            </a:endParaRPr>
          </a:p>
          <a:p>
            <a:pPr marL="342900" indent="-342900">
              <a:buAutoNum type="arabicParenR"/>
            </a:pPr>
            <a:r>
              <a:rPr lang="en-US" sz="1500" dirty="0">
                <a:solidFill>
                  <a:schemeClr val="tx1"/>
                </a:solidFill>
              </a:rPr>
              <a:t>Remove horizontal stay clear bottleneck upstream (left side) of the FD? (to be checked if still there)</a:t>
            </a:r>
          </a:p>
          <a:p>
            <a:pPr marL="342900" indent="-342900">
              <a:buAutoNum type="arabicParenR"/>
            </a:pPr>
            <a:r>
              <a:rPr lang="en-US" sz="1500" dirty="0">
                <a:solidFill>
                  <a:schemeClr val="tx1"/>
                </a:solidFill>
              </a:rPr>
              <a:t>Decrease the horizontal emittance growth from the FF @ttbar </a:t>
            </a:r>
          </a:p>
          <a:p>
            <a:r>
              <a:rPr lang="en-US" sz="1500" dirty="0">
                <a:solidFill>
                  <a:schemeClr val="tx1"/>
                </a:solidFill>
              </a:rPr>
              <a:t>       (reoptimize dipole in the FF and FF dispersion suppressor)</a:t>
            </a:r>
          </a:p>
          <a:p>
            <a:pPr marL="342900" indent="-342900">
              <a:buAutoNum type="arabicParenR"/>
            </a:pPr>
            <a:r>
              <a:rPr lang="en-US" sz="1500" dirty="0">
                <a:solidFill>
                  <a:schemeClr val="tx1"/>
                </a:solidFill>
              </a:rPr>
              <a:t>Reoptimize the FD to reduce the DA shrinkage due to quantum SR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106B563-065C-424D-BDF1-DFC4112A3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focus optimization</a:t>
            </a:r>
          </a:p>
        </p:txBody>
      </p:sp>
    </p:spTree>
    <p:extLst>
      <p:ext uri="{BB962C8B-B14F-4D97-AF65-F5344CB8AC3E}">
        <p14:creationId xmlns:p14="http://schemas.microsoft.com/office/powerpoint/2010/main" val="12136297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CDB732-E2FF-7463-5C1F-D71636AC2B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ED73012-0FF7-0C59-8463-E4337A444886}"/>
              </a:ext>
            </a:extLst>
          </p:cNvPr>
          <p:cNvSpPr/>
          <p:nvPr/>
        </p:nvSpPr>
        <p:spPr>
          <a:xfrm>
            <a:off x="5788532" y="2211710"/>
            <a:ext cx="2951966" cy="2661883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solidFill>
              <a:schemeClr val="bg2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870FEB46-D7B8-BD80-E397-16153A4047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pPr marL="0" marR="0" lvl="0" indent="0" algn="r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727" rtl="0" eaLnBrk="1" fontAlgn="auto" latinLnBrk="0" hangingPunct="1">
                <a:lnSpc>
                  <a:spcPts val="1238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feld 3">
            <a:extLst>
              <a:ext uri="{FF2B5EF4-FFF2-40B4-BE49-F238E27FC236}">
                <a16:creationId xmlns:a16="http://schemas.microsoft.com/office/drawing/2014/main" id="{7DB8FD95-65D9-AD08-0AF8-EB7EA2C556C8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M. Jebramcik</a:t>
            </a:r>
            <a:endParaRPr kumimoji="0" lang="de-AT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DC05650-13D9-C76B-53ED-97407863D3B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5991"/>
          <a:stretch/>
        </p:blipFill>
        <p:spPr>
          <a:xfrm>
            <a:off x="251520" y="1388929"/>
            <a:ext cx="2345048" cy="197957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3A5638A-E130-AAA4-D3F2-73791B57E81D}"/>
              </a:ext>
            </a:extLst>
          </p:cNvPr>
          <p:cNvSpPr txBox="1"/>
          <p:nvPr/>
        </p:nvSpPr>
        <p:spPr>
          <a:xfrm>
            <a:off x="682309" y="1045625"/>
            <a:ext cx="1554219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LCC 92a 107</a:t>
            </a:r>
            <a:endParaRPr kumimoji="0" lang="en-GB" sz="160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C95335-1322-E9BD-F584-9CBDC9EEF4F8}"/>
              </a:ext>
            </a:extLst>
          </p:cNvPr>
          <p:cNvSpPr txBox="1"/>
          <p:nvPr/>
        </p:nvSpPr>
        <p:spPr>
          <a:xfrm>
            <a:off x="2360145" y="931294"/>
            <a:ext cx="32479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LCC 92a 107</a:t>
            </a:r>
          </a:p>
          <a:p>
            <a:pPr marL="0" marR="0" lvl="0" indent="0" algn="ctr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rgbClr val="0F124A"/>
                </a:solidFill>
                <a:latin typeface="Arial"/>
              </a:rPr>
              <a:t>with two GHC straight sections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BDC0DC-E2A6-0F6A-82F2-6E5FA229AD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20" y="3368499"/>
            <a:ext cx="2279727" cy="165152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B4FA0E6-F059-3E0F-E477-A85C56B020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2198" y="3408854"/>
            <a:ext cx="2183858" cy="161116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4601D34-41FF-425A-0034-5339C47ACF4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50275"/>
          <a:stretch/>
        </p:blipFill>
        <p:spPr>
          <a:xfrm>
            <a:off x="2857850" y="1494042"/>
            <a:ext cx="2345048" cy="195642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4B9A14-5C11-9323-875B-13BA37DFE8E8}"/>
              </a:ext>
            </a:extLst>
          </p:cNvPr>
          <p:cNvSpPr txBox="1"/>
          <p:nvPr/>
        </p:nvSpPr>
        <p:spPr>
          <a:xfrm>
            <a:off x="6071353" y="2263587"/>
            <a:ext cx="2514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Quantum diffusion causes vertical DA to break down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E8D4FEE-E149-7015-A154-94D55A5C146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5991"/>
          <a:stretch/>
        </p:blipFill>
        <p:spPr>
          <a:xfrm>
            <a:off x="6142387" y="2794055"/>
            <a:ext cx="2345048" cy="1979570"/>
          </a:xfrm>
          <a:prstGeom prst="rect">
            <a:avLst/>
          </a:prstGeom>
        </p:spPr>
      </p:pic>
      <p:sp>
        <p:nvSpPr>
          <p:cNvPr id="5" name="Textplatzhalter 5">
            <a:extLst>
              <a:ext uri="{FF2B5EF4-FFF2-40B4-BE49-F238E27FC236}">
                <a16:creationId xmlns:a16="http://schemas.microsoft.com/office/drawing/2014/main" id="{4EA9F609-3056-B1BC-04D3-BE55A26BF0DB}"/>
              </a:ext>
            </a:extLst>
          </p:cNvPr>
          <p:cNvSpPr txBox="1">
            <a:spLocks/>
          </p:cNvSpPr>
          <p:nvPr/>
        </p:nvSpPr>
        <p:spPr>
          <a:xfrm>
            <a:off x="5520432" y="1077442"/>
            <a:ext cx="3574848" cy="8196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 The DA and MA </a:t>
            </a:r>
            <a:r>
              <a:rPr lang="en-US" sz="1400" b="1" dirty="0">
                <a:solidFill>
                  <a:srgbClr val="C00000"/>
                </a:solidFill>
                <a:latin typeface="Arial"/>
              </a:rPr>
              <a:t>can be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maintained</a:t>
            </a:r>
            <a:r>
              <a:rPr lang="en-US" sz="1400" b="1" dirty="0">
                <a:solidFill>
                  <a:srgbClr val="C00000"/>
                </a:solidFill>
                <a:latin typeface="Arial"/>
              </a:rPr>
              <a:t>, independently of the SS optics</a:t>
            </a:r>
          </a:p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400" b="1" dirty="0">
                <a:solidFill>
                  <a:srgbClr val="C00000"/>
                </a:solidFill>
                <a:latin typeface="Arial"/>
              </a:rPr>
              <a:t>-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larger offender on the vertical DA is the quantum radiation</a:t>
            </a:r>
          </a:p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4EB46CA-96BB-16EC-A4F2-541FC5F56ED2}"/>
              </a:ext>
            </a:extLst>
          </p:cNvPr>
          <p:cNvSpPr txBox="1"/>
          <p:nvPr/>
        </p:nvSpPr>
        <p:spPr>
          <a:xfrm>
            <a:off x="448071" y="297039"/>
            <a:ext cx="5694316" cy="5066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 b="1" dirty="0"/>
              <a:t>DA shrinkage due to SR + Quantum Diffusion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932877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C6AA0D7-5A51-C76F-8230-8E0E4215ED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2338" y="1638860"/>
            <a:ext cx="2727854" cy="15719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5CFB5A-5E95-3CB6-5E6F-DA2102CB3E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626" y="1863194"/>
            <a:ext cx="3231675" cy="188307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179638B-20A9-9320-482F-C829E644464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13900"/>
          <a:stretch/>
        </p:blipFill>
        <p:spPr>
          <a:xfrm>
            <a:off x="6354860" y="1452608"/>
            <a:ext cx="2676050" cy="1811071"/>
          </a:xfrm>
          <a:prstGeom prst="rect">
            <a:avLst/>
          </a:prstGeom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95D39DB-C37E-4734-B1D9-42602654B31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52659" y="1220724"/>
            <a:ext cx="3196661" cy="2747250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LCC straight sections are not yet adjusted to their respective function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0F34346C-7504-4613-AED2-DAF8AF5A9E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351" y="1059582"/>
            <a:ext cx="5182014" cy="2747250"/>
          </a:xfrm>
        </p:spPr>
        <p:txBody>
          <a:bodyPr/>
          <a:lstStyle/>
          <a:p>
            <a:r>
              <a:rPr lang="en-US" b="1" dirty="0"/>
              <a:t>Intermediate solution </a:t>
            </a:r>
            <a:r>
              <a:rPr lang="en-US" b="1" dirty="0">
                <a:sym typeface="Wingdings" panose="05000000000000000000" pitchFamily="2" charset="2"/>
              </a:rPr>
              <a:t> Insertion of GHC universal straight section in two consecutive straight sections </a:t>
            </a:r>
            <a:endParaRPr lang="en-US" b="1" dirty="0"/>
          </a:p>
          <a:p>
            <a:endParaRPr lang="en-US" b="1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578E5F9-9555-4E9F-B71C-6DDC6B550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on the LCC insertions</a:t>
            </a:r>
          </a:p>
        </p:txBody>
      </p: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4259680E-E0DE-2740-870E-D77D26CAA37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15" name="Textfeld 3">
            <a:extLst>
              <a:ext uri="{FF2B5EF4-FFF2-40B4-BE49-F238E27FC236}">
                <a16:creationId xmlns:a16="http://schemas.microsoft.com/office/drawing/2014/main" id="{137F4B86-3D3F-1444-8873-318468F013FC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M. Jebramcik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C0FBCBB-1D40-A251-7886-98F9A3A340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544" y="3742522"/>
            <a:ext cx="2503249" cy="130468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8C6170D-E77C-6C9C-8EC7-64FC435B3B87}"/>
              </a:ext>
            </a:extLst>
          </p:cNvPr>
          <p:cNvSpPr txBox="1"/>
          <p:nvPr/>
        </p:nvSpPr>
        <p:spPr>
          <a:xfrm>
            <a:off x="1475656" y="3018132"/>
            <a:ext cx="59343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dirty="0">
                <a:highlight>
                  <a:srgbClr val="FFFF00"/>
                </a:highlight>
              </a:rPr>
              <a:t>LCC</a:t>
            </a:r>
            <a:endParaRPr lang="en-GB" sz="1600" dirty="0">
              <a:highlight>
                <a:srgbClr val="FFFF00"/>
              </a:highlight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09661D7-53DF-7E9E-ED44-AAF0485F4D38}"/>
              </a:ext>
            </a:extLst>
          </p:cNvPr>
          <p:cNvSpPr txBox="1"/>
          <p:nvPr/>
        </p:nvSpPr>
        <p:spPr>
          <a:xfrm>
            <a:off x="1475656" y="4466891"/>
            <a:ext cx="639919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dirty="0">
                <a:highlight>
                  <a:srgbClr val="FFFF00"/>
                </a:highlight>
              </a:rPr>
              <a:t>GHC</a:t>
            </a:r>
            <a:endParaRPr lang="en-GB" sz="1600" dirty="0">
              <a:highlight>
                <a:srgbClr val="FFFF00"/>
              </a:highlight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89F9B97-30CA-916E-7B23-4C1C0BC6B3E5}"/>
              </a:ext>
            </a:extLst>
          </p:cNvPr>
          <p:cNvSpPr txBox="1"/>
          <p:nvPr/>
        </p:nvSpPr>
        <p:spPr>
          <a:xfrm>
            <a:off x="6879728" y="1121538"/>
            <a:ext cx="1787669" cy="489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dirty="0">
                <a:highlight>
                  <a:srgbClr val="FFFF00"/>
                </a:highlight>
              </a:rPr>
              <a:t>Modified LCC lattice</a:t>
            </a:r>
            <a:endParaRPr lang="en-GB" sz="1400" dirty="0">
              <a:highlight>
                <a:srgbClr val="FFFF00"/>
              </a:highlight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76F8B5C-CD5B-6230-AB5B-03B64CE16EAC}"/>
              </a:ext>
            </a:extLst>
          </p:cNvPr>
          <p:cNvSpPr txBox="1"/>
          <p:nvPr/>
        </p:nvSpPr>
        <p:spPr>
          <a:xfrm>
            <a:off x="4010363" y="1262521"/>
            <a:ext cx="1677062" cy="489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dirty="0">
                <a:highlight>
                  <a:srgbClr val="FFFF00"/>
                </a:highlight>
              </a:rPr>
              <a:t>“new” LCC straight</a:t>
            </a:r>
            <a:endParaRPr lang="en-GB" sz="1400" dirty="0">
              <a:highlight>
                <a:srgbClr val="FFFF00"/>
              </a:highlight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77FF7F41-7DEE-E4A5-16D9-DB8DFFF1CD2A}"/>
              </a:ext>
            </a:extLst>
          </p:cNvPr>
          <p:cNvCxnSpPr>
            <a:cxnSpLocks/>
          </p:cNvCxnSpPr>
          <p:nvPr/>
        </p:nvCxnSpPr>
        <p:spPr>
          <a:xfrm flipH="1" flipV="1">
            <a:off x="7020272" y="3018132"/>
            <a:ext cx="52825" cy="3475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D1181CE-E00A-B53B-B6C8-6AE8B8EDBC83}"/>
              </a:ext>
            </a:extLst>
          </p:cNvPr>
          <p:cNvCxnSpPr>
            <a:cxnSpLocks/>
          </p:cNvCxnSpPr>
          <p:nvPr/>
        </p:nvCxnSpPr>
        <p:spPr>
          <a:xfrm flipV="1">
            <a:off x="7380312" y="2988839"/>
            <a:ext cx="79505" cy="3455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B8FF033-799E-D03D-7F09-EE65141A16D3}"/>
              </a:ext>
            </a:extLst>
          </p:cNvPr>
          <p:cNvSpPr txBox="1"/>
          <p:nvPr/>
        </p:nvSpPr>
        <p:spPr>
          <a:xfrm>
            <a:off x="6516216" y="3334421"/>
            <a:ext cx="2514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chemeClr val="accent1"/>
                </a:solidFill>
              </a:rPr>
              <a:t>2 Universal straights (injection &amp; collimation)</a:t>
            </a:r>
          </a:p>
          <a:p>
            <a:pPr algn="l"/>
            <a:endParaRPr lang="en-US" sz="1200" dirty="0"/>
          </a:p>
          <a:p>
            <a:pPr algn="l"/>
            <a:r>
              <a:rPr lang="en-US" sz="1200" dirty="0"/>
              <a:t>Small chromaticity correction after insertion </a:t>
            </a:r>
            <a:endParaRPr lang="en-GB" sz="12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D56722B-0FD7-CE54-2741-8F0D21780268}"/>
              </a:ext>
            </a:extLst>
          </p:cNvPr>
          <p:cNvSpPr txBox="1"/>
          <p:nvPr/>
        </p:nvSpPr>
        <p:spPr>
          <a:xfrm>
            <a:off x="3759954" y="3228226"/>
            <a:ext cx="2177880" cy="1584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100" dirty="0"/>
              <a:t>Besides linear optics, matching of </a:t>
            </a:r>
            <a:r>
              <a:rPr lang="en-US" sz="1100" dirty="0" err="1"/>
              <a:t>Wx</a:t>
            </a:r>
            <a:r>
              <a:rPr lang="en-US" sz="1100" dirty="0"/>
              <a:t>, Wy, </a:t>
            </a:r>
            <a:r>
              <a:rPr lang="en-US" sz="1100" dirty="0" err="1"/>
              <a:t>ddx</a:t>
            </a:r>
            <a:r>
              <a:rPr lang="en-US" sz="1100" dirty="0"/>
              <a:t>, </a:t>
            </a:r>
            <a:r>
              <a:rPr lang="en-US" sz="1100" dirty="0" err="1"/>
              <a:t>sextupole</a:t>
            </a:r>
            <a:r>
              <a:rPr lang="en-US" sz="1100" dirty="0"/>
              <a:t> RDTs (locally) </a:t>
            </a:r>
            <a:r>
              <a:rPr lang="en-US" sz="1100" b="1" dirty="0"/>
              <a:t>+ Survey matching with constant k0</a:t>
            </a:r>
          </a:p>
          <a:p>
            <a:pPr algn="l">
              <a:lnSpc>
                <a:spcPct val="150000"/>
              </a:lnSpc>
            </a:pPr>
            <a:endParaRPr lang="en-US" sz="1100" b="1" dirty="0"/>
          </a:p>
          <a:p>
            <a:pPr algn="l">
              <a:lnSpc>
                <a:spcPct val="150000"/>
              </a:lnSpc>
            </a:pPr>
            <a:endParaRPr lang="en-GB" sz="11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084BB28-F1E5-6FC5-348A-FCBDEEF09569}"/>
              </a:ext>
            </a:extLst>
          </p:cNvPr>
          <p:cNvSpPr txBox="1"/>
          <p:nvPr/>
        </p:nvSpPr>
        <p:spPr>
          <a:xfrm>
            <a:off x="3758313" y="4480405"/>
            <a:ext cx="5272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>
                <a:solidFill>
                  <a:srgbClr val="FF0000"/>
                </a:solidFill>
                <a:highlight>
                  <a:srgbClr val="FFFF00"/>
                </a:highlight>
              </a:rPr>
              <a:t>This is a temporary solution allowing us to perform the basic studies.</a:t>
            </a:r>
          </a:p>
          <a:p>
            <a:pPr algn="l"/>
            <a:r>
              <a:rPr lang="en-US" sz="1200" b="1" dirty="0">
                <a:solidFill>
                  <a:srgbClr val="FF0000"/>
                </a:solidFill>
                <a:highlight>
                  <a:srgbClr val="FFFF00"/>
                </a:highlight>
              </a:rPr>
              <a:t>Work on this version is discontinued…</a:t>
            </a:r>
            <a:endParaRPr lang="en-GB" sz="12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3957526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CDB732-E2FF-7463-5C1F-D71636AC2B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870FEB46-D7B8-BD80-E397-16153A4047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20</a:t>
            </a:fld>
            <a:endParaRPr lang="en-US" noProof="0" dirty="0"/>
          </a:p>
        </p:txBody>
      </p:sp>
      <p:sp>
        <p:nvSpPr>
          <p:cNvPr id="5" name="Textplatzhalter 5">
            <a:extLst>
              <a:ext uri="{FF2B5EF4-FFF2-40B4-BE49-F238E27FC236}">
                <a16:creationId xmlns:a16="http://schemas.microsoft.com/office/drawing/2014/main" id="{4EA9F609-3056-B1BC-04D3-BE55A26BF0DB}"/>
              </a:ext>
            </a:extLst>
          </p:cNvPr>
          <p:cNvSpPr txBox="1">
            <a:spLocks/>
          </p:cNvSpPr>
          <p:nvPr/>
        </p:nvSpPr>
        <p:spPr>
          <a:xfrm>
            <a:off x="4932039" y="987574"/>
            <a:ext cx="3995185" cy="15841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Kevin found the reason of the DA discrepancy from AT and Xsuite (need to enable another flag compute the quantum locally) </a:t>
            </a:r>
          </a:p>
          <a:p>
            <a:endParaRPr lang="en-US" sz="1400" dirty="0"/>
          </a:p>
          <a:p>
            <a:r>
              <a:rPr lang="en-US" sz="1400" dirty="0"/>
              <a:t>Now all codes (more or less) agree</a:t>
            </a:r>
          </a:p>
          <a:p>
            <a:endParaRPr lang="en-US" sz="1400" dirty="0"/>
          </a:p>
          <a:p>
            <a:r>
              <a:rPr lang="en-US" sz="1400" dirty="0"/>
              <a:t>Need another round of iterations to optimize the LCC FD (first guess is to use the GHC FD, Marc is working on it)</a:t>
            </a:r>
          </a:p>
          <a:p>
            <a:endParaRPr lang="en-US" sz="1400" dirty="0"/>
          </a:p>
          <a:p>
            <a:r>
              <a:rPr lang="en-US" sz="1400" dirty="0"/>
              <a:t>We will do: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a detailed study of the Local Momentum Acceptance (vs </a:t>
            </a:r>
            <a:r>
              <a:rPr lang="en-US" sz="1400" dirty="0" err="1"/>
              <a:t>Jx&amp;Jy</a:t>
            </a:r>
            <a:r>
              <a:rPr lang="en-US" sz="1400" dirty="0"/>
              <a:t> as well) in the FD area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a detailed analysis of the beam energy evolution in the FD due to quantum radiation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Find the best compromise for the FD gradients, positions and lengths </a:t>
            </a:r>
          </a:p>
          <a:p>
            <a:pPr marL="285750" indent="-285750">
              <a:buFontTx/>
              <a:buChar char="-"/>
            </a:pPr>
            <a:endParaRPr lang="en-US" sz="1400" dirty="0"/>
          </a:p>
          <a:p>
            <a:endParaRPr lang="en-US" sz="1400" dirty="0"/>
          </a:p>
          <a:p>
            <a:endParaRPr lang="en-US" sz="14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C1FEB7F-E03B-8B24-5586-16D1179893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877" y="1134148"/>
            <a:ext cx="3762834" cy="379472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222F276-9F6F-1C87-9E6E-AA5078801073}"/>
              </a:ext>
            </a:extLst>
          </p:cNvPr>
          <p:cNvSpPr txBox="1"/>
          <p:nvPr/>
        </p:nvSpPr>
        <p:spPr>
          <a:xfrm>
            <a:off x="4115047" y="4277050"/>
            <a:ext cx="91390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dirty="0"/>
              <a:t>K Andre</a:t>
            </a:r>
            <a:endParaRPr lang="en-GB" sz="1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2857FDD-4AE1-11F0-C985-E3036A96532A}"/>
              </a:ext>
            </a:extLst>
          </p:cNvPr>
          <p:cNvSpPr txBox="1"/>
          <p:nvPr/>
        </p:nvSpPr>
        <p:spPr>
          <a:xfrm>
            <a:off x="849217" y="627534"/>
            <a:ext cx="3312368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dirty="0"/>
              <a:t>Quantum LCC DA shrinkage  (Z mode)</a:t>
            </a:r>
            <a:endParaRPr lang="en-GB" sz="1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CCD512F-4F7E-72C9-DCD4-D0CCE266973E}"/>
              </a:ext>
            </a:extLst>
          </p:cNvPr>
          <p:cNvSpPr txBox="1"/>
          <p:nvPr/>
        </p:nvSpPr>
        <p:spPr>
          <a:xfrm>
            <a:off x="448071" y="297039"/>
            <a:ext cx="3971280" cy="5066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 b="1" dirty="0"/>
              <a:t>DA loss also visible in </a:t>
            </a:r>
            <a:r>
              <a:rPr lang="en-US" sz="2000" b="1" dirty="0" err="1"/>
              <a:t>pyAT</a:t>
            </a:r>
            <a:r>
              <a:rPr lang="en-US" sz="2000" b="1" dirty="0"/>
              <a:t> (Z)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562907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AC1677-CF43-3A37-E880-20FB482B80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A319B31-BA42-5768-20F2-81F6B81240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580" y="1112771"/>
            <a:ext cx="3886963" cy="3899963"/>
          </a:xfrm>
          <a:prstGeom prst="rect">
            <a:avLst/>
          </a:prstGeom>
        </p:spPr>
      </p:pic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9B2F4DE8-FE5B-0F1A-2ED0-DEB23A35AA2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21</a:t>
            </a:fld>
            <a:endParaRPr lang="en-US" noProof="0" dirty="0"/>
          </a:p>
        </p:txBody>
      </p:sp>
      <p:sp>
        <p:nvSpPr>
          <p:cNvPr id="5" name="Textplatzhalter 5">
            <a:extLst>
              <a:ext uri="{FF2B5EF4-FFF2-40B4-BE49-F238E27FC236}">
                <a16:creationId xmlns:a16="http://schemas.microsoft.com/office/drawing/2014/main" id="{91EAFC8D-941E-4CAB-1C2D-B7CA855724C8}"/>
              </a:ext>
            </a:extLst>
          </p:cNvPr>
          <p:cNvSpPr txBox="1">
            <a:spLocks/>
          </p:cNvSpPr>
          <p:nvPr/>
        </p:nvSpPr>
        <p:spPr>
          <a:xfrm>
            <a:off x="4932039" y="987574"/>
            <a:ext cx="3995185" cy="32894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ttbar shrinkage is lower since the FD gradients and lengths are much more similar to the ones optimized by Oide </a:t>
            </a:r>
          </a:p>
          <a:p>
            <a:endParaRPr lang="en-US" sz="1400" dirty="0"/>
          </a:p>
          <a:p>
            <a:r>
              <a:rPr lang="en-US" sz="1400" dirty="0"/>
              <a:t>In any case most likely the best FD layout will be (like in the GHC) the one that will have the best compromise, while lengthening the FD magnets from:</a:t>
            </a:r>
          </a:p>
          <a:p>
            <a:endParaRPr lang="en-US" sz="1400" dirty="0"/>
          </a:p>
          <a:p>
            <a:r>
              <a:rPr lang="en-US" sz="1400" dirty="0"/>
              <a:t> - DA/MA reduction due to higher chromaticity </a:t>
            </a:r>
          </a:p>
          <a:p>
            <a:r>
              <a:rPr lang="en-US" sz="1400" dirty="0"/>
              <a:t> - reduced DA shrinkage due less quantum SR</a:t>
            </a:r>
          </a:p>
          <a:p>
            <a:endParaRPr lang="en-US" sz="1400" dirty="0"/>
          </a:p>
          <a:p>
            <a:r>
              <a:rPr lang="en-US" sz="1400" dirty="0"/>
              <a:t>Most likely the result will be a DA in the middle of the cases quantum off/on </a:t>
            </a:r>
          </a:p>
          <a:p>
            <a:endParaRPr lang="en-US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67078F-EE20-A608-8255-B95C37373DAB}"/>
              </a:ext>
            </a:extLst>
          </p:cNvPr>
          <p:cNvSpPr txBox="1"/>
          <p:nvPr/>
        </p:nvSpPr>
        <p:spPr>
          <a:xfrm>
            <a:off x="4115047" y="4525143"/>
            <a:ext cx="91390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dirty="0"/>
              <a:t>K Andre</a:t>
            </a:r>
            <a:endParaRPr lang="en-GB" sz="1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C534351-7C66-23CA-D241-4E201035AF05}"/>
              </a:ext>
            </a:extLst>
          </p:cNvPr>
          <p:cNvSpPr txBox="1"/>
          <p:nvPr/>
        </p:nvSpPr>
        <p:spPr>
          <a:xfrm>
            <a:off x="923877" y="695734"/>
            <a:ext cx="3312368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dirty="0"/>
              <a:t>Quantum LCC DA shrinkage  (ttbar)</a:t>
            </a:r>
            <a:endParaRPr lang="en-GB" sz="1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CBCBFB-0FB9-9B35-1C08-D64015D6119F}"/>
              </a:ext>
            </a:extLst>
          </p:cNvPr>
          <p:cNvSpPr txBox="1"/>
          <p:nvPr/>
        </p:nvSpPr>
        <p:spPr>
          <a:xfrm>
            <a:off x="448071" y="297039"/>
            <a:ext cx="4383251" cy="5066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 b="1" dirty="0"/>
              <a:t>DA loss also visible in </a:t>
            </a:r>
            <a:r>
              <a:rPr lang="en-US" sz="2000" b="1" dirty="0" err="1"/>
              <a:t>pyAT</a:t>
            </a:r>
            <a:r>
              <a:rPr lang="en-US" sz="2000" b="1" dirty="0"/>
              <a:t> (ttbar)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8150920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CB25D4-21B1-3CB7-DA86-9A84C72E2E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69C0FE-A765-B240-3495-60437D96C7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352421" y="4738688"/>
            <a:ext cx="532662" cy="404813"/>
          </a:xfrm>
        </p:spPr>
        <p:txBody>
          <a:bodyPr/>
          <a:lstStyle/>
          <a:p>
            <a:pPr defTabSz="685800"/>
            <a:r>
              <a:rPr lang="en-US" dirty="0">
                <a:solidFill>
                  <a:srgbClr val="000000"/>
                </a:solidFill>
              </a:rPr>
              <a:t>Page </a:t>
            </a:r>
            <a:fld id="{733122C9-A0B9-462F-8757-0847AD287B63}" type="slidenum">
              <a:rPr lang="en-US">
                <a:solidFill>
                  <a:srgbClr val="000000"/>
                </a:solidFill>
              </a:rPr>
              <a:pPr defTabSz="685800"/>
              <a:t>22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9CF494-4A16-0D86-C1B0-9E37603F464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51520" y="1707653"/>
            <a:ext cx="8456672" cy="2088233"/>
          </a:xfrm>
          <a:solidFill>
            <a:schemeClr val="bg1"/>
          </a:solidFill>
          <a:ln>
            <a:noFill/>
          </a:ln>
        </p:spPr>
        <p:txBody>
          <a:bodyPr>
            <a:norm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C00000"/>
                </a:solidFill>
              </a:rPr>
              <a:t>Reassessment of unwanted magnet multipoles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C00000"/>
                </a:solidFill>
              </a:rPr>
              <a:t>Survey is also being optimized (Marc, </a:t>
            </a:r>
            <a:r>
              <a:rPr lang="en-US" sz="1500" dirty="0" err="1">
                <a:solidFill>
                  <a:srgbClr val="C00000"/>
                </a:solidFill>
              </a:rPr>
              <a:t>Riccaro</a:t>
            </a:r>
            <a:r>
              <a:rPr lang="en-US" sz="1500" dirty="0">
                <a:solidFill>
                  <a:srgbClr val="C00000"/>
                </a:solidFill>
              </a:rPr>
              <a:t>, Gianni)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C00000"/>
                </a:solidFill>
              </a:rPr>
              <a:t>Need to finalize the optic in the straight section doglegs (split the central QD and move it toward the nearby QFs)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C00000"/>
                </a:solidFill>
              </a:rPr>
              <a:t>Iterations with stakeholder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C00000"/>
                </a:solidFill>
              </a:rPr>
              <a:t>Clean up and rationalize lattice files and matching routines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rgbClr val="C00000"/>
                </a:solidFill>
              </a:rPr>
              <a:t>…</a:t>
            </a:r>
          </a:p>
          <a:p>
            <a:endParaRPr lang="en-US" sz="1500" dirty="0">
              <a:solidFill>
                <a:srgbClr val="C00000"/>
              </a:solidFill>
            </a:endParaRPr>
          </a:p>
          <a:p>
            <a:r>
              <a:rPr lang="en-US" sz="1500" dirty="0">
                <a:solidFill>
                  <a:srgbClr val="C00000"/>
                </a:solidFill>
              </a:rPr>
              <a:t>New round of optics files might become available in 1 month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D235409-E4AB-0E67-9333-969A614E1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625798"/>
          </a:xfrm>
        </p:spPr>
        <p:txBody>
          <a:bodyPr/>
          <a:lstStyle/>
          <a:p>
            <a:r>
              <a:rPr lang="en-US" sz="2000" dirty="0"/>
              <a:t>More ongoing activities and timelines (just to finalize the optic)</a:t>
            </a:r>
          </a:p>
        </p:txBody>
      </p:sp>
    </p:spTree>
    <p:extLst>
      <p:ext uri="{BB962C8B-B14F-4D97-AF65-F5344CB8AC3E}">
        <p14:creationId xmlns:p14="http://schemas.microsoft.com/office/powerpoint/2010/main" val="3798944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C3B6A2-4C66-C271-6DCC-68FB8CF695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076FA88-D809-AB66-9F39-0B3AE531AAC9}"/>
              </a:ext>
            </a:extLst>
          </p:cNvPr>
          <p:cNvSpPr/>
          <p:nvPr/>
        </p:nvSpPr>
        <p:spPr>
          <a:xfrm>
            <a:off x="6811491" y="1708007"/>
            <a:ext cx="2332509" cy="2735951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solidFill>
              <a:schemeClr val="bg2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1EEA6C8-1344-1894-5D30-D72B2100D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850" y="442752"/>
            <a:ext cx="8263350" cy="804066"/>
          </a:xfrm>
        </p:spPr>
        <p:txBody>
          <a:bodyPr/>
          <a:lstStyle/>
          <a:p>
            <a:r>
              <a:rPr lang="en-US" dirty="0"/>
              <a:t>Matching with transparency conditions</a:t>
            </a:r>
          </a:p>
        </p:txBody>
      </p: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BCF12914-0C33-327D-C6BB-C98AE3B21F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15" name="Textfeld 3">
            <a:extLst>
              <a:ext uri="{FF2B5EF4-FFF2-40B4-BE49-F238E27FC236}">
                <a16:creationId xmlns:a16="http://schemas.microsoft.com/office/drawing/2014/main" id="{37BC1E4C-A15A-8045-1644-8771CE777333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M. Jebramcik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C58F83A-AB4C-EF47-F2A8-AF4DD3B3CF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266" y="2023724"/>
            <a:ext cx="2689814" cy="151776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6895400-7CC4-43AD-EDC4-391D2F7CC5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8656" y="2023724"/>
            <a:ext cx="2467479" cy="146548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43D4F7F-616D-DE75-459B-B23803C77F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274" y="3444862"/>
            <a:ext cx="2545798" cy="157516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48B9B6A-C45E-2FC8-018F-00FDCCF22C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74224" y="3544510"/>
            <a:ext cx="2421912" cy="1475512"/>
          </a:xfrm>
          <a:prstGeom prst="rect">
            <a:avLst/>
          </a:prstGeom>
        </p:spPr>
      </p:pic>
      <p:pic>
        <p:nvPicPr>
          <p:cNvPr id="1026" name="image_0_dragging">
            <a:extLst>
              <a:ext uri="{FF2B5EF4-FFF2-40B4-BE49-F238E27FC236}">
                <a16:creationId xmlns:a16="http://schemas.microsoft.com/office/drawing/2014/main" id="{CB1750BC-FCC2-2966-F8D5-72DFCFE46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1051" y="2130729"/>
            <a:ext cx="2329536" cy="1559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D5C0B473-F397-C7C2-6DDB-EB12D334FD38}"/>
              </a:ext>
            </a:extLst>
          </p:cNvPr>
          <p:cNvSpPr txBox="1"/>
          <p:nvPr/>
        </p:nvSpPr>
        <p:spPr>
          <a:xfrm>
            <a:off x="6811491" y="3923673"/>
            <a:ext cx="23647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/>
              <a:t>960mm separation in straight;</a:t>
            </a:r>
          </a:p>
          <a:p>
            <a:pPr algn="l"/>
            <a:r>
              <a:rPr lang="en-US" sz="1100" dirty="0"/>
              <a:t>350mm separation start/end of arc.</a:t>
            </a:r>
            <a:endParaRPr lang="en-GB" sz="11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B9B915-3333-E964-3A57-E5D3CAE25F08}"/>
              </a:ext>
            </a:extLst>
          </p:cNvPr>
          <p:cNvSpPr txBox="1"/>
          <p:nvPr/>
        </p:nvSpPr>
        <p:spPr>
          <a:xfrm>
            <a:off x="7596336" y="1624115"/>
            <a:ext cx="982961" cy="5066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 dirty="0"/>
              <a:t>Survey</a:t>
            </a:r>
            <a:endParaRPr lang="en-GB" sz="200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5F68F64-47C6-72CD-623D-7256CDA12DDB}"/>
              </a:ext>
            </a:extLst>
          </p:cNvPr>
          <p:cNvSpPr txBox="1">
            <a:spLocks/>
          </p:cNvSpPr>
          <p:nvPr/>
        </p:nvSpPr>
        <p:spPr>
          <a:xfrm>
            <a:off x="437850" y="1007517"/>
            <a:ext cx="6150374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To maintain good MA and DA, the insertion has to be made transparent: linear optics, W functions and the second order dispersion function do not interrupt the natural periodicity of the arc that follows.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With the GHC following a different concept, additional chromatic </a:t>
            </a:r>
            <a:r>
              <a:rPr lang="en-US" dirty="0" err="1"/>
              <a:t>sextupoles</a:t>
            </a:r>
            <a:r>
              <a:rPr lang="en-US" dirty="0"/>
              <a:t> are required to tune the chromatic functions (W functions and second-order dispersion).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78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4EA916-6B24-7C29-DCFB-23F4FC0E32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2B977436-C34E-57A1-97F9-25F18BD9A1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15" name="Textfeld 3">
            <a:extLst>
              <a:ext uri="{FF2B5EF4-FFF2-40B4-BE49-F238E27FC236}">
                <a16:creationId xmlns:a16="http://schemas.microsoft.com/office/drawing/2014/main" id="{93AE5FD4-FC02-2585-F964-CC391C2B67FD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M. Jebramcik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3" name="Textplatzhalter 5">
            <a:extLst>
              <a:ext uri="{FF2B5EF4-FFF2-40B4-BE49-F238E27FC236}">
                <a16:creationId xmlns:a16="http://schemas.microsoft.com/office/drawing/2014/main" id="{9241F7D4-85C4-9E3D-1D80-2D843DC2B97A}"/>
              </a:ext>
            </a:extLst>
          </p:cNvPr>
          <p:cNvSpPr txBox="1">
            <a:spLocks/>
          </p:cNvSpPr>
          <p:nvPr/>
        </p:nvSpPr>
        <p:spPr>
          <a:xfrm>
            <a:off x="721783" y="1275606"/>
            <a:ext cx="7612960" cy="18722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A matching method to effectively insert any SSs with TCs has been developed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The LCC optic with 2 “universal” section can be used to have a rough check of some of the LCC performances: </a:t>
            </a:r>
          </a:p>
          <a:p>
            <a:pPr marL="528750" lvl="1" indent="-285750">
              <a:lnSpc>
                <a:spcPct val="100000"/>
              </a:lnSpc>
            </a:pPr>
            <a:r>
              <a:rPr lang="en-US" sz="1400" dirty="0" err="1"/>
              <a:t>BeamBeam</a:t>
            </a:r>
            <a:endParaRPr lang="en-US" sz="1400" dirty="0"/>
          </a:p>
          <a:p>
            <a:pPr marL="528750" lvl="1" indent="-285750">
              <a:lnSpc>
                <a:spcPct val="100000"/>
              </a:lnSpc>
            </a:pPr>
            <a:r>
              <a:rPr lang="en-US" sz="1400" dirty="0"/>
              <a:t>Collimation</a:t>
            </a:r>
          </a:p>
          <a:p>
            <a:pPr marL="528750" lvl="1" indent="-285750">
              <a:lnSpc>
                <a:spcPct val="100000"/>
              </a:lnSpc>
            </a:pPr>
            <a:r>
              <a:rPr lang="en-US" sz="1400" dirty="0"/>
              <a:t>Injection</a:t>
            </a:r>
          </a:p>
          <a:p>
            <a:pPr lvl="1" indent="0">
              <a:lnSpc>
                <a:spcPct val="100000"/>
              </a:lnSpc>
              <a:buNone/>
            </a:pPr>
            <a:endParaRPr lang="en-US" sz="1400" dirty="0"/>
          </a:p>
          <a:p>
            <a:pPr lvl="1" indent="0">
              <a:lnSpc>
                <a:spcPct val="100000"/>
              </a:lnSpc>
              <a:buNone/>
            </a:pPr>
            <a:endParaRPr lang="en-US" sz="1400" dirty="0"/>
          </a:p>
          <a:p>
            <a:pPr lvl="1" indent="0">
              <a:lnSpc>
                <a:spcPct val="100000"/>
              </a:lnSpc>
              <a:buNone/>
            </a:pPr>
            <a:endParaRPr lang="en-US" sz="1400" dirty="0"/>
          </a:p>
          <a:p>
            <a:pPr lvl="1" indent="0">
              <a:lnSpc>
                <a:spcPct val="100000"/>
              </a:lnSpc>
              <a:buNone/>
            </a:pPr>
            <a:endParaRPr lang="en-US" sz="1400" dirty="0"/>
          </a:p>
          <a:p>
            <a:pPr lvl="1" indent="0">
              <a:lnSpc>
                <a:spcPct val="100000"/>
              </a:lnSpc>
              <a:buNone/>
            </a:pPr>
            <a:endParaRPr lang="en-US" sz="1400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358A74B-2B31-4D3B-B1A3-3FC522EEA6A1}"/>
              </a:ext>
            </a:extLst>
          </p:cNvPr>
          <p:cNvSpPr txBox="1">
            <a:spLocks/>
          </p:cNvSpPr>
          <p:nvPr/>
        </p:nvSpPr>
        <p:spPr>
          <a:xfrm>
            <a:off x="765520" y="2787774"/>
            <a:ext cx="761296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The LCC optics development are now focused on:</a:t>
            </a:r>
          </a:p>
          <a:p>
            <a:endParaRPr lang="en-US" sz="1400" dirty="0"/>
          </a:p>
          <a:p>
            <a:pPr marL="285750" indent="-285750">
              <a:buFontTx/>
              <a:buChar char="-"/>
            </a:pPr>
            <a:r>
              <a:rPr lang="en-US" sz="1400" dirty="0"/>
              <a:t>Finalize “standardized” arc cell  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Finalize “specialized” straight sections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Continue to work on Beam Dynamics in particular to minimize the DA reduction due to quantum radiation</a:t>
            </a:r>
          </a:p>
          <a:p>
            <a:pPr marL="285750" indent="-285750">
              <a:buFontTx/>
              <a:buChar char="-"/>
            </a:pPr>
            <a:endParaRPr lang="en-US" sz="14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2BAC901-258E-9DF9-F9B3-58A08C50D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/>
          <a:lstStyle/>
          <a:p>
            <a:r>
              <a:rPr lang="en-US" dirty="0"/>
              <a:t>Temporary LCC version</a:t>
            </a:r>
          </a:p>
        </p:txBody>
      </p:sp>
    </p:spTree>
    <p:extLst>
      <p:ext uri="{BB962C8B-B14F-4D97-AF65-F5344CB8AC3E}">
        <p14:creationId xmlns:p14="http://schemas.microsoft.com/office/powerpoint/2010/main" val="3915831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09A7B69-B789-B304-2A03-707FEA1680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878" y="696610"/>
            <a:ext cx="4241537" cy="365793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685800"/>
            <a:fld id="{5BD36294-2849-48A8-8531-5354CF3095D2}" type="slidenum">
              <a:rPr lang="en-US">
                <a:solidFill>
                  <a:srgbClr val="000000"/>
                </a:solidFill>
              </a:rPr>
              <a:pPr defTabSz="685800"/>
              <a:t>5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472" y="25934"/>
            <a:ext cx="8103570" cy="412101"/>
          </a:xfrm>
        </p:spPr>
        <p:txBody>
          <a:bodyPr/>
          <a:lstStyle/>
          <a:p>
            <a:r>
              <a:rPr lang="en-US" dirty="0"/>
              <a:t>Optimized ARC cell layout with 4 </a:t>
            </a:r>
            <a:r>
              <a:rPr lang="en-US" dirty="0" err="1"/>
              <a:t>sextupole</a:t>
            </a:r>
            <a:r>
              <a:rPr lang="en-US" dirty="0"/>
              <a:t> families (all modes)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0BFE2D-F1BC-2017-B037-0718964A4E2F}"/>
              </a:ext>
            </a:extLst>
          </p:cNvPr>
          <p:cNvSpPr txBox="1"/>
          <p:nvPr/>
        </p:nvSpPr>
        <p:spPr>
          <a:xfrm>
            <a:off x="4691210" y="503769"/>
            <a:ext cx="431225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>
              <a:buFontTx/>
              <a:buChar char="-"/>
            </a:pPr>
            <a:r>
              <a:rPr lang="en-US" dirty="0">
                <a:solidFill>
                  <a:srgbClr val="C00000"/>
                </a:solidFill>
                <a:latin typeface="Arial"/>
              </a:rPr>
              <a:t>All dipoles have the same length</a:t>
            </a:r>
          </a:p>
          <a:p>
            <a:pPr marL="214313" indent="-214313" defTabSz="685800">
              <a:buFontTx/>
              <a:buChar char="-"/>
            </a:pPr>
            <a:r>
              <a:rPr lang="en-US" dirty="0">
                <a:solidFill>
                  <a:srgbClr val="C00000"/>
                </a:solidFill>
                <a:latin typeface="Arial"/>
              </a:rPr>
              <a:t>All </a:t>
            </a:r>
            <a:r>
              <a:rPr lang="en-US" dirty="0" err="1">
                <a:solidFill>
                  <a:srgbClr val="C00000"/>
                </a:solidFill>
                <a:latin typeface="Arial"/>
              </a:rPr>
              <a:t>sextupoles</a:t>
            </a:r>
            <a:r>
              <a:rPr lang="en-US" dirty="0">
                <a:solidFill>
                  <a:srgbClr val="C00000"/>
                </a:solidFill>
                <a:latin typeface="Arial"/>
              </a:rPr>
              <a:t> are upstream (downstream) of the quads in the first (second) half of the </a:t>
            </a:r>
          </a:p>
          <a:p>
            <a:pPr marL="214313" indent="-214313" defTabSz="685800">
              <a:buFontTx/>
              <a:buChar char="-"/>
            </a:pPr>
            <a:r>
              <a:rPr lang="en-US" dirty="0">
                <a:solidFill>
                  <a:srgbClr val="C00000"/>
                </a:solidFill>
                <a:latin typeface="Arial"/>
              </a:rPr>
              <a:t>The “FODO” cell in the middle is shorter (missing </a:t>
            </a:r>
            <a:r>
              <a:rPr lang="en-US" dirty="0" err="1">
                <a:solidFill>
                  <a:srgbClr val="C00000"/>
                </a:solidFill>
                <a:latin typeface="Arial"/>
              </a:rPr>
              <a:t>sextupole</a:t>
            </a:r>
            <a:r>
              <a:rPr lang="en-US" dirty="0">
                <a:solidFill>
                  <a:srgbClr val="C00000"/>
                </a:solidFill>
                <a:latin typeface="Arial"/>
              </a:rPr>
              <a:t>)</a:t>
            </a:r>
          </a:p>
          <a:p>
            <a:pPr marL="214313" indent="-214313" defTabSz="685800">
              <a:buFontTx/>
              <a:buChar char="-"/>
            </a:pPr>
            <a:r>
              <a:rPr lang="en-US" dirty="0">
                <a:solidFill>
                  <a:srgbClr val="C00000"/>
                </a:solidFill>
                <a:latin typeface="Arial"/>
              </a:rPr>
              <a:t>The relative beta-beating is large (~15%) and has to be corrected </a:t>
            </a:r>
          </a:p>
          <a:p>
            <a:pPr marL="214313" indent="-214313" defTabSz="685800">
              <a:buFontTx/>
              <a:buChar char="-"/>
            </a:pPr>
            <a:r>
              <a:rPr lang="en-US" u="sng" dirty="0">
                <a:solidFill>
                  <a:srgbClr val="C00000"/>
                </a:solidFill>
                <a:latin typeface="Arial"/>
              </a:rPr>
              <a:t>There are 3 possibilities:</a:t>
            </a:r>
          </a:p>
          <a:p>
            <a:pPr defTabSz="685800"/>
            <a:r>
              <a:rPr lang="en-US" dirty="0">
                <a:solidFill>
                  <a:srgbClr val="C00000"/>
                </a:solidFill>
                <a:latin typeface="Arial"/>
              </a:rPr>
              <a:t>     1) the middle quad has to run about 1.6% higher    </a:t>
            </a:r>
            <a:r>
              <a:rPr lang="en-US" dirty="0" err="1">
                <a:solidFill>
                  <a:srgbClr val="C00000"/>
                </a:solidFill>
                <a:latin typeface="Arial"/>
              </a:rPr>
              <a:t>wrt</a:t>
            </a:r>
            <a:r>
              <a:rPr lang="en-US" dirty="0">
                <a:solidFill>
                  <a:srgbClr val="C00000"/>
                </a:solidFill>
                <a:latin typeface="Arial"/>
              </a:rPr>
              <a:t> to the other 4 QFs</a:t>
            </a:r>
          </a:p>
          <a:p>
            <a:pPr defTabSz="685800"/>
            <a:r>
              <a:rPr lang="en-US" dirty="0">
                <a:solidFill>
                  <a:srgbClr val="C00000"/>
                </a:solidFill>
                <a:latin typeface="Arial"/>
              </a:rPr>
              <a:t>     2) the 2 center dipoles should be about 60cm longer</a:t>
            </a:r>
          </a:p>
          <a:p>
            <a:pPr defTabSz="685800"/>
            <a:r>
              <a:rPr lang="en-US" dirty="0">
                <a:solidFill>
                  <a:srgbClr val="C00000"/>
                </a:solidFill>
                <a:latin typeface="Arial"/>
              </a:rPr>
              <a:t>     3) instead of lengthening the dipoles a drift space could be added</a:t>
            </a:r>
          </a:p>
          <a:p>
            <a:pPr defTabSz="685800"/>
            <a:endParaRPr lang="en-US" dirty="0">
              <a:solidFill>
                <a:srgbClr val="C00000"/>
              </a:solidFill>
              <a:latin typeface="Arial"/>
            </a:endParaRPr>
          </a:p>
          <a:p>
            <a:pPr defTabSz="685800"/>
            <a:r>
              <a:rPr lang="en-US" b="1" dirty="0">
                <a:solidFill>
                  <a:srgbClr val="C00000"/>
                </a:solidFill>
                <a:latin typeface="Arial"/>
              </a:rPr>
              <a:t>Now, the lattice files have option (1) implemented: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  <a:latin typeface="Arial"/>
              </a:rPr>
              <a:t>1 consistent dipole length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  <a:latin typeface="Arial"/>
              </a:rPr>
              <a:t>2 quads families (2 lengths QF/QD)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  <a:latin typeface="Arial"/>
              </a:rPr>
              <a:t>4 sexts families (2 lengths SF/SD)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  <a:latin typeface="Arial"/>
              </a:rPr>
              <a:t>1 quad-trim ~2% on 1 QF out of 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09E7BF-1A49-3A55-F33B-1C33679351B2}"/>
              </a:ext>
            </a:extLst>
          </p:cNvPr>
          <p:cNvSpPr txBox="1"/>
          <p:nvPr/>
        </p:nvSpPr>
        <p:spPr>
          <a:xfrm>
            <a:off x="1439653" y="1707654"/>
            <a:ext cx="9541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SD1 SD2 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84CFF71-76EC-34B5-6171-91A448E1BD77}"/>
              </a:ext>
            </a:extLst>
          </p:cNvPr>
          <p:cNvCxnSpPr>
            <a:cxnSpLocks/>
          </p:cNvCxnSpPr>
          <p:nvPr/>
        </p:nvCxnSpPr>
        <p:spPr>
          <a:xfrm flipV="1">
            <a:off x="2103271" y="1081234"/>
            <a:ext cx="267434" cy="6319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6CD6448-31E8-33C8-CD2F-86D0B7FC95D5}"/>
              </a:ext>
            </a:extLst>
          </p:cNvPr>
          <p:cNvCxnSpPr>
            <a:cxnSpLocks/>
          </p:cNvCxnSpPr>
          <p:nvPr/>
        </p:nvCxnSpPr>
        <p:spPr>
          <a:xfrm flipV="1">
            <a:off x="2810041" y="1081234"/>
            <a:ext cx="357803" cy="438773"/>
          </a:xfrm>
          <a:prstGeom prst="straightConnector1">
            <a:avLst/>
          </a:prstGeom>
          <a:ln>
            <a:solidFill>
              <a:schemeClr val="bg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83D9803-8FB7-BA56-4119-E207C10A38C9}"/>
              </a:ext>
            </a:extLst>
          </p:cNvPr>
          <p:cNvSpPr txBox="1"/>
          <p:nvPr/>
        </p:nvSpPr>
        <p:spPr>
          <a:xfrm>
            <a:off x="2206521" y="1520007"/>
            <a:ext cx="91563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dirty="0">
                <a:solidFill>
                  <a:srgbClr val="000000">
                    <a:lumMod val="95000"/>
                    <a:lumOff val="5000"/>
                  </a:srgbClr>
                </a:solidFill>
                <a:latin typeface="Arial"/>
              </a:rPr>
              <a:t>SF1 SF2 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36133E8-554A-8218-4F6A-67BD71C94405}"/>
              </a:ext>
            </a:extLst>
          </p:cNvPr>
          <p:cNvCxnSpPr>
            <a:cxnSpLocks/>
          </p:cNvCxnSpPr>
          <p:nvPr/>
        </p:nvCxnSpPr>
        <p:spPr>
          <a:xfrm flipH="1" flipV="1">
            <a:off x="953598" y="1048642"/>
            <a:ext cx="1843156" cy="461372"/>
          </a:xfrm>
          <a:prstGeom prst="straightConnector1">
            <a:avLst/>
          </a:prstGeom>
          <a:ln>
            <a:solidFill>
              <a:schemeClr val="bg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F4678DD-9FBA-DB66-D6F8-257418737114}"/>
              </a:ext>
            </a:extLst>
          </p:cNvPr>
          <p:cNvCxnSpPr>
            <a:cxnSpLocks/>
          </p:cNvCxnSpPr>
          <p:nvPr/>
        </p:nvCxnSpPr>
        <p:spPr>
          <a:xfrm flipH="1" flipV="1">
            <a:off x="1505139" y="1048642"/>
            <a:ext cx="909508" cy="464720"/>
          </a:xfrm>
          <a:prstGeom prst="straightConnector1">
            <a:avLst/>
          </a:prstGeom>
          <a:ln>
            <a:solidFill>
              <a:schemeClr val="bg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2730F37-7704-3545-6176-2A4062F83D80}"/>
              </a:ext>
            </a:extLst>
          </p:cNvPr>
          <p:cNvCxnSpPr>
            <a:cxnSpLocks/>
          </p:cNvCxnSpPr>
          <p:nvPr/>
        </p:nvCxnSpPr>
        <p:spPr>
          <a:xfrm flipV="1">
            <a:off x="2403266" y="1083701"/>
            <a:ext cx="223762" cy="450310"/>
          </a:xfrm>
          <a:prstGeom prst="straightConnector1">
            <a:avLst/>
          </a:prstGeom>
          <a:ln>
            <a:solidFill>
              <a:schemeClr val="bg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8DA6BC9-66FB-5DEE-9B77-CC9DBD5A1944}"/>
              </a:ext>
            </a:extLst>
          </p:cNvPr>
          <p:cNvCxnSpPr>
            <a:cxnSpLocks/>
          </p:cNvCxnSpPr>
          <p:nvPr/>
        </p:nvCxnSpPr>
        <p:spPr>
          <a:xfrm flipH="1" flipV="1">
            <a:off x="1234485" y="1081234"/>
            <a:ext cx="421191" cy="6319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89E962D-DBE3-26E2-46D8-08568A8D5827}"/>
              </a:ext>
            </a:extLst>
          </p:cNvPr>
          <p:cNvCxnSpPr>
            <a:cxnSpLocks/>
          </p:cNvCxnSpPr>
          <p:nvPr/>
        </p:nvCxnSpPr>
        <p:spPr>
          <a:xfrm flipV="1">
            <a:off x="1655676" y="1068715"/>
            <a:ext cx="1242138" cy="6319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5514222-D83F-1B1F-3782-D0423FF60186}"/>
              </a:ext>
            </a:extLst>
          </p:cNvPr>
          <p:cNvCxnSpPr>
            <a:cxnSpLocks/>
          </p:cNvCxnSpPr>
          <p:nvPr/>
        </p:nvCxnSpPr>
        <p:spPr>
          <a:xfrm flipH="1" flipV="1">
            <a:off x="1782701" y="1048641"/>
            <a:ext cx="305024" cy="6645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F82FD3A-445E-8B8F-EA2E-D712820400EF}"/>
              </a:ext>
            </a:extLst>
          </p:cNvPr>
          <p:cNvCxnSpPr>
            <a:cxnSpLocks/>
          </p:cNvCxnSpPr>
          <p:nvPr/>
        </p:nvCxnSpPr>
        <p:spPr>
          <a:xfrm flipH="1" flipV="1">
            <a:off x="2103271" y="1081234"/>
            <a:ext cx="2587939" cy="14185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7F33471C-1F3C-4C62-74EE-EA99DEDA58C0}"/>
              </a:ext>
            </a:extLst>
          </p:cNvPr>
          <p:cNvSpPr txBox="1"/>
          <p:nvPr/>
        </p:nvSpPr>
        <p:spPr>
          <a:xfrm>
            <a:off x="1142503" y="4176524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ttbar mux/</a:t>
            </a:r>
            <a:r>
              <a:rPr lang="en-US" sz="1800" b="1" dirty="0" err="1"/>
              <a:t>muy</a:t>
            </a:r>
            <a:r>
              <a:rPr lang="en-US" sz="1800" b="1" dirty="0"/>
              <a:t> 100/80</a:t>
            </a:r>
            <a:endParaRPr lang="en-GB" sz="18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014543-1465-CC88-7DFA-A7F63386F5FF}"/>
              </a:ext>
            </a:extLst>
          </p:cNvPr>
          <p:cNvSpPr txBox="1"/>
          <p:nvPr/>
        </p:nvSpPr>
        <p:spPr>
          <a:xfrm>
            <a:off x="3336815" y="2552285"/>
            <a:ext cx="753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ttbar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158954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285057-187D-BC54-CE50-9A85FE44D2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2B00B5-9FAA-3C41-0785-2C6DE8A7F0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685800"/>
            <a:fld id="{5BD36294-2849-48A8-8531-5354CF3095D2}" type="slidenum">
              <a:rPr lang="en-US">
                <a:solidFill>
                  <a:srgbClr val="000000"/>
                </a:solidFill>
              </a:rPr>
              <a:pPr defTabSz="685800"/>
              <a:t>6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0796A1D-2888-A8C9-B840-D90355D47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472" y="25934"/>
            <a:ext cx="8103570" cy="412101"/>
          </a:xfrm>
        </p:spPr>
        <p:txBody>
          <a:bodyPr/>
          <a:lstStyle/>
          <a:p>
            <a:r>
              <a:rPr lang="en-US" dirty="0"/>
              <a:t>Optimized ARC cell layout with 4 </a:t>
            </a:r>
            <a:r>
              <a:rPr lang="en-US" dirty="0" err="1"/>
              <a:t>sextupole</a:t>
            </a:r>
            <a:r>
              <a:rPr lang="en-US" dirty="0"/>
              <a:t> families (all modes)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CEF0DB-A63E-5C0C-E93D-6C2A57F2115D}"/>
              </a:ext>
            </a:extLst>
          </p:cNvPr>
          <p:cNvSpPr txBox="1"/>
          <p:nvPr/>
        </p:nvSpPr>
        <p:spPr>
          <a:xfrm>
            <a:off x="4582913" y="1189303"/>
            <a:ext cx="4312259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>
              <a:buFontTx/>
              <a:buChar char="-"/>
            </a:pPr>
            <a:r>
              <a:rPr lang="en-US" dirty="0">
                <a:solidFill>
                  <a:srgbClr val="A4001D"/>
                </a:solidFill>
                <a:latin typeface="Arial"/>
              </a:rPr>
              <a:t>Emittance and 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alpha_c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 can be nearly continuously varied from Z mode values to ttbar ones</a:t>
            </a:r>
          </a:p>
          <a:p>
            <a:pPr marL="214313" indent="-214313" defTabSz="685800">
              <a:buFontTx/>
              <a:buChar char="-"/>
            </a:pPr>
            <a:endParaRPr lang="en-US" dirty="0">
              <a:solidFill>
                <a:srgbClr val="A4001D"/>
              </a:solidFill>
              <a:latin typeface="Arial"/>
            </a:endParaRPr>
          </a:p>
          <a:p>
            <a:pPr marL="214313" indent="-214313" defTabSz="685800">
              <a:buFontTx/>
              <a:buChar char="-"/>
            </a:pPr>
            <a:r>
              <a:rPr lang="en-US" dirty="0">
                <a:solidFill>
                  <a:srgbClr val="A4001D"/>
                </a:solidFill>
                <a:latin typeface="Arial"/>
              </a:rPr>
              <a:t>Ultimate emittance can be obtained by increasing mux ~110 (need 10% margin of Quads and 20% on sexts)</a:t>
            </a:r>
          </a:p>
          <a:p>
            <a:pPr marL="214313" indent="-214313" defTabSz="685800">
              <a:buFontTx/>
              <a:buChar char="-"/>
            </a:pPr>
            <a:endParaRPr lang="en-US" dirty="0">
              <a:solidFill>
                <a:srgbClr val="A4001D"/>
              </a:solidFill>
              <a:latin typeface="Arial"/>
            </a:endParaRPr>
          </a:p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The optic is nearly “resonance free” and has flat bandwidth &gt;+/-3% for any mux of interest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2E6AD9-3A08-5C79-9651-7467E4BC8F14}"/>
              </a:ext>
            </a:extLst>
          </p:cNvPr>
          <p:cNvSpPr txBox="1"/>
          <p:nvPr/>
        </p:nvSpPr>
        <p:spPr>
          <a:xfrm>
            <a:off x="971600" y="4262224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Z mode mux/</a:t>
            </a:r>
            <a:r>
              <a:rPr lang="en-US" sz="1800" b="1" dirty="0" err="1"/>
              <a:t>muy</a:t>
            </a:r>
            <a:r>
              <a:rPr lang="en-US" sz="1800" b="1" dirty="0"/>
              <a:t> 50/40</a:t>
            </a:r>
            <a:endParaRPr lang="en-GB" sz="18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0C4399-97D6-5D90-0E53-AC142E0B31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883" y="699542"/>
            <a:ext cx="3983442" cy="34431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D6E803D-D9B5-94CD-5A42-2D4400EA3F00}"/>
              </a:ext>
            </a:extLst>
          </p:cNvPr>
          <p:cNvSpPr txBox="1"/>
          <p:nvPr/>
        </p:nvSpPr>
        <p:spPr>
          <a:xfrm>
            <a:off x="3695423" y="2421102"/>
            <a:ext cx="34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Z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71356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7B75C6-AE4C-7CDC-04D2-4D5A13DAEF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CCE519-2D5B-7DA7-988B-1FD8C2CA48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352421" y="4738688"/>
            <a:ext cx="532662" cy="404813"/>
          </a:xfrm>
        </p:spPr>
        <p:txBody>
          <a:bodyPr/>
          <a:lstStyle/>
          <a:p>
            <a:pPr defTabSz="685800"/>
            <a:r>
              <a:rPr lang="en-US" dirty="0">
                <a:solidFill>
                  <a:srgbClr val="000000"/>
                </a:solidFill>
              </a:rPr>
              <a:t>Page </a:t>
            </a:r>
            <a:fld id="{733122C9-A0B9-462F-8757-0847AD287B63}" type="slidenum">
              <a:rPr lang="en-US">
                <a:solidFill>
                  <a:srgbClr val="000000"/>
                </a:solidFill>
              </a:rPr>
              <a:pPr defTabSz="685800"/>
              <a:t>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A9C83D-AAE6-D646-1213-5C28E764482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28601" y="915566"/>
            <a:ext cx="8456672" cy="3823123"/>
          </a:xfrm>
          <a:noFill/>
          <a:ln>
            <a:noFill/>
          </a:ln>
        </p:spPr>
        <p:txBody>
          <a:bodyPr>
            <a:normAutofit fontScale="77500" lnSpcReduction="20000"/>
          </a:bodyPr>
          <a:lstStyle/>
          <a:p>
            <a:endParaRPr lang="en-US" sz="15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1"/>
                </a:solidFill>
              </a:rPr>
              <a:t>Straight Sections (SSs) are being optimized individually for the different uses:</a:t>
            </a:r>
          </a:p>
          <a:p>
            <a:r>
              <a:rPr lang="en-US" sz="1500" dirty="0">
                <a:solidFill>
                  <a:schemeClr val="tx1"/>
                </a:solidFill>
              </a:rPr>
              <a:t>	- RF			(R)</a:t>
            </a:r>
          </a:p>
          <a:p>
            <a:r>
              <a:rPr lang="en-US" sz="1500" dirty="0">
                <a:solidFill>
                  <a:schemeClr val="tx1"/>
                </a:solidFill>
              </a:rPr>
              <a:t>	- Collimation		(C)</a:t>
            </a:r>
          </a:p>
          <a:p>
            <a:r>
              <a:rPr lang="en-US" sz="1500" dirty="0">
                <a:solidFill>
                  <a:schemeClr val="tx1"/>
                </a:solidFill>
              </a:rPr>
              <a:t>	- Injection			( I )</a:t>
            </a:r>
          </a:p>
          <a:p>
            <a:r>
              <a:rPr lang="en-US" sz="1500" dirty="0">
                <a:solidFill>
                  <a:schemeClr val="tx1"/>
                </a:solidFill>
              </a:rPr>
              <a:t>	- Diagnostic		(D)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1"/>
                </a:solidFill>
              </a:rPr>
              <a:t>SSs are being integrated in the lattice with transparency conditions (lin. Optics, W-functions etc.) in order to minimize:</a:t>
            </a:r>
          </a:p>
          <a:p>
            <a:r>
              <a:rPr lang="en-US" sz="1500" dirty="0">
                <a:solidFill>
                  <a:schemeClr val="tx1"/>
                </a:solidFill>
              </a:rPr>
              <a:t>	- impact on machine parameters (energy loss, emittance, DA, MA etc.)</a:t>
            </a:r>
          </a:p>
          <a:p>
            <a:r>
              <a:rPr lang="en-US" sz="1500" dirty="0">
                <a:solidFill>
                  <a:schemeClr val="tx1"/>
                </a:solidFill>
              </a:rPr>
              <a:t>	- requirements on the ARC hardware (in particular the </a:t>
            </a:r>
            <a:r>
              <a:rPr lang="en-US" sz="1500" dirty="0" err="1">
                <a:solidFill>
                  <a:schemeClr val="tx1"/>
                </a:solidFill>
              </a:rPr>
              <a:t>sextupoles</a:t>
            </a:r>
            <a:r>
              <a:rPr lang="en-US" sz="1500" dirty="0">
                <a:solidFill>
                  <a:schemeClr val="tx1"/>
                </a:solidFill>
              </a:rPr>
              <a:t>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1"/>
                </a:solidFill>
              </a:rPr>
              <a:t>SSs are being built in this sequence:</a:t>
            </a:r>
          </a:p>
          <a:p>
            <a:r>
              <a:rPr lang="en-US" sz="1500" dirty="0">
                <a:solidFill>
                  <a:schemeClr val="tx1"/>
                </a:solidFill>
              </a:rPr>
              <a:t>	- RF for ttbar, compatible for Z 	</a:t>
            </a:r>
          </a:p>
          <a:p>
            <a:r>
              <a:rPr lang="en-US" sz="1500" dirty="0">
                <a:solidFill>
                  <a:schemeClr val="tx1"/>
                </a:solidFill>
              </a:rPr>
              <a:t>	- Collimation for ttbar, compatible with Z	</a:t>
            </a:r>
          </a:p>
          <a:p>
            <a:r>
              <a:rPr lang="en-US" sz="1500" dirty="0">
                <a:solidFill>
                  <a:schemeClr val="tx1"/>
                </a:solidFill>
              </a:rPr>
              <a:t>	- Injection 					</a:t>
            </a:r>
          </a:p>
          <a:p>
            <a:r>
              <a:rPr lang="en-US" sz="1500" dirty="0">
                <a:solidFill>
                  <a:schemeClr val="tx1"/>
                </a:solidFill>
              </a:rPr>
              <a:t>	- Diagnostic					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1"/>
                </a:solidFill>
              </a:rPr>
              <a:t>Basic FCC requirements are being implemented as much as possible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1"/>
                </a:solidFill>
              </a:rPr>
              <a:t>Iterations with stakeholders are progressing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1"/>
                </a:solidFill>
              </a:rPr>
              <a:t>Iterations based on hardware constraints and feasibility are progressing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9A0C655-61E3-0A2F-AC9F-EFCD8B0C8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Straight Section Construction</a:t>
            </a:r>
          </a:p>
        </p:txBody>
      </p:sp>
    </p:spTree>
    <p:extLst>
      <p:ext uri="{BB962C8B-B14F-4D97-AF65-F5344CB8AC3E}">
        <p14:creationId xmlns:p14="http://schemas.microsoft.com/office/powerpoint/2010/main" val="634857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DA7C63-5E45-77FA-CE08-D3B48B8B03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F4CD35-7235-5FA9-7219-DEF616C9FE2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685800"/>
            <a:fld id="{5BD36294-2849-48A8-8531-5354CF3095D2}" type="slidenum">
              <a:rPr lang="en-US">
                <a:solidFill>
                  <a:srgbClr val="000000"/>
                </a:solidFill>
              </a:rPr>
              <a:pPr defTabSz="685800"/>
              <a:t>8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B9992E7-8448-9F65-0508-4B6D64D83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472" y="25934"/>
            <a:ext cx="8103570" cy="412101"/>
          </a:xfrm>
        </p:spPr>
        <p:txBody>
          <a:bodyPr/>
          <a:lstStyle/>
          <a:p>
            <a:r>
              <a:rPr lang="en-US" dirty="0"/>
              <a:t>RF Section (R)                                              ttbar&amp; Z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0BE2C19-69DD-FF09-7AD1-34F76F924B80}"/>
              </a:ext>
            </a:extLst>
          </p:cNvPr>
          <p:cNvSpPr txBox="1"/>
          <p:nvPr/>
        </p:nvSpPr>
        <p:spPr>
          <a:xfrm>
            <a:off x="4508257" y="2067694"/>
            <a:ext cx="45720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>
              <a:buFontTx/>
              <a:buChar char="-"/>
            </a:pPr>
            <a:r>
              <a:rPr lang="en-US" dirty="0">
                <a:solidFill>
                  <a:srgbClr val="A4001D"/>
                </a:solidFill>
                <a:latin typeface="Arial"/>
              </a:rPr>
              <a:t>The cell sequence is the one requested by the RF team, with the correct distance between the quads; however, the 800MHz sections are 12 (not 13)</a:t>
            </a:r>
          </a:p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    To be checked with the stakeholders if ok </a:t>
            </a:r>
          </a:p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    (LCC RF requirement for LCC are reduced 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wrt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 GHC)</a:t>
            </a:r>
          </a:p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  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8E877F-3C43-D0B3-BBD2-45F0E1F782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811" y="1192201"/>
            <a:ext cx="4350190" cy="3748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646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A8E195-29F6-D79A-A2A8-94AFB89C28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AB7F1E-D2CF-27DE-CA3B-8B0C52A234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685800"/>
            <a:fld id="{5BD36294-2849-48A8-8531-5354CF3095D2}" type="slidenum">
              <a:rPr lang="en-US">
                <a:solidFill>
                  <a:srgbClr val="000000"/>
                </a:solidFill>
              </a:rPr>
              <a:pPr defTabSz="685800"/>
              <a:t>9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C021CD0-B86A-7E13-4CC8-57971C087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472" y="25934"/>
            <a:ext cx="7067856" cy="412101"/>
          </a:xfrm>
        </p:spPr>
        <p:txBody>
          <a:bodyPr/>
          <a:lstStyle/>
          <a:p>
            <a:r>
              <a:rPr lang="en-US" dirty="0"/>
              <a:t>Dogleg (Beam Crossing) Section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5EC1A6-9764-27CE-D2D5-21D4058C9465}"/>
              </a:ext>
            </a:extLst>
          </p:cNvPr>
          <p:cNvSpPr txBox="1"/>
          <p:nvPr/>
        </p:nvSpPr>
        <p:spPr>
          <a:xfrm>
            <a:off x="258918" y="3547668"/>
            <a:ext cx="87055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>
              <a:buFontTx/>
              <a:buChar char="-"/>
            </a:pPr>
            <a:r>
              <a:rPr lang="en-US" dirty="0">
                <a:solidFill>
                  <a:srgbClr val="A4001D"/>
                </a:solidFill>
                <a:latin typeface="Arial"/>
              </a:rPr>
              <a:t>First quick dispersion free dogleg was encompassing </a:t>
            </a:r>
            <a:r>
              <a:rPr lang="en-US" b="1" dirty="0">
                <a:solidFill>
                  <a:srgbClr val="A4001D"/>
                </a:solidFill>
                <a:latin typeface="Arial"/>
              </a:rPr>
              <a:t>7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 quadrupoles</a:t>
            </a:r>
          </a:p>
          <a:p>
            <a:pPr marL="214313" indent="-214313" defTabSz="685800">
              <a:buFontTx/>
              <a:buChar char="-"/>
            </a:pPr>
            <a:r>
              <a:rPr lang="en-US" dirty="0">
                <a:solidFill>
                  <a:srgbClr val="A4001D"/>
                </a:solidFill>
                <a:latin typeface="Arial"/>
              </a:rPr>
              <a:t>With 4 dipoles dogleg only </a:t>
            </a:r>
            <a:r>
              <a:rPr lang="en-US" b="1" dirty="0">
                <a:solidFill>
                  <a:srgbClr val="A4001D"/>
                </a:solidFill>
                <a:latin typeface="Arial"/>
              </a:rPr>
              <a:t>3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 quads are involved, and the crossing angle is almost twice larger</a:t>
            </a:r>
          </a:p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                                   </a:t>
            </a:r>
            <a:r>
              <a:rPr lang="en-US" b="1" dirty="0">
                <a:solidFill>
                  <a:srgbClr val="A4001D"/>
                </a:solidFill>
                <a:latin typeface="Arial"/>
              </a:rPr>
              <a:t>This solution has been implemented for now</a:t>
            </a:r>
          </a:p>
          <a:p>
            <a:pPr marL="214313" indent="-214313" defTabSz="685800">
              <a:buFontTx/>
              <a:buChar char="-"/>
            </a:pPr>
            <a:r>
              <a:rPr lang="en-US" dirty="0">
                <a:solidFill>
                  <a:srgbClr val="A4001D"/>
                </a:solidFill>
                <a:latin typeface="Arial"/>
              </a:rPr>
              <a:t>Still missing: Split of the central QD and move it toward the QFs, the layout will be similar for the other IRs (but quad weaker and larger separation (~10/15cm))</a:t>
            </a:r>
          </a:p>
          <a:p>
            <a:pPr marL="214313" indent="-214313" defTabSz="685800">
              <a:buFontTx/>
              <a:buChar char="-"/>
            </a:pPr>
            <a:r>
              <a:rPr lang="en-US" dirty="0">
                <a:solidFill>
                  <a:srgbClr val="A4001D"/>
                </a:solidFill>
                <a:latin typeface="Arial"/>
              </a:rPr>
              <a:t>Removing the two inner dipoles causes the dispersion to leak. It can be matched in the DS, both linear and nonlinear optic. To be studied pros and cons.</a:t>
            </a:r>
          </a:p>
          <a:p>
            <a:pPr defTabSz="685800"/>
            <a:r>
              <a:rPr lang="en-US" dirty="0">
                <a:solidFill>
                  <a:srgbClr val="A4001D"/>
                </a:solidFill>
                <a:latin typeface="Arial"/>
              </a:rPr>
              <a:t>  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1B23F4-3203-DC39-C70D-4CADA0979D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52" y="621738"/>
            <a:ext cx="3067742" cy="25588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781A13C-3631-978C-477A-7B4968075F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134" y="621738"/>
            <a:ext cx="2886359" cy="249176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382DCAA-0926-1B9D-BBC9-B4C5F0F98A1C}"/>
              </a:ext>
            </a:extLst>
          </p:cNvPr>
          <p:cNvSpPr txBox="1"/>
          <p:nvPr/>
        </p:nvSpPr>
        <p:spPr>
          <a:xfrm>
            <a:off x="1331640" y="3180546"/>
            <a:ext cx="144462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dipoles dogleg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D28B10-E07B-CCCC-9EDD-7B116623B5E7}"/>
              </a:ext>
            </a:extLst>
          </p:cNvPr>
          <p:cNvSpPr txBox="1"/>
          <p:nvPr/>
        </p:nvSpPr>
        <p:spPr>
          <a:xfrm>
            <a:off x="4923110" y="3180546"/>
            <a:ext cx="144462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 dipoles dogleg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78159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SLAC_Template_PowerPoint">
  <a:themeElements>
    <a:clrScheme name="Custom 4">
      <a:dk1>
        <a:srgbClr val="A4001D"/>
      </a:dk1>
      <a:lt1>
        <a:sysClr val="window" lastClr="FFFFFF"/>
      </a:lt1>
      <a:dk2>
        <a:srgbClr val="E17000"/>
      </a:dk2>
      <a:lt2>
        <a:srgbClr val="000000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c_template_pac.potx" id="{78792833-1B82-458F-BF8C-413FED1E0338}" vid="{2777D9AC-1853-4B0F-A5C0-F0D5C5969F69}"/>
    </a:ext>
  </a:ext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877</TotalTime>
  <Words>2078</Words>
  <Application>Microsoft Office PowerPoint</Application>
  <PresentationFormat>On-screen Show (16:9)</PresentationFormat>
  <Paragraphs>252</Paragraphs>
  <Slides>22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Wingdings</vt:lpstr>
      <vt:lpstr>Introslides</vt:lpstr>
      <vt:lpstr>Titleslides, Conclusion</vt:lpstr>
      <vt:lpstr>Content Slides - Deep Blue</vt:lpstr>
      <vt:lpstr>SLAC_Template_PowerPoint</vt:lpstr>
      <vt:lpstr>LCC optics development</vt:lpstr>
      <vt:lpstr>Work on the LCC insertions</vt:lpstr>
      <vt:lpstr>Matching with transparency conditions</vt:lpstr>
      <vt:lpstr>Temporary LCC version</vt:lpstr>
      <vt:lpstr>Optimized ARC cell layout with 4 sextupole families (all modes)</vt:lpstr>
      <vt:lpstr>Optimized ARC cell layout with 4 sextupole families (all modes)</vt:lpstr>
      <vt:lpstr>Straight Section Construction</vt:lpstr>
      <vt:lpstr>RF Section (R)                                              ttbar&amp; Z </vt:lpstr>
      <vt:lpstr>Dogleg (Beam Crossing) Section</vt:lpstr>
      <vt:lpstr>RF Section (R)                                              ttbar </vt:lpstr>
      <vt:lpstr>RF Section (R)                                              Z and ttbar mode completed</vt:lpstr>
      <vt:lpstr>Betatron Collimation Section </vt:lpstr>
      <vt:lpstr>Energy Collimation                                                                         all modes</vt:lpstr>
      <vt:lpstr>Diagnostic Section </vt:lpstr>
      <vt:lpstr>Injection Section (ttbar) </vt:lpstr>
      <vt:lpstr>Injection section (Z) </vt:lpstr>
      <vt:lpstr>LCC with dedicated insertions</vt:lpstr>
      <vt:lpstr>Final focus optimization</vt:lpstr>
      <vt:lpstr>PowerPoint Presentation</vt:lpstr>
      <vt:lpstr>PowerPoint Presentation</vt:lpstr>
      <vt:lpstr>PowerPoint Presentation</vt:lpstr>
      <vt:lpstr>More ongoing activities and timelines (just to finalize the optic)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Marc Andre Jebramcik</cp:lastModifiedBy>
  <cp:revision>70</cp:revision>
  <dcterms:created xsi:type="dcterms:W3CDTF">2020-10-27T09:23:42Z</dcterms:created>
  <dcterms:modified xsi:type="dcterms:W3CDTF">2025-07-18T09:14:18Z</dcterms:modified>
</cp:coreProperties>
</file>