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61" r:id="rId3"/>
    <p:sldId id="257" r:id="rId4"/>
    <p:sldId id="258" r:id="rId5"/>
    <p:sldId id="259" r:id="rId6"/>
    <p:sldId id="260" r:id="rId7"/>
    <p:sldId id="262" r:id="rId8"/>
    <p:sldId id="263" r:id="rId9"/>
    <p:sldId id="267" r:id="rId10"/>
    <p:sldId id="264" r:id="rId11"/>
    <p:sldId id="265" r:id="rId12"/>
    <p:sldId id="266" r:id="rId13"/>
    <p:sldId id="274" r:id="rId14"/>
    <p:sldId id="273" r:id="rId15"/>
    <p:sldId id="276" r:id="rId16"/>
    <p:sldId id="277" r:id="rId17"/>
    <p:sldId id="275" r:id="rId18"/>
    <p:sldId id="269" r:id="rId19"/>
    <p:sldId id="268" r:id="rId20"/>
    <p:sldId id="278" r:id="rId21"/>
    <p:sldId id="271" r:id="rId22"/>
    <p:sldId id="272" r:id="rId23"/>
    <p:sldId id="270" r:id="rId24"/>
    <p:sldId id="279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623" autoAdjust="0"/>
    <p:restoredTop sz="94660"/>
  </p:normalViewPr>
  <p:slideViewPr>
    <p:cSldViewPr snapToGrid="0">
      <p:cViewPr>
        <p:scale>
          <a:sx n="100" d="100"/>
          <a:sy n="100" d="100"/>
        </p:scale>
        <p:origin x="6390" y="32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43D0B9-E588-46E0-93F8-42BDFFA49E9D}" type="datetimeFigureOut">
              <a:rPr lang="en-GB" smtClean="0"/>
              <a:t>27/10/2025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85A685-08A9-436C-99D3-6D4CCD1ED1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71378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85A685-08A9-436C-99D3-6D4CCD1ED1AB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52175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30EAB2-9C4D-0440-AD4A-A8DFC664B8F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7D626E8-FFE4-2737-1EF9-75C492CAB6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3C4534-6CC1-41DD-F8D7-88C34F71E2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D04BA-001E-494A-A3C1-390B88087A6D}" type="datetimeFigureOut">
              <a:rPr lang="en-GB" smtClean="0"/>
              <a:t>27/10/2025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82F79B-CC37-E535-47AA-725447CC6B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4A77D4-94B9-3747-4254-C19F05E907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7C4D6-3CC4-4164-ACBE-3E71F60970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95210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54396E-3F55-3F86-6C2A-295EC6D781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DA08E72-EDA6-347B-E241-50F44EA0AD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EC5E4E-80BD-3D98-1AAB-EE0B1BE7E2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D04BA-001E-494A-A3C1-390B88087A6D}" type="datetimeFigureOut">
              <a:rPr lang="en-GB" smtClean="0"/>
              <a:t>27/10/2025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AB1B6F-BDBE-D38C-1B3C-AAC163C907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076B7A-6816-41A7-A2F0-08B9EBBFC7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7C4D6-3CC4-4164-ACBE-3E71F60970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0299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91C8E1A-681B-98E2-E9BC-B09DA6C3DFE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4B42580-753E-45AE-8389-C9632E2ABA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A3523F-61AD-98D8-A80C-743380E8BF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D04BA-001E-494A-A3C1-390B88087A6D}" type="datetimeFigureOut">
              <a:rPr lang="en-GB" smtClean="0"/>
              <a:t>27/10/2025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C148F9-1701-BFEB-B932-B464C2C7ED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E0C465-2060-33D5-B428-ECA12CCF70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7C4D6-3CC4-4164-ACBE-3E71F60970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34424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AD34AB-22FD-B1F8-3CE7-EBB771EC67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92C9A5-656F-122E-20CC-E4D8950AB4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C3F33F-F99D-5B7C-9A74-E6361D9154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D04BA-001E-494A-A3C1-390B88087A6D}" type="datetimeFigureOut">
              <a:rPr lang="en-GB" smtClean="0"/>
              <a:t>27/10/2025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615119-671C-0BE9-BB98-CC319FEC28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FD1C1D-9D3C-096E-61A5-04C9CEB2DA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7C4D6-3CC4-4164-ACBE-3E71F60970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77494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7355CD-B286-BC49-FDE7-E88D2B0565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E4034B-4F58-6CDA-F383-3F341BB440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C4B092-902C-8438-4875-D492378FCC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D04BA-001E-494A-A3C1-390B88087A6D}" type="datetimeFigureOut">
              <a:rPr lang="en-GB" smtClean="0"/>
              <a:t>27/10/2025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F9F6F9-3821-A7E1-1F65-158CC1DCDA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2C07F4-BC27-558C-6774-91F7669D21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7C4D6-3CC4-4164-ACBE-3E71F60970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49854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28C814-CE77-56C3-3277-817B16376B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4971C3-06DD-5110-6B81-516B68CCFD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7FE18D-2EB2-F5B6-21D1-6BD3E7A8C9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3A8CBA-02BA-EB39-3D2E-C98B108F93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D04BA-001E-494A-A3C1-390B88087A6D}" type="datetimeFigureOut">
              <a:rPr lang="en-GB" smtClean="0"/>
              <a:t>27/10/2025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D75B557-B93C-60FC-9D98-006C565D74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C96A5A-C4A3-73EB-4144-8D27120211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7C4D6-3CC4-4164-ACBE-3E71F60970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9263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3C4D79-ACBE-F17F-CA6A-174DB60BE5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6356D5-BB36-77A0-E1C7-31D31DC230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8E9B9D8-C3D3-6D76-E209-3BBC727D09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ACB7E15-0CDB-F846-91F9-3D9C4AADD55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C7DF12A-7BE8-DC57-E327-9CCFB63B140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34AD9C0-784C-BC8C-6F87-93D169802A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D04BA-001E-494A-A3C1-390B88087A6D}" type="datetimeFigureOut">
              <a:rPr lang="en-GB" smtClean="0"/>
              <a:t>27/10/2025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DDED233-499E-3528-407C-70FB3B4E9C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67FE589-2708-F41E-8879-62F1554F2F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7C4D6-3CC4-4164-ACBE-3E71F60970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5876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61EE8D-FC0B-8F00-3CC7-4B34FC3E9D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B1323D4-6ED1-9078-B128-383C0AE87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D04BA-001E-494A-A3C1-390B88087A6D}" type="datetimeFigureOut">
              <a:rPr lang="en-GB" smtClean="0"/>
              <a:t>27/10/2025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8F939D3-7026-E4A0-5B11-DCCFDC5558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288D1D-AFE4-4B3A-9644-FC77F2278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7C4D6-3CC4-4164-ACBE-3E71F60970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42786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F43C8A1-60B8-0367-B4A4-6349266C7D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D04BA-001E-494A-A3C1-390B88087A6D}" type="datetimeFigureOut">
              <a:rPr lang="en-GB" smtClean="0"/>
              <a:t>27/10/2025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40C81AB-0593-1255-3D5D-22C8707338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2CB7B2-42BD-C4C3-41C2-D620EEDFD0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7C4D6-3CC4-4164-ACBE-3E71F60970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45944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D80E04-CD7A-DE9F-D842-FEF2114F24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DBC2CA-17D7-F43E-2047-A4D4683047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BBEBC0E-89D5-633A-5244-2FF345A37F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4C448A-815E-555F-2A78-B54B86A9EB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D04BA-001E-494A-A3C1-390B88087A6D}" type="datetimeFigureOut">
              <a:rPr lang="en-GB" smtClean="0"/>
              <a:t>27/10/2025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46A514-E836-9409-C83A-0DB799F7D9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514DBD-8D6F-54DC-7351-72466A5915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7C4D6-3CC4-4164-ACBE-3E71F60970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59845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2CEBBA-6F04-9EBC-02DA-4F55255EB2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2070DB5-20B5-341B-1939-5E1103FBD64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CEC85F7-6E17-E8F8-4A22-8D2F20D20E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11C158-EBC6-182D-5FB6-FF4FBFC9D4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D04BA-001E-494A-A3C1-390B88087A6D}" type="datetimeFigureOut">
              <a:rPr lang="en-GB" smtClean="0"/>
              <a:t>27/10/2025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9D1F96-FF6F-9941-48F2-A49B9B5776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1E38EC-34E1-7176-0B77-01A57F5CC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7C4D6-3CC4-4164-ACBE-3E71F60970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69619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F9DA6B8-2A1C-9D90-32FC-A170028298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567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6BC40F-225D-B29E-52C5-5ED46215B4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351370"/>
            <a:ext cx="10515600" cy="48255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328459-4DBE-2B0D-697A-D2DFECA6D7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61D04BA-001E-494A-A3C1-390B88087A6D}" type="datetimeFigureOut">
              <a:rPr lang="en-GB" smtClean="0"/>
              <a:t>27/10/2025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3DD64-A37D-210E-3DD0-D3377D108E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367BEA-4689-771A-417F-8538FD19DA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547C4D6-3CC4-4164-ACBE-3E71F60970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35381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0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microsoft.com/office/2007/relationships/media" Target="../media/media4.mp4"/><Relationship Id="rId7" Type="http://schemas.openxmlformats.org/officeDocument/2006/relationships/slideLayout" Target="../slideLayouts/slideLayout2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6" Type="http://schemas.openxmlformats.org/officeDocument/2006/relationships/video" Target="../media/media5.mp4"/><Relationship Id="rId5" Type="http://schemas.microsoft.com/office/2007/relationships/media" Target="../media/media5.mp4"/><Relationship Id="rId10" Type="http://schemas.openxmlformats.org/officeDocument/2006/relationships/image" Target="../media/image39.png"/><Relationship Id="rId4" Type="http://schemas.openxmlformats.org/officeDocument/2006/relationships/video" Target="../media/media4.mp4"/><Relationship Id="rId9" Type="http://schemas.openxmlformats.org/officeDocument/2006/relationships/image" Target="../media/image3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gitlab.cern.ch/vbhanot/glean" TargetMode="External"/><Relationship Id="rId2" Type="http://schemas.openxmlformats.org/officeDocument/2006/relationships/hyperlink" Target="https://gitlab.cern.ch/vbhanot/fizz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8.png"/><Relationship Id="rId7" Type="http://schemas.openxmlformats.org/officeDocument/2006/relationships/image" Target="../media/image1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6" Type="http://schemas.microsoft.com/office/2007/relationships/hdphoto" Target="../media/hdphoto1.wdp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769BA1-11BE-E7B7-4E69-BC5B5AB86D1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r"/>
            <a:r>
              <a:rPr lang="en-US" sz="3200" b="1" dirty="0"/>
              <a:t>Simulations, Post-Processing and </a:t>
            </a:r>
            <a:r>
              <a:rPr lang="en-US" sz="3200" b="1" dirty="0" err="1"/>
              <a:t>Visualisations</a:t>
            </a:r>
            <a:r>
              <a:rPr lang="en-US" sz="3200" b="1" dirty="0"/>
              <a:t> of Detector Cooling Systems</a:t>
            </a:r>
            <a:endParaRPr lang="en-GB" sz="3200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930501E-A576-CE9D-52F7-2F064792DC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206240"/>
            <a:ext cx="9144000" cy="1051560"/>
          </a:xfrm>
        </p:spPr>
        <p:txBody>
          <a:bodyPr/>
          <a:lstStyle/>
          <a:p>
            <a:pPr algn="l"/>
            <a:r>
              <a:rPr lang="en-US" b="1" dirty="0"/>
              <a:t>Viren Bhanot</a:t>
            </a:r>
            <a:r>
              <a:rPr lang="en-US" dirty="0"/>
              <a:t>, Yann Herpin, Youri Penders (EP-DT-DC)  </a:t>
            </a:r>
            <a:r>
              <a:rPr lang="en-US" b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|</a:t>
            </a:r>
            <a:r>
              <a:rPr lang="en-US" dirty="0"/>
              <a:t>  2025-10-27</a:t>
            </a:r>
          </a:p>
          <a:p>
            <a:pPr algn="l"/>
            <a:r>
              <a:rPr lang="en-US" b="1" dirty="0"/>
              <a:t>PyHEP 2025</a:t>
            </a:r>
            <a:r>
              <a:rPr lang="en-US" dirty="0"/>
              <a:t>  </a:t>
            </a:r>
            <a:r>
              <a:rPr lang="en-US" b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|</a:t>
            </a:r>
            <a:r>
              <a:rPr lang="en-US" dirty="0"/>
              <a:t>  https://indico.cern.ch/event/1566263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89634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404E3027-F8CC-8CC6-1904-723382DE654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" t="12439" r="3203"/>
          <a:stretch>
            <a:fillRect/>
          </a:stretch>
        </p:blipFill>
        <p:spPr>
          <a:xfrm>
            <a:off x="95250" y="2743199"/>
            <a:ext cx="11801476" cy="398779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9F0C272-D082-F5B5-CD01-5DE0EA010E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Two-Fluid Model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B8F47D-39F7-157F-B5D6-F88E1091792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95274" y="1221898"/>
            <a:ext cx="7743825" cy="2482849"/>
          </a:xfrm>
        </p:spPr>
        <p:txBody>
          <a:bodyPr/>
          <a:lstStyle/>
          <a:p>
            <a:r>
              <a:rPr lang="en-US" dirty="0"/>
              <a:t>Model the liquid and gas phases separately</a:t>
            </a:r>
          </a:p>
          <a:p>
            <a:r>
              <a:rPr lang="en-US" dirty="0"/>
              <a:t>Flash evaporation and rain-out condensation</a:t>
            </a:r>
          </a:p>
          <a:p>
            <a:r>
              <a:rPr lang="en-US" dirty="0"/>
              <a:t>Heat transfer between phases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609C78D0-91DD-C770-9CC0-4CB30F2223F8}"/>
              </a:ext>
            </a:extLst>
          </p:cNvPr>
          <p:cNvSpPr txBox="1">
            <a:spLocks/>
          </p:cNvSpPr>
          <p:nvPr/>
        </p:nvSpPr>
        <p:spPr>
          <a:xfrm>
            <a:off x="8384620" y="1084025"/>
            <a:ext cx="3874055" cy="2482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/>
              <a:t>Scipy</a:t>
            </a:r>
            <a:r>
              <a:rPr lang="en-US" dirty="0"/>
              <a:t> </a:t>
            </a:r>
            <a:r>
              <a:rPr lang="en-US" dirty="0" err="1"/>
              <a:t>ivp</a:t>
            </a:r>
            <a:r>
              <a:rPr lang="en-US" dirty="0"/>
              <a:t> problem</a:t>
            </a:r>
          </a:p>
          <a:p>
            <a:r>
              <a:rPr lang="en-US" dirty="0"/>
              <a:t>Nice DAE solvers (</a:t>
            </a:r>
            <a:r>
              <a:rPr lang="en-US" dirty="0" err="1"/>
              <a:t>Radau</a:t>
            </a:r>
            <a:r>
              <a:rPr lang="en-US" dirty="0"/>
              <a:t> etc.)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546DED0-290E-4A45-ACC6-B320964FE5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16208" y="3148011"/>
            <a:ext cx="6645830" cy="317817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5445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F5C1166-02D9-E011-B2AA-88E52E54A5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Rapid-pressurisation example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EB68951-7E3F-F195-82EB-438E6F2E041C}"/>
              </a:ext>
            </a:extLst>
          </p:cNvPr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186299" y="1409700"/>
            <a:ext cx="8876451" cy="5309753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18BAEFA-9073-B72C-5115-B9627769FE9E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7153148" y="1912619"/>
            <a:ext cx="4677293" cy="4677293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6014216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1" name="Picture 210" descr="A group of men standing next to a large white cylinder&#10;&#10;AI-generated content may be incorrect.">
            <a:extLst>
              <a:ext uri="{FF2B5EF4-FFF2-40B4-BE49-F238E27FC236}">
                <a16:creationId xmlns:a16="http://schemas.microsoft.com/office/drawing/2014/main" id="{B0E601EE-ADFB-1C2E-926D-14E9D6D8FD4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86" r="21386"/>
          <a:stretch>
            <a:fillRect/>
          </a:stretch>
        </p:blipFill>
        <p:spPr>
          <a:xfrm>
            <a:off x="4464828" y="0"/>
            <a:ext cx="3102985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B538F88-E2A2-DE2D-4377-04E57A2C4C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8325" y="365126"/>
            <a:ext cx="11105475" cy="652604"/>
          </a:xfrm>
        </p:spPr>
        <p:txBody>
          <a:bodyPr>
            <a:normAutofit fontScale="90000"/>
          </a:bodyPr>
          <a:lstStyle/>
          <a:p>
            <a:r>
              <a:rPr lang="en-US" dirty="0"/>
              <a:t>Safety valve flow</a:t>
            </a:r>
            <a:endParaRPr lang="en-GB" dirty="0"/>
          </a:p>
        </p:txBody>
      </p:sp>
      <p:sp>
        <p:nvSpPr>
          <p:cNvPr id="104" name="Rectangle: Rounded Corners 15">
            <a:extLst>
              <a:ext uri="{FF2B5EF4-FFF2-40B4-BE49-F238E27FC236}">
                <a16:creationId xmlns:a16="http://schemas.microsoft.com/office/drawing/2014/main" id="{345BF897-168C-D49C-5E9E-99A8E1A0A221}"/>
              </a:ext>
            </a:extLst>
          </p:cNvPr>
          <p:cNvSpPr/>
          <p:nvPr/>
        </p:nvSpPr>
        <p:spPr>
          <a:xfrm>
            <a:off x="1345265" y="1666114"/>
            <a:ext cx="699754" cy="311255"/>
          </a:xfrm>
          <a:prstGeom prst="roundRect">
            <a:avLst>
              <a:gd name="adj" fmla="val 38622"/>
            </a:avLst>
          </a:prstGeom>
          <a:pattFill prst="dashHorz">
            <a:fgClr>
              <a:srgbClr val="0070C0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105" name="Groupe 49">
            <a:extLst>
              <a:ext uri="{FF2B5EF4-FFF2-40B4-BE49-F238E27FC236}">
                <a16:creationId xmlns:a16="http://schemas.microsoft.com/office/drawing/2014/main" id="{8A52D4FA-9FC4-FC93-2B89-6C37DB09B1DE}"/>
              </a:ext>
            </a:extLst>
          </p:cNvPr>
          <p:cNvGrpSpPr>
            <a:grpSpLocks noChangeAspect="1"/>
          </p:cNvGrpSpPr>
          <p:nvPr/>
        </p:nvGrpSpPr>
        <p:grpSpPr>
          <a:xfrm>
            <a:off x="96505" y="3551317"/>
            <a:ext cx="4380246" cy="3306683"/>
            <a:chOff x="222135" y="2210398"/>
            <a:chExt cx="5922051" cy="4470605"/>
          </a:xfrm>
        </p:grpSpPr>
        <p:pic>
          <p:nvPicPr>
            <p:cNvPr id="106" name="Image 11">
              <a:extLst>
                <a:ext uri="{FF2B5EF4-FFF2-40B4-BE49-F238E27FC236}">
                  <a16:creationId xmlns:a16="http://schemas.microsoft.com/office/drawing/2014/main" id="{2D01199D-D127-D384-A800-4BB838B81D4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5654" t="5823" r="13405" b="2522"/>
            <a:stretch>
              <a:fillRect/>
            </a:stretch>
          </p:blipFill>
          <p:spPr>
            <a:xfrm>
              <a:off x="222135" y="2210398"/>
              <a:ext cx="5922051" cy="4470605"/>
            </a:xfrm>
            <a:prstGeom prst="rect">
              <a:avLst/>
            </a:prstGeom>
          </p:spPr>
        </p:pic>
        <p:sp>
          <p:nvSpPr>
            <p:cNvPr id="107" name="Triangle isocèle 2">
              <a:extLst>
                <a:ext uri="{FF2B5EF4-FFF2-40B4-BE49-F238E27FC236}">
                  <a16:creationId xmlns:a16="http://schemas.microsoft.com/office/drawing/2014/main" id="{C51E20C2-62E6-89BB-CFCE-76A0C1F32C30}"/>
                </a:ext>
              </a:extLst>
            </p:cNvPr>
            <p:cNvSpPr/>
            <p:nvPr/>
          </p:nvSpPr>
          <p:spPr>
            <a:xfrm rot="14469192">
              <a:off x="1896332" y="4593152"/>
              <a:ext cx="156949" cy="122830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08" name="Triangle isocèle 3">
              <a:extLst>
                <a:ext uri="{FF2B5EF4-FFF2-40B4-BE49-F238E27FC236}">
                  <a16:creationId xmlns:a16="http://schemas.microsoft.com/office/drawing/2014/main" id="{E3FE090B-60B7-8358-EA5E-7EA5286EE297}"/>
                </a:ext>
              </a:extLst>
            </p:cNvPr>
            <p:cNvSpPr/>
            <p:nvPr/>
          </p:nvSpPr>
          <p:spPr>
            <a:xfrm rot="12728554">
              <a:off x="1631769" y="4549145"/>
              <a:ext cx="156949" cy="122830"/>
            </a:xfrm>
            <a:prstGeom prst="triangle">
              <a:avLst/>
            </a:prstGeom>
            <a:solidFill>
              <a:srgbClr val="0000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09" name="Triangle isocèle 5">
              <a:extLst>
                <a:ext uri="{FF2B5EF4-FFF2-40B4-BE49-F238E27FC236}">
                  <a16:creationId xmlns:a16="http://schemas.microsoft.com/office/drawing/2014/main" id="{DB7DB4F8-A8D1-F8CF-8393-85A79F05847C}"/>
                </a:ext>
              </a:extLst>
            </p:cNvPr>
            <p:cNvSpPr/>
            <p:nvPr/>
          </p:nvSpPr>
          <p:spPr>
            <a:xfrm rot="10539198">
              <a:off x="4557301" y="4720916"/>
              <a:ext cx="156949" cy="122830"/>
            </a:xfrm>
            <a:prstGeom prst="triangl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</p:grpSp>
      <p:sp>
        <p:nvSpPr>
          <p:cNvPr id="110" name="TextBox 19">
            <a:extLst>
              <a:ext uri="{FF2B5EF4-FFF2-40B4-BE49-F238E27FC236}">
                <a16:creationId xmlns:a16="http://schemas.microsoft.com/office/drawing/2014/main" id="{9BFE0C1B-0D5A-4ADD-17E9-843D8E384C63}"/>
              </a:ext>
            </a:extLst>
          </p:cNvPr>
          <p:cNvSpPr txBox="1"/>
          <p:nvPr/>
        </p:nvSpPr>
        <p:spPr>
          <a:xfrm>
            <a:off x="2395093" y="1284808"/>
            <a:ext cx="1846593" cy="9285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Homogeneous model</a:t>
            </a:r>
          </a:p>
          <a:p>
            <a:r>
              <a:rPr lang="en-US" b="1" dirty="0"/>
              <a:t>in equilibrium</a:t>
            </a:r>
            <a:endParaRPr lang="en-GB" b="1" dirty="0"/>
          </a:p>
        </p:txBody>
      </p:sp>
      <p:grpSp>
        <p:nvGrpSpPr>
          <p:cNvPr id="111" name="Groupe 151">
            <a:extLst>
              <a:ext uri="{FF2B5EF4-FFF2-40B4-BE49-F238E27FC236}">
                <a16:creationId xmlns:a16="http://schemas.microsoft.com/office/drawing/2014/main" id="{3CCD844E-E6C4-2794-1E1D-261224C80B3A}"/>
              </a:ext>
            </a:extLst>
          </p:cNvPr>
          <p:cNvGrpSpPr>
            <a:grpSpLocks noChangeAspect="1"/>
          </p:cNvGrpSpPr>
          <p:nvPr/>
        </p:nvGrpSpPr>
        <p:grpSpPr>
          <a:xfrm>
            <a:off x="1713807" y="2999129"/>
            <a:ext cx="135188" cy="211820"/>
            <a:chOff x="2536844" y="5679846"/>
            <a:chExt cx="303521" cy="475574"/>
          </a:xfrm>
        </p:grpSpPr>
        <p:cxnSp>
          <p:nvCxnSpPr>
            <p:cNvPr id="112" name="Straight Connector 22">
              <a:extLst>
                <a:ext uri="{FF2B5EF4-FFF2-40B4-BE49-F238E27FC236}">
                  <a16:creationId xmlns:a16="http://schemas.microsoft.com/office/drawing/2014/main" id="{6CF5E13D-5C10-30F4-B5E7-2D24E1AEB7E9}"/>
                </a:ext>
              </a:extLst>
            </p:cNvPr>
            <p:cNvCxnSpPr>
              <a:cxnSpLocks noChangeAspect="1"/>
            </p:cNvCxnSpPr>
            <p:nvPr/>
          </p:nvCxnSpPr>
          <p:spPr>
            <a:xfrm>
              <a:off x="2832745" y="5679846"/>
              <a:ext cx="0" cy="475574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13" name="Straight Connector 22">
              <a:extLst>
                <a:ext uri="{FF2B5EF4-FFF2-40B4-BE49-F238E27FC236}">
                  <a16:creationId xmlns:a16="http://schemas.microsoft.com/office/drawing/2014/main" id="{2EAB981A-C7E8-EF1B-DE7A-3C7CD9A53D52}"/>
                </a:ext>
              </a:extLst>
            </p:cNvPr>
            <p:cNvCxnSpPr>
              <a:cxnSpLocks noChangeAspect="1"/>
            </p:cNvCxnSpPr>
            <p:nvPr/>
          </p:nvCxnSpPr>
          <p:spPr>
            <a:xfrm>
              <a:off x="2611755" y="6149340"/>
              <a:ext cx="228610" cy="365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14" name="Straight Connector 22">
              <a:extLst>
                <a:ext uri="{FF2B5EF4-FFF2-40B4-BE49-F238E27FC236}">
                  <a16:creationId xmlns:a16="http://schemas.microsoft.com/office/drawing/2014/main" id="{225C53A8-C958-D151-1B93-E9BEBB39857E}"/>
                </a:ext>
              </a:extLst>
            </p:cNvPr>
            <p:cNvCxnSpPr>
              <a:cxnSpLocks noChangeAspect="1"/>
            </p:cNvCxnSpPr>
            <p:nvPr/>
          </p:nvCxnSpPr>
          <p:spPr>
            <a:xfrm flipV="1">
              <a:off x="2620948" y="5679846"/>
              <a:ext cx="0" cy="475574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15" name="Rectangle 114">
              <a:extLst>
                <a:ext uri="{FF2B5EF4-FFF2-40B4-BE49-F238E27FC236}">
                  <a16:creationId xmlns:a16="http://schemas.microsoft.com/office/drawing/2014/main" id="{DA7CB614-8296-2CBC-BAFA-0687A06BF8A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36844" y="5794925"/>
              <a:ext cx="172351" cy="269480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</p:grpSp>
      <p:grpSp>
        <p:nvGrpSpPr>
          <p:cNvPr id="116" name="Groupe 52">
            <a:extLst>
              <a:ext uri="{FF2B5EF4-FFF2-40B4-BE49-F238E27FC236}">
                <a16:creationId xmlns:a16="http://schemas.microsoft.com/office/drawing/2014/main" id="{147F05DC-69F2-F6D1-EB28-A4153047A594}"/>
              </a:ext>
            </a:extLst>
          </p:cNvPr>
          <p:cNvGrpSpPr>
            <a:grpSpLocks noChangeAspect="1"/>
          </p:cNvGrpSpPr>
          <p:nvPr/>
        </p:nvGrpSpPr>
        <p:grpSpPr>
          <a:xfrm>
            <a:off x="7590023" y="3551316"/>
            <a:ext cx="4374153" cy="3306683"/>
            <a:chOff x="316279" y="1799145"/>
            <a:chExt cx="6557561" cy="4957249"/>
          </a:xfrm>
        </p:grpSpPr>
        <p:pic>
          <p:nvPicPr>
            <p:cNvPr id="117" name="Image 53">
              <a:extLst>
                <a:ext uri="{FF2B5EF4-FFF2-40B4-BE49-F238E27FC236}">
                  <a16:creationId xmlns:a16="http://schemas.microsoft.com/office/drawing/2014/main" id="{4084E310-1ABF-5B86-DB18-34779C90281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l="6921" t="6639" r="13495" b="3117"/>
            <a:stretch>
              <a:fillRect/>
            </a:stretch>
          </p:blipFill>
          <p:spPr>
            <a:xfrm>
              <a:off x="316279" y="1799145"/>
              <a:ext cx="6557561" cy="4957249"/>
            </a:xfrm>
            <a:prstGeom prst="rect">
              <a:avLst/>
            </a:prstGeom>
          </p:spPr>
        </p:pic>
        <p:sp>
          <p:nvSpPr>
            <p:cNvPr id="118" name="Triangle isocèle 54">
              <a:extLst>
                <a:ext uri="{FF2B5EF4-FFF2-40B4-BE49-F238E27FC236}">
                  <a16:creationId xmlns:a16="http://schemas.microsoft.com/office/drawing/2014/main" id="{2A896672-BE88-4846-6BA5-AC8926C38416}"/>
                </a:ext>
              </a:extLst>
            </p:cNvPr>
            <p:cNvSpPr/>
            <p:nvPr/>
          </p:nvSpPr>
          <p:spPr>
            <a:xfrm rot="17498522">
              <a:off x="2008528" y="3923049"/>
              <a:ext cx="156949" cy="122830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19" name="Triangle isocèle 55">
              <a:extLst>
                <a:ext uri="{FF2B5EF4-FFF2-40B4-BE49-F238E27FC236}">
                  <a16:creationId xmlns:a16="http://schemas.microsoft.com/office/drawing/2014/main" id="{344781DB-108D-54F8-F894-A90B6E95CB11}"/>
                </a:ext>
              </a:extLst>
            </p:cNvPr>
            <p:cNvSpPr/>
            <p:nvPr/>
          </p:nvSpPr>
          <p:spPr>
            <a:xfrm rot="1085490">
              <a:off x="5168246" y="3884903"/>
              <a:ext cx="156949" cy="122830"/>
            </a:xfrm>
            <a:prstGeom prst="triangl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20" name="Triangle isocèle 56">
              <a:extLst>
                <a:ext uri="{FF2B5EF4-FFF2-40B4-BE49-F238E27FC236}">
                  <a16:creationId xmlns:a16="http://schemas.microsoft.com/office/drawing/2014/main" id="{E1CFE5F1-86E3-76A9-9699-2F4CAB2DAAD2}"/>
                </a:ext>
              </a:extLst>
            </p:cNvPr>
            <p:cNvSpPr/>
            <p:nvPr/>
          </p:nvSpPr>
          <p:spPr>
            <a:xfrm rot="18503262">
              <a:off x="1659488" y="4018642"/>
              <a:ext cx="156949" cy="122830"/>
            </a:xfrm>
            <a:prstGeom prst="triangle">
              <a:avLst/>
            </a:prstGeom>
            <a:solidFill>
              <a:srgbClr val="0000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</p:grpSp>
      <p:sp>
        <p:nvSpPr>
          <p:cNvPr id="121" name="TextBox 30">
            <a:extLst>
              <a:ext uri="{FF2B5EF4-FFF2-40B4-BE49-F238E27FC236}">
                <a16:creationId xmlns:a16="http://schemas.microsoft.com/office/drawing/2014/main" id="{0ADDEAB9-3DB3-73B7-FB60-66B55BEE009C}"/>
              </a:ext>
            </a:extLst>
          </p:cNvPr>
          <p:cNvSpPr txBox="1"/>
          <p:nvPr/>
        </p:nvSpPr>
        <p:spPr>
          <a:xfrm>
            <a:off x="10059230" y="1321624"/>
            <a:ext cx="17641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Two-Fluid Model</a:t>
            </a:r>
          </a:p>
        </p:txBody>
      </p:sp>
      <p:grpSp>
        <p:nvGrpSpPr>
          <p:cNvPr id="122" name="Groupe 96">
            <a:extLst>
              <a:ext uri="{FF2B5EF4-FFF2-40B4-BE49-F238E27FC236}">
                <a16:creationId xmlns:a16="http://schemas.microsoft.com/office/drawing/2014/main" id="{755179CA-50DD-1E44-E7C4-65408C3A1076}"/>
              </a:ext>
            </a:extLst>
          </p:cNvPr>
          <p:cNvGrpSpPr>
            <a:grpSpLocks noChangeAspect="1"/>
          </p:cNvGrpSpPr>
          <p:nvPr/>
        </p:nvGrpSpPr>
        <p:grpSpPr>
          <a:xfrm>
            <a:off x="7444846" y="119874"/>
            <a:ext cx="4501513" cy="3148691"/>
            <a:chOff x="5659216" y="1999427"/>
            <a:chExt cx="6138795" cy="4293938"/>
          </a:xfrm>
        </p:grpSpPr>
        <p:sp>
          <p:nvSpPr>
            <p:cNvPr id="123" name="Rectangle : coins arrondis 97">
              <a:extLst>
                <a:ext uri="{FF2B5EF4-FFF2-40B4-BE49-F238E27FC236}">
                  <a16:creationId xmlns:a16="http://schemas.microsoft.com/office/drawing/2014/main" id="{21AA0565-7A8E-C649-E656-1D940C449652}"/>
                </a:ext>
              </a:extLst>
            </p:cNvPr>
            <p:cNvSpPr/>
            <p:nvPr/>
          </p:nvSpPr>
          <p:spPr>
            <a:xfrm>
              <a:off x="7589519" y="2865120"/>
              <a:ext cx="1450349" cy="1853758"/>
            </a:xfrm>
            <a:prstGeom prst="roundRect">
              <a:avLst/>
            </a:prstGeom>
            <a:pattFill prst="dashHorz">
              <a:fgClr>
                <a:srgbClr val="FF0000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dirty="0"/>
            </a:p>
          </p:txBody>
        </p:sp>
        <p:grpSp>
          <p:nvGrpSpPr>
            <p:cNvPr id="124" name="Groupe 98">
              <a:extLst>
                <a:ext uri="{FF2B5EF4-FFF2-40B4-BE49-F238E27FC236}">
                  <a16:creationId xmlns:a16="http://schemas.microsoft.com/office/drawing/2014/main" id="{12279C2B-6975-F19E-B6E4-4FBAC5CB451F}"/>
                </a:ext>
              </a:extLst>
            </p:cNvPr>
            <p:cNvGrpSpPr/>
            <p:nvPr/>
          </p:nvGrpSpPr>
          <p:grpSpPr>
            <a:xfrm>
              <a:off x="5659216" y="1999427"/>
              <a:ext cx="6138795" cy="4293938"/>
              <a:chOff x="5659216" y="1999427"/>
              <a:chExt cx="6138795" cy="4293938"/>
            </a:xfrm>
          </p:grpSpPr>
          <p:grpSp>
            <p:nvGrpSpPr>
              <p:cNvPr id="125" name="Group 32">
                <a:extLst>
                  <a:ext uri="{FF2B5EF4-FFF2-40B4-BE49-F238E27FC236}">
                    <a16:creationId xmlns:a16="http://schemas.microsoft.com/office/drawing/2014/main" id="{9C62A33A-C7E2-3148-46AD-9410D4D695F3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5659216" y="1999427"/>
                <a:ext cx="6138795" cy="4293938"/>
                <a:chOff x="502153" y="1778668"/>
                <a:chExt cx="3387394" cy="2369414"/>
              </a:xfrm>
            </p:grpSpPr>
            <p:cxnSp>
              <p:nvCxnSpPr>
                <p:cNvPr id="133" name="Straight Connector 33">
                  <a:extLst>
                    <a:ext uri="{FF2B5EF4-FFF2-40B4-BE49-F238E27FC236}">
                      <a16:creationId xmlns:a16="http://schemas.microsoft.com/office/drawing/2014/main" id="{91308E6F-8687-E2BD-8B51-4A27405D0CD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2046637" y="2607469"/>
                  <a:ext cx="451295" cy="4027"/>
                </a:xfrm>
                <a:prstGeom prst="line">
                  <a:avLst/>
                </a:prstGeom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grpSp>
              <p:nvGrpSpPr>
                <p:cNvPr id="134" name="Group 34">
                  <a:extLst>
                    <a:ext uri="{FF2B5EF4-FFF2-40B4-BE49-F238E27FC236}">
                      <a16:creationId xmlns:a16="http://schemas.microsoft.com/office/drawing/2014/main" id="{855F7050-2D1B-6987-F754-B82F87D257BB}"/>
                    </a:ext>
                  </a:extLst>
                </p:cNvPr>
                <p:cNvGrpSpPr/>
                <p:nvPr/>
              </p:nvGrpSpPr>
              <p:grpSpPr>
                <a:xfrm>
                  <a:off x="1550775" y="2234507"/>
                  <a:ext cx="823792" cy="1556835"/>
                  <a:chOff x="1550775" y="2234507"/>
                  <a:chExt cx="823792" cy="1556835"/>
                </a:xfrm>
              </p:grpSpPr>
              <p:sp>
                <p:nvSpPr>
                  <p:cNvPr id="162" name="Rectangle 161">
                    <a:extLst>
                      <a:ext uri="{FF2B5EF4-FFF2-40B4-BE49-F238E27FC236}">
                        <a16:creationId xmlns:a16="http://schemas.microsoft.com/office/drawing/2014/main" id="{4D2285BB-6795-D022-03BB-8738CF830E16}"/>
                      </a:ext>
                    </a:extLst>
                  </p:cNvPr>
                  <p:cNvSpPr/>
                  <p:nvPr/>
                </p:nvSpPr>
                <p:spPr>
                  <a:xfrm>
                    <a:off x="1553825" y="3281740"/>
                    <a:ext cx="818128" cy="133888"/>
                  </a:xfrm>
                  <a:prstGeom prst="rect">
                    <a:avLst/>
                  </a:prstGeom>
                  <a:pattFill prst="pct60">
                    <a:fgClr>
                      <a:srgbClr val="0070C0"/>
                    </a:fgClr>
                    <a:bgClr>
                      <a:schemeClr val="bg1"/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grpSp>
                <p:nvGrpSpPr>
                  <p:cNvPr id="163" name="Group 99">
                    <a:extLst>
                      <a:ext uri="{FF2B5EF4-FFF2-40B4-BE49-F238E27FC236}">
                        <a16:creationId xmlns:a16="http://schemas.microsoft.com/office/drawing/2014/main" id="{5891C9C4-270D-DF3B-2DDF-3327E5E2CF81}"/>
                      </a:ext>
                    </a:extLst>
                  </p:cNvPr>
                  <p:cNvGrpSpPr/>
                  <p:nvPr/>
                </p:nvGrpSpPr>
                <p:grpSpPr>
                  <a:xfrm>
                    <a:off x="1550775" y="2234507"/>
                    <a:ext cx="823792" cy="1556835"/>
                    <a:chOff x="3106217" y="4222176"/>
                    <a:chExt cx="385823" cy="713321"/>
                  </a:xfrm>
                </p:grpSpPr>
                <p:sp>
                  <p:nvSpPr>
                    <p:cNvPr id="164" name="Rectangle: Rounded Corners 101">
                      <a:extLst>
                        <a:ext uri="{FF2B5EF4-FFF2-40B4-BE49-F238E27FC236}">
                          <a16:creationId xmlns:a16="http://schemas.microsoft.com/office/drawing/2014/main" id="{A13A8D15-2269-4B91-0E68-14FE7C861EE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08050" y="4767271"/>
                      <a:ext cx="383990" cy="167096"/>
                    </a:xfrm>
                    <a:prstGeom prst="roundRect">
                      <a:avLst>
                        <a:gd name="adj" fmla="val 38622"/>
                      </a:avLst>
                    </a:prstGeom>
                    <a:pattFill prst="zigZag">
                      <a:fgClr>
                        <a:srgbClr val="0070C0"/>
                      </a:fgClr>
                      <a:bgClr>
                        <a:schemeClr val="bg1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dirty="0"/>
                    </a:p>
                  </p:txBody>
                </p:sp>
                <p:sp>
                  <p:nvSpPr>
                    <p:cNvPr id="165" name="Rectangle 164">
                      <a:extLst>
                        <a:ext uri="{FF2B5EF4-FFF2-40B4-BE49-F238E27FC236}">
                          <a16:creationId xmlns:a16="http://schemas.microsoft.com/office/drawing/2014/main" id="{291A49ED-9227-3EF0-153C-CD975D59826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06217" y="4763178"/>
                      <a:ext cx="381954" cy="53503"/>
                    </a:xfrm>
                    <a:prstGeom prst="rect">
                      <a:avLst/>
                    </a:prstGeom>
                    <a:pattFill prst="zigZag">
                      <a:fgClr>
                        <a:srgbClr val="0070C0"/>
                      </a:fgClr>
                      <a:bgClr>
                        <a:schemeClr val="bg1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66" name="Rectangle: Rounded Corners 102">
                      <a:extLst>
                        <a:ext uri="{FF2B5EF4-FFF2-40B4-BE49-F238E27FC236}">
                          <a16:creationId xmlns:a16="http://schemas.microsoft.com/office/drawing/2014/main" id="{BCB31778-B654-09E7-2133-71C7D07EE9A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07261" y="4222176"/>
                      <a:ext cx="383554" cy="713321"/>
                    </a:xfrm>
                    <a:prstGeom prst="roundRect">
                      <a:avLst/>
                    </a:prstGeom>
                    <a:no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dk1">
                        <a:shade val="15000"/>
                      </a:schemeClr>
                    </a:lnRef>
                    <a:fillRef idx="1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dirty="0"/>
                    </a:p>
                  </p:txBody>
                </p:sp>
              </p:grpSp>
            </p:grpSp>
            <p:cxnSp>
              <p:nvCxnSpPr>
                <p:cNvPr id="135" name="Straight Connector 36">
                  <a:extLst>
                    <a:ext uri="{FF2B5EF4-FFF2-40B4-BE49-F238E27FC236}">
                      <a16:creationId xmlns:a16="http://schemas.microsoft.com/office/drawing/2014/main" id="{64514F14-1351-D5FC-F529-4EDFBDE5F0C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492415" y="2601882"/>
                  <a:ext cx="0" cy="1449418"/>
                </a:xfrm>
                <a:prstGeom prst="line">
                  <a:avLst/>
                </a:prstGeom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36" name="Straight Connector 37">
                  <a:extLst>
                    <a:ext uri="{FF2B5EF4-FFF2-40B4-BE49-F238E27FC236}">
                      <a16:creationId xmlns:a16="http://schemas.microsoft.com/office/drawing/2014/main" id="{E927ACFA-FA15-1CCE-5F57-950B25A4A3B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866900" y="3788876"/>
                  <a:ext cx="0" cy="262424"/>
                </a:xfrm>
                <a:prstGeom prst="line">
                  <a:avLst/>
                </a:prstGeom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37" name="Straight Connector 39">
                  <a:extLst>
                    <a:ext uri="{FF2B5EF4-FFF2-40B4-BE49-F238E27FC236}">
                      <a16:creationId xmlns:a16="http://schemas.microsoft.com/office/drawing/2014/main" id="{3CFD0F0E-86DF-0740-99E8-BB77137798A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281113" y="2402681"/>
                  <a:ext cx="270960" cy="0"/>
                </a:xfrm>
                <a:prstGeom prst="line">
                  <a:avLst/>
                </a:prstGeom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138" name="Isosceles Triangle 41">
                  <a:extLst>
                    <a:ext uri="{FF2B5EF4-FFF2-40B4-BE49-F238E27FC236}">
                      <a16:creationId xmlns:a16="http://schemas.microsoft.com/office/drawing/2014/main" id="{8F4E1AED-D4B5-328D-E919-C17003AA54E3}"/>
                    </a:ext>
                  </a:extLst>
                </p:cNvPr>
                <p:cNvSpPr/>
                <p:nvPr/>
              </p:nvSpPr>
              <p:spPr>
                <a:xfrm rot="5400000">
                  <a:off x="1146621" y="2115035"/>
                  <a:ext cx="147638" cy="123825"/>
                </a:xfrm>
                <a:prstGeom prst="triangle">
                  <a:avLst/>
                </a:prstGeom>
              </p:spPr>
              <p:style>
                <a:lnRef idx="2">
                  <a:schemeClr val="dk1">
                    <a:shade val="15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139" name="Isosceles Triangle 43">
                  <a:extLst>
                    <a:ext uri="{FF2B5EF4-FFF2-40B4-BE49-F238E27FC236}">
                      <a16:creationId xmlns:a16="http://schemas.microsoft.com/office/drawing/2014/main" id="{7F809BF5-4849-F2FE-3BC4-995557B81E95}"/>
                    </a:ext>
                  </a:extLst>
                </p:cNvPr>
                <p:cNvSpPr/>
                <p:nvPr/>
              </p:nvSpPr>
              <p:spPr>
                <a:xfrm>
                  <a:off x="1214446" y="2188361"/>
                  <a:ext cx="147638" cy="123825"/>
                </a:xfrm>
                <a:prstGeom prst="triangle">
                  <a:avLst/>
                </a:prstGeom>
              </p:spPr>
              <p:style>
                <a:lnRef idx="2">
                  <a:schemeClr val="dk1">
                    <a:shade val="15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140" name="Group 44">
                  <a:extLst>
                    <a:ext uri="{FF2B5EF4-FFF2-40B4-BE49-F238E27FC236}">
                      <a16:creationId xmlns:a16="http://schemas.microsoft.com/office/drawing/2014/main" id="{B1A18311-1760-7F1A-F92A-98D024FC158C}"/>
                    </a:ext>
                  </a:extLst>
                </p:cNvPr>
                <p:cNvGrpSpPr/>
                <p:nvPr/>
              </p:nvGrpSpPr>
              <p:grpSpPr>
                <a:xfrm>
                  <a:off x="1204233" y="1833563"/>
                  <a:ext cx="164988" cy="327860"/>
                  <a:chOff x="1047568" y="2655847"/>
                  <a:chExt cx="164988" cy="327860"/>
                </a:xfrm>
              </p:grpSpPr>
              <p:cxnSp>
                <p:nvCxnSpPr>
                  <p:cNvPr id="158" name="Straight Connector 94">
                    <a:extLst>
                      <a:ext uri="{FF2B5EF4-FFF2-40B4-BE49-F238E27FC236}">
                        <a16:creationId xmlns:a16="http://schemas.microsoft.com/office/drawing/2014/main" id="{7964A5CE-A857-5816-FA63-F856DB09B40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132659" y="2655847"/>
                    <a:ext cx="1314" cy="327860"/>
                  </a:xfrm>
                  <a:prstGeom prst="line">
                    <a:avLst/>
                  </a:prstGeom>
                  <a:ln w="9525"/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9" name="Straight Connector 95">
                    <a:extLst>
                      <a:ext uri="{FF2B5EF4-FFF2-40B4-BE49-F238E27FC236}">
                        <a16:creationId xmlns:a16="http://schemas.microsoft.com/office/drawing/2014/main" id="{08239E95-C604-9850-A0E9-31FF061B990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047568" y="2881435"/>
                    <a:ext cx="164988" cy="38715"/>
                  </a:xfrm>
                  <a:prstGeom prst="line">
                    <a:avLst/>
                  </a:prstGeom>
                  <a:ln w="9525"/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0" name="Straight Connector 96">
                    <a:extLst>
                      <a:ext uri="{FF2B5EF4-FFF2-40B4-BE49-F238E27FC236}">
                        <a16:creationId xmlns:a16="http://schemas.microsoft.com/office/drawing/2014/main" id="{BC7075F2-C7A4-E4C0-EDCB-3EFA622665FF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1062038" y="2812253"/>
                    <a:ext cx="140500" cy="33338"/>
                  </a:xfrm>
                  <a:prstGeom prst="line">
                    <a:avLst/>
                  </a:prstGeom>
                  <a:ln w="9525"/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1" name="Straight Connector 97">
                    <a:extLst>
                      <a:ext uri="{FF2B5EF4-FFF2-40B4-BE49-F238E27FC236}">
                        <a16:creationId xmlns:a16="http://schemas.microsoft.com/office/drawing/2014/main" id="{55B177B6-CCF6-3213-6570-B40369D7C99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079204" y="2755856"/>
                    <a:ext cx="100012" cy="23811"/>
                  </a:xfrm>
                  <a:prstGeom prst="line">
                    <a:avLst/>
                  </a:prstGeom>
                  <a:ln w="9525"/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41" name="Straight Connector 45">
                  <a:extLst>
                    <a:ext uri="{FF2B5EF4-FFF2-40B4-BE49-F238E27FC236}">
                      <a16:creationId xmlns:a16="http://schemas.microsoft.com/office/drawing/2014/main" id="{B324F17F-3367-3018-B8E5-09C65ACCBBB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252537" y="1876299"/>
                  <a:ext cx="73818" cy="19176"/>
                </a:xfrm>
                <a:prstGeom prst="line">
                  <a:avLst/>
                </a:prstGeom>
                <a:ln w="9525"/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42" name="Straight Connector 46">
                  <a:extLst>
                    <a:ext uri="{FF2B5EF4-FFF2-40B4-BE49-F238E27FC236}">
                      <a16:creationId xmlns:a16="http://schemas.microsoft.com/office/drawing/2014/main" id="{68AC67FC-CF06-7E52-6A7E-30F677B9E1F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286480" y="2298974"/>
                  <a:ext cx="0" cy="109537"/>
                </a:xfrm>
                <a:prstGeom prst="line">
                  <a:avLst/>
                </a:prstGeom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143" name="Arrow: Down 47">
                  <a:extLst>
                    <a:ext uri="{FF2B5EF4-FFF2-40B4-BE49-F238E27FC236}">
                      <a16:creationId xmlns:a16="http://schemas.microsoft.com/office/drawing/2014/main" id="{C38876DA-7712-733C-7C0D-A852B65FF8A2}"/>
                    </a:ext>
                  </a:extLst>
                </p:cNvPr>
                <p:cNvSpPr/>
                <p:nvPr/>
              </p:nvSpPr>
              <p:spPr>
                <a:xfrm>
                  <a:off x="1671412" y="3863175"/>
                  <a:ext cx="142410" cy="284907"/>
                </a:xfrm>
                <a:prstGeom prst="downArrow">
                  <a:avLst>
                    <a:gd name="adj1" fmla="val 50000"/>
                    <a:gd name="adj2" fmla="val 79249"/>
                  </a:avLst>
                </a:prstGeom>
                <a:solidFill>
                  <a:schemeClr val="bg1">
                    <a:lumMod val="85000"/>
                    <a:alpha val="4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44" name="Arrow: Down 49">
                  <a:extLst>
                    <a:ext uri="{FF2B5EF4-FFF2-40B4-BE49-F238E27FC236}">
                      <a16:creationId xmlns:a16="http://schemas.microsoft.com/office/drawing/2014/main" id="{14679FB4-7DDF-4B90-4701-C1007FC64EA8}"/>
                    </a:ext>
                  </a:extLst>
                </p:cNvPr>
                <p:cNvSpPr/>
                <p:nvPr/>
              </p:nvSpPr>
              <p:spPr>
                <a:xfrm rot="10800000">
                  <a:off x="2531519" y="3369939"/>
                  <a:ext cx="142410" cy="643257"/>
                </a:xfrm>
                <a:prstGeom prst="downArrow">
                  <a:avLst>
                    <a:gd name="adj1" fmla="val 50000"/>
                    <a:gd name="adj2" fmla="val 79249"/>
                  </a:avLst>
                </a:prstGeom>
                <a:solidFill>
                  <a:schemeClr val="bg1">
                    <a:lumMod val="85000"/>
                    <a:alpha val="4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45" name="Arrow: Down 51">
                  <a:extLst>
                    <a:ext uri="{FF2B5EF4-FFF2-40B4-BE49-F238E27FC236}">
                      <a16:creationId xmlns:a16="http://schemas.microsoft.com/office/drawing/2014/main" id="{1F53F4D4-7D9F-5E22-ACEF-1634C8486F46}"/>
                    </a:ext>
                  </a:extLst>
                </p:cNvPr>
                <p:cNvSpPr/>
                <p:nvPr/>
              </p:nvSpPr>
              <p:spPr>
                <a:xfrm rot="5400000">
                  <a:off x="916241" y="2037859"/>
                  <a:ext cx="142410" cy="262425"/>
                </a:xfrm>
                <a:prstGeom prst="downArrow">
                  <a:avLst>
                    <a:gd name="adj1" fmla="val 50000"/>
                    <a:gd name="adj2" fmla="val 79249"/>
                  </a:avLst>
                </a:prstGeom>
                <a:solidFill>
                  <a:schemeClr val="bg1">
                    <a:lumMod val="85000"/>
                    <a:alpha val="4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46" name="TextBox 52">
                  <a:extLst>
                    <a:ext uri="{FF2B5EF4-FFF2-40B4-BE49-F238E27FC236}">
                      <a16:creationId xmlns:a16="http://schemas.microsoft.com/office/drawing/2014/main" id="{91CDE608-9CF4-580E-D329-A11D6C405E4C}"/>
                    </a:ext>
                  </a:extLst>
                </p:cNvPr>
                <p:cNvSpPr txBox="1"/>
                <p:nvPr/>
              </p:nvSpPr>
              <p:spPr>
                <a:xfrm>
                  <a:off x="680855" y="3811066"/>
                  <a:ext cx="996193" cy="32861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US" sz="1050" dirty="0"/>
                    <a:t>Liquid flow out to the </a:t>
                  </a:r>
                  <a:r>
                    <a:rPr lang="en-US" sz="1100" dirty="0"/>
                    <a:t>underground</a:t>
                  </a:r>
                  <a:endParaRPr lang="en-GB" sz="1050" dirty="0"/>
                </a:p>
              </p:txBody>
            </p:sp>
            <p:sp>
              <p:nvSpPr>
                <p:cNvPr id="147" name="TextBox 63">
                  <a:extLst>
                    <a:ext uri="{FF2B5EF4-FFF2-40B4-BE49-F238E27FC236}">
                      <a16:creationId xmlns:a16="http://schemas.microsoft.com/office/drawing/2014/main" id="{59B8697D-35A3-1894-013F-4D7F90EB09D7}"/>
                    </a:ext>
                  </a:extLst>
                </p:cNvPr>
                <p:cNvSpPr txBox="1"/>
                <p:nvPr/>
              </p:nvSpPr>
              <p:spPr>
                <a:xfrm>
                  <a:off x="2710980" y="3733364"/>
                  <a:ext cx="1178567" cy="31845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100" dirty="0"/>
                    <a:t>Flow</a:t>
                  </a:r>
                  <a:r>
                    <a:rPr lang="en-US" sz="1050" dirty="0"/>
                    <a:t> in</a:t>
                  </a:r>
                  <a:br>
                    <a:rPr lang="en-US" sz="1050" dirty="0"/>
                  </a:br>
                  <a:r>
                    <a:rPr lang="en-US" sz="1050" dirty="0"/>
                    <a:t>from underground</a:t>
                  </a:r>
                  <a:endParaRPr lang="en-GB" sz="1050" dirty="0"/>
                </a:p>
              </p:txBody>
            </p:sp>
            <p:sp>
              <p:nvSpPr>
                <p:cNvPr id="148" name="TextBox 65">
                  <a:extLst>
                    <a:ext uri="{FF2B5EF4-FFF2-40B4-BE49-F238E27FC236}">
                      <a16:creationId xmlns:a16="http://schemas.microsoft.com/office/drawing/2014/main" id="{9032825B-4CB3-37F8-AD42-4EF3869FE59B}"/>
                    </a:ext>
                  </a:extLst>
                </p:cNvPr>
                <p:cNvSpPr txBox="1"/>
                <p:nvPr/>
              </p:nvSpPr>
              <p:spPr>
                <a:xfrm>
                  <a:off x="502153" y="2317059"/>
                  <a:ext cx="941448" cy="49378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100" dirty="0"/>
                    <a:t>Gas</a:t>
                  </a:r>
                  <a:r>
                    <a:rPr lang="en-US" sz="1050" dirty="0"/>
                    <a:t> </a:t>
                  </a:r>
                  <a:r>
                    <a:rPr lang="en-US" sz="1100" dirty="0"/>
                    <a:t>flow</a:t>
                  </a:r>
                  <a:r>
                    <a:rPr lang="en-US" sz="1050" dirty="0"/>
                    <a:t> out</a:t>
                  </a:r>
                  <a:endParaRPr lang="en-GB" sz="1050" dirty="0"/>
                </a:p>
              </p:txBody>
            </p:sp>
            <p:grpSp>
              <p:nvGrpSpPr>
                <p:cNvPr id="149" name="Group 69">
                  <a:extLst>
                    <a:ext uri="{FF2B5EF4-FFF2-40B4-BE49-F238E27FC236}">
                      <a16:creationId xmlns:a16="http://schemas.microsoft.com/office/drawing/2014/main" id="{2B620057-746E-2B38-0509-0323EA44B4CF}"/>
                    </a:ext>
                  </a:extLst>
                </p:cNvPr>
                <p:cNvGrpSpPr/>
                <p:nvPr/>
              </p:nvGrpSpPr>
              <p:grpSpPr>
                <a:xfrm>
                  <a:off x="2171524" y="1778668"/>
                  <a:ext cx="218420" cy="322817"/>
                  <a:chOff x="2479623" y="1745274"/>
                  <a:chExt cx="218420" cy="322817"/>
                </a:xfrm>
              </p:grpSpPr>
              <p:sp>
                <p:nvSpPr>
                  <p:cNvPr id="156" name="Rectangle 155">
                    <a:extLst>
                      <a:ext uri="{FF2B5EF4-FFF2-40B4-BE49-F238E27FC236}">
                        <a16:creationId xmlns:a16="http://schemas.microsoft.com/office/drawing/2014/main" id="{E4BEE9B8-EFD7-6B0A-BFCD-C96086363EB9}"/>
                      </a:ext>
                    </a:extLst>
                  </p:cNvPr>
                  <p:cNvSpPr/>
                  <p:nvPr/>
                </p:nvSpPr>
                <p:spPr>
                  <a:xfrm>
                    <a:off x="2479623" y="1745274"/>
                    <a:ext cx="218420" cy="322817"/>
                  </a:xfrm>
                  <a:prstGeom prst="rect">
                    <a:avLst/>
                  </a:prstGeom>
                  <a:solidFill>
                    <a:srgbClr val="0070C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57" name="Right Triangle 93">
                    <a:extLst>
                      <a:ext uri="{FF2B5EF4-FFF2-40B4-BE49-F238E27FC236}">
                        <a16:creationId xmlns:a16="http://schemas.microsoft.com/office/drawing/2014/main" id="{937A319F-5A26-92F4-0CE6-9E7F17B4D5EF}"/>
                      </a:ext>
                    </a:extLst>
                  </p:cNvPr>
                  <p:cNvSpPr/>
                  <p:nvPr/>
                </p:nvSpPr>
                <p:spPr>
                  <a:xfrm>
                    <a:off x="2479809" y="1757653"/>
                    <a:ext cx="210452" cy="307583"/>
                  </a:xfrm>
                  <a:prstGeom prst="rtTriangle">
                    <a:avLst/>
                  </a:prstGeom>
                  <a:solidFill>
                    <a:srgbClr val="00B0F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4">
                      <a:shade val="15000"/>
                    </a:schemeClr>
                  </a:lnRef>
                  <a:fillRef idx="1">
                    <a:schemeClr val="accent4"/>
                  </a:fillRef>
                  <a:effectRef idx="0">
                    <a:schemeClr val="accent4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cxnSp>
              <p:nvCxnSpPr>
                <p:cNvPr id="150" name="Straight Connector 71">
                  <a:extLst>
                    <a:ext uri="{FF2B5EF4-FFF2-40B4-BE49-F238E27FC236}">
                      <a16:creationId xmlns:a16="http://schemas.microsoft.com/office/drawing/2014/main" id="{22B031AC-9533-D805-5DE2-C4CBCE8BC09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2052611" y="1835118"/>
                  <a:ext cx="123424" cy="344"/>
                </a:xfrm>
                <a:prstGeom prst="line">
                  <a:avLst/>
                </a:prstGeom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51" name="Straight Connector 72">
                  <a:extLst>
                    <a:ext uri="{FF2B5EF4-FFF2-40B4-BE49-F238E27FC236}">
                      <a16:creationId xmlns:a16="http://schemas.microsoft.com/office/drawing/2014/main" id="{BD6B7EB5-31B5-4E4E-29D8-664C7C5B462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057365" y="1832831"/>
                  <a:ext cx="0" cy="400733"/>
                </a:xfrm>
                <a:prstGeom prst="line">
                  <a:avLst/>
                </a:prstGeom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52" name="Straight Connector 74">
                  <a:extLst>
                    <a:ext uri="{FF2B5EF4-FFF2-40B4-BE49-F238E27FC236}">
                      <a16:creationId xmlns:a16="http://schemas.microsoft.com/office/drawing/2014/main" id="{7873ADC4-E6AF-2ECB-A1CE-3E340A2F54D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2116942" y="2066443"/>
                  <a:ext cx="56080" cy="175"/>
                </a:xfrm>
                <a:prstGeom prst="line">
                  <a:avLst/>
                </a:prstGeom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53" name="Straight Connector 75">
                  <a:extLst>
                    <a:ext uri="{FF2B5EF4-FFF2-40B4-BE49-F238E27FC236}">
                      <a16:creationId xmlns:a16="http://schemas.microsoft.com/office/drawing/2014/main" id="{AAF672A0-326F-FDDB-6EA9-79D090640C5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121360" y="2063015"/>
                  <a:ext cx="0" cy="299846"/>
                </a:xfrm>
                <a:prstGeom prst="line">
                  <a:avLst/>
                </a:prstGeom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154" name="Arrow: Down 76">
                  <a:extLst>
                    <a:ext uri="{FF2B5EF4-FFF2-40B4-BE49-F238E27FC236}">
                      <a16:creationId xmlns:a16="http://schemas.microsoft.com/office/drawing/2014/main" id="{BF612D76-C0A9-C078-520D-32A065670E0A}"/>
                    </a:ext>
                  </a:extLst>
                </p:cNvPr>
                <p:cNvSpPr/>
                <p:nvPr/>
              </p:nvSpPr>
              <p:spPr>
                <a:xfrm rot="10800000">
                  <a:off x="1846192" y="3290298"/>
                  <a:ext cx="129994" cy="116770"/>
                </a:xfrm>
                <a:prstGeom prst="downArrow">
                  <a:avLst>
                    <a:gd name="adj1" fmla="val 50000"/>
                    <a:gd name="adj2" fmla="val 46621"/>
                  </a:avLst>
                </a:prstGeom>
                <a:solidFill>
                  <a:schemeClr val="bg1">
                    <a:lumMod val="85000"/>
                    <a:alpha val="4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55" name="TextBox 78">
                      <a:extLst>
                        <a:ext uri="{FF2B5EF4-FFF2-40B4-BE49-F238E27FC236}">
                          <a16:creationId xmlns:a16="http://schemas.microsoft.com/office/drawing/2014/main" id="{02862296-40B7-FADC-DF9F-283148C15CCE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512164" y="2771114"/>
                      <a:ext cx="928046" cy="44620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sz="900" b="1" dirty="0"/>
                        <a:t>Gas phase</a:t>
                      </a:r>
                    </a:p>
                    <a:p>
                      <a:pPr algn="ctr"/>
                      <a:r>
                        <a:rPr lang="en-US" sz="900" b="1" dirty="0"/>
                        <a:t>at </a:t>
                      </a:r>
                      <a14:m>
                        <m:oMath xmlns:m="http://schemas.openxmlformats.org/officeDocument/2006/math">
                          <m:sSub>
                            <m:sSubPr>
                              <m:ctrlPr>
                                <a:rPr lang="en-US" sz="900" b="1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900" b="1" i="1" dirty="0" smtClean="0">
                                  <a:latin typeface="Cambria Math" panose="02040503050406030204" pitchFamily="18" charset="0"/>
                                </a:rPr>
                                <m:t>𝑻</m:t>
                              </m:r>
                            </m:e>
                            <m:sub>
                              <m:r>
                                <a:rPr lang="en-US" sz="900" b="1" i="1" dirty="0" smtClean="0">
                                  <a:latin typeface="Cambria Math" panose="02040503050406030204" pitchFamily="18" charset="0"/>
                                </a:rPr>
                                <m:t>𝒈𝒂𝒔</m:t>
                              </m:r>
                            </m:sub>
                          </m:sSub>
                        </m:oMath>
                      </a14:m>
                      <a:endParaRPr lang="en-GB" sz="900" b="1" dirty="0"/>
                    </a:p>
                  </p:txBody>
                </p:sp>
              </mc:Choice>
              <mc:Fallback xmlns="">
                <p:sp>
                  <p:nvSpPr>
                    <p:cNvPr id="131" name="TextBox 78">
                      <a:extLst>
                        <a:ext uri="{FF2B5EF4-FFF2-40B4-BE49-F238E27FC236}">
                          <a16:creationId xmlns:a16="http://schemas.microsoft.com/office/drawing/2014/main" id="{3EF1C5D0-CC38-FE13-9F52-DCCD7DF1DE83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1512164" y="2771114"/>
                      <a:ext cx="928046" cy="446204"/>
                    </a:xfrm>
                    <a:prstGeom prst="rect">
                      <a:avLst/>
                    </a:prstGeom>
                    <a:blipFill>
                      <a:blip r:embed="rId6"/>
                      <a:stretch>
                        <a:fillRect b="-3175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fr-CH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grpSp>
            <p:nvGrpSpPr>
              <p:cNvPr id="126" name="Group 105">
                <a:extLst>
                  <a:ext uri="{FF2B5EF4-FFF2-40B4-BE49-F238E27FC236}">
                    <a16:creationId xmlns:a16="http://schemas.microsoft.com/office/drawing/2014/main" id="{D33B5B59-9A08-040C-58D7-DDD555CB018E}"/>
                  </a:ext>
                </a:extLst>
              </p:cNvPr>
              <p:cNvGrpSpPr/>
              <p:nvPr/>
            </p:nvGrpSpPr>
            <p:grpSpPr>
              <a:xfrm>
                <a:off x="8440227" y="3511603"/>
                <a:ext cx="382275" cy="223996"/>
                <a:chOff x="1790022" y="2604249"/>
                <a:chExt cx="382275" cy="223996"/>
              </a:xfrm>
            </p:grpSpPr>
            <p:cxnSp>
              <p:nvCxnSpPr>
                <p:cNvPr id="127" name="Straight Connector 106">
                  <a:extLst>
                    <a:ext uri="{FF2B5EF4-FFF2-40B4-BE49-F238E27FC236}">
                      <a16:creationId xmlns:a16="http://schemas.microsoft.com/office/drawing/2014/main" id="{6BBDD171-E821-D992-2F8E-FC66826ACDA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082343" y="2608239"/>
                  <a:ext cx="89954" cy="220006"/>
                </a:xfrm>
                <a:prstGeom prst="line">
                  <a:avLst/>
                </a:prstGeom>
                <a:ln w="9525">
                  <a:prstDash val="sysDot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Straight Connector 108">
                  <a:extLst>
                    <a:ext uri="{FF2B5EF4-FFF2-40B4-BE49-F238E27FC236}">
                      <a16:creationId xmlns:a16="http://schemas.microsoft.com/office/drawing/2014/main" id="{7DDFC487-D175-0DCD-41C6-E29C32FB945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790022" y="2608239"/>
                  <a:ext cx="92640" cy="220006"/>
                </a:xfrm>
                <a:prstGeom prst="line">
                  <a:avLst/>
                </a:prstGeom>
                <a:ln w="9525">
                  <a:prstDash val="sysDot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29" name="Straight Connector 109">
                  <a:extLst>
                    <a:ext uri="{FF2B5EF4-FFF2-40B4-BE49-F238E27FC236}">
                      <a16:creationId xmlns:a16="http://schemas.microsoft.com/office/drawing/2014/main" id="{7862A625-924A-4FF9-8B96-862214145E8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054901" y="2604249"/>
                  <a:ext cx="35252" cy="218359"/>
                </a:xfrm>
                <a:prstGeom prst="line">
                  <a:avLst/>
                </a:prstGeom>
                <a:ln w="9525">
                  <a:prstDash val="sysDot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30" name="Straight Connector 110">
                  <a:extLst>
                    <a:ext uri="{FF2B5EF4-FFF2-40B4-BE49-F238E27FC236}">
                      <a16:creationId xmlns:a16="http://schemas.microsoft.com/office/drawing/2014/main" id="{AF2CD49D-ED1E-6237-D127-4D6F1FBFA5A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866900" y="2608239"/>
                  <a:ext cx="52376" cy="214369"/>
                </a:xfrm>
                <a:prstGeom prst="line">
                  <a:avLst/>
                </a:prstGeom>
                <a:ln w="9525">
                  <a:prstDash val="sysDot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31" name="Straight Connector 111">
                  <a:extLst>
                    <a:ext uri="{FF2B5EF4-FFF2-40B4-BE49-F238E27FC236}">
                      <a16:creationId xmlns:a16="http://schemas.microsoft.com/office/drawing/2014/main" id="{B43032A5-BA2F-A412-18DA-EFC34F44B4B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935148" y="2612011"/>
                  <a:ext cx="26188" cy="210597"/>
                </a:xfrm>
                <a:prstGeom prst="line">
                  <a:avLst/>
                </a:prstGeom>
                <a:ln w="9525">
                  <a:prstDash val="sysDot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32" name="Straight Connector 149">
                  <a:extLst>
                    <a:ext uri="{FF2B5EF4-FFF2-40B4-BE49-F238E27FC236}">
                      <a16:creationId xmlns:a16="http://schemas.microsoft.com/office/drawing/2014/main" id="{5BC0122E-1D63-19A9-DCCC-AB91609E2A3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012841" y="2606367"/>
                  <a:ext cx="17016" cy="221878"/>
                </a:xfrm>
                <a:prstGeom prst="line">
                  <a:avLst/>
                </a:prstGeom>
                <a:ln w="9525">
                  <a:prstDash val="sysDot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67" name="ZoneTexte 143">
                <a:extLst>
                  <a:ext uri="{FF2B5EF4-FFF2-40B4-BE49-F238E27FC236}">
                    <a16:creationId xmlns:a16="http://schemas.microsoft.com/office/drawing/2014/main" id="{1F0445E7-A489-8336-E500-3240121C0C6F}"/>
                  </a:ext>
                </a:extLst>
              </p:cNvPr>
              <p:cNvSpPr txBox="1"/>
              <p:nvPr/>
            </p:nvSpPr>
            <p:spPr>
              <a:xfrm>
                <a:off x="8828550" y="2234498"/>
                <a:ext cx="1108405" cy="6146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/>
                  <a:t>Liquid phase</a:t>
                </a:r>
              </a:p>
              <a:p>
                <a:pPr algn="ctr"/>
                <a:r>
                  <a:rPr lang="en-US" sz="1050" b="1" dirty="0"/>
                  <a:t>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050" b="1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050" b="1" i="1" dirty="0" smtClean="0">
                            <a:latin typeface="Cambria Math" panose="02040503050406030204" pitchFamily="18" charset="0"/>
                          </a:rPr>
                          <m:t>𝑻</m:t>
                        </m:r>
                      </m:e>
                      <m:sub>
                        <m:r>
                          <a:rPr lang="en-US" sz="1050" b="1" i="1" dirty="0" smtClean="0">
                            <a:latin typeface="Cambria Math" panose="02040503050406030204" pitchFamily="18" charset="0"/>
                          </a:rPr>
                          <m:t>𝒍𝒊𝒒</m:t>
                        </m:r>
                      </m:sub>
                    </m:sSub>
                  </m:oMath>
                </a14:m>
                <a:endParaRPr lang="en-GB" sz="1050" b="1" dirty="0"/>
              </a:p>
              <a:p>
                <a:endParaRPr lang="fr-CH" sz="1050" b="1" dirty="0"/>
              </a:p>
            </p:txBody>
          </p:sp>
        </mc:Choice>
        <mc:Fallback>
          <p:sp>
            <p:nvSpPr>
              <p:cNvPr id="167" name="ZoneTexte 143">
                <a:extLst>
                  <a:ext uri="{FF2B5EF4-FFF2-40B4-BE49-F238E27FC236}">
                    <a16:creationId xmlns:a16="http://schemas.microsoft.com/office/drawing/2014/main" id="{1F0445E7-A489-8336-E500-3240121C0C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28550" y="2234498"/>
                <a:ext cx="1108405" cy="614655"/>
              </a:xfrm>
              <a:prstGeom prst="rect">
                <a:avLst/>
              </a:prstGeom>
              <a:blipFill>
                <a:blip r:embed="rId7"/>
                <a:stretch>
                  <a:fillRect t="-1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68" name="Groupe 152">
            <a:extLst>
              <a:ext uri="{FF2B5EF4-FFF2-40B4-BE49-F238E27FC236}">
                <a16:creationId xmlns:a16="http://schemas.microsoft.com/office/drawing/2014/main" id="{04F99F0B-02A8-B227-FBE9-A6CDE5F2BD82}"/>
              </a:ext>
            </a:extLst>
          </p:cNvPr>
          <p:cNvGrpSpPr>
            <a:grpSpLocks noChangeAspect="1"/>
          </p:cNvGrpSpPr>
          <p:nvPr/>
        </p:nvGrpSpPr>
        <p:grpSpPr>
          <a:xfrm>
            <a:off x="9518031" y="2789285"/>
            <a:ext cx="135188" cy="211820"/>
            <a:chOff x="2536844" y="5679846"/>
            <a:chExt cx="303521" cy="475574"/>
          </a:xfrm>
        </p:grpSpPr>
        <p:cxnSp>
          <p:nvCxnSpPr>
            <p:cNvPr id="169" name="Straight Connector 22">
              <a:extLst>
                <a:ext uri="{FF2B5EF4-FFF2-40B4-BE49-F238E27FC236}">
                  <a16:creationId xmlns:a16="http://schemas.microsoft.com/office/drawing/2014/main" id="{B883EE71-7862-B441-3C42-F2BCBF2B6509}"/>
                </a:ext>
              </a:extLst>
            </p:cNvPr>
            <p:cNvCxnSpPr>
              <a:cxnSpLocks noChangeAspect="1"/>
            </p:cNvCxnSpPr>
            <p:nvPr/>
          </p:nvCxnSpPr>
          <p:spPr>
            <a:xfrm>
              <a:off x="2832745" y="5679846"/>
              <a:ext cx="0" cy="475574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70" name="Straight Connector 22">
              <a:extLst>
                <a:ext uri="{FF2B5EF4-FFF2-40B4-BE49-F238E27FC236}">
                  <a16:creationId xmlns:a16="http://schemas.microsoft.com/office/drawing/2014/main" id="{D053AC73-2544-BB3E-9439-62E66A010FD8}"/>
                </a:ext>
              </a:extLst>
            </p:cNvPr>
            <p:cNvCxnSpPr>
              <a:cxnSpLocks noChangeAspect="1"/>
            </p:cNvCxnSpPr>
            <p:nvPr/>
          </p:nvCxnSpPr>
          <p:spPr>
            <a:xfrm>
              <a:off x="2611755" y="6149340"/>
              <a:ext cx="228610" cy="365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71" name="Straight Connector 22">
              <a:extLst>
                <a:ext uri="{FF2B5EF4-FFF2-40B4-BE49-F238E27FC236}">
                  <a16:creationId xmlns:a16="http://schemas.microsoft.com/office/drawing/2014/main" id="{91DCBF8D-1043-BDA2-4166-DC1EC0E769A0}"/>
                </a:ext>
              </a:extLst>
            </p:cNvPr>
            <p:cNvCxnSpPr>
              <a:cxnSpLocks noChangeAspect="1"/>
            </p:cNvCxnSpPr>
            <p:nvPr/>
          </p:nvCxnSpPr>
          <p:spPr>
            <a:xfrm flipV="1">
              <a:off x="2620948" y="5679846"/>
              <a:ext cx="0" cy="475574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72" name="Rectangle 171">
              <a:extLst>
                <a:ext uri="{FF2B5EF4-FFF2-40B4-BE49-F238E27FC236}">
                  <a16:creationId xmlns:a16="http://schemas.microsoft.com/office/drawing/2014/main" id="{1C4D8E7B-1C85-CA3E-5FC3-CE95746591A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36844" y="5794925"/>
              <a:ext cx="172351" cy="269480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</p:grpSp>
      <p:sp>
        <p:nvSpPr>
          <p:cNvPr id="173" name="TextBox 63">
            <a:extLst>
              <a:ext uri="{FF2B5EF4-FFF2-40B4-BE49-F238E27FC236}">
                <a16:creationId xmlns:a16="http://schemas.microsoft.com/office/drawing/2014/main" id="{27AB419B-5257-8485-E4B8-A2A75B81C5FB}"/>
              </a:ext>
            </a:extLst>
          </p:cNvPr>
          <p:cNvSpPr txBox="1"/>
          <p:nvPr/>
        </p:nvSpPr>
        <p:spPr>
          <a:xfrm>
            <a:off x="10396861" y="2294184"/>
            <a:ext cx="90385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4,5 kg/s</a:t>
            </a:r>
            <a:br>
              <a:rPr lang="en-US" sz="1100" dirty="0"/>
            </a:br>
            <a:r>
              <a:rPr lang="en-US" sz="1100" dirty="0"/>
              <a:t>at -45°C</a:t>
            </a:r>
            <a:endParaRPr lang="en-GB" sz="1050" dirty="0"/>
          </a:p>
        </p:txBody>
      </p:sp>
      <p:sp>
        <p:nvSpPr>
          <p:cNvPr id="174" name="TextBox 63">
            <a:extLst>
              <a:ext uri="{FF2B5EF4-FFF2-40B4-BE49-F238E27FC236}">
                <a16:creationId xmlns:a16="http://schemas.microsoft.com/office/drawing/2014/main" id="{CC717805-D09E-AF03-063A-73B9CCF15F4E}"/>
              </a:ext>
            </a:extLst>
          </p:cNvPr>
          <p:cNvSpPr txBox="1"/>
          <p:nvPr/>
        </p:nvSpPr>
        <p:spPr>
          <a:xfrm>
            <a:off x="8399273" y="3268564"/>
            <a:ext cx="99018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/>
              <a:t>0kg/s</a:t>
            </a:r>
            <a:endParaRPr lang="en-GB" sz="1050" dirty="0"/>
          </a:p>
        </p:txBody>
      </p:sp>
      <p:sp>
        <p:nvSpPr>
          <p:cNvPr id="175" name="TextBox 63">
            <a:extLst>
              <a:ext uri="{FF2B5EF4-FFF2-40B4-BE49-F238E27FC236}">
                <a16:creationId xmlns:a16="http://schemas.microsoft.com/office/drawing/2014/main" id="{02A42D88-A026-EBA4-106C-7690137F64DC}"/>
              </a:ext>
            </a:extLst>
          </p:cNvPr>
          <p:cNvSpPr txBox="1"/>
          <p:nvPr/>
        </p:nvSpPr>
        <p:spPr>
          <a:xfrm>
            <a:off x="7562494" y="1038872"/>
            <a:ext cx="99018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0kg/s</a:t>
            </a:r>
            <a:endParaRPr lang="en-GB" sz="1050" dirty="0"/>
          </a:p>
        </p:txBody>
      </p:sp>
      <p:sp>
        <p:nvSpPr>
          <p:cNvPr id="176" name="TextBox 63">
            <a:extLst>
              <a:ext uri="{FF2B5EF4-FFF2-40B4-BE49-F238E27FC236}">
                <a16:creationId xmlns:a16="http://schemas.microsoft.com/office/drawing/2014/main" id="{7CC6763E-1D8D-3FF2-4F52-F2660744EBF1}"/>
              </a:ext>
            </a:extLst>
          </p:cNvPr>
          <p:cNvSpPr txBox="1"/>
          <p:nvPr/>
        </p:nvSpPr>
        <p:spPr>
          <a:xfrm>
            <a:off x="2349185" y="2388480"/>
            <a:ext cx="99018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4,5 kg/s</a:t>
            </a:r>
            <a:br>
              <a:rPr lang="en-US" sz="1100" dirty="0"/>
            </a:br>
            <a:r>
              <a:rPr lang="en-US" sz="1100" dirty="0"/>
              <a:t>at -45°C</a:t>
            </a:r>
            <a:endParaRPr lang="en-GB" sz="1050" dirty="0"/>
          </a:p>
        </p:txBody>
      </p:sp>
      <p:sp>
        <p:nvSpPr>
          <p:cNvPr id="177" name="TextBox 63">
            <a:extLst>
              <a:ext uri="{FF2B5EF4-FFF2-40B4-BE49-F238E27FC236}">
                <a16:creationId xmlns:a16="http://schemas.microsoft.com/office/drawing/2014/main" id="{02D59D0F-D8C9-4394-3EAF-C2A3F64AE55C}"/>
              </a:ext>
            </a:extLst>
          </p:cNvPr>
          <p:cNvSpPr txBox="1"/>
          <p:nvPr/>
        </p:nvSpPr>
        <p:spPr>
          <a:xfrm>
            <a:off x="771897" y="3233636"/>
            <a:ext cx="99018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/>
              <a:t>0kg/s</a:t>
            </a:r>
            <a:endParaRPr lang="en-GB" sz="1050" dirty="0"/>
          </a:p>
        </p:txBody>
      </p:sp>
      <p:sp>
        <p:nvSpPr>
          <p:cNvPr id="178" name="TextBox 63">
            <a:extLst>
              <a:ext uri="{FF2B5EF4-FFF2-40B4-BE49-F238E27FC236}">
                <a16:creationId xmlns:a16="http://schemas.microsoft.com/office/drawing/2014/main" id="{1DEBC99A-B37B-8188-49F6-E0A40661D91B}"/>
              </a:ext>
            </a:extLst>
          </p:cNvPr>
          <p:cNvSpPr txBox="1"/>
          <p:nvPr/>
        </p:nvSpPr>
        <p:spPr>
          <a:xfrm>
            <a:off x="248325" y="1650952"/>
            <a:ext cx="99018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0kg/s</a:t>
            </a:r>
            <a:endParaRPr lang="en-GB" sz="1050" dirty="0"/>
          </a:p>
        </p:txBody>
      </p:sp>
      <p:grpSp>
        <p:nvGrpSpPr>
          <p:cNvPr id="179" name="Group 24">
            <a:extLst>
              <a:ext uri="{FF2B5EF4-FFF2-40B4-BE49-F238E27FC236}">
                <a16:creationId xmlns:a16="http://schemas.microsoft.com/office/drawing/2014/main" id="{C7186A69-1233-82F7-61AC-DEE3D8D897C5}"/>
              </a:ext>
            </a:extLst>
          </p:cNvPr>
          <p:cNvGrpSpPr>
            <a:grpSpLocks noChangeAspect="1"/>
          </p:cNvGrpSpPr>
          <p:nvPr/>
        </p:nvGrpSpPr>
        <p:grpSpPr>
          <a:xfrm>
            <a:off x="52937" y="1280313"/>
            <a:ext cx="3681912" cy="2103447"/>
            <a:chOff x="42919" y="1785160"/>
            <a:chExt cx="4313978" cy="2464552"/>
          </a:xfrm>
        </p:grpSpPr>
        <p:cxnSp>
          <p:nvCxnSpPr>
            <p:cNvPr id="180" name="Straight Connector 3">
              <a:extLst>
                <a:ext uri="{FF2B5EF4-FFF2-40B4-BE49-F238E27FC236}">
                  <a16:creationId xmlns:a16="http://schemas.microsoft.com/office/drawing/2014/main" id="{BEFAB411-ED2C-15E8-15C3-B7F828F9181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371953" y="2607469"/>
              <a:ext cx="125979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grpSp>
          <p:nvGrpSpPr>
            <p:cNvPr id="181" name="Group 13">
              <a:extLst>
                <a:ext uri="{FF2B5EF4-FFF2-40B4-BE49-F238E27FC236}">
                  <a16:creationId xmlns:a16="http://schemas.microsoft.com/office/drawing/2014/main" id="{216B29C5-2FF2-ABBE-1A54-E467944D79EE}"/>
                </a:ext>
              </a:extLst>
            </p:cNvPr>
            <p:cNvGrpSpPr/>
            <p:nvPr/>
          </p:nvGrpSpPr>
          <p:grpSpPr>
            <a:xfrm>
              <a:off x="1552075" y="2234504"/>
              <a:ext cx="822494" cy="1558574"/>
              <a:chOff x="3106825" y="4222176"/>
              <a:chExt cx="385215" cy="714118"/>
            </a:xfrm>
          </p:grpSpPr>
          <p:sp>
            <p:nvSpPr>
              <p:cNvPr id="207" name="Rectangle 206">
                <a:extLst>
                  <a:ext uri="{FF2B5EF4-FFF2-40B4-BE49-F238E27FC236}">
                    <a16:creationId xmlns:a16="http://schemas.microsoft.com/office/drawing/2014/main" id="{69B9843C-E32D-DB09-F6F2-427001D07A2A}"/>
                  </a:ext>
                </a:extLst>
              </p:cNvPr>
              <p:cNvSpPr/>
              <p:nvPr/>
            </p:nvSpPr>
            <p:spPr>
              <a:xfrm>
                <a:off x="3106825" y="4315712"/>
                <a:ext cx="381954" cy="501141"/>
              </a:xfrm>
              <a:prstGeom prst="rect">
                <a:avLst/>
              </a:prstGeom>
              <a:pattFill prst="dashHorz">
                <a:fgClr>
                  <a:srgbClr val="0070C0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8" name="Rectangle: Rounded Corners 15">
                <a:extLst>
                  <a:ext uri="{FF2B5EF4-FFF2-40B4-BE49-F238E27FC236}">
                    <a16:creationId xmlns:a16="http://schemas.microsoft.com/office/drawing/2014/main" id="{5962CAA4-B367-7022-750E-751DEB88C5B9}"/>
                  </a:ext>
                </a:extLst>
              </p:cNvPr>
              <p:cNvSpPr/>
              <p:nvPr/>
            </p:nvSpPr>
            <p:spPr>
              <a:xfrm>
                <a:off x="3108050" y="4769198"/>
                <a:ext cx="383990" cy="167096"/>
              </a:xfrm>
              <a:prstGeom prst="roundRect">
                <a:avLst>
                  <a:gd name="adj" fmla="val 38622"/>
                </a:avLst>
              </a:prstGeom>
              <a:pattFill prst="dashHorz">
                <a:fgClr>
                  <a:srgbClr val="0070C0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09" name="Rectangle: Rounded Corners 16">
                <a:extLst>
                  <a:ext uri="{FF2B5EF4-FFF2-40B4-BE49-F238E27FC236}">
                    <a16:creationId xmlns:a16="http://schemas.microsoft.com/office/drawing/2014/main" id="{8615FE66-073C-B0F7-6437-B05EB128B656}"/>
                  </a:ext>
                </a:extLst>
              </p:cNvPr>
              <p:cNvSpPr/>
              <p:nvPr/>
            </p:nvSpPr>
            <p:spPr>
              <a:xfrm>
                <a:off x="3107261" y="4222176"/>
                <a:ext cx="383554" cy="713321"/>
              </a:xfrm>
              <a:prstGeom prst="round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dk1">
                  <a:shade val="15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cxnSp>
          <p:nvCxnSpPr>
            <p:cNvPr id="182" name="Straight Connector 18">
              <a:extLst>
                <a:ext uri="{FF2B5EF4-FFF2-40B4-BE49-F238E27FC236}">
                  <a16:creationId xmlns:a16="http://schemas.microsoft.com/office/drawing/2014/main" id="{64A58FD0-4B16-05BA-B669-19620BF4487D}"/>
                </a:ext>
              </a:extLst>
            </p:cNvPr>
            <p:cNvCxnSpPr>
              <a:cxnSpLocks/>
            </p:cNvCxnSpPr>
            <p:nvPr/>
          </p:nvCxnSpPr>
          <p:spPr>
            <a:xfrm>
              <a:off x="2492415" y="2601882"/>
              <a:ext cx="0" cy="144941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83" name="Straight Connector 22">
              <a:extLst>
                <a:ext uri="{FF2B5EF4-FFF2-40B4-BE49-F238E27FC236}">
                  <a16:creationId xmlns:a16="http://schemas.microsoft.com/office/drawing/2014/main" id="{1ABA7B14-028E-A95E-1699-740CD727B349}"/>
                </a:ext>
              </a:extLst>
            </p:cNvPr>
            <p:cNvCxnSpPr>
              <a:cxnSpLocks/>
            </p:cNvCxnSpPr>
            <p:nvPr/>
          </p:nvCxnSpPr>
          <p:spPr>
            <a:xfrm>
              <a:off x="1866900" y="3788876"/>
              <a:ext cx="0" cy="262424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84" name="Straight Connector 26">
              <a:extLst>
                <a:ext uri="{FF2B5EF4-FFF2-40B4-BE49-F238E27FC236}">
                  <a16:creationId xmlns:a16="http://schemas.microsoft.com/office/drawing/2014/main" id="{3D2A0FF0-A45E-B9EC-BD92-B5AEA0B2DBE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281113" y="2402681"/>
              <a:ext cx="270960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85" name="Isosceles Triangle 27">
              <a:extLst>
                <a:ext uri="{FF2B5EF4-FFF2-40B4-BE49-F238E27FC236}">
                  <a16:creationId xmlns:a16="http://schemas.microsoft.com/office/drawing/2014/main" id="{F55C99E9-7C3C-241A-418A-CA98E5BA63FA}"/>
                </a:ext>
              </a:extLst>
            </p:cNvPr>
            <p:cNvSpPr/>
            <p:nvPr/>
          </p:nvSpPr>
          <p:spPr>
            <a:xfrm rot="5400000">
              <a:off x="1146621" y="2115035"/>
              <a:ext cx="147638" cy="123825"/>
            </a:xfrm>
            <a:prstGeom prst="triangle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6" name="Isosceles Triangle 29">
              <a:extLst>
                <a:ext uri="{FF2B5EF4-FFF2-40B4-BE49-F238E27FC236}">
                  <a16:creationId xmlns:a16="http://schemas.microsoft.com/office/drawing/2014/main" id="{C74F0A33-E968-6B79-7871-D3CC65505651}"/>
                </a:ext>
              </a:extLst>
            </p:cNvPr>
            <p:cNvSpPr/>
            <p:nvPr/>
          </p:nvSpPr>
          <p:spPr>
            <a:xfrm>
              <a:off x="1214446" y="2188361"/>
              <a:ext cx="147638" cy="123825"/>
            </a:xfrm>
            <a:prstGeom prst="triangle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87" name="Group 42">
              <a:extLst>
                <a:ext uri="{FF2B5EF4-FFF2-40B4-BE49-F238E27FC236}">
                  <a16:creationId xmlns:a16="http://schemas.microsoft.com/office/drawing/2014/main" id="{8ECFB6BC-7581-88B8-1D40-6754692830CF}"/>
                </a:ext>
              </a:extLst>
            </p:cNvPr>
            <p:cNvGrpSpPr/>
            <p:nvPr/>
          </p:nvGrpSpPr>
          <p:grpSpPr>
            <a:xfrm>
              <a:off x="1204233" y="1833563"/>
              <a:ext cx="164988" cy="327860"/>
              <a:chOff x="1047568" y="2655847"/>
              <a:chExt cx="164988" cy="327860"/>
            </a:xfrm>
          </p:grpSpPr>
          <p:cxnSp>
            <p:nvCxnSpPr>
              <p:cNvPr id="203" name="Straight Connector 31">
                <a:extLst>
                  <a:ext uri="{FF2B5EF4-FFF2-40B4-BE49-F238E27FC236}">
                    <a16:creationId xmlns:a16="http://schemas.microsoft.com/office/drawing/2014/main" id="{9D78DA92-A221-32BC-84CF-AB03619D245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32659" y="2655847"/>
                <a:ext cx="1314" cy="327860"/>
              </a:xfrm>
              <a:prstGeom prst="line">
                <a:avLst/>
              </a:prstGeom>
              <a:ln w="9525"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04" name="Straight Connector 35">
                <a:extLst>
                  <a:ext uri="{FF2B5EF4-FFF2-40B4-BE49-F238E27FC236}">
                    <a16:creationId xmlns:a16="http://schemas.microsoft.com/office/drawing/2014/main" id="{A336BF06-C40B-C7A6-4A3B-6BB25043F25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47568" y="2881435"/>
                <a:ext cx="164988" cy="38715"/>
              </a:xfrm>
              <a:prstGeom prst="line">
                <a:avLst/>
              </a:prstGeom>
              <a:ln w="9525"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05" name="Straight Connector 38">
                <a:extLst>
                  <a:ext uri="{FF2B5EF4-FFF2-40B4-BE49-F238E27FC236}">
                    <a16:creationId xmlns:a16="http://schemas.microsoft.com/office/drawing/2014/main" id="{7F9B2551-2D4B-3700-60B9-A8516C906DD7}"/>
                  </a:ext>
                </a:extLst>
              </p:cNvPr>
              <p:cNvCxnSpPr/>
              <p:nvPr/>
            </p:nvCxnSpPr>
            <p:spPr>
              <a:xfrm flipV="1">
                <a:off x="1062038" y="2812253"/>
                <a:ext cx="140500" cy="33338"/>
              </a:xfrm>
              <a:prstGeom prst="line">
                <a:avLst/>
              </a:prstGeom>
              <a:ln w="9525"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06" name="Straight Connector 40">
                <a:extLst>
                  <a:ext uri="{FF2B5EF4-FFF2-40B4-BE49-F238E27FC236}">
                    <a16:creationId xmlns:a16="http://schemas.microsoft.com/office/drawing/2014/main" id="{291C5331-85A5-8F9C-5A7A-266843C8914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79204" y="2755856"/>
                <a:ext cx="100012" cy="23811"/>
              </a:xfrm>
              <a:prstGeom prst="line">
                <a:avLst/>
              </a:prstGeom>
              <a:ln w="9525"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188" name="Straight Connector 48">
              <a:extLst>
                <a:ext uri="{FF2B5EF4-FFF2-40B4-BE49-F238E27FC236}">
                  <a16:creationId xmlns:a16="http://schemas.microsoft.com/office/drawing/2014/main" id="{BA8735E8-5EC3-8E2D-C9EA-31B00230E39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52537" y="1876299"/>
              <a:ext cx="73818" cy="19176"/>
            </a:xfrm>
            <a:prstGeom prst="line">
              <a:avLst/>
            </a:prstGeom>
            <a:ln w="9525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89" name="Straight Connector 50">
              <a:extLst>
                <a:ext uri="{FF2B5EF4-FFF2-40B4-BE49-F238E27FC236}">
                  <a16:creationId xmlns:a16="http://schemas.microsoft.com/office/drawing/2014/main" id="{143D2508-7765-9356-531A-C6501167D6F0}"/>
                </a:ext>
              </a:extLst>
            </p:cNvPr>
            <p:cNvCxnSpPr>
              <a:cxnSpLocks/>
            </p:cNvCxnSpPr>
            <p:nvPr/>
          </p:nvCxnSpPr>
          <p:spPr>
            <a:xfrm>
              <a:off x="1286480" y="2298974"/>
              <a:ext cx="0" cy="109537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90" name="Arrow: Down 53">
              <a:extLst>
                <a:ext uri="{FF2B5EF4-FFF2-40B4-BE49-F238E27FC236}">
                  <a16:creationId xmlns:a16="http://schemas.microsoft.com/office/drawing/2014/main" id="{6E05E8A4-858B-2D37-6D28-62E2ADA54E54}"/>
                </a:ext>
              </a:extLst>
            </p:cNvPr>
            <p:cNvSpPr/>
            <p:nvPr/>
          </p:nvSpPr>
          <p:spPr>
            <a:xfrm>
              <a:off x="1666012" y="3821847"/>
              <a:ext cx="142410" cy="262425"/>
            </a:xfrm>
            <a:prstGeom prst="downArrow">
              <a:avLst>
                <a:gd name="adj1" fmla="val 50000"/>
                <a:gd name="adj2" fmla="val 79249"/>
              </a:avLst>
            </a:prstGeom>
            <a:solidFill>
              <a:schemeClr val="bg1">
                <a:lumMod val="85000"/>
                <a:alpha val="4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1" name="Arrow: Down 54">
              <a:extLst>
                <a:ext uri="{FF2B5EF4-FFF2-40B4-BE49-F238E27FC236}">
                  <a16:creationId xmlns:a16="http://schemas.microsoft.com/office/drawing/2014/main" id="{DC9213DB-31BA-4C24-5B11-8DDF632CE8C3}"/>
                </a:ext>
              </a:extLst>
            </p:cNvPr>
            <p:cNvSpPr/>
            <p:nvPr/>
          </p:nvSpPr>
          <p:spPr>
            <a:xfrm rot="10800000">
              <a:off x="2531517" y="3147638"/>
              <a:ext cx="197865" cy="865556"/>
            </a:xfrm>
            <a:prstGeom prst="downArrow">
              <a:avLst>
                <a:gd name="adj1" fmla="val 50000"/>
                <a:gd name="adj2" fmla="val 79249"/>
              </a:avLst>
            </a:prstGeom>
            <a:solidFill>
              <a:schemeClr val="bg1">
                <a:lumMod val="85000"/>
                <a:alpha val="4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2" name="Arrow: Down 55">
              <a:extLst>
                <a:ext uri="{FF2B5EF4-FFF2-40B4-BE49-F238E27FC236}">
                  <a16:creationId xmlns:a16="http://schemas.microsoft.com/office/drawing/2014/main" id="{A7BAAE83-CF14-FD18-C09E-9A3164DDC7BB}"/>
                </a:ext>
              </a:extLst>
            </p:cNvPr>
            <p:cNvSpPr/>
            <p:nvPr/>
          </p:nvSpPr>
          <p:spPr>
            <a:xfrm rot="5400000">
              <a:off x="916241" y="2037859"/>
              <a:ext cx="142410" cy="262425"/>
            </a:xfrm>
            <a:prstGeom prst="downArrow">
              <a:avLst>
                <a:gd name="adj1" fmla="val 50000"/>
                <a:gd name="adj2" fmla="val 79249"/>
              </a:avLst>
            </a:prstGeom>
            <a:solidFill>
              <a:schemeClr val="bg1">
                <a:lumMod val="85000"/>
                <a:alpha val="4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3" name="TextBox 56">
              <a:extLst>
                <a:ext uri="{FF2B5EF4-FFF2-40B4-BE49-F238E27FC236}">
                  <a16:creationId xmlns:a16="http://schemas.microsoft.com/office/drawing/2014/main" id="{9BCDBE27-47F7-D027-9DF3-5A16F470B699}"/>
                </a:ext>
              </a:extLst>
            </p:cNvPr>
            <p:cNvSpPr txBox="1"/>
            <p:nvPr/>
          </p:nvSpPr>
          <p:spPr>
            <a:xfrm>
              <a:off x="42919" y="3753868"/>
              <a:ext cx="1501757" cy="4958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050" dirty="0"/>
                <a:t>Liquid flow out to the </a:t>
              </a:r>
              <a:r>
                <a:rPr lang="en-US" sz="1100" dirty="0"/>
                <a:t>underground</a:t>
              </a:r>
              <a:endParaRPr lang="en-GB" sz="1050" dirty="0"/>
            </a:p>
          </p:txBody>
        </p:sp>
        <p:sp>
          <p:nvSpPr>
            <p:cNvPr id="194" name="TextBox 57">
              <a:extLst>
                <a:ext uri="{FF2B5EF4-FFF2-40B4-BE49-F238E27FC236}">
                  <a16:creationId xmlns:a16="http://schemas.microsoft.com/office/drawing/2014/main" id="{74CB4900-7F66-0AB8-157B-73F142F93804}"/>
                </a:ext>
              </a:extLst>
            </p:cNvPr>
            <p:cNvSpPr txBox="1"/>
            <p:nvPr/>
          </p:nvSpPr>
          <p:spPr>
            <a:xfrm>
              <a:off x="2706726" y="3667713"/>
              <a:ext cx="1650171" cy="4958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Flow</a:t>
              </a:r>
              <a:r>
                <a:rPr lang="en-US" sz="1050" dirty="0"/>
                <a:t> in</a:t>
              </a:r>
              <a:br>
                <a:rPr lang="en-US" sz="1050" dirty="0"/>
              </a:br>
              <a:r>
                <a:rPr lang="en-US" sz="1050" dirty="0"/>
                <a:t>from underground</a:t>
              </a:r>
              <a:endParaRPr lang="en-GB" sz="1050" dirty="0"/>
            </a:p>
          </p:txBody>
        </p:sp>
        <p:sp>
          <p:nvSpPr>
            <p:cNvPr id="195" name="TextBox 58">
              <a:extLst>
                <a:ext uri="{FF2B5EF4-FFF2-40B4-BE49-F238E27FC236}">
                  <a16:creationId xmlns:a16="http://schemas.microsoft.com/office/drawing/2014/main" id="{8535F180-8349-54D5-60D0-70F65638A395}"/>
                </a:ext>
              </a:extLst>
            </p:cNvPr>
            <p:cNvSpPr txBox="1"/>
            <p:nvPr/>
          </p:nvSpPr>
          <p:spPr>
            <a:xfrm>
              <a:off x="143613" y="1868733"/>
              <a:ext cx="792454" cy="4958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Gas</a:t>
              </a:r>
              <a:r>
                <a:rPr lang="en-US" sz="1050" dirty="0"/>
                <a:t> flow out</a:t>
              </a:r>
              <a:endParaRPr lang="en-GB" sz="1050" dirty="0"/>
            </a:p>
          </p:txBody>
        </p:sp>
        <p:grpSp>
          <p:nvGrpSpPr>
            <p:cNvPr id="196" name="Group 107">
              <a:extLst>
                <a:ext uri="{FF2B5EF4-FFF2-40B4-BE49-F238E27FC236}">
                  <a16:creationId xmlns:a16="http://schemas.microsoft.com/office/drawing/2014/main" id="{41299B00-3E38-BB17-66AE-808077C8C7DE}"/>
                </a:ext>
              </a:extLst>
            </p:cNvPr>
            <p:cNvGrpSpPr/>
            <p:nvPr/>
          </p:nvGrpSpPr>
          <p:grpSpPr>
            <a:xfrm>
              <a:off x="2106004" y="1785160"/>
              <a:ext cx="218420" cy="322817"/>
              <a:chOff x="2414103" y="1751766"/>
              <a:chExt cx="218420" cy="322817"/>
            </a:xfrm>
          </p:grpSpPr>
          <p:sp>
            <p:nvSpPr>
              <p:cNvPr id="201" name="Rectangle 200">
                <a:extLst>
                  <a:ext uri="{FF2B5EF4-FFF2-40B4-BE49-F238E27FC236}">
                    <a16:creationId xmlns:a16="http://schemas.microsoft.com/office/drawing/2014/main" id="{2535336F-A59F-3C98-4127-772D493B1E19}"/>
                  </a:ext>
                </a:extLst>
              </p:cNvPr>
              <p:cNvSpPr/>
              <p:nvPr/>
            </p:nvSpPr>
            <p:spPr>
              <a:xfrm>
                <a:off x="2414103" y="1751766"/>
                <a:ext cx="218420" cy="322817"/>
              </a:xfrm>
              <a:prstGeom prst="rect">
                <a:avLst/>
              </a:prstGeom>
              <a:solidFill>
                <a:srgbClr val="0070C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2" name="Right Triangle 67">
                <a:extLst>
                  <a:ext uri="{FF2B5EF4-FFF2-40B4-BE49-F238E27FC236}">
                    <a16:creationId xmlns:a16="http://schemas.microsoft.com/office/drawing/2014/main" id="{F2A5D093-0259-AA29-5484-94665FDD29A3}"/>
                  </a:ext>
                </a:extLst>
              </p:cNvPr>
              <p:cNvSpPr/>
              <p:nvPr/>
            </p:nvSpPr>
            <p:spPr>
              <a:xfrm>
                <a:off x="2414281" y="1764140"/>
                <a:ext cx="210456" cy="307584"/>
              </a:xfrm>
              <a:prstGeom prst="rtTriangle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4">
                  <a:shade val="15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197" name="Straight Connector 68">
              <a:extLst>
                <a:ext uri="{FF2B5EF4-FFF2-40B4-BE49-F238E27FC236}">
                  <a16:creationId xmlns:a16="http://schemas.microsoft.com/office/drawing/2014/main" id="{A75513E5-8B51-1E08-B0A2-597034C9238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987082" y="1841610"/>
              <a:ext cx="123424" cy="344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98" name="Straight Connector 70">
              <a:extLst>
                <a:ext uri="{FF2B5EF4-FFF2-40B4-BE49-F238E27FC236}">
                  <a16:creationId xmlns:a16="http://schemas.microsoft.com/office/drawing/2014/main" id="{3576FC0E-ADC8-5BB5-68C3-BF5650832164}"/>
                </a:ext>
              </a:extLst>
            </p:cNvPr>
            <p:cNvCxnSpPr>
              <a:cxnSpLocks/>
            </p:cNvCxnSpPr>
            <p:nvPr/>
          </p:nvCxnSpPr>
          <p:spPr>
            <a:xfrm>
              <a:off x="1991836" y="1839323"/>
              <a:ext cx="0" cy="400732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99" name="Straight Connector 73">
              <a:extLst>
                <a:ext uri="{FF2B5EF4-FFF2-40B4-BE49-F238E27FC236}">
                  <a16:creationId xmlns:a16="http://schemas.microsoft.com/office/drawing/2014/main" id="{D8E4CAFA-57C4-F2B7-C3B5-4BB32D3833F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051416" y="2072935"/>
              <a:ext cx="56080" cy="175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00" name="Straight Connector 77">
              <a:extLst>
                <a:ext uri="{FF2B5EF4-FFF2-40B4-BE49-F238E27FC236}">
                  <a16:creationId xmlns:a16="http://schemas.microsoft.com/office/drawing/2014/main" id="{029574C8-5748-1B98-1F97-09469AA8BCA8}"/>
                </a:ext>
              </a:extLst>
            </p:cNvPr>
            <p:cNvCxnSpPr>
              <a:cxnSpLocks/>
            </p:cNvCxnSpPr>
            <p:nvPr/>
          </p:nvCxnSpPr>
          <p:spPr>
            <a:xfrm>
              <a:off x="2055839" y="2069505"/>
              <a:ext cx="0" cy="299846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574590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4FCA9A-74D1-80BD-D533-36164B8D73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723CE8D-9B5A-3C7B-012B-CE3A74B99B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analysis and post-processing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2776310-B64C-7EE9-97DB-CFE3A4A9D65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Importing from </a:t>
            </a:r>
            <a:r>
              <a:rPr lang="en-US" dirty="0" err="1"/>
              <a:t>NXCals</a:t>
            </a:r>
            <a:r>
              <a:rPr lang="en-US" dirty="0"/>
              <a:t>, </a:t>
            </a:r>
            <a:r>
              <a:rPr lang="en-US" dirty="0" err="1"/>
              <a:t>analysing</a:t>
            </a:r>
            <a:r>
              <a:rPr lang="en-US" dirty="0"/>
              <a:t> test results, developing scans for systems…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03495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1335E-9E40-639D-4AA5-1BA346B534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6241" y="365126"/>
            <a:ext cx="10717559" cy="856772"/>
          </a:xfrm>
        </p:spPr>
        <p:txBody>
          <a:bodyPr/>
          <a:lstStyle/>
          <a:p>
            <a:r>
              <a:rPr lang="en-US" dirty="0"/>
              <a:t>Scanning the pump </a:t>
            </a:r>
            <a:endParaRPr lang="en-GB" dirty="0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E180055-1628-4114-D38E-85518F9D714B}"/>
              </a:ext>
            </a:extLst>
          </p:cNvPr>
          <p:cNvCxnSpPr>
            <a:cxnSpLocks/>
          </p:cNvCxnSpPr>
          <p:nvPr/>
        </p:nvCxnSpPr>
        <p:spPr>
          <a:xfrm>
            <a:off x="743028" y="3628407"/>
            <a:ext cx="3217357" cy="0"/>
          </a:xfrm>
          <a:prstGeom prst="line">
            <a:avLst/>
          </a:prstGeom>
          <a:ln w="19050"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365D89EA-ACDB-57E2-2A38-6DF6D11C1098}"/>
              </a:ext>
            </a:extLst>
          </p:cNvPr>
          <p:cNvGrpSpPr/>
          <p:nvPr/>
        </p:nvGrpSpPr>
        <p:grpSpPr>
          <a:xfrm>
            <a:off x="5406156" y="2947790"/>
            <a:ext cx="2608028" cy="2920781"/>
            <a:chOff x="4675367" y="2178657"/>
            <a:chExt cx="2608028" cy="2920781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297F3454-194B-7138-B851-DA55A49DD8F9}"/>
                </a:ext>
              </a:extLst>
            </p:cNvPr>
            <p:cNvGrpSpPr/>
            <p:nvPr/>
          </p:nvGrpSpPr>
          <p:grpSpPr>
            <a:xfrm>
              <a:off x="4675367" y="2178657"/>
              <a:ext cx="2566800" cy="2569597"/>
              <a:chOff x="4158532" y="2202511"/>
              <a:chExt cx="2566800" cy="2569597"/>
            </a:xfrm>
          </p:grpSpPr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277B453E-C41E-5B08-3F77-EBD5163B2134}"/>
                  </a:ext>
                </a:extLst>
              </p:cNvPr>
              <p:cNvCxnSpPr/>
              <p:nvPr/>
            </p:nvCxnSpPr>
            <p:spPr>
              <a:xfrm>
                <a:off x="4166483" y="2202511"/>
                <a:ext cx="0" cy="2568272"/>
              </a:xfrm>
              <a:prstGeom prst="line">
                <a:avLst/>
              </a:prstGeom>
              <a:ln w="1905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5D5438E5-885A-1D1D-4D4B-BD18DA21741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158532" y="4772108"/>
                <a:ext cx="2566800" cy="0"/>
              </a:xfrm>
              <a:prstGeom prst="line">
                <a:avLst/>
              </a:prstGeom>
              <a:ln w="1905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61BB8179-CE32-F028-BBE0-56568B252996}"/>
                </a:ext>
              </a:extLst>
            </p:cNvPr>
            <p:cNvCxnSpPr/>
            <p:nvPr/>
          </p:nvCxnSpPr>
          <p:spPr>
            <a:xfrm>
              <a:off x="4952192" y="2315817"/>
              <a:ext cx="2289975" cy="2178658"/>
            </a:xfrm>
            <a:prstGeom prst="line">
              <a:avLst/>
            </a:prstGeom>
            <a:ln w="19050"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9F9D7131-1AC7-1099-8FAB-AB431DA3B408}"/>
                </a:ext>
              </a:extLst>
            </p:cNvPr>
            <p:cNvSpPr txBox="1"/>
            <p:nvPr/>
          </p:nvSpPr>
          <p:spPr>
            <a:xfrm>
              <a:off x="5636189" y="4775758"/>
              <a:ext cx="6451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i="1" noProof="0" dirty="0">
                  <a:solidFill>
                    <a:schemeClr val="tx2"/>
                  </a:solidFill>
                </a:rPr>
                <a:t>Time</a:t>
              </a:r>
            </a:p>
          </p:txBody>
        </p: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93E0D996-CE84-01F7-46F6-1368B5C135B9}"/>
                </a:ext>
              </a:extLst>
            </p:cNvPr>
            <p:cNvCxnSpPr/>
            <p:nvPr/>
          </p:nvCxnSpPr>
          <p:spPr>
            <a:xfrm>
              <a:off x="5636189" y="5099438"/>
              <a:ext cx="645156" cy="0"/>
            </a:xfrm>
            <a:prstGeom prst="straightConnector1">
              <a:avLst/>
            </a:prstGeom>
            <a:ln>
              <a:solidFill>
                <a:schemeClr val="tx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B346BAF-0402-E718-9A7C-F1DCC50CCA47}"/>
                </a:ext>
              </a:extLst>
            </p:cNvPr>
            <p:cNvSpPr txBox="1"/>
            <p:nvPr/>
          </p:nvSpPr>
          <p:spPr>
            <a:xfrm rot="2622286">
              <a:off x="5872264" y="3115261"/>
              <a:ext cx="6451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i="1" noProof="0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Valve</a:t>
              </a:r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CB4D690-D6E1-C4FF-7F8F-C041105D2413}"/>
                </a:ext>
              </a:extLst>
            </p:cNvPr>
            <p:cNvSpPr/>
            <p:nvPr/>
          </p:nvSpPr>
          <p:spPr>
            <a:xfrm>
              <a:off x="4826442" y="2337683"/>
              <a:ext cx="2456953" cy="2115209"/>
            </a:xfrm>
            <a:custGeom>
              <a:avLst/>
              <a:gdLst>
                <a:gd name="connsiteX0" fmla="*/ 0 w 2456953"/>
                <a:gd name="connsiteY0" fmla="*/ 2115047 h 2115209"/>
                <a:gd name="connsiteX1" fmla="*/ 1781092 w 2456953"/>
                <a:gd name="connsiteY1" fmla="*/ 1765190 h 2115209"/>
                <a:gd name="connsiteX2" fmla="*/ 2456953 w 2456953"/>
                <a:gd name="connsiteY2" fmla="*/ 0 h 2115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56953" h="2115209">
                  <a:moveTo>
                    <a:pt x="0" y="2115047"/>
                  </a:moveTo>
                  <a:cubicBezTo>
                    <a:pt x="685800" y="2116372"/>
                    <a:pt x="1371600" y="2117698"/>
                    <a:pt x="1781092" y="1765190"/>
                  </a:cubicBezTo>
                  <a:cubicBezTo>
                    <a:pt x="2190584" y="1412682"/>
                    <a:pt x="2323768" y="706341"/>
                    <a:pt x="2456953" y="0"/>
                  </a:cubicBezTo>
                </a:path>
              </a:pathLst>
            </a:custGeom>
            <a:noFill/>
            <a:ln w="19050">
              <a:solidFill>
                <a:srgbClr val="FAC53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9D465AA0-D94E-2823-470B-E6B959466082}"/>
                </a:ext>
              </a:extLst>
            </p:cNvPr>
            <p:cNvSpPr txBox="1"/>
            <p:nvPr/>
          </p:nvSpPr>
          <p:spPr>
            <a:xfrm rot="20768127">
              <a:off x="5669788" y="4013154"/>
              <a:ext cx="99318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i="1" noProof="0" dirty="0">
                  <a:solidFill>
                    <a:srgbClr val="FAC532"/>
                  </a:solidFill>
                </a:rPr>
                <a:t>Pressure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7D508CA-FFD3-3E4B-EA7C-DA57B78120F4}"/>
              </a:ext>
            </a:extLst>
          </p:cNvPr>
          <p:cNvGrpSpPr/>
          <p:nvPr/>
        </p:nvGrpSpPr>
        <p:grpSpPr>
          <a:xfrm>
            <a:off x="8669650" y="2981237"/>
            <a:ext cx="2651212" cy="2920781"/>
            <a:chOff x="7825409" y="2178657"/>
            <a:chExt cx="2651212" cy="2920781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D10FBB3A-2415-4037-6F80-768FC3D3F04C}"/>
                </a:ext>
              </a:extLst>
            </p:cNvPr>
            <p:cNvGrpSpPr/>
            <p:nvPr/>
          </p:nvGrpSpPr>
          <p:grpSpPr>
            <a:xfrm>
              <a:off x="7825409" y="2178657"/>
              <a:ext cx="2566800" cy="2569597"/>
              <a:chOff x="4158532" y="2202511"/>
              <a:chExt cx="2566800" cy="2569597"/>
            </a:xfrm>
          </p:grpSpPr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F7069CB6-357C-3DAB-B43B-0979E5E622B2}"/>
                  </a:ext>
                </a:extLst>
              </p:cNvPr>
              <p:cNvCxnSpPr/>
              <p:nvPr/>
            </p:nvCxnSpPr>
            <p:spPr>
              <a:xfrm>
                <a:off x="4166483" y="2202511"/>
                <a:ext cx="0" cy="2568272"/>
              </a:xfrm>
              <a:prstGeom prst="line">
                <a:avLst/>
              </a:prstGeom>
              <a:ln w="1905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EDC0A791-1355-F25D-F7F4-0316A06907F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158532" y="4772108"/>
                <a:ext cx="2566800" cy="0"/>
              </a:xfrm>
              <a:prstGeom prst="line">
                <a:avLst/>
              </a:prstGeom>
              <a:ln w="1905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8A1266D9-0585-B012-79FB-C0C0E6F5019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145294" y="2393343"/>
              <a:ext cx="2040327" cy="2059549"/>
            </a:xfrm>
            <a:prstGeom prst="line">
              <a:avLst/>
            </a:prstGeom>
            <a:ln w="19050">
              <a:solidFill>
                <a:srgbClr val="FAC53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EECBB8BC-6B27-90EB-92E2-EDD178461A84}"/>
                </a:ext>
              </a:extLst>
            </p:cNvPr>
            <p:cNvSpPr txBox="1"/>
            <p:nvPr/>
          </p:nvSpPr>
          <p:spPr>
            <a:xfrm>
              <a:off x="8786231" y="4775758"/>
              <a:ext cx="6451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i="1" noProof="0" dirty="0">
                  <a:solidFill>
                    <a:schemeClr val="tx2"/>
                  </a:solidFill>
                </a:rPr>
                <a:t>Time</a:t>
              </a:r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3C535C43-39B3-7EBF-0494-A7B20CD90F3F}"/>
                </a:ext>
              </a:extLst>
            </p:cNvPr>
            <p:cNvCxnSpPr/>
            <p:nvPr/>
          </p:nvCxnSpPr>
          <p:spPr>
            <a:xfrm>
              <a:off x="8786231" y="5099438"/>
              <a:ext cx="645156" cy="0"/>
            </a:xfrm>
            <a:prstGeom prst="straightConnector1">
              <a:avLst/>
            </a:prstGeom>
            <a:ln>
              <a:solidFill>
                <a:schemeClr val="tx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44C6735F-6F75-1F8B-0ACF-1BDDF6D1056E}"/>
                </a:ext>
              </a:extLst>
            </p:cNvPr>
            <p:cNvSpPr txBox="1"/>
            <p:nvPr/>
          </p:nvSpPr>
          <p:spPr>
            <a:xfrm>
              <a:off x="9724925" y="4117042"/>
              <a:ext cx="6451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i="1" noProof="0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Valve</a:t>
              </a:r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603563C3-AB65-FC23-C974-007ECCEE39DF}"/>
                </a:ext>
              </a:extLst>
            </p:cNvPr>
            <p:cNvSpPr/>
            <p:nvPr/>
          </p:nvSpPr>
          <p:spPr>
            <a:xfrm flipH="1">
              <a:off x="8017821" y="2315817"/>
              <a:ext cx="2458800" cy="2115209"/>
            </a:xfrm>
            <a:custGeom>
              <a:avLst/>
              <a:gdLst>
                <a:gd name="connsiteX0" fmla="*/ 0 w 2456953"/>
                <a:gd name="connsiteY0" fmla="*/ 2115047 h 2115209"/>
                <a:gd name="connsiteX1" fmla="*/ 1781092 w 2456953"/>
                <a:gd name="connsiteY1" fmla="*/ 1765190 h 2115209"/>
                <a:gd name="connsiteX2" fmla="*/ 2456953 w 2456953"/>
                <a:gd name="connsiteY2" fmla="*/ 0 h 2115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56953" h="2115209">
                  <a:moveTo>
                    <a:pt x="0" y="2115047"/>
                  </a:moveTo>
                  <a:cubicBezTo>
                    <a:pt x="685800" y="2116372"/>
                    <a:pt x="1371600" y="2117698"/>
                    <a:pt x="1781092" y="1765190"/>
                  </a:cubicBezTo>
                  <a:cubicBezTo>
                    <a:pt x="2190584" y="1412682"/>
                    <a:pt x="2323768" y="706341"/>
                    <a:pt x="2456953" y="0"/>
                  </a:cubicBezTo>
                </a:path>
              </a:pathLst>
            </a:custGeom>
            <a:noFill/>
            <a:ln w="19050"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0E91749F-74EA-8C01-4D54-01BDEFBD372D}"/>
                </a:ext>
              </a:extLst>
            </p:cNvPr>
            <p:cNvSpPr txBox="1"/>
            <p:nvPr/>
          </p:nvSpPr>
          <p:spPr>
            <a:xfrm rot="18904576">
              <a:off x="8738211" y="2979860"/>
              <a:ext cx="99318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i="1" noProof="0" dirty="0">
                  <a:solidFill>
                    <a:srgbClr val="FAC532"/>
                  </a:solidFill>
                </a:rPr>
                <a:t>Pressure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5B38111D-EA5F-1F36-C29B-83A8FC544B04}"/>
              </a:ext>
            </a:extLst>
          </p:cNvPr>
          <p:cNvGrpSpPr/>
          <p:nvPr/>
        </p:nvGrpSpPr>
        <p:grpSpPr>
          <a:xfrm>
            <a:off x="2386588" y="3252830"/>
            <a:ext cx="810046" cy="751156"/>
            <a:chOff x="2298252" y="2674113"/>
            <a:chExt cx="810046" cy="751156"/>
          </a:xfrm>
          <a:solidFill>
            <a:schemeClr val="bg1"/>
          </a:solidFill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764AF280-C497-2F49-F1F9-497C4BDFB81E}"/>
                </a:ext>
              </a:extLst>
            </p:cNvPr>
            <p:cNvSpPr/>
            <p:nvPr/>
          </p:nvSpPr>
          <p:spPr>
            <a:xfrm rot="10800000">
              <a:off x="2298252" y="2674113"/>
              <a:ext cx="810046" cy="751156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noProof="0" dirty="0"/>
            </a:p>
          </p:txBody>
        </p:sp>
        <p:sp>
          <p:nvSpPr>
            <p:cNvPr id="26" name="Isosceles Triangle 25">
              <a:extLst>
                <a:ext uri="{FF2B5EF4-FFF2-40B4-BE49-F238E27FC236}">
                  <a16:creationId xmlns:a16="http://schemas.microsoft.com/office/drawing/2014/main" id="{4ECA96CE-3643-B9B5-4C9C-E2730057C1F3}"/>
                </a:ext>
              </a:extLst>
            </p:cNvPr>
            <p:cNvSpPr/>
            <p:nvPr/>
          </p:nvSpPr>
          <p:spPr>
            <a:xfrm rot="16200000">
              <a:off x="2287040" y="2762305"/>
              <a:ext cx="636097" cy="574771"/>
            </a:xfrm>
            <a:prstGeom prst="triangl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noProof="0" dirty="0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F33D3A92-E392-FF8B-1742-4294E5176E7D}"/>
              </a:ext>
            </a:extLst>
          </p:cNvPr>
          <p:cNvGrpSpPr/>
          <p:nvPr/>
        </p:nvGrpSpPr>
        <p:grpSpPr>
          <a:xfrm rot="10800000">
            <a:off x="1350551" y="3457493"/>
            <a:ext cx="509848" cy="345427"/>
            <a:chOff x="6151727" y="4625668"/>
            <a:chExt cx="175181" cy="110058"/>
          </a:xfrm>
        </p:grpSpPr>
        <p:sp>
          <p:nvSpPr>
            <p:cNvPr id="28" name="Isosceles Triangle 27">
              <a:extLst>
                <a:ext uri="{FF2B5EF4-FFF2-40B4-BE49-F238E27FC236}">
                  <a16:creationId xmlns:a16="http://schemas.microsoft.com/office/drawing/2014/main" id="{519BF761-B5D7-C87B-7D53-D7F6F0248303}"/>
                </a:ext>
              </a:extLst>
            </p:cNvPr>
            <p:cNvSpPr/>
            <p:nvPr/>
          </p:nvSpPr>
          <p:spPr>
            <a:xfrm rot="5400000">
              <a:off x="6141065" y="4636330"/>
              <a:ext cx="108913" cy="87590"/>
            </a:xfrm>
            <a:prstGeom prst="triangle">
              <a:avLst/>
            </a:prstGeom>
            <a:solidFill>
              <a:srgbClr val="92D050"/>
            </a:solidFill>
            <a:ln w="19050"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noProof="0" dirty="0"/>
            </a:p>
          </p:txBody>
        </p:sp>
        <p:sp>
          <p:nvSpPr>
            <p:cNvPr id="29" name="Isosceles Triangle 28">
              <a:extLst>
                <a:ext uri="{FF2B5EF4-FFF2-40B4-BE49-F238E27FC236}">
                  <a16:creationId xmlns:a16="http://schemas.microsoft.com/office/drawing/2014/main" id="{873405C0-223D-CDEA-B93F-3FA1FB600E7E}"/>
                </a:ext>
              </a:extLst>
            </p:cNvPr>
            <p:cNvSpPr/>
            <p:nvPr/>
          </p:nvSpPr>
          <p:spPr>
            <a:xfrm rot="16200000">
              <a:off x="6228656" y="4637475"/>
              <a:ext cx="108913" cy="87590"/>
            </a:xfrm>
            <a:prstGeom prst="triangle">
              <a:avLst/>
            </a:prstGeom>
            <a:solidFill>
              <a:srgbClr val="92D050"/>
            </a:solidFill>
            <a:ln w="19050"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noProof="0" dirty="0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B8AE1308-C39C-90A4-FF55-6CFC311AB132}"/>
              </a:ext>
            </a:extLst>
          </p:cNvPr>
          <p:cNvGrpSpPr/>
          <p:nvPr/>
        </p:nvGrpSpPr>
        <p:grpSpPr>
          <a:xfrm>
            <a:off x="3972067" y="2961043"/>
            <a:ext cx="512237" cy="1032898"/>
            <a:chOff x="3673088" y="3329405"/>
            <a:chExt cx="634254" cy="1278939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60301D4F-1A5A-F460-4AFC-59744FDD5131}"/>
                </a:ext>
              </a:extLst>
            </p:cNvPr>
            <p:cNvSpPr/>
            <p:nvPr/>
          </p:nvSpPr>
          <p:spPr>
            <a:xfrm>
              <a:off x="3676152" y="3329405"/>
              <a:ext cx="631189" cy="1278939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noProof="0" dirty="0"/>
            </a:p>
          </p:txBody>
        </p: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C4657C39-3047-AF70-E3F8-BA6D7B6E18D4}"/>
                </a:ext>
              </a:extLst>
            </p:cNvPr>
            <p:cNvCxnSpPr>
              <a:cxnSpLocks/>
            </p:cNvCxnSpPr>
            <p:nvPr/>
          </p:nvCxnSpPr>
          <p:spPr>
            <a:xfrm>
              <a:off x="3673088" y="3329405"/>
              <a:ext cx="634254" cy="1270373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AE823760-3B17-B6FA-781D-73CE18D0A5C4}"/>
              </a:ext>
            </a:extLst>
          </p:cNvPr>
          <p:cNvCxnSpPr>
            <a:cxnSpLocks/>
          </p:cNvCxnSpPr>
          <p:nvPr/>
        </p:nvCxnSpPr>
        <p:spPr>
          <a:xfrm flipH="1">
            <a:off x="743028" y="3084950"/>
            <a:ext cx="3231160" cy="0"/>
          </a:xfrm>
          <a:prstGeom prst="line">
            <a:avLst/>
          </a:prstGeom>
          <a:ln w="19050"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83437B5E-1D5C-A8ED-4CD2-47558CF11FCF}"/>
                  </a:ext>
                </a:extLst>
              </p:cNvPr>
              <p:cNvSpPr txBox="1"/>
              <p:nvPr/>
            </p:nvSpPr>
            <p:spPr>
              <a:xfrm>
                <a:off x="400344" y="4444675"/>
                <a:ext cx="1523587" cy="30963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noProof="0" smtClean="0"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en-GB" b="0" i="1" noProof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b="0" i="1" noProof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noProof="0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GB" b="0" i="1" noProof="0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sub>
                      </m:sSub>
                      <m:rad>
                        <m:radPr>
                          <m:degHide m:val="on"/>
                          <m:ctrlPr>
                            <a:rPr lang="en-GB" b="0" i="1" noProof="0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GB" b="0" i="1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GB" b="0" i="1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</m:t>
                          </m:r>
                        </m:e>
                      </m:rad>
                    </m:oMath>
                  </m:oMathPara>
                </a14:m>
                <a:endParaRPr lang="en-GB" noProof="0" dirty="0"/>
              </a:p>
            </p:txBody>
          </p:sp>
        </mc:Choice>
        <mc:Fallback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83437B5E-1D5C-A8ED-4CD2-47558CF11F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0344" y="4444675"/>
                <a:ext cx="1523587" cy="309637"/>
              </a:xfrm>
              <a:prstGeom prst="rect">
                <a:avLst/>
              </a:prstGeom>
              <a:blipFill>
                <a:blip r:embed="rId2"/>
                <a:stretch>
                  <a:fillRect b="-254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69C7706B-E0F4-5B4C-F6C4-619716901790}"/>
                  </a:ext>
                </a:extLst>
              </p:cNvPr>
              <p:cNvSpPr txBox="1"/>
              <p:nvPr/>
            </p:nvSpPr>
            <p:spPr>
              <a:xfrm>
                <a:off x="2362567" y="4423117"/>
                <a:ext cx="2476088" cy="52758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b="0" i="1" noProof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noProof="0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GB" b="0" i="1" noProof="0" smtClean="0">
                              <a:latin typeface="Cambria Math" panose="02040503050406030204" pitchFamily="18" charset="0"/>
                            </a:rPr>
                            <m:t>(∆</m:t>
                          </m:r>
                          <m:r>
                            <a:rPr lang="en-GB" b="0" i="1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</m:t>
                          </m:r>
                          <m:r>
                            <a:rPr lang="en-GB" b="0" i="1" noProof="0" smtClean="0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GB" b="0" i="1" noProof="0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GB" b="0" i="1" noProof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b="0" i="1" noProof="0" smtClean="0">
                          <a:latin typeface="Cambria Math" panose="02040503050406030204" pitchFamily="18" charset="0"/>
                        </a:rPr>
                        <m:t>𝑐𝑜𝑛𝑠𝑡𝑎𝑛𝑡</m:t>
                      </m:r>
                    </m:oMath>
                  </m:oMathPara>
                </a14:m>
                <a:endParaRPr lang="en-GB" noProof="0" dirty="0"/>
              </a:p>
            </p:txBody>
          </p:sp>
        </mc:Choice>
        <mc:Fallback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69C7706B-E0F4-5B4C-F6C4-6197169017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62567" y="4423117"/>
                <a:ext cx="2476088" cy="52758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1E33D791-82E0-A2A3-B61C-BE6F771A99F8}"/>
                  </a:ext>
                </a:extLst>
              </p:cNvPr>
              <p:cNvSpPr txBox="1"/>
              <p:nvPr/>
            </p:nvSpPr>
            <p:spPr>
              <a:xfrm>
                <a:off x="356389" y="5453276"/>
                <a:ext cx="2476088" cy="62235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b="0" i="1" noProof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noProof="0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num>
                        <m:den>
                          <m:r>
                            <a:rPr lang="en-GB" b="0" i="1" noProof="0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d>
                        <m:dPr>
                          <m:ctrlPr>
                            <a:rPr lang="en-GB" b="0" i="1" noProof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GB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b="0" i="1" noProof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GB" b="0" i="1" noProof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b="0" i="1" noProof="0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GB" b="0" i="1" noProof="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d>
                      <m:r>
                        <a:rPr lang="en-GB" b="0" i="1" noProof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b="0" i="1" noProof="0" smtClean="0">
                          <a:latin typeface="Cambria Math" panose="02040503050406030204" pitchFamily="18" charset="0"/>
                        </a:rPr>
                        <m:t>𝑐𝑜𝑛𝑠𝑡𝑎𝑛𝑡</m:t>
                      </m:r>
                    </m:oMath>
                  </m:oMathPara>
                </a14:m>
                <a:endParaRPr lang="en-GB" noProof="0" dirty="0"/>
              </a:p>
            </p:txBody>
          </p:sp>
        </mc:Choice>
        <mc:Fallback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1E33D791-82E0-A2A3-B61C-BE6F771A99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389" y="5453276"/>
                <a:ext cx="2476088" cy="62235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FBBAA380-97E9-F438-9691-5B8D9F37AC1C}"/>
                  </a:ext>
                </a:extLst>
              </p:cNvPr>
              <p:cNvSpPr txBox="1"/>
              <p:nvPr/>
            </p:nvSpPr>
            <p:spPr>
              <a:xfrm>
                <a:off x="3446264" y="5459314"/>
                <a:ext cx="1519723" cy="57227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noProof="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GB" b="0" i="1" noProof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b="0" i="1" noProof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noProof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GB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GB" b="0" i="1" noProof="0" smtClean="0">
                                  <a:latin typeface="Cambria Math" panose="02040503050406030204" pitchFamily="18" charset="0"/>
                                </a:rPr>
                                <m:t>𝑎𝑡</m:t>
                              </m:r>
                              <m:r>
                                <a:rPr lang="en-GB" b="0" i="1" noProof="0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GB" b="0" i="1" noProof="0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GB" noProof="0" dirty="0"/>
              </a:p>
            </p:txBody>
          </p:sp>
        </mc:Choice>
        <mc:Fallback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FBBAA380-97E9-F438-9691-5B8D9F37AC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46264" y="5459314"/>
                <a:ext cx="1519723" cy="57227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57F35D1A-A7F6-0FB8-1AF1-B5C7BAA1CAA9}"/>
                  </a:ext>
                </a:extLst>
              </p:cNvPr>
              <p:cNvSpPr txBox="1"/>
              <p:nvPr/>
            </p:nvSpPr>
            <p:spPr>
              <a:xfrm>
                <a:off x="473070" y="4945182"/>
                <a:ext cx="960166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noProof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noProof="0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GB" b="0" i="1" noProof="0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sub>
                      </m:sSub>
                      <m:r>
                        <a:rPr lang="en-US" i="1" noProof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r>
                        <a:rPr lang="en-US" b="0" i="1" noProof="0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GB" noProof="0" dirty="0"/>
              </a:p>
            </p:txBody>
          </p:sp>
        </mc:Choice>
        <mc:Fallback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57F35D1A-A7F6-0FB8-1AF1-B5C7BAA1CA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3070" y="4945182"/>
                <a:ext cx="960166" cy="276999"/>
              </a:xfrm>
              <a:prstGeom prst="rect">
                <a:avLst/>
              </a:prstGeom>
              <a:blipFill>
                <a:blip r:embed="rId6"/>
                <a:stretch>
                  <a:fillRect b="-869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" name="Rectangle 38">
            <a:extLst>
              <a:ext uri="{FF2B5EF4-FFF2-40B4-BE49-F238E27FC236}">
                <a16:creationId xmlns:a16="http://schemas.microsoft.com/office/drawing/2014/main" id="{19B0D500-E859-908B-93C2-05589896AEAF}"/>
              </a:ext>
            </a:extLst>
          </p:cNvPr>
          <p:cNvSpPr/>
          <p:nvPr/>
        </p:nvSpPr>
        <p:spPr>
          <a:xfrm>
            <a:off x="3446265" y="5459313"/>
            <a:ext cx="1527674" cy="635317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FE446CC6-7F7F-9AF3-AE07-064E949C8DCF}"/>
              </a:ext>
            </a:extLst>
          </p:cNvPr>
          <p:cNvCxnSpPr>
            <a:cxnSpLocks/>
          </p:cNvCxnSpPr>
          <p:nvPr/>
        </p:nvCxnSpPr>
        <p:spPr>
          <a:xfrm flipH="1">
            <a:off x="2693424" y="5776971"/>
            <a:ext cx="592701" cy="0"/>
          </a:xfrm>
          <a:prstGeom prst="line">
            <a:avLst/>
          </a:prstGeom>
          <a:ln w="1905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C5D4B629-2FB9-06FA-BCEA-BDA3A56D292F}"/>
              </a:ext>
            </a:extLst>
          </p:cNvPr>
          <p:cNvCxnSpPr>
            <a:cxnSpLocks/>
          </p:cNvCxnSpPr>
          <p:nvPr/>
        </p:nvCxnSpPr>
        <p:spPr>
          <a:xfrm flipV="1">
            <a:off x="2028825" y="3396486"/>
            <a:ext cx="0" cy="463841"/>
          </a:xfrm>
          <a:prstGeom prst="line">
            <a:avLst/>
          </a:prstGeom>
          <a:ln w="1905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Content Placeholder 1">
            <a:extLst>
              <a:ext uri="{FF2B5EF4-FFF2-40B4-BE49-F238E27FC236}">
                <a16:creationId xmlns:a16="http://schemas.microsoft.com/office/drawing/2014/main" id="{473AA8BF-29A6-7970-97AD-C85E1AE779FB}"/>
              </a:ext>
            </a:extLst>
          </p:cNvPr>
          <p:cNvSpPr txBox="1">
            <a:spLocks/>
          </p:cNvSpPr>
          <p:nvPr/>
        </p:nvSpPr>
        <p:spPr>
          <a:xfrm>
            <a:off x="636241" y="1375159"/>
            <a:ext cx="10717559" cy="1040029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ct val="110000"/>
              </a:lnSpc>
            </a:pPr>
            <a:r>
              <a:rPr lang="en-GB" sz="1800" dirty="0"/>
              <a:t>Pump curve data → slowly closing valve at pump outlet → pressure increase → measure mass flow </a:t>
            </a:r>
          </a:p>
          <a:p>
            <a:pPr marL="342900" indent="-342900">
              <a:lnSpc>
                <a:spcPct val="110000"/>
              </a:lnSpc>
            </a:pPr>
            <a:r>
              <a:rPr lang="en-GB" sz="1800" dirty="0"/>
              <a:t>Pump not 100% efficient ⇒ mass flow not constant over full range</a:t>
            </a:r>
          </a:p>
          <a:p>
            <a:pPr marL="342900" indent="-342900">
              <a:lnSpc>
                <a:spcPct val="110000"/>
              </a:lnSpc>
            </a:pP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545272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36" grpId="0"/>
      <p:bldP spid="37" grpId="0"/>
      <p:bldP spid="38" grpId="0"/>
      <p:bldP spid="3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DC3925-630F-782C-F64D-A49190953C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Developing auto-scan</a:t>
            </a:r>
            <a:endParaRPr lang="en-GB" dirty="0"/>
          </a:p>
        </p:txBody>
      </p:sp>
      <p:pic>
        <p:nvPicPr>
          <p:cNvPr id="4" name="pump_simulation_3">
            <a:hlinkClick r:id="" action="ppaction://media"/>
            <a:extLst>
              <a:ext uri="{FF2B5EF4-FFF2-40B4-BE49-F238E27FC236}">
                <a16:creationId xmlns:a16="http://schemas.microsoft.com/office/drawing/2014/main" id="{107A3FBF-FBBB-F04A-0B8A-593901DB9D93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rcRect l="5385" r="4076"/>
          <a:stretch>
            <a:fillRect/>
          </a:stretch>
        </p:blipFill>
        <p:spPr>
          <a:xfrm>
            <a:off x="87086" y="1221898"/>
            <a:ext cx="7953830" cy="527097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9D947E2-5D3A-6DFC-A5C2-F339FDB97E08}"/>
              </a:ext>
            </a:extLst>
          </p:cNvPr>
          <p:cNvSpPr txBox="1"/>
          <p:nvPr/>
        </p:nvSpPr>
        <p:spPr>
          <a:xfrm>
            <a:off x="8172450" y="2431573"/>
            <a:ext cx="382905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Let’s simulate it before we do it.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Play around with coefficients/parameters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Estimate scan times/speeds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Get feedback from PLC logic/SCADA engineers</a:t>
            </a:r>
          </a:p>
        </p:txBody>
      </p:sp>
    </p:spTree>
    <p:extLst>
      <p:ext uri="{BB962C8B-B14F-4D97-AF65-F5344CB8AC3E}">
        <p14:creationId xmlns:p14="http://schemas.microsoft.com/office/powerpoint/2010/main" val="2766825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19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CF1A43-6682-4C51-66A2-C3CCE1AC32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analysis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3E9C6BC-55D7-AE6F-6A70-FE87F064C7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340" y="1328578"/>
            <a:ext cx="11468100" cy="5319740"/>
          </a:xfrm>
          <a:prstGeom prst="rect">
            <a:avLst/>
          </a:prstGeom>
        </p:spPr>
      </p:pic>
      <p:pic>
        <p:nvPicPr>
          <p:cNvPr id="5" name="Picture 4" descr="A screen shot of a graph&#10;&#10;AI-generated content may be incorrect.">
            <a:extLst>
              <a:ext uri="{FF2B5EF4-FFF2-40B4-BE49-F238E27FC236}">
                <a16:creationId xmlns:a16="http://schemas.microsoft.com/office/drawing/2014/main" id="{CE9E5209-0C46-6BB6-D961-6FCD48860D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0060" y="114300"/>
            <a:ext cx="7665720" cy="2059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64410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E2EAF5-CB01-A392-119D-18BC03E015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Overall pump curves</a:t>
            </a:r>
            <a:endParaRPr lang="en-GB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AD0674C3-3AE4-8633-81EB-2F3A91EB1C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24255" y="1676887"/>
            <a:ext cx="11238689" cy="4702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29557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78DAAE-C7E5-076C-579A-5BAF5A7938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804A9D2-C062-E0DE-87C5-5D3C18A2E4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Visualisations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0653B77-DD3F-31C0-C82F-E0F199DED58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419433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C3DDE8-6978-563A-4FDF-648FF93387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Glean: </a:t>
            </a:r>
            <a:r>
              <a:rPr lang="en-US" dirty="0" err="1"/>
              <a:t>visualising</a:t>
            </a:r>
            <a:r>
              <a:rPr lang="en-US" dirty="0"/>
              <a:t> </a:t>
            </a:r>
            <a:r>
              <a:rPr lang="en-US" dirty="0" err="1"/>
              <a:t>thermofluid</a:t>
            </a:r>
            <a:r>
              <a:rPr lang="en-US" dirty="0"/>
              <a:t> systems</a:t>
            </a:r>
            <a:endParaRPr lang="en-GB" dirty="0"/>
          </a:p>
        </p:txBody>
      </p:sp>
      <p:pic>
        <p:nvPicPr>
          <p:cNvPr id="3" name="RevValve">
            <a:hlinkClick r:id="" action="ppaction://media"/>
            <a:extLst>
              <a:ext uri="{FF2B5EF4-FFF2-40B4-BE49-F238E27FC236}">
                <a16:creationId xmlns:a16="http://schemas.microsoft.com/office/drawing/2014/main" id="{EFD12B1E-FD5F-7D0F-A80D-1FCFA1EE711E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rcRect l="10756" t="6827" r="8230" b="8180"/>
          <a:stretch>
            <a:fillRect/>
          </a:stretch>
        </p:blipFill>
        <p:spPr>
          <a:xfrm>
            <a:off x="213360" y="1304923"/>
            <a:ext cx="7873365" cy="530994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D38FE74-7B33-ADDC-8A8F-84E0905DDFD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43900" y="1494507"/>
            <a:ext cx="3433057" cy="5096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804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61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9BC58F-3205-5E62-A356-B1885A0BD2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Disclaimer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2E8A052-5DD6-FD54-2AAB-FA6DFF79A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51370"/>
            <a:ext cx="10515600" cy="3558767"/>
          </a:xfrm>
        </p:spPr>
        <p:txBody>
          <a:bodyPr>
            <a:normAutofit/>
          </a:bodyPr>
          <a:lstStyle/>
          <a:p>
            <a:r>
              <a:rPr lang="en-US" dirty="0"/>
              <a:t>This is NOT a ‘coding’ talk. </a:t>
            </a:r>
          </a:p>
          <a:p>
            <a:r>
              <a:rPr lang="en-US" dirty="0"/>
              <a:t>I don’t show much code.</a:t>
            </a:r>
          </a:p>
          <a:p>
            <a:r>
              <a:rPr lang="en-US" dirty="0"/>
              <a:t>This is a ‘</a:t>
            </a:r>
            <a:r>
              <a:rPr lang="en-US" b="1" dirty="0"/>
              <a:t>How we </a:t>
            </a:r>
            <a:r>
              <a:rPr lang="en-US" b="1" i="1" dirty="0"/>
              <a:t>use</a:t>
            </a:r>
            <a:r>
              <a:rPr lang="en-US" b="1" dirty="0"/>
              <a:t> code</a:t>
            </a:r>
            <a:r>
              <a:rPr lang="en-US" dirty="0"/>
              <a:t>’ talk.</a:t>
            </a:r>
          </a:p>
          <a:p>
            <a:r>
              <a:rPr lang="en-US" dirty="0"/>
              <a:t>We are NOT software engineers, not even Physicists.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2542B29-8AD2-2750-CF58-00A507BB5936}"/>
              </a:ext>
            </a:extLst>
          </p:cNvPr>
          <p:cNvSpPr txBox="1"/>
          <p:nvPr/>
        </p:nvSpPr>
        <p:spPr>
          <a:xfrm>
            <a:off x="2260375" y="5795962"/>
            <a:ext cx="76712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Any and all advice is welcome!</a:t>
            </a:r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val="213987999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90492C-30D5-7ADC-7A93-0420874A0B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Python vs </a:t>
            </a:r>
            <a:r>
              <a:rPr lang="en-US" dirty="0" err="1"/>
              <a:t>Matlab</a:t>
            </a:r>
            <a:r>
              <a:rPr lang="en-US" dirty="0"/>
              <a:t> implementation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AEE1BF1-9AB6-35F0-CEA1-BB9321A6F6B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42639"/>
          <a:stretch>
            <a:fillRect/>
          </a:stretch>
        </p:blipFill>
        <p:spPr>
          <a:xfrm>
            <a:off x="8384608" y="1178930"/>
            <a:ext cx="3584308" cy="520065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3833FC0-4A81-344A-BDEC-6351C2D5AF67}"/>
              </a:ext>
            </a:extLst>
          </p:cNvPr>
          <p:cNvSpPr txBox="1"/>
          <p:nvPr/>
        </p:nvSpPr>
        <p:spPr>
          <a:xfrm>
            <a:off x="276224" y="1292223"/>
            <a:ext cx="414628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/>
              <a:t>Matlab</a:t>
            </a:r>
            <a:endParaRPr lang="en-US" b="1" dirty="0"/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Ad-hoc development of components.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No overall structure to workflow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Patch update = slow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BEF32FC-8867-D176-0935-E5E7C76F782B}"/>
              </a:ext>
            </a:extLst>
          </p:cNvPr>
          <p:cNvSpPr txBox="1"/>
          <p:nvPr/>
        </p:nvSpPr>
        <p:spPr>
          <a:xfrm>
            <a:off x="278330" y="3183314"/>
            <a:ext cx="423862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Python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Modular development: data.py, geometry.py etc.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YAML to specify system schematic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Components, positions, locations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Data file column mapping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Each component is a class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Two types of properties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Thermodynamic (Pressure)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State (% opening, frequency etc.)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1BCC690-7078-D619-5F34-5D5E8CC845A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7291" r="21500" b="32634"/>
          <a:stretch>
            <a:fillRect/>
          </a:stretch>
        </p:blipFill>
        <p:spPr>
          <a:xfrm>
            <a:off x="4658627" y="1972918"/>
            <a:ext cx="3584309" cy="3614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317427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example_3">
            <a:hlinkClick r:id="" action="ppaction://media"/>
            <a:extLst>
              <a:ext uri="{FF2B5EF4-FFF2-40B4-BE49-F238E27FC236}">
                <a16:creationId xmlns:a16="http://schemas.microsoft.com/office/drawing/2014/main" id="{D76839EB-0BB8-8925-9DA3-59DB259F037A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rcRect l="9181" r="5865" b="5324"/>
          <a:stretch>
            <a:fillRect/>
          </a:stretch>
        </p:blipFill>
        <p:spPr>
          <a:xfrm>
            <a:off x="5067300" y="182563"/>
            <a:ext cx="6991350" cy="6492874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095BD767-7417-1793-77A1-E1D0553BEB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100" y="365126"/>
            <a:ext cx="10934700" cy="644524"/>
          </a:xfrm>
        </p:spPr>
        <p:txBody>
          <a:bodyPr>
            <a:normAutofit fontScale="90000"/>
          </a:bodyPr>
          <a:lstStyle/>
          <a:p>
            <a:r>
              <a:rPr lang="en-US" dirty="0"/>
              <a:t>Python implementation</a:t>
            </a:r>
            <a:endParaRPr lang="en-GB" dirty="0"/>
          </a:p>
        </p:txBody>
      </p:sp>
      <p:pic>
        <p:nvPicPr>
          <p:cNvPr id="10" name="accubphx">
            <a:hlinkClick r:id="" action="ppaction://media"/>
            <a:extLst>
              <a:ext uri="{FF2B5EF4-FFF2-40B4-BE49-F238E27FC236}">
                <a16:creationId xmlns:a16="http://schemas.microsoft.com/office/drawing/2014/main" id="{37FDBD62-6467-B7A8-5E80-9EC2BFB6EC4B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9"/>
          <a:srcRect l="36722"/>
          <a:stretch>
            <a:fillRect/>
          </a:stretch>
        </p:blipFill>
        <p:spPr>
          <a:xfrm>
            <a:off x="1450975" y="1446212"/>
            <a:ext cx="3616325" cy="4762500"/>
          </a:xfrm>
          <a:prstGeom prst="rect">
            <a:avLst/>
          </a:prstGeom>
        </p:spPr>
      </p:pic>
      <p:pic>
        <p:nvPicPr>
          <p:cNvPr id="11" name="castx">
            <a:hlinkClick r:id="" action="ppaction://media"/>
            <a:extLst>
              <a:ext uri="{FF2B5EF4-FFF2-40B4-BE49-F238E27FC236}">
                <a16:creationId xmlns:a16="http://schemas.microsoft.com/office/drawing/2014/main" id="{92830FED-98F3-BA47-0661-0424F52384FE}"/>
              </a:ext>
            </a:extLst>
          </p:cNvPr>
          <p:cNvPicPr>
            <a:picLocks noChangeAspect="1"/>
          </p:cNvPicPr>
          <p:nvPr>
            <a:vide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0"/>
          <a:srcRect l="62611" r="5750"/>
          <a:stretch>
            <a:fillRect/>
          </a:stretch>
        </p:blipFill>
        <p:spPr>
          <a:xfrm>
            <a:off x="133350" y="3827462"/>
            <a:ext cx="1946789" cy="2563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8341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034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034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1667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5" repeatCount="indefinite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0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vol="80000">
                <p:cTn id="21" repeatCount="indefinite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video>
              <p:cMediaNode vol="80000">
                <p:cTn id="27" repeatCount="indefinite" fill="hold" display="0">
                  <p:stCondLst>
                    <p:cond delay="indefinite"/>
                  </p:stCondLst>
                </p:cTn>
                <p:tgtEl>
                  <p:spTgt spid="11"/>
                </p:tgtEl>
              </p:cMediaNode>
            </p:video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2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38D6A2-4094-EDF3-F4BC-1BA6857201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Repositories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9D93AF-2564-A807-BBC5-8400B8AB8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Fizz: useful helper functions for CO2 analysis (P-h diagram, valve flow rates, plotting etc.</a:t>
            </a:r>
          </a:p>
          <a:p>
            <a:pPr lvl="1"/>
            <a:r>
              <a:rPr lang="en-US" dirty="0">
                <a:hlinkClick r:id="rId2"/>
              </a:rPr>
              <a:t>https://gitlab.cern.ch/vbhanot/fizz</a:t>
            </a:r>
            <a:endParaRPr lang="en-US" dirty="0"/>
          </a:p>
          <a:p>
            <a:r>
              <a:rPr lang="en-US" dirty="0"/>
              <a:t>Glean</a:t>
            </a:r>
          </a:p>
          <a:p>
            <a:pPr lvl="1"/>
            <a:r>
              <a:rPr lang="en-US" dirty="0"/>
              <a:t>Python: </a:t>
            </a:r>
            <a:r>
              <a:rPr lang="en-US" dirty="0">
                <a:hlinkClick r:id="rId3"/>
              </a:rPr>
              <a:t>https://gitlab.cern.ch/vbhanot/glean</a:t>
            </a:r>
            <a:endParaRPr lang="en-US" dirty="0"/>
          </a:p>
          <a:p>
            <a:pPr lvl="1"/>
            <a:r>
              <a:rPr lang="en-US" dirty="0" err="1"/>
              <a:t>Matlab</a:t>
            </a:r>
            <a:r>
              <a:rPr lang="en-US" dirty="0"/>
              <a:t>: https://gitlab.cern.ch/CO2/glean</a:t>
            </a:r>
          </a:p>
          <a:p>
            <a:endParaRPr lang="en-US" dirty="0"/>
          </a:p>
          <a:p>
            <a:r>
              <a:rPr lang="en-US" dirty="0"/>
              <a:t>Auto-scan/Data-analysis: Only on Swan (CERN’s </a:t>
            </a:r>
            <a:r>
              <a:rPr lang="en-US" dirty="0" err="1"/>
              <a:t>Jupyter</a:t>
            </a:r>
            <a:r>
              <a:rPr lang="en-US" dirty="0"/>
              <a:t> running thingy with access to </a:t>
            </a:r>
            <a:r>
              <a:rPr lang="en-US" dirty="0" err="1"/>
              <a:t>NXCals</a:t>
            </a:r>
            <a:r>
              <a:rPr lang="en-US" dirty="0"/>
              <a:t>). Can share if you would like!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813521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175AEF-19F8-7E12-58CC-5CAF98705A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655955"/>
          </a:xfrm>
        </p:spPr>
        <p:txBody>
          <a:bodyPr>
            <a:normAutofit fontScale="90000"/>
          </a:bodyPr>
          <a:lstStyle/>
          <a:p>
            <a:r>
              <a:rPr lang="en-US" dirty="0"/>
              <a:t>Reflections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732C303-2F8C-32D3-AFEF-3A15BCF13F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386840"/>
            <a:ext cx="5157787" cy="426720"/>
          </a:xfrm>
        </p:spPr>
        <p:txBody>
          <a:bodyPr/>
          <a:lstStyle/>
          <a:p>
            <a:r>
              <a:rPr lang="en-US" dirty="0" err="1"/>
              <a:t>Matlab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6C12A6-F69B-0F82-D738-C011F9A155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1935480"/>
            <a:ext cx="5157787" cy="4619943"/>
          </a:xfrm>
        </p:spPr>
        <p:txBody>
          <a:bodyPr/>
          <a:lstStyle/>
          <a:p>
            <a:r>
              <a:rPr lang="en-US" dirty="0"/>
              <a:t>Slow</a:t>
            </a:r>
          </a:p>
          <a:p>
            <a:r>
              <a:rPr lang="en-US" dirty="0"/>
              <a:t>One function per file = difficult to organize code</a:t>
            </a:r>
          </a:p>
          <a:p>
            <a:r>
              <a:rPr lang="en-US" dirty="0"/>
              <a:t>Everything is a matrix = easy but limiting</a:t>
            </a:r>
          </a:p>
          <a:p>
            <a:r>
              <a:rPr lang="en-US" dirty="0"/>
              <a:t>Array manipulation is world class (⇒ performance penalty)</a:t>
            </a:r>
          </a:p>
          <a:p>
            <a:r>
              <a:rPr lang="en-GB" dirty="0"/>
              <a:t>&lt;3 backslash operator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E92F211-9F6A-0A92-DFC6-9DBE38EA9C1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386840"/>
            <a:ext cx="5183188" cy="426720"/>
          </a:xfrm>
        </p:spPr>
        <p:txBody>
          <a:bodyPr/>
          <a:lstStyle/>
          <a:p>
            <a:r>
              <a:rPr lang="en-US" dirty="0"/>
              <a:t>Python</a:t>
            </a:r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6ED5E75C-4E94-EC84-9855-6C2B68C1A75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1935480"/>
            <a:ext cx="5183188" cy="4619943"/>
          </a:xfrm>
        </p:spPr>
        <p:txBody>
          <a:bodyPr/>
          <a:lstStyle/>
          <a:p>
            <a:r>
              <a:rPr lang="en-US" dirty="0"/>
              <a:t>Slow</a:t>
            </a:r>
          </a:p>
          <a:p>
            <a:r>
              <a:rPr lang="en-US" dirty="0"/>
              <a:t>Many datatypes to learn (lists, tuples, </a:t>
            </a:r>
            <a:r>
              <a:rPr lang="en-US" dirty="0" err="1"/>
              <a:t>dicts</a:t>
            </a:r>
            <a:r>
              <a:rPr lang="en-US" dirty="0"/>
              <a:t>, </a:t>
            </a:r>
            <a:r>
              <a:rPr lang="en-US" dirty="0" err="1"/>
              <a:t>dicts</a:t>
            </a:r>
            <a:r>
              <a:rPr lang="en-US" dirty="0"/>
              <a:t>-of-</a:t>
            </a:r>
            <a:r>
              <a:rPr lang="en-US" dirty="0" err="1"/>
              <a:t>dicts</a:t>
            </a:r>
            <a:r>
              <a:rPr lang="en-US" dirty="0"/>
              <a:t>, np arrays, pandas…)</a:t>
            </a:r>
          </a:p>
          <a:p>
            <a:r>
              <a:rPr lang="en-GB" dirty="0"/>
              <a:t>Easier to organise code. Modules are very useful</a:t>
            </a:r>
          </a:p>
          <a:p>
            <a:r>
              <a:rPr lang="en-GB" dirty="0" err="1"/>
              <a:t>Numpy</a:t>
            </a:r>
            <a:r>
              <a:rPr lang="en-GB" dirty="0"/>
              <a:t> syntax is ugly.</a:t>
            </a:r>
          </a:p>
          <a:p>
            <a:r>
              <a:rPr lang="en-GB" dirty="0"/>
              <a:t>Array manipulation less trivial</a:t>
            </a:r>
          </a:p>
          <a:p>
            <a:r>
              <a:rPr lang="en-GB" dirty="0"/>
              <a:t>Matplotlib is amazing</a:t>
            </a:r>
          </a:p>
        </p:txBody>
      </p:sp>
    </p:spTree>
    <p:extLst>
      <p:ext uri="{BB962C8B-B14F-4D97-AF65-F5344CB8AC3E}">
        <p14:creationId xmlns:p14="http://schemas.microsoft.com/office/powerpoint/2010/main" val="58199462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9BBB56-E1F4-AC7D-2553-115BBD345F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28596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E87F56-19DD-1274-4F34-2585A071E7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Cooling systems: An overview</a:t>
            </a:r>
            <a:endParaRPr lang="en-GB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611AB09-F46C-94B4-F20A-54D937BD896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19152" y="1414462"/>
            <a:ext cx="3276600" cy="4029075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ABE9D2C4-7809-02D1-1481-D3D41036D24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242541" y="1520756"/>
            <a:ext cx="3457575" cy="4572000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79F4DCB6-39FD-1538-9C26-4DB4387AB01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219164" y="1327641"/>
            <a:ext cx="3781425" cy="45720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033789C-5A0D-2535-46B7-053CECFFCBBC}"/>
              </a:ext>
            </a:extLst>
          </p:cNvPr>
          <p:cNvSpPr txBox="1"/>
          <p:nvPr/>
        </p:nvSpPr>
        <p:spPr>
          <a:xfrm>
            <a:off x="404893" y="6008383"/>
            <a:ext cx="30733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Vapour Compression System</a:t>
            </a:r>
            <a:endParaRPr lang="en-GB" b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A4F8E60-6DAB-3CE7-CC02-5A6A14C9F071}"/>
              </a:ext>
            </a:extLst>
          </p:cNvPr>
          <p:cNvSpPr txBox="1"/>
          <p:nvPr/>
        </p:nvSpPr>
        <p:spPr>
          <a:xfrm>
            <a:off x="4346228" y="6197952"/>
            <a:ext cx="3073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Liquid Cooling</a:t>
            </a:r>
            <a:endParaRPr lang="en-GB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36CF466-E0FB-25AA-DDCB-67148AC00FBF}"/>
              </a:ext>
            </a:extLst>
          </p:cNvPr>
          <p:cNvSpPr txBox="1"/>
          <p:nvPr/>
        </p:nvSpPr>
        <p:spPr>
          <a:xfrm>
            <a:off x="8873536" y="6197952"/>
            <a:ext cx="30733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Two-Phase Pumped Loops</a:t>
            </a:r>
          </a:p>
          <a:p>
            <a:pPr algn="ctr"/>
            <a:r>
              <a:rPr lang="en-US" b="1" dirty="0"/>
              <a:t>(CO2-based)</a:t>
            </a:r>
            <a:endParaRPr lang="en-GB" b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A647630-FC75-6741-9C7A-D7F1DECA934B}"/>
              </a:ext>
            </a:extLst>
          </p:cNvPr>
          <p:cNvSpPr txBox="1"/>
          <p:nvPr/>
        </p:nvSpPr>
        <p:spPr>
          <a:xfrm>
            <a:off x="8346905" y="5274622"/>
            <a:ext cx="15663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Oil free</a:t>
            </a:r>
          </a:p>
          <a:p>
            <a:r>
              <a:rPr lang="en-US" dirty="0"/>
              <a:t>Small tubes</a:t>
            </a:r>
          </a:p>
          <a:p>
            <a:r>
              <a:rPr lang="en-US" dirty="0"/>
              <a:t>Low power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1C2F9FA-1C08-149C-2B3F-1A06A96A2DC9}"/>
              </a:ext>
            </a:extLst>
          </p:cNvPr>
          <p:cNvSpPr txBox="1"/>
          <p:nvPr/>
        </p:nvSpPr>
        <p:spPr>
          <a:xfrm>
            <a:off x="6260948" y="3976688"/>
            <a:ext cx="11127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Big tubes</a:t>
            </a:r>
          </a:p>
          <a:p>
            <a:r>
              <a:rPr lang="en-US" dirty="0"/>
              <a:t>Thermal gradients</a:t>
            </a:r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F94CD1D-84B8-EA4B-F6E7-D7E2F5388283}"/>
              </a:ext>
            </a:extLst>
          </p:cNvPr>
          <p:cNvSpPr txBox="1"/>
          <p:nvPr/>
        </p:nvSpPr>
        <p:spPr>
          <a:xfrm>
            <a:off x="22288" y="4889837"/>
            <a:ext cx="21329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Heavy compressors </a:t>
            </a:r>
          </a:p>
          <a:p>
            <a:r>
              <a:rPr lang="en-US" dirty="0"/>
              <a:t>Usually not oil-free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63778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FBC396A-226B-7F1F-0918-05E2E593554D}"/>
              </a:ext>
            </a:extLst>
          </p:cNvPr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7047232" y="2691254"/>
            <a:ext cx="2695061" cy="4045173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2E32F459-64E4-C94E-AEEF-2EE47DE99D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History of CO2 pumped loops at CERN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D941191-23E5-856A-CDB8-18E7EB675FC2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284594" y="1825910"/>
            <a:ext cx="2637001" cy="2765163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15F2591-EF56-8873-5C47-6112968D3648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2291240" y="3957006"/>
            <a:ext cx="2961000" cy="274320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8" name="TextBox 5">
            <a:extLst>
              <a:ext uri="{FF2B5EF4-FFF2-40B4-BE49-F238E27FC236}">
                <a16:creationId xmlns:a16="http://schemas.microsoft.com/office/drawing/2014/main" id="{E206D914-F7A8-F469-9F6D-12A5BA3D804A}"/>
              </a:ext>
            </a:extLst>
          </p:cNvPr>
          <p:cNvSpPr txBox="1"/>
          <p:nvPr/>
        </p:nvSpPr>
        <p:spPr>
          <a:xfrm>
            <a:off x="284593" y="1775532"/>
            <a:ext cx="2637001" cy="503276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0004" tIns="44997" rIns="90004" bIns="44997" anchor="t" anchorCtr="0" compatLnSpc="0">
            <a:sp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600" i="0" u="none" strike="noStrike" kern="1200" cap="none" spc="0" baseline="0" dirty="0">
                <a:solidFill>
                  <a:srgbClr val="FFFFFF"/>
                </a:solidFill>
                <a:uFillTx/>
                <a:ea typeface="DejaVu Sans" pitchFamily="2"/>
                <a:cs typeface="Gargi-1.2b" pitchFamily="2"/>
              </a:rPr>
              <a:t>AMS-02</a:t>
            </a:r>
            <a:r>
              <a:rPr lang="en-US" sz="2600" b="1" i="0" u="none" strike="noStrike" kern="1200" cap="none" spc="0" baseline="0" dirty="0">
                <a:solidFill>
                  <a:srgbClr val="FFFFFF"/>
                </a:solidFill>
                <a:uFillTx/>
                <a:ea typeface="DejaVu Sans" pitchFamily="2"/>
                <a:cs typeface="Gargi-1.2b" pitchFamily="2"/>
              </a:rPr>
              <a:t> (2011)</a:t>
            </a:r>
          </a:p>
        </p:txBody>
      </p:sp>
      <p:sp>
        <p:nvSpPr>
          <p:cNvPr id="9" name="TextBox 6">
            <a:extLst>
              <a:ext uri="{FF2B5EF4-FFF2-40B4-BE49-F238E27FC236}">
                <a16:creationId xmlns:a16="http://schemas.microsoft.com/office/drawing/2014/main" id="{56EA0E16-42D9-3CA2-FEDB-8DD0FCE49E54}"/>
              </a:ext>
            </a:extLst>
          </p:cNvPr>
          <p:cNvSpPr txBox="1"/>
          <p:nvPr/>
        </p:nvSpPr>
        <p:spPr>
          <a:xfrm>
            <a:off x="2291239" y="3963065"/>
            <a:ext cx="2971800" cy="49790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0004" tIns="44997" rIns="90004" bIns="44997" anchor="t" anchorCtr="0" compatLnSpc="0">
            <a:sp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600" i="0" u="none" strike="noStrike" kern="1200" cap="none" spc="0" baseline="0" dirty="0">
                <a:solidFill>
                  <a:srgbClr val="FFFFFF"/>
                </a:solidFill>
                <a:uFillTx/>
                <a:ea typeface="DejaVu Sans" pitchFamily="2"/>
                <a:cs typeface="Gargi-1.2b" pitchFamily="2"/>
              </a:rPr>
              <a:t>LHCb VELO </a:t>
            </a:r>
            <a:r>
              <a:rPr lang="en-US" sz="2600" b="1" i="0" u="none" strike="noStrike" kern="1200" cap="none" spc="0" baseline="0" dirty="0">
                <a:solidFill>
                  <a:srgbClr val="FFFFFF"/>
                </a:solidFill>
                <a:uFillTx/>
                <a:ea typeface="DejaVu Sans" pitchFamily="2"/>
                <a:cs typeface="Gargi-1.2b" pitchFamily="2"/>
              </a:rPr>
              <a:t>(2008)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95C011B-8B00-765C-5572-3186F6656381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20000" contrast="-40000"/>
                    </a14:imgEffect>
                  </a14:imgLayer>
                </a14:imgProps>
              </a:ext>
            </a:extLst>
          </a:blip>
          <a:srcRect l="13916" r="16145"/>
          <a:stretch>
            <a:fillRect/>
          </a:stretch>
        </p:blipFill>
        <p:spPr>
          <a:xfrm>
            <a:off x="5044699" y="1778224"/>
            <a:ext cx="2510640" cy="274320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2" name="TextBox 9">
            <a:extLst>
              <a:ext uri="{FF2B5EF4-FFF2-40B4-BE49-F238E27FC236}">
                <a16:creationId xmlns:a16="http://schemas.microsoft.com/office/drawing/2014/main" id="{C4A5505A-64CC-4B6C-38FE-80BA230F6A51}"/>
              </a:ext>
            </a:extLst>
          </p:cNvPr>
          <p:cNvSpPr txBox="1"/>
          <p:nvPr/>
        </p:nvSpPr>
        <p:spPr>
          <a:xfrm>
            <a:off x="5100676" y="1741264"/>
            <a:ext cx="2510639" cy="90481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0004" tIns="44997" rIns="90004" bIns="44997" anchor="t" anchorCtr="0" compatLnSpc="0">
            <a:sp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600" i="0" u="none" strike="noStrike" kern="1200" cap="none" spc="0" baseline="0" dirty="0">
                <a:solidFill>
                  <a:schemeClr val="bg1"/>
                </a:solidFill>
                <a:uFillTx/>
                <a:ea typeface="DejaVu Sans" pitchFamily="2"/>
                <a:cs typeface="Gargi-1.2b" pitchFamily="2"/>
              </a:rPr>
              <a:t>ATLAS IBL upgrade </a:t>
            </a:r>
            <a:r>
              <a:rPr lang="en-US" sz="2600" b="1" i="0" u="none" strike="noStrike" kern="1200" cap="none" spc="0" baseline="0" dirty="0">
                <a:solidFill>
                  <a:schemeClr val="bg1"/>
                </a:solidFill>
                <a:uFillTx/>
                <a:ea typeface="DejaVu Sans" pitchFamily="2"/>
                <a:cs typeface="Gargi-1.2b" pitchFamily="2"/>
              </a:rPr>
              <a:t>(2014)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DC1FF32-E3E2-124D-1A34-45EA7EC436FC}"/>
              </a:ext>
            </a:extLst>
          </p:cNvPr>
          <p:cNvPicPr>
            <a:picLocks noChangeAspect="1"/>
          </p:cNvPicPr>
          <p:nvPr/>
        </p:nvPicPr>
        <p:blipFill>
          <a:blip r:embed="rId7">
            <a:alphaModFix/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-20000" contrast="-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9178209" y="1775532"/>
            <a:ext cx="2862740" cy="337010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4" name="TextBox 11">
            <a:extLst>
              <a:ext uri="{FF2B5EF4-FFF2-40B4-BE49-F238E27FC236}">
                <a16:creationId xmlns:a16="http://schemas.microsoft.com/office/drawing/2014/main" id="{6494E95B-D4AD-4537-46F2-9CCABE9453CE}"/>
              </a:ext>
            </a:extLst>
          </p:cNvPr>
          <p:cNvSpPr txBox="1"/>
          <p:nvPr/>
        </p:nvSpPr>
        <p:spPr>
          <a:xfrm>
            <a:off x="9350331" y="1775293"/>
            <a:ext cx="2618283" cy="91620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0004" tIns="44997" rIns="90004" bIns="44997" anchor="t" anchorCtr="0" compatLnSpc="0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600" i="0" u="none" strike="noStrike" kern="1200" cap="none" spc="0" baseline="0" dirty="0">
                <a:solidFill>
                  <a:srgbClr val="FAFAFA"/>
                </a:solidFill>
                <a:uFillTx/>
                <a:ea typeface="DejaVu Sans" pitchFamily="2"/>
                <a:cs typeface="Gargi-1.2b" pitchFamily="2"/>
              </a:rPr>
              <a:t>LHCb VELO + UT </a:t>
            </a:r>
            <a:r>
              <a:rPr lang="en-US" sz="2600" b="1" i="0" u="none" strike="noStrike" kern="1200" cap="none" spc="0" baseline="0" dirty="0">
                <a:solidFill>
                  <a:srgbClr val="FAFAFA"/>
                </a:solidFill>
                <a:uFillTx/>
                <a:ea typeface="DejaVu Sans" pitchFamily="2"/>
                <a:cs typeface="Gargi-1.2b" pitchFamily="2"/>
              </a:rPr>
              <a:t>(2022)</a:t>
            </a:r>
          </a:p>
        </p:txBody>
      </p:sp>
      <p:sp>
        <p:nvSpPr>
          <p:cNvPr id="11" name="TextBox 8">
            <a:extLst>
              <a:ext uri="{FF2B5EF4-FFF2-40B4-BE49-F238E27FC236}">
                <a16:creationId xmlns:a16="http://schemas.microsoft.com/office/drawing/2014/main" id="{96446122-199A-3DA5-CCB3-9D575F8629D4}"/>
              </a:ext>
            </a:extLst>
          </p:cNvPr>
          <p:cNvSpPr txBox="1"/>
          <p:nvPr/>
        </p:nvSpPr>
        <p:spPr>
          <a:xfrm>
            <a:off x="7047232" y="5784005"/>
            <a:ext cx="3093182" cy="91620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0004" tIns="44997" rIns="90004" bIns="44997" anchor="t" anchorCtr="0" compatLnSpc="0">
            <a:sp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600" i="0" u="none" strike="noStrike" kern="1200" cap="none" spc="0" baseline="0" dirty="0">
                <a:solidFill>
                  <a:srgbClr val="000000"/>
                </a:solidFill>
                <a:uFillTx/>
                <a:ea typeface="DejaVu Sans" pitchFamily="2"/>
                <a:cs typeface="Gargi-1.2b" pitchFamily="2"/>
              </a:rPr>
              <a:t>CMS Pixel Phase-1 upgrade </a:t>
            </a:r>
            <a:r>
              <a:rPr lang="en-US" sz="2600" b="1" i="0" u="none" strike="noStrike" kern="1200" cap="none" spc="0" baseline="0" dirty="0">
                <a:solidFill>
                  <a:srgbClr val="000000"/>
                </a:solidFill>
                <a:uFillTx/>
                <a:ea typeface="DejaVu Sans" pitchFamily="2"/>
                <a:cs typeface="Gargi-1.2b" pitchFamily="2"/>
              </a:rPr>
              <a:t>(2016)</a:t>
            </a:r>
          </a:p>
        </p:txBody>
      </p:sp>
    </p:spTree>
    <p:extLst>
      <p:ext uri="{BB962C8B-B14F-4D97-AF65-F5344CB8AC3E}">
        <p14:creationId xmlns:p14="http://schemas.microsoft.com/office/powerpoint/2010/main" val="10124374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80F861-19DA-77E9-B516-35CED18305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Phase-2 Hi-Lumi upgrade</a:t>
            </a:r>
            <a:endParaRPr lang="en-GB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72937F2B-2F70-253D-7D4D-CE562C3929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50186" y="1221898"/>
            <a:ext cx="4338126" cy="505701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4352C57-0286-FFDD-B17D-BCFF7CED18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40370" y="1302818"/>
            <a:ext cx="6742687" cy="5057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28972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2B03877-DE65-F3A4-F60F-F1C93B41B3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Matlab</a:t>
            </a:r>
            <a:r>
              <a:rPr lang="en-US" dirty="0"/>
              <a:t> to Python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12EE2D0-F3EA-377E-3CD1-6FA486C9FEE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408014"/>
            <a:ext cx="5093262" cy="4768949"/>
          </a:xfrm>
        </p:spPr>
        <p:txBody>
          <a:bodyPr/>
          <a:lstStyle/>
          <a:p>
            <a:r>
              <a:rPr lang="en-GB" b="1" dirty="0" err="1"/>
              <a:t>Matlab</a:t>
            </a:r>
            <a:r>
              <a:rPr lang="en-GB" b="1" dirty="0"/>
              <a:t> for everything</a:t>
            </a:r>
          </a:p>
          <a:p>
            <a:pPr lvl="1"/>
            <a:r>
              <a:rPr lang="en-GB" dirty="0"/>
              <a:t>Rich history of helper functions / toolboxes / code</a:t>
            </a:r>
          </a:p>
          <a:p>
            <a:pPr lvl="1"/>
            <a:r>
              <a:rPr lang="en-GB" dirty="0"/>
              <a:t>Nice ODE solvers</a:t>
            </a:r>
          </a:p>
          <a:p>
            <a:pPr lvl="1"/>
            <a:r>
              <a:rPr lang="en-GB" dirty="0"/>
              <a:t>Amazing plotting library</a:t>
            </a:r>
          </a:p>
          <a:p>
            <a:pPr lvl="1"/>
            <a:r>
              <a:rPr lang="en-GB" dirty="0"/>
              <a:t>‘Compact’ language</a:t>
            </a:r>
          </a:p>
          <a:p>
            <a:r>
              <a:rPr lang="en-GB" dirty="0"/>
              <a:t>Not open-source/free</a:t>
            </a:r>
          </a:p>
          <a:p>
            <a:r>
              <a:rPr lang="en-GB" dirty="0" err="1"/>
              <a:t>Timber→Matlab</a:t>
            </a:r>
            <a:r>
              <a:rPr lang="en-GB" dirty="0"/>
              <a:t> = Convoluted</a:t>
            </a:r>
          </a:p>
          <a:p>
            <a:pPr lvl="1"/>
            <a:r>
              <a:rPr lang="en-GB" dirty="0"/>
              <a:t>CSVs, intermediate steps…</a:t>
            </a:r>
          </a:p>
          <a:p>
            <a:r>
              <a:rPr lang="en-GB" dirty="0"/>
              <a:t>Chance to learn something new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03DB89D-F91A-5B0F-E64E-B7E85D79F0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408014"/>
            <a:ext cx="5181600" cy="4768949"/>
          </a:xfrm>
        </p:spPr>
        <p:txBody>
          <a:bodyPr/>
          <a:lstStyle/>
          <a:p>
            <a:r>
              <a:rPr lang="en-US" b="1" dirty="0"/>
              <a:t>Slowly migrating to Python</a:t>
            </a:r>
          </a:p>
          <a:p>
            <a:pPr lvl="1"/>
            <a:r>
              <a:rPr lang="en-GB" dirty="0"/>
              <a:t>Pressure drop/Heat transfer correlations</a:t>
            </a:r>
          </a:p>
          <a:p>
            <a:pPr lvl="1"/>
            <a:r>
              <a:rPr lang="en-GB" dirty="0"/>
              <a:t>Valve equations</a:t>
            </a:r>
          </a:p>
          <a:p>
            <a:pPr lvl="1"/>
            <a:r>
              <a:rPr lang="en-GB" dirty="0"/>
              <a:t>Finite volume 1D modelling</a:t>
            </a:r>
          </a:p>
          <a:p>
            <a:pPr lvl="1"/>
            <a:r>
              <a:rPr lang="en-GB" dirty="0"/>
              <a:t>Plotting data</a:t>
            </a:r>
          </a:p>
          <a:p>
            <a:pPr lvl="1"/>
            <a:r>
              <a:rPr lang="en-GB" dirty="0"/>
              <a:t>Post-processing and data analysis</a:t>
            </a:r>
          </a:p>
          <a:p>
            <a:pPr lvl="1"/>
            <a:r>
              <a:rPr lang="en-GB" dirty="0"/>
              <a:t>Visualisation</a:t>
            </a:r>
          </a:p>
          <a:p>
            <a:pPr lvl="1"/>
            <a:endParaRPr lang="en-GB" dirty="0"/>
          </a:p>
          <a:p>
            <a:r>
              <a:rPr lang="en-GB" dirty="0"/>
              <a:t>Long road ahead…</a:t>
            </a:r>
          </a:p>
        </p:txBody>
      </p:sp>
    </p:spTree>
    <p:extLst>
      <p:ext uri="{BB962C8B-B14F-4D97-AF65-F5344CB8AC3E}">
        <p14:creationId xmlns:p14="http://schemas.microsoft.com/office/powerpoint/2010/main" val="42714644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1323A05-ED87-53B2-1A04-6F8C7731A0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Simulations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36B03C0-6C12-418E-2987-E186E5C9B95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0D and 1D Finite Volume Modelling of control volumes.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013974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9B72D999-84AF-E7AE-34F9-77B851DACAF3}"/>
              </a:ext>
            </a:extLst>
          </p:cNvPr>
          <p:cNvSpPr/>
          <p:nvPr/>
        </p:nvSpPr>
        <p:spPr>
          <a:xfrm>
            <a:off x="6434356" y="5156703"/>
            <a:ext cx="755009" cy="128771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endParaRPr lang="en-GB" dirty="0"/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44065A3A-FFDF-F8F8-3441-258CF00ACFDA}"/>
              </a:ext>
            </a:extLst>
          </p:cNvPr>
          <p:cNvCxnSpPr>
            <a:cxnSpLocks/>
          </p:cNvCxnSpPr>
          <p:nvPr/>
        </p:nvCxnSpPr>
        <p:spPr>
          <a:xfrm>
            <a:off x="6453746" y="6175734"/>
            <a:ext cx="696840" cy="130912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BFD47C63-0B04-AE92-062E-70160DF98534}"/>
              </a:ext>
            </a:extLst>
          </p:cNvPr>
          <p:cNvCxnSpPr>
            <a:cxnSpLocks/>
          </p:cNvCxnSpPr>
          <p:nvPr/>
        </p:nvCxnSpPr>
        <p:spPr>
          <a:xfrm>
            <a:off x="6470659" y="5592791"/>
            <a:ext cx="691483" cy="94264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CA6EC96C-3B12-03D5-6855-12319621EBAF}"/>
              </a:ext>
            </a:extLst>
          </p:cNvPr>
          <p:cNvCxnSpPr>
            <a:cxnSpLocks/>
          </p:cNvCxnSpPr>
          <p:nvPr/>
        </p:nvCxnSpPr>
        <p:spPr>
          <a:xfrm>
            <a:off x="6465302" y="5867318"/>
            <a:ext cx="696840" cy="130912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9D08E2FE-3E7C-A1F1-9E1E-64BA829ECB49}"/>
              </a:ext>
            </a:extLst>
          </p:cNvPr>
          <p:cNvCxnSpPr>
            <a:cxnSpLocks/>
          </p:cNvCxnSpPr>
          <p:nvPr/>
        </p:nvCxnSpPr>
        <p:spPr>
          <a:xfrm>
            <a:off x="6482215" y="5320949"/>
            <a:ext cx="691483" cy="94264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itle 3">
            <a:extLst>
              <a:ext uri="{FF2B5EF4-FFF2-40B4-BE49-F238E27FC236}">
                <a16:creationId xmlns:a16="http://schemas.microsoft.com/office/drawing/2014/main" id="{BDA4E65A-DF47-5659-3FD7-C1220998B6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Accumulator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E9E9BC1-069E-2D01-0DFB-B18813C1F0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51370"/>
            <a:ext cx="5513626" cy="4825593"/>
          </a:xfrm>
        </p:spPr>
        <p:txBody>
          <a:bodyPr>
            <a:normAutofit lnSpcReduction="10000"/>
          </a:bodyPr>
          <a:lstStyle/>
          <a:p>
            <a:pPr>
              <a:lnSpc>
                <a:spcPct val="100000"/>
              </a:lnSpc>
            </a:pPr>
            <a:r>
              <a:rPr lang="en-US" dirty="0"/>
              <a:t>Reservoir with 2-phase CO2</a:t>
            </a:r>
          </a:p>
          <a:p>
            <a:pPr>
              <a:lnSpc>
                <a:spcPct val="100000"/>
              </a:lnSpc>
            </a:pPr>
            <a:r>
              <a:rPr lang="en-US" dirty="0"/>
              <a:t>Can be heated or cooled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Heat → Evaporate → raise pressure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Cool → Condense → lower pressure</a:t>
            </a:r>
          </a:p>
          <a:p>
            <a:pPr>
              <a:lnSpc>
                <a:spcPct val="100000"/>
              </a:lnSpc>
            </a:pPr>
            <a:r>
              <a:rPr lang="en-US" dirty="0"/>
              <a:t>Nuances: Safety valves, spray cooling, liquid in and out</a:t>
            </a:r>
          </a:p>
          <a:p>
            <a:pPr>
              <a:lnSpc>
                <a:spcPct val="100000"/>
              </a:lnSpc>
            </a:pPr>
            <a:r>
              <a:rPr lang="en-US" dirty="0"/>
              <a:t>Before: Homogeneous modelling</a:t>
            </a:r>
          </a:p>
          <a:p>
            <a:pPr>
              <a:lnSpc>
                <a:spcPct val="100000"/>
              </a:lnSpc>
            </a:pPr>
            <a:r>
              <a:rPr lang="en-US" dirty="0"/>
              <a:t>Now: Two-fluid model (vapour and liquid phases separate)</a:t>
            </a:r>
          </a:p>
          <a:p>
            <a:pPr lvl="1">
              <a:lnSpc>
                <a:spcPct val="100000"/>
              </a:lnSpc>
            </a:pPr>
            <a:r>
              <a:rPr lang="en-GB" dirty="0"/>
              <a:t>Python with </a:t>
            </a:r>
            <a:r>
              <a:rPr lang="en-GB" dirty="0" err="1"/>
              <a:t>Scipy</a:t>
            </a:r>
            <a:r>
              <a:rPr lang="en-GB" dirty="0"/>
              <a:t> DAE solvers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594E485-DE4B-5507-EF45-578D7B738815}"/>
              </a:ext>
            </a:extLst>
          </p:cNvPr>
          <p:cNvGrpSpPr/>
          <p:nvPr/>
        </p:nvGrpSpPr>
        <p:grpSpPr>
          <a:xfrm>
            <a:off x="7750736" y="1871336"/>
            <a:ext cx="2071562" cy="4621538"/>
            <a:chOff x="6975334" y="553812"/>
            <a:chExt cx="1715512" cy="4621538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B65EC800-B3ED-F652-9B2C-A3FA468312B7}"/>
                </a:ext>
              </a:extLst>
            </p:cNvPr>
            <p:cNvSpPr/>
            <p:nvPr/>
          </p:nvSpPr>
          <p:spPr>
            <a:xfrm>
              <a:off x="6975334" y="3839179"/>
              <a:ext cx="1715512" cy="1336171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16AD87E0-634D-BFE6-1026-6D31D445E3B5}"/>
                </a:ext>
              </a:extLst>
            </p:cNvPr>
            <p:cNvGrpSpPr/>
            <p:nvPr/>
          </p:nvGrpSpPr>
          <p:grpSpPr>
            <a:xfrm>
              <a:off x="6975334" y="553812"/>
              <a:ext cx="1715512" cy="4621536"/>
              <a:chOff x="6975334" y="553812"/>
              <a:chExt cx="1715512" cy="4621536"/>
            </a:xfrm>
          </p:grpSpPr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556512CC-B8BB-5A24-FFC4-649E348CE381}"/>
                  </a:ext>
                </a:extLst>
              </p:cNvPr>
              <p:cNvSpPr/>
              <p:nvPr/>
            </p:nvSpPr>
            <p:spPr>
              <a:xfrm>
                <a:off x="6975334" y="1221898"/>
                <a:ext cx="1715512" cy="3285367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id="{4D93916E-785C-C757-7B4E-F754621F7105}"/>
                  </a:ext>
                </a:extLst>
              </p:cNvPr>
              <p:cNvSpPr/>
              <p:nvPr/>
            </p:nvSpPr>
            <p:spPr>
              <a:xfrm>
                <a:off x="6975334" y="553812"/>
                <a:ext cx="1715512" cy="1336171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" name="Rectangle: Top Corners Rounded 8">
                <a:extLst>
                  <a:ext uri="{FF2B5EF4-FFF2-40B4-BE49-F238E27FC236}">
                    <a16:creationId xmlns:a16="http://schemas.microsoft.com/office/drawing/2014/main" id="{D2DEF143-05E0-84BF-8775-53BDD8B7B911}"/>
                  </a:ext>
                </a:extLst>
              </p:cNvPr>
              <p:cNvSpPr/>
              <p:nvPr/>
            </p:nvSpPr>
            <p:spPr>
              <a:xfrm rot="10800000">
                <a:off x="6975334" y="3641415"/>
                <a:ext cx="1715512" cy="1533933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83CC61EE-921C-0131-3C65-31FE4682D7BC}"/>
              </a:ext>
            </a:extLst>
          </p:cNvPr>
          <p:cNvSpPr/>
          <p:nvPr/>
        </p:nvSpPr>
        <p:spPr>
          <a:xfrm>
            <a:off x="10228670" y="291314"/>
            <a:ext cx="420786" cy="1229990"/>
          </a:xfrm>
          <a:prstGeom prst="rect">
            <a:avLst/>
          </a:prstGeom>
          <a:gradFill>
            <a:gsLst>
              <a:gs pos="0">
                <a:schemeClr val="accent6">
                  <a:lumMod val="20000"/>
                  <a:lumOff val="80000"/>
                </a:schemeClr>
              </a:gs>
              <a:gs pos="100000">
                <a:schemeClr val="accent6">
                  <a:lumMod val="75000"/>
                </a:schemeClr>
              </a:gs>
            </a:gsLst>
            <a:lin ang="5400000" scaled="1"/>
          </a:gra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Cooling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C88AF2C-4DE6-86ED-4602-B47F7D3619C9}"/>
              </a:ext>
            </a:extLst>
          </p:cNvPr>
          <p:cNvSpPr/>
          <p:nvPr/>
        </p:nvSpPr>
        <p:spPr>
          <a:xfrm>
            <a:off x="10649456" y="291314"/>
            <a:ext cx="420786" cy="1229990"/>
          </a:xfrm>
          <a:prstGeom prst="rect">
            <a:avLst/>
          </a:prstGeom>
          <a:gradFill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tx2">
                  <a:lumMod val="50000"/>
                  <a:lumOff val="50000"/>
                </a:schemeClr>
              </a:gs>
            </a:gsLst>
            <a:lin ang="5400000" scaled="1"/>
          </a:gra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" name="Connector: Elbow 14">
            <a:extLst>
              <a:ext uri="{FF2B5EF4-FFF2-40B4-BE49-F238E27FC236}">
                <a16:creationId xmlns:a16="http://schemas.microsoft.com/office/drawing/2014/main" id="{635B326C-3ACA-C02C-6380-F9FE3B153F87}"/>
              </a:ext>
            </a:extLst>
          </p:cNvPr>
          <p:cNvCxnSpPr>
            <a:cxnSpLocks/>
            <a:stCxn id="7" idx="0"/>
            <a:endCxn id="12" idx="0"/>
          </p:cNvCxnSpPr>
          <p:nvPr/>
        </p:nvCxnSpPr>
        <p:spPr>
          <a:xfrm rot="5400000" flipH="1" flipV="1">
            <a:off x="8822779" y="255052"/>
            <a:ext cx="1580022" cy="1652546"/>
          </a:xfrm>
          <a:prstGeom prst="bentConnector3">
            <a:avLst>
              <a:gd name="adj1" fmla="val 109042"/>
            </a:avLst>
          </a:prstGeom>
          <a:ln w="53975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8" name="Connector: Elbow 17">
            <a:extLst>
              <a:ext uri="{FF2B5EF4-FFF2-40B4-BE49-F238E27FC236}">
                <a16:creationId xmlns:a16="http://schemas.microsoft.com/office/drawing/2014/main" id="{3BC279D2-01BC-8A7C-8F86-E21AB90274B3}"/>
              </a:ext>
            </a:extLst>
          </p:cNvPr>
          <p:cNvCxnSpPr>
            <a:cxnSpLocks/>
            <a:stCxn id="7" idx="7"/>
            <a:endCxn id="12" idx="2"/>
          </p:cNvCxnSpPr>
          <p:nvPr/>
        </p:nvCxnSpPr>
        <p:spPr>
          <a:xfrm rot="5400000" flipH="1" flipV="1">
            <a:off x="9706139" y="1334090"/>
            <a:ext cx="545710" cy="920138"/>
          </a:xfrm>
          <a:prstGeom prst="bentConnector3">
            <a:avLst>
              <a:gd name="adj1" fmla="val 50000"/>
            </a:avLst>
          </a:prstGeom>
          <a:ln w="53975"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4" name="Connector: Elbow 23">
            <a:extLst>
              <a:ext uri="{FF2B5EF4-FFF2-40B4-BE49-F238E27FC236}">
                <a16:creationId xmlns:a16="http://schemas.microsoft.com/office/drawing/2014/main" id="{29B76E89-F9CA-7CB7-AC2C-EA23740320B0}"/>
              </a:ext>
            </a:extLst>
          </p:cNvPr>
          <p:cNvCxnSpPr>
            <a:cxnSpLocks/>
            <a:stCxn id="13" idx="0"/>
          </p:cNvCxnSpPr>
          <p:nvPr/>
        </p:nvCxnSpPr>
        <p:spPr>
          <a:xfrm rot="5400000" flipH="1" flipV="1">
            <a:off x="11285695" y="-304208"/>
            <a:ext cx="169677" cy="1021369"/>
          </a:xfrm>
          <a:prstGeom prst="bentConnector2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Connector: Elbow 25">
            <a:extLst>
              <a:ext uri="{FF2B5EF4-FFF2-40B4-BE49-F238E27FC236}">
                <a16:creationId xmlns:a16="http://schemas.microsoft.com/office/drawing/2014/main" id="{D545A6C7-6757-2044-BBE0-2B30CE5042E1}"/>
              </a:ext>
            </a:extLst>
          </p:cNvPr>
          <p:cNvCxnSpPr>
            <a:cxnSpLocks/>
            <a:stCxn id="13" idx="2"/>
          </p:cNvCxnSpPr>
          <p:nvPr/>
        </p:nvCxnSpPr>
        <p:spPr>
          <a:xfrm rot="16200000" flipH="1">
            <a:off x="11291627" y="1089525"/>
            <a:ext cx="272855" cy="1136411"/>
          </a:xfrm>
          <a:prstGeom prst="bentConnector2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Connector: Elbow 30">
            <a:extLst>
              <a:ext uri="{FF2B5EF4-FFF2-40B4-BE49-F238E27FC236}">
                <a16:creationId xmlns:a16="http://schemas.microsoft.com/office/drawing/2014/main" id="{8D91CDCA-B226-AA07-4E05-992B906E639B}"/>
              </a:ext>
            </a:extLst>
          </p:cNvPr>
          <p:cNvCxnSpPr>
            <a:stCxn id="9" idx="3"/>
            <a:endCxn id="29" idx="2"/>
          </p:cNvCxnSpPr>
          <p:nvPr/>
        </p:nvCxnSpPr>
        <p:spPr>
          <a:xfrm rot="5400000" flipH="1">
            <a:off x="7774959" y="5481315"/>
            <a:ext cx="48459" cy="1974656"/>
          </a:xfrm>
          <a:prstGeom prst="bentConnector3">
            <a:avLst>
              <a:gd name="adj1" fmla="val -471739"/>
            </a:avLst>
          </a:prstGeom>
          <a:ln w="38100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Flowchart: Collate 32">
            <a:extLst>
              <a:ext uri="{FF2B5EF4-FFF2-40B4-BE49-F238E27FC236}">
                <a16:creationId xmlns:a16="http://schemas.microsoft.com/office/drawing/2014/main" id="{21784D72-2D74-AF91-764B-08F3D37C8E0C}"/>
              </a:ext>
            </a:extLst>
          </p:cNvPr>
          <p:cNvSpPr/>
          <p:nvPr/>
        </p:nvSpPr>
        <p:spPr>
          <a:xfrm>
            <a:off x="6656663" y="4239991"/>
            <a:ext cx="310393" cy="347950"/>
          </a:xfrm>
          <a:prstGeom prst="flowChartCollat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ED4D1CC1-576A-D59B-10B2-97C9D627BA58}"/>
              </a:ext>
            </a:extLst>
          </p:cNvPr>
          <p:cNvCxnSpPr>
            <a:stCxn id="33" idx="2"/>
            <a:endCxn id="29" idx="0"/>
          </p:cNvCxnSpPr>
          <p:nvPr/>
        </p:nvCxnSpPr>
        <p:spPr>
          <a:xfrm>
            <a:off x="6811860" y="4587941"/>
            <a:ext cx="1" cy="568762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Connector: Elbow 36">
            <a:extLst>
              <a:ext uri="{FF2B5EF4-FFF2-40B4-BE49-F238E27FC236}">
                <a16:creationId xmlns:a16="http://schemas.microsoft.com/office/drawing/2014/main" id="{10D45875-6953-2552-AE76-7D540CE4DF0D}"/>
              </a:ext>
            </a:extLst>
          </p:cNvPr>
          <p:cNvCxnSpPr>
            <a:stCxn id="33" idx="0"/>
            <a:endCxn id="7" idx="1"/>
          </p:cNvCxnSpPr>
          <p:nvPr/>
        </p:nvCxnSpPr>
        <p:spPr>
          <a:xfrm rot="5400000" flipH="1" flipV="1">
            <a:off x="6346496" y="2532379"/>
            <a:ext cx="2172977" cy="1242249"/>
          </a:xfrm>
          <a:prstGeom prst="bentConnector3">
            <a:avLst>
              <a:gd name="adj1" fmla="val 119525"/>
            </a:avLst>
          </a:prstGeom>
          <a:ln w="38100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8" name="Rectangle 67">
            <a:extLst>
              <a:ext uri="{FF2B5EF4-FFF2-40B4-BE49-F238E27FC236}">
                <a16:creationId xmlns:a16="http://schemas.microsoft.com/office/drawing/2014/main" id="{D4C41F5B-DD8C-459D-0698-656CFACCF389}"/>
              </a:ext>
            </a:extLst>
          </p:cNvPr>
          <p:cNvSpPr/>
          <p:nvPr/>
        </p:nvSpPr>
        <p:spPr>
          <a:xfrm>
            <a:off x="6554549" y="4958939"/>
            <a:ext cx="56308" cy="1419001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F72A5740-D388-86C5-3FDB-36AE2BA1A5E1}"/>
              </a:ext>
            </a:extLst>
          </p:cNvPr>
          <p:cNvSpPr/>
          <p:nvPr/>
        </p:nvSpPr>
        <p:spPr>
          <a:xfrm>
            <a:off x="6987001" y="4930422"/>
            <a:ext cx="56308" cy="1419001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5203C80D-3427-07BC-D556-A98F5B88A778}"/>
              </a:ext>
            </a:extLst>
          </p:cNvPr>
          <p:cNvCxnSpPr>
            <a:cxnSpLocks/>
            <a:stCxn id="29" idx="2"/>
          </p:cNvCxnSpPr>
          <p:nvPr/>
        </p:nvCxnSpPr>
        <p:spPr>
          <a:xfrm flipV="1">
            <a:off x="6811861" y="6308521"/>
            <a:ext cx="350281" cy="135892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CD29DA31-BA54-6683-9D02-CF172D9BBA5D}"/>
              </a:ext>
            </a:extLst>
          </p:cNvPr>
          <p:cNvCxnSpPr>
            <a:cxnSpLocks/>
          </p:cNvCxnSpPr>
          <p:nvPr/>
        </p:nvCxnSpPr>
        <p:spPr>
          <a:xfrm flipV="1">
            <a:off x="6453746" y="6008358"/>
            <a:ext cx="708396" cy="165501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CAE7B6C0-F02F-0610-AEAA-5289420F3F55}"/>
              </a:ext>
            </a:extLst>
          </p:cNvPr>
          <p:cNvCxnSpPr>
            <a:cxnSpLocks/>
          </p:cNvCxnSpPr>
          <p:nvPr/>
        </p:nvCxnSpPr>
        <p:spPr>
          <a:xfrm flipV="1">
            <a:off x="6453746" y="5700421"/>
            <a:ext cx="708396" cy="165501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45A080CA-D244-C9C0-F37B-1ECD50D29F91}"/>
              </a:ext>
            </a:extLst>
          </p:cNvPr>
          <p:cNvCxnSpPr>
            <a:cxnSpLocks/>
          </p:cNvCxnSpPr>
          <p:nvPr/>
        </p:nvCxnSpPr>
        <p:spPr>
          <a:xfrm flipV="1">
            <a:off x="6465302" y="5428579"/>
            <a:ext cx="708396" cy="165501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FB436DBD-4801-CFA4-D93B-E5467369F0AF}"/>
              </a:ext>
            </a:extLst>
          </p:cNvPr>
          <p:cNvCxnSpPr>
            <a:cxnSpLocks/>
            <a:endCxn id="29" idx="0"/>
          </p:cNvCxnSpPr>
          <p:nvPr/>
        </p:nvCxnSpPr>
        <p:spPr>
          <a:xfrm flipV="1">
            <a:off x="6473758" y="5156703"/>
            <a:ext cx="338103" cy="163626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0" name="TextBox 69">
            <a:extLst>
              <a:ext uri="{FF2B5EF4-FFF2-40B4-BE49-F238E27FC236}">
                <a16:creationId xmlns:a16="http://schemas.microsoft.com/office/drawing/2014/main" id="{FB58F37B-C443-DAD1-2918-37F07A7C6F19}"/>
              </a:ext>
            </a:extLst>
          </p:cNvPr>
          <p:cNvSpPr txBox="1"/>
          <p:nvPr/>
        </p:nvSpPr>
        <p:spPr>
          <a:xfrm rot="16200000">
            <a:off x="6166960" y="5614643"/>
            <a:ext cx="1285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Heating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9365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5AF2B5-CF94-D1F2-500E-55E0BEAD72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Homogeneous Model in </a:t>
            </a:r>
            <a:r>
              <a:rPr lang="en-US" dirty="0" err="1"/>
              <a:t>Matlab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AAA701-DF06-C9DF-B23D-3607E718C7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1950" y="1351370"/>
            <a:ext cx="4695825" cy="5141504"/>
          </a:xfrm>
        </p:spPr>
        <p:txBody>
          <a:bodyPr/>
          <a:lstStyle/>
          <a:p>
            <a:r>
              <a:rPr lang="en-US" dirty="0"/>
              <a:t>Very basic model:</a:t>
            </a:r>
          </a:p>
          <a:p>
            <a:pPr lvl="1"/>
            <a:r>
              <a:rPr lang="en-US" dirty="0"/>
              <a:t>Mass balance</a:t>
            </a:r>
          </a:p>
          <a:p>
            <a:pPr lvl="1"/>
            <a:r>
              <a:rPr lang="en-US" dirty="0"/>
              <a:t>Energy balance</a:t>
            </a:r>
          </a:p>
          <a:p>
            <a:pPr lvl="1"/>
            <a:r>
              <a:rPr lang="en-US" dirty="0"/>
              <a:t>Pressure/enthalpy as state variables</a:t>
            </a:r>
          </a:p>
          <a:p>
            <a:r>
              <a:rPr lang="en-US" dirty="0">
                <a:latin typeface="Consolas" panose="020B0609020204030204" pitchFamily="49" charset="0"/>
              </a:rPr>
              <a:t>y = A\B</a:t>
            </a:r>
          </a:p>
          <a:p>
            <a:pPr lvl="1"/>
            <a:r>
              <a:rPr lang="en-US" dirty="0"/>
              <a:t>Backslash operator </a:t>
            </a:r>
            <a:r>
              <a:rPr lang="en-US" b="1" dirty="0">
                <a:solidFill>
                  <a:srgbClr val="FF66FF"/>
                </a:solidFill>
              </a:rPr>
              <a:t>&lt;3</a:t>
            </a:r>
          </a:p>
          <a:p>
            <a:r>
              <a:rPr lang="en-GB" dirty="0" err="1"/>
              <a:t>Matlab</a:t>
            </a:r>
            <a:endParaRPr lang="en-GB" dirty="0"/>
          </a:p>
          <a:p>
            <a:pPr lvl="1"/>
            <a:r>
              <a:rPr lang="en-GB" dirty="0"/>
              <a:t>ODE15s</a:t>
            </a:r>
          </a:p>
          <a:p>
            <a:pPr lvl="1"/>
            <a:r>
              <a:rPr lang="en-GB" dirty="0"/>
              <a:t>ODE15i (Implicit form)</a:t>
            </a:r>
          </a:p>
          <a:p>
            <a:pPr lvl="1"/>
            <a:r>
              <a:rPr lang="en-GB" dirty="0"/>
              <a:t>Progress plot while solving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7C0F25B-2986-252E-FFB9-2A2AC111EE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14949" y="1293899"/>
            <a:ext cx="6667501" cy="5395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48559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</TotalTime>
  <Words>775</Words>
  <Application>Microsoft Office PowerPoint</Application>
  <PresentationFormat>Widescreen</PresentationFormat>
  <Paragraphs>163</Paragraphs>
  <Slides>24</Slides>
  <Notes>1</Notes>
  <HiddenSlides>0</HiddenSlides>
  <MMClips>5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1" baseType="lpstr">
      <vt:lpstr>Aptos</vt:lpstr>
      <vt:lpstr>Aptos Display</vt:lpstr>
      <vt:lpstr>Arial</vt:lpstr>
      <vt:lpstr>Cambria Math</vt:lpstr>
      <vt:lpstr>Consolas</vt:lpstr>
      <vt:lpstr>DejaVu Sans</vt:lpstr>
      <vt:lpstr>Office Theme</vt:lpstr>
      <vt:lpstr>Simulations, Post-Processing and Visualisations of Detector Cooling Systems</vt:lpstr>
      <vt:lpstr>Disclaimer</vt:lpstr>
      <vt:lpstr>Cooling systems: An overview</vt:lpstr>
      <vt:lpstr>History of CO2 pumped loops at CERN</vt:lpstr>
      <vt:lpstr>Phase-2 Hi-Lumi upgrade</vt:lpstr>
      <vt:lpstr>Matlab to Python</vt:lpstr>
      <vt:lpstr>Simulations</vt:lpstr>
      <vt:lpstr>Accumulator</vt:lpstr>
      <vt:lpstr>Homogeneous Model in Matlab</vt:lpstr>
      <vt:lpstr>Two-Fluid Model</vt:lpstr>
      <vt:lpstr>Rapid-pressurisation example</vt:lpstr>
      <vt:lpstr>Safety valve flow</vt:lpstr>
      <vt:lpstr>Data analysis and post-processing</vt:lpstr>
      <vt:lpstr>Scanning the pump </vt:lpstr>
      <vt:lpstr>Developing auto-scan</vt:lpstr>
      <vt:lpstr>Data analysis</vt:lpstr>
      <vt:lpstr>Overall pump curves</vt:lpstr>
      <vt:lpstr>Visualisations</vt:lpstr>
      <vt:lpstr>Glean: visualising thermofluid systems</vt:lpstr>
      <vt:lpstr>Python vs Matlab implementation</vt:lpstr>
      <vt:lpstr>Python implementation</vt:lpstr>
      <vt:lpstr>Repositories</vt:lpstr>
      <vt:lpstr>Reflections</vt:lpstr>
      <vt:lpstr>Thank You.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Viren Bhanot</dc:creator>
  <cp:lastModifiedBy>Viren Bhanot</cp:lastModifiedBy>
  <cp:revision>76</cp:revision>
  <dcterms:created xsi:type="dcterms:W3CDTF">2025-10-27T10:00:22Z</dcterms:created>
  <dcterms:modified xsi:type="dcterms:W3CDTF">2025-10-27T12:48:19Z</dcterms:modified>
</cp:coreProperties>
</file>