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9" r:id="rId2"/>
    <p:sldId id="374" r:id="rId3"/>
    <p:sldId id="393" r:id="rId4"/>
    <p:sldId id="394" r:id="rId5"/>
    <p:sldId id="368" r:id="rId6"/>
    <p:sldId id="375" r:id="rId7"/>
    <p:sldId id="370" r:id="rId8"/>
    <p:sldId id="376" r:id="rId9"/>
    <p:sldId id="377" r:id="rId10"/>
    <p:sldId id="387" r:id="rId11"/>
    <p:sldId id="269" r:id="rId12"/>
    <p:sldId id="260" r:id="rId13"/>
    <p:sldId id="390" r:id="rId14"/>
    <p:sldId id="261" r:id="rId15"/>
    <p:sldId id="372" r:id="rId16"/>
    <p:sldId id="267" r:id="rId17"/>
    <p:sldId id="264" r:id="rId18"/>
    <p:sldId id="266" r:id="rId19"/>
    <p:sldId id="373" r:id="rId20"/>
    <p:sldId id="268" r:id="rId21"/>
    <p:sldId id="379" r:id="rId22"/>
    <p:sldId id="392" r:id="rId23"/>
    <p:sldId id="378" r:id="rId24"/>
    <p:sldId id="389" r:id="rId25"/>
    <p:sldId id="380" r:id="rId26"/>
    <p:sldId id="381" r:id="rId27"/>
    <p:sldId id="382" r:id="rId28"/>
    <p:sldId id="384" r:id="rId29"/>
    <p:sldId id="391" r:id="rId30"/>
    <p:sldId id="405" r:id="rId31"/>
    <p:sldId id="411" r:id="rId32"/>
    <p:sldId id="412" r:id="rId33"/>
    <p:sldId id="408" r:id="rId34"/>
    <p:sldId id="410" r:id="rId35"/>
    <p:sldId id="407" r:id="rId36"/>
    <p:sldId id="395" r:id="rId37"/>
    <p:sldId id="396" r:id="rId38"/>
    <p:sldId id="397" r:id="rId39"/>
    <p:sldId id="398" r:id="rId40"/>
    <p:sldId id="40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83221" autoAdjust="0"/>
  </p:normalViewPr>
  <p:slideViewPr>
    <p:cSldViewPr snapToObjects="1">
      <p:cViewPr varScale="1">
        <p:scale>
          <a:sx n="90" d="100"/>
          <a:sy n="90" d="100"/>
        </p:scale>
        <p:origin x="1341" y="60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85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91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$V_{\pi}= - \frac{\lambda g}{n_3^3 r_{33} L \Gamma}$ </a:t>
            </a:r>
          </a:p>
          <a:p>
            <a:endParaRPr lang="en-GB" dirty="0"/>
          </a:p>
          <a:p>
            <a:r>
              <a:rPr lang="en-GB" dirty="0"/>
              <a:t>$\Delta \phi = - \frac{\pi L}{\lambda} n_3^3 r_{33} \frac{V}{g} \Gamma$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95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47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D3F83-B549-B638-D6E6-87ED43FBC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2D8B9E-BFDB-AE5C-485F-6F25FC7C71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0CBB20-3632-EDF5-6550-BB59271DC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575C1-51D7-DB91-ADCE-2D45A04580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54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4457E-C53E-FF79-4AB5-2BA02DBFB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6A69A0-D61B-05F6-2647-8E3570135B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18005E-737A-CD82-D036-010677EE6D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FE9ED-3DA1-41F9-C99B-B0B0406972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03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5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80268-E7F6-A9F2-EF5D-DEB4360C2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22C73E-FD44-D009-BCAF-85FE027549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FC46F7-EB4D-A849-A565-ECC4612D87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6081F-CF6B-084F-C5E7-980D8A9E2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48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FA079-CBA1-C8C6-B1AF-D35FC8B4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631FA1-9469-3AC2-A79F-7B9DF6754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D610C5-83B8-A894-DB88-11759AC62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5465EF-0960-9707-CE7D-1C1245A820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72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F57EA-7B1D-37C7-B0C2-E23B56D99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A59AB6-1A51-3C4E-F17A-AFCF7B09F6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C3A833-1045-9A69-026B-E29EA69225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71F3B-EA92-C496-3DF1-28FD2D7E20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9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5E3F218-3A28-0020-EB68-9A1C7A56BC6E}"/>
              </a:ext>
            </a:extLst>
          </p:cNvPr>
          <p:cNvGrpSpPr/>
          <p:nvPr userDrawn="1"/>
        </p:nvGrpSpPr>
        <p:grpSpPr>
          <a:xfrm>
            <a:off x="2927648" y="2395780"/>
            <a:ext cx="6228352" cy="2066439"/>
            <a:chOff x="5052224" y="714489"/>
            <a:chExt cx="6228352" cy="2066439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EE4B09E4-4C45-B860-7DF9-EB1A4CBC26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  <p:pic>
          <p:nvPicPr>
            <p:cNvPr id="7" name="Picture 2" descr="Royal Holloway, University of London">
              <a:extLst>
                <a:ext uri="{FF2B5EF4-FFF2-40B4-BE49-F238E27FC236}">
                  <a16:creationId xmlns:a16="http://schemas.microsoft.com/office/drawing/2014/main" id="{ACF297A2-A6AA-4E32-5626-4D915AE80A0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121" y="721881"/>
              <a:ext cx="4122455" cy="2059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C2A1718-5652-6746-87EA-2129C5FBB0DE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D329237-9A28-7F47-B6F4-ED5E1F4D6B14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DE4D9939-E67D-404A-BFAF-D6865F994267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922FD57-7E01-2947-A36A-572802D78600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060ADF95-1D50-A346-9F36-9D11B5959A20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30B6D7F9-B89E-4E44-88DB-D2B03C1575BD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2CA310A-8036-D740-9C67-C96559B7989C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F864767-D034-6F4D-A79A-403E389348E4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A5B03441-D3E1-7842-803A-ECC2015F2216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5FBFAC2-1082-0349-931A-E17E3D1FD5EA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3EF7B39-23DF-A840-A7BA-86E01E93D669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037E494-8AEE-344E-B8BB-A4B2E261658F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29B46AD-AE35-A04A-BBC1-316D1F62DB10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558FDC-26AC-9D9B-3E6B-BCD025F09095}"/>
              </a:ext>
            </a:extLst>
          </p:cNvPr>
          <p:cNvGrpSpPr/>
          <p:nvPr userDrawn="1"/>
        </p:nvGrpSpPr>
        <p:grpSpPr>
          <a:xfrm>
            <a:off x="2981823" y="836712"/>
            <a:ext cx="6228352" cy="2066439"/>
            <a:chOff x="5052224" y="714489"/>
            <a:chExt cx="6228352" cy="2066439"/>
          </a:xfrm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A2679B87-F92D-91F6-69BF-481624EE6C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  <p:pic>
          <p:nvPicPr>
            <p:cNvPr id="2050" name="Picture 2" descr="Royal Holloway, University of London">
              <a:extLst>
                <a:ext uri="{FF2B5EF4-FFF2-40B4-BE49-F238E27FC236}">
                  <a16:creationId xmlns:a16="http://schemas.microsoft.com/office/drawing/2014/main" id="{3721DFCE-84AA-ABD0-8AF2-F145377096C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121" y="721881"/>
              <a:ext cx="4122455" cy="2059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7FC59C3C-3539-0F4E-8F5B-F97EBD723FC3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7FC59C3C-3539-0F4E-8F5B-F97EBD723FC3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2C63C51-3C01-364C-8C1F-513415625717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7823244-45B8-6B4F-9B08-B3ECCA62DD59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E5029319-06AA-7F42-ADF7-19DBBD11312C}" type="datetime1">
              <a:rPr lang="de-CH" smtClean="0"/>
              <a:t>03.07.2025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26" name="Picture 2" descr="Royal Holloway University Rebranding by The Team - Logo-Designer.co">
            <a:extLst>
              <a:ext uri="{FF2B5EF4-FFF2-40B4-BE49-F238E27FC236}">
                <a16:creationId xmlns:a16="http://schemas.microsoft.com/office/drawing/2014/main" id="{232E6971-A5E8-5978-D8B2-EB8C408806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7" y="6364600"/>
            <a:ext cx="613753" cy="37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3C5A2491-9EF2-56DB-5921-26C76F0C2B14}"/>
              </a:ext>
            </a:extLst>
          </p:cNvPr>
          <p:cNvSpPr txBox="1">
            <a:spLocks/>
          </p:cNvSpPr>
          <p:nvPr userDrawn="1"/>
        </p:nvSpPr>
        <p:spPr>
          <a:xfrm>
            <a:off x="1720407" y="6378349"/>
            <a:ext cx="2431377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Daniel Harryman</a:t>
            </a: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8ACC425C-E9BC-03E5-2A9E-FAF0C6165CD9}"/>
              </a:ext>
            </a:extLst>
          </p:cNvPr>
          <p:cNvSpPr txBox="1">
            <a:spLocks/>
          </p:cNvSpPr>
          <p:nvPr userDrawn="1"/>
        </p:nvSpPr>
        <p:spPr>
          <a:xfrm>
            <a:off x="8472802" y="6378349"/>
            <a:ext cx="2431377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04/07/2025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08185803-E8B6-80A5-1532-7167A1D0F075}"/>
              </a:ext>
            </a:extLst>
          </p:cNvPr>
          <p:cNvSpPr txBox="1">
            <a:spLocks/>
          </p:cNvSpPr>
          <p:nvPr userDrawn="1"/>
        </p:nvSpPr>
        <p:spPr>
          <a:xfrm>
            <a:off x="3430841" y="6390389"/>
            <a:ext cx="2431377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IQ Demodulation for EO-BPM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dirty="0"/>
              <a:t>IQ Demodulation for EO-BPM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41168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Daniel Harryman</a:t>
            </a:r>
          </a:p>
          <a:p>
            <a:pPr algn="l"/>
            <a:r>
              <a:rPr lang="en-US" b="0" dirty="0"/>
              <a:t>04/07/2025</a:t>
            </a:r>
          </a:p>
          <a:p>
            <a:pPr algn="l"/>
            <a:r>
              <a:rPr lang="en-US" dirty="0"/>
              <a:t>Acknowledgements:</a:t>
            </a:r>
          </a:p>
          <a:p>
            <a:r>
              <a:rPr lang="en-US" b="0" dirty="0"/>
              <a:t>Max Bosman, Stephen Gibson, Tom Levens, Thibaut Lefevre, Andreas </a:t>
            </a:r>
            <a:r>
              <a:rPr lang="en-US" b="0" dirty="0" err="1"/>
              <a:t>Schloegelhofer</a:t>
            </a:r>
            <a:r>
              <a:rPr lang="en-US" b="0" dirty="0"/>
              <a:t>, CLEAR operations team.  </a:t>
            </a:r>
          </a:p>
          <a:p>
            <a:pPr algn="l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0C473-A8C7-D5BA-F167-42F32F8AD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DF0D41-9C3E-420C-1B27-072F1CB0C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IQ Theory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F926-074B-0C5A-56E9-094B121DED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92229FA9-C3A9-1717-215B-312FD32FFD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9336" y="836713"/>
            <a:ext cx="4416069" cy="2649642"/>
          </a:xfrm>
        </p:spPr>
      </p:pic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FAE4BC61-6EC0-56BF-CF16-A24D118C5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3429000"/>
            <a:ext cx="4416069" cy="2649641"/>
          </a:xfrm>
          <a:prstGeom prst="rect">
            <a:avLst/>
          </a:prstGeom>
        </p:spPr>
      </p:pic>
      <p:pic>
        <p:nvPicPr>
          <p:cNvPr id="9" name="Picture 8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06BBBDD9-6D47-143D-7F92-8D5D6211C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5755" y="1737933"/>
            <a:ext cx="5644429" cy="338213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7F493B-45CD-2BCE-5BBF-D1A17F403CBC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535405" y="2161534"/>
            <a:ext cx="1862800" cy="9871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8627C2-22E9-E3A0-266B-2314CDEE3B41}"/>
              </a:ext>
            </a:extLst>
          </p:cNvPr>
          <p:cNvCxnSpPr>
            <a:cxnSpLocks/>
          </p:cNvCxnSpPr>
          <p:nvPr/>
        </p:nvCxnSpPr>
        <p:spPr>
          <a:xfrm flipV="1">
            <a:off x="4552955" y="3573016"/>
            <a:ext cx="1862800" cy="102691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5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computer system&#10;&#10;AI-generated content may be incorrect.">
            <a:extLst>
              <a:ext uri="{FF2B5EF4-FFF2-40B4-BE49-F238E27FC236}">
                <a16:creationId xmlns:a16="http://schemas.microsoft.com/office/drawing/2014/main" id="{53FF7D18-10DA-4742-1ACD-82E0A8A59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382" y="2780928"/>
            <a:ext cx="6381525" cy="282047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EFC14CD-950B-6B51-E7B3-EDC73C037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 for fixed initial phase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C8631-E320-A19D-89A2-A80F28991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579"/>
            <a:ext cx="4895923" cy="460851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Side mode single WP configuration:</a:t>
            </a:r>
          </a:p>
          <a:p>
            <a:pPr marL="0" indent="0">
              <a:buNone/>
            </a:pPr>
            <a:r>
              <a:rPr lang="en-GB" dirty="0"/>
              <a:t>Feedback controller reads a DC voltage from the PDA36A + LPF. </a:t>
            </a:r>
          </a:p>
          <a:p>
            <a:pPr marL="0" indent="0">
              <a:buNone/>
            </a:pPr>
            <a:r>
              <a:rPr lang="en-GB" dirty="0"/>
              <a:t>The working point voltage is the DC voltage used as the feedback controller setpoint.</a:t>
            </a:r>
          </a:p>
          <a:p>
            <a:pPr marL="0" indent="0">
              <a:buNone/>
            </a:pPr>
            <a:r>
              <a:rPr lang="en-GB" dirty="0"/>
              <a:t>Bias voltage fed to the phase controller is updated to keep the DC level output from the slow detector fixed.</a:t>
            </a:r>
          </a:p>
          <a:p>
            <a:pPr marL="0" indent="0">
              <a:buNone/>
            </a:pPr>
            <a:r>
              <a:rPr lang="en-GB" dirty="0"/>
              <a:t>Different setpoint voltages produce different initial phases.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91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BC0787-D071-6290-0C33-F1C7B169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System</a:t>
            </a:r>
            <a:endParaRPr lang="en-GB" dirty="0"/>
          </a:p>
        </p:txBody>
      </p:sp>
      <p:pic>
        <p:nvPicPr>
          <p:cNvPr id="2" name="Picture 1" descr="A diagram of a computer system&#10;&#10;AI-generated content may be incorrect.">
            <a:extLst>
              <a:ext uri="{FF2B5EF4-FFF2-40B4-BE49-F238E27FC236}">
                <a16:creationId xmlns:a16="http://schemas.microsoft.com/office/drawing/2014/main" id="{438058D2-83C4-A97C-7241-FB9CF7DE3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237" y="1772816"/>
            <a:ext cx="6381525" cy="282047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6717728-A207-0C2B-2AA1-A55D6DECC47A}"/>
              </a:ext>
            </a:extLst>
          </p:cNvPr>
          <p:cNvCxnSpPr/>
          <p:nvPr/>
        </p:nvCxnSpPr>
        <p:spPr>
          <a:xfrm flipV="1">
            <a:off x="3503712" y="3861048"/>
            <a:ext cx="1152128" cy="12961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F909ADC-A024-7067-3568-A988C1AB8AFD}"/>
              </a:ext>
            </a:extLst>
          </p:cNvPr>
          <p:cNvCxnSpPr>
            <a:cxnSpLocks/>
          </p:cNvCxnSpPr>
          <p:nvPr/>
        </p:nvCxnSpPr>
        <p:spPr>
          <a:xfrm flipH="1">
            <a:off x="6672064" y="1988840"/>
            <a:ext cx="567680" cy="6564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1E9BCA5-86D6-F139-E7FC-AC4BB3345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1544" y="5229200"/>
            <a:ext cx="2088232" cy="425653"/>
          </a:xfrm>
        </p:spPr>
        <p:txBody>
          <a:bodyPr/>
          <a:lstStyle/>
          <a:p>
            <a:r>
              <a:rPr lang="en-GB" dirty="0"/>
              <a:t>Split signal here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6B60B15-0414-ECF6-00D6-ECF4F2DBB937}"/>
              </a:ext>
            </a:extLst>
          </p:cNvPr>
          <p:cNvSpPr txBox="1">
            <a:spLocks/>
          </p:cNvSpPr>
          <p:nvPr/>
        </p:nvSpPr>
        <p:spPr>
          <a:xfrm>
            <a:off x="6456040" y="1559989"/>
            <a:ext cx="2088232" cy="425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Split signal here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7F9CE9B-9FBA-D173-F012-EAE23A94EAD4}"/>
              </a:ext>
            </a:extLst>
          </p:cNvPr>
          <p:cNvSpPr txBox="1">
            <a:spLocks/>
          </p:cNvSpPr>
          <p:nvPr/>
        </p:nvSpPr>
        <p:spPr>
          <a:xfrm>
            <a:off x="9552384" y="4806331"/>
            <a:ext cx="2088232" cy="42565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Duplicate the rest of the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97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8C12E-7E80-8640-EE72-F964871CD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6EF098C-A574-ECDF-C43C-C45625C53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1" y="-8526"/>
            <a:ext cx="11880304" cy="632732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63891D0-6AB7-141C-F6C0-E5FBC656E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511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8A402-EC5B-643F-7511-9EDEF3186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848251" cy="1065742"/>
          </a:xfrm>
        </p:spPr>
        <p:txBody>
          <a:bodyPr/>
          <a:lstStyle/>
          <a:p>
            <a:r>
              <a:rPr lang="en-US" dirty="0"/>
              <a:t>Feedback Controller and Bias 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BF1C4-CDD9-0540-93E2-330D80FAF1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DC level measured by slow detectors, feedback controller updated DC bias to keep this value fixed. </a:t>
            </a:r>
          </a:p>
          <a:p>
            <a:endParaRPr lang="en-US" dirty="0"/>
          </a:p>
          <a:p>
            <a:r>
              <a:rPr lang="en-US" dirty="0"/>
              <a:t>Bias T used for bias feedback control on the LF input, and system identification/calibration on the HF input. </a:t>
            </a:r>
          </a:p>
          <a:p>
            <a:endParaRPr lang="en-GB" dirty="0"/>
          </a:p>
          <a:p>
            <a:r>
              <a:rPr lang="en-GB" dirty="0"/>
              <a:t>Use ramp pulse to obtain min and max voltage spans and the initial phase for a specific fixed working point. </a:t>
            </a:r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B97A537-E481-8860-70FD-E8FF4B19D6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059" b="9059"/>
          <a:stretch/>
        </p:blipFill>
        <p:spPr>
          <a:xfrm>
            <a:off x="8899228" y="476672"/>
            <a:ext cx="2284660" cy="2376264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CC1EFC-0E0B-D255-B055-530359D7B1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7FBB51C-1C3F-CD63-A115-9A485E48E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152" y="3092040"/>
            <a:ext cx="3984021" cy="298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936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5BA90-5CD3-C638-41F5-D485B51A7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265D-7FC2-344D-FA3F-7E23757E7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848251" cy="1065742"/>
          </a:xfrm>
        </p:spPr>
        <p:txBody>
          <a:bodyPr/>
          <a:lstStyle/>
          <a:p>
            <a:r>
              <a:rPr lang="en-US" dirty="0"/>
              <a:t>Analysis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B65D2-5732-301C-0A9C-6B5F1ACDCF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Injecting a signal into HF input of the bias T produces a similar effect as the beam will on the signal. </a:t>
            </a:r>
          </a:p>
          <a:p>
            <a:endParaRPr lang="en-GB" dirty="0"/>
          </a:p>
          <a:p>
            <a:r>
              <a:rPr lang="en-GB" dirty="0"/>
              <a:t>Example showing the analysis steps using a signal injection seen opposite, when both channels are set 90 degrees out of phase. </a:t>
            </a:r>
          </a:p>
          <a:p>
            <a:endParaRPr lang="en-GB" dirty="0"/>
          </a:p>
          <a:p>
            <a:r>
              <a:rPr lang="en-GB" dirty="0"/>
              <a:t>This process is used to confirm the analysis steps.  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81666B-FE7E-12B7-8CAE-19B4A67494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 descr="A graph of a pulse&#10;&#10;AI-generated content may be incorrect.">
            <a:extLst>
              <a:ext uri="{FF2B5EF4-FFF2-40B4-BE49-F238E27FC236}">
                <a16:creationId xmlns:a16="http://schemas.microsoft.com/office/drawing/2014/main" id="{B755DCC3-BB6B-1075-F536-14DA68ED7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812" y="972976"/>
            <a:ext cx="5996188" cy="449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0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2956C-79BB-6AA3-E685-8284EE4AF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B7566301-19BC-5757-387E-4898F24090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445"/>
          <a:stretch>
            <a:fillRect/>
          </a:stretch>
        </p:blipFill>
        <p:spPr>
          <a:xfrm>
            <a:off x="0" y="476672"/>
            <a:ext cx="10416994" cy="57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0A0A18-F5C5-E3A2-8AC0-94B9245C9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000379" cy="1065742"/>
          </a:xfrm>
        </p:spPr>
        <p:txBody>
          <a:bodyPr/>
          <a:lstStyle/>
          <a:p>
            <a:r>
              <a:rPr lang="en-US" dirty="0"/>
              <a:t>IQ Channels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394A90-5394-E723-734E-C83F266F92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80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77AF8-D36B-B9C9-3564-79E98F5A0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68B5FEC5-39D9-CE83-50ED-6C73FC419C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28"/>
          <a:stretch>
            <a:fillRect/>
          </a:stretch>
        </p:blipFill>
        <p:spPr>
          <a:xfrm>
            <a:off x="0" y="476672"/>
            <a:ext cx="10441674" cy="57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508E85-6DF7-D769-DC18-E0ACEADB8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000379" cy="1065742"/>
          </a:xfrm>
        </p:spPr>
        <p:txBody>
          <a:bodyPr/>
          <a:lstStyle/>
          <a:p>
            <a:r>
              <a:rPr lang="en-US" dirty="0" err="1"/>
              <a:t>Normalised</a:t>
            </a:r>
            <a:r>
              <a:rPr lang="en-US" dirty="0"/>
              <a:t> IQ Channels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246D4-2058-B251-D4E2-F83C151EACD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57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F024F-2D55-7F08-14D9-384126A36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EC527B46-4E34-0510-DE7A-9B872B5D3F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010"/>
          <a:stretch>
            <a:fillRect/>
          </a:stretch>
        </p:blipFill>
        <p:spPr>
          <a:xfrm>
            <a:off x="47328" y="476672"/>
            <a:ext cx="10466354" cy="57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4CF81C-9D0E-2F83-0643-7A6788F5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000379" cy="1065742"/>
          </a:xfrm>
        </p:spPr>
        <p:txBody>
          <a:bodyPr/>
          <a:lstStyle/>
          <a:p>
            <a:r>
              <a:rPr lang="en-US" dirty="0"/>
              <a:t>Phase Data IQ Channels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7D001-DD17-AF01-B997-6BCE027FAE2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522806" y="1196752"/>
            <a:ext cx="3024337" cy="1891074"/>
          </a:xfrm>
        </p:spPr>
        <p:txBody>
          <a:bodyPr/>
          <a:lstStyle/>
          <a:p>
            <a:r>
              <a:rPr lang="en-US" dirty="0"/>
              <a:t>phase = arctan(ch1/ch2)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1A63D5-57D2-1AC4-F049-051EC39982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284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47A34-14DD-E201-7481-12C6F4D31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DBB1F172-7061-2A0D-AC4F-221E33637D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61"/>
          <a:stretch>
            <a:fillRect/>
          </a:stretch>
        </p:blipFill>
        <p:spPr>
          <a:xfrm>
            <a:off x="47328" y="477312"/>
            <a:ext cx="10369666" cy="57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9CDA53-5FEE-66F2-84EC-D3BDE7E48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000379" cy="1065742"/>
          </a:xfrm>
        </p:spPr>
        <p:txBody>
          <a:bodyPr/>
          <a:lstStyle/>
          <a:p>
            <a:r>
              <a:rPr lang="en-US" dirty="0"/>
              <a:t>Phase Data IQ Channels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540D73-DF30-8F51-BE72-B4A79868C3E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371881" y="1196752"/>
            <a:ext cx="3024337" cy="365125"/>
          </a:xfrm>
        </p:spPr>
        <p:txBody>
          <a:bodyPr/>
          <a:lstStyle/>
          <a:p>
            <a:r>
              <a:rPr lang="de-CH" dirty="0"/>
              <a:t>For accurate phase unwrapping: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EBE47-F1A7-6FF9-6809-03025B59B6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468714-D81C-23A0-F3FD-DE9F0679734B}"/>
              </a:ext>
            </a:extLst>
          </p:cNvPr>
          <p:cNvSpPr txBox="1"/>
          <p:nvPr/>
        </p:nvSpPr>
        <p:spPr>
          <a:xfrm>
            <a:off x="9385424" y="2519577"/>
            <a:ext cx="29141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Where: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i.e. phase domain version of Nyquist criterion.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5751BA-2785-D6FA-C0A8-FD4C96EE2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1881" y="1819199"/>
            <a:ext cx="1919398" cy="7403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49F0EC-2A08-0630-7887-DA2431AE5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2309" y="2862810"/>
            <a:ext cx="2200316" cy="56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2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243D323-41BD-69F5-0F25-A44E36E3A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Setup and Theory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5CA50-0ADA-C74C-7058-5867563517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IQ Demodulation for EO-BPM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52273-9373-A060-D62B-97A0C6906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42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98E4D-74BF-F435-52C9-5EFD50BDF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1B63C-CCB9-A9C2-3CC0-EA03ECA0A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000379" cy="1065742"/>
          </a:xfrm>
        </p:spPr>
        <p:txBody>
          <a:bodyPr/>
          <a:lstStyle/>
          <a:p>
            <a:r>
              <a:rPr lang="en-US" dirty="0"/>
              <a:t>Phase Data IQ Channels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45171-E357-497C-779F-30DCB6803B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5A36EF2-524E-F6C0-EEF1-78985E10D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 fontScale="92500"/>
          </a:bodyPr>
          <a:lstStyle/>
          <a:p>
            <a:r>
              <a:rPr lang="en-GB" dirty="0"/>
              <a:t>Plotting together this shows the two over rotated signals can be used to reconstruct the excitation signal. </a:t>
            </a:r>
          </a:p>
          <a:p>
            <a:endParaRPr lang="en-GB" dirty="0"/>
          </a:p>
          <a:p>
            <a:r>
              <a:rPr lang="en-GB" dirty="0"/>
              <a:t>Note that some distortion will appear on the processed phase as the excitation passes through the bias T. </a:t>
            </a:r>
          </a:p>
          <a:p>
            <a:endParaRPr lang="en-GB" dirty="0"/>
          </a:p>
          <a:p>
            <a:r>
              <a:rPr lang="en-GB" dirty="0"/>
              <a:t>Phase misalignment (not exactly 90 degree offset) will also produce some distortion. </a:t>
            </a:r>
          </a:p>
          <a:p>
            <a:endParaRPr lang="en-GB" dirty="0"/>
          </a:p>
          <a:p>
            <a:r>
              <a:rPr lang="en-GB" dirty="0"/>
              <a:t>Offset has been removed on phase signal as I channel is not at 0 degrees initial phase. This was intentional for feedback stability.</a:t>
            </a:r>
          </a:p>
        </p:txBody>
      </p:sp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A700FC75-0141-77A2-741D-B98D4084B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828" y="1234435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62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C9CBD-C42E-FDB7-FB0D-E226C3DB9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79444A2-D4AF-DDCF-EFEE-0023C22FB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CLEAR Tests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E2CCB67-7967-8752-1A45-34821F779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IQ Demodulation for EO-BPM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1E8D8-2780-507B-3FDC-E0B529AA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031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30B52-016B-D601-3994-10816F44D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 descr="A diagram of a flowchart&#10;&#10;AI-generated content may be incorrect.">
            <a:extLst>
              <a:ext uri="{FF2B5EF4-FFF2-40B4-BE49-F238E27FC236}">
                <a16:creationId xmlns:a16="http://schemas.microsoft.com/office/drawing/2014/main" id="{4CC17B03-CCCD-D72F-5B06-AF3A0FDBB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89" y="620688"/>
            <a:ext cx="10698422" cy="55722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CAAFCA-B0F4-A038-7316-280DAB1EABED}"/>
              </a:ext>
            </a:extLst>
          </p:cNvPr>
          <p:cNvSpPr txBox="1"/>
          <p:nvPr/>
        </p:nvSpPr>
        <p:spPr>
          <a:xfrm>
            <a:off x="761555" y="417596"/>
            <a:ext cx="1368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Laser Room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919F6C-E973-D2D3-49E6-A859B69B85F8}"/>
              </a:ext>
            </a:extLst>
          </p:cNvPr>
          <p:cNvSpPr txBox="1"/>
          <p:nvPr/>
        </p:nvSpPr>
        <p:spPr>
          <a:xfrm>
            <a:off x="3431704" y="444855"/>
            <a:ext cx="18722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Accelerator Tunnel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258F14-1437-C4A5-A217-9B4D47E039E7}"/>
              </a:ext>
            </a:extLst>
          </p:cNvPr>
          <p:cNvSpPr txBox="1"/>
          <p:nvPr/>
        </p:nvSpPr>
        <p:spPr>
          <a:xfrm>
            <a:off x="8184232" y="438843"/>
            <a:ext cx="21602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Barracks/Rack Room </a:t>
            </a:r>
          </a:p>
        </p:txBody>
      </p:sp>
    </p:spTree>
    <p:extLst>
      <p:ext uri="{BB962C8B-B14F-4D97-AF65-F5344CB8AC3E}">
        <p14:creationId xmlns:p14="http://schemas.microsoft.com/office/powerpoint/2010/main" val="72866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DE15-771C-7A21-050E-055773BF9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CLEAR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E7BCE-3532-BE3E-718F-084B368095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Old </a:t>
            </a:r>
            <a:r>
              <a:rPr lang="en-GB" dirty="0" err="1"/>
              <a:t>HiRadMat</a:t>
            </a:r>
            <a:r>
              <a:rPr lang="en-GB" dirty="0"/>
              <a:t> test body mounted into CLEAR in air test stand.</a:t>
            </a:r>
          </a:p>
          <a:p>
            <a:endParaRPr lang="en-GB" dirty="0"/>
          </a:p>
          <a:p>
            <a:r>
              <a:rPr lang="en-GB" dirty="0"/>
              <a:t>IQ detector system connected to a single pickup. Beam position changes simulated by moving the BPM body on a linear stage. </a:t>
            </a:r>
          </a:p>
          <a:p>
            <a:endParaRPr lang="en-GB" dirty="0"/>
          </a:p>
          <a:p>
            <a:r>
              <a:rPr lang="en-GB" dirty="0"/>
              <a:t>Calibration ramps sent to both I and Q channels through the bias tees with every bunch.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DAD44-6DAD-B987-CC61-629E74CFD4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Placeholder 7" descr="A machine with wires and wires on a table&#10;&#10;AI-generated content may be incorrect.">
            <a:extLst>
              <a:ext uri="{FF2B5EF4-FFF2-40B4-BE49-F238E27FC236}">
                <a16:creationId xmlns:a16="http://schemas.microsoft.com/office/drawing/2014/main" id="{B8EA0153-0A49-E649-0422-9C2E9C54FD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3944" r="13944"/>
          <a:stretch>
            <a:fillRect/>
          </a:stretch>
        </p:blipFill>
        <p:spPr>
          <a:xfrm>
            <a:off x="6167438" y="0"/>
            <a:ext cx="6024562" cy="62658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2E14799-98FC-765D-F497-6AAEB4BEF6A4}"/>
              </a:ext>
            </a:extLst>
          </p:cNvPr>
          <p:cNvCxnSpPr/>
          <p:nvPr/>
        </p:nvCxnSpPr>
        <p:spPr>
          <a:xfrm flipH="1" flipV="1">
            <a:off x="9912424" y="2204864"/>
            <a:ext cx="2016224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8519AB-B5F0-CC58-AB38-B5148DCF97A1}"/>
              </a:ext>
            </a:extLst>
          </p:cNvPr>
          <p:cNvSpPr txBox="1"/>
          <p:nvPr/>
        </p:nvSpPr>
        <p:spPr>
          <a:xfrm>
            <a:off x="10631885" y="1871622"/>
            <a:ext cx="648691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Beam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278F6A-DF48-FDD7-D173-B4A7EF92F3DD}"/>
              </a:ext>
            </a:extLst>
          </p:cNvPr>
          <p:cNvCxnSpPr>
            <a:cxnSpLocks/>
          </p:cNvCxnSpPr>
          <p:nvPr/>
        </p:nvCxnSpPr>
        <p:spPr>
          <a:xfrm flipV="1">
            <a:off x="9120336" y="3068960"/>
            <a:ext cx="1728192" cy="151216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EAC836-88E7-8F30-989C-0A48E8BCC168}"/>
              </a:ext>
            </a:extLst>
          </p:cNvPr>
          <p:cNvSpPr txBox="1"/>
          <p:nvPr/>
        </p:nvSpPr>
        <p:spPr>
          <a:xfrm>
            <a:off x="10194560" y="3799487"/>
            <a:ext cx="1451951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Linear Stage movement</a:t>
            </a:r>
          </a:p>
        </p:txBody>
      </p:sp>
    </p:spTree>
    <p:extLst>
      <p:ext uri="{BB962C8B-B14F-4D97-AF65-F5344CB8AC3E}">
        <p14:creationId xmlns:p14="http://schemas.microsoft.com/office/powerpoint/2010/main" val="2577368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66FFB-B4FE-DB2C-78F3-769F03D8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408091" cy="1065742"/>
          </a:xfrm>
        </p:spPr>
        <p:txBody>
          <a:bodyPr/>
          <a:lstStyle/>
          <a:p>
            <a:r>
              <a:rPr lang="en-GB" dirty="0"/>
              <a:t>Signal Time Offset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64A82-5A9B-1975-472C-4D1E36C3A2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6485979-A278-E8A4-2037-7822B9A94408}"/>
              </a:ext>
            </a:extLst>
          </p:cNvPr>
          <p:cNvSpPr txBox="1">
            <a:spLocks/>
          </p:cNvSpPr>
          <p:nvPr/>
        </p:nvSpPr>
        <p:spPr>
          <a:xfrm>
            <a:off x="504026" y="1457687"/>
            <a:ext cx="6312053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dataset is 1mm away from pickup. </a:t>
            </a:r>
          </a:p>
          <a:p>
            <a:endParaRPr lang="en-GB" dirty="0"/>
          </a:p>
          <a:p>
            <a:r>
              <a:rPr lang="en-GB" dirty="0"/>
              <a:t>All datasets show a 9-sample offset between the I and Q channels. Given the sample rate of 50GS/s this can be explained by differences in fibre + cable length. (~5cm)</a:t>
            </a:r>
          </a:p>
          <a:p>
            <a:r>
              <a:rPr lang="en-GB" dirty="0"/>
              <a:t>All phase plots shift the Q channel by 9 samples to compensate. </a:t>
            </a:r>
          </a:p>
        </p:txBody>
      </p:sp>
      <p:pic>
        <p:nvPicPr>
          <p:cNvPr id="12" name="Picture 11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8896EB60-3034-CBED-975F-EC7ECB773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4" y="3189174"/>
            <a:ext cx="3840000" cy="2880000"/>
          </a:xfrm>
          <a:prstGeom prst="rect">
            <a:avLst/>
          </a:prstGeom>
        </p:spPr>
      </p:pic>
      <p:pic>
        <p:nvPicPr>
          <p:cNvPr id="9" name="Picture 8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99FB8BB2-1F7C-C083-E4D2-A7AD9A730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6" y="311707"/>
            <a:ext cx="3840000" cy="288000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21FF2C-8083-3B0B-764A-4754F409DCAE}"/>
              </a:ext>
            </a:extLst>
          </p:cNvPr>
          <p:cNvSpPr txBox="1">
            <a:spLocks/>
          </p:cNvSpPr>
          <p:nvPr/>
        </p:nvSpPr>
        <p:spPr>
          <a:xfrm>
            <a:off x="9328661" y="464021"/>
            <a:ext cx="687046" cy="3096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500" b="0" dirty="0"/>
              <a:t>Raw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E24D855-69BA-3BBD-1391-51B7C8EBF82C}"/>
              </a:ext>
            </a:extLst>
          </p:cNvPr>
          <p:cNvSpPr txBox="1">
            <a:spLocks/>
          </p:cNvSpPr>
          <p:nvPr/>
        </p:nvSpPr>
        <p:spPr>
          <a:xfrm>
            <a:off x="8542262" y="3358031"/>
            <a:ext cx="2419258" cy="309694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dirty="0"/>
              <a:t>Normalised and Time Offset</a:t>
            </a:r>
          </a:p>
        </p:txBody>
      </p:sp>
    </p:spTree>
    <p:extLst>
      <p:ext uri="{BB962C8B-B14F-4D97-AF65-F5344CB8AC3E}">
        <p14:creationId xmlns:p14="http://schemas.microsoft.com/office/powerpoint/2010/main" val="20310976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8143D-7B5D-AC67-2E9C-225FF579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/>
              <a:t>Example Multi-bunch Trace</a:t>
            </a:r>
            <a:endParaRPr lang="en-GB" dirty="0"/>
          </a:p>
        </p:txBody>
      </p:sp>
      <p:pic>
        <p:nvPicPr>
          <p:cNvPr id="13" name="Content Placeholder 12" descr="A graph of a graph&#10;&#10;AI-generated content may be incorrect.">
            <a:extLst>
              <a:ext uri="{FF2B5EF4-FFF2-40B4-BE49-F238E27FC236}">
                <a16:creationId xmlns:a16="http://schemas.microsoft.com/office/drawing/2014/main" id="{53FB45AC-6849-67BB-D061-82CEF17635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71602" y="1119441"/>
            <a:ext cx="5616575" cy="4212431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298C2-E68D-6653-688F-9988C049B9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52D00E9-D362-67DD-7411-3D9605D4A8D2}"/>
              </a:ext>
            </a:extLst>
          </p:cNvPr>
          <p:cNvSpPr txBox="1">
            <a:spLocks/>
          </p:cNvSpPr>
          <p:nvPr/>
        </p:nvSpPr>
        <p:spPr>
          <a:xfrm>
            <a:off x="1055440" y="4293096"/>
            <a:ext cx="2160240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Bunch signal visible on I and Q channels.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B8BCC7-3046-7A94-5607-C1031D3B6894}"/>
              </a:ext>
            </a:extLst>
          </p:cNvPr>
          <p:cNvCxnSpPr/>
          <p:nvPr/>
        </p:nvCxnSpPr>
        <p:spPr>
          <a:xfrm flipV="1">
            <a:off x="2748161" y="2199561"/>
            <a:ext cx="2088232" cy="22322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F80871D-267E-48BC-5977-3D7316F53CC1}"/>
              </a:ext>
            </a:extLst>
          </p:cNvPr>
          <p:cNvCxnSpPr>
            <a:cxnSpLocks/>
          </p:cNvCxnSpPr>
          <p:nvPr/>
        </p:nvCxnSpPr>
        <p:spPr>
          <a:xfrm flipV="1">
            <a:off x="2748161" y="3687566"/>
            <a:ext cx="2088232" cy="74424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EF769DA-145D-60D3-1922-E3EAB1632B34}"/>
              </a:ext>
            </a:extLst>
          </p:cNvPr>
          <p:cNvSpPr txBox="1">
            <a:spLocks/>
          </p:cNvSpPr>
          <p:nvPr/>
        </p:nvSpPr>
        <p:spPr>
          <a:xfrm>
            <a:off x="9661004" y="4725144"/>
            <a:ext cx="2411660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Response to linear ramp used for shot-shot calibration.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76C08F-94BB-B016-A839-174C8E82E4C2}"/>
              </a:ext>
            </a:extLst>
          </p:cNvPr>
          <p:cNvCxnSpPr>
            <a:cxnSpLocks/>
          </p:cNvCxnSpPr>
          <p:nvPr/>
        </p:nvCxnSpPr>
        <p:spPr>
          <a:xfrm flipH="1" flipV="1">
            <a:off x="7536160" y="2924944"/>
            <a:ext cx="2988865" cy="17707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E1B2D8-8759-7409-E163-EA629E8BC36C}"/>
              </a:ext>
            </a:extLst>
          </p:cNvPr>
          <p:cNvCxnSpPr>
            <a:cxnSpLocks/>
          </p:cNvCxnSpPr>
          <p:nvPr/>
        </p:nvCxnSpPr>
        <p:spPr>
          <a:xfrm flipH="1" flipV="1">
            <a:off x="7320135" y="2199561"/>
            <a:ext cx="3204890" cy="24960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EDFA2A8-AD95-3550-2E69-661E79757878}"/>
              </a:ext>
            </a:extLst>
          </p:cNvPr>
          <p:cNvCxnSpPr>
            <a:cxnSpLocks/>
          </p:cNvCxnSpPr>
          <p:nvPr/>
        </p:nvCxnSpPr>
        <p:spPr>
          <a:xfrm flipH="1">
            <a:off x="8262168" y="1678693"/>
            <a:ext cx="1536848" cy="5890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FB9925D0-4F5C-6C89-DF8D-3CE613654FBE}"/>
              </a:ext>
            </a:extLst>
          </p:cNvPr>
          <p:cNvSpPr txBox="1">
            <a:spLocks/>
          </p:cNvSpPr>
          <p:nvPr/>
        </p:nvSpPr>
        <p:spPr>
          <a:xfrm>
            <a:off x="9928622" y="1268760"/>
            <a:ext cx="2411660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Droop after ramp the result of bias tee response.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A02622-C043-3405-2179-8385843C3935}"/>
              </a:ext>
            </a:extLst>
          </p:cNvPr>
          <p:cNvSpPr txBox="1"/>
          <p:nvPr/>
        </p:nvSpPr>
        <p:spPr>
          <a:xfrm>
            <a:off x="286831" y="1107404"/>
            <a:ext cx="616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F2F2F"/>
                </a:solidFill>
              </a:rPr>
              <a:t>This dataset is 10mm away from pickup. </a:t>
            </a:r>
          </a:p>
        </p:txBody>
      </p:sp>
    </p:spTree>
    <p:extLst>
      <p:ext uri="{BB962C8B-B14F-4D97-AF65-F5344CB8AC3E}">
        <p14:creationId xmlns:p14="http://schemas.microsoft.com/office/powerpoint/2010/main" val="1871300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62C3F-2F30-D0A2-90E9-321F459CF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with a purple line&#10;&#10;AI-generated content may be incorrect.">
            <a:extLst>
              <a:ext uri="{FF2B5EF4-FFF2-40B4-BE49-F238E27FC236}">
                <a16:creationId xmlns:a16="http://schemas.microsoft.com/office/drawing/2014/main" id="{C76BE49C-EDA4-1252-A929-153E0C5D59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37829" y="1015814"/>
            <a:ext cx="5616575" cy="421243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706906-3CAB-9093-1B23-055AC087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 dirty="0"/>
              <a:t>Example Multi-bunch Trace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5F71B-6478-E3A1-F74A-4551E8A7D5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188950B-EE52-5676-386C-814CF423D6BE}"/>
              </a:ext>
            </a:extLst>
          </p:cNvPr>
          <p:cNvSpPr txBox="1">
            <a:spLocks/>
          </p:cNvSpPr>
          <p:nvPr/>
        </p:nvSpPr>
        <p:spPr>
          <a:xfrm>
            <a:off x="1127448" y="4903796"/>
            <a:ext cx="2160240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Bunch Signal </a:t>
            </a:r>
          </a:p>
          <a:p>
            <a:r>
              <a:rPr lang="en-GB" dirty="0"/>
              <a:t>Visible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D9D4A-E783-428D-EBA3-AD87D48D1832}"/>
              </a:ext>
            </a:extLst>
          </p:cNvPr>
          <p:cNvCxnSpPr>
            <a:cxnSpLocks/>
          </p:cNvCxnSpPr>
          <p:nvPr/>
        </p:nvCxnSpPr>
        <p:spPr>
          <a:xfrm flipV="1">
            <a:off x="2495600" y="4579347"/>
            <a:ext cx="2448272" cy="7218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FEBC27C-9CB9-C947-3A1C-29F52102D45D}"/>
              </a:ext>
            </a:extLst>
          </p:cNvPr>
          <p:cNvSpPr txBox="1">
            <a:spLocks/>
          </p:cNvSpPr>
          <p:nvPr/>
        </p:nvSpPr>
        <p:spPr>
          <a:xfrm>
            <a:off x="9480376" y="2780928"/>
            <a:ext cx="2544968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Wobble in calibration response shows channel phase offset is not exactly 90 degrees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C24637-A5F9-6EE2-07EB-918C86BEFB8C}"/>
              </a:ext>
            </a:extLst>
          </p:cNvPr>
          <p:cNvCxnSpPr>
            <a:cxnSpLocks/>
          </p:cNvCxnSpPr>
          <p:nvPr/>
        </p:nvCxnSpPr>
        <p:spPr>
          <a:xfrm flipH="1" flipV="1">
            <a:off x="7104112" y="2924944"/>
            <a:ext cx="2232248" cy="6480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395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A62A6-AA65-0B86-E8F4-160BF7BC8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blue lines&#10;&#10;AI-generated content may be incorrect.">
            <a:extLst>
              <a:ext uri="{FF2B5EF4-FFF2-40B4-BE49-F238E27FC236}">
                <a16:creationId xmlns:a16="http://schemas.microsoft.com/office/drawing/2014/main" id="{68520DD7-B876-B21D-B676-1B521BBC1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474" y="2636912"/>
            <a:ext cx="4560000" cy="3420000"/>
          </a:xfrm>
          <a:prstGeom prst="rect">
            <a:avLst/>
          </a:prstGeom>
        </p:spPr>
      </p:pic>
      <p:pic>
        <p:nvPicPr>
          <p:cNvPr id="6" name="Content Placeholder 5" descr="A graph showing a number of times&#10;&#10;AI-generated content may be incorrect.">
            <a:extLst>
              <a:ext uri="{FF2B5EF4-FFF2-40B4-BE49-F238E27FC236}">
                <a16:creationId xmlns:a16="http://schemas.microsoft.com/office/drawing/2014/main" id="{A502CF32-500C-5518-F7BC-96BBAF5AF3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5371" y="2636912"/>
            <a:ext cx="4560458" cy="342034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1D06A5-6373-B844-B44D-14BF3F3A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 dirty="0"/>
              <a:t>Example Multi-bunch Trace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2910D-B1A5-DB9C-F27A-0062B64E92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39C57D-412C-6484-7AF9-A72061CF61C8}"/>
              </a:ext>
            </a:extLst>
          </p:cNvPr>
          <p:cNvSpPr txBox="1">
            <a:spLocks/>
          </p:cNvSpPr>
          <p:nvPr/>
        </p:nvSpPr>
        <p:spPr>
          <a:xfrm>
            <a:off x="552004" y="1196752"/>
            <a:ext cx="6912147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Unwrapped phase data is very similar to I channel. Implies the signals are not high enough to cause an over-rotation in this trace. i.e. blue regime</a:t>
            </a:r>
          </a:p>
        </p:txBody>
      </p:sp>
      <p:pic>
        <p:nvPicPr>
          <p:cNvPr id="13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26F23DE2-DEC4-02F6-E126-1A70C372D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192" y="225439"/>
            <a:ext cx="4104456" cy="264189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92975A4-4F63-FA25-8A80-BC8B46736F2A}"/>
              </a:ext>
            </a:extLst>
          </p:cNvPr>
          <p:cNvSpPr/>
          <p:nvPr/>
        </p:nvSpPr>
        <p:spPr>
          <a:xfrm>
            <a:off x="7680176" y="114526"/>
            <a:ext cx="4392488" cy="271688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7A5BEB3-25EC-5AB5-EB12-A17345C98FC4}"/>
              </a:ext>
            </a:extLst>
          </p:cNvPr>
          <p:cNvCxnSpPr>
            <a:cxnSpLocks/>
          </p:cNvCxnSpPr>
          <p:nvPr/>
        </p:nvCxnSpPr>
        <p:spPr>
          <a:xfrm>
            <a:off x="6023992" y="1916832"/>
            <a:ext cx="3672408" cy="432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636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E5D79-AB85-5288-2703-FF7245F39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AFDB3-3F41-C3D1-763C-2D89F9ACA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 dirty="0"/>
              <a:t>Example Single-bunch Trace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B69B2-B68A-9841-74F3-E276231B5F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6CFBC4F-CBF8-275C-08A4-E1C0EB261017}"/>
              </a:ext>
            </a:extLst>
          </p:cNvPr>
          <p:cNvSpPr txBox="1">
            <a:spLocks/>
          </p:cNvSpPr>
          <p:nvPr/>
        </p:nvSpPr>
        <p:spPr>
          <a:xfrm>
            <a:off x="407987" y="1127941"/>
            <a:ext cx="5688013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dataset is 1mm away from pickup.</a:t>
            </a:r>
          </a:p>
          <a:p>
            <a:endParaRPr lang="en-GB" dirty="0"/>
          </a:p>
          <a:p>
            <a:r>
              <a:rPr lang="en-GB" dirty="0"/>
              <a:t>Shows that at very close range a large signal is possible, but not enough to cause an over-rotation in a single measurement.</a:t>
            </a:r>
          </a:p>
          <a:p>
            <a:endParaRPr lang="en-GB" dirty="0"/>
          </a:p>
        </p:txBody>
      </p:sp>
      <p:pic>
        <p:nvPicPr>
          <p:cNvPr id="4" name="Picture 3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BECB3736-DFCA-05AF-8EC9-C20BD5775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778" y="1434495"/>
            <a:ext cx="5833884" cy="437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60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60292-495C-4D84-4DED-71767FBE1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purple line&#10;&#10;AI-generated content may be incorrect.">
            <a:extLst>
              <a:ext uri="{FF2B5EF4-FFF2-40B4-BE49-F238E27FC236}">
                <a16:creationId xmlns:a16="http://schemas.microsoft.com/office/drawing/2014/main" id="{ED0E7C62-B05A-9DDE-1C4C-E7867E288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66" y="1359217"/>
            <a:ext cx="5833884" cy="43708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9127CF-2D49-1700-7BDF-8286181E1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 dirty="0"/>
              <a:t>Example Single-bunch Trace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9C63F-F4CE-7AD3-CCF4-EDC02991CF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D00F22B-223D-A76B-09EE-BDD23EA65A92}"/>
              </a:ext>
            </a:extLst>
          </p:cNvPr>
          <p:cNvSpPr txBox="1">
            <a:spLocks/>
          </p:cNvSpPr>
          <p:nvPr/>
        </p:nvSpPr>
        <p:spPr>
          <a:xfrm>
            <a:off x="407987" y="1127941"/>
            <a:ext cx="6912147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dataset is 1mm away from pickup. </a:t>
            </a:r>
          </a:p>
          <a:p>
            <a:endParaRPr lang="en-GB" dirty="0"/>
          </a:p>
        </p:txBody>
      </p:sp>
      <p:pic>
        <p:nvPicPr>
          <p:cNvPr id="10" name="Picture 9" descr="A graph showing a graph&#10;&#10;AI-generated content may be incorrect.">
            <a:extLst>
              <a:ext uri="{FF2B5EF4-FFF2-40B4-BE49-F238E27FC236}">
                <a16:creationId xmlns:a16="http://schemas.microsoft.com/office/drawing/2014/main" id="{10A48754-88F1-A5A7-E783-66CCEB462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550" y="1340768"/>
            <a:ext cx="5833884" cy="437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84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61C7D-BE31-297A-1273-3D3353B6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363124C-4A05-2271-830E-9EEC3C342B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Birefringent lithium niobate crystals undergo a linear change in refractive index when subjected to an electrical field. </a:t>
            </a:r>
          </a:p>
          <a:p>
            <a:endParaRPr lang="en-US" dirty="0"/>
          </a:p>
          <a:p>
            <a:r>
              <a:rPr lang="en-US" dirty="0"/>
              <a:t>The change in refractive index induces a linear phase shift in a laser passing through the crystal. </a:t>
            </a:r>
          </a:p>
          <a:p>
            <a:endParaRPr lang="en-US" dirty="0"/>
          </a:p>
          <a:p>
            <a:r>
              <a:rPr lang="en-US" dirty="0"/>
              <a:t>This effect has a rapid time response. COTS modulators can have an analogue bandwidth &gt;30GHz.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031DB-2358-DF20-BAF0-9658E9A398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Free-Space Electro-Optic Modulators Tutorial">
            <a:extLst>
              <a:ext uri="{FF2B5EF4-FFF2-40B4-BE49-F238E27FC236}">
                <a16:creationId xmlns:a16="http://schemas.microsoft.com/office/drawing/2014/main" id="{0DE89A5B-2644-B62C-E9B3-124E90707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9" r="3956" b="30103"/>
          <a:stretch/>
        </p:blipFill>
        <p:spPr bwMode="auto">
          <a:xfrm>
            <a:off x="7752184" y="1027012"/>
            <a:ext cx="2988866" cy="190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776984-76B1-6AC2-58D0-EB253E3FF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68" y="2935630"/>
            <a:ext cx="2244631" cy="9228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5C676FD-31CE-38C3-0EDB-5BAFF7AFB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4652" y="3851467"/>
            <a:ext cx="2341207" cy="504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FEB3F1-3819-A520-09E3-0DA41A2E82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1592" y="4358933"/>
            <a:ext cx="2490181" cy="92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5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97333-41B8-DF25-AF70-E822FFB37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95B172-B1C2-070E-2A5C-E2DBD91D9DF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6" name="Picture 2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2282F97C-144C-4638-8E5A-EDCDBECC0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052736"/>
            <a:ext cx="5852172" cy="4389129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A3DAF4B-C1A1-55C1-A2DE-DD58877FA098}"/>
              </a:ext>
            </a:extLst>
          </p:cNvPr>
          <p:cNvSpPr txBox="1">
            <a:spLocks/>
          </p:cNvSpPr>
          <p:nvPr/>
        </p:nvSpPr>
        <p:spPr>
          <a:xfrm>
            <a:off x="552005" y="1196752"/>
            <a:ext cx="3887812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Peak signal from each trace baseline is plot vs impact parameter.</a:t>
            </a:r>
          </a:p>
          <a:p>
            <a:endParaRPr lang="en-GB" dirty="0"/>
          </a:p>
          <a:p>
            <a:r>
              <a:rPr lang="en-GB" dirty="0"/>
              <a:t>The blue I trace resembles what a typical EO-BPM readout response would be.</a:t>
            </a:r>
          </a:p>
          <a:p>
            <a:endParaRPr lang="en-GB" dirty="0"/>
          </a:p>
          <a:p>
            <a:r>
              <a:rPr lang="en-GB" dirty="0"/>
              <a:t>Expectation is that gradient is highest at low impact parameters. </a:t>
            </a:r>
          </a:p>
        </p:txBody>
      </p:sp>
    </p:spTree>
    <p:extLst>
      <p:ext uri="{BB962C8B-B14F-4D97-AF65-F5344CB8AC3E}">
        <p14:creationId xmlns:p14="http://schemas.microsoft.com/office/powerpoint/2010/main" val="31457042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6ACC7-BFE7-636A-6DDE-45EB0C287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320C5-5B75-CF54-C9A5-020A8C77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AFC3D-B1D6-6820-0BF8-3FB3144581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781E9BD9-3843-CE7D-0FD6-AEC794ECC494}"/>
              </a:ext>
            </a:extLst>
          </p:cNvPr>
          <p:cNvSpPr txBox="1">
            <a:spLocks/>
          </p:cNvSpPr>
          <p:nvPr/>
        </p:nvSpPr>
        <p:spPr>
          <a:xfrm>
            <a:off x="551384" y="1236911"/>
            <a:ext cx="3887812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At low signal the I ramp response gradient is larger than the Q response. </a:t>
            </a:r>
          </a:p>
          <a:p>
            <a:endParaRPr lang="en-GB" dirty="0"/>
          </a:p>
          <a:p>
            <a:r>
              <a:rPr lang="en-GB" dirty="0"/>
              <a:t>This is seen at large impact parameters as the measured peak I signal is larger.</a:t>
            </a:r>
          </a:p>
          <a:p>
            <a:endParaRPr lang="en-GB" dirty="0"/>
          </a:p>
          <a:p>
            <a:r>
              <a:rPr lang="en-GB" dirty="0"/>
              <a:t>Note the Q signal is small </a:t>
            </a:r>
            <a:r>
              <a:rPr lang="en-GB" u="sng" dirty="0"/>
              <a:t>but positive</a:t>
            </a:r>
            <a:r>
              <a:rPr lang="en-GB" dirty="0"/>
              <a:t> at large impact parameters. As matched by the response curve. </a:t>
            </a:r>
          </a:p>
        </p:txBody>
      </p:sp>
      <p:pic>
        <p:nvPicPr>
          <p:cNvPr id="4" name="Picture 3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18B62FAF-42E7-DC46-9117-9DEAEAF18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806" y="2780928"/>
            <a:ext cx="4560000" cy="3420000"/>
          </a:xfrm>
          <a:prstGeom prst="rect">
            <a:avLst/>
          </a:prstGeom>
        </p:spPr>
      </p:pic>
      <p:pic>
        <p:nvPicPr>
          <p:cNvPr id="26" name="Picture 2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229F38F9-B299-478A-13D7-E913D71C9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806" y="-315416"/>
            <a:ext cx="4560000" cy="3420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642AE7D-904C-64FE-A604-3429F51338C0}"/>
              </a:ext>
            </a:extLst>
          </p:cNvPr>
          <p:cNvSpPr/>
          <p:nvPr/>
        </p:nvSpPr>
        <p:spPr>
          <a:xfrm>
            <a:off x="11136560" y="1052736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F87C1-8B2F-F040-D3A1-D47630426E5C}"/>
              </a:ext>
            </a:extLst>
          </p:cNvPr>
          <p:cNvSpPr/>
          <p:nvPr/>
        </p:nvSpPr>
        <p:spPr>
          <a:xfrm>
            <a:off x="8832304" y="3068960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DF6DB87-3464-45A3-A423-D9292CB6BC91}"/>
              </a:ext>
            </a:extLst>
          </p:cNvPr>
          <p:cNvSpPr/>
          <p:nvPr/>
        </p:nvSpPr>
        <p:spPr>
          <a:xfrm>
            <a:off x="8688288" y="4365104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FFF35B-4AEF-0AD1-6AFC-53355A20648E}"/>
              </a:ext>
            </a:extLst>
          </p:cNvPr>
          <p:cNvCxnSpPr>
            <a:cxnSpLocks/>
          </p:cNvCxnSpPr>
          <p:nvPr/>
        </p:nvCxnSpPr>
        <p:spPr>
          <a:xfrm>
            <a:off x="4044305" y="1844824"/>
            <a:ext cx="4715991" cy="15121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7D980C-24BB-36CE-8DA0-9B5D72B275C6}"/>
              </a:ext>
            </a:extLst>
          </p:cNvPr>
          <p:cNvCxnSpPr>
            <a:cxnSpLocks/>
          </p:cNvCxnSpPr>
          <p:nvPr/>
        </p:nvCxnSpPr>
        <p:spPr>
          <a:xfrm>
            <a:off x="4044305" y="1844824"/>
            <a:ext cx="4571975" cy="27363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0777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D58F-F4A8-440F-06CF-3D124F702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04CF8-5C48-9873-BBC3-FD9BBB7D1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4232C-167E-1BD0-738B-CF78AE1274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4D560A8-9451-4530-EFE1-FD02635158C9}"/>
              </a:ext>
            </a:extLst>
          </p:cNvPr>
          <p:cNvSpPr txBox="1">
            <a:spLocks/>
          </p:cNvSpPr>
          <p:nvPr/>
        </p:nvSpPr>
        <p:spPr>
          <a:xfrm>
            <a:off x="551384" y="1236911"/>
            <a:ext cx="3887812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At high signal the I trace response gradient is lower than the Q response. </a:t>
            </a:r>
          </a:p>
          <a:p>
            <a:endParaRPr lang="en-GB" dirty="0"/>
          </a:p>
          <a:p>
            <a:r>
              <a:rPr lang="en-GB" dirty="0"/>
              <a:t>The highest gradient should be at the lowest impact parameter given a typical button BPM response. </a:t>
            </a:r>
          </a:p>
          <a:p>
            <a:endParaRPr lang="en-GB" dirty="0"/>
          </a:p>
          <a:p>
            <a:r>
              <a:rPr lang="en-GB" dirty="0"/>
              <a:t>For the I channel the gradient reduces, and the Q it increases. This is due to the response of the system.  </a:t>
            </a:r>
          </a:p>
          <a:p>
            <a:endParaRPr lang="en-GB" dirty="0"/>
          </a:p>
        </p:txBody>
      </p:sp>
      <p:pic>
        <p:nvPicPr>
          <p:cNvPr id="4" name="Picture 3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FD653DE8-D7B1-88DA-CD05-E8D619DAF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806" y="2780928"/>
            <a:ext cx="4560000" cy="3420000"/>
          </a:xfrm>
          <a:prstGeom prst="rect">
            <a:avLst/>
          </a:prstGeom>
        </p:spPr>
      </p:pic>
      <p:pic>
        <p:nvPicPr>
          <p:cNvPr id="26" name="Picture 2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443EE931-63BF-0C7B-8625-B6375C6C3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806" y="-315416"/>
            <a:ext cx="4560000" cy="3420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DECE29A-9E32-E9F8-D511-2700DC8DF6A2}"/>
              </a:ext>
            </a:extLst>
          </p:cNvPr>
          <p:cNvSpPr/>
          <p:nvPr/>
        </p:nvSpPr>
        <p:spPr>
          <a:xfrm>
            <a:off x="9480376" y="3682651"/>
            <a:ext cx="477961" cy="430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7D74EE6-8F1B-EADB-66A2-EB52FD8842B6}"/>
              </a:ext>
            </a:extLst>
          </p:cNvPr>
          <p:cNvSpPr/>
          <p:nvPr/>
        </p:nvSpPr>
        <p:spPr>
          <a:xfrm>
            <a:off x="9002415" y="3986384"/>
            <a:ext cx="477961" cy="430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358AD39-0420-004A-AF5C-800A42EE982B}"/>
              </a:ext>
            </a:extLst>
          </p:cNvPr>
          <p:cNvSpPr/>
          <p:nvPr/>
        </p:nvSpPr>
        <p:spPr>
          <a:xfrm>
            <a:off x="8328248" y="116632"/>
            <a:ext cx="477961" cy="430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F55478B-9093-C44C-8A5F-E1386F67C274}"/>
              </a:ext>
            </a:extLst>
          </p:cNvPr>
          <p:cNvSpPr/>
          <p:nvPr/>
        </p:nvSpPr>
        <p:spPr>
          <a:xfrm>
            <a:off x="8328248" y="2224271"/>
            <a:ext cx="477961" cy="430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5659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400C6-EE1D-7DAE-9E38-881B93B76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88229-15FC-4366-618E-7E88677B2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75F00-D87C-4FA6-072C-16CE9EDD5E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D0E878F-49C6-E005-4B21-E3F9071EF3C4}"/>
              </a:ext>
            </a:extLst>
          </p:cNvPr>
          <p:cNvSpPr txBox="1">
            <a:spLocks/>
          </p:cNvSpPr>
          <p:nvPr/>
        </p:nvSpPr>
        <p:spPr>
          <a:xfrm>
            <a:off x="552004" y="1196752"/>
            <a:ext cx="4823915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Processing the phase data from I and Q channels produces a button BPM impact parameter response you would expect. </a:t>
            </a:r>
          </a:p>
          <a:p>
            <a:endParaRPr lang="en-GB" dirty="0"/>
          </a:p>
        </p:txBody>
      </p:sp>
      <p:pic>
        <p:nvPicPr>
          <p:cNvPr id="4" name="Content Placeholder 8" descr="A graph with a purple line&#10;&#10;AI-generated content may be incorrect.">
            <a:extLst>
              <a:ext uri="{FF2B5EF4-FFF2-40B4-BE49-F238E27FC236}">
                <a16:creationId xmlns:a16="http://schemas.microsoft.com/office/drawing/2014/main" id="{2B63EA45-18C9-D0EA-0946-BAF9275F99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528048" y="1124744"/>
            <a:ext cx="5616575" cy="4212431"/>
          </a:xfrm>
        </p:spPr>
      </p:pic>
    </p:spTree>
    <p:extLst>
      <p:ext uri="{BB962C8B-B14F-4D97-AF65-F5344CB8AC3E}">
        <p14:creationId xmlns:p14="http://schemas.microsoft.com/office/powerpoint/2010/main" val="23041027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5A888-DC23-7DCE-5484-A56305C3E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AFD27-E387-80C2-E405-D3027FD0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30CF8-70D7-0D86-C5CA-9E0E27ECBC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5275A59-6A09-18D1-4AF6-64070E37BF9E}"/>
              </a:ext>
            </a:extLst>
          </p:cNvPr>
          <p:cNvSpPr txBox="1">
            <a:spLocks/>
          </p:cNvSpPr>
          <p:nvPr/>
        </p:nvSpPr>
        <p:spPr>
          <a:xfrm>
            <a:off x="552005" y="1196752"/>
            <a:ext cx="5615434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of these are normalised to a bunch charge of 0.15nC.</a:t>
            </a:r>
          </a:p>
          <a:p>
            <a:endParaRPr lang="en-GB" dirty="0"/>
          </a:p>
          <a:p>
            <a:r>
              <a:rPr lang="en-GB" dirty="0"/>
              <a:t>Plotting all together shows how the IQ detection method can correct for the sinusoidal responses of the two channels. </a:t>
            </a:r>
          </a:p>
          <a:p>
            <a:endParaRPr lang="en-GB" dirty="0"/>
          </a:p>
        </p:txBody>
      </p:sp>
      <p:pic>
        <p:nvPicPr>
          <p:cNvPr id="15" name="Picture 1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D782D16-DC6D-F56A-C11C-33B34D104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949" y="1196752"/>
            <a:ext cx="6068765" cy="455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895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05B22-3813-FC9A-127B-B996265CA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016B9-C3AD-5FA1-5887-5D45FF737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Position Scan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F5E81E-57EB-B6E1-532F-723C84C4F2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07210-531A-EEE6-3BA3-FC7209459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The bunch charge measured over the scan is presented here for completeness. </a:t>
            </a:r>
          </a:p>
        </p:txBody>
      </p:sp>
      <p:pic>
        <p:nvPicPr>
          <p:cNvPr id="10" name="Picture 9" descr="A graph with red lines&#10;&#10;AI-generated content may be incorrect.">
            <a:extLst>
              <a:ext uri="{FF2B5EF4-FFF2-40B4-BE49-F238E27FC236}">
                <a16:creationId xmlns:a16="http://schemas.microsoft.com/office/drawing/2014/main" id="{5E639C79-FE47-61D8-1FD7-37C54D0D2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013120"/>
            <a:ext cx="5399979" cy="404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381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4EB74-2273-8BFF-CC7C-6E574BFC4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E55EE71-31BC-7475-A7E0-83011F7FB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Implications and Conclusion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65934C-5F96-A322-7181-7756A6742E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IQ Demodulation for EO-BPM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5639A-4919-3E83-4B4F-39AED4BF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8945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BFEB3-7E3E-C157-9531-3E17ABD18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7358B-A537-E17B-2810-569B2D750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/>
              <a:t>Modulator Length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80A0D7-3167-3615-08EE-0CF3063FCC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DAD6F91-C682-F7E6-23EE-DB9464099C33}"/>
              </a:ext>
            </a:extLst>
          </p:cNvPr>
          <p:cNvSpPr txBox="1">
            <a:spLocks/>
          </p:cNvSpPr>
          <p:nvPr/>
        </p:nvSpPr>
        <p:spPr>
          <a:xfrm>
            <a:off x="407987" y="1127941"/>
            <a:ext cx="5688013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else being equal the total phase shift is linearly proportional to the length of the modulator. </a:t>
            </a:r>
          </a:p>
          <a:p>
            <a:endParaRPr lang="en-GB" dirty="0"/>
          </a:p>
          <a:p>
            <a:r>
              <a:rPr lang="en-GB" dirty="0"/>
              <a:t>Currently modulator length has been selected to balance enough phase shift at low signal while not giving too much to over-rotate at high signal. </a:t>
            </a:r>
          </a:p>
          <a:p>
            <a:endParaRPr lang="en-GB" dirty="0"/>
          </a:p>
          <a:p>
            <a:r>
              <a:rPr lang="en-GB" dirty="0"/>
              <a:t>This readout method shows that longer modulators can be used to greatly increase the dynamic range of the system as over-rotated signals can be recovered. </a:t>
            </a:r>
          </a:p>
          <a:p>
            <a:endParaRPr lang="en-GB" dirty="0"/>
          </a:p>
        </p:txBody>
      </p:sp>
      <p:pic>
        <p:nvPicPr>
          <p:cNvPr id="3" name="Picture 2" descr="Free-Space Electro-Optic Modulators Tutorial">
            <a:extLst>
              <a:ext uri="{FF2B5EF4-FFF2-40B4-BE49-F238E27FC236}">
                <a16:creationId xmlns:a16="http://schemas.microsoft.com/office/drawing/2014/main" id="{FAD9F429-37F7-7443-DB2E-13B41FC2B9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9" r="3956" b="30103"/>
          <a:stretch/>
        </p:blipFill>
        <p:spPr bwMode="auto">
          <a:xfrm>
            <a:off x="7608168" y="939866"/>
            <a:ext cx="2988866" cy="190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CFAF57-5CF6-5FAA-E627-27C234CDB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168" y="2935630"/>
            <a:ext cx="2244631" cy="9228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137F2F-3CDE-756E-A4D8-0C1FD87B7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4652" y="3851467"/>
            <a:ext cx="2341207" cy="5040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63EDE7-914F-AE99-E884-33F48C4FEA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592" y="4358933"/>
            <a:ext cx="2490181" cy="92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3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3BFDA-F5DB-B03C-D750-C42B4F620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BDD76FC-25A5-F380-73F5-571ABE5D4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966" y="5723388"/>
            <a:ext cx="1282697" cy="4947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DC3F77-6C8C-5144-AE85-A05B68602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912147" cy="1065742"/>
          </a:xfrm>
        </p:spPr>
        <p:txBody>
          <a:bodyPr/>
          <a:lstStyle/>
          <a:p>
            <a:r>
              <a:rPr lang="en-GB" dirty="0"/>
              <a:t>Folding Datasets and Bit Reuse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A30A1-0EB0-F3C0-6346-C3A35C8CF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7FBE128-2928-91B9-0957-97F4AFB8DEE6}"/>
              </a:ext>
            </a:extLst>
          </p:cNvPr>
          <p:cNvSpPr txBox="1">
            <a:spLocks/>
          </p:cNvSpPr>
          <p:nvPr/>
        </p:nvSpPr>
        <p:spPr>
          <a:xfrm>
            <a:off x="407987" y="1127941"/>
            <a:ext cx="5688013" cy="4602117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Using longer modulators and forcing an over rotation can greatly increase the resolution. </a:t>
            </a:r>
          </a:p>
          <a:p>
            <a:endParaRPr lang="en-GB" dirty="0"/>
          </a:p>
          <a:p>
            <a:r>
              <a:rPr lang="en-GB" dirty="0"/>
              <a:t>If sampling Linear ramp directly: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If measuring wrapped signal: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Remembering that to unwrap: </a:t>
            </a:r>
          </a:p>
          <a:p>
            <a:endParaRPr lang="en-GB" dirty="0"/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1EFD6097-C4E5-FFD0-CD8F-0D94EAB63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992" y="988942"/>
            <a:ext cx="5116413" cy="522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0C91FE-F9B7-89BE-5DC9-64F2108D7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5236" y="2880442"/>
            <a:ext cx="2939543" cy="737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BACCCE-5D49-FC4A-8FF7-A83E46103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790" y="4372651"/>
            <a:ext cx="3103401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209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4ED6-D58F-2131-85AB-0A38C65D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FCEE1-7007-E364-2245-F897284C4A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68760"/>
            <a:ext cx="5904037" cy="493201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IQ readout technique has been proven sufficiently well using an EO-BPM pickup. Full benefits of the system could not be realised due to low charge during beam shift (working between blue and orange regions). </a:t>
            </a:r>
          </a:p>
          <a:p>
            <a:endParaRPr lang="en-GB" dirty="0"/>
          </a:p>
          <a:p>
            <a:r>
              <a:rPr lang="en-GB" dirty="0"/>
              <a:t>Installing this system into the SPS would make the system more complicated: 	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8 splitters → 15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3 COTS phase modulators → 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 feedback controller units → 3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3 fast detectors → 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3 slow detectors to → 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3 Scope channels → 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Moving a system to 1550nm a COTS 90 degree optical hybrid can be purchased to reduce some of this complexity. This may also increase the natural stability of the system.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CE3A1-5F40-DD7B-B940-7D8D991888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26" name="Picture 2" descr="Exail produit 90 optical fibers coh">
            <a:extLst>
              <a:ext uri="{FF2B5EF4-FFF2-40B4-BE49-F238E27FC236}">
                <a16:creationId xmlns:a16="http://schemas.microsoft.com/office/drawing/2014/main" id="{88CDA091-4D60-FCA8-4ED8-144143319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4346945"/>
            <a:ext cx="2475315" cy="16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92A327-7A8B-8AEF-2BCF-C2D0432E8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5435" y="4346946"/>
            <a:ext cx="2736565" cy="1606034"/>
          </a:xfrm>
          <a:prstGeom prst="rect">
            <a:avLst/>
          </a:prstGeom>
        </p:spPr>
      </p:pic>
      <p:pic>
        <p:nvPicPr>
          <p:cNvPr id="10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A02A96C1-6D69-083C-BD6B-17FEE95F9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260" y="404664"/>
            <a:ext cx="5234130" cy="336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59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E7F20-B8AA-19F2-D022-D7817927E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27BDC7-C4B3-24B8-A048-4F366246B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DA38B-2610-E881-36B1-DEBFA11495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DE708D1-C1D2-08A1-DA8B-A48E710804B4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F40F29-16E4-557E-9494-46B78C26E4FB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79313B-CFD5-2CA3-CE65-E6520A561577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71312FB-2101-9AB7-6C15-52BF3CAB6B0F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00654F-BB03-B30C-DF11-222072D66A36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B88090-A425-5BCC-B594-23545FF8D688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BD4823-ADE6-328D-160F-88CAEB9AA5FF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729549E-7269-B6E5-6618-9D6DAB5082BC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E44A3C-C378-212C-95A1-A47BC62ECF30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F4BCBB4-4B00-5A35-45DE-2497E6AB88D0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9D5BED-6E8E-8ADD-5355-0497B30737AD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A1BF05D4-CA2D-E265-4832-E2E7B85D62DC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2BFF1272-1BB4-83B2-8377-64815C9380A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32993D02-F6DA-4FA9-AA13-0FA2D2D71110}"/>
              </a:ext>
            </a:extLst>
          </p:cNvPr>
          <p:cNvCxnSpPr>
            <a:cxnSpLocks/>
          </p:cNvCxnSpPr>
          <p:nvPr/>
        </p:nvCxnSpPr>
        <p:spPr>
          <a:xfrm>
            <a:off x="8758360" y="2464649"/>
            <a:ext cx="1915859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A0103CE2-9C3C-3995-10CA-055A04DCD368}"/>
              </a:ext>
            </a:extLst>
          </p:cNvPr>
          <p:cNvCxnSpPr>
            <a:cxnSpLocks/>
          </p:cNvCxnSpPr>
          <p:nvPr/>
        </p:nvCxnSpPr>
        <p:spPr>
          <a:xfrm flipV="1">
            <a:off x="8730598" y="3451627"/>
            <a:ext cx="1889034" cy="979003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D3478CD7-C645-FAEE-C60A-ECDEE06D4A43}"/>
              </a:ext>
            </a:extLst>
          </p:cNvPr>
          <p:cNvCxnSpPr>
            <a:cxnSpLocks/>
          </p:cNvCxnSpPr>
          <p:nvPr/>
        </p:nvCxnSpPr>
        <p:spPr>
          <a:xfrm flipV="1">
            <a:off x="4040715" y="1818245"/>
            <a:ext cx="2320749" cy="646404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FA7575BF-7E08-F706-82B4-D79808571EFE}"/>
              </a:ext>
            </a:extLst>
          </p:cNvPr>
          <p:cNvCxnSpPr>
            <a:cxnSpLocks/>
          </p:cNvCxnSpPr>
          <p:nvPr/>
        </p:nvCxnSpPr>
        <p:spPr>
          <a:xfrm flipV="1">
            <a:off x="8730598" y="1835966"/>
            <a:ext cx="1814906" cy="62735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662114A0-6838-D237-271E-6812574E61CF}"/>
              </a:ext>
            </a:extLst>
          </p:cNvPr>
          <p:cNvCxnSpPr>
            <a:cxnSpLocks/>
          </p:cNvCxnSpPr>
          <p:nvPr/>
        </p:nvCxnSpPr>
        <p:spPr>
          <a:xfrm>
            <a:off x="6319095" y="1823267"/>
            <a:ext cx="4226409" cy="1269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1FE1A2A-AEA8-2BB6-3036-E2019CDBEA5D}"/>
              </a:ext>
            </a:extLst>
          </p:cNvPr>
          <p:cNvGrpSpPr/>
          <p:nvPr/>
        </p:nvGrpSpPr>
        <p:grpSpPr>
          <a:xfrm flipV="1">
            <a:off x="4026013" y="4429797"/>
            <a:ext cx="6504789" cy="646404"/>
            <a:chOff x="3660988" y="5188408"/>
            <a:chExt cx="6504789" cy="646404"/>
          </a:xfrm>
        </p:grpSpPr>
        <p:cxnSp>
          <p:nvCxnSpPr>
            <p:cNvPr id="23" name="Connector: Curved 22">
              <a:extLst>
                <a:ext uri="{FF2B5EF4-FFF2-40B4-BE49-F238E27FC236}">
                  <a16:creationId xmlns:a16="http://schemas.microsoft.com/office/drawing/2014/main" id="{6F003C6B-FA18-6017-CBD3-466CCE191E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0988" y="5188408"/>
              <a:ext cx="2320749" cy="646404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71B34E15-07A1-599E-E07D-FF80544F5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0871" y="5206129"/>
              <a:ext cx="1814906" cy="627355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Curved 24">
              <a:extLst>
                <a:ext uri="{FF2B5EF4-FFF2-40B4-BE49-F238E27FC236}">
                  <a16:creationId xmlns:a16="http://schemas.microsoft.com/office/drawing/2014/main" id="{9BDB8AF7-D114-B561-CA64-C95062B61EBF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5193430"/>
              <a:ext cx="4226409" cy="12698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4">
            <a:extLst>
              <a:ext uri="{FF2B5EF4-FFF2-40B4-BE49-F238E27FC236}">
                <a16:creationId xmlns:a16="http://schemas.microsoft.com/office/drawing/2014/main" id="{4CC6223F-D17A-3830-12FB-3394E7A01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>
            <a:extLst>
              <a:ext uri="{FF2B5EF4-FFF2-40B4-BE49-F238E27FC236}">
                <a16:creationId xmlns:a16="http://schemas.microsoft.com/office/drawing/2014/main" id="{261A555A-458E-8A31-739A-1F9BBDFEA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1715964"/>
            <a:ext cx="323641" cy="2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D60AA64B-A47A-8A2E-8A56-4497F455A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4955601"/>
            <a:ext cx="344065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F712AE98-19C9-0808-2886-3DBC551A1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3313133"/>
            <a:ext cx="258126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2D6F531-92FC-E841-2196-63A509723D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9990" y="2150528"/>
            <a:ext cx="1170694" cy="209733"/>
          </a:xfrm>
          <a:prstGeom prst="rect">
            <a:avLst/>
          </a:prstGeom>
        </p:spPr>
      </p:pic>
      <p:pic>
        <p:nvPicPr>
          <p:cNvPr id="34" name="Picture 3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7CBCF83-8305-C927-16CE-E91DFA6357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2463" y="4585388"/>
            <a:ext cx="1170694" cy="2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9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C90E2-E132-65C2-AB5E-E7FF320D0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B020784-D565-581F-32CD-FE1B77705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0D9D5B-1185-4640-1D8A-6285A66F6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IQ Demodulation for EO-BPM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DBE51-9021-9741-B546-4BB2F68D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1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BBEB1-539D-3273-5D37-E7E3DBC8D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graph with a blue line&#10;&#10;Description automatically generated">
            <a:extLst>
              <a:ext uri="{FF2B5EF4-FFF2-40B4-BE49-F238E27FC236}">
                <a16:creationId xmlns:a16="http://schemas.microsoft.com/office/drawing/2014/main" id="{22E2DC1F-0DD6-EE9F-AF94-31192F833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50002"/>
            <a:ext cx="5852172" cy="43891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988B7A-0B80-759A-78BF-1671D1E7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 Response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C0C14-3994-C9BD-3D02-FE8DD7B960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04F1C98-BB4C-9A61-75C1-7739FFE3FB0B}"/>
              </a:ext>
            </a:extLst>
          </p:cNvPr>
          <p:cNvCxnSpPr>
            <a:cxnSpLocks/>
          </p:cNvCxnSpPr>
          <p:nvPr/>
        </p:nvCxnSpPr>
        <p:spPr>
          <a:xfrm>
            <a:off x="2466663" y="2780928"/>
            <a:ext cx="0" cy="2664296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5201EB0-B294-DADF-338D-AEA632CF7691}"/>
              </a:ext>
            </a:extLst>
          </p:cNvPr>
          <p:cNvCxnSpPr>
            <a:cxnSpLocks/>
          </p:cNvCxnSpPr>
          <p:nvPr/>
        </p:nvCxnSpPr>
        <p:spPr>
          <a:xfrm>
            <a:off x="2933408" y="3739511"/>
            <a:ext cx="0" cy="16684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5554E2-93A0-CEC2-C919-11E2F5B7E82C}"/>
              </a:ext>
            </a:extLst>
          </p:cNvPr>
          <p:cNvCxnSpPr>
            <a:cxnSpLocks/>
          </p:cNvCxnSpPr>
          <p:nvPr/>
        </p:nvCxnSpPr>
        <p:spPr>
          <a:xfrm>
            <a:off x="2927648" y="3738872"/>
            <a:ext cx="4530743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D3080D6-C7B9-C2E5-DFB7-E0EB555C6F5A}"/>
              </a:ext>
            </a:extLst>
          </p:cNvPr>
          <p:cNvCxnSpPr>
            <a:cxnSpLocks/>
          </p:cNvCxnSpPr>
          <p:nvPr/>
        </p:nvCxnSpPr>
        <p:spPr>
          <a:xfrm>
            <a:off x="2464976" y="2776345"/>
            <a:ext cx="4999176" cy="63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52F54097-B816-E118-9F58-AE410AEC3650}"/>
              </a:ext>
            </a:extLst>
          </p:cNvPr>
          <p:cNvSpPr/>
          <p:nvPr/>
        </p:nvSpPr>
        <p:spPr>
          <a:xfrm>
            <a:off x="2423015" y="272136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F345AB8-1F86-2844-9716-6BC92FE82808}"/>
              </a:ext>
            </a:extLst>
          </p:cNvPr>
          <p:cNvCxnSpPr>
            <a:cxnSpLocks/>
          </p:cNvCxnSpPr>
          <p:nvPr/>
        </p:nvCxnSpPr>
        <p:spPr>
          <a:xfrm>
            <a:off x="2466663" y="2734378"/>
            <a:ext cx="466745" cy="1005133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BAD3412-A09C-A0B0-F72F-F0D302AD2E5F}"/>
              </a:ext>
            </a:extLst>
          </p:cNvPr>
          <p:cNvCxnSpPr>
            <a:cxnSpLocks/>
          </p:cNvCxnSpPr>
          <p:nvPr/>
        </p:nvCxnSpPr>
        <p:spPr>
          <a:xfrm>
            <a:off x="2456333" y="5429934"/>
            <a:ext cx="47131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1AA63E5B-4B90-3DBC-E8F2-62FE43819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479" y="5495108"/>
            <a:ext cx="323399" cy="2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86D579C7-4774-A3DC-B8D6-9317F1F421E5}"/>
              </a:ext>
            </a:extLst>
          </p:cNvPr>
          <p:cNvCxnSpPr>
            <a:cxnSpLocks/>
          </p:cNvCxnSpPr>
          <p:nvPr/>
        </p:nvCxnSpPr>
        <p:spPr>
          <a:xfrm>
            <a:off x="7506113" y="2758996"/>
            <a:ext cx="11521" cy="981499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Content Placeholder 6">
            <a:extLst>
              <a:ext uri="{FF2B5EF4-FFF2-40B4-BE49-F238E27FC236}">
                <a16:creationId xmlns:a16="http://schemas.microsoft.com/office/drawing/2014/main" id="{E3ABA43E-3D54-09CD-E056-03B7060BFF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44582" y="2847972"/>
            <a:ext cx="1728192" cy="1152128"/>
          </a:xfrm>
        </p:spPr>
        <p:txBody>
          <a:bodyPr/>
          <a:lstStyle/>
          <a:p>
            <a:r>
              <a:rPr lang="en-US" b="0" dirty="0"/>
              <a:t>Large intensity change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09E7CC37-A875-263A-C5DB-7AD15448EEB8}"/>
              </a:ext>
            </a:extLst>
          </p:cNvPr>
          <p:cNvCxnSpPr>
            <a:cxnSpLocks/>
          </p:cNvCxnSpPr>
          <p:nvPr/>
        </p:nvCxnSpPr>
        <p:spPr>
          <a:xfrm>
            <a:off x="3397007" y="4653136"/>
            <a:ext cx="0" cy="7920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155F5EBA-F53B-D8D7-C2A7-B55EC981E4B3}"/>
              </a:ext>
            </a:extLst>
          </p:cNvPr>
          <p:cNvCxnSpPr>
            <a:cxnSpLocks/>
          </p:cNvCxnSpPr>
          <p:nvPr/>
        </p:nvCxnSpPr>
        <p:spPr>
          <a:xfrm>
            <a:off x="3863752" y="4941168"/>
            <a:ext cx="0" cy="46683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Connector 1031">
            <a:extLst>
              <a:ext uri="{FF2B5EF4-FFF2-40B4-BE49-F238E27FC236}">
                <a16:creationId xmlns:a16="http://schemas.microsoft.com/office/drawing/2014/main" id="{AE5B71C3-722C-44A3-FE77-7407D192F143}"/>
              </a:ext>
            </a:extLst>
          </p:cNvPr>
          <p:cNvCxnSpPr>
            <a:cxnSpLocks/>
          </p:cNvCxnSpPr>
          <p:nvPr/>
        </p:nvCxnSpPr>
        <p:spPr>
          <a:xfrm>
            <a:off x="3863752" y="4941160"/>
            <a:ext cx="4530743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8A357214-A2DF-BFA0-EFCB-483E43D95FCD}"/>
              </a:ext>
            </a:extLst>
          </p:cNvPr>
          <p:cNvCxnSpPr>
            <a:cxnSpLocks/>
          </p:cNvCxnSpPr>
          <p:nvPr/>
        </p:nvCxnSpPr>
        <p:spPr>
          <a:xfrm>
            <a:off x="3325007" y="4580716"/>
            <a:ext cx="5069488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>
            <a:extLst>
              <a:ext uri="{FF2B5EF4-FFF2-40B4-BE49-F238E27FC236}">
                <a16:creationId xmlns:a16="http://schemas.microsoft.com/office/drawing/2014/main" id="{00721419-8809-93FA-3462-CE1D31465432}"/>
              </a:ext>
            </a:extLst>
          </p:cNvPr>
          <p:cNvCxnSpPr>
            <a:cxnSpLocks/>
          </p:cNvCxnSpPr>
          <p:nvPr/>
        </p:nvCxnSpPr>
        <p:spPr>
          <a:xfrm>
            <a:off x="3386677" y="5429934"/>
            <a:ext cx="47131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4">
            <a:extLst>
              <a:ext uri="{FF2B5EF4-FFF2-40B4-BE49-F238E27FC236}">
                <a16:creationId xmlns:a16="http://schemas.microsoft.com/office/drawing/2014/main" id="{D5DF3573-9B51-1DC3-82FC-4E178A0C4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23" y="5495108"/>
            <a:ext cx="323399" cy="2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6" name="Straight Arrow Connector 1035">
            <a:extLst>
              <a:ext uri="{FF2B5EF4-FFF2-40B4-BE49-F238E27FC236}">
                <a16:creationId xmlns:a16="http://schemas.microsoft.com/office/drawing/2014/main" id="{FD2B7959-346F-7418-1ED6-F98437036875}"/>
              </a:ext>
            </a:extLst>
          </p:cNvPr>
          <p:cNvCxnSpPr>
            <a:cxnSpLocks/>
          </p:cNvCxnSpPr>
          <p:nvPr/>
        </p:nvCxnSpPr>
        <p:spPr>
          <a:xfrm>
            <a:off x="8406016" y="4580716"/>
            <a:ext cx="0" cy="318681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Content Placeholder 6">
            <a:extLst>
              <a:ext uri="{FF2B5EF4-FFF2-40B4-BE49-F238E27FC236}">
                <a16:creationId xmlns:a16="http://schemas.microsoft.com/office/drawing/2014/main" id="{5C25DBC9-8936-19D3-F662-DD9566D824F2}"/>
              </a:ext>
            </a:extLst>
          </p:cNvPr>
          <p:cNvSpPr txBox="1">
            <a:spLocks/>
          </p:cNvSpPr>
          <p:nvPr/>
        </p:nvSpPr>
        <p:spPr>
          <a:xfrm>
            <a:off x="8508678" y="4437112"/>
            <a:ext cx="1728192" cy="154389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/>
              <a:t>Small intensity change</a:t>
            </a:r>
          </a:p>
          <a:p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F4448FD2-CA8E-C758-BA86-DBD97750D130}"/>
              </a:ext>
            </a:extLst>
          </p:cNvPr>
          <p:cNvCxnSpPr>
            <a:cxnSpLocks/>
          </p:cNvCxnSpPr>
          <p:nvPr/>
        </p:nvCxnSpPr>
        <p:spPr>
          <a:xfrm>
            <a:off x="3333632" y="4551867"/>
            <a:ext cx="524360" cy="389293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Oval 1038">
            <a:extLst>
              <a:ext uri="{FF2B5EF4-FFF2-40B4-BE49-F238E27FC236}">
                <a16:creationId xmlns:a16="http://schemas.microsoft.com/office/drawing/2014/main" id="{F9387F3C-5638-631E-B37A-19EB71793872}"/>
              </a:ext>
            </a:extLst>
          </p:cNvPr>
          <p:cNvSpPr/>
          <p:nvPr/>
        </p:nvSpPr>
        <p:spPr>
          <a:xfrm>
            <a:off x="3328064" y="4509120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/>
      <p:bldP spid="1037" grpId="0"/>
      <p:bldP spid="10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407E9-1FB8-1259-29F8-74F6A7714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86C8CB-D83F-7532-E6F1-DA90BD3C4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 Response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9CCEF-AF6E-40F1-E1D2-87E18824FC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E220AA4D-A365-622A-4BC4-9D9FE72E66B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75920" y="2060848"/>
            <a:ext cx="6480720" cy="3888432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EC8B66-6BB3-FD10-6095-1672E206DB04}"/>
              </a:ext>
            </a:extLst>
          </p:cNvPr>
          <p:cNvSpPr txBox="1">
            <a:spLocks/>
          </p:cNvSpPr>
          <p:nvPr/>
        </p:nvSpPr>
        <p:spPr>
          <a:xfrm>
            <a:off x="119336" y="1875895"/>
            <a:ext cx="503994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sinusoidal response produces little distortion at low amplitudes. </a:t>
            </a:r>
          </a:p>
          <a:p>
            <a:endParaRPr lang="en-GB" dirty="0"/>
          </a:p>
          <a:p>
            <a:r>
              <a:rPr lang="en-GB" dirty="0"/>
              <a:t>At large amplitudes, the signal flattens the input pulse, and at very large amplitudes it inverts it. </a:t>
            </a:r>
          </a:p>
          <a:p>
            <a:endParaRPr lang="en-GB" dirty="0"/>
          </a:p>
          <a:p>
            <a:r>
              <a:rPr lang="en-GB" dirty="0"/>
              <a:t>All of this behaviour has been seen in the SPS.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94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474FA-94C7-5D25-0F6C-A938A552D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graph with a blue line&#10;&#10;Description automatically generated">
            <a:extLst>
              <a:ext uri="{FF2B5EF4-FFF2-40B4-BE49-F238E27FC236}">
                <a16:creationId xmlns:a16="http://schemas.microsoft.com/office/drawing/2014/main" id="{CD81D378-63DD-F29E-CB9B-1E8599D3E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50002"/>
            <a:ext cx="5852172" cy="43891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4AABCA3-F27B-7574-4F63-80367C50C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 Response - IQ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7F6D1-FE6B-E678-0173-3F81A4853C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F36677D-C28A-8919-AE3B-C189CF1E3318}"/>
              </a:ext>
            </a:extLst>
          </p:cNvPr>
          <p:cNvSpPr/>
          <p:nvPr/>
        </p:nvSpPr>
        <p:spPr>
          <a:xfrm>
            <a:off x="3143680" y="425449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39" name="Oval 1038">
            <a:extLst>
              <a:ext uri="{FF2B5EF4-FFF2-40B4-BE49-F238E27FC236}">
                <a16:creationId xmlns:a16="http://schemas.microsoft.com/office/drawing/2014/main" id="{1EECC3AD-96EB-91A9-AFFC-20331D3E37F8}"/>
              </a:ext>
            </a:extLst>
          </p:cNvPr>
          <p:cNvSpPr/>
          <p:nvPr/>
        </p:nvSpPr>
        <p:spPr>
          <a:xfrm>
            <a:off x="4439808" y="425449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84C75B-BFC6-1317-1221-B8E3A8A3B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4071" y="1592263"/>
            <a:ext cx="5039941" cy="4608512"/>
          </a:xfrm>
        </p:spPr>
        <p:txBody>
          <a:bodyPr/>
          <a:lstStyle/>
          <a:p>
            <a:r>
              <a:rPr lang="en-GB" dirty="0"/>
              <a:t>Measure the same signal at two working points at the same time.</a:t>
            </a:r>
          </a:p>
          <a:p>
            <a:r>
              <a:rPr lang="en-GB" dirty="0"/>
              <a:t>Allows you to know where on the function you are i.e. rising or falling slope.</a:t>
            </a:r>
          </a:p>
          <a:p>
            <a:r>
              <a:rPr lang="en-GB" dirty="0"/>
              <a:t>Ideally both samples are 90 degrees out of phase so phase can be extracted with arctan.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2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E4BE4-88C9-CBE0-824F-39F062B0C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graph with a blue line&#10;&#10;Description automatically generated">
            <a:extLst>
              <a:ext uri="{FF2B5EF4-FFF2-40B4-BE49-F238E27FC236}">
                <a16:creationId xmlns:a16="http://schemas.microsoft.com/office/drawing/2014/main" id="{B9738ECF-A898-6424-4009-A9148927D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50002"/>
            <a:ext cx="5852172" cy="43891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815FD26-E086-FE66-0238-573731D52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 Response - IQ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FFCD0-5CB3-DD1F-D26A-F7A18D16DA8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83E7DC8-7510-C24B-5CC1-35FBB17AF1FC}"/>
              </a:ext>
            </a:extLst>
          </p:cNvPr>
          <p:cNvSpPr/>
          <p:nvPr/>
        </p:nvSpPr>
        <p:spPr>
          <a:xfrm>
            <a:off x="3143680" y="425449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754B39-882A-6BE8-A53C-CA958D4AE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4071" y="1592263"/>
            <a:ext cx="5039941" cy="4608512"/>
          </a:xfrm>
        </p:spPr>
        <p:txBody>
          <a:bodyPr/>
          <a:lstStyle/>
          <a:p>
            <a:r>
              <a:rPr lang="en-GB" dirty="0"/>
              <a:t>Measure the same signal at two working points at the same time.</a:t>
            </a:r>
          </a:p>
          <a:p>
            <a:r>
              <a:rPr lang="en-GB" dirty="0"/>
              <a:t>Allows you to know where on the function you are i.e. rising or falling slope.</a:t>
            </a:r>
          </a:p>
          <a:p>
            <a:r>
              <a:rPr lang="en-GB" dirty="0"/>
              <a:t>Ideally both samples are 90 degrees out of phase so phase can be extracted with arctan.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E6AF225-95C3-B907-CE09-6805BE7300A0}"/>
              </a:ext>
            </a:extLst>
          </p:cNvPr>
          <p:cNvSpPr/>
          <p:nvPr/>
        </p:nvSpPr>
        <p:spPr>
          <a:xfrm>
            <a:off x="3791744" y="4869160"/>
            <a:ext cx="144000" cy="1440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23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4C056-3A66-37B2-97A8-175CCF513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graph with a blue line&#10;&#10;Description automatically generated">
            <a:extLst>
              <a:ext uri="{FF2B5EF4-FFF2-40B4-BE49-F238E27FC236}">
                <a16:creationId xmlns:a16="http://schemas.microsoft.com/office/drawing/2014/main" id="{37EE781C-F3E2-A58C-5E6C-F6775A7E3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50002"/>
            <a:ext cx="5852172" cy="43891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284F11-3FA8-DE2A-C81C-4AFED1420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 Response - IQ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FFB2B-DE51-EE38-F7E2-A1B5D3DA0A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39" name="Oval 1038">
            <a:extLst>
              <a:ext uri="{FF2B5EF4-FFF2-40B4-BE49-F238E27FC236}">
                <a16:creationId xmlns:a16="http://schemas.microsoft.com/office/drawing/2014/main" id="{CFAF5ED3-16EA-BE54-D71A-EE436597466F}"/>
              </a:ext>
            </a:extLst>
          </p:cNvPr>
          <p:cNvSpPr/>
          <p:nvPr/>
        </p:nvSpPr>
        <p:spPr>
          <a:xfrm>
            <a:off x="4439808" y="425449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227E6E0-352B-4DBF-0E27-60747F74B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4071" y="1592263"/>
            <a:ext cx="5039941" cy="4608512"/>
          </a:xfrm>
        </p:spPr>
        <p:txBody>
          <a:bodyPr/>
          <a:lstStyle/>
          <a:p>
            <a:r>
              <a:rPr lang="en-GB" dirty="0"/>
              <a:t>Measure the same signal at two working points at the same time.</a:t>
            </a:r>
          </a:p>
          <a:p>
            <a:r>
              <a:rPr lang="en-GB" dirty="0"/>
              <a:t>Allows you to know where on the function you are i.e. rising or falling slope.</a:t>
            </a:r>
          </a:p>
          <a:p>
            <a:r>
              <a:rPr lang="en-GB" dirty="0"/>
              <a:t>Ideally both samples are 90 degrees out of phase so phase can be extracted with arctan. i.e.</a:t>
            </a:r>
          </a:p>
          <a:p>
            <a:endParaRPr lang="en-GB" dirty="0"/>
          </a:p>
          <a:p>
            <a:r>
              <a:rPr lang="es-ES" dirty="0"/>
              <a:t>x = </a:t>
            </a:r>
            <a:r>
              <a:rPr lang="es-ES" dirty="0" err="1"/>
              <a:t>arctan</a:t>
            </a:r>
            <a:r>
              <a:rPr lang="es-ES" dirty="0"/>
              <a:t>(sin(x) / cos(x))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6CD30CB-5208-A5C1-4C55-905A30FC1234}"/>
              </a:ext>
            </a:extLst>
          </p:cNvPr>
          <p:cNvSpPr/>
          <p:nvPr/>
        </p:nvSpPr>
        <p:spPr>
          <a:xfrm>
            <a:off x="4799856" y="3500550"/>
            <a:ext cx="144000" cy="1440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04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DH CLEAR Prep</Template>
  <TotalTime>2120</TotalTime>
  <Words>1482</Words>
  <Application>Microsoft Office PowerPoint</Application>
  <PresentationFormat>Widescreen</PresentationFormat>
  <Paragraphs>226</Paragraphs>
  <Slides>40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IQ Demodulation for EO-BPM</vt:lpstr>
      <vt:lpstr>Setup and Theory</vt:lpstr>
      <vt:lpstr>Concept and Theory </vt:lpstr>
      <vt:lpstr>Concept and Theory </vt:lpstr>
      <vt:lpstr>Sine Response</vt:lpstr>
      <vt:lpstr>Sine Response</vt:lpstr>
      <vt:lpstr>Sine Response - IQ</vt:lpstr>
      <vt:lpstr>Sine Response - IQ</vt:lpstr>
      <vt:lpstr>Sine Response - IQ</vt:lpstr>
      <vt:lpstr>IQ Theory</vt:lpstr>
      <vt:lpstr>Experimental Setup for fixed initial phase</vt:lpstr>
      <vt:lpstr>Optical System</vt:lpstr>
      <vt:lpstr>Optical System</vt:lpstr>
      <vt:lpstr>Feedback Controller and Bias T</vt:lpstr>
      <vt:lpstr>Analysis Steps</vt:lpstr>
      <vt:lpstr>IQ Channels</vt:lpstr>
      <vt:lpstr>Normalised IQ Channels</vt:lpstr>
      <vt:lpstr>Phase Data IQ Channels</vt:lpstr>
      <vt:lpstr>Phase Data IQ Channels</vt:lpstr>
      <vt:lpstr>Phase Data IQ Channels</vt:lpstr>
      <vt:lpstr>CLEAR Tests</vt:lpstr>
      <vt:lpstr>PowerPoint Presentation</vt:lpstr>
      <vt:lpstr>CLEAR Tests</vt:lpstr>
      <vt:lpstr>Signal Time Offset</vt:lpstr>
      <vt:lpstr>Example Multi-bunch Trace</vt:lpstr>
      <vt:lpstr>Example Multi-bunch Trace</vt:lpstr>
      <vt:lpstr>Example Multi-bunch Trace</vt:lpstr>
      <vt:lpstr>Example Single-bunch Trace</vt:lpstr>
      <vt:lpstr>Example Single-bunch Trace</vt:lpstr>
      <vt:lpstr>Position Scan</vt:lpstr>
      <vt:lpstr>Position Scan</vt:lpstr>
      <vt:lpstr>Position Scan</vt:lpstr>
      <vt:lpstr>Position Scan</vt:lpstr>
      <vt:lpstr>Position Scan</vt:lpstr>
      <vt:lpstr>Position Scan</vt:lpstr>
      <vt:lpstr>Implications and Conclusion</vt:lpstr>
      <vt:lpstr>Modulator Length</vt:lpstr>
      <vt:lpstr>Folding Datasets and Bit Reuse</vt:lpstr>
      <vt:lpstr>Conclusion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Harryman, Daniel</dc:creator>
  <cp:lastModifiedBy>Harryman, Daniel</cp:lastModifiedBy>
  <cp:revision>35</cp:revision>
  <cp:lastPrinted>2020-01-30T13:49:18Z</cp:lastPrinted>
  <dcterms:created xsi:type="dcterms:W3CDTF">2025-05-19T07:57:00Z</dcterms:created>
  <dcterms:modified xsi:type="dcterms:W3CDTF">2025-07-03T14:52:57Z</dcterms:modified>
</cp:coreProperties>
</file>