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8" r:id="rId9"/>
    <p:sldId id="269" r:id="rId10"/>
    <p:sldId id="265" r:id="rId11"/>
    <p:sldId id="266" r:id="rId12"/>
    <p:sldId id="270" r:id="rId13"/>
    <p:sldId id="267" r:id="rId14"/>
    <p:sldId id="271" r:id="rId15"/>
    <p:sldId id="272" r:id="rId16"/>
    <p:sldId id="27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1" autoAdjust="0"/>
    <p:restoredTop sz="94660"/>
  </p:normalViewPr>
  <p:slideViewPr>
    <p:cSldViewPr snapToGrid="0">
      <p:cViewPr>
        <p:scale>
          <a:sx n="100" d="100"/>
          <a:sy n="100" d="100"/>
        </p:scale>
        <p:origin x="437" y="7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E3C64-5BDF-3842-C2DF-95D022B471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363EE0-FEEA-1CBE-8C14-32B7903479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53521-35E3-0A82-49A5-4F8B98E20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82CA4-6CC6-4952-B1B4-2AFDE3D87EB6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6AFCBE-5CA8-163F-261A-48056593E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82EBB1-0E58-7917-144D-174C67700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D1B31-1A46-486A-8AEE-CDE09CF02D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1764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5BCAF-C541-7812-7919-035DA3C21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35FEDE-FE02-54D0-D769-52BF521943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E06063-CF71-F1B4-45E7-A9E93E9FC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82CA4-6CC6-4952-B1B4-2AFDE3D87EB6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6BAF38-896B-2D03-D8AA-666CE6389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C2AB8-49D9-2501-00EF-09EBB58F1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D1B31-1A46-486A-8AEE-CDE09CF02D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47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549C88-11C5-83D6-D120-ADBC796196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B1C143-534C-B3CB-C28B-33198FC1E6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D33BE0-3935-F52A-4B1D-7064DAEAF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82CA4-6CC6-4952-B1B4-2AFDE3D87EB6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E95489-C379-C134-3DA8-AB716F990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B5FAFE-8E23-959A-58FC-B74C15C4B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D1B31-1A46-486A-8AEE-CDE09CF02D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1007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7617C-74D2-3F9B-75B1-25BFB0D71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5B4118-6BEF-CDE4-5EF8-4DE55DBFB9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877C5A-C892-4D12-BFD7-778FDC86D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82CA4-6CC6-4952-B1B4-2AFDE3D87EB6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9396B-523B-AEAA-20A5-23294C322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0AC6AE-24E1-5B9B-1597-6FD04C176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D1B31-1A46-486A-8AEE-CDE09CF02D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476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C1200-0F3F-BDB8-E18B-D690E9479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726E27-2463-53F7-926E-9B97CB313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75642E-C356-C77C-E989-DCFF9D594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82CA4-6CC6-4952-B1B4-2AFDE3D87EB6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51A19C-53B8-3B58-F75E-B9A7A0037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626384-A1D2-540E-D41A-FF76E546C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D1B31-1A46-486A-8AEE-CDE09CF02D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8962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730C5-7492-060E-47D1-241730E3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879AE-3496-1649-E279-B4E620FAF4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F75586-021F-BCC0-F869-0858B0E711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17E23E-8AB4-9182-1C7C-EE59D6BC4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82CA4-6CC6-4952-B1B4-2AFDE3D87EB6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E2D253-012E-8057-EEE5-E577BD22A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BF91CD-3BF6-2052-6246-880DE445E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D1B31-1A46-486A-8AEE-CDE09CF02D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793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E9C99-DFD8-ED0A-BEBE-4486476DD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E055AB-E504-F398-68B4-CEE07BFEAE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B464E5-8261-8553-5625-45C2449D63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FBD9DC-4428-45FF-2496-F118444103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90F139-2C0E-254F-4C16-331FC7DF7B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486D5A-5139-859B-3CFE-29A390D57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82CA4-6CC6-4952-B1B4-2AFDE3D87EB6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2CC7F0-56FE-20F0-6872-4E1B63E5C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FE1650-ACA8-CC6A-C5C3-8759D216D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D1B31-1A46-486A-8AEE-CDE09CF02D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155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2A12F-7BB0-1B62-1738-1CE51DF09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BF7CCA-DD10-348C-25B5-C212C262B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82CA4-6CC6-4952-B1B4-2AFDE3D87EB6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692F0E-D748-2EDF-F402-28DBBF2D9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606B9E-6B9C-4473-E193-9A8FE3511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D1B31-1A46-486A-8AEE-CDE09CF02D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91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965393-F965-821B-DEBC-82A0DD308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82CA4-6CC6-4952-B1B4-2AFDE3D87EB6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554D4C-6037-6E3A-A5D6-82130E9A9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264225-B228-8917-FC62-787300F77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D1B31-1A46-486A-8AEE-CDE09CF02D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426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E801E-E152-EF5F-E546-BC2E1B4A1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155431-E8E5-99B4-A764-261E98B461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CDEC2B-40D9-C883-3529-5248E92C6D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E4E8AC-695A-4BAF-34D6-56C4D5171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82CA4-6CC6-4952-B1B4-2AFDE3D87EB6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551786-B64F-D30E-3ECC-B991C9BB2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3B0AFC-897B-9DBF-69CE-CDB6DE994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D1B31-1A46-486A-8AEE-CDE09CF02D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19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DE378-F9B8-C559-6D47-1543AD6D1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B93E36-672A-82B5-2881-A71CCC1283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C2F9A8-F998-CCA7-D3C3-7AEDDE61E3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D4DB0E-730C-2584-4A6C-BFD81E8D2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82CA4-6CC6-4952-B1B4-2AFDE3D87EB6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FD68CF-9B97-FFC1-C3ED-2078807D5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D2DFBA-2EE4-A26C-7E36-0D344A7AB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D1B31-1A46-486A-8AEE-CDE09CF02D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115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884813-0A09-7615-20AB-3B6335E96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357EE7-8140-A400-3170-95AC89CF5B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5F52D0-4CBF-0519-CE35-BA2E8C7BAD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82CA4-6CC6-4952-B1B4-2AFDE3D87EB6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2148DF-26E1-AA75-C8ED-F05F132408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48712C-82FF-C024-77AC-2B1B07B9D6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D1B31-1A46-486A-8AEE-CDE09CF02D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259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ndico.cern.ch/event/1548853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2F2B47-F466-CA0A-FF09-4F6AA70A12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CFE952-1E49-D4F5-9E99-BBA47A314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LNO meeting  |   2025-07-09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OMC activities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5DE777-72FF-3CE6-90B0-E30985A91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1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D7AD7E9-27E2-7120-A68C-EA80D81EC13D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A1441BE9-B435-D85A-849A-2304ABBB59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D9E7D77-6E19-ED10-2EF8-FBCAA76A8F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4CB1273-178F-45CC-433A-3D90E6797BDA}"/>
              </a:ext>
            </a:extLst>
          </p:cNvPr>
          <p:cNvSpPr/>
          <p:nvPr/>
        </p:nvSpPr>
        <p:spPr>
          <a:xfrm>
            <a:off x="6689558" y="222194"/>
            <a:ext cx="5204663" cy="1088706"/>
          </a:xfrm>
          <a:prstGeom prst="roundRect">
            <a:avLst>
              <a:gd name="adj" fmla="val 11851"/>
            </a:avLst>
          </a:prstGeom>
          <a:solidFill>
            <a:srgbClr val="0035A6">
              <a:alpha val="86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9874BF-E160-6A29-472E-9A0C561D106D}"/>
              </a:ext>
            </a:extLst>
          </p:cNvPr>
          <p:cNvSpPr txBox="1"/>
          <p:nvPr/>
        </p:nvSpPr>
        <p:spPr>
          <a:xfrm>
            <a:off x="7074568" y="436862"/>
            <a:ext cx="39627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</a:rPr>
              <a:t>OMC activity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9F1E60D-7ED0-57A7-54F2-9B3E11C7FA11}"/>
              </a:ext>
            </a:extLst>
          </p:cNvPr>
          <p:cNvGrpSpPr/>
          <p:nvPr/>
        </p:nvGrpSpPr>
        <p:grpSpPr>
          <a:xfrm>
            <a:off x="297779" y="957308"/>
            <a:ext cx="7738394" cy="5313183"/>
            <a:chOff x="2035173" y="661817"/>
            <a:chExt cx="7738394" cy="531318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B8A7B7F-F72A-CD7C-012C-0471A6794AC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530" y="1492369"/>
              <a:ext cx="6037236" cy="351474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124E9FA-7B28-4D9A-5B1B-CF7F6FF210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386167">
              <a:off x="2035173" y="2483201"/>
              <a:ext cx="1198616" cy="133732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EBD6CF7-B807-4E4B-1DFC-B3E284E03E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435433">
              <a:off x="5569084" y="592461"/>
              <a:ext cx="1198616" cy="133732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6BD5BBDD-F1B8-E60E-3DB4-9D6CC476892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4673626">
              <a:off x="8370457" y="1584104"/>
              <a:ext cx="1198616" cy="133732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6506A9A4-BD59-CE93-0AA7-EAA344B236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28625">
              <a:off x="3358846" y="994632"/>
              <a:ext cx="1198616" cy="1337328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A3727406-7771-62C7-709B-1AADC559F96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1576781">
              <a:off x="8574951" y="3546270"/>
              <a:ext cx="1198616" cy="1337328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03B71360-825E-130E-04F5-C5B4ACC4B97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2916811">
              <a:off x="6106300" y="4637672"/>
              <a:ext cx="1198616" cy="1337328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D25721AE-0BE1-5AD4-4020-F7296803554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5065862">
              <a:off x="3742656" y="4529275"/>
              <a:ext cx="1198616" cy="13373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94301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FED256-26F2-EEBE-1E37-AEA959658C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9AB168-5B28-2EAA-8C2F-05D40E609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LNO meeting  |   2025-07-09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OMC activities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150D37-3DC2-1C84-F5F4-5EA471BCC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10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C752128-4435-87E0-8A38-78E796DB9DBE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63197B43-EA29-6274-3BAB-E4C37F06E5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6D38817-B0AB-9D73-5B8F-9EC1D0676F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A16E2F9-3914-E8F1-6A03-7679CEBD5EF2}"/>
              </a:ext>
            </a:extLst>
          </p:cNvPr>
          <p:cNvSpPr txBox="1"/>
          <p:nvPr/>
        </p:nvSpPr>
        <p:spPr>
          <a:xfrm>
            <a:off x="200041" y="216387"/>
            <a:ext cx="4036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</a:rPr>
              <a:t>PP commissioning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960712-FAAB-E045-11BE-2FDF5DAADA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041" y="1208955"/>
            <a:ext cx="6578638" cy="33769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CE3AC7D-6E47-0EED-6E77-B51698D214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9712" y="1828800"/>
            <a:ext cx="6722474" cy="421133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A83A81B-60A0-1ABE-D6A5-B16AFB9D0B90}"/>
              </a:ext>
            </a:extLst>
          </p:cNvPr>
          <p:cNvSpPr txBox="1"/>
          <p:nvPr/>
        </p:nvSpPr>
        <p:spPr>
          <a:xfrm>
            <a:off x="3907638" y="216387"/>
            <a:ext cx="8095288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While global corrections worked well at 18cm in terms of general beta-beating – found that beta* control in the 18cm planes was not fantastic</a:t>
            </a: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endParaRPr lang="en-GB" sz="2000" b="1" dirty="0"/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Study ongoing by summer student (Evan Root) to try and understand if this should have been expected from the correction or not</a:t>
            </a:r>
          </a:p>
        </p:txBody>
      </p:sp>
    </p:spTree>
    <p:extLst>
      <p:ext uri="{BB962C8B-B14F-4D97-AF65-F5344CB8AC3E}">
        <p14:creationId xmlns:p14="http://schemas.microsoft.com/office/powerpoint/2010/main" val="3842390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789681-7F57-14EA-26AD-F63F11996D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F85754-B5A2-193D-CAAA-B587ED984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LNO meeting  |   2025-07-09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OMC activities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155F23-FE5D-14FA-4F7E-60A27860D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11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3963749-BE22-5DFF-9308-850395794CBC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16746D53-9D84-5BDC-D1B1-E02496331E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C0E885B-1D37-E72E-F026-303FA12D1A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21AD7ED-8F8F-500C-1BA6-E6B82D7ED33C}"/>
              </a:ext>
            </a:extLst>
          </p:cNvPr>
          <p:cNvSpPr txBox="1"/>
          <p:nvPr/>
        </p:nvSpPr>
        <p:spPr>
          <a:xfrm>
            <a:off x="200041" y="216387"/>
            <a:ext cx="4036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</a:rPr>
              <a:t>PP commissioning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E092E-81CA-1F5C-16D5-9154B31A53D1}"/>
              </a:ext>
            </a:extLst>
          </p:cNvPr>
          <p:cNvSpPr txBox="1"/>
          <p:nvPr/>
        </p:nvSpPr>
        <p:spPr>
          <a:xfrm>
            <a:off x="3709518" y="300207"/>
            <a:ext cx="809528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Several very interesting results from nonlinear optics during commissioning too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726ACC1-B735-515F-CE82-77CA84C591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573" y="1285338"/>
            <a:ext cx="4139955" cy="254537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53DDB7E-A184-390B-27E7-B4F7C65185A0}"/>
              </a:ext>
            </a:extLst>
          </p:cNvPr>
          <p:cNvSpPr txBox="1"/>
          <p:nvPr/>
        </p:nvSpPr>
        <p:spPr>
          <a:xfrm>
            <a:off x="503654" y="942880"/>
            <a:ext cx="4320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A4 correction via RDT feed-down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42C9869-7D2C-E789-7225-2B521417DD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5410" y="4005926"/>
            <a:ext cx="5326380" cy="216808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A11FB17-200B-1C7D-BB5F-EEB146DA31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97960" y="1095675"/>
            <a:ext cx="6684166" cy="260613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7653B9B-E796-5B95-CCFD-2513406E959F}"/>
              </a:ext>
            </a:extLst>
          </p:cNvPr>
          <p:cNvSpPr txBox="1"/>
          <p:nvPr/>
        </p:nvSpPr>
        <p:spPr>
          <a:xfrm>
            <a:off x="7664851" y="3965632"/>
            <a:ext cx="41399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Very large deviation from model of local chromaticity / chromatic phase shift at injection!</a:t>
            </a:r>
          </a:p>
        </p:txBody>
      </p:sp>
    </p:spTree>
    <p:extLst>
      <p:ext uri="{BB962C8B-B14F-4D97-AF65-F5344CB8AC3E}">
        <p14:creationId xmlns:p14="http://schemas.microsoft.com/office/powerpoint/2010/main" val="35131627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52D9DF-DD85-F0E7-649D-6A4B71B686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5D1002-C2BA-E2C2-28C7-E6BF6CA34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LNO meeting  |   2025-07-09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OMC activities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358A8A-3695-B085-F47A-AEB341AF7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12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91F06FC-50D8-7756-C2F7-3D1AB5F113EA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6C2EDCD1-E03C-CD18-B193-C347AEC57D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11276B7-94AA-EE44-0EFD-1E32E6C28E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38B88AC-EF96-16F1-C9E3-C4367A3FFAAA}"/>
              </a:ext>
            </a:extLst>
          </p:cNvPr>
          <p:cNvSpPr txBox="1"/>
          <p:nvPr/>
        </p:nvSpPr>
        <p:spPr>
          <a:xfrm>
            <a:off x="200041" y="216387"/>
            <a:ext cx="4036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</a:rPr>
              <a:t>Multiturn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7B317B-0D98-9AEB-1A72-2FE83753D2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0" t="20320"/>
          <a:stretch>
            <a:fillRect/>
          </a:stretch>
        </p:blipFill>
        <p:spPr>
          <a:xfrm>
            <a:off x="1470660" y="2485160"/>
            <a:ext cx="9083040" cy="37498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5B87AD6-7AF2-41C9-9BD5-27D4B62323B0}"/>
              </a:ext>
            </a:extLst>
          </p:cNvPr>
          <p:cNvSpPr txBox="1"/>
          <p:nvPr/>
        </p:nvSpPr>
        <p:spPr>
          <a:xfrm>
            <a:off x="136895" y="1715391"/>
            <a:ext cx="1186241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New settings with for ADT ACD tested at injection during commissioning. Should allow long-term large amplitude kicks &amp; look very promising.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D20681-C143-FF6C-2027-76A316EDA06B}"/>
              </a:ext>
            </a:extLst>
          </p:cNvPr>
          <p:cNvSpPr txBox="1"/>
          <p:nvPr/>
        </p:nvSpPr>
        <p:spPr>
          <a:xfrm>
            <a:off x="164790" y="1315281"/>
            <a:ext cx="1186241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Multiturn application updated to allow easy ADT-ACD kicks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F1EABA-16A9-C632-3AEF-E122F8B03BB0}"/>
              </a:ext>
            </a:extLst>
          </p:cNvPr>
          <p:cNvSpPr txBox="1"/>
          <p:nvPr/>
        </p:nvSpPr>
        <p:spPr>
          <a:xfrm>
            <a:off x="200041" y="906785"/>
            <a:ext cx="1186241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Automatic kick scheduling implemented in multiturn &amp; used during commissioning</a:t>
            </a:r>
          </a:p>
        </p:txBody>
      </p:sp>
    </p:spTree>
    <p:extLst>
      <p:ext uri="{BB962C8B-B14F-4D97-AF65-F5344CB8AC3E}">
        <p14:creationId xmlns:p14="http://schemas.microsoft.com/office/powerpoint/2010/main" val="31796847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E7330C-4722-0128-A011-6A782B3457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A12939-A6A8-BE6F-361E-A26991044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LNO meeting  |   2025-07-09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OMC activities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E067E5-D289-DC5D-D892-7ECEF2443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13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131C65B-705A-2B62-36B2-733EF05350C0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28D6FB1-90DB-BD5B-4478-DD2B6ABB26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173A386-0777-69CA-C021-AAF8BF6C1C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1ECB5CD-8DCB-1A8A-B9F2-00311B523B83}"/>
              </a:ext>
            </a:extLst>
          </p:cNvPr>
          <p:cNvSpPr txBox="1"/>
          <p:nvPr/>
        </p:nvSpPr>
        <p:spPr>
          <a:xfrm>
            <a:off x="200041" y="216387"/>
            <a:ext cx="58959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</a:rPr>
              <a:t>Hierarchy breaking at injection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3DF194-F47F-EA35-B1C0-DFACBD659009}"/>
              </a:ext>
            </a:extLst>
          </p:cNvPr>
          <p:cNvSpPr txBox="1"/>
          <p:nvPr/>
        </p:nvSpPr>
        <p:spPr>
          <a:xfrm>
            <a:off x="200041" y="878285"/>
            <a:ext cx="1186241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With strong MO at injection, off-momentum collimator hierarchy was observed to be broken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02943E-966F-28DC-DE58-71F3882E517F}"/>
              </a:ext>
            </a:extLst>
          </p:cNvPr>
          <p:cNvSpPr txBox="1"/>
          <p:nvPr/>
        </p:nvSpPr>
        <p:spPr>
          <a:xfrm>
            <a:off x="200041" y="1355518"/>
            <a:ext cx="11862419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GB" sz="2000" b="1" dirty="0"/>
              <a:t>Several optics interventions tried</a:t>
            </a: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en-GB" sz="1600" dirty="0">
                <a:sym typeface="Wingdings" panose="05000000000000000000" pitchFamily="2" charset="2"/>
              </a:rPr>
              <a:t>Chromatic beta-beat was checked with MO powered, and no clear impact observed</a:t>
            </a: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en-GB" sz="1600" dirty="0">
                <a:sym typeface="Wingdings" panose="05000000000000000000" pitchFamily="2" charset="2"/>
              </a:rPr>
              <a:t>Chromatic coupling was corrected, but no impact on hierarchy found</a:t>
            </a: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en-GB" sz="1600" dirty="0">
                <a:sym typeface="Wingdings" panose="05000000000000000000" pitchFamily="2" charset="2"/>
              </a:rPr>
              <a:t>Proposed phase knob shift as means to understand if could be effect of RDTs – had a pronounced impact on the collimator hierarchy</a:t>
            </a:r>
            <a:endParaRPr lang="en-GB" sz="16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1A8803-52B2-79BC-58D6-720593F6C5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41" y="2565390"/>
            <a:ext cx="4531520" cy="35966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A6C17E-197F-02F5-191D-63588AE0A6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13" t="5700" b="54215"/>
          <a:stretch>
            <a:fillRect/>
          </a:stretch>
        </p:blipFill>
        <p:spPr>
          <a:xfrm>
            <a:off x="5099782" y="2766903"/>
            <a:ext cx="6482618" cy="3044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8017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CDBA1E-E616-132F-26D3-708CC24395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810648-9235-EF9C-178B-C625A1D9C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LNO meeting  |   2025-07-09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OMC activities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B0860E-8818-2B54-C30B-1F530CE3E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14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7C16E2E-A5E3-F5D1-E82A-A2A5B8AFD9FA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8291E796-8180-649E-BD7B-5751AC2BFD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5C4859B-E88F-6AD5-4206-2AA5CE0D58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F42FC5A-FD8A-5F00-15A3-7CA9F1CBAA24}"/>
              </a:ext>
            </a:extLst>
          </p:cNvPr>
          <p:cNvSpPr txBox="1"/>
          <p:nvPr/>
        </p:nvSpPr>
        <p:spPr>
          <a:xfrm>
            <a:off x="200041" y="216387"/>
            <a:ext cx="4036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</a:rPr>
              <a:t>MD1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07442E-C973-4B43-CE76-3AB05C14B8AA}"/>
              </a:ext>
            </a:extLst>
          </p:cNvPr>
          <p:cNvSpPr txBox="1"/>
          <p:nvPr/>
        </p:nvSpPr>
        <p:spPr>
          <a:xfrm>
            <a:off x="299100" y="878285"/>
            <a:ext cx="102164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OMC supported IR7 collimation MD of Bjorn + cleaning MD of Dora/Massimo</a:t>
            </a:r>
          </a:p>
          <a:p>
            <a:pPr>
              <a:buClr>
                <a:srgbClr val="0070C0"/>
              </a:buClr>
            </a:pPr>
            <a:r>
              <a:rPr lang="en-GB" sz="2000" b="1" dirty="0">
                <a:sym typeface="Wingdings" panose="05000000000000000000" pitchFamily="2" charset="2"/>
              </a:rPr>
              <a:t>       both ended up more extensive than originally expected</a:t>
            </a:r>
            <a:endParaRPr lang="en-GB" sz="20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109AF5-A535-9423-E354-EA9C0484A1B6}"/>
              </a:ext>
            </a:extLst>
          </p:cNvPr>
          <p:cNvSpPr txBox="1"/>
          <p:nvPr/>
        </p:nvSpPr>
        <p:spPr>
          <a:xfrm>
            <a:off x="299099" y="1838405"/>
            <a:ext cx="111309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OMC MD </a:t>
            </a:r>
            <a:r>
              <a:rPr lang="en-GB" sz="2000" b="1" dirty="0" err="1"/>
              <a:t>studing</a:t>
            </a:r>
            <a:r>
              <a:rPr lang="en-GB" sz="2000" b="1" dirty="0"/>
              <a:t> correction of LRBB RDTs using the IT corrector package was very successful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36A7D58-86AF-7201-232F-FF8F8E937E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89" t="6712" b="53065"/>
          <a:stretch>
            <a:fillRect/>
          </a:stretch>
        </p:blipFill>
        <p:spPr>
          <a:xfrm>
            <a:off x="299708" y="2462126"/>
            <a:ext cx="11592584" cy="3487689"/>
          </a:xfrm>
          <a:prstGeom prst="rect">
            <a:avLst/>
          </a:prstGeom>
        </p:spPr>
      </p:pic>
      <p:sp>
        <p:nvSpPr>
          <p:cNvPr id="12" name="Arrow: Down 11">
            <a:extLst>
              <a:ext uri="{FF2B5EF4-FFF2-40B4-BE49-F238E27FC236}">
                <a16:creationId xmlns:a16="http://schemas.microsoft.com/office/drawing/2014/main" id="{9936FEE6-5CA9-82C9-3ABF-D4D0E02C6E91}"/>
              </a:ext>
            </a:extLst>
          </p:cNvPr>
          <p:cNvSpPr/>
          <p:nvPr/>
        </p:nvSpPr>
        <p:spPr>
          <a:xfrm>
            <a:off x="5183944" y="3488787"/>
            <a:ext cx="534573" cy="158261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6B226F-3146-E9BD-9A73-0361C714827F}"/>
              </a:ext>
            </a:extLst>
          </p:cNvPr>
          <p:cNvSpPr txBox="1"/>
          <p:nvPr/>
        </p:nvSpPr>
        <p:spPr>
          <a:xfrm>
            <a:off x="5718517" y="3910763"/>
            <a:ext cx="4192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MCOX correction</a:t>
            </a:r>
          </a:p>
        </p:txBody>
      </p:sp>
    </p:spTree>
    <p:extLst>
      <p:ext uri="{BB962C8B-B14F-4D97-AF65-F5344CB8AC3E}">
        <p14:creationId xmlns:p14="http://schemas.microsoft.com/office/powerpoint/2010/main" val="35391420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8BA840-DE4E-CA5E-A676-27086E0292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2DA50A-9801-5D8F-6A36-A5CFDA450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LNO meeting  |   2025-07-09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OMC activities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452E6E-934F-5E61-DBD4-6EFF38DCC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15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0D4CD94-B7F7-9CBE-555B-1D7AF026DE68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179AA006-D4EB-4FDF-0F62-77E5C955E4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7BE22F5-54E1-5B51-BA9A-1D140B28D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0DF6C3C-2443-0A35-BE5E-143E9EAE4808}"/>
              </a:ext>
            </a:extLst>
          </p:cNvPr>
          <p:cNvSpPr txBox="1"/>
          <p:nvPr/>
        </p:nvSpPr>
        <p:spPr>
          <a:xfrm>
            <a:off x="200041" y="216387"/>
            <a:ext cx="4036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</a:rPr>
              <a:t>MD1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DFA5F1-7229-5408-55FD-98DA93F447E2}"/>
              </a:ext>
            </a:extLst>
          </p:cNvPr>
          <p:cNvSpPr txBox="1"/>
          <p:nvPr/>
        </p:nvSpPr>
        <p:spPr>
          <a:xfrm>
            <a:off x="299100" y="878285"/>
            <a:ext cx="102164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OMC supported IR7 collimation MD of Bjorn + cleaning MD of Dora/Massimo</a:t>
            </a:r>
          </a:p>
          <a:p>
            <a:pPr>
              <a:buClr>
                <a:srgbClr val="0070C0"/>
              </a:buClr>
            </a:pPr>
            <a:r>
              <a:rPr lang="en-GB" sz="2000" b="1" dirty="0">
                <a:sym typeface="Wingdings" panose="05000000000000000000" pitchFamily="2" charset="2"/>
              </a:rPr>
              <a:t>       both ended up more extensive than originally expected</a:t>
            </a:r>
            <a:endParaRPr lang="en-GB" sz="20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07B50A-24BF-3EBB-A663-FBB6224C48B1}"/>
              </a:ext>
            </a:extLst>
          </p:cNvPr>
          <p:cNvSpPr txBox="1"/>
          <p:nvPr/>
        </p:nvSpPr>
        <p:spPr>
          <a:xfrm>
            <a:off x="299099" y="1838405"/>
            <a:ext cx="111309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OMC MD </a:t>
            </a:r>
            <a:r>
              <a:rPr lang="en-GB" sz="2000" b="1" dirty="0" err="1"/>
              <a:t>studing</a:t>
            </a:r>
            <a:r>
              <a:rPr lang="en-GB" sz="2000" b="1" dirty="0"/>
              <a:t> correction of LRBB RDTs using the IT corrector package was very successful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C7398C-E671-2A21-7164-6EBA25ED83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81" t="45067" b="16820"/>
          <a:stretch>
            <a:fillRect/>
          </a:stretch>
        </p:blipFill>
        <p:spPr>
          <a:xfrm>
            <a:off x="732254" y="2813686"/>
            <a:ext cx="10834906" cy="3166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7606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49D8B9-0EC8-136F-CD84-8895B532CE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19D974-63E6-5CB1-B29D-71C6470AF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LNO meeting  |   2025-07-09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OMC activities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417AAD-4865-76E1-6BB2-54D7F6EEC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16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A24C262-A8D4-B86B-D409-9B31065A5829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0A78ABE-5708-AD99-DC79-4A8192353C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4D203DA-E1B6-2833-AF9D-C1CF512F29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C93A870-448A-21EC-06E5-E86A6BAA909C}"/>
              </a:ext>
            </a:extLst>
          </p:cNvPr>
          <p:cNvSpPr txBox="1"/>
          <p:nvPr/>
        </p:nvSpPr>
        <p:spPr>
          <a:xfrm>
            <a:off x="200041" y="216387"/>
            <a:ext cx="4036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</a:rPr>
              <a:t>OO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06E665-1308-8CD8-62A4-484C33233EB1}"/>
              </a:ext>
            </a:extLst>
          </p:cNvPr>
          <p:cNvSpPr txBox="1"/>
          <p:nvPr/>
        </p:nvSpPr>
        <p:spPr>
          <a:xfrm>
            <a:off x="299100" y="878285"/>
            <a:ext cx="102164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Initially hoped that OO cycle at 5.3TeV could simply re-use the </a:t>
            </a:r>
            <a:r>
              <a:rPr lang="en-GB" sz="2000" b="1" dirty="0" err="1"/>
              <a:t>exisiting</a:t>
            </a:r>
            <a:r>
              <a:rPr lang="en-GB" sz="2000" b="1" dirty="0"/>
              <a:t> corrections from Pb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CFB1A4-3C89-2629-C25E-8A2BF776D36D}"/>
              </a:ext>
            </a:extLst>
          </p:cNvPr>
          <p:cNvSpPr txBox="1"/>
          <p:nvPr/>
        </p:nvSpPr>
        <p:spPr>
          <a:xfrm>
            <a:off x="299100" y="1449785"/>
            <a:ext cx="1021649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In practice seems that even this small energy change is enough to give non-negligible change to the optics – particularly at low-beta, so likely coming from change in IR errors</a:t>
            </a: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endParaRPr lang="en-GB" sz="2000" b="1" dirty="0"/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Found large beta*-beat so new </a:t>
            </a:r>
            <a:r>
              <a:rPr lang="en-GB" sz="2000" b="1" dirty="0" err="1"/>
              <a:t>globals</a:t>
            </a:r>
            <a:r>
              <a:rPr lang="en-GB" sz="2000" b="1" dirty="0"/>
              <a:t> implemented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A5E2546-9C33-165A-919C-E87849035F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38" t="45947" b="13901"/>
          <a:stretch>
            <a:fillRect/>
          </a:stretch>
        </p:blipFill>
        <p:spPr>
          <a:xfrm>
            <a:off x="708660" y="3262405"/>
            <a:ext cx="9029700" cy="2717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71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F930BC-7E88-3F86-59FA-0DEC19E316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FE6A98-29A7-C152-47DC-D1434085D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LNO meeting  |   2025-07-09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OMC activities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F6F072-30A3-44AA-27F4-6D1B24265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2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DABF339-2E1B-1AD4-4F14-9EFE8E3CA2CF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FE02FE1D-A563-59C3-8F64-D03E8D1803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5613E22-8421-6569-FD76-9D94451E3F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3854BA1-CF95-A811-D03D-01F845E26A14}"/>
              </a:ext>
            </a:extLst>
          </p:cNvPr>
          <p:cNvSpPr txBox="1"/>
          <p:nvPr/>
        </p:nvSpPr>
        <p:spPr>
          <a:xfrm>
            <a:off x="245761" y="119604"/>
            <a:ext cx="1645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</a:rPr>
              <a:t>Theses: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53E31E-E8BF-A139-018E-97316C984756}"/>
              </a:ext>
            </a:extLst>
          </p:cNvPr>
          <p:cNvSpPr txBox="1"/>
          <p:nvPr/>
        </p:nvSpPr>
        <p:spPr>
          <a:xfrm>
            <a:off x="312391" y="838513"/>
            <a:ext cx="1114257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Dr Mael Le </a:t>
            </a:r>
            <a:r>
              <a:rPr lang="en-GB" sz="2000" b="1" dirty="0" err="1"/>
              <a:t>Garrec</a:t>
            </a:r>
            <a:r>
              <a:rPr lang="en-GB" sz="2000" b="1" dirty="0"/>
              <a:t>, </a:t>
            </a:r>
            <a:r>
              <a:rPr lang="en-GB" sz="2000" i="1" dirty="0"/>
              <a:t>LHC Effective Model for Optics Corrections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EA91884-5CCC-EA58-B274-E58718345239}"/>
              </a:ext>
            </a:extLst>
          </p:cNvPr>
          <p:cNvSpPr txBox="1"/>
          <p:nvPr/>
        </p:nvSpPr>
        <p:spPr>
          <a:xfrm>
            <a:off x="1771285" y="179423"/>
            <a:ext cx="896072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GB" sz="2400" b="1" dirty="0"/>
              <a:t>Since last meeting 3 Ph.D. on OMC in LHC &amp; PS successfully defended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97EB96-DF06-F2A8-4CA2-01C937190C2D}"/>
              </a:ext>
            </a:extLst>
          </p:cNvPr>
          <p:cNvSpPr txBox="1"/>
          <p:nvPr/>
        </p:nvSpPr>
        <p:spPr>
          <a:xfrm>
            <a:off x="312390" y="1268204"/>
            <a:ext cx="1114257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Dr Vittorio Ferrentino, </a:t>
            </a:r>
            <a:r>
              <a:rPr lang="en-GB" sz="2000" i="1" dirty="0"/>
              <a:t>Magnetic and optics </a:t>
            </a:r>
            <a:r>
              <a:rPr lang="en-GB" sz="2000" i="1" dirty="0" err="1"/>
              <a:t>modeling</a:t>
            </a:r>
            <a:r>
              <a:rPr lang="en-GB" sz="2000" i="1" dirty="0"/>
              <a:t> of accelerator’s main magnets and validation via beam-based measurements: a case study at the CERN Proton Synchrotron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E127F8A-C9A9-B88D-7421-CEBC27D26F92}"/>
              </a:ext>
            </a:extLst>
          </p:cNvPr>
          <p:cNvSpPr txBox="1"/>
          <p:nvPr/>
        </p:nvSpPr>
        <p:spPr>
          <a:xfrm>
            <a:off x="312391" y="1983579"/>
            <a:ext cx="103312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Dr </a:t>
            </a:r>
            <a:r>
              <a:rPr lang="en-GB" sz="2000" b="1" dirty="0" err="1"/>
              <a:t>Wietse</a:t>
            </a:r>
            <a:r>
              <a:rPr lang="en-GB" sz="2000" b="1" dirty="0"/>
              <a:t> Van Goethem, </a:t>
            </a:r>
            <a:r>
              <a:rPr lang="en-GB" sz="2000" i="1" dirty="0"/>
              <a:t>Advancements in optics control at the CERN Proton Synchrotron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52E60FE-421C-D78E-A7F1-3540D6793C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5488" y="2651956"/>
            <a:ext cx="2422072" cy="3429000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FFA576E-A153-4978-5785-AFEF282005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2350" y="2651956"/>
            <a:ext cx="2407299" cy="3429000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1AD62F5-CBB1-5036-437A-D5713A91B6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53400" y="2722797"/>
            <a:ext cx="2422072" cy="3429002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28454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2F2890-09A0-140D-B806-B3043FE1A3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445AC3-C43A-DFDC-2D05-A19505F6B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LNO meeting  |   2025-07-09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OMC activities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792E30-817B-2997-0B31-E65D36005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3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1641F07-82B4-9229-A847-D7909A98FD1A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2C803872-D92B-2D47-5637-71AC0AC51D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072D989-F42E-2296-6129-563DE625C9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E02B43F-2194-0130-CA0C-F4420E381C99}"/>
              </a:ext>
            </a:extLst>
          </p:cNvPr>
          <p:cNvSpPr txBox="1"/>
          <p:nvPr/>
        </p:nvSpPr>
        <p:spPr>
          <a:xfrm>
            <a:off x="245761" y="119604"/>
            <a:ext cx="1645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</a:rPr>
              <a:t>IPAC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8C50DA-C530-83AF-A3D8-72ACE4BE2EE7}"/>
              </a:ext>
            </a:extLst>
          </p:cNvPr>
          <p:cNvSpPr txBox="1"/>
          <p:nvPr/>
        </p:nvSpPr>
        <p:spPr>
          <a:xfrm>
            <a:off x="124327" y="1818641"/>
            <a:ext cx="1206767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b="1" dirty="0" err="1"/>
              <a:t>Y.Angeles</a:t>
            </a:r>
            <a:r>
              <a:rPr lang="en-GB" dirty="0"/>
              <a:t> et al</a:t>
            </a:r>
            <a:r>
              <a:rPr lang="en-GB" b="1" dirty="0"/>
              <a:t>,    </a:t>
            </a:r>
            <a:r>
              <a:rPr lang="en-GB" dirty="0"/>
              <a:t>WEPM001,   High Luminosity LHC optics: machine development results</a:t>
            </a:r>
          </a:p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b="1" dirty="0" err="1"/>
              <a:t>S.Horney</a:t>
            </a:r>
            <a:r>
              <a:rPr lang="en-GB" dirty="0"/>
              <a:t> et al</a:t>
            </a:r>
            <a:r>
              <a:rPr lang="en-GB" b="1" dirty="0"/>
              <a:t>,     </a:t>
            </a:r>
            <a:r>
              <a:rPr lang="en-GB" dirty="0"/>
              <a:t>MOPM018,  Energy sensitivity of the High Luminosity LHC optics at the end of the Beta* squeeze</a:t>
            </a:r>
          </a:p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b="1" dirty="0" err="1"/>
              <a:t>S.Horney</a:t>
            </a:r>
            <a:r>
              <a:rPr lang="en-GB" dirty="0"/>
              <a:t> et al</a:t>
            </a:r>
            <a:r>
              <a:rPr lang="en-GB" b="1" dirty="0"/>
              <a:t>,     </a:t>
            </a:r>
            <a:r>
              <a:rPr lang="en-GB" dirty="0"/>
              <a:t>MOPM019,  Correction of Long-Range Beam-Beam Driven Normal </a:t>
            </a:r>
            <a:r>
              <a:rPr lang="en-GB" dirty="0" err="1"/>
              <a:t>Sextupolar</a:t>
            </a:r>
            <a:r>
              <a:rPr lang="en-GB" dirty="0"/>
              <a:t> Resonance Driving Terms</a:t>
            </a:r>
          </a:p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b="1" dirty="0" err="1"/>
              <a:t>S.Horney</a:t>
            </a:r>
            <a:r>
              <a:rPr lang="en-GB" dirty="0"/>
              <a:t> et al</a:t>
            </a:r>
            <a:r>
              <a:rPr lang="en-GB" b="1" dirty="0"/>
              <a:t>,</a:t>
            </a:r>
            <a:r>
              <a:rPr lang="en-GB" dirty="0"/>
              <a:t>     MOPM020,  Investigation of octupolar resonances in the LHC</a:t>
            </a:r>
          </a:p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b="1" dirty="0" err="1"/>
              <a:t>E.Maclean</a:t>
            </a:r>
            <a:r>
              <a:rPr lang="en-GB" dirty="0"/>
              <a:t> et al</a:t>
            </a:r>
            <a:r>
              <a:rPr lang="en-GB" b="1" dirty="0"/>
              <a:t>,   </a:t>
            </a:r>
            <a:r>
              <a:rPr lang="en-GB" dirty="0"/>
              <a:t>WEPM008,  3Qy resonance correction at LHC injection</a:t>
            </a:r>
          </a:p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b="1" dirty="0" err="1"/>
              <a:t>E.Maclean</a:t>
            </a:r>
            <a:r>
              <a:rPr lang="en-GB" dirty="0"/>
              <a:t> et al</a:t>
            </a:r>
            <a:r>
              <a:rPr lang="en-GB" b="1" dirty="0"/>
              <a:t>,   </a:t>
            </a:r>
            <a:r>
              <a:rPr lang="en-GB" dirty="0"/>
              <a:t>WEPM010,  Beam-based beam-beam benchmarking and correction</a:t>
            </a:r>
          </a:p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b="1" dirty="0" err="1"/>
              <a:t>E.Maclean</a:t>
            </a:r>
            <a:r>
              <a:rPr lang="en-GB" dirty="0"/>
              <a:t> et al</a:t>
            </a:r>
            <a:r>
              <a:rPr lang="en-GB" b="1" dirty="0"/>
              <a:t>,    </a:t>
            </a:r>
            <a:r>
              <a:rPr lang="en-GB" dirty="0"/>
              <a:t>FRYD2,         Review of linear and nonlinear optics measurements in the CERN LHC</a:t>
            </a:r>
          </a:p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b="1" dirty="0" err="1"/>
              <a:t>J.Dilly</a:t>
            </a:r>
            <a:r>
              <a:rPr lang="en-GB" dirty="0"/>
              <a:t> et al</a:t>
            </a:r>
            <a:r>
              <a:rPr lang="en-GB" b="1" dirty="0"/>
              <a:t>,            </a:t>
            </a:r>
            <a:r>
              <a:rPr lang="en-GB" dirty="0"/>
              <a:t>WEPM012,  Status of the CERN optics measurement and correction analysis tools</a:t>
            </a:r>
          </a:p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b="1" dirty="0" err="1"/>
              <a:t>J.Dilly</a:t>
            </a:r>
            <a:r>
              <a:rPr lang="en-GB" dirty="0"/>
              <a:t> et al</a:t>
            </a:r>
            <a:r>
              <a:rPr lang="en-GB" b="1" dirty="0"/>
              <a:t>,            </a:t>
            </a:r>
            <a:r>
              <a:rPr lang="en-GB" dirty="0"/>
              <a:t>WEPM013,  Impact of the inner triplet polarity on the optics commissioning of the LHC in 2024 and 2025</a:t>
            </a:r>
          </a:p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b="1" dirty="0" err="1"/>
              <a:t>J.Dilly</a:t>
            </a:r>
            <a:r>
              <a:rPr lang="en-GB" dirty="0"/>
              <a:t> et al</a:t>
            </a:r>
            <a:r>
              <a:rPr lang="en-GB" b="1" dirty="0"/>
              <a:t>,            </a:t>
            </a:r>
            <a:r>
              <a:rPr lang="en-GB" dirty="0"/>
              <a:t>WEPM014,  Impact of linear imperfections in the high luminosity LHC separation dipole magnets</a:t>
            </a:r>
          </a:p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b="1" dirty="0" err="1"/>
              <a:t>P.Zisopoulos</a:t>
            </a:r>
            <a:r>
              <a:rPr lang="en-GB" dirty="0"/>
              <a:t> et al, WEPM108, Towards operational optics measurements with AC Dipole excitations in the CERN SPS</a:t>
            </a:r>
          </a:p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b="1" dirty="0" err="1"/>
              <a:t>V.Souza</a:t>
            </a:r>
            <a:r>
              <a:rPr lang="en-GB" dirty="0"/>
              <a:t> et al</a:t>
            </a:r>
            <a:r>
              <a:rPr lang="en-GB" b="1" dirty="0"/>
              <a:t>,         </a:t>
            </a:r>
            <a:r>
              <a:rPr lang="en-GB" dirty="0"/>
              <a:t>THPS078,     Measuring single-pass dispersion in the LHC</a:t>
            </a:r>
            <a:endParaRPr lang="en-GB" sz="20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E728B2-ED72-D301-3AB4-6F6423047EE0}"/>
              </a:ext>
            </a:extLst>
          </p:cNvPr>
          <p:cNvSpPr txBox="1"/>
          <p:nvPr/>
        </p:nvSpPr>
        <p:spPr>
          <a:xfrm>
            <a:off x="254487" y="941079"/>
            <a:ext cx="116830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dirty="0"/>
              <a:t>Review of linear and nonlinear optics measurements in the CERN LHC</a:t>
            </a:r>
          </a:p>
          <a:p>
            <a:pPr>
              <a:buClr>
                <a:srgbClr val="0070C0"/>
              </a:buClr>
            </a:pPr>
            <a:r>
              <a:rPr lang="en-GB" b="1" dirty="0"/>
              <a:t>         </a:t>
            </a:r>
            <a:r>
              <a:rPr lang="en-GB" dirty="0">
                <a:hlinkClick r:id="rId4"/>
              </a:rPr>
              <a:t>https://indico.cern.ch/event/1548853/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240478-0482-368E-A769-D6B84D05367C}"/>
              </a:ext>
            </a:extLst>
          </p:cNvPr>
          <p:cNvSpPr txBox="1"/>
          <p:nvPr/>
        </p:nvSpPr>
        <p:spPr>
          <a:xfrm>
            <a:off x="299101" y="5600700"/>
            <a:ext cx="3030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(apologies if I missed any!)</a:t>
            </a:r>
          </a:p>
        </p:txBody>
      </p:sp>
    </p:spTree>
    <p:extLst>
      <p:ext uri="{BB962C8B-B14F-4D97-AF65-F5344CB8AC3E}">
        <p14:creationId xmlns:p14="http://schemas.microsoft.com/office/powerpoint/2010/main" val="1802473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1CB89B-F9D8-C0DE-8202-C1D8330760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36E5D5-7B9A-9CAC-1318-DD387992B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LNO meeting  |   2025-07-09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OMC activities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C8B23A-24E3-6D3C-35F7-3A227CA19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4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8CC2E29-974A-54F1-5760-303E66C9ABAF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96CAB7DD-0556-D9C4-4ACD-ED16664E16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12C7910-DB12-19BF-0876-0D38267E0A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AD35561-C10A-1932-2FAC-AF29ECDDB385}"/>
              </a:ext>
            </a:extLst>
          </p:cNvPr>
          <p:cNvSpPr txBox="1"/>
          <p:nvPr/>
        </p:nvSpPr>
        <p:spPr>
          <a:xfrm>
            <a:off x="200041" y="216387"/>
            <a:ext cx="4036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</a:rPr>
              <a:t>LHC commissioning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5AE299D-35E4-B8DE-0ABE-9D208CCE80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30"/>
          <a:stretch>
            <a:fillRect/>
          </a:stretch>
        </p:blipFill>
        <p:spPr>
          <a:xfrm>
            <a:off x="6096000" y="150084"/>
            <a:ext cx="5993495" cy="387096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CA68478-FD7F-8D0A-0ADF-0657A20C1188}"/>
              </a:ext>
            </a:extLst>
          </p:cNvPr>
          <p:cNvSpPr txBox="1"/>
          <p:nvPr/>
        </p:nvSpPr>
        <p:spPr>
          <a:xfrm>
            <a:off x="200041" y="949142"/>
            <a:ext cx="607121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GB" sz="2000" b="1" dirty="0">
                <a:solidFill>
                  <a:srgbClr val="FF0000"/>
                </a:solidFill>
              </a:rPr>
              <a:t>One of the toughest commissioning periods since 2010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F2DAF8D-3402-E2D0-410D-0EBC57A2B198}"/>
              </a:ext>
            </a:extLst>
          </p:cNvPr>
          <p:cNvSpPr txBox="1"/>
          <p:nvPr/>
        </p:nvSpPr>
        <p:spPr>
          <a:xfrm>
            <a:off x="200040" y="1426375"/>
            <a:ext cx="7282799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PP optics</a:t>
            </a:r>
          </a:p>
          <a:p>
            <a:pPr>
              <a:buClr>
                <a:srgbClr val="0070C0"/>
              </a:buClr>
            </a:pPr>
            <a:r>
              <a:rPr lang="en-GB" sz="2000" b="1" dirty="0"/>
              <a:t>        </a:t>
            </a:r>
            <a:r>
              <a:rPr lang="en-GB" sz="2000" b="1" dirty="0">
                <a:sym typeface="Wingdings" panose="05000000000000000000" pitchFamily="2" charset="2"/>
              </a:rPr>
              <a:t> polarity swap in 2 IRs</a:t>
            </a:r>
          </a:p>
          <a:p>
            <a:pPr>
              <a:buClr>
                <a:srgbClr val="0070C0"/>
              </a:buClr>
            </a:pPr>
            <a:r>
              <a:rPr lang="en-GB" sz="2000" b="1" dirty="0">
                <a:sym typeface="Wingdings" panose="05000000000000000000" pitchFamily="2" charset="2"/>
              </a:rPr>
              <a:t>         first time doing operational commissioning with flat optics</a:t>
            </a:r>
          </a:p>
          <a:p>
            <a:pPr>
              <a:buClr>
                <a:srgbClr val="0070C0"/>
              </a:buClr>
            </a:pPr>
            <a:r>
              <a:rPr lang="en-GB" sz="2000" b="1" dirty="0">
                <a:sym typeface="Wingdings" panose="05000000000000000000" pitchFamily="2" charset="2"/>
              </a:rPr>
              <a:t>         smallest beta* &amp; strongest ATS factors in operation</a:t>
            </a:r>
          </a:p>
          <a:p>
            <a:pPr>
              <a:buClr>
                <a:srgbClr val="0070C0"/>
              </a:buClr>
            </a:pPr>
            <a:r>
              <a:rPr lang="en-GB" sz="2000" b="1" dirty="0">
                <a:sym typeface="Wingdings" panose="05000000000000000000" pitchFamily="2" charset="2"/>
              </a:rPr>
              <a:t>         longest </a:t>
            </a:r>
            <a:r>
              <a:rPr lang="en-GB" sz="2000" b="1" dirty="0" err="1">
                <a:sym typeface="Wingdings" panose="05000000000000000000" pitchFamily="2" charset="2"/>
              </a:rPr>
              <a:t>lumi</a:t>
            </a:r>
            <a:r>
              <a:rPr lang="en-GB" sz="2000" b="1" dirty="0">
                <a:sym typeface="Wingdings" panose="05000000000000000000" pitchFamily="2" charset="2"/>
              </a:rPr>
              <a:t>-levelling squeeze = more global corrections</a:t>
            </a:r>
          </a:p>
          <a:p>
            <a:pPr>
              <a:buClr>
                <a:srgbClr val="0070C0"/>
              </a:buClr>
            </a:pPr>
            <a:endParaRPr lang="en-GB" sz="2000" b="1" dirty="0">
              <a:sym typeface="Wingdings" panose="05000000000000000000" pitchFamily="2" charset="2"/>
            </a:endParaRP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ym typeface="Wingdings" panose="05000000000000000000" pitchFamily="2" charset="2"/>
              </a:rPr>
              <a:t>Multiple VDM cycles @ 24m and @ 50m</a:t>
            </a: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endParaRPr lang="en-GB" sz="2000" b="1" dirty="0">
              <a:sym typeface="Wingdings" panose="05000000000000000000" pitchFamily="2" charset="2"/>
            </a:endParaRP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ym typeface="Wingdings" panose="05000000000000000000" pitchFamily="2" charset="2"/>
              </a:rPr>
              <a:t>Multiple ion cycles </a:t>
            </a:r>
            <a:r>
              <a:rPr lang="en-GB" sz="2000" b="1" dirty="0" err="1">
                <a:sym typeface="Wingdings" panose="05000000000000000000" pitchFamily="2" charset="2"/>
              </a:rPr>
              <a:t>PbPb</a:t>
            </a:r>
            <a:r>
              <a:rPr lang="en-GB" sz="2000" b="1" dirty="0">
                <a:sym typeface="Wingdings" panose="05000000000000000000" pitchFamily="2" charset="2"/>
              </a:rPr>
              <a:t>, </a:t>
            </a:r>
            <a:r>
              <a:rPr lang="en-GB" sz="2000" b="1" dirty="0" err="1">
                <a:sym typeface="Wingdings" panose="05000000000000000000" pitchFamily="2" charset="2"/>
              </a:rPr>
              <a:t>pO</a:t>
            </a:r>
            <a:r>
              <a:rPr lang="en-GB" sz="2000" b="1" dirty="0">
                <a:sym typeface="Wingdings" panose="05000000000000000000" pitchFamily="2" charset="2"/>
              </a:rPr>
              <a:t>, OO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F5687E-3456-12B0-873E-F2313F538D35}"/>
              </a:ext>
            </a:extLst>
          </p:cNvPr>
          <p:cNvSpPr txBox="1"/>
          <p:nvPr/>
        </p:nvSpPr>
        <p:spPr>
          <a:xfrm>
            <a:off x="200040" y="4529724"/>
            <a:ext cx="11542379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GB" sz="2000" b="1" dirty="0">
                <a:solidFill>
                  <a:srgbClr val="0070C0"/>
                </a:solidFill>
              </a:rPr>
              <a:t>Was highlighted by Jorg/OP that during initial weeks of operation OMC accounted for about 30% of the machine time</a:t>
            </a: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en-GB" sz="2000" b="1" dirty="0">
                <a:sym typeface="Wingdings" panose="05000000000000000000" pitchFamily="2" charset="2"/>
              </a:rPr>
              <a:t>Lots of long 12-18h shifts outside of work hours</a:t>
            </a: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en-GB" sz="2000" b="1" dirty="0">
                <a:sym typeface="Wingdings" panose="05000000000000000000" pitchFamily="2" charset="2"/>
              </a:rPr>
              <a:t>Started 8</a:t>
            </a:r>
            <a:r>
              <a:rPr lang="en-GB" sz="2000" b="1" baseline="30000" dirty="0">
                <a:sym typeface="Wingdings" panose="05000000000000000000" pitchFamily="2" charset="2"/>
              </a:rPr>
              <a:t>th</a:t>
            </a:r>
            <a:r>
              <a:rPr lang="en-GB" sz="2000" b="1" dirty="0">
                <a:sym typeface="Wingdings" panose="05000000000000000000" pitchFamily="2" charset="2"/>
              </a:rPr>
              <a:t> April, ended 28</a:t>
            </a:r>
            <a:r>
              <a:rPr lang="en-GB" sz="2000" b="1" baseline="30000" dirty="0">
                <a:sym typeface="Wingdings" panose="05000000000000000000" pitchFamily="2" charset="2"/>
              </a:rPr>
              <a:t>th</a:t>
            </a:r>
            <a:r>
              <a:rPr lang="en-GB" sz="2000" b="1" dirty="0">
                <a:sym typeface="Wingdings" panose="05000000000000000000" pitchFamily="2" charset="2"/>
              </a:rPr>
              <a:t> June (with final </a:t>
            </a:r>
            <a:r>
              <a:rPr lang="en-GB" sz="2000" b="1" dirty="0" err="1">
                <a:sym typeface="Wingdings" panose="05000000000000000000" pitchFamily="2" charset="2"/>
              </a:rPr>
              <a:t>PbPb</a:t>
            </a:r>
            <a:r>
              <a:rPr lang="en-GB" sz="2000" b="1" dirty="0">
                <a:sym typeface="Wingdings" panose="05000000000000000000" pitchFamily="2" charset="2"/>
              </a:rPr>
              <a:t> still to do)</a:t>
            </a: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à"/>
            </a:pPr>
            <a:r>
              <a:rPr lang="en-GB" sz="2000" b="1" u="sng" dirty="0"/>
              <a:t>Huge thanks to everyone who participated!</a:t>
            </a:r>
          </a:p>
        </p:txBody>
      </p:sp>
    </p:spTree>
    <p:extLst>
      <p:ext uri="{BB962C8B-B14F-4D97-AF65-F5344CB8AC3E}">
        <p14:creationId xmlns:p14="http://schemas.microsoft.com/office/powerpoint/2010/main" val="1088098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F1232D-451C-DAB9-3553-0C2097D5C9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3CA69B-8232-0FEB-0D0B-A93B69886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LNO meeting  |   2025-07-09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OMC activities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30DEFA-C1EB-1EF5-A563-07A4ABB0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5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2EE180B-D02D-347A-5BA4-74A5E21DB49E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C6AF3447-0F50-CEF5-0D80-E288CE53B1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497EEBE-2C10-8ADC-16D8-4789410D7D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FE1C582-560F-5A3C-8516-03F7C7D7DC16}"/>
              </a:ext>
            </a:extLst>
          </p:cNvPr>
          <p:cNvSpPr txBox="1"/>
          <p:nvPr/>
        </p:nvSpPr>
        <p:spPr>
          <a:xfrm>
            <a:off x="200041" y="216387"/>
            <a:ext cx="4036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</a:rPr>
              <a:t>PP commissioning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26D5C5-4703-F678-9947-CD7D316914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0078" y="1402081"/>
            <a:ext cx="8465922" cy="468191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BAD8810-32BF-80A6-158D-1B9C726D147B}"/>
              </a:ext>
            </a:extLst>
          </p:cNvPr>
          <p:cNvSpPr txBox="1"/>
          <p:nvPr/>
        </p:nvSpPr>
        <p:spPr>
          <a:xfrm>
            <a:off x="3893820" y="63246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Largest beta-beat measured yet in LHC = 275% !!</a:t>
            </a:r>
          </a:p>
        </p:txBody>
      </p:sp>
    </p:spTree>
    <p:extLst>
      <p:ext uri="{BB962C8B-B14F-4D97-AF65-F5344CB8AC3E}">
        <p14:creationId xmlns:p14="http://schemas.microsoft.com/office/powerpoint/2010/main" val="3473842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B33708-1CFB-864E-654E-21032ED177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BC4EA6-86A2-70F5-D112-972946385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LNO meeting  |   2025-07-09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OMC activities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9F9255-95FA-1D09-C376-BC548EF05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6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A737DA2-4E25-DF69-18E3-393A22DC3D06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8BAB9C17-A638-C43B-8F21-C28E6C408B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FCB6401-3C52-F2F6-BDD0-5CCBC1D008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D3AD2EC-7EDF-9B57-039E-5F3A43B8D309}"/>
              </a:ext>
            </a:extLst>
          </p:cNvPr>
          <p:cNvSpPr txBox="1"/>
          <p:nvPr/>
        </p:nvSpPr>
        <p:spPr>
          <a:xfrm>
            <a:off x="200041" y="216387"/>
            <a:ext cx="4036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</a:rPr>
              <a:t>PP commissioning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DBB1B8-1DB4-CC85-AC9A-CD7E63CEBA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3605" y="396240"/>
            <a:ext cx="6423764" cy="56311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D231EF8-A94F-2939-DCA2-E235165578AB}"/>
              </a:ext>
            </a:extLst>
          </p:cNvPr>
          <p:cNvSpPr txBox="1"/>
          <p:nvPr/>
        </p:nvSpPr>
        <p:spPr>
          <a:xfrm>
            <a:off x="200041" y="1252722"/>
            <a:ext cx="495108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Extrapolation of local coupling and local optics corrections for the polarity swap worked well in both IR1 and IR5</a:t>
            </a: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endParaRPr lang="en-GB" sz="2000" b="1" dirty="0"/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Substantially simplified commissioning, only some small iterations of local corrections were performed</a:t>
            </a:r>
          </a:p>
        </p:txBody>
      </p:sp>
    </p:spTree>
    <p:extLst>
      <p:ext uri="{BB962C8B-B14F-4D97-AF65-F5344CB8AC3E}">
        <p14:creationId xmlns:p14="http://schemas.microsoft.com/office/powerpoint/2010/main" val="3881388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C0D409-5766-7B0A-F4DF-1497844E07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6060F3-8BFC-3A90-CFD0-E424BC319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LNO meeting  |   2025-07-09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OMC activities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007654-D6E6-1393-BCF5-579D7300F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7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09F1E16-BC4A-33BE-66A2-E5C1D5D85BF0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E090BD05-72B2-9BC6-7F80-D3308BA669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F9EF3B1-256F-200E-4AD8-AF9AE7AB53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EC5B86B-2B27-F69E-6721-E74C7D1E4086}"/>
              </a:ext>
            </a:extLst>
          </p:cNvPr>
          <p:cNvSpPr txBox="1"/>
          <p:nvPr/>
        </p:nvSpPr>
        <p:spPr>
          <a:xfrm>
            <a:off x="200041" y="216387"/>
            <a:ext cx="4036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</a:rPr>
              <a:t>PP commissioning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609100-4982-59EC-4121-366E44FFD2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50" t="4443"/>
          <a:stretch>
            <a:fillRect/>
          </a:stretch>
        </p:blipFill>
        <p:spPr>
          <a:xfrm>
            <a:off x="299101" y="1584363"/>
            <a:ext cx="7511172" cy="446647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2F64DAD-62CB-7B9F-5561-88C566477E71}"/>
              </a:ext>
            </a:extLst>
          </p:cNvPr>
          <p:cNvSpPr txBox="1"/>
          <p:nvPr/>
        </p:nvSpPr>
        <p:spPr>
          <a:xfrm>
            <a:off x="3817620" y="391666"/>
            <a:ext cx="778764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Local arc-bump corrections prepared during YETS based on MD from 2024 worked well at end-of-squeeze</a:t>
            </a:r>
          </a:p>
        </p:txBody>
      </p:sp>
    </p:spTree>
    <p:extLst>
      <p:ext uri="{BB962C8B-B14F-4D97-AF65-F5344CB8AC3E}">
        <p14:creationId xmlns:p14="http://schemas.microsoft.com/office/powerpoint/2010/main" val="3324335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E1FEF1-6C6C-2102-D5AC-AE2E36E3B3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1FB9B9-0DD1-C017-2AE8-6160A57F7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LNO meeting  |   2025-07-09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OMC activities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EF5EA4-6FCB-A2E2-369C-1FA515584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8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F7D664D-9CFB-FAB7-5071-6046136CDC03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195FE901-4903-F6E6-04AC-C309F2A8CD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7AF9683-AB8F-74C4-0914-2317C91D4F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636DFC9-6C8B-31CB-208C-8C312741F996}"/>
              </a:ext>
            </a:extLst>
          </p:cNvPr>
          <p:cNvSpPr txBox="1"/>
          <p:nvPr/>
        </p:nvSpPr>
        <p:spPr>
          <a:xfrm>
            <a:off x="200041" y="216387"/>
            <a:ext cx="4036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</a:rPr>
              <a:t>PP commissioning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CC9DD3-D2E3-0459-730E-25C1789C1ABD}"/>
              </a:ext>
            </a:extLst>
          </p:cNvPr>
          <p:cNvSpPr txBox="1"/>
          <p:nvPr/>
        </p:nvSpPr>
        <p:spPr>
          <a:xfrm>
            <a:off x="200041" y="866669"/>
            <a:ext cx="119919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Appeared to be large local errors in arcs at 2m also, but attempts to correct online with orbit bumps failed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C26DF22-2A6F-A299-B02B-E604C257B5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25" t="46172" b="13113"/>
          <a:stretch>
            <a:fillRect/>
          </a:stretch>
        </p:blipFill>
        <p:spPr>
          <a:xfrm>
            <a:off x="650997" y="1998464"/>
            <a:ext cx="4571493" cy="39928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93C5B81-8C34-AB0E-03A3-FA01FDC7E6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50" t="45947" r="71562" b="14307"/>
          <a:stretch>
            <a:fillRect/>
          </a:stretch>
        </p:blipFill>
        <p:spPr>
          <a:xfrm>
            <a:off x="94548" y="1998464"/>
            <a:ext cx="499812" cy="384607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0F05D12-0154-8026-B732-CE7997D54F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5" t="5222" b="23778"/>
          <a:stretch>
            <a:fillRect/>
          </a:stretch>
        </p:blipFill>
        <p:spPr>
          <a:xfrm>
            <a:off x="5442754" y="2324979"/>
            <a:ext cx="6383486" cy="37719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5E9D058-77F9-BC4F-0517-10D416C08066}"/>
              </a:ext>
            </a:extLst>
          </p:cNvPr>
          <p:cNvSpPr txBox="1"/>
          <p:nvPr/>
        </p:nvSpPr>
        <p:spPr>
          <a:xfrm>
            <a:off x="200042" y="1332286"/>
            <a:ext cx="119919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 err="1"/>
              <a:t>SbS</a:t>
            </a:r>
            <a:r>
              <a:rPr lang="en-GB" sz="2000" b="1" dirty="0"/>
              <a:t> showed good match to systematic </a:t>
            </a:r>
            <a:r>
              <a:rPr lang="en-GB" sz="2000" b="1" dirty="0" err="1"/>
              <a:t>mispowering</a:t>
            </a:r>
            <a:r>
              <a:rPr lang="en-GB" sz="2000" b="1" dirty="0"/>
              <a:t> of MQ in ATS arcs </a:t>
            </a:r>
            <a:r>
              <a:rPr lang="en-GB" sz="2000" b="1" dirty="0">
                <a:sym typeface="Wingdings" panose="05000000000000000000" pitchFamily="2" charset="2"/>
              </a:rPr>
              <a:t> to be followed up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7885879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239E25-CF85-7AA4-DCA4-D3A3FD2605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F351BA-57A2-3322-786F-B943B41FD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27958"/>
            <a:ext cx="4114800" cy="365125"/>
          </a:xfrm>
        </p:spPr>
        <p:txBody>
          <a:bodyPr/>
          <a:lstStyle/>
          <a:p>
            <a:r>
              <a:rPr lang="en-GB" sz="1050" b="1" dirty="0">
                <a:solidFill>
                  <a:srgbClr val="0035A6"/>
                </a:solidFill>
              </a:rPr>
              <a:t>E.H. Maclean    | LNO meeting  |   2025-07-09 </a:t>
            </a:r>
          </a:p>
          <a:p>
            <a:r>
              <a:rPr lang="en-GB" sz="1050" dirty="0">
                <a:solidFill>
                  <a:srgbClr val="0035A6"/>
                </a:solidFill>
              </a:rPr>
              <a:t>OMC activities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1DC4B8-A74D-2CF6-9BC6-FA95D76A5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926" y="6427957"/>
            <a:ext cx="2743200" cy="365125"/>
          </a:xfrm>
        </p:spPr>
        <p:txBody>
          <a:bodyPr/>
          <a:lstStyle/>
          <a:p>
            <a:fld id="{ADFA53AB-1FF2-4947-9074-6D2B7B1E6605}" type="slidenum">
              <a:rPr lang="en-GB" smtClean="0">
                <a:solidFill>
                  <a:srgbClr val="0035A6"/>
                </a:solidFill>
              </a:rPr>
              <a:t>9</a:t>
            </a:fld>
            <a:endParaRPr lang="en-GB" dirty="0">
              <a:solidFill>
                <a:srgbClr val="0035A6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EC73B04-88D2-8789-2CB7-6547E3F599B1}"/>
              </a:ext>
            </a:extLst>
          </p:cNvPr>
          <p:cNvCxnSpPr>
            <a:cxnSpLocks/>
          </p:cNvCxnSpPr>
          <p:nvPr/>
        </p:nvCxnSpPr>
        <p:spPr>
          <a:xfrm>
            <a:off x="62163" y="6349224"/>
            <a:ext cx="12067674" cy="0"/>
          </a:xfrm>
          <a:prstGeom prst="line">
            <a:avLst/>
          </a:prstGeom>
          <a:ln w="34925">
            <a:solidFill>
              <a:srgbClr val="003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CE2ABF36-3446-BA61-3BD1-CAFB7C4055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" y="6399383"/>
            <a:ext cx="409106" cy="4091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253D72A-A848-FC71-E56F-62C4E51AE5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7" y="6426348"/>
            <a:ext cx="1004491" cy="3651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07AC75B-2457-B125-FCDC-5AA746A8E278}"/>
              </a:ext>
            </a:extLst>
          </p:cNvPr>
          <p:cNvSpPr txBox="1"/>
          <p:nvPr/>
        </p:nvSpPr>
        <p:spPr>
          <a:xfrm>
            <a:off x="200041" y="216387"/>
            <a:ext cx="4036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</a:rPr>
              <a:t>PP commissioning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53B811-1DE9-3145-4EAD-96AEB5D247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64" t="8222" b="12667"/>
          <a:stretch>
            <a:fillRect/>
          </a:stretch>
        </p:blipFill>
        <p:spPr>
          <a:xfrm>
            <a:off x="362910" y="1587910"/>
            <a:ext cx="7351379" cy="46223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B9FB79C-D3BB-052F-CDDC-D1B19FD76543}"/>
              </a:ext>
            </a:extLst>
          </p:cNvPr>
          <p:cNvSpPr txBox="1"/>
          <p:nvPr/>
        </p:nvSpPr>
        <p:spPr>
          <a:xfrm>
            <a:off x="2857500" y="1079654"/>
            <a:ext cx="1882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13/04 vs 18/04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571D49-1584-5518-2D3A-7C96107C91E0}"/>
              </a:ext>
            </a:extLst>
          </p:cNvPr>
          <p:cNvSpPr txBox="1"/>
          <p:nvPr/>
        </p:nvSpPr>
        <p:spPr>
          <a:xfrm>
            <a:off x="7790489" y="417934"/>
            <a:ext cx="428243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Energy error issues re-appeared in-spite of specific attempts by OP to control during the commissioning period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AA71B6-535A-0344-9DCE-9177FF50762E}"/>
              </a:ext>
            </a:extLst>
          </p:cNvPr>
          <p:cNvSpPr txBox="1"/>
          <p:nvPr/>
        </p:nvSpPr>
        <p:spPr>
          <a:xfrm>
            <a:off x="7790489" y="2251754"/>
            <a:ext cx="4282439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Was discovered that YASP FF was being based off of wrong variable that didn’t include settings coming from the energy FB</a:t>
            </a: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endParaRPr lang="en-GB" sz="2000" b="1" dirty="0"/>
          </a:p>
          <a:p>
            <a:pPr>
              <a:buClr>
                <a:srgbClr val="0070C0"/>
              </a:buClr>
            </a:pPr>
            <a:endParaRPr lang="en-GB" sz="2000" b="1" dirty="0"/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endParaRPr lang="en-GB" sz="2000" b="1" dirty="0"/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Hope is that this will now resolve it for the future</a:t>
            </a:r>
          </a:p>
        </p:txBody>
      </p:sp>
    </p:spTree>
    <p:extLst>
      <p:ext uri="{BB962C8B-B14F-4D97-AF65-F5344CB8AC3E}">
        <p14:creationId xmlns:p14="http://schemas.microsoft.com/office/powerpoint/2010/main" val="2763467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1133</Words>
  <Application>Microsoft Office PowerPoint</Application>
  <PresentationFormat>Widescreen</PresentationFormat>
  <Paragraphs>136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Ewen Hamish Maclean</dc:creator>
  <cp:lastModifiedBy>Ewen Hamish Maclean</cp:lastModifiedBy>
  <cp:revision>2</cp:revision>
  <dcterms:created xsi:type="dcterms:W3CDTF">2025-07-09T10:27:00Z</dcterms:created>
  <dcterms:modified xsi:type="dcterms:W3CDTF">2025-07-09T12:04:29Z</dcterms:modified>
</cp:coreProperties>
</file>