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0"/>
  </p:notesMasterIdLst>
  <p:sldIdLst>
    <p:sldId id="263" r:id="rId4"/>
    <p:sldId id="259" r:id="rId5"/>
    <p:sldId id="275" r:id="rId6"/>
    <p:sldId id="276" r:id="rId7"/>
    <p:sldId id="277" r:id="rId8"/>
    <p:sldId id="274" r:id="rId9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91" autoAdjust="0"/>
    <p:restoredTop sz="94712" autoAdjust="0"/>
  </p:normalViewPr>
  <p:slideViewPr>
    <p:cSldViewPr>
      <p:cViewPr varScale="1">
        <p:scale>
          <a:sx n="126" d="100"/>
          <a:sy n="126" d="100"/>
        </p:scale>
        <p:origin x="341" y="72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09.07.2025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800" y="1419622"/>
            <a:ext cx="8263350" cy="2078732"/>
          </a:xfrm>
        </p:spPr>
        <p:txBody>
          <a:bodyPr/>
          <a:lstStyle/>
          <a:p>
            <a:r>
              <a:rPr lang="en-US" dirty="0"/>
              <a:t>FCC-ee</a:t>
            </a:r>
            <a:br>
              <a:rPr lang="en-US" dirty="0"/>
            </a:br>
            <a:r>
              <a:rPr lang="en-US" dirty="0"/>
              <a:t>LCC progress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LNO section meeting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0C44E76C-472D-4CD1-B3E8-9FBF11960D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4569F9-1F0A-4F66-BD0C-24F0B7D2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2431DF6-41CB-4397-A2A3-BFCE07E6B182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2025-09-07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9335305-5BED-4A23-8A5C-34ED427E5A35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M. Jebramcik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35CFB5A-5E95-3CB6-5E6F-DA2102CB3E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626" y="1863194"/>
            <a:ext cx="3231675" cy="188307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179638B-20A9-9320-482F-C829E6444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4697" y="3052529"/>
            <a:ext cx="3108098" cy="18110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C6AA0D7-5A51-C76F-8230-8E0E4215ED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3918" y="3050875"/>
            <a:ext cx="3570082" cy="2057276"/>
          </a:xfrm>
          <a:prstGeom prst="rect">
            <a:avLst/>
          </a:prstGeo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95D39DB-C37E-4734-B1D9-42602654B3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3640" y="1059582"/>
            <a:ext cx="2906786" cy="2747250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LCC straight sections are rather “basic”: FODO cells with some beam crossing. No collimation, no injection, promising (but not perfect) for RF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0F34346C-7504-4613-AED2-DAF8AF5A9E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8224" y="1210815"/>
            <a:ext cx="5182014" cy="2747250"/>
          </a:xfrm>
        </p:spPr>
        <p:txBody>
          <a:bodyPr/>
          <a:lstStyle/>
          <a:p>
            <a:r>
              <a:rPr lang="en-US" b="1" dirty="0"/>
              <a:t>Tackling the issue at two fronts:</a:t>
            </a:r>
          </a:p>
          <a:p>
            <a:endParaRPr lang="en-US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Pantaleo the quadrupole distance for the RF requirements and modified the DS for the correct separations. He started working on a collimation section (hopes that one could do momentum cleaning close to the SCRAB in the IPs)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Myself, I have created an LCC branch with Oide’s universal straight section matched into two straights. Idea here is </a:t>
            </a:r>
            <a:r>
              <a:rPr lang="en-US" b="1" dirty="0"/>
              <a:t>NOT</a:t>
            </a:r>
            <a:r>
              <a:rPr lang="en-US" dirty="0"/>
              <a:t> that this is eventually being used in our final design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dirty="0">
                <a:sym typeface="Wingdings" panose="05000000000000000000" pitchFamily="2" charset="2"/>
              </a:rPr>
              <a:t>Allows tests of injection, collimation…</a:t>
            </a:r>
            <a:endParaRPr lang="en-US" b="1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78E5F9-9555-4E9F-B71C-6DDC6B550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regarding LCC lattice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4259680E-E0DE-2740-870E-D77D26CAA3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15" name="Textfeld 3">
            <a:extLst>
              <a:ext uri="{FF2B5EF4-FFF2-40B4-BE49-F238E27FC236}">
                <a16:creationId xmlns:a16="http://schemas.microsoft.com/office/drawing/2014/main" id="{137F4B86-3D3F-1444-8873-318468F013FC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M. Jebramcik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C0FBCBB-1D40-A251-7886-98F9A3A340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44" y="3742522"/>
            <a:ext cx="2503249" cy="130468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8C6170D-E77C-6C9C-8EC7-64FC435B3B87}"/>
              </a:ext>
            </a:extLst>
          </p:cNvPr>
          <p:cNvSpPr txBox="1"/>
          <p:nvPr/>
        </p:nvSpPr>
        <p:spPr>
          <a:xfrm>
            <a:off x="1475656" y="3018132"/>
            <a:ext cx="59343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>
                <a:highlight>
                  <a:srgbClr val="FFFF00"/>
                </a:highlight>
              </a:rPr>
              <a:t>LCC</a:t>
            </a:r>
            <a:endParaRPr lang="en-GB" sz="1600" dirty="0">
              <a:highlight>
                <a:srgbClr val="FFFF00"/>
              </a:highlight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9661D7-53DF-7E9E-ED44-AAF0485F4D38}"/>
              </a:ext>
            </a:extLst>
          </p:cNvPr>
          <p:cNvSpPr txBox="1"/>
          <p:nvPr/>
        </p:nvSpPr>
        <p:spPr>
          <a:xfrm>
            <a:off x="1475656" y="4466891"/>
            <a:ext cx="639919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>
                <a:highlight>
                  <a:srgbClr val="FFFF00"/>
                </a:highlight>
              </a:rPr>
              <a:t>GHC</a:t>
            </a:r>
            <a:endParaRPr lang="en-GB" sz="1600" dirty="0">
              <a:highlight>
                <a:srgbClr val="FFFF00"/>
              </a:highlight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9F9B97-30CA-916E-7B23-4C1C0BC6B3E5}"/>
              </a:ext>
            </a:extLst>
          </p:cNvPr>
          <p:cNvSpPr txBox="1"/>
          <p:nvPr/>
        </p:nvSpPr>
        <p:spPr>
          <a:xfrm>
            <a:off x="3779912" y="4656863"/>
            <a:ext cx="1269899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>
                <a:highlight>
                  <a:srgbClr val="FFFF00"/>
                </a:highlight>
              </a:rPr>
              <a:t>Modified LCC</a:t>
            </a:r>
            <a:endParaRPr lang="en-GB" sz="1400" dirty="0">
              <a:highlight>
                <a:srgbClr val="FFFF00"/>
              </a:highlight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76F8B5C-CD5B-6230-AB5B-03B64CE16EAC}"/>
              </a:ext>
            </a:extLst>
          </p:cNvPr>
          <p:cNvSpPr txBox="1"/>
          <p:nvPr/>
        </p:nvSpPr>
        <p:spPr>
          <a:xfrm>
            <a:off x="5877791" y="2694887"/>
            <a:ext cx="1677062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>
                <a:highlight>
                  <a:srgbClr val="FFFF00"/>
                </a:highlight>
              </a:rPr>
              <a:t>“new” LCC straight</a:t>
            </a:r>
            <a:endParaRPr lang="en-GB" sz="14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395752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C3B6A2-4C66-C271-6DCC-68FB8CF695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EEA6C8-1344-1894-5D30-D72B2100D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Matching with transparency conditions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BCF12914-0C33-327D-C6BB-C98AE3B21F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15" name="Textfeld 3">
            <a:extLst>
              <a:ext uri="{FF2B5EF4-FFF2-40B4-BE49-F238E27FC236}">
                <a16:creationId xmlns:a16="http://schemas.microsoft.com/office/drawing/2014/main" id="{37BC1E4C-A15A-8045-1644-8771CE777333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M. Jebramcik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C58F83A-AB4C-EF47-F2A8-AF4DD3B3CF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140894"/>
            <a:ext cx="3190354" cy="18002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6895400-7CC4-43AD-EDC4-391D2F7CC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486" y="1118881"/>
            <a:ext cx="3068114" cy="182221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43D4F7F-616D-DE75-459B-B23803C77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473" y="2968658"/>
            <a:ext cx="3068114" cy="189833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48B9B6A-C45E-2FC8-018F-00FDCCF22C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2517" y="3026481"/>
            <a:ext cx="2926107" cy="178268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D56722B-0FD7-CE54-2741-8F0D21780268}"/>
              </a:ext>
            </a:extLst>
          </p:cNvPr>
          <p:cNvSpPr txBox="1"/>
          <p:nvPr/>
        </p:nvSpPr>
        <p:spPr>
          <a:xfrm>
            <a:off x="6714600" y="1140894"/>
            <a:ext cx="2177880" cy="1584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100" dirty="0"/>
              <a:t>Besides linear optics, matching of </a:t>
            </a:r>
            <a:r>
              <a:rPr lang="en-US" sz="1100" dirty="0" err="1"/>
              <a:t>Wx</a:t>
            </a:r>
            <a:r>
              <a:rPr lang="en-US" sz="1100" dirty="0"/>
              <a:t>, Wy, </a:t>
            </a:r>
            <a:r>
              <a:rPr lang="en-US" sz="1100" dirty="0" err="1"/>
              <a:t>ddx</a:t>
            </a:r>
            <a:r>
              <a:rPr lang="en-US" sz="1100" dirty="0"/>
              <a:t>, </a:t>
            </a:r>
            <a:r>
              <a:rPr lang="en-US" sz="1100" dirty="0" err="1"/>
              <a:t>sextupole</a:t>
            </a:r>
            <a:r>
              <a:rPr lang="en-US" sz="1100" dirty="0"/>
              <a:t> RDTs (locally) </a:t>
            </a:r>
            <a:r>
              <a:rPr lang="en-US" sz="1100" b="1" dirty="0"/>
              <a:t>+ Survey matching with constant k0</a:t>
            </a:r>
          </a:p>
          <a:p>
            <a:pPr algn="l">
              <a:lnSpc>
                <a:spcPct val="150000"/>
              </a:lnSpc>
            </a:pPr>
            <a:endParaRPr lang="en-US" sz="1100" b="1" dirty="0"/>
          </a:p>
          <a:p>
            <a:pPr algn="l">
              <a:lnSpc>
                <a:spcPct val="150000"/>
              </a:lnSpc>
            </a:pPr>
            <a:endParaRPr lang="en-GB" sz="1100" b="1" dirty="0"/>
          </a:p>
        </p:txBody>
      </p:sp>
      <p:pic>
        <p:nvPicPr>
          <p:cNvPr id="1026" name="image_0_dragging">
            <a:extLst>
              <a:ext uri="{FF2B5EF4-FFF2-40B4-BE49-F238E27FC236}">
                <a16:creationId xmlns:a16="http://schemas.microsoft.com/office/drawing/2014/main" id="{CB1750BC-FCC2-2966-F8D5-72DFCFE46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514" y="2508605"/>
            <a:ext cx="2329536" cy="1559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5C0B473-F397-C7C2-6DDB-EB12D334FD38}"/>
              </a:ext>
            </a:extLst>
          </p:cNvPr>
          <p:cNvSpPr txBox="1"/>
          <p:nvPr/>
        </p:nvSpPr>
        <p:spPr>
          <a:xfrm>
            <a:off x="6678554" y="4129155"/>
            <a:ext cx="23647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/>
              <a:t>960mm separation in straight;</a:t>
            </a:r>
          </a:p>
          <a:p>
            <a:pPr algn="l"/>
            <a:r>
              <a:rPr lang="en-US" sz="1100" dirty="0"/>
              <a:t>350mm separation start/end of arc.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80778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CDB732-E2FF-7463-5C1F-D71636AC2B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D14FF4-1F59-EC6B-18FE-8E7771AD0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 and MA before and after insertion 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870FEB46-D7B8-BD80-E397-16153A4047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15" name="Textfeld 3">
            <a:extLst>
              <a:ext uri="{FF2B5EF4-FFF2-40B4-BE49-F238E27FC236}">
                <a16:creationId xmlns:a16="http://schemas.microsoft.com/office/drawing/2014/main" id="{7DB8FD95-65D9-AD08-0AF8-EB7EA2C556C8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M. Jebramcik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DC05650-13D9-C76B-53ED-97407863D3B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5991"/>
          <a:stretch/>
        </p:blipFill>
        <p:spPr>
          <a:xfrm>
            <a:off x="2070927" y="979007"/>
            <a:ext cx="2345048" cy="197957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3A5638A-E130-AAA4-D3F2-73791B57E81D}"/>
              </a:ext>
            </a:extLst>
          </p:cNvPr>
          <p:cNvSpPr txBox="1"/>
          <p:nvPr/>
        </p:nvSpPr>
        <p:spPr>
          <a:xfrm>
            <a:off x="442800" y="1652538"/>
            <a:ext cx="1571264" cy="1010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b="1" dirty="0"/>
              <a:t>LCC</a:t>
            </a:r>
          </a:p>
          <a:p>
            <a:pPr algn="l">
              <a:lnSpc>
                <a:spcPts val="3700"/>
              </a:lnSpc>
            </a:pPr>
            <a:r>
              <a:rPr lang="en-US" sz="3000" b="1" dirty="0"/>
              <a:t>92a 107</a:t>
            </a:r>
            <a:endParaRPr lang="en-GB" sz="3000" b="1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22A147F-37D9-CF87-5B62-40CEFF4BD867}"/>
              </a:ext>
            </a:extLst>
          </p:cNvPr>
          <p:cNvCxnSpPr/>
          <p:nvPr/>
        </p:nvCxnSpPr>
        <p:spPr>
          <a:xfrm>
            <a:off x="144366" y="3147814"/>
            <a:ext cx="88552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DC95335-1322-E9BD-F584-9CBDC9EEF4F8}"/>
              </a:ext>
            </a:extLst>
          </p:cNvPr>
          <p:cNvSpPr txBox="1"/>
          <p:nvPr/>
        </p:nvSpPr>
        <p:spPr>
          <a:xfrm>
            <a:off x="446938" y="3435442"/>
            <a:ext cx="1571264" cy="1484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b="1" dirty="0"/>
              <a:t>LCC</a:t>
            </a:r>
          </a:p>
          <a:p>
            <a:pPr algn="l">
              <a:lnSpc>
                <a:spcPts val="3700"/>
              </a:lnSpc>
            </a:pPr>
            <a:r>
              <a:rPr lang="en-US" sz="3000" b="1" dirty="0"/>
              <a:t>92a 107</a:t>
            </a:r>
          </a:p>
          <a:p>
            <a:pPr algn="l">
              <a:lnSpc>
                <a:spcPts val="3700"/>
              </a:lnSpc>
            </a:pPr>
            <a:r>
              <a:rPr lang="en-US" sz="3000" b="1" dirty="0"/>
              <a:t>Mod.</a:t>
            </a:r>
            <a:endParaRPr lang="en-GB" sz="3000" b="1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079696C-7A23-2113-0407-F597B3D17F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0927" y="3160180"/>
            <a:ext cx="4716016" cy="19564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4CA8C9-6CB7-2657-9303-2C5B66A553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5991"/>
          <a:stretch/>
        </p:blipFill>
        <p:spPr>
          <a:xfrm>
            <a:off x="4519199" y="1016763"/>
            <a:ext cx="2345048" cy="197957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7BDC0DC-E2A6-0F6A-82F2-6E5FA229AD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6943" y="1394231"/>
            <a:ext cx="2279727" cy="16515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4FA0E6-F059-3E0F-E477-A85C56B020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6943" y="3338019"/>
            <a:ext cx="2315187" cy="170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877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4EA916-6B24-7C29-DCFB-23F4FC0E32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38648D-8E4F-57DE-4FBB-617252FF8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lot of things on the plate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2B977436-C34E-57A1-97F9-25F18BD9A1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15" name="Textfeld 3">
            <a:extLst>
              <a:ext uri="{FF2B5EF4-FFF2-40B4-BE49-F238E27FC236}">
                <a16:creationId xmlns:a16="http://schemas.microsoft.com/office/drawing/2014/main" id="{93AE5FD4-FC02-2585-F964-CC391C2B67FD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M. Jebramcik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9241F7D4-85C4-9E3D-1D80-2D843DC2B97A}"/>
              </a:ext>
            </a:extLst>
          </p:cNvPr>
          <p:cNvSpPr txBox="1">
            <a:spLocks/>
          </p:cNvSpPr>
          <p:nvPr/>
        </p:nvSpPr>
        <p:spPr>
          <a:xfrm>
            <a:off x="703456" y="1198125"/>
            <a:ext cx="7992888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/>
              <a:t>LCC optics files </a:t>
            </a:r>
            <a:r>
              <a:rPr lang="en-US" sz="1400" dirty="0"/>
              <a:t>not harmonized at this point in time – LCC non-linear optimization only available in </a:t>
            </a:r>
            <a:r>
              <a:rPr lang="en-US" sz="1400" dirty="0" err="1"/>
              <a:t>pyAT</a:t>
            </a:r>
            <a:r>
              <a:rPr lang="en-US" sz="1400" dirty="0"/>
              <a:t> on Zenodo </a:t>
            </a:r>
            <a:r>
              <a:rPr lang="en-US" sz="1400" dirty="0">
                <a:sym typeface="Wingdings" panose="05000000000000000000" pitchFamily="2" charset="2"/>
              </a:rPr>
              <a:t> Kyriakos is tackling this. In addition, we have to agree on how to share “intermediate” optics versions.</a:t>
            </a: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It appears that </a:t>
            </a:r>
            <a:r>
              <a:rPr lang="en-US" sz="1400" b="1" dirty="0"/>
              <a:t>collimation </a:t>
            </a:r>
            <a:r>
              <a:rPr lang="en-US" sz="1400" dirty="0"/>
              <a:t>could improve by quite a bit compared to the GHC. Giacomo had a </a:t>
            </a:r>
            <a:r>
              <a:rPr lang="en-US" sz="1400" u="sng" dirty="0"/>
              <a:t>very basic first look. </a:t>
            </a:r>
            <a:r>
              <a:rPr lang="en-US" sz="1400" dirty="0"/>
              <a:t>TCPs </a:t>
            </a:r>
            <a:r>
              <a:rPr lang="en-US" sz="1400" b="1" dirty="0"/>
              <a:t>could(!)</a:t>
            </a:r>
            <a:r>
              <a:rPr lang="en-US" sz="1400" dirty="0"/>
              <a:t> open from X: 9.5</a:t>
            </a:r>
            <a:r>
              <a:rPr lang="en-US" sz="1400" dirty="0">
                <a:sym typeface="Wingdings" panose="05000000000000000000" pitchFamily="2" charset="2"/>
              </a:rPr>
              <a:t> </a:t>
            </a:r>
            <a:r>
              <a:rPr lang="el-GR" sz="1400" dirty="0"/>
              <a:t>σ</a:t>
            </a:r>
            <a:r>
              <a:rPr lang="en-US" sz="1400" baseline="-25000" dirty="0"/>
              <a:t>x</a:t>
            </a:r>
            <a:r>
              <a:rPr lang="en-US" sz="1400" dirty="0"/>
              <a:t> </a:t>
            </a:r>
            <a:r>
              <a:rPr lang="en-US" sz="1400" dirty="0">
                <a:sym typeface="Wingdings" panose="05000000000000000000" pitchFamily="2" charset="2"/>
              </a:rPr>
              <a:t> 13-14 </a:t>
            </a:r>
            <a:r>
              <a:rPr lang="el-GR" sz="1400" dirty="0"/>
              <a:t>σ</a:t>
            </a:r>
            <a:r>
              <a:rPr lang="en-US" sz="1400" baseline="-25000" dirty="0"/>
              <a:t>x</a:t>
            </a:r>
            <a:r>
              <a:rPr lang="en-US" sz="1400" dirty="0">
                <a:sym typeface="Wingdings" panose="05000000000000000000" pitchFamily="2" charset="2"/>
              </a:rPr>
              <a:t>; Y: 50 </a:t>
            </a:r>
            <a:r>
              <a:rPr lang="el-GR" sz="1400" dirty="0"/>
              <a:t>σ</a:t>
            </a:r>
            <a:r>
              <a:rPr lang="en-US" sz="1400" baseline="-25000" dirty="0"/>
              <a:t>y</a:t>
            </a:r>
            <a:r>
              <a:rPr lang="en-US" sz="1400" dirty="0">
                <a:sym typeface="Wingdings" panose="05000000000000000000" pitchFamily="2" charset="2"/>
              </a:rPr>
              <a:t>  75-90 </a:t>
            </a:r>
            <a:r>
              <a:rPr lang="el-GR" sz="1400" dirty="0"/>
              <a:t>σ</a:t>
            </a:r>
            <a:r>
              <a:rPr lang="en-US" sz="1400" baseline="-25000" dirty="0"/>
              <a:t>y </a:t>
            </a: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/>
              <a:t>Modified arcs: </a:t>
            </a:r>
            <a:r>
              <a:rPr lang="en-US" sz="1400" dirty="0"/>
              <a:t>Pantaleo has reduced the number of quadrupole families for ttbar (no release yet). Same procedure for Z might be pending. </a:t>
            </a:r>
            <a:r>
              <a:rPr lang="en-US" sz="1400" dirty="0">
                <a:sym typeface="Wingdings" panose="05000000000000000000" pitchFamily="2" charset="2"/>
              </a:rPr>
              <a:t> Medium term: We will need to provide a “representative” FODO cell (with photon-stopper placement…) to SY-STI</a:t>
            </a: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/>
              <a:t>Inner and outer arc still have the same path length </a:t>
            </a:r>
            <a:r>
              <a:rPr lang="en-US" sz="1400" dirty="0">
                <a:sym typeface="Wingdings" panose="05000000000000000000" pitchFamily="2" charset="2"/>
              </a:rPr>
              <a:t> Will chat with Riccardo tomorrow. Want to stick to the LHC concepts here.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b="1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ym typeface="Wingdings" panose="05000000000000000000" pitchFamily="2" charset="2"/>
              </a:rPr>
              <a:t>SR with quantum</a:t>
            </a:r>
            <a:r>
              <a:rPr lang="en-US" sz="1400" dirty="0">
                <a:sym typeface="Wingdings" panose="05000000000000000000" pitchFamily="2" charset="2"/>
              </a:rPr>
              <a:t> is a big problem right now since it also holds back the collimation study  If the DA breakdown is real, then we might end up </a:t>
            </a:r>
            <a:r>
              <a:rPr lang="en-US" sz="1400" b="1" dirty="0">
                <a:sym typeface="Wingdings" panose="05000000000000000000" pitchFamily="2" charset="2"/>
              </a:rPr>
              <a:t>modifying the doublet</a:t>
            </a:r>
            <a:r>
              <a:rPr lang="en-US" sz="1400" dirty="0">
                <a:sym typeface="Wingdings" panose="05000000000000000000" pitchFamily="2" charset="2"/>
              </a:rPr>
              <a:t>? (Pantaleo mentioned current doublet is result of a DA-vs-MA study)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b="1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ym typeface="Wingdings" panose="05000000000000000000" pitchFamily="2" charset="2"/>
              </a:rPr>
              <a:t>LEIR: </a:t>
            </a:r>
            <a:r>
              <a:rPr lang="en-US" sz="1400" dirty="0">
                <a:sym typeface="Wingdings" panose="05000000000000000000" pitchFamily="2" charset="2"/>
              </a:rPr>
              <a:t>Sadly(!), I will take over Felix’s LEIR responsibilities. SY-ABT is looking at some slow extraction from LEIR to a proposed HEARTS experiment (ESPP submission?).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15831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226</TotalTime>
  <Words>469</Words>
  <Application>Microsoft Office PowerPoint</Application>
  <PresentationFormat>On-screen Show (16:9)</PresentationFormat>
  <Paragraphs>46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Wingdings</vt:lpstr>
      <vt:lpstr>Introslides</vt:lpstr>
      <vt:lpstr>Titleslides, Conclusion</vt:lpstr>
      <vt:lpstr>Content Slides - Deep Blue</vt:lpstr>
      <vt:lpstr>FCC-ee LCC progress  LNO section meeting</vt:lpstr>
      <vt:lpstr>Activities regarding LCC lattice</vt:lpstr>
      <vt:lpstr>Matching with transparency conditions</vt:lpstr>
      <vt:lpstr>DA and MA before and after insertion </vt:lpstr>
      <vt:lpstr>A lot of things on the plate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Marc Andre Jebramcik</cp:lastModifiedBy>
  <cp:revision>31</cp:revision>
  <dcterms:created xsi:type="dcterms:W3CDTF">2020-10-27T09:23:42Z</dcterms:created>
  <dcterms:modified xsi:type="dcterms:W3CDTF">2025-07-09T13:07:07Z</dcterms:modified>
</cp:coreProperties>
</file>