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2"/>
    <p:restoredTop sz="90258"/>
  </p:normalViewPr>
  <p:slideViewPr>
    <p:cSldViewPr snapToGrid="0">
      <p:cViewPr varScale="1">
        <p:scale>
          <a:sx n="109" d="100"/>
          <a:sy n="109" d="100"/>
        </p:scale>
        <p:origin x="5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93C2E-D4C4-AE47-8922-435B8D25AD6E}" type="datetimeFigureOut">
              <a:rPr lang="en-TR" smtClean="0"/>
              <a:t>7.07.2025</a:t>
            </a:fld>
            <a:endParaRPr lang="en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AEDBEE-4AB4-C249-8A50-C689C713E5A2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306699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AEDBEE-4AB4-C249-8A50-C689C713E5A2}" type="slidenum">
              <a:rPr lang="en-TR" smtClean="0"/>
              <a:t>2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4051792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C2EDC-A40A-1BA5-EE72-C703864B6E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9E78AD-6AB7-BA90-DC63-8BFFE2D204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2CC4F1-B542-0119-D840-969E0EBBD3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T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B27B64-BBAE-14BC-A59B-CC3BE85C2A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AEDBEE-4AB4-C249-8A50-C689C713E5A2}" type="slidenum">
              <a:rPr lang="en-TR" smtClean="0"/>
              <a:t>3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331454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D45C6-BB47-586E-4F60-5E53C04B8D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FD705D-6915-EFA3-6BC9-E048F3E876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B069D9-1EEE-3736-117D-555618677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02E8-C82E-B949-BE86-601E6689156D}" type="datetimeFigureOut">
              <a:rPr lang="en-TR" smtClean="0"/>
              <a:t>7.07.2025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EB7E21-DA68-6737-4AE7-5B9C5E578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D7C4BE-3BB2-99CF-A37D-46B6A6F6D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167C-89FB-134F-A479-1A99DBD9850A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211662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9C597-287F-BDB0-FD33-5D9111B0B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173CB2-4FC9-C699-B954-1F5E2E55DD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1FB36-2C67-01D6-3426-57EEA3174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02E8-C82E-B949-BE86-601E6689156D}" type="datetimeFigureOut">
              <a:rPr lang="en-TR" smtClean="0"/>
              <a:t>7.07.2025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E12E08-7666-F080-249A-426A33B83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91C2E-AC59-C117-A63E-5601D6CD1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167C-89FB-134F-A479-1A99DBD9850A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3791626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78A146-50AB-8D2D-1CCF-0CD4884748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492178-9503-4AFD-FADF-784CD8ED8E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65541A-712F-9DE2-634A-230835641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02E8-C82E-B949-BE86-601E6689156D}" type="datetimeFigureOut">
              <a:rPr lang="en-TR" smtClean="0"/>
              <a:t>7.07.2025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ED1E3-73CA-961A-F274-B3ADD9612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EA5870-874B-E3C6-73D6-B19D59180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167C-89FB-134F-A479-1A99DBD9850A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678384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41EB5-2A5F-5F40-5800-35553D7FD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9D6D0-4E33-32E9-0769-E2FD9A9AD0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4D974A-4660-8F05-3B66-6879B718B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02E8-C82E-B949-BE86-601E6689156D}" type="datetimeFigureOut">
              <a:rPr lang="en-TR" smtClean="0"/>
              <a:t>7.07.2025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F9823-6B4E-5940-E075-0C76B0248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DCB54B-12F9-FDFD-E4C6-0C98EE887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167C-89FB-134F-A479-1A99DBD9850A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252157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537A7-B2DA-A986-4A88-4C9AC6AC0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18A53D-00D8-D2F8-214F-BFB043A4F8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66526-26C6-3C00-7868-86FC591E5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02E8-C82E-B949-BE86-601E6689156D}" type="datetimeFigureOut">
              <a:rPr lang="en-TR" smtClean="0"/>
              <a:t>7.07.2025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33BBC7-0C25-51D7-48A6-93CB8C29F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6BDF21-CCB3-4060-F88F-2702E6381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167C-89FB-134F-A479-1A99DBD9850A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2716618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A8A4-446D-DFEF-B741-0DB55CDD6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7F697-4286-A30E-FB9A-7484605ECA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260368-DA62-7B74-E046-F5AA7807E0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DF0131-4E56-2845-CFE1-90160117A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02E8-C82E-B949-BE86-601E6689156D}" type="datetimeFigureOut">
              <a:rPr lang="en-TR" smtClean="0"/>
              <a:t>7.07.2025</a:t>
            </a:fld>
            <a:endParaRPr lang="en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910C93-5A3D-4FBA-4F16-FEE897B9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2E3E5-7718-67CF-0409-8D9F6F044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167C-89FB-134F-A479-1A99DBD9850A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352920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0EE04-D35C-560D-71D5-1E8E91144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20C0C5-188E-A414-8AFC-A81379D41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C6BE38-60E4-9ECE-18F2-76C3525F1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44D0A7-08C4-24F2-27E3-BE18FEE955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D831B9-6E14-43FB-AD86-A0E78E83E7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B4BBAA-D525-17AF-178E-5109D364F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02E8-C82E-B949-BE86-601E6689156D}" type="datetimeFigureOut">
              <a:rPr lang="en-TR" smtClean="0"/>
              <a:t>7.07.2025</a:t>
            </a:fld>
            <a:endParaRPr lang="en-T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16F937-B90D-2578-A5AD-2CBB6C46E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59E704-1A15-10A6-459B-82ABA3AA2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167C-89FB-134F-A479-1A99DBD9850A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923136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96EAC-D7CA-047F-4BC2-8F9F1F2BF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FE8181-F13C-30C3-17A4-EE138B593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02E8-C82E-B949-BE86-601E6689156D}" type="datetimeFigureOut">
              <a:rPr lang="en-TR" smtClean="0"/>
              <a:t>7.07.2025</a:t>
            </a:fld>
            <a:endParaRPr lang="en-T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2E5A21-2D65-08AC-4871-5FFA6F4A2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492057-7CF6-BF41-A5C0-97B39BAAE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167C-89FB-134F-A479-1A99DBD9850A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2952580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FF5245-94FE-11C9-7ADE-2447CC497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02E8-C82E-B949-BE86-601E6689156D}" type="datetimeFigureOut">
              <a:rPr lang="en-TR" smtClean="0"/>
              <a:t>7.07.2025</a:t>
            </a:fld>
            <a:endParaRPr lang="en-T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5924A8-8BC2-A06F-714C-A2CC14D50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DB2531-52A2-0BE6-5A24-C5C83B828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167C-89FB-134F-A479-1A99DBD9850A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644371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F464B-2315-623B-637F-D23C825E3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900BE5-6C47-7525-8B29-E7EE5DC73D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D789FB-1B66-F897-36AE-54D2F0A20D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C4C4D8-7BDB-6E33-6960-1F50030DB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02E8-C82E-B949-BE86-601E6689156D}" type="datetimeFigureOut">
              <a:rPr lang="en-TR" smtClean="0"/>
              <a:t>7.07.2025</a:t>
            </a:fld>
            <a:endParaRPr lang="en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56DB4B-D044-3EEE-D7F7-C36E66F65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A6322F-0D68-65FE-FB5F-2EF0059AB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167C-89FB-134F-A479-1A99DBD9850A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620427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A23BE-BBA5-8457-D79F-557F86CF4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51FB4F-F201-24D6-EA09-A2C1BCBBEA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D23D6A-3E84-0FDF-B9ED-3A9957438C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4DC0DA-D4C8-6B7D-8334-22D307BA9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502E8-C82E-B949-BE86-601E6689156D}" type="datetimeFigureOut">
              <a:rPr lang="en-TR" smtClean="0"/>
              <a:t>7.07.2025</a:t>
            </a:fld>
            <a:endParaRPr lang="en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7D3470-6FBE-7B9A-2CB5-926F21A87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722ED6-30D1-AFE6-C1D2-370F51203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4167C-89FB-134F-A479-1A99DBD9850A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803222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327928-48F5-86BD-1D5D-CA2B6151D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18E816-6401-4F63-638B-7C3EE3BAD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9C47E3-B892-DCD1-B936-5F5374382F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5502E8-C82E-B949-BE86-601E6689156D}" type="datetimeFigureOut">
              <a:rPr lang="en-TR" smtClean="0"/>
              <a:t>7.07.2025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B1BF45-9088-11EC-C285-01B137A866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B2A94A-80F0-AABC-6AC5-BE52CAFAA2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C4167C-89FB-134F-A479-1A99DBD9850A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4034504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69A12-F513-40DE-65CB-8E1552F4AC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ATLAS RPC </a:t>
            </a:r>
            <a:br>
              <a:rPr lang="en-US" b="1" dirty="0"/>
            </a:br>
            <a:r>
              <a:rPr lang="en-US" b="1" dirty="0"/>
              <a:t>FOAM TECHNIQUE STUDIES</a:t>
            </a:r>
            <a:endParaRPr lang="en-TR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624693-A06F-6406-11DC-144558D52B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412401"/>
          </a:xfrm>
        </p:spPr>
        <p:txBody>
          <a:bodyPr>
            <a:normAutofit lnSpcReduction="10000"/>
          </a:bodyPr>
          <a:lstStyle/>
          <a:p>
            <a:r>
              <a:rPr lang="en-TR" b="1" dirty="0"/>
              <a:t>Weekly Report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DECB542E-3786-4C62-499D-24953827AF9F}"/>
              </a:ext>
            </a:extLst>
          </p:cNvPr>
          <p:cNvSpPr txBox="1">
            <a:spLocks/>
          </p:cNvSpPr>
          <p:nvPr/>
        </p:nvSpPr>
        <p:spPr>
          <a:xfrm>
            <a:off x="1524000" y="4106514"/>
            <a:ext cx="9144000" cy="6550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TR" sz="1800" dirty="0"/>
              <a:t>Presenter: Ahmet Renklioğlu</a:t>
            </a:r>
          </a:p>
          <a:p>
            <a:r>
              <a:rPr lang="en-TR" sz="1800" dirty="0"/>
              <a:t>ON BEHALF OF ATLAS RPC FOAM TEAM</a:t>
            </a:r>
          </a:p>
        </p:txBody>
      </p:sp>
    </p:spTree>
    <p:extLst>
      <p:ext uri="{BB962C8B-B14F-4D97-AF65-F5344CB8AC3E}">
        <p14:creationId xmlns:p14="http://schemas.microsoft.com/office/powerpoint/2010/main" val="1064475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4F76B-BF62-16DF-A338-D1981FDC2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183" y="204381"/>
            <a:ext cx="10515600" cy="953312"/>
          </a:xfrm>
        </p:spPr>
        <p:txBody>
          <a:bodyPr>
            <a:noAutofit/>
          </a:bodyPr>
          <a:lstStyle/>
          <a:p>
            <a:r>
              <a:rPr lang="en-US" sz="3200" b="1" dirty="0"/>
              <a:t>Repairs Performed to Date Using the Resin Technique, </a:t>
            </a:r>
            <a:br>
              <a:rPr lang="en-US" sz="3200" b="1" dirty="0"/>
            </a:br>
            <a:r>
              <a:rPr lang="en-US" sz="3200" b="1" dirty="0"/>
              <a:t>Test Results of the Performance and Analysis</a:t>
            </a:r>
            <a:endParaRPr lang="en-TR" sz="3200" b="1" dirty="0"/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7387164A-A755-4E6C-A2F9-FCAF46DBFBE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5861142"/>
              </p:ext>
            </p:extLst>
          </p:nvPr>
        </p:nvGraphicFramePr>
        <p:xfrm>
          <a:off x="214010" y="1365120"/>
          <a:ext cx="5624208" cy="336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016">
                  <a:extLst>
                    <a:ext uri="{9D8B030D-6E8A-4147-A177-3AD203B41FA5}">
                      <a16:colId xmlns:a16="http://schemas.microsoft.com/office/drawing/2014/main" val="4208943586"/>
                    </a:ext>
                  </a:extLst>
                </a:gridCol>
                <a:gridCol w="624192">
                  <a:extLst>
                    <a:ext uri="{9D8B030D-6E8A-4147-A177-3AD203B41FA5}">
                      <a16:colId xmlns:a16="http://schemas.microsoft.com/office/drawing/2014/main" val="1512580916"/>
                    </a:ext>
                  </a:extLst>
                </a:gridCol>
              </a:tblGrid>
              <a:tr h="3672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TR" sz="1600" b="0" dirty="0">
                          <a:solidFill>
                            <a:schemeClr val="tx1"/>
                          </a:solidFill>
                        </a:rPr>
                        <a:t>Test Results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TR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096908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TR" sz="1600" b="0" dirty="0">
                          <a:solidFill>
                            <a:schemeClr val="tx1"/>
                          </a:solidFill>
                        </a:rPr>
                        <a:t># Injections until YETS 24/25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TR" sz="1600" b="1" dirty="0">
                          <a:solidFill>
                            <a:schemeClr val="bg1"/>
                          </a:solidFill>
                        </a:rPr>
                        <a:t>601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7430805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TR" sz="1600" b="0" dirty="0">
                          <a:solidFill>
                            <a:schemeClr val="tx1"/>
                          </a:solidFill>
                        </a:rPr>
                        <a:t># Injections in YETS 24/25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TR" sz="1600" b="1" dirty="0">
                          <a:solidFill>
                            <a:schemeClr val="bg1"/>
                          </a:solidFill>
                        </a:rPr>
                        <a:t>409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9949425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TR" sz="1600" b="0" dirty="0">
                          <a:solidFill>
                            <a:schemeClr val="tx1"/>
                          </a:solidFill>
                        </a:rPr>
                        <a:t># of Injections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TR" sz="1600" b="1" dirty="0">
                          <a:solidFill>
                            <a:schemeClr val="bg1"/>
                          </a:solidFill>
                        </a:rPr>
                        <a:t>1010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1436370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TR" sz="1600" b="0" dirty="0">
                          <a:solidFill>
                            <a:schemeClr val="tx1"/>
                          </a:solidFill>
                        </a:rPr>
                        <a:t># Fully Repaired Layers </a:t>
                      </a:r>
                      <a:r>
                        <a:rPr lang="en-TR" sz="1600" b="0" u="sng" dirty="0">
                          <a:solidFill>
                            <a:schemeClr val="tx1"/>
                          </a:solidFill>
                        </a:rPr>
                        <a:t>before</a:t>
                      </a:r>
                      <a:r>
                        <a:rPr lang="en-TR" sz="1600" b="0" dirty="0">
                          <a:solidFill>
                            <a:schemeClr val="tx1"/>
                          </a:solidFill>
                        </a:rPr>
                        <a:t> YETS 24/25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TR" sz="1600" b="1" dirty="0">
                          <a:solidFill>
                            <a:schemeClr val="bg1"/>
                          </a:solidFill>
                        </a:rPr>
                        <a:t>166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6831330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TR" sz="1600" b="0" dirty="0">
                          <a:solidFill>
                            <a:schemeClr val="tx1"/>
                          </a:solidFill>
                        </a:rPr>
                        <a:t># Fully Repaired Layers </a:t>
                      </a:r>
                      <a:r>
                        <a:rPr lang="en-TR" sz="1600" b="0" u="sng" dirty="0">
                          <a:solidFill>
                            <a:schemeClr val="tx1"/>
                          </a:solidFill>
                        </a:rPr>
                        <a:t>after</a:t>
                      </a:r>
                      <a:r>
                        <a:rPr lang="en-TR" sz="1600" b="0" dirty="0">
                          <a:solidFill>
                            <a:schemeClr val="tx1"/>
                          </a:solidFill>
                        </a:rPr>
                        <a:t> YETS 24/25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TR" sz="1600" b="1" dirty="0">
                          <a:solidFill>
                            <a:schemeClr val="bg1"/>
                          </a:solidFill>
                        </a:rPr>
                        <a:t>337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337904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TR" sz="1600" b="0" dirty="0">
                          <a:solidFill>
                            <a:schemeClr val="tx1"/>
                          </a:solidFill>
                        </a:rPr>
                        <a:t># Fully Injected Layers to be excluded from performance analysis due to known reasons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TR" sz="1600" b="1" dirty="0">
                          <a:solidFill>
                            <a:schemeClr val="bg1"/>
                          </a:solidFill>
                        </a:rPr>
                        <a:t>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228226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TR" sz="1600" b="0" dirty="0">
                          <a:solidFill>
                            <a:schemeClr val="tx1"/>
                          </a:solidFill>
                        </a:rPr>
                        <a:t># of injected layers  to be considered for performance analysis (for the injections before YETS 24/25)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TR" sz="1600" b="1" dirty="0">
                          <a:solidFill>
                            <a:schemeClr val="bg1"/>
                          </a:solidFill>
                        </a:rPr>
                        <a:t>155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6670742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5130F484-FF3E-A6E7-4F7E-1C8E701F90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05" t="54674" r="30253" b="33955"/>
          <a:stretch>
            <a:fillRect/>
          </a:stretch>
        </p:blipFill>
        <p:spPr bwMode="auto">
          <a:xfrm>
            <a:off x="214010" y="5174972"/>
            <a:ext cx="5624208" cy="15379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5201AE-9833-D8BF-19C9-5115223C4316}"/>
              </a:ext>
            </a:extLst>
          </p:cNvPr>
          <p:cNvSpPr txBox="1"/>
          <p:nvPr/>
        </p:nvSpPr>
        <p:spPr>
          <a:xfrm>
            <a:off x="1880681" y="4836418"/>
            <a:ext cx="2529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TR" sz="16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Analysis of Test Results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F5DE76B-B227-0A61-8B59-7E5EA06869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534397"/>
            <a:ext cx="5745819" cy="52884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4225CE0-ADAA-66F6-7AD9-5B27E11BEB26}"/>
              </a:ext>
            </a:extLst>
          </p:cNvPr>
          <p:cNvSpPr txBox="1"/>
          <p:nvPr/>
        </p:nvSpPr>
        <p:spPr>
          <a:xfrm>
            <a:off x="11508956" y="1678565"/>
            <a:ext cx="3567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R" sz="1400" dirty="0"/>
              <a:t>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9318B2-2DC0-A376-252C-D52161076A4B}"/>
              </a:ext>
            </a:extLst>
          </p:cNvPr>
          <p:cNvSpPr txBox="1"/>
          <p:nvPr/>
        </p:nvSpPr>
        <p:spPr>
          <a:xfrm>
            <a:off x="6096000" y="1195843"/>
            <a:ext cx="57458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Status of the Sectors Where Injections Were Performed</a:t>
            </a:r>
            <a:endParaRPr kumimoji="0" lang="en-TR" sz="1600" b="1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5889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4C7562-E02C-CD21-DF0E-537DE04746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332EB-0115-657A-3922-DBA70A1F8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183" y="204381"/>
            <a:ext cx="10515600" cy="652908"/>
          </a:xfrm>
        </p:spPr>
        <p:txBody>
          <a:bodyPr>
            <a:noAutofit/>
          </a:bodyPr>
          <a:lstStyle/>
          <a:p>
            <a:r>
              <a:rPr lang="en-US" sz="3200" b="1" dirty="0"/>
              <a:t>Statistics and a Preliminary Outlook for LS3</a:t>
            </a:r>
            <a:endParaRPr lang="en-TR" sz="3200" b="1" dirty="0"/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1A9EBE3E-1C71-C2DB-12DD-8D4CBB43E0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4573841"/>
              </p:ext>
            </p:extLst>
          </p:nvPr>
        </p:nvGraphicFramePr>
        <p:xfrm>
          <a:off x="92469" y="1054700"/>
          <a:ext cx="6351944" cy="372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6985">
                  <a:extLst>
                    <a:ext uri="{9D8B030D-6E8A-4147-A177-3AD203B41FA5}">
                      <a16:colId xmlns:a16="http://schemas.microsoft.com/office/drawing/2014/main" val="4208943586"/>
                    </a:ext>
                  </a:extLst>
                </a:gridCol>
                <a:gridCol w="704959">
                  <a:extLst>
                    <a:ext uri="{9D8B030D-6E8A-4147-A177-3AD203B41FA5}">
                      <a16:colId xmlns:a16="http://schemas.microsoft.com/office/drawing/2014/main" val="1512580916"/>
                    </a:ext>
                  </a:extLst>
                </a:gridCol>
              </a:tblGrid>
              <a:tr h="3672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TR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TR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0096908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TR" sz="1600" b="0" dirty="0">
                          <a:solidFill>
                            <a:schemeClr val="tx1"/>
                          </a:solidFill>
                        </a:rPr>
                        <a:t># of Injections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TR" sz="1600" b="1" dirty="0">
                          <a:solidFill>
                            <a:schemeClr val="bg1"/>
                          </a:solidFill>
                        </a:rPr>
                        <a:t>1010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7430805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TR" sz="1600" b="0" dirty="0">
                          <a:solidFill>
                            <a:schemeClr val="tx1"/>
                          </a:solidFill>
                        </a:rPr>
                        <a:t># Remaining Boxes to Inject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TR" sz="1600" b="1" dirty="0">
                          <a:solidFill>
                            <a:schemeClr val="bg1"/>
                          </a:solidFill>
                        </a:rPr>
                        <a:t>3400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9949425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TR" sz="1600" b="0" dirty="0">
                          <a:solidFill>
                            <a:schemeClr val="tx1"/>
                          </a:solidFill>
                        </a:rPr>
                        <a:t># of Avarage Injections in YETS 24/25 per week per team </a:t>
                      </a:r>
                    </a:p>
                    <a:p>
                      <a:pPr marL="0" algn="r" defTabSz="914400" rtl="0" eaLnBrk="1" latinLnBrk="0" hangingPunct="1"/>
                      <a:r>
                        <a:rPr lang="en-TR" sz="1600" b="0" dirty="0">
                          <a:solidFill>
                            <a:schemeClr val="tx1"/>
                          </a:solidFill>
                        </a:rPr>
                        <a:t>(2 people)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TR" sz="1600" b="1" dirty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1436370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TR" sz="1600" b="0" dirty="0">
                          <a:solidFill>
                            <a:schemeClr val="tx1"/>
                          </a:solidFill>
                        </a:rPr>
                        <a:t># Weeks to Complete with Average Performance (1 team)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TR" sz="1600" b="1" dirty="0">
                          <a:solidFill>
                            <a:schemeClr val="bg1"/>
                          </a:solidFill>
                        </a:rPr>
                        <a:t>200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6831330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TR" sz="1600" b="0" dirty="0">
                          <a:solidFill>
                            <a:schemeClr val="tx1"/>
                          </a:solidFill>
                        </a:rPr>
                        <a:t># Weeks to Complete with Average Performance (2 team)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TR" sz="1600" b="1" dirty="0">
                          <a:solidFill>
                            <a:schemeClr val="bg1"/>
                          </a:solidFill>
                        </a:rPr>
                        <a:t>100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337904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TR" sz="1600" b="0" dirty="0">
                          <a:solidFill>
                            <a:schemeClr val="tx1"/>
                          </a:solidFill>
                        </a:rPr>
                        <a:t># of Injections (wrt best 3 week) in YETS 24/25 per week per team (2 people)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TR" sz="1600" b="1" dirty="0">
                          <a:solidFill>
                            <a:schemeClr val="bg1"/>
                          </a:solidFill>
                        </a:rPr>
                        <a:t>23.45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228226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TR" sz="1600" b="0" dirty="0">
                          <a:solidFill>
                            <a:schemeClr val="tx1"/>
                          </a:solidFill>
                        </a:rPr>
                        <a:t># Weeks to Complete with Best Performance (1 team)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TR" sz="1600" b="1" dirty="0">
                          <a:solidFill>
                            <a:schemeClr val="bg1"/>
                          </a:solidFill>
                        </a:rPr>
                        <a:t>145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24529"/>
                  </a:ext>
                </a:extLst>
              </a:tr>
              <a:tr h="367200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TR" sz="1600" b="0" dirty="0">
                          <a:solidFill>
                            <a:schemeClr val="tx1"/>
                          </a:solidFill>
                        </a:rPr>
                        <a:t># Weeks to Complete with Best Performance (2 team)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TR" sz="1600" b="1" dirty="0">
                          <a:solidFill>
                            <a:schemeClr val="bg1"/>
                          </a:solidFill>
                        </a:rPr>
                        <a:t>72.5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545064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52ED84B0-2C0D-E439-FCE6-473024976640}"/>
              </a:ext>
            </a:extLst>
          </p:cNvPr>
          <p:cNvSpPr txBox="1"/>
          <p:nvPr/>
        </p:nvSpPr>
        <p:spPr>
          <a:xfrm>
            <a:off x="6536742" y="971810"/>
            <a:ext cx="56552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Is it Possible to Apply the Resin Technique to Every Sector?</a:t>
            </a:r>
            <a:endParaRPr kumimoji="0" lang="en-TR" sz="1600" b="1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D35509-2199-9315-2121-BC8A5B7425C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9755" b="91250"/>
          <a:stretch>
            <a:fillRect/>
          </a:stretch>
        </p:blipFill>
        <p:spPr>
          <a:xfrm>
            <a:off x="9305688" y="2803261"/>
            <a:ext cx="1620095" cy="3385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CB3A3F-7751-7480-D586-588E3D1A207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" r="56542"/>
          <a:stretch>
            <a:fillRect/>
          </a:stretch>
        </p:blipFill>
        <p:spPr>
          <a:xfrm>
            <a:off x="6683751" y="2803261"/>
            <a:ext cx="2382529" cy="396015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30DD2AE-E62D-B4C3-045B-D0738DA3A7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83891" y="1386735"/>
            <a:ext cx="5415710" cy="1077972"/>
          </a:xfrm>
        </p:spPr>
        <p:txBody>
          <a:bodyPr>
            <a:normAutofit fontScale="55000" lnSpcReduction="20000"/>
          </a:bodyPr>
          <a:lstStyle/>
          <a:p>
            <a:r>
              <a:rPr lang="en-TR" dirty="0"/>
              <a:t>The biggest problem is reaching the boxes!</a:t>
            </a:r>
          </a:p>
          <a:p>
            <a:r>
              <a:rPr lang="en-US" dirty="0"/>
              <a:t>Can some platforms be installed</a:t>
            </a:r>
            <a:r>
              <a:rPr lang="en-TR" dirty="0"/>
              <a:t> </a:t>
            </a:r>
            <a:r>
              <a:rPr lang="en-US" dirty="0"/>
              <a:t>in the sectors during LS</a:t>
            </a:r>
            <a:r>
              <a:rPr lang="en-TR" dirty="0"/>
              <a:t>3?</a:t>
            </a:r>
          </a:p>
          <a:p>
            <a:r>
              <a:rPr lang="en-TR" dirty="0"/>
              <a:t>After having the platforms, each sector could be repaired in 2 weeks with </a:t>
            </a:r>
            <a:r>
              <a:rPr lang="en-US" dirty="0"/>
              <a:t>two tea</a:t>
            </a:r>
            <a:r>
              <a:rPr lang="en-TR" dirty="0"/>
              <a:t>ms.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117657-3101-796B-14FC-F83DD90127F1}"/>
              </a:ext>
            </a:extLst>
          </p:cNvPr>
          <p:cNvSpPr txBox="1"/>
          <p:nvPr/>
        </p:nvSpPr>
        <p:spPr>
          <a:xfrm>
            <a:off x="6564117" y="2388336"/>
            <a:ext cx="43616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Sectors that are </a:t>
            </a:r>
            <a:r>
              <a:rPr kumimoji="0" lang="en-US" sz="1600" b="1" i="0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visiually</a:t>
            </a:r>
            <a:r>
              <a:rPr kumimoji="0" lang="en-US" sz="16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inspected in TS1</a:t>
            </a:r>
            <a:endParaRPr kumimoji="0" lang="en-TR" sz="1600" b="1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026" name="Picture 2" descr="Mechanical Working Platforms at best price in Bengaluru by S . B  Enterprises | ID: 2705622812">
            <a:extLst>
              <a:ext uri="{FF2B5EF4-FFF2-40B4-BE49-F238E27FC236}">
                <a16:creationId xmlns:a16="http://schemas.microsoft.com/office/drawing/2014/main" id="{653E7C92-6405-B431-6109-364362F1CF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5618" y="3429000"/>
            <a:ext cx="2536612" cy="338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8841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CD6810A-E55C-B294-A385-F3E8C3438B00}"/>
              </a:ext>
            </a:extLst>
          </p:cNvPr>
          <p:cNvGrpSpPr/>
          <p:nvPr/>
        </p:nvGrpSpPr>
        <p:grpSpPr>
          <a:xfrm>
            <a:off x="3145689" y="342469"/>
            <a:ext cx="8615334" cy="6173062"/>
            <a:chOff x="3067312" y="593498"/>
            <a:chExt cx="7824465" cy="5606388"/>
          </a:xfrm>
        </p:grpSpPr>
        <p:pic>
          <p:nvPicPr>
            <p:cNvPr id="5" name="Picture 149">
              <a:extLst>
                <a:ext uri="{FF2B5EF4-FFF2-40B4-BE49-F238E27FC236}">
                  <a16:creationId xmlns:a16="http://schemas.microsoft.com/office/drawing/2014/main" id="{9F255FD1-17C2-2FFF-160E-4111DAF9DC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67312" y="1281173"/>
              <a:ext cx="5086034" cy="4918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C645A85-20BE-B2FA-509D-EBF17DF2F463}"/>
                </a:ext>
              </a:extLst>
            </p:cNvPr>
            <p:cNvSpPr>
              <a:spLocks/>
            </p:cNvSpPr>
            <p:nvPr/>
          </p:nvSpPr>
          <p:spPr>
            <a:xfrm>
              <a:off x="5167637" y="2113445"/>
              <a:ext cx="891439" cy="68856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F683964-DFD0-04F2-0AA4-3A0DAC4EDAD5}"/>
                </a:ext>
              </a:extLst>
            </p:cNvPr>
            <p:cNvSpPr>
              <a:spLocks/>
            </p:cNvSpPr>
            <p:nvPr/>
          </p:nvSpPr>
          <p:spPr>
            <a:xfrm rot="1469931">
              <a:off x="5882253" y="1926508"/>
              <a:ext cx="891439" cy="68856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C0005B4-4E2D-297B-8129-6238EB600B77}"/>
                </a:ext>
              </a:extLst>
            </p:cNvPr>
            <p:cNvSpPr>
              <a:spLocks/>
            </p:cNvSpPr>
            <p:nvPr/>
          </p:nvSpPr>
          <p:spPr>
            <a:xfrm rot="2757573">
              <a:off x="6213147" y="2563942"/>
              <a:ext cx="894175" cy="68645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DB5FA27-36C1-3B20-6757-C80C1C4591D2}"/>
                </a:ext>
              </a:extLst>
            </p:cNvPr>
            <p:cNvSpPr>
              <a:spLocks/>
            </p:cNvSpPr>
            <p:nvPr/>
          </p:nvSpPr>
          <p:spPr>
            <a:xfrm rot="20203534">
              <a:off x="4479888" y="1930629"/>
              <a:ext cx="891439" cy="68856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DBEA56D-6B73-7EA3-CF59-A762296AC61D}"/>
                </a:ext>
              </a:extLst>
            </p:cNvPr>
            <p:cNvSpPr>
              <a:spLocks/>
            </p:cNvSpPr>
            <p:nvPr/>
          </p:nvSpPr>
          <p:spPr>
            <a:xfrm rot="8097933">
              <a:off x="4055509" y="2568605"/>
              <a:ext cx="894175" cy="68645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883CB59-4F97-ED31-C618-3F2E1EBEE8ED}"/>
                </a:ext>
              </a:extLst>
            </p:cNvPr>
            <p:cNvSpPr>
              <a:spLocks/>
            </p:cNvSpPr>
            <p:nvPr/>
          </p:nvSpPr>
          <p:spPr>
            <a:xfrm>
              <a:off x="5167637" y="5126259"/>
              <a:ext cx="891439" cy="68856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B58DFB7-7365-9C29-3E7D-C2C68A88D75A}"/>
                </a:ext>
              </a:extLst>
            </p:cNvPr>
            <p:cNvSpPr>
              <a:spLocks/>
            </p:cNvSpPr>
            <p:nvPr/>
          </p:nvSpPr>
          <p:spPr>
            <a:xfrm>
              <a:off x="5164609" y="5241134"/>
              <a:ext cx="891439" cy="68856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6DCD54E-B0D0-DB42-C0E1-35A3B30CD13D}"/>
                </a:ext>
              </a:extLst>
            </p:cNvPr>
            <p:cNvSpPr>
              <a:spLocks/>
            </p:cNvSpPr>
            <p:nvPr/>
          </p:nvSpPr>
          <p:spPr>
            <a:xfrm rot="1208430">
              <a:off x="4510678" y="5241134"/>
              <a:ext cx="891439" cy="68856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BF60C37-0C00-B4D9-DFA1-DE2E24C73DCE}"/>
                </a:ext>
              </a:extLst>
            </p:cNvPr>
            <p:cNvSpPr>
              <a:spLocks/>
            </p:cNvSpPr>
            <p:nvPr/>
          </p:nvSpPr>
          <p:spPr>
            <a:xfrm rot="2667923">
              <a:off x="4080396" y="4654556"/>
              <a:ext cx="891439" cy="68856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99AEF7B-07B3-17B2-8632-C99D04A94880}"/>
                </a:ext>
              </a:extLst>
            </p:cNvPr>
            <p:cNvSpPr>
              <a:spLocks/>
            </p:cNvSpPr>
            <p:nvPr/>
          </p:nvSpPr>
          <p:spPr>
            <a:xfrm rot="20483831">
              <a:off x="5831767" y="5218644"/>
              <a:ext cx="891439" cy="68856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2CB6EA0-5849-E1BA-8D91-83FE4891A970}"/>
                </a:ext>
              </a:extLst>
            </p:cNvPr>
            <p:cNvSpPr>
              <a:spLocks/>
            </p:cNvSpPr>
            <p:nvPr/>
          </p:nvSpPr>
          <p:spPr>
            <a:xfrm rot="18830509">
              <a:off x="6214177" y="4654662"/>
              <a:ext cx="894175" cy="68645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E919120-C3B8-CBDE-1066-4C6F69EC6A11}"/>
                </a:ext>
              </a:extLst>
            </p:cNvPr>
            <p:cNvSpPr>
              <a:spLocks/>
            </p:cNvSpPr>
            <p:nvPr/>
          </p:nvSpPr>
          <p:spPr>
            <a:xfrm rot="20221235">
              <a:off x="6125288" y="5809317"/>
              <a:ext cx="891439" cy="68856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8940F61-309D-5D8A-18D3-D24ECD6C42AE}"/>
                </a:ext>
              </a:extLst>
            </p:cNvPr>
            <p:cNvSpPr>
              <a:spLocks/>
            </p:cNvSpPr>
            <p:nvPr/>
          </p:nvSpPr>
          <p:spPr>
            <a:xfrm rot="1226277">
              <a:off x="4234249" y="5843274"/>
              <a:ext cx="891439" cy="68856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41E5F8A-C68B-0AA1-6CB1-314A71177C90}"/>
                </a:ext>
              </a:extLst>
            </p:cNvPr>
            <p:cNvSpPr>
              <a:spLocks/>
            </p:cNvSpPr>
            <p:nvPr/>
          </p:nvSpPr>
          <p:spPr>
            <a:xfrm rot="5400000">
              <a:off x="3643111" y="3628640"/>
              <a:ext cx="894175" cy="68645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C816E63-DF64-09A1-07E7-81EAB3C00288}"/>
                </a:ext>
              </a:extLst>
            </p:cNvPr>
            <p:cNvSpPr>
              <a:spLocks/>
            </p:cNvSpPr>
            <p:nvPr/>
          </p:nvSpPr>
          <p:spPr>
            <a:xfrm rot="5400000">
              <a:off x="6774651" y="3644962"/>
              <a:ext cx="894175" cy="68645"/>
            </a:xfrm>
            <a:prstGeom prst="rect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0FA6533-766E-F2B2-1389-DF5687E52B7E}"/>
                </a:ext>
              </a:extLst>
            </p:cNvPr>
            <p:cNvSpPr>
              <a:spLocks/>
            </p:cNvSpPr>
            <p:nvPr/>
          </p:nvSpPr>
          <p:spPr>
            <a:xfrm rot="4159853">
              <a:off x="6890589" y="2931948"/>
              <a:ext cx="894175" cy="68645"/>
            </a:xfrm>
            <a:prstGeom prst="rect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166FCBB-585D-5017-2D61-25C8B6210255}"/>
                </a:ext>
              </a:extLst>
            </p:cNvPr>
            <p:cNvSpPr>
              <a:spLocks/>
            </p:cNvSpPr>
            <p:nvPr/>
          </p:nvSpPr>
          <p:spPr>
            <a:xfrm rot="6887720">
              <a:off x="6773277" y="4315109"/>
              <a:ext cx="894175" cy="68645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CCE9482-B7AE-0212-0F96-4A2BBE6D7DED}"/>
                </a:ext>
              </a:extLst>
            </p:cNvPr>
            <p:cNvSpPr>
              <a:spLocks/>
            </p:cNvSpPr>
            <p:nvPr/>
          </p:nvSpPr>
          <p:spPr>
            <a:xfrm rot="6887720">
              <a:off x="3463447" y="2948916"/>
              <a:ext cx="894175" cy="68645"/>
            </a:xfrm>
            <a:prstGeom prst="rect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809503B-80C4-B328-4643-4C953CAD3833}"/>
                </a:ext>
              </a:extLst>
            </p:cNvPr>
            <p:cNvSpPr>
              <a:spLocks/>
            </p:cNvSpPr>
            <p:nvPr/>
          </p:nvSpPr>
          <p:spPr>
            <a:xfrm rot="4159853">
              <a:off x="3540812" y="4304118"/>
              <a:ext cx="894175" cy="68645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D99C698-73C1-AE46-B311-6B67A3F3B1B5}"/>
                </a:ext>
              </a:extLst>
            </p:cNvPr>
            <p:cNvSpPr>
              <a:spLocks/>
            </p:cNvSpPr>
            <p:nvPr/>
          </p:nvSpPr>
          <p:spPr>
            <a:xfrm>
              <a:off x="5032086" y="1536077"/>
              <a:ext cx="1115172" cy="74330"/>
            </a:xfrm>
            <a:prstGeom prst="rect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D313306-09B4-2D15-BBF4-897B4F05EC3B}"/>
                </a:ext>
              </a:extLst>
            </p:cNvPr>
            <p:cNvSpPr>
              <a:spLocks/>
            </p:cNvSpPr>
            <p:nvPr/>
          </p:nvSpPr>
          <p:spPr>
            <a:xfrm rot="20203534">
              <a:off x="4263381" y="1512506"/>
              <a:ext cx="891439" cy="68856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B967BBB-AA4B-92E0-B3BF-4E4FC7EEB7E2}"/>
                </a:ext>
              </a:extLst>
            </p:cNvPr>
            <p:cNvSpPr>
              <a:spLocks/>
            </p:cNvSpPr>
            <p:nvPr/>
          </p:nvSpPr>
          <p:spPr>
            <a:xfrm rot="1469931">
              <a:off x="6121363" y="1488106"/>
              <a:ext cx="891439" cy="68856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3B346BA-C9CD-CA0F-EBDF-B0E25FEB1E7D}"/>
                </a:ext>
              </a:extLst>
            </p:cNvPr>
            <p:cNvSpPr>
              <a:spLocks/>
            </p:cNvSpPr>
            <p:nvPr/>
          </p:nvSpPr>
          <p:spPr>
            <a:xfrm>
              <a:off x="3490473" y="942551"/>
              <a:ext cx="1115172" cy="74330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FC77043-91FC-A2C6-98D2-ECD90E7CE02D}"/>
                </a:ext>
              </a:extLst>
            </p:cNvPr>
            <p:cNvSpPr txBox="1">
              <a:spLocks/>
            </p:cNvSpPr>
            <p:nvPr/>
          </p:nvSpPr>
          <p:spPr>
            <a:xfrm>
              <a:off x="4984908" y="856623"/>
              <a:ext cx="5386007" cy="31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l"/>
              <a:r>
                <a:rPr lang="en-TR" sz="1400" dirty="0"/>
                <a:t>Sectors We DON’T Need Platform to Inject Resin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739456B2-957F-CAF6-A1DF-19DE657CA6EE}"/>
                </a:ext>
              </a:extLst>
            </p:cNvPr>
            <p:cNvCxnSpPr>
              <a:cxnSpLocks/>
              <a:stCxn id="28" idx="3"/>
            </p:cNvCxnSpPr>
            <p:nvPr/>
          </p:nvCxnSpPr>
          <p:spPr>
            <a:xfrm flipV="1">
              <a:off x="4605645" y="979716"/>
              <a:ext cx="379265" cy="0"/>
            </a:xfrm>
            <a:prstGeom prst="straightConnector1">
              <a:avLst/>
            </a:prstGeom>
            <a:noFill/>
            <a:ln w="19050" cap="flat">
              <a:solidFill>
                <a:schemeClr val="accent6">
                  <a:hueOff val="61929"/>
                  <a:satOff val="10820"/>
                  <a:lumOff val="-8848"/>
                </a:schemeClr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2991C1E9-A6B5-5D63-5C13-571A8F2550EF}"/>
                </a:ext>
              </a:extLst>
            </p:cNvPr>
            <p:cNvSpPr>
              <a:spLocks/>
            </p:cNvSpPr>
            <p:nvPr/>
          </p:nvSpPr>
          <p:spPr>
            <a:xfrm rot="20203534">
              <a:off x="4510678" y="2005893"/>
              <a:ext cx="891439" cy="68856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F894410-971A-4473-804E-93B896A36E3B}"/>
                </a:ext>
              </a:extLst>
            </p:cNvPr>
            <p:cNvSpPr>
              <a:spLocks/>
            </p:cNvSpPr>
            <p:nvPr/>
          </p:nvSpPr>
          <p:spPr>
            <a:xfrm rot="1421582">
              <a:off x="5835846" y="2019067"/>
              <a:ext cx="891439" cy="68856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E5CFD93-4C92-79D5-7098-1A74D6D74086}"/>
                </a:ext>
              </a:extLst>
            </p:cNvPr>
            <p:cNvSpPr>
              <a:spLocks/>
            </p:cNvSpPr>
            <p:nvPr/>
          </p:nvSpPr>
          <p:spPr>
            <a:xfrm rot="18993445">
              <a:off x="3595385" y="2167303"/>
              <a:ext cx="1115172" cy="85570"/>
            </a:xfrm>
            <a:prstGeom prst="rect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A2A073D-10D1-F488-2616-B267DE07AC9C}"/>
                </a:ext>
              </a:extLst>
            </p:cNvPr>
            <p:cNvSpPr>
              <a:spLocks/>
            </p:cNvSpPr>
            <p:nvPr/>
          </p:nvSpPr>
          <p:spPr>
            <a:xfrm rot="16200000">
              <a:off x="2928155" y="3636629"/>
              <a:ext cx="1118595" cy="85308"/>
            </a:xfrm>
            <a:prstGeom prst="rect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089ADFD-39F4-08C5-8F47-9D3EF20D0702}"/>
                </a:ext>
              </a:extLst>
            </p:cNvPr>
            <p:cNvSpPr>
              <a:spLocks/>
            </p:cNvSpPr>
            <p:nvPr/>
          </p:nvSpPr>
          <p:spPr>
            <a:xfrm rot="18993445">
              <a:off x="6497213" y="5061852"/>
              <a:ext cx="1115172" cy="85570"/>
            </a:xfrm>
            <a:prstGeom prst="rect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278899D-63CA-72F4-49A7-83189C2E9D62}"/>
                </a:ext>
              </a:extLst>
            </p:cNvPr>
            <p:cNvSpPr>
              <a:spLocks/>
            </p:cNvSpPr>
            <p:nvPr/>
          </p:nvSpPr>
          <p:spPr>
            <a:xfrm rot="2687184">
              <a:off x="3557962" y="5061852"/>
              <a:ext cx="1115172" cy="85570"/>
            </a:xfrm>
            <a:prstGeom prst="rect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07F0835-D892-9A5F-47AC-0FB2266C7CDA}"/>
                </a:ext>
              </a:extLst>
            </p:cNvPr>
            <p:cNvSpPr>
              <a:spLocks/>
            </p:cNvSpPr>
            <p:nvPr/>
          </p:nvSpPr>
          <p:spPr>
            <a:xfrm rot="2687184">
              <a:off x="6514834" y="2138894"/>
              <a:ext cx="1115172" cy="85570"/>
            </a:xfrm>
            <a:prstGeom prst="rect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79D56BC-775E-634C-0AC9-02379B1F5F3B}"/>
                </a:ext>
              </a:extLst>
            </p:cNvPr>
            <p:cNvSpPr>
              <a:spLocks/>
            </p:cNvSpPr>
            <p:nvPr/>
          </p:nvSpPr>
          <p:spPr>
            <a:xfrm rot="16200000">
              <a:off x="7124554" y="3610650"/>
              <a:ext cx="1118595" cy="85308"/>
            </a:xfrm>
            <a:prstGeom prst="rect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33EFC15-F4C6-449F-227A-2175B928304C}"/>
                </a:ext>
              </a:extLst>
            </p:cNvPr>
            <p:cNvSpPr>
              <a:spLocks/>
            </p:cNvSpPr>
            <p:nvPr/>
          </p:nvSpPr>
          <p:spPr>
            <a:xfrm rot="17601760">
              <a:off x="3046096" y="2773789"/>
              <a:ext cx="894175" cy="68645"/>
            </a:xfrm>
            <a:prstGeom prst="rect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875EAB9-9C5D-4B3B-1FB2-B92850276B4A}"/>
                </a:ext>
              </a:extLst>
            </p:cNvPr>
            <p:cNvSpPr>
              <a:spLocks/>
            </p:cNvSpPr>
            <p:nvPr/>
          </p:nvSpPr>
          <p:spPr>
            <a:xfrm>
              <a:off x="5174700" y="1991855"/>
              <a:ext cx="891439" cy="68856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C46F9A2-7C3E-DE56-751F-DDE866C57C99}"/>
                </a:ext>
              </a:extLst>
            </p:cNvPr>
            <p:cNvSpPr>
              <a:spLocks/>
            </p:cNvSpPr>
            <p:nvPr/>
          </p:nvSpPr>
          <p:spPr>
            <a:xfrm>
              <a:off x="3490473" y="718318"/>
              <a:ext cx="1115172" cy="74330"/>
            </a:xfrm>
            <a:prstGeom prst="rect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8A74DBF-1166-C5B7-5E8A-997ADD2E27F6}"/>
                </a:ext>
              </a:extLst>
            </p:cNvPr>
            <p:cNvSpPr txBox="1">
              <a:spLocks/>
            </p:cNvSpPr>
            <p:nvPr/>
          </p:nvSpPr>
          <p:spPr>
            <a:xfrm>
              <a:off x="4984909" y="593498"/>
              <a:ext cx="5906868" cy="31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l" defTabSz="3556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TR" sz="1400" dirty="0"/>
                <a:t>Sectors We Need Platform to Inject Resin</a:t>
              </a:r>
              <a:endParaRPr kumimoji="0" lang="en-TR" sz="1400" b="0" i="0" u="none" strike="noStrike" cap="none" spc="44" normalizeH="0" baseline="0" dirty="0">
                <a:ln>
                  <a:noFill/>
                </a:ln>
                <a:solidFill>
                  <a:schemeClr val="accent1">
                    <a:satOff val="74278"/>
                    <a:lumOff val="-33241"/>
                  </a:schemeClr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174D00B8-2DA8-C324-A947-9CFB8383E326}"/>
                </a:ext>
              </a:extLst>
            </p:cNvPr>
            <p:cNvCxnSpPr>
              <a:cxnSpLocks/>
              <a:stCxn id="41" idx="3"/>
            </p:cNvCxnSpPr>
            <p:nvPr/>
          </p:nvCxnSpPr>
          <p:spPr>
            <a:xfrm flipV="1">
              <a:off x="4605645" y="755483"/>
              <a:ext cx="379265" cy="0"/>
            </a:xfrm>
            <a:prstGeom prst="straightConnector1">
              <a:avLst/>
            </a:prstGeom>
            <a:noFill/>
            <a:ln w="19050" cap="flat">
              <a:solidFill>
                <a:schemeClr val="accent6">
                  <a:hueOff val="61929"/>
                  <a:satOff val="10820"/>
                  <a:lumOff val="-8848"/>
                </a:schemeClr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2AD02B3-6B7E-B74E-5CBF-50FD1C087432}"/>
                </a:ext>
              </a:extLst>
            </p:cNvPr>
            <p:cNvSpPr>
              <a:spLocks/>
            </p:cNvSpPr>
            <p:nvPr/>
          </p:nvSpPr>
          <p:spPr>
            <a:xfrm rot="17601760">
              <a:off x="7289312" y="4479769"/>
              <a:ext cx="894175" cy="68645"/>
            </a:xfrm>
            <a:prstGeom prst="rect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14EEAD72-65C5-F720-6AC9-26002C2D88E9}"/>
                </a:ext>
              </a:extLst>
            </p:cNvPr>
            <p:cNvSpPr>
              <a:spLocks/>
            </p:cNvSpPr>
            <p:nvPr/>
          </p:nvSpPr>
          <p:spPr>
            <a:xfrm rot="3971789">
              <a:off x="3043059" y="4502796"/>
              <a:ext cx="894175" cy="68645"/>
            </a:xfrm>
            <a:prstGeom prst="rect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17E3B3FF-F49F-7A61-7974-526D831307FA}"/>
                </a:ext>
              </a:extLst>
            </p:cNvPr>
            <p:cNvSpPr>
              <a:spLocks/>
            </p:cNvSpPr>
            <p:nvPr/>
          </p:nvSpPr>
          <p:spPr>
            <a:xfrm rot="3971789">
              <a:off x="7286152" y="2749214"/>
              <a:ext cx="894175" cy="68645"/>
            </a:xfrm>
            <a:prstGeom prst="rect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763667EB-F8F4-9EBC-7D9D-3529B17F05F6}"/>
                </a:ext>
              </a:extLst>
            </p:cNvPr>
            <p:cNvSpPr>
              <a:spLocks/>
            </p:cNvSpPr>
            <p:nvPr/>
          </p:nvSpPr>
          <p:spPr>
            <a:xfrm rot="20483831">
              <a:off x="5885947" y="5307028"/>
              <a:ext cx="891439" cy="68856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6A67A234-5BFE-EE84-3C17-7F20F765E44A}"/>
                </a:ext>
              </a:extLst>
            </p:cNvPr>
            <p:cNvSpPr>
              <a:spLocks/>
            </p:cNvSpPr>
            <p:nvPr/>
          </p:nvSpPr>
          <p:spPr>
            <a:xfrm rot="1208430">
              <a:off x="4469449" y="5331327"/>
              <a:ext cx="891439" cy="68856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5092A636-439F-A349-0285-8C37F3DA6F86}"/>
                </a:ext>
              </a:extLst>
            </p:cNvPr>
            <p:cNvSpPr>
              <a:spLocks/>
            </p:cNvSpPr>
            <p:nvPr/>
          </p:nvSpPr>
          <p:spPr>
            <a:xfrm rot="20221235">
              <a:off x="6067844" y="5722300"/>
              <a:ext cx="891439" cy="68856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C95814B-9504-FD83-7DD0-7249DEA0A64E}"/>
                </a:ext>
              </a:extLst>
            </p:cNvPr>
            <p:cNvSpPr>
              <a:spLocks/>
            </p:cNvSpPr>
            <p:nvPr/>
          </p:nvSpPr>
          <p:spPr>
            <a:xfrm>
              <a:off x="5052742" y="5683506"/>
              <a:ext cx="1115172" cy="74330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9E36C40B-366D-1215-E2CF-3BB0C059CD31}"/>
                </a:ext>
              </a:extLst>
            </p:cNvPr>
            <p:cNvSpPr>
              <a:spLocks/>
            </p:cNvSpPr>
            <p:nvPr/>
          </p:nvSpPr>
          <p:spPr>
            <a:xfrm rot="1226277">
              <a:off x="4279177" y="5725414"/>
              <a:ext cx="891439" cy="68856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9A3286A1-F888-5701-0799-9B5F1770692E}"/>
                </a:ext>
              </a:extLst>
            </p:cNvPr>
            <p:cNvSpPr>
              <a:spLocks/>
            </p:cNvSpPr>
            <p:nvPr/>
          </p:nvSpPr>
          <p:spPr>
            <a:xfrm rot="4159853">
              <a:off x="6797633" y="2984476"/>
              <a:ext cx="894175" cy="68645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D39FC56F-CC76-6A1D-EE92-4B3B441DBEE5}"/>
                </a:ext>
              </a:extLst>
            </p:cNvPr>
            <p:cNvSpPr>
              <a:spLocks/>
            </p:cNvSpPr>
            <p:nvPr/>
          </p:nvSpPr>
          <p:spPr>
            <a:xfrm rot="5400000">
              <a:off x="6654189" y="3644919"/>
              <a:ext cx="894175" cy="68645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A1E38869-0EFF-1BCD-632A-E79E31957D99}"/>
                </a:ext>
              </a:extLst>
            </p:cNvPr>
            <p:cNvSpPr>
              <a:spLocks/>
            </p:cNvSpPr>
            <p:nvPr/>
          </p:nvSpPr>
          <p:spPr>
            <a:xfrm rot="5400000">
              <a:off x="3540812" y="3631784"/>
              <a:ext cx="894175" cy="68645"/>
            </a:xfrm>
            <a:prstGeom prst="rect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368BC9F-5C02-F00F-D8D7-7299DF63E8B0}"/>
                </a:ext>
              </a:extLst>
            </p:cNvPr>
            <p:cNvSpPr>
              <a:spLocks/>
            </p:cNvSpPr>
            <p:nvPr/>
          </p:nvSpPr>
          <p:spPr>
            <a:xfrm rot="6887720">
              <a:off x="3559562" y="2974316"/>
              <a:ext cx="894175" cy="68645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9659260-D2DD-837D-9C53-92DEF0755A58}"/>
                </a:ext>
              </a:extLst>
            </p:cNvPr>
            <p:cNvSpPr>
              <a:spLocks/>
            </p:cNvSpPr>
            <p:nvPr/>
          </p:nvSpPr>
          <p:spPr>
            <a:xfrm rot="8097933">
              <a:off x="4025923" y="2474915"/>
              <a:ext cx="894175" cy="68645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2286E8CC-5DF3-F533-3176-4018B06945A6}"/>
                </a:ext>
              </a:extLst>
            </p:cNvPr>
            <p:cNvSpPr>
              <a:spLocks/>
            </p:cNvSpPr>
            <p:nvPr/>
          </p:nvSpPr>
          <p:spPr>
            <a:xfrm rot="2757573">
              <a:off x="6299895" y="2488106"/>
              <a:ext cx="894175" cy="68645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2A23A9A-B533-F40D-A831-EE77A94B3873}"/>
                </a:ext>
              </a:extLst>
            </p:cNvPr>
            <p:cNvSpPr>
              <a:spLocks/>
            </p:cNvSpPr>
            <p:nvPr/>
          </p:nvSpPr>
          <p:spPr>
            <a:xfrm rot="18830509">
              <a:off x="6283228" y="4723713"/>
              <a:ext cx="894175" cy="68645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D1FD4089-3ACE-B7AB-DC9F-458577CA65BB}"/>
                </a:ext>
              </a:extLst>
            </p:cNvPr>
            <p:cNvSpPr>
              <a:spLocks/>
            </p:cNvSpPr>
            <p:nvPr/>
          </p:nvSpPr>
          <p:spPr>
            <a:xfrm rot="2667923">
              <a:off x="4022161" y="4769630"/>
              <a:ext cx="891439" cy="68856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06353B49-A1AC-C6C6-66A0-8DF7DEB522AD}"/>
                </a:ext>
              </a:extLst>
            </p:cNvPr>
            <p:cNvSpPr>
              <a:spLocks/>
            </p:cNvSpPr>
            <p:nvPr/>
          </p:nvSpPr>
          <p:spPr>
            <a:xfrm rot="4159853">
              <a:off x="3438205" y="4348116"/>
              <a:ext cx="894175" cy="68645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B281B358-2BF9-330F-7B36-90C8ED3E2B1D}"/>
                </a:ext>
              </a:extLst>
            </p:cNvPr>
            <p:cNvSpPr>
              <a:spLocks/>
            </p:cNvSpPr>
            <p:nvPr/>
          </p:nvSpPr>
          <p:spPr>
            <a:xfrm rot="6887720">
              <a:off x="6842328" y="4384160"/>
              <a:ext cx="894175" cy="68645"/>
            </a:xfrm>
            <a:prstGeom prst="rect">
              <a:avLst/>
            </a:prstGeom>
            <a:solidFill>
              <a:srgbClr val="00B05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TR" sz="3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-Medium"/>
                <a:ea typeface="Graphik-Medium"/>
                <a:cs typeface="Graphik-Medium"/>
                <a:sym typeface="Graphik Mediu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5069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1111</TotalTime>
  <Words>293</Words>
  <Application>Microsoft Macintosh PowerPoint</Application>
  <PresentationFormat>Widescreen</PresentationFormat>
  <Paragraphs>50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Graphik-Medium</vt:lpstr>
      <vt:lpstr>Office Theme</vt:lpstr>
      <vt:lpstr>ATLAS RPC  FOAM TECHNIQUE STUDIES</vt:lpstr>
      <vt:lpstr>Repairs Performed to Date Using the Resin Technique,  Test Results of the Performance and Analysis</vt:lpstr>
      <vt:lpstr>Statistics and a Preliminary Outlook for LS3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Ahmet Renklioğlu</dc:creator>
  <cp:lastModifiedBy>Ahmet Renklioğlu</cp:lastModifiedBy>
  <cp:revision>6</cp:revision>
  <dcterms:created xsi:type="dcterms:W3CDTF">2025-07-03T22:44:24Z</dcterms:created>
  <dcterms:modified xsi:type="dcterms:W3CDTF">2025-07-07T08:01:27Z</dcterms:modified>
</cp:coreProperties>
</file>