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1"/>
  </p:notesMasterIdLst>
  <p:sldIdLst>
    <p:sldId id="256" r:id="rId4"/>
    <p:sldId id="586" r:id="rId5"/>
    <p:sldId id="587" r:id="rId6"/>
    <p:sldId id="600" r:id="rId7"/>
    <p:sldId id="738" r:id="rId8"/>
    <p:sldId id="747" r:id="rId9"/>
    <p:sldId id="274" r:id="rId10"/>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586"/>
            <p14:sldId id="587"/>
            <p14:sldId id="600"/>
            <p14:sldId id="738"/>
            <p14:sldId id="747"/>
            <p14:sldId id="27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E5BF69-55CD-11B2-1A03-5F78B0073172}" name="Anna Cook" initials="AC" userId="S::anna.cook@cern.ch::17ec4521-e439-4dbe-baec-d0a65454855c" providerId="AD"/>
  <p188:author id="{BD202087-0C44-E5DD-7D4B-622EA2A3996C}" name="Luisa Ulrici" initials="LU" userId="S::luisa.ulrici@cern.ch::76a00bf5-b7d3-4248-8c75-b1a7fea8d3c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F200"/>
    <a:srgbClr val="546213"/>
    <a:srgbClr val="F8CC00"/>
    <a:srgbClr val="BC9E00"/>
    <a:srgbClr val="FF9300"/>
    <a:srgbClr val="941100"/>
    <a:srgbClr val="0F124A"/>
    <a:srgbClr val="DFDFDF"/>
    <a:srgbClr val="F6FDA3"/>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80" autoAdjust="0"/>
    <p:restoredTop sz="92908" autoAdjust="0"/>
  </p:normalViewPr>
  <p:slideViewPr>
    <p:cSldViewPr>
      <p:cViewPr varScale="1">
        <p:scale>
          <a:sx n="151" d="100"/>
          <a:sy n="151" d="100"/>
        </p:scale>
        <p:origin x="784" y="184"/>
      </p:cViewPr>
      <p:guideLst/>
    </p:cSldViewPr>
  </p:slideViewPr>
  <p:outlineViewPr>
    <p:cViewPr>
      <p:scale>
        <a:sx n="33" d="100"/>
        <a:sy n="33" d="100"/>
      </p:scale>
      <p:origin x="0" y="-9414"/>
    </p:cViewPr>
  </p:outlineViewPr>
  <p:notesTextViewPr>
    <p:cViewPr>
      <p:scale>
        <a:sx n="125" d="100"/>
        <a:sy n="125" d="100"/>
      </p:scale>
      <p:origin x="0" y="0"/>
    </p:cViewPr>
  </p:notesTextViewPr>
  <p:notesViewPr>
    <p:cSldViewPr>
      <p:cViewPr varScale="1">
        <p:scale>
          <a:sx n="93" d="100"/>
          <a:sy n="93" d="100"/>
        </p:scale>
        <p:origin x="291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100" dirty="0">
                <a:solidFill>
                  <a:srgbClr val="0F124A"/>
                </a:solidFill>
              </a:rPr>
              <a:t>Total: ~ 16,5 Mt</a:t>
            </a:r>
          </a:p>
        </c:rich>
      </c:tx>
      <c:layout>
        <c:manualLayout>
          <c:xMode val="edge"/>
          <c:yMode val="edge"/>
          <c:x val="0.36789281710088417"/>
          <c:y val="0.4844598207675808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7252610608550165"/>
          <c:y val="0.12626574803149607"/>
          <c:w val="0.4090853390631301"/>
          <c:h val="0.83623425196850398"/>
        </c:manualLayout>
      </c:layout>
      <c:doughnutChart>
        <c:varyColors val="1"/>
        <c:ser>
          <c:idx val="0"/>
          <c:order val="0"/>
          <c:tx>
            <c:strRef>
              <c:f>Feuil1!$B$1</c:f>
              <c:strCache>
                <c:ptCount val="1"/>
                <c:pt idx="0">
                  <c:v>Total 16,4Mt</c:v>
                </c:pt>
              </c:strCache>
            </c:strRef>
          </c:tx>
          <c:spPr>
            <a:ln>
              <a:solidFill>
                <a:schemeClr val="bg1"/>
              </a:solidFill>
            </a:ln>
          </c:spPr>
          <c:dPt>
            <c:idx val="0"/>
            <c:bubble3D val="0"/>
            <c:spPr>
              <a:solidFill>
                <a:schemeClr val="accent2">
                  <a:lumMod val="50000"/>
                </a:schemeClr>
              </a:solidFill>
              <a:ln w="19050">
                <a:solidFill>
                  <a:schemeClr val="bg1"/>
                </a:solidFill>
              </a:ln>
              <a:effectLst/>
            </c:spPr>
            <c:extLst>
              <c:ext xmlns:c16="http://schemas.microsoft.com/office/drawing/2014/chart" uri="{C3380CC4-5D6E-409C-BE32-E72D297353CC}">
                <c16:uniqueId val="{00000001-65FB-4E4E-A0AE-CA1A23BAE5FE}"/>
              </c:ext>
            </c:extLst>
          </c:dPt>
          <c:dPt>
            <c:idx val="1"/>
            <c:bubble3D val="0"/>
            <c:spPr>
              <a:solidFill>
                <a:srgbClr val="1F6222"/>
              </a:solidFill>
              <a:ln w="19050">
                <a:solidFill>
                  <a:schemeClr val="bg1"/>
                </a:solidFill>
              </a:ln>
              <a:effectLst/>
            </c:spPr>
            <c:extLst>
              <c:ext xmlns:c16="http://schemas.microsoft.com/office/drawing/2014/chart" uri="{C3380CC4-5D6E-409C-BE32-E72D297353CC}">
                <c16:uniqueId val="{00000003-65FB-4E4E-A0AE-CA1A23BAE5FE}"/>
              </c:ext>
            </c:extLst>
          </c:dPt>
          <c:dPt>
            <c:idx val="2"/>
            <c:bubble3D val="0"/>
            <c:spPr>
              <a:gradFill>
                <a:gsLst>
                  <a:gs pos="0">
                    <a:srgbClr val="FFC000"/>
                  </a:gs>
                  <a:gs pos="100000">
                    <a:schemeClr val="accent4">
                      <a:lumMod val="50000"/>
                    </a:schemeClr>
                  </a:gs>
                </a:gsLst>
                <a:lin ang="5400000" scaled="1"/>
              </a:gradFill>
              <a:ln w="19050">
                <a:solidFill>
                  <a:schemeClr val="bg1"/>
                </a:solidFill>
              </a:ln>
              <a:effectLst/>
            </c:spPr>
            <c:extLst>
              <c:ext xmlns:c16="http://schemas.microsoft.com/office/drawing/2014/chart" uri="{C3380CC4-5D6E-409C-BE32-E72D297353CC}">
                <c16:uniqueId val="{00000005-65FB-4E4E-A0AE-CA1A23BAE5FE}"/>
              </c:ext>
            </c:extLst>
          </c:dPt>
          <c:cat>
            <c:strRef>
              <c:f>Feuil1!$A$2:$A$4</c:f>
              <c:strCache>
                <c:ptCount val="3"/>
                <c:pt idx="0">
                  <c:v>Depot</c:v>
                </c:pt>
                <c:pt idx="1">
                  <c:v>Refill</c:v>
                </c:pt>
                <c:pt idx="2">
                  <c:v>Soil</c:v>
                </c:pt>
              </c:strCache>
            </c:strRef>
          </c:cat>
          <c:val>
            <c:numRef>
              <c:f>Feuil1!$B$2:$B$4</c:f>
              <c:numCache>
                <c:formatCode>General</c:formatCode>
                <c:ptCount val="3"/>
                <c:pt idx="0">
                  <c:v>30</c:v>
                </c:pt>
                <c:pt idx="1">
                  <c:v>46</c:v>
                </c:pt>
                <c:pt idx="2">
                  <c:v>24</c:v>
                </c:pt>
              </c:numCache>
            </c:numRef>
          </c:val>
          <c:extLst>
            <c:ext xmlns:c16="http://schemas.microsoft.com/office/drawing/2014/chart" uri="{C3380CC4-5D6E-409C-BE32-E72D297353CC}">
              <c16:uniqueId val="{00000006-65FB-4E4E-A0AE-CA1A23BAE5F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0.63088</cdr:x>
      <cdr:y>0.0835</cdr:y>
    </cdr:from>
    <cdr:to>
      <cdr:x>0.93714</cdr:x>
      <cdr:y>0.2467</cdr:y>
    </cdr:to>
    <cdr:sp macro="" textlink="">
      <cdr:nvSpPr>
        <cdr:cNvPr id="3" name="ZoneTexte 1">
          <a:extLst xmlns:a="http://schemas.openxmlformats.org/drawingml/2006/main">
            <a:ext uri="{FF2B5EF4-FFF2-40B4-BE49-F238E27FC236}">
              <a16:creationId xmlns:a16="http://schemas.microsoft.com/office/drawing/2014/main" id="{54BDBF04-658C-DAB6-FE5C-C03C1984FB7B}"/>
            </a:ext>
          </a:extLst>
        </cdr:cNvPr>
        <cdr:cNvSpPr txBox="1"/>
      </cdr:nvSpPr>
      <cdr:spPr>
        <a:xfrm xmlns:a="http://schemas.openxmlformats.org/drawingml/2006/main">
          <a:off x="2880798" y="204723"/>
          <a:ext cx="1398467" cy="40011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xmlns:a="http://schemas.openxmlformats.org/drawingml/2006/main">
          <a:pPr algn="l"/>
          <a:r>
            <a:rPr lang="fr-FR" sz="1000" b="1" dirty="0">
              <a:solidFill>
                <a:schemeClr val="accent2">
                  <a:lumMod val="50000"/>
                </a:schemeClr>
              </a:solidFill>
            </a:rPr>
            <a:t>25% </a:t>
          </a:r>
          <a:r>
            <a:rPr lang="fr-FR" sz="1000" b="1" dirty="0" err="1">
              <a:solidFill>
                <a:schemeClr val="accent2">
                  <a:lumMod val="50000"/>
                </a:schemeClr>
              </a:solidFill>
            </a:rPr>
            <a:t>reconstituted</a:t>
          </a:r>
          <a:r>
            <a:rPr lang="fr-FR" sz="1000" b="1" dirty="0">
              <a:solidFill>
                <a:schemeClr val="accent2">
                  <a:lumMod val="50000"/>
                </a:schemeClr>
              </a:solidFill>
            </a:rPr>
            <a:t> </a:t>
          </a:r>
          <a:r>
            <a:rPr lang="fr-FR" sz="1000" b="1" dirty="0" err="1">
              <a:solidFill>
                <a:schemeClr val="accent2">
                  <a:lumMod val="50000"/>
                </a:schemeClr>
              </a:solidFill>
            </a:rPr>
            <a:t>soil</a:t>
          </a:r>
          <a:r>
            <a:rPr lang="fr-FR" sz="1000" b="1" dirty="0">
              <a:solidFill>
                <a:schemeClr val="accent2">
                  <a:lumMod val="50000"/>
                </a:schemeClr>
              </a:solidFill>
            </a:rPr>
            <a:t>: ~ 4 Mt</a:t>
          </a:r>
        </a:p>
      </cdr:txBody>
    </cdr:sp>
  </cdr:relSizeAnchor>
  <cdr:relSizeAnchor xmlns:cdr="http://schemas.openxmlformats.org/drawingml/2006/chartDrawing">
    <cdr:from>
      <cdr:x>0.03818</cdr:x>
      <cdr:y>0.78283</cdr:y>
    </cdr:from>
    <cdr:to>
      <cdr:x>0.32271</cdr:x>
      <cdr:y>0.96383</cdr:y>
    </cdr:to>
    <cdr:sp macro="" textlink="">
      <cdr:nvSpPr>
        <cdr:cNvPr id="4" name="ZoneTexte 1">
          <a:extLst xmlns:a="http://schemas.openxmlformats.org/drawingml/2006/main">
            <a:ext uri="{FF2B5EF4-FFF2-40B4-BE49-F238E27FC236}">
              <a16:creationId xmlns:a16="http://schemas.microsoft.com/office/drawing/2014/main" id="{AB8922DB-39C8-E528-6970-C3D8C4E990BC}"/>
            </a:ext>
          </a:extLst>
        </cdr:cNvPr>
        <cdr:cNvSpPr txBox="1"/>
      </cdr:nvSpPr>
      <cdr:spPr>
        <a:xfrm xmlns:a="http://schemas.openxmlformats.org/drawingml/2006/main">
          <a:off x="223825" y="2595693"/>
          <a:ext cx="1668037" cy="60016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xmlns:a="http://schemas.openxmlformats.org/drawingml/2006/main">
          <a:pPr algn="ctr"/>
          <a:r>
            <a:rPr lang="fr-FR" sz="1100" b="1" dirty="0">
              <a:solidFill>
                <a:srgbClr val="1F6221"/>
              </a:solidFill>
            </a:rPr>
            <a:t>45% re-</a:t>
          </a:r>
          <a:r>
            <a:rPr lang="fr-FR" sz="1100" b="1" dirty="0" err="1">
              <a:solidFill>
                <a:srgbClr val="1F6221"/>
              </a:solidFill>
            </a:rPr>
            <a:t>fill</a:t>
          </a:r>
          <a:r>
            <a:rPr lang="fr-FR" sz="1100" b="1" dirty="0">
              <a:solidFill>
                <a:srgbClr val="1F6221"/>
              </a:solidFill>
            </a:rPr>
            <a:t> of </a:t>
          </a:r>
          <a:r>
            <a:rPr lang="fr-FR" sz="1100" b="1" dirty="0" err="1">
              <a:solidFill>
                <a:srgbClr val="1F6221"/>
              </a:solidFill>
            </a:rPr>
            <a:t>quarries</a:t>
          </a:r>
          <a:r>
            <a:rPr lang="fr-FR" sz="1100" b="1" dirty="0">
              <a:solidFill>
                <a:srgbClr val="1F6221"/>
              </a:solidFill>
            </a:rPr>
            <a:t> and </a:t>
          </a:r>
          <a:r>
            <a:rPr lang="fr-FR" sz="1100" b="1" dirty="0" err="1">
              <a:solidFill>
                <a:srgbClr val="1F6221"/>
              </a:solidFill>
            </a:rPr>
            <a:t>other</a:t>
          </a:r>
          <a:r>
            <a:rPr lang="fr-FR" sz="1100" b="1" dirty="0">
              <a:solidFill>
                <a:srgbClr val="1F6221"/>
              </a:solidFill>
            </a:rPr>
            <a:t> </a:t>
          </a:r>
          <a:r>
            <a:rPr lang="fr-FR" sz="1100" b="1" dirty="0" err="1">
              <a:solidFill>
                <a:srgbClr val="1F6221"/>
              </a:solidFill>
            </a:rPr>
            <a:t>traditional</a:t>
          </a:r>
          <a:r>
            <a:rPr lang="fr-FR" sz="1100" b="1" dirty="0">
              <a:solidFill>
                <a:srgbClr val="1F6221"/>
              </a:solidFill>
            </a:rPr>
            <a:t> </a:t>
          </a:r>
          <a:r>
            <a:rPr lang="fr-FR" sz="1100" b="1" dirty="0" err="1">
              <a:solidFill>
                <a:srgbClr val="1F6221"/>
              </a:solidFill>
            </a:rPr>
            <a:t>reuses</a:t>
          </a:r>
          <a:r>
            <a:rPr lang="fr-FR" sz="1100" b="1" dirty="0">
              <a:solidFill>
                <a:srgbClr val="1F6221"/>
              </a:solidFill>
            </a:rPr>
            <a:t> :~ 7.5 Mt</a:t>
          </a:r>
        </a:p>
      </cdr:txBody>
    </cdr:sp>
  </cdr:relSizeAnchor>
  <cdr:relSizeAnchor xmlns:cdr="http://schemas.openxmlformats.org/drawingml/2006/chartDrawing">
    <cdr:from>
      <cdr:x>0.0462</cdr:x>
      <cdr:y>0.09107</cdr:y>
    </cdr:from>
    <cdr:to>
      <cdr:x>0.38585</cdr:x>
      <cdr:y>0.17167</cdr:y>
    </cdr:to>
    <cdr:sp macro="" textlink="">
      <cdr:nvSpPr>
        <cdr:cNvPr id="5" name="Rectangle 4">
          <a:extLst xmlns:a="http://schemas.openxmlformats.org/drawingml/2006/main">
            <a:ext uri="{FF2B5EF4-FFF2-40B4-BE49-F238E27FC236}">
              <a16:creationId xmlns:a16="http://schemas.microsoft.com/office/drawing/2014/main" id="{5D2A5293-0CD5-D69D-2D3E-7F517C4EBE02}"/>
            </a:ext>
          </a:extLst>
        </cdr:cNvPr>
        <cdr:cNvSpPr/>
      </cdr:nvSpPr>
      <cdr:spPr>
        <a:xfrm xmlns:a="http://schemas.openxmlformats.org/drawingml/2006/main">
          <a:off x="216024" y="223275"/>
          <a:ext cx="1588320" cy="197605"/>
        </a:xfrm>
        <a:prstGeom xmlns:a="http://schemas.openxmlformats.org/drawingml/2006/main" prst="rect">
          <a:avLst/>
        </a:prstGeom>
        <a:solidFill xmlns:a="http://schemas.openxmlformats.org/drawingml/2006/main">
          <a:srgbClr val="EEB70E"/>
        </a:solidFill>
        <a:ln xmlns:a="http://schemas.openxmlformats.org/drawingml/2006/main">
          <a:solidFill>
            <a:srgbClr val="EEB70E"/>
          </a:solidFill>
        </a:ln>
        <a:effectLst xmlns:a="http://schemas.openxmlformats.org/drawingml/2006/main">
          <a:outerShdw blurRad="50800" dist="38100" dir="2700000" algn="tl" rotWithShape="0">
            <a:prstClr val="black">
              <a:alpha val="40000"/>
            </a:prstClr>
          </a:outerShdw>
        </a:effectLst>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defPPr>
            <a:defRPr lang="de-DE"/>
          </a:defPPr>
          <a:lvl1pPr marL="0" algn="l" defTabSz="685727" rtl="0" eaLnBrk="1" latinLnBrk="0" hangingPunct="1">
            <a:defRPr sz="1350" kern="1200">
              <a:solidFill>
                <a:schemeClr val="lt1"/>
              </a:solidFill>
              <a:latin typeface="+mn-lt"/>
              <a:ea typeface="+mn-ea"/>
              <a:cs typeface="+mn-cs"/>
            </a:defRPr>
          </a:lvl1pPr>
          <a:lvl2pPr marL="342863" algn="l" defTabSz="685727" rtl="0" eaLnBrk="1" latinLnBrk="0" hangingPunct="1">
            <a:defRPr sz="1350" kern="1200">
              <a:solidFill>
                <a:schemeClr val="lt1"/>
              </a:solidFill>
              <a:latin typeface="+mn-lt"/>
              <a:ea typeface="+mn-ea"/>
              <a:cs typeface="+mn-cs"/>
            </a:defRPr>
          </a:lvl2pPr>
          <a:lvl3pPr marL="685727" algn="l" defTabSz="685727" rtl="0" eaLnBrk="1" latinLnBrk="0" hangingPunct="1">
            <a:defRPr sz="1350" kern="1200">
              <a:solidFill>
                <a:schemeClr val="lt1"/>
              </a:solidFill>
              <a:latin typeface="+mn-lt"/>
              <a:ea typeface="+mn-ea"/>
              <a:cs typeface="+mn-cs"/>
            </a:defRPr>
          </a:lvl3pPr>
          <a:lvl4pPr marL="1028591" algn="l" defTabSz="685727" rtl="0" eaLnBrk="1" latinLnBrk="0" hangingPunct="1">
            <a:defRPr sz="1350" kern="1200">
              <a:solidFill>
                <a:schemeClr val="lt1"/>
              </a:solidFill>
              <a:latin typeface="+mn-lt"/>
              <a:ea typeface="+mn-ea"/>
              <a:cs typeface="+mn-cs"/>
            </a:defRPr>
          </a:lvl4pPr>
          <a:lvl5pPr marL="1371454" algn="l" defTabSz="685727" rtl="0" eaLnBrk="1" latinLnBrk="0" hangingPunct="1">
            <a:defRPr sz="1350" kern="1200">
              <a:solidFill>
                <a:schemeClr val="lt1"/>
              </a:solidFill>
              <a:latin typeface="+mn-lt"/>
              <a:ea typeface="+mn-ea"/>
              <a:cs typeface="+mn-cs"/>
            </a:defRPr>
          </a:lvl5pPr>
          <a:lvl6pPr marL="1714318" algn="l" defTabSz="685727" rtl="0" eaLnBrk="1" latinLnBrk="0" hangingPunct="1">
            <a:defRPr sz="1350" kern="1200">
              <a:solidFill>
                <a:schemeClr val="lt1"/>
              </a:solidFill>
              <a:latin typeface="+mn-lt"/>
              <a:ea typeface="+mn-ea"/>
              <a:cs typeface="+mn-cs"/>
            </a:defRPr>
          </a:lvl6pPr>
          <a:lvl7pPr marL="2057181" algn="l" defTabSz="685727" rtl="0" eaLnBrk="1" latinLnBrk="0" hangingPunct="1">
            <a:defRPr sz="1350" kern="1200">
              <a:solidFill>
                <a:schemeClr val="lt1"/>
              </a:solidFill>
              <a:latin typeface="+mn-lt"/>
              <a:ea typeface="+mn-ea"/>
              <a:cs typeface="+mn-cs"/>
            </a:defRPr>
          </a:lvl7pPr>
          <a:lvl8pPr marL="2400045" algn="l" defTabSz="685727" rtl="0" eaLnBrk="1" latinLnBrk="0" hangingPunct="1">
            <a:defRPr sz="1350" kern="1200">
              <a:solidFill>
                <a:schemeClr val="lt1"/>
              </a:solidFill>
              <a:latin typeface="+mn-lt"/>
              <a:ea typeface="+mn-ea"/>
              <a:cs typeface="+mn-cs"/>
            </a:defRPr>
          </a:lvl8pPr>
          <a:lvl9pPr marL="2742908" algn="l" defTabSz="685727" rtl="0" eaLnBrk="1" latinLnBrk="0" hangingPunct="1">
            <a:defRPr sz="1350" kern="1200">
              <a:solidFill>
                <a:schemeClr val="lt1"/>
              </a:solidFill>
              <a:latin typeface="+mn-lt"/>
              <a:ea typeface="+mn-ea"/>
              <a:cs typeface="+mn-cs"/>
            </a:defRPr>
          </a:lvl9pPr>
        </a:lstStyle>
        <a:p xmlns:a="http://schemas.openxmlformats.org/drawingml/2006/main">
          <a:pPr algn="ctr"/>
          <a:r>
            <a:rPr lang="fr-FR" sz="1000" b="1" dirty="0"/>
            <a:t>30% </a:t>
          </a:r>
          <a:r>
            <a:rPr lang="fr-FR" sz="1000" b="1" dirty="0" err="1"/>
            <a:t>Deposit</a:t>
          </a:r>
          <a:r>
            <a:rPr lang="fr-FR" sz="1000" b="1" dirty="0"/>
            <a:t>: ~ 5 Mt</a:t>
          </a:r>
        </a:p>
      </cdr:txBody>
    </cdr:sp>
  </cdr:relSizeAnchor>
  <cdr:relSizeAnchor xmlns:cdr="http://schemas.openxmlformats.org/drawingml/2006/chartDrawing">
    <cdr:from>
      <cdr:x>0.19601</cdr:x>
      <cdr:y>0.36437</cdr:y>
    </cdr:from>
    <cdr:to>
      <cdr:x>0.26091</cdr:x>
      <cdr:y>0.63442</cdr:y>
    </cdr:to>
    <cdr:sp macro="" textlink="">
      <cdr:nvSpPr>
        <cdr:cNvPr id="9" name="Curved Up Arrow 8">
          <a:extLst xmlns:a="http://schemas.openxmlformats.org/drawingml/2006/main">
            <a:ext uri="{FF2B5EF4-FFF2-40B4-BE49-F238E27FC236}">
              <a16:creationId xmlns:a16="http://schemas.microsoft.com/office/drawing/2014/main" id="{F8A4834D-1D35-2EAB-22C0-3A560C6FAC9B}"/>
            </a:ext>
          </a:extLst>
        </cdr:cNvPr>
        <cdr:cNvSpPr/>
      </cdr:nvSpPr>
      <cdr:spPr>
        <a:xfrm xmlns:a="http://schemas.openxmlformats.org/drawingml/2006/main" rot="5797531">
          <a:off x="1349183" y="1759994"/>
          <a:ext cx="1097488" cy="539114"/>
        </a:xfrm>
        <a:prstGeom xmlns:a="http://schemas.openxmlformats.org/drawingml/2006/main" prst="curvedUpArrow">
          <a:avLst/>
        </a:prstGeom>
        <a:gradFill xmlns:a="http://schemas.openxmlformats.org/drawingml/2006/main" flip="none" rotWithShape="1">
          <a:gsLst>
            <a:gs pos="0">
              <a:srgbClr val="FFFF00"/>
            </a:gs>
            <a:gs pos="48000">
              <a:schemeClr val="accent2">
                <a:lumMod val="97000"/>
                <a:lumOff val="3000"/>
              </a:schemeClr>
            </a:gs>
            <a:gs pos="100000">
              <a:srgbClr val="546213"/>
            </a:gs>
          </a:gsLst>
          <a:path path="circle">
            <a:fillToRect r="100000" b="100000"/>
          </a:path>
          <a:tileRect l="-100000" t="-100000"/>
        </a:gradFill>
        <a:ln xmlns:a="http://schemas.openxmlformats.org/drawingml/2006/main">
          <a:solidFill>
            <a:srgbClr val="F8CC00"/>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kern="1200"/>
        </a:p>
      </cdr:txBody>
    </cdr:sp>
  </cdr:relSizeAnchor>
  <cdr:relSizeAnchor xmlns:cdr="http://schemas.openxmlformats.org/drawingml/2006/chartDrawing">
    <cdr:from>
      <cdr:x>0.6721</cdr:x>
      <cdr:y>0.58285</cdr:y>
    </cdr:from>
    <cdr:to>
      <cdr:x>0.73699</cdr:x>
      <cdr:y>0.8529</cdr:y>
    </cdr:to>
    <cdr:sp macro="" textlink="">
      <cdr:nvSpPr>
        <cdr:cNvPr id="10" name="Curved Up Arrow 9">
          <a:extLst xmlns:a="http://schemas.openxmlformats.org/drawingml/2006/main">
            <a:ext uri="{FF2B5EF4-FFF2-40B4-BE49-F238E27FC236}">
              <a16:creationId xmlns:a16="http://schemas.microsoft.com/office/drawing/2014/main" id="{A99AFF56-0B24-B4CD-F6D8-4F2F4ACB9CFF}"/>
            </a:ext>
          </a:extLst>
        </cdr:cNvPr>
        <cdr:cNvSpPr/>
      </cdr:nvSpPr>
      <cdr:spPr>
        <a:xfrm xmlns:a="http://schemas.openxmlformats.org/drawingml/2006/main" rot="17521096">
          <a:off x="5304229" y="2647882"/>
          <a:ext cx="1097488" cy="539114"/>
        </a:xfrm>
        <a:prstGeom xmlns:a="http://schemas.openxmlformats.org/drawingml/2006/main" prst="curvedUpArrow">
          <a:avLst/>
        </a:prstGeom>
        <a:gradFill xmlns:a="http://schemas.openxmlformats.org/drawingml/2006/main" flip="none" rotWithShape="1">
          <a:gsLst>
            <a:gs pos="0">
              <a:schemeClr val="accent4">
                <a:lumMod val="50000"/>
              </a:schemeClr>
            </a:gs>
            <a:gs pos="48000">
              <a:schemeClr val="accent2">
                <a:lumMod val="97000"/>
                <a:lumOff val="3000"/>
              </a:schemeClr>
            </a:gs>
            <a:gs pos="100000">
              <a:srgbClr val="546213"/>
            </a:gs>
          </a:gsLst>
          <a:path path="circle">
            <a:fillToRect r="100000" b="100000"/>
          </a:path>
          <a:tileRect l="-100000" t="-100000"/>
        </a:gradFill>
        <a:ln xmlns:a="http://schemas.openxmlformats.org/drawingml/2006/main">
          <a:solidFill>
            <a:srgbClr val="F8CC00"/>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kern="1200"/>
        </a:p>
      </cdr:txBody>
    </cdr:sp>
  </cdr:relSizeAnchor>
  <cdr:relSizeAnchor xmlns:cdr="http://schemas.openxmlformats.org/drawingml/2006/chartDrawing">
    <cdr:from>
      <cdr:x>0.74505</cdr:x>
      <cdr:y>0.44136</cdr:y>
    </cdr:from>
    <cdr:to>
      <cdr:x>1</cdr:x>
      <cdr:y>0.92468</cdr:y>
    </cdr:to>
    <cdr:sp macro="" textlink="">
      <cdr:nvSpPr>
        <cdr:cNvPr id="12" name="ZoneTexte 1">
          <a:extLst xmlns:a="http://schemas.openxmlformats.org/drawingml/2006/main">
            <a:ext uri="{FF2B5EF4-FFF2-40B4-BE49-F238E27FC236}">
              <a16:creationId xmlns:a16="http://schemas.microsoft.com/office/drawing/2014/main" id="{A0FE49DF-E825-7141-3BC6-8894EC6C32AB}"/>
            </a:ext>
          </a:extLst>
        </cdr:cNvPr>
        <cdr:cNvSpPr txBox="1"/>
      </cdr:nvSpPr>
      <cdr:spPr>
        <a:xfrm xmlns:a="http://schemas.openxmlformats.org/drawingml/2006/main">
          <a:off x="3402110" y="1082071"/>
          <a:ext cx="1164174" cy="118494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de-DE"/>
          </a:defPPr>
          <a:lvl1pPr marL="0" indent="0" algn="l" defTabSz="685727" rtl="0" eaLnBrk="1" latinLnBrk="0" hangingPunct="1">
            <a:defRPr sz="1350" kern="1200">
              <a:solidFill>
                <a:schemeClr val="tx1"/>
              </a:solidFill>
              <a:latin typeface="+mn-lt"/>
              <a:ea typeface="+mn-ea"/>
              <a:cs typeface="+mn-cs"/>
            </a:defRPr>
          </a:lvl1pPr>
          <a:lvl2pPr marL="342863" indent="0" algn="l" defTabSz="685727" rtl="0" eaLnBrk="1" latinLnBrk="0" hangingPunct="1">
            <a:defRPr sz="1350" kern="1200">
              <a:solidFill>
                <a:schemeClr val="tx1"/>
              </a:solidFill>
              <a:latin typeface="+mn-lt"/>
              <a:ea typeface="+mn-ea"/>
              <a:cs typeface="+mn-cs"/>
            </a:defRPr>
          </a:lvl2pPr>
          <a:lvl3pPr marL="685727" indent="0" algn="l" defTabSz="685727" rtl="0" eaLnBrk="1" latinLnBrk="0" hangingPunct="1">
            <a:defRPr sz="1350" kern="1200">
              <a:solidFill>
                <a:schemeClr val="tx1"/>
              </a:solidFill>
              <a:latin typeface="+mn-lt"/>
              <a:ea typeface="+mn-ea"/>
              <a:cs typeface="+mn-cs"/>
            </a:defRPr>
          </a:lvl3pPr>
          <a:lvl4pPr marL="1028591" indent="0" algn="l" defTabSz="685727" rtl="0" eaLnBrk="1" latinLnBrk="0" hangingPunct="1">
            <a:defRPr sz="1350" kern="1200">
              <a:solidFill>
                <a:schemeClr val="tx1"/>
              </a:solidFill>
              <a:latin typeface="+mn-lt"/>
              <a:ea typeface="+mn-ea"/>
              <a:cs typeface="+mn-cs"/>
            </a:defRPr>
          </a:lvl4pPr>
          <a:lvl5pPr marL="1371454" indent="0" algn="l" defTabSz="685727" rtl="0" eaLnBrk="1" latinLnBrk="0" hangingPunct="1">
            <a:defRPr sz="1350" kern="1200">
              <a:solidFill>
                <a:schemeClr val="tx1"/>
              </a:solidFill>
              <a:latin typeface="+mn-lt"/>
              <a:ea typeface="+mn-ea"/>
              <a:cs typeface="+mn-cs"/>
            </a:defRPr>
          </a:lvl5pPr>
          <a:lvl6pPr marL="1714318" indent="0" algn="l" defTabSz="685727" rtl="0" eaLnBrk="1" latinLnBrk="0" hangingPunct="1">
            <a:defRPr sz="1350" kern="1200">
              <a:solidFill>
                <a:schemeClr val="tx1"/>
              </a:solidFill>
              <a:latin typeface="+mn-lt"/>
              <a:ea typeface="+mn-ea"/>
              <a:cs typeface="+mn-cs"/>
            </a:defRPr>
          </a:lvl6pPr>
          <a:lvl7pPr marL="2057181" indent="0" algn="l" defTabSz="685727" rtl="0" eaLnBrk="1" latinLnBrk="0" hangingPunct="1">
            <a:defRPr sz="1350" kern="1200">
              <a:solidFill>
                <a:schemeClr val="tx1"/>
              </a:solidFill>
              <a:latin typeface="+mn-lt"/>
              <a:ea typeface="+mn-ea"/>
              <a:cs typeface="+mn-cs"/>
            </a:defRPr>
          </a:lvl7pPr>
          <a:lvl8pPr marL="2400045" indent="0" algn="l" defTabSz="685727" rtl="0" eaLnBrk="1" latinLnBrk="0" hangingPunct="1">
            <a:defRPr sz="1350" kern="1200">
              <a:solidFill>
                <a:schemeClr val="tx1"/>
              </a:solidFill>
              <a:latin typeface="+mn-lt"/>
              <a:ea typeface="+mn-ea"/>
              <a:cs typeface="+mn-cs"/>
            </a:defRPr>
          </a:lvl8pPr>
          <a:lvl9pPr marL="2742908" indent="0" algn="l" defTabSz="685727" rtl="0" eaLnBrk="1" latinLnBrk="0" hangingPunct="1">
            <a:defRPr sz="1350" kern="1200">
              <a:solidFill>
                <a:schemeClr val="tx1"/>
              </a:solidFill>
              <a:latin typeface="+mn-lt"/>
              <a:ea typeface="+mn-ea"/>
              <a:cs typeface="+mn-cs"/>
            </a:defRPr>
          </a:lvl9pPr>
        </a:lstStyle>
        <a:p xmlns:a="http://schemas.openxmlformats.org/drawingml/2006/main">
          <a:pPr algn="l"/>
          <a:r>
            <a:rPr lang="fr-FR" sz="1000" b="1" dirty="0">
              <a:solidFill>
                <a:schemeClr val="accent2">
                  <a:lumMod val="50000"/>
                </a:schemeClr>
              </a:solidFill>
            </a:rPr>
            <a:t>Innovative </a:t>
          </a:r>
          <a:r>
            <a:rPr lang="fr-FR" sz="1000" b="1" dirty="0" err="1">
              <a:solidFill>
                <a:schemeClr val="accent2">
                  <a:lumMod val="50000"/>
                </a:schemeClr>
              </a:solidFill>
            </a:rPr>
            <a:t>reuse</a:t>
          </a:r>
          <a:endParaRPr lang="fr-FR" sz="1000" b="1" dirty="0">
            <a:solidFill>
              <a:schemeClr val="accent2">
                <a:lumMod val="50000"/>
              </a:schemeClr>
            </a:solidFill>
          </a:endParaRPr>
        </a:p>
        <a:p xmlns:a="http://schemas.openxmlformats.org/drawingml/2006/main">
          <a:pPr algn="l"/>
          <a:r>
            <a:rPr lang="fr-FR" sz="1000" b="1" dirty="0" err="1">
              <a:solidFill>
                <a:schemeClr val="accent2">
                  <a:lumMod val="50000"/>
                </a:schemeClr>
              </a:solidFill>
            </a:rPr>
            <a:t>methods</a:t>
          </a:r>
          <a:r>
            <a:rPr lang="fr-FR" sz="1000" b="1" dirty="0">
              <a:solidFill>
                <a:schemeClr val="accent2">
                  <a:lumMod val="50000"/>
                </a:schemeClr>
              </a:solidFill>
            </a:rPr>
            <a:t>: </a:t>
          </a:r>
        </a:p>
        <a:p xmlns:a="http://schemas.openxmlformats.org/drawingml/2006/main">
          <a:pPr algn="l"/>
          <a:r>
            <a:rPr lang="fr-FR" sz="1000" dirty="0">
              <a:solidFill>
                <a:schemeClr val="accent2">
                  <a:lumMod val="50000"/>
                </a:schemeClr>
              </a:solidFill>
            </a:rPr>
            <a:t>Bricks, isolation </a:t>
          </a:r>
          <a:r>
            <a:rPr lang="fr-FR" sz="1000" dirty="0" err="1">
              <a:solidFill>
                <a:schemeClr val="accent2">
                  <a:lumMod val="50000"/>
                </a:schemeClr>
              </a:solidFill>
            </a:rPr>
            <a:t>elements</a:t>
          </a:r>
          <a:r>
            <a:rPr lang="fr-FR" sz="1000" dirty="0">
              <a:solidFill>
                <a:schemeClr val="accent2">
                  <a:lumMod val="50000"/>
                </a:schemeClr>
              </a:solidFill>
            </a:rPr>
            <a:t>,</a:t>
          </a:r>
          <a:r>
            <a:rPr lang="fr-FR" sz="1100" dirty="0">
              <a:solidFill>
                <a:schemeClr val="accent2">
                  <a:lumMod val="50000"/>
                </a:schemeClr>
              </a:solidFill>
            </a:rPr>
            <a:t> </a:t>
          </a:r>
          <a:r>
            <a:rPr lang="fr-FR" sz="1000" dirty="0" err="1">
              <a:solidFill>
                <a:schemeClr val="accent2">
                  <a:lumMod val="50000"/>
                </a:schemeClr>
              </a:solidFill>
            </a:rPr>
            <a:t>acoustic</a:t>
          </a:r>
          <a:r>
            <a:rPr lang="fr-FR" sz="1000" dirty="0">
              <a:solidFill>
                <a:schemeClr val="accent2">
                  <a:lumMod val="50000"/>
                </a:schemeClr>
              </a:solidFill>
            </a:rPr>
            <a:t> screens, etc. </a:t>
          </a:r>
        </a:p>
      </cdr:txBody>
    </cdr:sp>
  </cdr:relSizeAnchor>
  <cdr:relSizeAnchor xmlns:cdr="http://schemas.openxmlformats.org/drawingml/2006/chartDrawing">
    <cdr:from>
      <cdr:x>0</cdr:x>
      <cdr:y>0.36747</cdr:y>
    </cdr:from>
    <cdr:to>
      <cdr:x>0.26177</cdr:x>
      <cdr:y>0.65621</cdr:y>
    </cdr:to>
    <cdr:sp macro="" textlink="">
      <cdr:nvSpPr>
        <cdr:cNvPr id="14" name="ZoneTexte 1">
          <a:extLst xmlns:a="http://schemas.openxmlformats.org/drawingml/2006/main">
            <a:ext uri="{FF2B5EF4-FFF2-40B4-BE49-F238E27FC236}">
              <a16:creationId xmlns:a16="http://schemas.microsoft.com/office/drawing/2014/main" id="{3DD15FFB-A3CF-26E2-7A77-78411813702F}"/>
            </a:ext>
          </a:extLst>
        </cdr:cNvPr>
        <cdr:cNvSpPr txBox="1"/>
      </cdr:nvSpPr>
      <cdr:spPr>
        <a:xfrm xmlns:a="http://schemas.openxmlformats.org/drawingml/2006/main">
          <a:off x="0" y="900918"/>
          <a:ext cx="1224136"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de-DE"/>
          </a:defPPr>
          <a:lvl1pPr marL="0" indent="0" algn="l" defTabSz="685727" rtl="0" eaLnBrk="1" latinLnBrk="0" hangingPunct="1">
            <a:defRPr sz="1350" kern="1200">
              <a:solidFill>
                <a:schemeClr val="tx1"/>
              </a:solidFill>
              <a:latin typeface="+mn-lt"/>
              <a:ea typeface="+mn-ea"/>
              <a:cs typeface="+mn-cs"/>
            </a:defRPr>
          </a:lvl1pPr>
          <a:lvl2pPr marL="342863" indent="0" algn="l" defTabSz="685727" rtl="0" eaLnBrk="1" latinLnBrk="0" hangingPunct="1">
            <a:defRPr sz="1350" kern="1200">
              <a:solidFill>
                <a:schemeClr val="tx1"/>
              </a:solidFill>
              <a:latin typeface="+mn-lt"/>
              <a:ea typeface="+mn-ea"/>
              <a:cs typeface="+mn-cs"/>
            </a:defRPr>
          </a:lvl2pPr>
          <a:lvl3pPr marL="685727" indent="0" algn="l" defTabSz="685727" rtl="0" eaLnBrk="1" latinLnBrk="0" hangingPunct="1">
            <a:defRPr sz="1350" kern="1200">
              <a:solidFill>
                <a:schemeClr val="tx1"/>
              </a:solidFill>
              <a:latin typeface="+mn-lt"/>
              <a:ea typeface="+mn-ea"/>
              <a:cs typeface="+mn-cs"/>
            </a:defRPr>
          </a:lvl3pPr>
          <a:lvl4pPr marL="1028591" indent="0" algn="l" defTabSz="685727" rtl="0" eaLnBrk="1" latinLnBrk="0" hangingPunct="1">
            <a:defRPr sz="1350" kern="1200">
              <a:solidFill>
                <a:schemeClr val="tx1"/>
              </a:solidFill>
              <a:latin typeface="+mn-lt"/>
              <a:ea typeface="+mn-ea"/>
              <a:cs typeface="+mn-cs"/>
            </a:defRPr>
          </a:lvl4pPr>
          <a:lvl5pPr marL="1371454" indent="0" algn="l" defTabSz="685727" rtl="0" eaLnBrk="1" latinLnBrk="0" hangingPunct="1">
            <a:defRPr sz="1350" kern="1200">
              <a:solidFill>
                <a:schemeClr val="tx1"/>
              </a:solidFill>
              <a:latin typeface="+mn-lt"/>
              <a:ea typeface="+mn-ea"/>
              <a:cs typeface="+mn-cs"/>
            </a:defRPr>
          </a:lvl5pPr>
          <a:lvl6pPr marL="1714318" indent="0" algn="l" defTabSz="685727" rtl="0" eaLnBrk="1" latinLnBrk="0" hangingPunct="1">
            <a:defRPr sz="1350" kern="1200">
              <a:solidFill>
                <a:schemeClr val="tx1"/>
              </a:solidFill>
              <a:latin typeface="+mn-lt"/>
              <a:ea typeface="+mn-ea"/>
              <a:cs typeface="+mn-cs"/>
            </a:defRPr>
          </a:lvl6pPr>
          <a:lvl7pPr marL="2057181" indent="0" algn="l" defTabSz="685727" rtl="0" eaLnBrk="1" latinLnBrk="0" hangingPunct="1">
            <a:defRPr sz="1350" kern="1200">
              <a:solidFill>
                <a:schemeClr val="tx1"/>
              </a:solidFill>
              <a:latin typeface="+mn-lt"/>
              <a:ea typeface="+mn-ea"/>
              <a:cs typeface="+mn-cs"/>
            </a:defRPr>
          </a:lvl7pPr>
          <a:lvl8pPr marL="2400045" indent="0" algn="l" defTabSz="685727" rtl="0" eaLnBrk="1" latinLnBrk="0" hangingPunct="1">
            <a:defRPr sz="1350" kern="1200">
              <a:solidFill>
                <a:schemeClr val="tx1"/>
              </a:solidFill>
              <a:latin typeface="+mn-lt"/>
              <a:ea typeface="+mn-ea"/>
              <a:cs typeface="+mn-cs"/>
            </a:defRPr>
          </a:lvl8pPr>
          <a:lvl9pPr marL="2742908" indent="0" algn="l" defTabSz="685727" rtl="0" eaLnBrk="1" latinLnBrk="0" hangingPunct="1">
            <a:defRPr sz="1350" kern="1200">
              <a:solidFill>
                <a:schemeClr val="tx1"/>
              </a:solidFill>
              <a:latin typeface="+mn-lt"/>
              <a:ea typeface="+mn-ea"/>
              <a:cs typeface="+mn-cs"/>
            </a:defRPr>
          </a:lvl9pPr>
        </a:lstStyle>
        <a:p xmlns:a="http://schemas.openxmlformats.org/drawingml/2006/main">
          <a:pPr algn="l"/>
          <a:r>
            <a:rPr lang="fr-FR" sz="1000" b="1" dirty="0">
              <a:solidFill>
                <a:schemeClr val="accent2">
                  <a:lumMod val="50000"/>
                </a:schemeClr>
              </a:solidFill>
            </a:rPr>
            <a:t>Innovative </a:t>
          </a:r>
          <a:r>
            <a:rPr lang="fr-FR" sz="1000" b="1" dirty="0" err="1">
              <a:solidFill>
                <a:schemeClr val="accent2">
                  <a:lumMod val="50000"/>
                </a:schemeClr>
              </a:solidFill>
            </a:rPr>
            <a:t>characterisation</a:t>
          </a:r>
          <a:r>
            <a:rPr lang="fr-FR" sz="1000" b="1" dirty="0">
              <a:solidFill>
                <a:schemeClr val="accent2">
                  <a:lumMod val="50000"/>
                </a:schemeClr>
              </a:solidFill>
            </a:rPr>
            <a:t> and </a:t>
          </a:r>
          <a:r>
            <a:rPr lang="fr-FR" sz="1000" b="1" dirty="0" err="1">
              <a:solidFill>
                <a:schemeClr val="accent2">
                  <a:lumMod val="50000"/>
                </a:schemeClr>
              </a:solidFill>
            </a:rPr>
            <a:t>treatment</a:t>
          </a:r>
          <a:r>
            <a:rPr lang="fr-FR" sz="1000" b="1" dirty="0">
              <a:solidFill>
                <a:schemeClr val="accent2">
                  <a:lumMod val="50000"/>
                </a:schemeClr>
              </a:solidFill>
            </a:rPr>
            <a:t> </a:t>
          </a:r>
          <a:r>
            <a:rPr lang="fr-FR" sz="1000" b="1" dirty="0" err="1">
              <a:solidFill>
                <a:schemeClr val="accent2">
                  <a:lumMod val="50000"/>
                </a:schemeClr>
              </a:solidFill>
            </a:rPr>
            <a:t>methods</a:t>
          </a:r>
          <a:endParaRPr lang="fr-FR" sz="1000" dirty="0">
            <a:solidFill>
              <a:schemeClr val="accent2">
                <a:lumMod val="50000"/>
              </a:schemeClr>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15.07.25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1831563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33194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3777440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E35CA56-92F0-C14C-82A0-1864765C0BA6}" type="slidenum">
              <a:rPr lang="en-CH" smtClean="0"/>
              <a:t>5</a:t>
            </a:fld>
            <a:endParaRPr lang="en-CH"/>
          </a:p>
        </p:txBody>
      </p:sp>
    </p:spTree>
    <p:extLst>
      <p:ext uri="{BB962C8B-B14F-4D97-AF65-F5344CB8AC3E}">
        <p14:creationId xmlns:p14="http://schemas.microsoft.com/office/powerpoint/2010/main" val="2307407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extLst>
                <a:ext uri="{28A0092B-C50C-407E-A947-70E740481C1C}">
                  <a14:useLocalDpi xmlns:a14="http://schemas.microsoft.com/office/drawing/2010/main" val="0"/>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a:t>Insert </a:t>
            </a:r>
            <a:r>
              <a:rPr lang="en-US" noProof="0"/>
              <a:t>Background</a:t>
            </a:r>
            <a:r>
              <a:rPr lang="de-AT"/>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17" Type="http://schemas.openxmlformats.org/officeDocument/2006/relationships/image" Target="../media/image10.tiff"/><Relationship Id="rId2" Type="http://schemas.openxmlformats.org/officeDocument/2006/relationships/slideLayout" Target="../slideLayouts/slideLayout7.xml"/><Relationship Id="rId16" Type="http://schemas.openxmlformats.org/officeDocument/2006/relationships/image" Target="../media/image9.tiff"/><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8.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7.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pic>
        <p:nvPicPr>
          <p:cNvPr id="7" name="Picture 6">
            <a:extLst>
              <a:ext uri="{FF2B5EF4-FFF2-40B4-BE49-F238E27FC236}">
                <a16:creationId xmlns:a16="http://schemas.microsoft.com/office/drawing/2014/main" id="{1AAF98F5-7420-524C-A5C6-E56A6498D706}"/>
              </a:ext>
            </a:extLst>
          </p:cNvPr>
          <p:cNvPicPr>
            <a:picLocks noChangeAspect="1"/>
          </p:cNvPicPr>
          <p:nvPr userDrawn="1"/>
        </p:nvPicPr>
        <p:blipFill>
          <a:blip r:embed="rId14"/>
          <a:stretch>
            <a:fillRect/>
          </a:stretch>
        </p:blipFill>
        <p:spPr>
          <a:xfrm>
            <a:off x="8251868" y="332"/>
            <a:ext cx="359668" cy="359668"/>
          </a:xfrm>
          <a:prstGeom prst="rect">
            <a:avLst/>
          </a:prstGeom>
        </p:spPr>
      </p:pic>
      <p:pic>
        <p:nvPicPr>
          <p:cNvPr id="8" name="Picture 2">
            <a:extLst>
              <a:ext uri="{FF2B5EF4-FFF2-40B4-BE49-F238E27FC236}">
                <a16:creationId xmlns:a16="http://schemas.microsoft.com/office/drawing/2014/main" id="{C8539F8F-4A93-7E4E-8C7E-DD0CFB80CF1B}"/>
              </a:ext>
            </a:extLst>
          </p:cNvPr>
          <p:cNvPicPr>
            <a:picLocks noChangeAspect="1" noChangeArrowheads="1"/>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21495164" y="108000"/>
            <a:ext cx="972000" cy="64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79057C8-3C1C-8F41-9E47-5DE0FA3EBF28}"/>
              </a:ext>
            </a:extLst>
          </p:cNvPr>
          <p:cNvPicPr>
            <a:picLocks noChangeAspect="1"/>
          </p:cNvPicPr>
          <p:nvPr userDrawn="1"/>
        </p:nvPicPr>
        <p:blipFill>
          <a:blip r:embed="rId16"/>
          <a:stretch>
            <a:fillRect/>
          </a:stretch>
        </p:blipFill>
        <p:spPr>
          <a:xfrm>
            <a:off x="7703685" y="27941"/>
            <a:ext cx="449254" cy="301473"/>
          </a:xfrm>
          <a:prstGeom prst="rect">
            <a:avLst/>
          </a:prstGeom>
        </p:spPr>
      </p:pic>
      <p:sp>
        <p:nvSpPr>
          <p:cNvPr id="10" name="Rectangle 9">
            <a:extLst>
              <a:ext uri="{FF2B5EF4-FFF2-40B4-BE49-F238E27FC236}">
                <a16:creationId xmlns:a16="http://schemas.microsoft.com/office/drawing/2014/main" id="{050F6816-14E4-B242-95CF-83269BCB89B0}"/>
              </a:ext>
            </a:extLst>
          </p:cNvPr>
          <p:cNvSpPr/>
          <p:nvPr userDrawn="1"/>
        </p:nvSpPr>
        <p:spPr>
          <a:xfrm>
            <a:off x="18805704" y="270417"/>
            <a:ext cx="2637260" cy="323165"/>
          </a:xfrm>
          <a:prstGeom prst="rect">
            <a:avLst/>
          </a:prstGeom>
        </p:spPr>
        <p:txBody>
          <a:bodyPr wrap="none">
            <a:spAutoFit/>
          </a:bodyPr>
          <a:lstStyle/>
          <a:p>
            <a:r>
              <a:rPr lang="en-GB" sz="1500" b="0" i="0" u="none" strike="noStrike">
                <a:solidFill>
                  <a:schemeClr val="bg1"/>
                </a:solidFill>
                <a:effectLst/>
                <a:latin typeface="arial" panose="020B0604020202020204" pitchFamily="34" charset="0"/>
              </a:rPr>
              <a:t>Grant agreement No 951754</a:t>
            </a:r>
            <a:endParaRPr lang="en-CH" sz="1500" i="0">
              <a:solidFill>
                <a:schemeClr val="bg1"/>
              </a:solidFill>
            </a:endParaRPr>
          </a:p>
        </p:txBody>
      </p:sp>
      <p:sp>
        <p:nvSpPr>
          <p:cNvPr id="11" name="Rectangle 10">
            <a:extLst>
              <a:ext uri="{FF2B5EF4-FFF2-40B4-BE49-F238E27FC236}">
                <a16:creationId xmlns:a16="http://schemas.microsoft.com/office/drawing/2014/main" id="{C5450BAD-6B0C-3141-825C-506086FA10A0}"/>
              </a:ext>
            </a:extLst>
          </p:cNvPr>
          <p:cNvSpPr/>
          <p:nvPr userDrawn="1"/>
        </p:nvSpPr>
        <p:spPr>
          <a:xfrm>
            <a:off x="18958104" y="422817"/>
            <a:ext cx="2637260" cy="323165"/>
          </a:xfrm>
          <a:prstGeom prst="rect">
            <a:avLst/>
          </a:prstGeom>
        </p:spPr>
        <p:txBody>
          <a:bodyPr wrap="none">
            <a:spAutoFit/>
          </a:bodyPr>
          <a:lstStyle/>
          <a:p>
            <a:r>
              <a:rPr lang="en-GB" sz="1500" b="0" i="0" u="none" strike="noStrike">
                <a:solidFill>
                  <a:schemeClr val="bg1"/>
                </a:solidFill>
                <a:effectLst/>
                <a:latin typeface="arial" panose="020B0604020202020204" pitchFamily="34" charset="0"/>
              </a:rPr>
              <a:t>Grant agreement No 951754</a:t>
            </a:r>
            <a:endParaRPr lang="en-CH" sz="1500" i="0">
              <a:solidFill>
                <a:schemeClr val="bg1"/>
              </a:solidFill>
            </a:endParaRPr>
          </a:p>
        </p:txBody>
      </p:sp>
      <p:pic>
        <p:nvPicPr>
          <p:cNvPr id="9" name="Picture 8">
            <a:extLst>
              <a:ext uri="{FF2B5EF4-FFF2-40B4-BE49-F238E27FC236}">
                <a16:creationId xmlns:a16="http://schemas.microsoft.com/office/drawing/2014/main" id="{3B412B24-D39B-6943-A41B-07C4941F5724}"/>
              </a:ext>
            </a:extLst>
          </p:cNvPr>
          <p:cNvPicPr>
            <a:picLocks noChangeAspect="1"/>
          </p:cNvPicPr>
          <p:nvPr userDrawn="1"/>
        </p:nvPicPr>
        <p:blipFill>
          <a:blip r:embed="rId17"/>
          <a:stretch>
            <a:fillRect/>
          </a:stretch>
        </p:blipFill>
        <p:spPr>
          <a:xfrm>
            <a:off x="6012160" y="63537"/>
            <a:ext cx="1722560" cy="261241"/>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tiff"/><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5.emf"/><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20.emf"/><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hyperlink" Target="https://home.cern/news/news/engineering/winner-mining-future-competition-announced" TargetMode="External"/><Relationship Id="rId4" Type="http://schemas.openxmlformats.org/officeDocument/2006/relationships/hyperlink" Target="http://miningthefuture.web.cern.ch/"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9.tif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46192" y="699542"/>
            <a:ext cx="8263350" cy="1790700"/>
          </a:xfrm>
        </p:spPr>
        <p:txBody>
          <a:bodyPr/>
          <a:lstStyle/>
          <a:p>
            <a:r>
              <a:rPr lang="en-US" dirty="0"/>
              <a:t> </a:t>
            </a:r>
            <a:br>
              <a:rPr lang="en-US" dirty="0"/>
            </a:br>
            <a:r>
              <a:rPr lang="en-US" dirty="0" err="1"/>
              <a:t>ExcavatED</a:t>
            </a:r>
            <a:r>
              <a:rPr lang="en-US" dirty="0"/>
              <a:t> materials management STRATEGY</a:t>
            </a:r>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695025" y="2816262"/>
            <a:ext cx="7801608" cy="2057822"/>
          </a:xfrm>
        </p:spPr>
        <p:txBody>
          <a:bodyPr/>
          <a:lstStyle/>
          <a:p>
            <a:r>
              <a:rPr lang="en-US" dirty="0"/>
              <a:t>Luisa ULRICI, CERN, </a:t>
            </a:r>
            <a:r>
              <a:rPr lang="fr-CH" dirty="0"/>
              <a:t>HSE/ENV</a:t>
            </a:r>
            <a:endParaRPr lang="en-US" i="1" dirty="0"/>
          </a:p>
          <a:p>
            <a:endParaRPr lang="en-US"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a:p>
        </p:txBody>
      </p:sp>
      <p:sp>
        <p:nvSpPr>
          <p:cNvPr id="4" name="additional logos">
            <a:extLst>
              <a:ext uri="{FF2B5EF4-FFF2-40B4-BE49-F238E27FC236}">
                <a16:creationId xmlns:a16="http://schemas.microsoft.com/office/drawing/2014/main" id="{662CE6B7-6F61-47E0-B098-74512516E53F}"/>
              </a:ext>
            </a:extLst>
          </p:cNvPr>
          <p:cNvSpPr/>
          <p:nvPr/>
        </p:nvSpPr>
        <p:spPr>
          <a:xfrm>
            <a:off x="5954886" y="87494"/>
            <a:ext cx="1929482"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a:solidFill>
                <a:schemeClr val="bg1"/>
              </a:solidFill>
            </a:endParaRPr>
          </a:p>
        </p:txBody>
      </p:sp>
      <p:pic>
        <p:nvPicPr>
          <p:cNvPr id="11" name="Picture 10">
            <a:extLst>
              <a:ext uri="{FF2B5EF4-FFF2-40B4-BE49-F238E27FC236}">
                <a16:creationId xmlns:a16="http://schemas.microsoft.com/office/drawing/2014/main" id="{40D64CE4-AF2C-DC45-A691-79F91037C2FE}"/>
              </a:ext>
            </a:extLst>
          </p:cNvPr>
          <p:cNvPicPr>
            <a:picLocks noChangeAspect="1"/>
          </p:cNvPicPr>
          <p:nvPr/>
        </p:nvPicPr>
        <p:blipFill>
          <a:blip r:embed="rId3"/>
          <a:stretch>
            <a:fillRect/>
          </a:stretch>
        </p:blipFill>
        <p:spPr>
          <a:xfrm>
            <a:off x="7884368" y="67622"/>
            <a:ext cx="410592" cy="275529"/>
          </a:xfrm>
          <a:prstGeom prst="rect">
            <a:avLst/>
          </a:prstGeom>
        </p:spPr>
      </p:pic>
      <p:sp>
        <p:nvSpPr>
          <p:cNvPr id="12" name="Rectangle 11">
            <a:extLst>
              <a:ext uri="{FF2B5EF4-FFF2-40B4-BE49-F238E27FC236}">
                <a16:creationId xmlns:a16="http://schemas.microsoft.com/office/drawing/2014/main" id="{22F07EC7-C042-1743-85B3-352523B0B40D}"/>
              </a:ext>
            </a:extLst>
          </p:cNvPr>
          <p:cNvSpPr/>
          <p:nvPr/>
        </p:nvSpPr>
        <p:spPr>
          <a:xfrm>
            <a:off x="18805704" y="270417"/>
            <a:ext cx="2637260" cy="323165"/>
          </a:xfrm>
          <a:prstGeom prst="rect">
            <a:avLst/>
          </a:prstGeom>
        </p:spPr>
        <p:txBody>
          <a:bodyPr wrap="none">
            <a:spAutoFit/>
          </a:bodyPr>
          <a:lstStyle/>
          <a:p>
            <a:r>
              <a:rPr lang="en-GB" sz="1500" b="0" i="0" u="none" strike="noStrike">
                <a:solidFill>
                  <a:schemeClr val="bg1"/>
                </a:solidFill>
                <a:effectLst/>
                <a:latin typeface="arial" panose="020B0604020202020204" pitchFamily="34" charset="0"/>
              </a:rPr>
              <a:t>Grant agreement No 951754</a:t>
            </a:r>
            <a:endParaRPr lang="en-CH" sz="1500" i="0">
              <a:solidFill>
                <a:schemeClr val="bg1"/>
              </a:solidFill>
            </a:endParaRPr>
          </a:p>
        </p:txBody>
      </p:sp>
      <p:pic>
        <p:nvPicPr>
          <p:cNvPr id="13" name="Picture 12" descr="A picture containing diagram&#10;&#10;Description automatically generated">
            <a:extLst>
              <a:ext uri="{FF2B5EF4-FFF2-40B4-BE49-F238E27FC236}">
                <a16:creationId xmlns:a16="http://schemas.microsoft.com/office/drawing/2014/main" id="{22110008-78CF-7E4D-871F-85ABA5445E2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568400" y="108000"/>
            <a:ext cx="648000" cy="648000"/>
          </a:xfrm>
          <a:prstGeom prst="rect">
            <a:avLst/>
          </a:prstGeom>
        </p:spPr>
      </p:pic>
      <p:pic>
        <p:nvPicPr>
          <p:cNvPr id="5" name="Picture 4">
            <a:extLst>
              <a:ext uri="{FF2B5EF4-FFF2-40B4-BE49-F238E27FC236}">
                <a16:creationId xmlns:a16="http://schemas.microsoft.com/office/drawing/2014/main" id="{5E02195A-77D6-0241-9182-6715D1CD495B}"/>
              </a:ext>
            </a:extLst>
          </p:cNvPr>
          <p:cNvPicPr>
            <a:picLocks noChangeAspect="1"/>
          </p:cNvPicPr>
          <p:nvPr/>
        </p:nvPicPr>
        <p:blipFill>
          <a:blip r:embed="rId5"/>
          <a:stretch>
            <a:fillRect/>
          </a:stretch>
        </p:blipFill>
        <p:spPr>
          <a:xfrm>
            <a:off x="8334708" y="47751"/>
            <a:ext cx="323850" cy="323850"/>
          </a:xfrm>
          <a:prstGeom prst="rect">
            <a:avLst/>
          </a:prstGeom>
        </p:spPr>
      </p:pic>
    </p:spTree>
    <p:extLst>
      <p:ext uri="{BB962C8B-B14F-4D97-AF65-F5344CB8AC3E}">
        <p14:creationId xmlns:p14="http://schemas.microsoft.com/office/powerpoint/2010/main" val="3660757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endParaRPr lang="en-US"/>
          </a:p>
          <a:p>
            <a:endParaRPr lang="en-US"/>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Luisa ULRICI - CERN</a:t>
            </a:r>
            <a:endParaRPr lang="de-AT" sz="900">
              <a:solidFill>
                <a:schemeClr val="bg1"/>
              </a:solidFill>
            </a:endParaRPr>
          </a:p>
        </p:txBody>
      </p:sp>
      <p:sp>
        <p:nvSpPr>
          <p:cNvPr id="12" name="Text Placeholder 2">
            <a:extLst>
              <a:ext uri="{FF2B5EF4-FFF2-40B4-BE49-F238E27FC236}">
                <a16:creationId xmlns:a16="http://schemas.microsoft.com/office/drawing/2014/main" id="{80243436-B93D-CBFE-0255-69A68ECF9DEA}"/>
              </a:ext>
            </a:extLst>
          </p:cNvPr>
          <p:cNvSpPr txBox="1">
            <a:spLocks/>
          </p:cNvSpPr>
          <p:nvPr/>
        </p:nvSpPr>
        <p:spPr>
          <a:xfrm>
            <a:off x="159596" y="1044178"/>
            <a:ext cx="4248472" cy="1060888"/>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CH" b="1" dirty="0" err="1"/>
              <a:t>Excavated</a:t>
            </a:r>
            <a:r>
              <a:rPr lang="fr-CH" b="1" dirty="0"/>
              <a:t> Materials (MATEX): </a:t>
            </a:r>
            <a:endParaRPr lang="en-CH" b="1"/>
          </a:p>
          <a:p>
            <a:pPr>
              <a:lnSpc>
                <a:spcPct val="100000"/>
              </a:lnSpc>
            </a:pPr>
            <a:r>
              <a:rPr lang="fr-CH" b="1" dirty="0"/>
              <a:t>6</a:t>
            </a:r>
            <a:r>
              <a:rPr lang="en-CH" b="1"/>
              <a:t>.</a:t>
            </a:r>
            <a:r>
              <a:rPr lang="fr-CH" b="1" dirty="0"/>
              <a:t>3</a:t>
            </a:r>
            <a:r>
              <a:rPr lang="en-CH" b="1"/>
              <a:t> Mm</a:t>
            </a:r>
            <a:r>
              <a:rPr lang="en-CH" b="1" baseline="30000"/>
              <a:t>3</a:t>
            </a:r>
            <a:r>
              <a:rPr lang="en-CH" b="1"/>
              <a:t>  material</a:t>
            </a:r>
            <a:r>
              <a:rPr lang="fr-CH" b="1" dirty="0">
                <a:sym typeface="Wingdings" pitchFamily="2" charset="2"/>
              </a:rPr>
              <a:t> (in-situ)- about 16.4 Mt</a:t>
            </a:r>
            <a:endParaRPr lang="en-CH" b="1"/>
          </a:p>
          <a:p>
            <a:pPr>
              <a:lnSpc>
                <a:spcPct val="100000"/>
              </a:lnSpc>
            </a:pPr>
            <a:endParaRPr lang="en-CH"/>
          </a:p>
          <a:p>
            <a:pPr>
              <a:lnSpc>
                <a:spcPct val="100000"/>
              </a:lnSpc>
            </a:pPr>
            <a:r>
              <a:rPr lang="en-CH" b="1"/>
              <a:t>9</a:t>
            </a:r>
            <a:r>
              <a:rPr lang="fr-CH" b="1" dirty="0"/>
              <a:t>5</a:t>
            </a:r>
            <a:r>
              <a:rPr lang="en-CH" b="1"/>
              <a:t>% </a:t>
            </a:r>
            <a:r>
              <a:rPr lang="en-CH"/>
              <a:t>heterogeneous sedimentary </a:t>
            </a:r>
            <a:r>
              <a:rPr lang="en-CH" b="1"/>
              <a:t>molasse</a:t>
            </a:r>
            <a:r>
              <a:rPr lang="en-CH"/>
              <a:t>, 3% limestone, </a:t>
            </a:r>
            <a:r>
              <a:rPr lang="fr-CH" dirty="0"/>
              <a:t>2</a:t>
            </a:r>
            <a:r>
              <a:rPr lang="en-CH"/>
              <a:t>% moraine</a:t>
            </a:r>
          </a:p>
        </p:txBody>
      </p:sp>
      <p:sp>
        <p:nvSpPr>
          <p:cNvPr id="17" name="Title 4">
            <a:extLst>
              <a:ext uri="{FF2B5EF4-FFF2-40B4-BE49-F238E27FC236}">
                <a16:creationId xmlns:a16="http://schemas.microsoft.com/office/drawing/2014/main" id="{D14126F7-FFFE-5014-04B9-50FBEF03AD3A}"/>
              </a:ext>
            </a:extLst>
          </p:cNvPr>
          <p:cNvSpPr>
            <a:spLocks noGrp="1"/>
          </p:cNvSpPr>
          <p:nvPr>
            <p:ph type="title"/>
          </p:nvPr>
        </p:nvSpPr>
        <p:spPr>
          <a:xfrm>
            <a:off x="433834" y="462068"/>
            <a:ext cx="8263350" cy="434391"/>
          </a:xfrm>
        </p:spPr>
        <p:txBody>
          <a:bodyPr/>
          <a:lstStyle/>
          <a:p>
            <a:r>
              <a:rPr lang="en-CH"/>
              <a:t>Management of excavated materials: rationale</a:t>
            </a:r>
          </a:p>
        </p:txBody>
      </p:sp>
      <p:pic>
        <p:nvPicPr>
          <p:cNvPr id="6" name="Picture 5" descr="A map with a circle in the middle&#10;&#10;Description automatically generated">
            <a:extLst>
              <a:ext uri="{FF2B5EF4-FFF2-40B4-BE49-F238E27FC236}">
                <a16:creationId xmlns:a16="http://schemas.microsoft.com/office/drawing/2014/main" id="{ACA3D8CF-5339-7BC0-C363-272F84B8308F}"/>
              </a:ext>
            </a:extLst>
          </p:cNvPr>
          <p:cNvPicPr>
            <a:picLocks noChangeAspect="1"/>
          </p:cNvPicPr>
          <p:nvPr/>
        </p:nvPicPr>
        <p:blipFill>
          <a:blip r:embed="rId3"/>
          <a:stretch>
            <a:fillRect/>
          </a:stretch>
        </p:blipFill>
        <p:spPr>
          <a:xfrm>
            <a:off x="4864523" y="987574"/>
            <a:ext cx="3684266" cy="3447605"/>
          </a:xfrm>
          <a:prstGeom prst="rect">
            <a:avLst/>
          </a:prstGeom>
        </p:spPr>
      </p:pic>
      <p:sp>
        <p:nvSpPr>
          <p:cNvPr id="8" name="TextBox 7">
            <a:extLst>
              <a:ext uri="{FF2B5EF4-FFF2-40B4-BE49-F238E27FC236}">
                <a16:creationId xmlns:a16="http://schemas.microsoft.com/office/drawing/2014/main" id="{3059B6B0-E127-62BB-2858-4DF237C98FFB}"/>
              </a:ext>
            </a:extLst>
          </p:cNvPr>
          <p:cNvSpPr txBox="1"/>
          <p:nvPr/>
        </p:nvSpPr>
        <p:spPr>
          <a:xfrm>
            <a:off x="4868031" y="4516755"/>
            <a:ext cx="4301941" cy="246221"/>
          </a:xfrm>
          <a:prstGeom prst="rect">
            <a:avLst/>
          </a:prstGeom>
          <a:noFill/>
        </p:spPr>
        <p:txBody>
          <a:bodyPr wrap="square">
            <a:spAutoFit/>
          </a:bodyPr>
          <a:lstStyle/>
          <a:p>
            <a:r>
              <a:rPr lang="en-GB" sz="1000" i="1">
                <a:effectLst/>
                <a:ea typeface="Times New Roman" panose="02020603050405020304" pitchFamily="18" charset="0"/>
              </a:rPr>
              <a:t>Schematic view of the location of the FCC infrastructures</a:t>
            </a:r>
            <a:r>
              <a:rPr lang="en-US" sz="1000" i="1">
                <a:effectLst/>
              </a:rPr>
              <a:t> </a:t>
            </a:r>
            <a:endParaRPr lang="en-US" sz="1000" i="1"/>
          </a:p>
        </p:txBody>
      </p:sp>
      <p:sp>
        <p:nvSpPr>
          <p:cNvPr id="15" name="TextBox 14">
            <a:extLst>
              <a:ext uri="{FF2B5EF4-FFF2-40B4-BE49-F238E27FC236}">
                <a16:creationId xmlns:a16="http://schemas.microsoft.com/office/drawing/2014/main" id="{8BF723BE-3BF6-8A83-70C3-C54EB018FDCD}"/>
              </a:ext>
            </a:extLst>
          </p:cNvPr>
          <p:cNvSpPr txBox="1"/>
          <p:nvPr/>
        </p:nvSpPr>
        <p:spPr>
          <a:xfrm>
            <a:off x="115299" y="4739911"/>
            <a:ext cx="4576336" cy="300082"/>
          </a:xfrm>
          <a:prstGeom prst="rect">
            <a:avLst/>
          </a:prstGeom>
          <a:noFill/>
        </p:spPr>
        <p:txBody>
          <a:bodyPr wrap="square">
            <a:spAutoFit/>
          </a:bodyPr>
          <a:lstStyle/>
          <a:p>
            <a:pPr>
              <a:lnSpc>
                <a:spcPct val="100000"/>
              </a:lnSpc>
            </a:pPr>
            <a:r>
              <a:rPr lang="en-CH"/>
              <a:t>Today </a:t>
            </a:r>
            <a:r>
              <a:rPr lang="en-CH" b="1"/>
              <a:t>no known industrial-scale re-use </a:t>
            </a:r>
            <a:r>
              <a:rPr lang="en-CH"/>
              <a:t>for the molasse</a:t>
            </a:r>
            <a:r>
              <a:rPr lang="fr-CH"/>
              <a:t> </a:t>
            </a:r>
            <a:endParaRPr lang="en-CH"/>
          </a:p>
        </p:txBody>
      </p:sp>
      <p:sp>
        <p:nvSpPr>
          <p:cNvPr id="9" name="TextBox 8">
            <a:extLst>
              <a:ext uri="{FF2B5EF4-FFF2-40B4-BE49-F238E27FC236}">
                <a16:creationId xmlns:a16="http://schemas.microsoft.com/office/drawing/2014/main" id="{68D0F4B5-E25F-EC69-A7E7-DAD0BC104E94}"/>
              </a:ext>
            </a:extLst>
          </p:cNvPr>
          <p:cNvSpPr txBox="1"/>
          <p:nvPr/>
        </p:nvSpPr>
        <p:spPr>
          <a:xfrm>
            <a:off x="165840" y="3454728"/>
            <a:ext cx="4698683" cy="1015663"/>
          </a:xfrm>
          <a:prstGeom prst="rect">
            <a:avLst/>
          </a:prstGeom>
          <a:noFill/>
        </p:spPr>
        <p:txBody>
          <a:bodyPr wrap="square">
            <a:spAutoFit/>
          </a:bodyPr>
          <a:lstStyle/>
          <a:p>
            <a:r>
              <a:rPr lang="en-US" sz="1200"/>
              <a:t>Average composition of Molasse</a:t>
            </a:r>
          </a:p>
          <a:p>
            <a:pPr marL="171450" indent="-171450">
              <a:buFont typeface="Wingdings" pitchFamily="2" charset="2"/>
              <a:buChar char="Ø"/>
            </a:pPr>
            <a:r>
              <a:rPr lang="en-US" sz="1200"/>
              <a:t>30 to 50% clay</a:t>
            </a:r>
          </a:p>
          <a:p>
            <a:pPr marL="171450" indent="-171450">
              <a:buFont typeface="Wingdings" pitchFamily="2" charset="2"/>
              <a:buChar char="Ø"/>
            </a:pPr>
            <a:r>
              <a:rPr lang="en-US" sz="1200"/>
              <a:t>10 to 15% silt</a:t>
            </a:r>
          </a:p>
          <a:p>
            <a:pPr marL="171450" indent="-171450">
              <a:buFont typeface="Wingdings" pitchFamily="2" charset="2"/>
              <a:buChar char="Ø"/>
            </a:pPr>
            <a:r>
              <a:rPr lang="en-US" sz="1200"/>
              <a:t>10 to 15% sand, with a grain size of between 63 </a:t>
            </a:r>
            <a:r>
              <a:rPr lang="en-US" sz="1200" err="1"/>
              <a:t>μm</a:t>
            </a:r>
            <a:r>
              <a:rPr lang="en-US" sz="1200"/>
              <a:t> and 4 mm</a:t>
            </a:r>
          </a:p>
          <a:p>
            <a:pPr marL="171450" indent="-171450">
              <a:buFont typeface="Wingdings" pitchFamily="2" charset="2"/>
              <a:buChar char="Ø"/>
            </a:pPr>
            <a:r>
              <a:rPr lang="en-US" sz="1200"/>
              <a:t>15 to 20% sandstone particles larger than 4 mm.</a:t>
            </a:r>
          </a:p>
        </p:txBody>
      </p:sp>
      <p:pic>
        <p:nvPicPr>
          <p:cNvPr id="10" name="Picture 9">
            <a:extLst>
              <a:ext uri="{FF2B5EF4-FFF2-40B4-BE49-F238E27FC236}">
                <a16:creationId xmlns:a16="http://schemas.microsoft.com/office/drawing/2014/main" id="{7AA5F0A0-9A55-D99E-655D-34092C968F3C}"/>
              </a:ext>
            </a:extLst>
          </p:cNvPr>
          <p:cNvPicPr>
            <a:picLocks noChangeAspect="1"/>
          </p:cNvPicPr>
          <p:nvPr/>
        </p:nvPicPr>
        <p:blipFill>
          <a:blip r:embed="rId4"/>
          <a:srcRect l="12040" t="-1432"/>
          <a:stretch/>
        </p:blipFill>
        <p:spPr>
          <a:xfrm>
            <a:off x="4661567" y="1091033"/>
            <a:ext cx="4259006" cy="2556059"/>
          </a:xfrm>
          <a:prstGeom prst="rect">
            <a:avLst/>
          </a:prstGeom>
        </p:spPr>
      </p:pic>
      <p:pic>
        <p:nvPicPr>
          <p:cNvPr id="14" name="Picture 13">
            <a:extLst>
              <a:ext uri="{FF2B5EF4-FFF2-40B4-BE49-F238E27FC236}">
                <a16:creationId xmlns:a16="http://schemas.microsoft.com/office/drawing/2014/main" id="{CEDBDC8D-E4BA-DEF0-4910-FD9E70D0CD69}"/>
              </a:ext>
            </a:extLst>
          </p:cNvPr>
          <p:cNvPicPr>
            <a:picLocks noChangeAspect="1"/>
          </p:cNvPicPr>
          <p:nvPr/>
        </p:nvPicPr>
        <p:blipFill>
          <a:blip r:embed="rId5"/>
          <a:stretch>
            <a:fillRect/>
          </a:stretch>
        </p:blipFill>
        <p:spPr>
          <a:xfrm>
            <a:off x="827488" y="2288492"/>
            <a:ext cx="2997200" cy="965200"/>
          </a:xfrm>
          <a:prstGeom prst="rect">
            <a:avLst/>
          </a:prstGeom>
        </p:spPr>
      </p:pic>
    </p:spTree>
    <p:extLst>
      <p:ext uri="{BB962C8B-B14F-4D97-AF65-F5344CB8AC3E}">
        <p14:creationId xmlns:p14="http://schemas.microsoft.com/office/powerpoint/2010/main" val="51312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Luisa ULRICI - CERN</a:t>
            </a:r>
            <a:endParaRPr lang="de-AT" sz="900">
              <a:solidFill>
                <a:schemeClr val="bg1"/>
              </a:solidFill>
            </a:endParaRPr>
          </a:p>
        </p:txBody>
      </p:sp>
      <p:sp>
        <p:nvSpPr>
          <p:cNvPr id="2" name="Text Placeholder 2">
            <a:extLst>
              <a:ext uri="{FF2B5EF4-FFF2-40B4-BE49-F238E27FC236}">
                <a16:creationId xmlns:a16="http://schemas.microsoft.com/office/drawing/2014/main" id="{5DDA6628-99CE-5D9C-AD39-B8422F27DA83}"/>
              </a:ext>
            </a:extLst>
          </p:cNvPr>
          <p:cNvSpPr>
            <a:spLocks noGrp="1"/>
          </p:cNvSpPr>
          <p:nvPr>
            <p:ph type="body" sz="quarter" idx="12"/>
          </p:nvPr>
        </p:nvSpPr>
        <p:spPr>
          <a:xfrm>
            <a:off x="437849" y="1161239"/>
            <a:ext cx="3774111" cy="2202599"/>
          </a:xfrm>
        </p:spPr>
        <p:txBody>
          <a:bodyPr/>
          <a:lstStyle/>
          <a:p>
            <a:pPr>
              <a:lnSpc>
                <a:spcPct val="100000"/>
              </a:lnSpc>
            </a:pPr>
            <a:r>
              <a:rPr lang="en-GB" sz="1200" b="0" dirty="0">
                <a:effectLst/>
                <a:ea typeface="Calibri" panose="020F0502020204030204" pitchFamily="34" charset="0"/>
                <a:cs typeface="Times New Roman" panose="02020603050405020304" pitchFamily="18" charset="0"/>
              </a:rPr>
              <a:t>The degree of actual reuse depends largely on the </a:t>
            </a:r>
            <a:r>
              <a:rPr lang="en-GB" sz="1200" b="1" dirty="0">
                <a:effectLst/>
                <a:ea typeface="Calibri" panose="020F0502020204030204" pitchFamily="34" charset="0"/>
                <a:cs typeface="Times New Roman" panose="02020603050405020304" pitchFamily="18" charset="0"/>
              </a:rPr>
              <a:t>geochemical, mineralogical and geotechnical properties</a:t>
            </a:r>
            <a:r>
              <a:rPr lang="en-GB" sz="1200" b="0" dirty="0">
                <a:effectLst/>
                <a:ea typeface="Calibri" panose="020F0502020204030204" pitchFamily="34" charset="0"/>
                <a:cs typeface="Times New Roman" panose="02020603050405020304" pitchFamily="18" charset="0"/>
              </a:rPr>
              <a:t> of the excavated materials. </a:t>
            </a:r>
          </a:p>
          <a:p>
            <a:pPr>
              <a:lnSpc>
                <a:spcPct val="100000"/>
              </a:lnSpc>
            </a:pPr>
            <a:endParaRPr lang="en-GB" sz="1200" b="0" dirty="0">
              <a:ea typeface="Calibri" panose="020F0502020204030204" pitchFamily="34" charset="0"/>
              <a:cs typeface="Times New Roman" panose="02020603050405020304" pitchFamily="18" charset="0"/>
            </a:endParaRPr>
          </a:p>
          <a:p>
            <a:pPr>
              <a:lnSpc>
                <a:spcPct val="100000"/>
              </a:lnSpc>
            </a:pPr>
            <a:r>
              <a:rPr lang="en-GB" sz="1200" b="0" dirty="0">
                <a:ea typeface="Calibri" panose="020F0502020204030204" pitchFamily="34" charset="0"/>
                <a:cs typeface="Times New Roman" panose="02020603050405020304" pitchFamily="18" charset="0"/>
              </a:rPr>
              <a:t>T</a:t>
            </a:r>
            <a:r>
              <a:rPr lang="en-GB" sz="1200" b="0" dirty="0">
                <a:effectLst/>
                <a:ea typeface="Calibri" panose="020F0502020204030204" pitchFamily="34" charset="0"/>
                <a:cs typeface="Times New Roman" panose="02020603050405020304" pitchFamily="18" charset="0"/>
              </a:rPr>
              <a:t>he </a:t>
            </a:r>
            <a:r>
              <a:rPr lang="en-GB" sz="1200" b="1" dirty="0">
                <a:effectLst/>
                <a:ea typeface="Calibri" panose="020F0502020204030204" pitchFamily="34" charset="0"/>
                <a:cs typeface="Times New Roman" panose="02020603050405020304" pitchFamily="18" charset="0"/>
              </a:rPr>
              <a:t>choice of the tunnelling method </a:t>
            </a:r>
            <a:r>
              <a:rPr lang="en-GB" sz="1200" b="0" dirty="0">
                <a:effectLst/>
                <a:ea typeface="Calibri" panose="020F0502020204030204" pitchFamily="34" charset="0"/>
                <a:cs typeface="Times New Roman" panose="02020603050405020304" pitchFamily="18" charset="0"/>
              </a:rPr>
              <a:t>is of particular importance. It influences the </a:t>
            </a:r>
            <a:r>
              <a:rPr lang="en-GB" sz="1200" b="1" dirty="0">
                <a:effectLst/>
                <a:ea typeface="Calibri" panose="020F0502020204030204" pitchFamily="34" charset="0"/>
                <a:cs typeface="Times New Roman" panose="02020603050405020304" pitchFamily="18" charset="0"/>
              </a:rPr>
              <a:t>particle size </a:t>
            </a:r>
            <a:r>
              <a:rPr lang="en-GB" sz="1200" b="0" dirty="0">
                <a:effectLst/>
                <a:ea typeface="Calibri" panose="020F0502020204030204" pitchFamily="34" charset="0"/>
                <a:cs typeface="Times New Roman" panose="02020603050405020304" pitchFamily="18" charset="0"/>
              </a:rPr>
              <a:t>distribution and on </a:t>
            </a:r>
            <a:r>
              <a:rPr lang="en-GB" sz="1200" b="1" dirty="0">
                <a:effectLst/>
                <a:ea typeface="Calibri" panose="020F0502020204030204" pitchFamily="34" charset="0"/>
                <a:cs typeface="Times New Roman" panose="02020603050405020304" pitchFamily="18" charset="0"/>
              </a:rPr>
              <a:t>anthropogenic contamination</a:t>
            </a:r>
            <a:r>
              <a:rPr lang="en-GB" sz="1200" dirty="0">
                <a:effectLst/>
                <a:ea typeface="Calibri" panose="020F0502020204030204" pitchFamily="34" charset="0"/>
                <a:cs typeface="Times New Roman" panose="02020603050405020304" pitchFamily="18" charset="0"/>
              </a:rPr>
              <a:t>.</a:t>
            </a:r>
          </a:p>
          <a:p>
            <a:pPr>
              <a:lnSpc>
                <a:spcPct val="100000"/>
              </a:lnSpc>
            </a:pPr>
            <a:endParaRPr lang="en-GB" sz="1200" b="0" dirty="0">
              <a:ea typeface="Calibri" panose="020F0502020204030204" pitchFamily="34" charset="0"/>
              <a:cs typeface="Times New Roman" panose="02020603050405020304" pitchFamily="18" charset="0"/>
            </a:endParaRPr>
          </a:p>
          <a:p>
            <a:pPr>
              <a:lnSpc>
                <a:spcPct val="100000"/>
              </a:lnSpc>
            </a:pPr>
            <a:r>
              <a:rPr lang="en-GB" sz="1200" b="0" dirty="0">
                <a:ea typeface="Calibri" panose="020F0502020204030204" pitchFamily="34" charset="0"/>
                <a:cs typeface="Times New Roman" panose="02020603050405020304" pitchFamily="18" charset="0"/>
              </a:rPr>
              <a:t>P</a:t>
            </a:r>
            <a:r>
              <a:rPr lang="en-GB" sz="1200" b="0" dirty="0">
                <a:effectLst/>
                <a:ea typeface="Calibri" panose="020F0502020204030204" pitchFamily="34" charset="0"/>
                <a:cs typeface="Times New Roman" panose="02020603050405020304" pitchFamily="18" charset="0"/>
              </a:rPr>
              <a:t>ossible presence of </a:t>
            </a:r>
            <a:r>
              <a:rPr lang="en-GB" sz="1200" b="1" dirty="0">
                <a:effectLst/>
                <a:ea typeface="Calibri" panose="020F0502020204030204" pitchFamily="34" charset="0"/>
                <a:cs typeface="Times New Roman" panose="02020603050405020304" pitchFamily="18" charset="0"/>
              </a:rPr>
              <a:t>geogenic anomalies </a:t>
            </a:r>
            <a:r>
              <a:rPr lang="en-GB" sz="1200" b="0" dirty="0">
                <a:effectLst/>
                <a:ea typeface="Calibri" panose="020F0502020204030204" pitchFamily="34" charset="0"/>
                <a:cs typeface="Times New Roman" panose="02020603050405020304" pitchFamily="18" charset="0"/>
              </a:rPr>
              <a:t>(hydrocarbons and heavy metals) also impacts the re-use possibilities.</a:t>
            </a:r>
          </a:p>
          <a:p>
            <a:endParaRPr lang="en-CH" sz="1200" b="0">
              <a:effectLst/>
            </a:endParaRPr>
          </a:p>
        </p:txBody>
      </p:sp>
      <p:sp>
        <p:nvSpPr>
          <p:cNvPr id="8" name="Text Placeholder 3">
            <a:extLst>
              <a:ext uri="{FF2B5EF4-FFF2-40B4-BE49-F238E27FC236}">
                <a16:creationId xmlns:a16="http://schemas.microsoft.com/office/drawing/2014/main" id="{1A5F45EC-0A1D-C2E1-BDFA-210D69262D2B}"/>
              </a:ext>
            </a:extLst>
          </p:cNvPr>
          <p:cNvSpPr txBox="1">
            <a:spLocks/>
          </p:cNvSpPr>
          <p:nvPr/>
        </p:nvSpPr>
        <p:spPr>
          <a:xfrm>
            <a:off x="4139952" y="1161239"/>
            <a:ext cx="4752528" cy="2365106"/>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a:t>Risk management: </a:t>
            </a:r>
            <a:r>
              <a:rPr lang="en-CH" b="1"/>
              <a:t>subsurface investigations at regular intervals </a:t>
            </a:r>
            <a:r>
              <a:rPr lang="en-CH"/>
              <a:t>along the tunnel path and with increased frequency at geotechnically unknown regions </a:t>
            </a:r>
            <a:r>
              <a:rPr lang="en-CH" b="1"/>
              <a:t>are compulsory.</a:t>
            </a:r>
          </a:p>
          <a:p>
            <a:endParaRPr lang="en-CH"/>
          </a:p>
          <a:p>
            <a:r>
              <a:rPr lang="en-GB" dirty="0">
                <a:ea typeface="Calibri" panose="020F0502020204030204" pitchFamily="34" charset="0"/>
                <a:cs typeface="Times New Roman" panose="02020603050405020304" pitchFamily="18" charset="0"/>
              </a:rPr>
              <a:t>To </a:t>
            </a:r>
            <a:r>
              <a:rPr lang="en-GB" b="1" dirty="0">
                <a:ea typeface="Calibri" panose="020F0502020204030204" pitchFamily="34" charset="0"/>
                <a:cs typeface="Times New Roman" panose="02020603050405020304" pitchFamily="18" charset="0"/>
              </a:rPr>
              <a:t>avoid the creation of </a:t>
            </a:r>
            <a:r>
              <a:rPr lang="en-GB" b="1" dirty="0">
                <a:cs typeface="Times New Roman" panose="02020603050405020304" pitchFamily="18" charset="0"/>
              </a:rPr>
              <a:t>temporary surface storage</a:t>
            </a:r>
            <a:r>
              <a:rPr lang="en-GB" dirty="0">
                <a:ea typeface="Calibri" panose="020F0502020204030204" pitchFamily="34" charset="0"/>
                <a:cs typeface="Times New Roman" panose="02020603050405020304" pitchFamily="18" charset="0"/>
              </a:rPr>
              <a:t>, the results </a:t>
            </a:r>
            <a:r>
              <a:rPr lang="en-GB" dirty="0">
                <a:cs typeface="Times New Roman" panose="02020603050405020304" pitchFamily="18" charset="0"/>
              </a:rPr>
              <a:t>of </a:t>
            </a:r>
            <a:r>
              <a:rPr lang="en-GB" dirty="0">
                <a:ea typeface="Calibri" panose="020F0502020204030204" pitchFamily="34" charset="0"/>
                <a:cs typeface="Times New Roman" panose="02020603050405020304" pitchFamily="18" charset="0"/>
              </a:rPr>
              <a:t>geochemical, mineralogical and </a:t>
            </a:r>
            <a:r>
              <a:rPr lang="en-GB" dirty="0">
                <a:cs typeface="Times New Roman" panose="02020603050405020304" pitchFamily="18" charset="0"/>
              </a:rPr>
              <a:t>geotechnical analysis </a:t>
            </a:r>
            <a:r>
              <a:rPr lang="en-GB" dirty="0">
                <a:ea typeface="Calibri" panose="020F0502020204030204" pitchFamily="34" charset="0"/>
                <a:cs typeface="Times New Roman" panose="02020603050405020304" pitchFamily="18" charset="0"/>
              </a:rPr>
              <a:t>should be available as soon as possible - </a:t>
            </a:r>
            <a:r>
              <a:rPr lang="en-GB" b="1" dirty="0">
                <a:ea typeface="Calibri" panose="020F0502020204030204" pitchFamily="34" charset="0"/>
                <a:cs typeface="Times New Roman" panose="02020603050405020304" pitchFamily="18" charset="0"/>
              </a:rPr>
              <a:t>preferably via online-analyses</a:t>
            </a:r>
            <a:r>
              <a:rPr lang="en-CH" b="1"/>
              <a:t> in the underground during tunneling. </a:t>
            </a:r>
            <a:endParaRPr lang="fr-CH" b="1" dirty="0"/>
          </a:p>
          <a:p>
            <a:endParaRPr lang="fr-CH" b="1" dirty="0"/>
          </a:p>
          <a:p>
            <a:endParaRPr lang="en-GB" b="1" dirty="0"/>
          </a:p>
          <a:p>
            <a:endParaRPr lang="en-CH"/>
          </a:p>
        </p:txBody>
      </p:sp>
      <p:sp>
        <p:nvSpPr>
          <p:cNvPr id="10" name="Title 4">
            <a:extLst>
              <a:ext uri="{FF2B5EF4-FFF2-40B4-BE49-F238E27FC236}">
                <a16:creationId xmlns:a16="http://schemas.microsoft.com/office/drawing/2014/main" id="{1A19C401-9044-6D39-45ED-72068F24E93D}"/>
              </a:ext>
            </a:extLst>
          </p:cNvPr>
          <p:cNvSpPr>
            <a:spLocks noGrp="1"/>
          </p:cNvSpPr>
          <p:nvPr>
            <p:ph type="title"/>
          </p:nvPr>
        </p:nvSpPr>
        <p:spPr>
          <a:xfrm>
            <a:off x="442800" y="577800"/>
            <a:ext cx="8263350" cy="420932"/>
          </a:xfrm>
        </p:spPr>
        <p:txBody>
          <a:bodyPr/>
          <a:lstStyle/>
          <a:p>
            <a:r>
              <a:rPr lang="fr-CH"/>
              <a:t>The </a:t>
            </a:r>
            <a:r>
              <a:rPr lang="en-CH"/>
              <a:t>reuse of excavated materials</a:t>
            </a:r>
          </a:p>
        </p:txBody>
      </p:sp>
      <p:sp>
        <p:nvSpPr>
          <p:cNvPr id="9" name="AutoShape 2">
            <a:extLst>
              <a:ext uri="{FF2B5EF4-FFF2-40B4-BE49-F238E27FC236}">
                <a16:creationId xmlns:a16="http://schemas.microsoft.com/office/drawing/2014/main" id="{B7286F69-96D7-73AA-E31B-6E2265ED9DE4}"/>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a:extLst>
              <a:ext uri="{FF2B5EF4-FFF2-40B4-BE49-F238E27FC236}">
                <a16:creationId xmlns:a16="http://schemas.microsoft.com/office/drawing/2014/main" id="{C8E3F63E-B10B-6EC9-CB68-35A72C175180}"/>
              </a:ext>
            </a:extLst>
          </p:cNvPr>
          <p:cNvPicPr>
            <a:picLocks noChangeAspect="1"/>
          </p:cNvPicPr>
          <p:nvPr/>
        </p:nvPicPr>
        <p:blipFill>
          <a:blip r:embed="rId2"/>
          <a:stretch>
            <a:fillRect/>
          </a:stretch>
        </p:blipFill>
        <p:spPr>
          <a:xfrm>
            <a:off x="370107" y="3363838"/>
            <a:ext cx="8098985" cy="1542202"/>
          </a:xfrm>
          <a:prstGeom prst="rect">
            <a:avLst/>
          </a:prstGeom>
        </p:spPr>
      </p:pic>
    </p:spTree>
    <p:extLst>
      <p:ext uri="{BB962C8B-B14F-4D97-AF65-F5344CB8AC3E}">
        <p14:creationId xmlns:p14="http://schemas.microsoft.com/office/powerpoint/2010/main" val="163773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A51814-3249-75B9-0798-79312D331BC5}"/>
              </a:ext>
            </a:extLst>
          </p:cNvPr>
          <p:cNvSpPr>
            <a:spLocks noGrp="1"/>
          </p:cNvSpPr>
          <p:nvPr>
            <p:ph type="sldNum" sz="quarter" idx="10"/>
          </p:nvPr>
        </p:nvSpPr>
        <p:spPr/>
        <p:txBody>
          <a:bodyPr/>
          <a:lstStyle/>
          <a:p>
            <a:fld id="{88A1DFE4-5FC5-43BD-BB7E-75EAD82B965F}" type="slidenum">
              <a:rPr lang="en-US" noProof="0" smtClean="0"/>
              <a:pPr/>
              <a:t>4</a:t>
            </a:fld>
            <a:endParaRPr lang="en-US" noProof="0"/>
          </a:p>
        </p:txBody>
      </p:sp>
      <p:sp>
        <p:nvSpPr>
          <p:cNvPr id="5" name="Title 4">
            <a:extLst>
              <a:ext uri="{FF2B5EF4-FFF2-40B4-BE49-F238E27FC236}">
                <a16:creationId xmlns:a16="http://schemas.microsoft.com/office/drawing/2014/main" id="{539EDA09-8F37-BB5F-F3E5-B14A7FE68197}"/>
              </a:ext>
            </a:extLst>
          </p:cNvPr>
          <p:cNvSpPr>
            <a:spLocks noGrp="1"/>
          </p:cNvSpPr>
          <p:nvPr>
            <p:ph type="title"/>
          </p:nvPr>
        </p:nvSpPr>
        <p:spPr>
          <a:xfrm>
            <a:off x="301964" y="544000"/>
            <a:ext cx="5569360" cy="804066"/>
          </a:xfrm>
        </p:spPr>
        <p:txBody>
          <a:bodyPr/>
          <a:lstStyle/>
          <a:p>
            <a:r>
              <a:rPr lang="en-US" sz="2400"/>
              <a:t>Provisional reference scenario for the  Tunnel Boring Machines (TBM)</a:t>
            </a:r>
          </a:p>
        </p:txBody>
      </p:sp>
      <p:pic>
        <p:nvPicPr>
          <p:cNvPr id="11" name="Picture 10">
            <a:extLst>
              <a:ext uri="{FF2B5EF4-FFF2-40B4-BE49-F238E27FC236}">
                <a16:creationId xmlns:a16="http://schemas.microsoft.com/office/drawing/2014/main" id="{B7918C59-F7D3-B5FC-A14B-CFE7A003B7DC}"/>
              </a:ext>
            </a:extLst>
          </p:cNvPr>
          <p:cNvPicPr>
            <a:picLocks noChangeAspect="1"/>
          </p:cNvPicPr>
          <p:nvPr/>
        </p:nvPicPr>
        <p:blipFill>
          <a:blip r:embed="rId3"/>
          <a:stretch>
            <a:fillRect/>
          </a:stretch>
        </p:blipFill>
        <p:spPr>
          <a:xfrm>
            <a:off x="5580112" y="841387"/>
            <a:ext cx="3165188" cy="2727974"/>
          </a:xfrm>
          <a:prstGeom prst="rect">
            <a:avLst/>
          </a:prstGeom>
        </p:spPr>
      </p:pic>
      <p:sp>
        <p:nvSpPr>
          <p:cNvPr id="13" name="TextBox 12">
            <a:extLst>
              <a:ext uri="{FF2B5EF4-FFF2-40B4-BE49-F238E27FC236}">
                <a16:creationId xmlns:a16="http://schemas.microsoft.com/office/drawing/2014/main" id="{E4519C75-43EC-0096-1CA4-DA155D0FCD7F}"/>
              </a:ext>
            </a:extLst>
          </p:cNvPr>
          <p:cNvSpPr txBox="1"/>
          <p:nvPr/>
        </p:nvSpPr>
        <p:spPr>
          <a:xfrm>
            <a:off x="179512" y="3890971"/>
            <a:ext cx="7487115" cy="1200329"/>
          </a:xfrm>
          <a:prstGeom prst="rect">
            <a:avLst/>
          </a:prstGeom>
          <a:noFill/>
          <a:ln w="12700">
            <a:noFill/>
          </a:ln>
        </p:spPr>
        <p:txBody>
          <a:bodyPr wrap="square">
            <a:spAutoFit/>
          </a:bodyPr>
          <a:lstStyle/>
          <a:p>
            <a:pPr eaLnBrk="1" hangingPunct="1">
              <a:spcBef>
                <a:spcPct val="0"/>
              </a:spcBef>
              <a:buNone/>
            </a:pPr>
            <a:r>
              <a:rPr lang="en-GB" sz="1200" i="1" dirty="0">
                <a:solidFill>
                  <a:schemeClr val="accent6"/>
                </a:solidFill>
                <a:latin typeface="Arial"/>
                <a:ea typeface="ＭＳ Ｐゴシック"/>
                <a:cs typeface="Arial"/>
              </a:rPr>
              <a:t>The starting point of each TBM is also the exit point of the excavated materials</a:t>
            </a:r>
          </a:p>
          <a:p>
            <a:pPr eaLnBrk="1" hangingPunct="1">
              <a:spcBef>
                <a:spcPct val="0"/>
              </a:spcBef>
              <a:buNone/>
            </a:pPr>
            <a:endParaRPr lang="en-GB" sz="1200" i="1" dirty="0">
              <a:solidFill>
                <a:schemeClr val="accent6"/>
              </a:solidFill>
              <a:latin typeface="Arial"/>
              <a:ea typeface="ＭＳ Ｐゴシック"/>
              <a:cs typeface="Arial"/>
            </a:endParaRPr>
          </a:p>
          <a:p>
            <a:pPr>
              <a:spcBef>
                <a:spcPct val="0"/>
              </a:spcBef>
            </a:pPr>
            <a:r>
              <a:rPr lang="en-US" sz="1200" dirty="0"/>
              <a:t>Experimental sites (PA, PD, PG, PJ) will probably host: </a:t>
            </a:r>
          </a:p>
          <a:p>
            <a:pPr marL="285750" indent="-285750">
              <a:spcBef>
                <a:spcPct val="0"/>
              </a:spcBef>
              <a:buFontTx/>
              <a:buChar char="-"/>
            </a:pPr>
            <a:r>
              <a:rPr lang="en-US" sz="1200" dirty="0"/>
              <a:t>Excavated material temporary storage (capacity for a few  weeks, depending on the excavation rate).</a:t>
            </a:r>
          </a:p>
          <a:p>
            <a:pPr marL="285750" indent="-285750">
              <a:spcBef>
                <a:spcPct val="0"/>
              </a:spcBef>
              <a:buFontTx/>
              <a:buChar char="-"/>
            </a:pPr>
            <a:r>
              <a:rPr lang="en-US" sz="1200" dirty="0"/>
              <a:t>Local first treatment to allow for safe transport to the reuse facility. </a:t>
            </a:r>
          </a:p>
          <a:p>
            <a:pPr marL="285750" indent="-285750">
              <a:spcBef>
                <a:spcPct val="0"/>
              </a:spcBef>
              <a:buFontTx/>
              <a:buChar char="-"/>
            </a:pPr>
            <a:r>
              <a:rPr lang="en-US" sz="1200" dirty="0">
                <a:solidFill>
                  <a:schemeClr val="accent6"/>
                </a:solidFill>
                <a:latin typeface="Arial"/>
                <a:ea typeface="ＭＳ Ｐゴシック"/>
                <a:cs typeface="Arial"/>
              </a:rPr>
              <a:t>Installations to identify and sort the materials according to the pollution and reuse potential.</a:t>
            </a:r>
            <a:endParaRPr lang="en-GB" sz="1200" dirty="0">
              <a:solidFill>
                <a:schemeClr val="accent6"/>
              </a:solidFill>
              <a:latin typeface="Arial"/>
              <a:ea typeface="ＭＳ Ｐゴシック"/>
              <a:cs typeface="Arial"/>
            </a:endParaRPr>
          </a:p>
        </p:txBody>
      </p:sp>
      <p:sp>
        <p:nvSpPr>
          <p:cNvPr id="3" name="Textfeld 8">
            <a:extLst>
              <a:ext uri="{FF2B5EF4-FFF2-40B4-BE49-F238E27FC236}">
                <a16:creationId xmlns:a16="http://schemas.microsoft.com/office/drawing/2014/main" id="{499BBCF7-6D1D-DE5E-1892-BA550820CF30}"/>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Luisa ULRICI - CERN</a:t>
            </a:r>
            <a:endParaRPr lang="de-AT" sz="900">
              <a:solidFill>
                <a:schemeClr val="bg1"/>
              </a:solidFill>
            </a:endParaRPr>
          </a:p>
        </p:txBody>
      </p:sp>
      <p:grpSp>
        <p:nvGrpSpPr>
          <p:cNvPr id="6" name="Group 5">
            <a:extLst>
              <a:ext uri="{FF2B5EF4-FFF2-40B4-BE49-F238E27FC236}">
                <a16:creationId xmlns:a16="http://schemas.microsoft.com/office/drawing/2014/main" id="{AFC3C919-FBEC-C02F-6BFA-FF8FA161606D}"/>
              </a:ext>
            </a:extLst>
          </p:cNvPr>
          <p:cNvGrpSpPr/>
          <p:nvPr/>
        </p:nvGrpSpPr>
        <p:grpSpPr>
          <a:xfrm>
            <a:off x="313307" y="2584050"/>
            <a:ext cx="4887132" cy="1208097"/>
            <a:chOff x="285113" y="1462809"/>
            <a:chExt cx="5995284" cy="1245879"/>
          </a:xfrm>
        </p:grpSpPr>
        <p:sp>
          <p:nvSpPr>
            <p:cNvPr id="8" name="Textplatzhalter 6">
              <a:extLst>
                <a:ext uri="{FF2B5EF4-FFF2-40B4-BE49-F238E27FC236}">
                  <a16:creationId xmlns:a16="http://schemas.microsoft.com/office/drawing/2014/main" id="{07CE8070-2726-F67B-B97A-FB2493A19985}"/>
                </a:ext>
              </a:extLst>
            </p:cNvPr>
            <p:cNvSpPr txBox="1">
              <a:spLocks/>
            </p:cNvSpPr>
            <p:nvPr/>
          </p:nvSpPr>
          <p:spPr>
            <a:xfrm>
              <a:off x="314938" y="1462809"/>
              <a:ext cx="5965459" cy="466714"/>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n-US" dirty="0"/>
                <a:t>Material excavated in France and Switzerland, based on vertical projection of border, including bulk factor</a:t>
              </a:r>
              <a:r>
                <a:rPr lang="en-US" baseline="30000" dirty="0"/>
                <a:t>1</a:t>
              </a:r>
              <a:r>
                <a:rPr lang="en-US" dirty="0"/>
                <a:t>. </a:t>
              </a:r>
              <a:endParaRPr lang="en-US" baseline="30000" dirty="0"/>
            </a:p>
          </p:txBody>
        </p:sp>
        <p:grpSp>
          <p:nvGrpSpPr>
            <p:cNvPr id="9" name="Group 8">
              <a:extLst>
                <a:ext uri="{FF2B5EF4-FFF2-40B4-BE49-F238E27FC236}">
                  <a16:creationId xmlns:a16="http://schemas.microsoft.com/office/drawing/2014/main" id="{9D40198B-50D4-DEE9-641A-74B9E2E323F9}"/>
                </a:ext>
              </a:extLst>
            </p:cNvPr>
            <p:cNvGrpSpPr/>
            <p:nvPr/>
          </p:nvGrpSpPr>
          <p:grpSpPr>
            <a:xfrm>
              <a:off x="285113" y="2389243"/>
              <a:ext cx="182205" cy="319445"/>
              <a:chOff x="203622" y="2038103"/>
              <a:chExt cx="190778" cy="330823"/>
            </a:xfrm>
          </p:grpSpPr>
          <p:pic>
            <p:nvPicPr>
              <p:cNvPr id="10" name="Picture 9">
                <a:extLst>
                  <a:ext uri="{FF2B5EF4-FFF2-40B4-BE49-F238E27FC236}">
                    <a16:creationId xmlns:a16="http://schemas.microsoft.com/office/drawing/2014/main" id="{3ADE3465-92D5-B2EA-36F6-DF334A7FAE85}"/>
                  </a:ext>
                </a:extLst>
              </p:cNvPr>
              <p:cNvPicPr>
                <a:picLocks noChangeAspect="1"/>
              </p:cNvPicPr>
              <p:nvPr/>
            </p:nvPicPr>
            <p:blipFill>
              <a:blip r:embed="rId4"/>
              <a:stretch>
                <a:fillRect/>
              </a:stretch>
            </p:blipFill>
            <p:spPr>
              <a:xfrm>
                <a:off x="205184" y="2251383"/>
                <a:ext cx="189216" cy="117543"/>
              </a:xfrm>
              <a:prstGeom prst="rect">
                <a:avLst/>
              </a:prstGeom>
            </p:spPr>
          </p:pic>
          <p:pic>
            <p:nvPicPr>
              <p:cNvPr id="12" name="Picture 11">
                <a:extLst>
                  <a:ext uri="{FF2B5EF4-FFF2-40B4-BE49-F238E27FC236}">
                    <a16:creationId xmlns:a16="http://schemas.microsoft.com/office/drawing/2014/main" id="{679CC6E6-B10C-A88C-4EFD-4DC9DA89D2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622" y="2038103"/>
                <a:ext cx="178629" cy="117543"/>
              </a:xfrm>
              <a:prstGeom prst="rect">
                <a:avLst/>
              </a:prstGeom>
            </p:spPr>
          </p:pic>
        </p:grpSp>
      </p:grpSp>
      <p:pic>
        <p:nvPicPr>
          <p:cNvPr id="16" name="Picture 15">
            <a:extLst>
              <a:ext uri="{FF2B5EF4-FFF2-40B4-BE49-F238E27FC236}">
                <a16:creationId xmlns:a16="http://schemas.microsoft.com/office/drawing/2014/main" id="{EF3111CE-5378-21AA-627B-DF99A15D247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7007" y="3145571"/>
            <a:ext cx="4862820" cy="651055"/>
          </a:xfrm>
          <a:prstGeom prst="rect">
            <a:avLst/>
          </a:prstGeom>
          <a:noFill/>
          <a:ln>
            <a:noFill/>
          </a:ln>
        </p:spPr>
      </p:pic>
      <p:sp>
        <p:nvSpPr>
          <p:cNvPr id="4" name="TextBox 3">
            <a:extLst>
              <a:ext uri="{FF2B5EF4-FFF2-40B4-BE49-F238E27FC236}">
                <a16:creationId xmlns:a16="http://schemas.microsoft.com/office/drawing/2014/main" id="{53D5ECDF-BCDD-D971-7C29-319923959935}"/>
              </a:ext>
            </a:extLst>
          </p:cNvPr>
          <p:cNvSpPr txBox="1"/>
          <p:nvPr/>
        </p:nvSpPr>
        <p:spPr>
          <a:xfrm>
            <a:off x="6960987" y="4649337"/>
            <a:ext cx="1656184" cy="483209"/>
          </a:xfrm>
          <a:prstGeom prst="rect">
            <a:avLst/>
          </a:prstGeom>
          <a:noFill/>
        </p:spPr>
        <p:txBody>
          <a:bodyPr wrap="square" rtlCol="0">
            <a:spAutoFit/>
          </a:bodyPr>
          <a:lstStyle/>
          <a:p>
            <a:pPr algn="l">
              <a:lnSpc>
                <a:spcPts val="3700"/>
              </a:lnSpc>
            </a:pPr>
            <a:r>
              <a:rPr lang="en-US" sz="1000" i="1" baseline="30000"/>
              <a:t>1</a:t>
            </a:r>
            <a:r>
              <a:rPr lang="en-US" sz="1000" i="1"/>
              <a:t>Bulk factor: 1.3</a:t>
            </a:r>
          </a:p>
        </p:txBody>
      </p:sp>
      <p:pic>
        <p:nvPicPr>
          <p:cNvPr id="18" name="Picture 17">
            <a:extLst>
              <a:ext uri="{FF2B5EF4-FFF2-40B4-BE49-F238E27FC236}">
                <a16:creationId xmlns:a16="http://schemas.microsoft.com/office/drawing/2014/main" id="{63F0147C-396E-25B9-3D7C-C8E1245847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6346" y="3507854"/>
            <a:ext cx="139069" cy="110059"/>
          </a:xfrm>
          <a:prstGeom prst="rect">
            <a:avLst/>
          </a:prstGeom>
        </p:spPr>
      </p:pic>
      <p:pic>
        <p:nvPicPr>
          <p:cNvPr id="19" name="Picture 18">
            <a:extLst>
              <a:ext uri="{FF2B5EF4-FFF2-40B4-BE49-F238E27FC236}">
                <a16:creationId xmlns:a16="http://schemas.microsoft.com/office/drawing/2014/main" id="{02A359AE-EC0F-558F-E869-C66A08E01922}"/>
              </a:ext>
            </a:extLst>
          </p:cNvPr>
          <p:cNvPicPr>
            <a:picLocks noChangeAspect="1"/>
          </p:cNvPicPr>
          <p:nvPr/>
        </p:nvPicPr>
        <p:blipFill>
          <a:blip r:embed="rId4"/>
          <a:stretch>
            <a:fillRect/>
          </a:stretch>
        </p:blipFill>
        <p:spPr>
          <a:xfrm>
            <a:off x="5508104" y="3685827"/>
            <a:ext cx="147311" cy="110059"/>
          </a:xfrm>
          <a:prstGeom prst="rect">
            <a:avLst/>
          </a:prstGeom>
        </p:spPr>
      </p:pic>
      <p:sp>
        <p:nvSpPr>
          <p:cNvPr id="20" name="TextBox 19">
            <a:extLst>
              <a:ext uri="{FF2B5EF4-FFF2-40B4-BE49-F238E27FC236}">
                <a16:creationId xmlns:a16="http://schemas.microsoft.com/office/drawing/2014/main" id="{94419DE1-A8B4-1D54-A27F-A313616ADFA7}"/>
              </a:ext>
            </a:extLst>
          </p:cNvPr>
          <p:cNvSpPr txBox="1"/>
          <p:nvPr/>
        </p:nvSpPr>
        <p:spPr>
          <a:xfrm>
            <a:off x="5779940" y="3424383"/>
            <a:ext cx="720080" cy="276999"/>
          </a:xfrm>
          <a:prstGeom prst="rect">
            <a:avLst/>
          </a:prstGeom>
          <a:noFill/>
        </p:spPr>
        <p:txBody>
          <a:bodyPr wrap="square" rtlCol="0">
            <a:spAutoFit/>
          </a:bodyPr>
          <a:lstStyle/>
          <a:p>
            <a:pPr algn="l"/>
            <a:r>
              <a:rPr lang="en-US" sz="1200" dirty="0"/>
              <a:t>84%</a:t>
            </a:r>
          </a:p>
        </p:txBody>
      </p:sp>
      <p:sp>
        <p:nvSpPr>
          <p:cNvPr id="21" name="TextBox 20">
            <a:extLst>
              <a:ext uri="{FF2B5EF4-FFF2-40B4-BE49-F238E27FC236}">
                <a16:creationId xmlns:a16="http://schemas.microsoft.com/office/drawing/2014/main" id="{76105FB0-FF36-EB9D-7226-B15956970A7E}"/>
              </a:ext>
            </a:extLst>
          </p:cNvPr>
          <p:cNvSpPr txBox="1"/>
          <p:nvPr/>
        </p:nvSpPr>
        <p:spPr>
          <a:xfrm>
            <a:off x="5770647" y="3579862"/>
            <a:ext cx="720080" cy="276999"/>
          </a:xfrm>
          <a:prstGeom prst="rect">
            <a:avLst/>
          </a:prstGeom>
          <a:noFill/>
        </p:spPr>
        <p:txBody>
          <a:bodyPr wrap="square" rtlCol="0">
            <a:spAutoFit/>
          </a:bodyPr>
          <a:lstStyle/>
          <a:p>
            <a:pPr algn="l"/>
            <a:r>
              <a:rPr lang="en-US" sz="1200" dirty="0"/>
              <a:t>16%</a:t>
            </a:r>
          </a:p>
        </p:txBody>
      </p:sp>
      <p:sp>
        <p:nvSpPr>
          <p:cNvPr id="23" name="TextBox 22">
            <a:extLst>
              <a:ext uri="{FF2B5EF4-FFF2-40B4-BE49-F238E27FC236}">
                <a16:creationId xmlns:a16="http://schemas.microsoft.com/office/drawing/2014/main" id="{7954FBC6-4731-8184-D0F5-89E4D2FCC899}"/>
              </a:ext>
            </a:extLst>
          </p:cNvPr>
          <p:cNvSpPr txBox="1"/>
          <p:nvPr/>
        </p:nvSpPr>
        <p:spPr>
          <a:xfrm>
            <a:off x="344316" y="1663153"/>
            <a:ext cx="5045960" cy="738664"/>
          </a:xfrm>
          <a:prstGeom prst="rect">
            <a:avLst/>
          </a:prstGeom>
          <a:noFill/>
        </p:spPr>
        <p:txBody>
          <a:bodyPr wrap="square" rtlCol="0">
            <a:spAutoFit/>
          </a:bodyPr>
          <a:lstStyle/>
          <a:p>
            <a:pPr>
              <a:buNone/>
            </a:pPr>
            <a:r>
              <a:rPr lang="en-US" sz="1400" dirty="0"/>
              <a:t>“Fair-share” principle: </a:t>
            </a:r>
            <a:r>
              <a:rPr lang="en-US" sz="1400" b="1" dirty="0">
                <a:solidFill>
                  <a:srgbClr val="000000"/>
                </a:solidFill>
                <a:effectLst/>
                <a:latin typeface="Helvetica" pitchFamily="2" charset="0"/>
              </a:rPr>
              <a:t>each state manages the equivalent mass of MATEX excavated on its territory,</a:t>
            </a:r>
            <a:r>
              <a:rPr lang="en-US" sz="1400" dirty="0"/>
              <a:t> based on the vertical projection of the border FR/CH  </a:t>
            </a:r>
          </a:p>
        </p:txBody>
      </p:sp>
    </p:spTree>
    <p:extLst>
      <p:ext uri="{BB962C8B-B14F-4D97-AF65-F5344CB8AC3E}">
        <p14:creationId xmlns:p14="http://schemas.microsoft.com/office/powerpoint/2010/main" val="265482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D313C9-0E06-DFBF-2CE2-B816BC6D94F7}"/>
              </a:ext>
            </a:extLst>
          </p:cNvPr>
          <p:cNvSpPr>
            <a:spLocks noGrp="1"/>
          </p:cNvSpPr>
          <p:nvPr>
            <p:ph type="sldNum" sz="quarter" idx="10"/>
          </p:nvPr>
        </p:nvSpPr>
        <p:spPr/>
        <p:txBody>
          <a:bodyPr/>
          <a:lstStyle/>
          <a:p>
            <a:fld id="{88A1DFE4-5FC5-43BD-BB7E-75EAD82B965F}" type="slidenum">
              <a:rPr lang="en-US" noProof="0" smtClean="0"/>
              <a:pPr/>
              <a:t>5</a:t>
            </a:fld>
            <a:endParaRPr lang="en-US" noProof="0"/>
          </a:p>
        </p:txBody>
      </p:sp>
      <p:sp>
        <p:nvSpPr>
          <p:cNvPr id="5" name="Title 4">
            <a:extLst>
              <a:ext uri="{FF2B5EF4-FFF2-40B4-BE49-F238E27FC236}">
                <a16:creationId xmlns:a16="http://schemas.microsoft.com/office/drawing/2014/main" id="{2FC71017-68A3-0FE1-43F1-9C782EAB669D}"/>
              </a:ext>
            </a:extLst>
          </p:cNvPr>
          <p:cNvSpPr>
            <a:spLocks noGrp="1"/>
          </p:cNvSpPr>
          <p:nvPr>
            <p:ph type="title"/>
          </p:nvPr>
        </p:nvSpPr>
        <p:spPr>
          <a:xfrm>
            <a:off x="392830" y="384464"/>
            <a:ext cx="8499650" cy="886835"/>
          </a:xfrm>
        </p:spPr>
        <p:txBody>
          <a:bodyPr>
            <a:normAutofit fontScale="90000"/>
          </a:bodyPr>
          <a:lstStyle/>
          <a:p>
            <a:r>
              <a:rPr lang="en-GB"/>
              <a:t>Innovative ideas for the reuse of excavated materials from FCC: </a:t>
            </a:r>
            <a:r>
              <a:rPr lang="en-GB" b="1"/>
              <a:t>from waste to functional soil</a:t>
            </a:r>
          </a:p>
        </p:txBody>
      </p:sp>
      <p:pic>
        <p:nvPicPr>
          <p:cNvPr id="15" name="Picture 14">
            <a:extLst>
              <a:ext uri="{FF2B5EF4-FFF2-40B4-BE49-F238E27FC236}">
                <a16:creationId xmlns:a16="http://schemas.microsoft.com/office/drawing/2014/main" id="{F16DFD8C-B440-C77E-0F82-4E0AE8B16E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616" y="2562759"/>
            <a:ext cx="1437088" cy="718544"/>
          </a:xfrm>
          <a:prstGeom prst="rect">
            <a:avLst/>
          </a:prstGeom>
        </p:spPr>
      </p:pic>
      <p:sp>
        <p:nvSpPr>
          <p:cNvPr id="16" name="Text Placeholder 3">
            <a:extLst>
              <a:ext uri="{FF2B5EF4-FFF2-40B4-BE49-F238E27FC236}">
                <a16:creationId xmlns:a16="http://schemas.microsoft.com/office/drawing/2014/main" id="{7E7735A4-010F-E5BB-8A5C-2D9A41BA75C0}"/>
              </a:ext>
            </a:extLst>
          </p:cNvPr>
          <p:cNvSpPr txBox="1">
            <a:spLocks/>
          </p:cNvSpPr>
          <p:nvPr/>
        </p:nvSpPr>
        <p:spPr>
          <a:xfrm>
            <a:off x="331220" y="1386764"/>
            <a:ext cx="4620718" cy="2748975"/>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200" b="0" dirty="0"/>
              <a:t>International competition “ Mining the Future” launched in 2022 with the support of the EU Horizon 2020 grant agreement 951754 </a:t>
            </a:r>
          </a:p>
          <a:p>
            <a:r>
              <a:rPr lang="en-GB" sz="1200" b="0" dirty="0"/>
              <a:t>Purpose: Find innovative solutions for the excavated materials (molasse) reuse. «From waste to opportunity »</a:t>
            </a:r>
          </a:p>
        </p:txBody>
      </p:sp>
      <p:sp>
        <p:nvSpPr>
          <p:cNvPr id="4" name="Rectangle 3">
            <a:extLst>
              <a:ext uri="{FF2B5EF4-FFF2-40B4-BE49-F238E27FC236}">
                <a16:creationId xmlns:a16="http://schemas.microsoft.com/office/drawing/2014/main" id="{896FDE02-CF62-1393-B6B5-92A56CBCAAEC}"/>
              </a:ext>
            </a:extLst>
          </p:cNvPr>
          <p:cNvSpPr/>
          <p:nvPr/>
        </p:nvSpPr>
        <p:spPr>
          <a:xfrm>
            <a:off x="1001802" y="94965"/>
            <a:ext cx="793102" cy="170071"/>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A7FE7E5-EBFC-B5F4-A69E-4609FC2BF920}"/>
              </a:ext>
            </a:extLst>
          </p:cNvPr>
          <p:cNvSpPr txBox="1"/>
          <p:nvPr/>
        </p:nvSpPr>
        <p:spPr>
          <a:xfrm>
            <a:off x="331220" y="3518362"/>
            <a:ext cx="3938697" cy="1384995"/>
          </a:xfrm>
          <a:prstGeom prst="rect">
            <a:avLst/>
          </a:prstGeom>
          <a:noFill/>
        </p:spPr>
        <p:txBody>
          <a:bodyPr wrap="square">
            <a:spAutoFit/>
          </a:bodyPr>
          <a:lstStyle/>
          <a:p>
            <a:pPr marL="129637"/>
            <a:r>
              <a:rPr lang="en-GB" sz="1200" b="0"/>
              <a:t>Proposed innovative ideas:</a:t>
            </a:r>
          </a:p>
          <a:p>
            <a:pPr marL="415380" indent="-285743">
              <a:buFont typeface="Arial" panose="020B0604020202020204" pitchFamily="34" charset="0"/>
              <a:buChar char="•"/>
            </a:pPr>
            <a:r>
              <a:rPr lang="en-GB" sz="1200" b="0"/>
              <a:t>separation of materials in view of increasing the re-use potential,</a:t>
            </a:r>
          </a:p>
          <a:p>
            <a:pPr marL="415380" indent="-285743">
              <a:buFont typeface="Arial" panose="020B0604020202020204" pitchFamily="34" charset="0"/>
              <a:buChar char="•"/>
            </a:pPr>
            <a:r>
              <a:rPr lang="en-GB" sz="1200" b="0"/>
              <a:t>reuse via soil engineering for agriculture, renaturation and forestry</a:t>
            </a:r>
          </a:p>
          <a:p>
            <a:pPr marL="415380" indent="-285743">
              <a:buFont typeface="Arial" panose="020B0604020202020204" pitchFamily="34" charset="0"/>
              <a:buChar char="•"/>
            </a:pPr>
            <a:r>
              <a:rPr lang="en-GB" sz="1200" b="0"/>
              <a:t>reuse for construction components (bricks, concrete)</a:t>
            </a:r>
          </a:p>
        </p:txBody>
      </p:sp>
      <p:sp>
        <p:nvSpPr>
          <p:cNvPr id="10" name="TextBox 9">
            <a:extLst>
              <a:ext uri="{FF2B5EF4-FFF2-40B4-BE49-F238E27FC236}">
                <a16:creationId xmlns:a16="http://schemas.microsoft.com/office/drawing/2014/main" id="{DAEE69DD-5538-35C9-E61B-406BBE430F01}"/>
              </a:ext>
            </a:extLst>
          </p:cNvPr>
          <p:cNvSpPr txBox="1"/>
          <p:nvPr/>
        </p:nvSpPr>
        <p:spPr>
          <a:xfrm>
            <a:off x="2120232" y="2469223"/>
            <a:ext cx="2540178" cy="1015663"/>
          </a:xfrm>
          <a:prstGeom prst="rect">
            <a:avLst/>
          </a:prstGeom>
          <a:noFill/>
        </p:spPr>
        <p:txBody>
          <a:bodyPr wrap="square">
            <a:spAutoFit/>
          </a:bodyPr>
          <a:lstStyle/>
          <a:p>
            <a:r>
              <a:rPr lang="en-US" sz="1000">
                <a:hlinkClick r:id="rId4"/>
              </a:rPr>
              <a:t>http://miningthefuture.web.cern.ch/</a:t>
            </a:r>
            <a:endParaRPr lang="en-US" sz="1000"/>
          </a:p>
          <a:p>
            <a:endParaRPr lang="en-US" sz="1000"/>
          </a:p>
          <a:p>
            <a:r>
              <a:rPr lang="en-US" sz="1000">
                <a:hlinkClick r:id="rId5"/>
              </a:rPr>
              <a:t>https://home.cern/news/news/engineering/winner-mining-future-competition-announced</a:t>
            </a:r>
            <a:endParaRPr lang="en-US" sz="1000"/>
          </a:p>
          <a:p>
            <a:endParaRPr lang="en-US" sz="1000"/>
          </a:p>
        </p:txBody>
      </p:sp>
      <p:sp>
        <p:nvSpPr>
          <p:cNvPr id="11" name="Rounded Rectangle 10">
            <a:extLst>
              <a:ext uri="{FF2B5EF4-FFF2-40B4-BE49-F238E27FC236}">
                <a16:creationId xmlns:a16="http://schemas.microsoft.com/office/drawing/2014/main" id="{C2CFC57C-C910-C06C-EE7E-B5C65779F3F6}"/>
              </a:ext>
            </a:extLst>
          </p:cNvPr>
          <p:cNvSpPr/>
          <p:nvPr/>
        </p:nvSpPr>
        <p:spPr>
          <a:xfrm>
            <a:off x="649100" y="3783683"/>
            <a:ext cx="3706152" cy="704112"/>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FEDD62-36C1-7916-B6E2-F3D3081E6447}"/>
              </a:ext>
            </a:extLst>
          </p:cNvPr>
          <p:cNvSpPr txBox="1"/>
          <p:nvPr/>
        </p:nvSpPr>
        <p:spPr>
          <a:xfrm>
            <a:off x="5269818" y="4010121"/>
            <a:ext cx="3638759" cy="646331"/>
          </a:xfrm>
          <a:prstGeom prst="rect">
            <a:avLst/>
          </a:prstGeom>
          <a:noFill/>
        </p:spPr>
        <p:txBody>
          <a:bodyPr wrap="square">
            <a:spAutoFit/>
          </a:bodyPr>
          <a:lstStyle/>
          <a:p>
            <a:r>
              <a:rPr lang="en-US" sz="1200" b="0" dirty="0"/>
              <a:t>The priority for FCC is to </a:t>
            </a:r>
            <a:r>
              <a:rPr lang="en-US" sz="1200" dirty="0"/>
              <a:t>propose a </a:t>
            </a:r>
            <a:r>
              <a:rPr lang="en-US" sz="1200" b="1" dirty="0"/>
              <a:t>large-scale re-use of excavated materials </a:t>
            </a:r>
            <a:r>
              <a:rPr lang="fr-CH" sz="1200" b="1" dirty="0"/>
              <a:t>as </a:t>
            </a:r>
            <a:r>
              <a:rPr lang="fr-CH" sz="1200" b="1" dirty="0" err="1"/>
              <a:t>reconstructed</a:t>
            </a:r>
            <a:r>
              <a:rPr lang="fr-CH" sz="1200" b="1" dirty="0"/>
              <a:t> </a:t>
            </a:r>
            <a:r>
              <a:rPr lang="fr-CH" sz="1200" b="1" dirty="0" err="1"/>
              <a:t>functional</a:t>
            </a:r>
            <a:r>
              <a:rPr lang="fr-CH" sz="1200" b="1" dirty="0"/>
              <a:t> </a:t>
            </a:r>
            <a:r>
              <a:rPr lang="fr-CH" sz="1200" b="1" dirty="0" err="1"/>
              <a:t>soil</a:t>
            </a:r>
            <a:r>
              <a:rPr lang="fr-CH" sz="1200" dirty="0"/>
              <a:t> for </a:t>
            </a:r>
            <a:r>
              <a:rPr lang="fr-CH" sz="1200" dirty="0" err="1"/>
              <a:t>many</a:t>
            </a:r>
            <a:r>
              <a:rPr lang="fr-CH" sz="1200" dirty="0"/>
              <a:t> applications</a:t>
            </a:r>
            <a:endParaRPr lang="fr-CH" sz="1200" b="0" dirty="0"/>
          </a:p>
        </p:txBody>
      </p:sp>
      <p:sp>
        <p:nvSpPr>
          <p:cNvPr id="12" name="TextBox 11">
            <a:extLst>
              <a:ext uri="{FF2B5EF4-FFF2-40B4-BE49-F238E27FC236}">
                <a16:creationId xmlns:a16="http://schemas.microsoft.com/office/drawing/2014/main" id="{9D132570-11BC-002B-69FD-6C75A6D868C4}"/>
              </a:ext>
            </a:extLst>
          </p:cNvPr>
          <p:cNvSpPr txBox="1"/>
          <p:nvPr/>
        </p:nvSpPr>
        <p:spPr>
          <a:xfrm>
            <a:off x="5332047" y="1195974"/>
            <a:ext cx="3413253" cy="584775"/>
          </a:xfrm>
          <a:prstGeom prst="rect">
            <a:avLst/>
          </a:prstGeom>
          <a:noFill/>
        </p:spPr>
        <p:txBody>
          <a:bodyPr wrap="square" rtlCol="0">
            <a:spAutoFit/>
          </a:bodyPr>
          <a:lstStyle/>
          <a:p>
            <a:pPr algn="l"/>
            <a:r>
              <a:rPr lang="en-US" sz="1600" b="1" dirty="0"/>
              <a:t>Real-scale innovation project: </a:t>
            </a:r>
            <a:r>
              <a:rPr lang="en-US" sz="1600" dirty="0" err="1"/>
              <a:t>OpenSkyLab</a:t>
            </a:r>
            <a:endParaRPr lang="en-US" sz="1600" dirty="0"/>
          </a:p>
        </p:txBody>
      </p:sp>
      <p:grpSp>
        <p:nvGrpSpPr>
          <p:cNvPr id="3" name="Group 2">
            <a:extLst>
              <a:ext uri="{FF2B5EF4-FFF2-40B4-BE49-F238E27FC236}">
                <a16:creationId xmlns:a16="http://schemas.microsoft.com/office/drawing/2014/main" id="{25BFAAFD-AC35-B11F-4A5E-1F9FC5482E0F}"/>
              </a:ext>
            </a:extLst>
          </p:cNvPr>
          <p:cNvGrpSpPr/>
          <p:nvPr/>
        </p:nvGrpSpPr>
        <p:grpSpPr>
          <a:xfrm>
            <a:off x="5313741" y="1780748"/>
            <a:ext cx="3332508" cy="2171635"/>
            <a:chOff x="35496" y="915552"/>
            <a:chExt cx="5328592" cy="4042262"/>
          </a:xfrm>
        </p:grpSpPr>
        <p:pic>
          <p:nvPicPr>
            <p:cNvPr id="7" name="Picture 6">
              <a:extLst>
                <a:ext uri="{FF2B5EF4-FFF2-40B4-BE49-F238E27FC236}">
                  <a16:creationId xmlns:a16="http://schemas.microsoft.com/office/drawing/2014/main" id="{DFDA6BD3-AFEC-7275-77F2-61E5E5762A81}"/>
                </a:ext>
              </a:extLst>
            </p:cNvPr>
            <p:cNvPicPr>
              <a:picLocks noChangeAspect="1"/>
            </p:cNvPicPr>
            <p:nvPr/>
          </p:nvPicPr>
          <p:blipFill>
            <a:blip r:embed="rId6"/>
            <a:srcRect r="2024"/>
            <a:stretch/>
          </p:blipFill>
          <p:spPr>
            <a:xfrm>
              <a:off x="35496" y="915552"/>
              <a:ext cx="5328592" cy="4042262"/>
            </a:xfrm>
            <a:prstGeom prst="rect">
              <a:avLst/>
            </a:prstGeom>
          </p:spPr>
        </p:pic>
        <p:sp>
          <p:nvSpPr>
            <p:cNvPr id="13" name="Arrow: Right 41">
              <a:extLst>
                <a:ext uri="{FF2B5EF4-FFF2-40B4-BE49-F238E27FC236}">
                  <a16:creationId xmlns:a16="http://schemas.microsoft.com/office/drawing/2014/main" id="{380686D7-A359-6FB4-89A5-554AFE3EF08E}"/>
                </a:ext>
              </a:extLst>
            </p:cNvPr>
            <p:cNvSpPr/>
            <p:nvPr/>
          </p:nvSpPr>
          <p:spPr>
            <a:xfrm rot="19349177">
              <a:off x="2527306" y="1562049"/>
              <a:ext cx="432048" cy="288032"/>
            </a:xfrm>
            <a:prstGeom prst="rightArrow">
              <a:avLst/>
            </a:prstGeom>
            <a:solidFill>
              <a:srgbClr val="FFC902"/>
            </a:solidFill>
            <a:ln>
              <a:solidFill>
                <a:srgbClr val="9B674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Textfeld 8">
            <a:extLst>
              <a:ext uri="{FF2B5EF4-FFF2-40B4-BE49-F238E27FC236}">
                <a16:creationId xmlns:a16="http://schemas.microsoft.com/office/drawing/2014/main" id="{F11E14F7-E9B8-F99D-18CA-38A01CAD90CA}"/>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Luisa ULRICI - CERN</a:t>
            </a:r>
            <a:endParaRPr lang="de-AT" sz="900">
              <a:solidFill>
                <a:schemeClr val="bg1"/>
              </a:solidFill>
            </a:endParaRPr>
          </a:p>
        </p:txBody>
      </p:sp>
    </p:spTree>
    <p:extLst>
      <p:ext uri="{BB962C8B-B14F-4D97-AF65-F5344CB8AC3E}">
        <p14:creationId xmlns:p14="http://schemas.microsoft.com/office/powerpoint/2010/main" val="110258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24FCB6-D04F-803F-9AFE-51DC3627F2B0}"/>
              </a:ext>
            </a:extLst>
          </p:cNvPr>
          <p:cNvSpPr>
            <a:spLocks noGrp="1"/>
          </p:cNvSpPr>
          <p:nvPr>
            <p:ph type="sldNum" sz="quarter" idx="10"/>
          </p:nvPr>
        </p:nvSpPr>
        <p:spPr/>
        <p:txBody>
          <a:bodyPr/>
          <a:lstStyle/>
          <a:p>
            <a:fld id="{88A1DFE4-5FC5-43BD-BB7E-75EAD82B965F}" type="slidenum">
              <a:rPr lang="en-US" noProof="0" smtClean="0"/>
              <a:pPr/>
              <a:t>6</a:t>
            </a:fld>
            <a:endParaRPr lang="en-US" noProof="0"/>
          </a:p>
        </p:txBody>
      </p:sp>
      <p:sp>
        <p:nvSpPr>
          <p:cNvPr id="8" name="TextBox 7">
            <a:extLst>
              <a:ext uri="{FF2B5EF4-FFF2-40B4-BE49-F238E27FC236}">
                <a16:creationId xmlns:a16="http://schemas.microsoft.com/office/drawing/2014/main" id="{23832C38-FB5C-E62D-394F-50D0171C564F}"/>
              </a:ext>
            </a:extLst>
          </p:cNvPr>
          <p:cNvSpPr txBox="1"/>
          <p:nvPr/>
        </p:nvSpPr>
        <p:spPr>
          <a:xfrm>
            <a:off x="251520" y="828186"/>
            <a:ext cx="8783259" cy="4039567"/>
          </a:xfrm>
          <a:prstGeom prst="rect">
            <a:avLst/>
          </a:prstGeom>
          <a:noFill/>
        </p:spPr>
        <p:txBody>
          <a:bodyPr wrap="square">
            <a:spAutoFit/>
          </a:bodyPr>
          <a:lstStyle/>
          <a:p>
            <a:pPr>
              <a:buNone/>
            </a:pPr>
            <a:r>
              <a:rPr lang="en-US" dirty="0">
                <a:solidFill>
                  <a:srgbClr val="0D0C39"/>
                </a:solidFill>
                <a:effectLst/>
                <a:latin typeface="Arial" panose="020B0604020202020204" pitchFamily="34" charset="0"/>
              </a:rPr>
              <a:t>In line with the current Host States regulations concerning excavation material management,</a:t>
            </a:r>
          </a:p>
          <a:p>
            <a:pPr>
              <a:buNone/>
            </a:pPr>
            <a:r>
              <a:rPr lang="en-US" dirty="0">
                <a:solidFill>
                  <a:srgbClr val="0D0C39"/>
                </a:solidFill>
                <a:effectLst/>
                <a:latin typeface="Arial" panose="020B0604020202020204" pitchFamily="34" charset="0"/>
              </a:rPr>
              <a:t>a strategy was defined including </a:t>
            </a:r>
            <a:r>
              <a:rPr lang="en-US" b="1" dirty="0">
                <a:solidFill>
                  <a:srgbClr val="0D0C39"/>
                </a:solidFill>
                <a:effectLst/>
                <a:latin typeface="Arial" panose="020B0604020202020204" pitchFamily="34" charset="0"/>
              </a:rPr>
              <a:t>reuse cases</a:t>
            </a:r>
            <a:r>
              <a:rPr lang="en-US" dirty="0">
                <a:solidFill>
                  <a:srgbClr val="0D0C39"/>
                </a:solidFill>
                <a:effectLst/>
                <a:latin typeface="Arial" panose="020B0604020202020204" pitchFamily="34" charset="0"/>
              </a:rPr>
              <a:t>:</a:t>
            </a:r>
          </a:p>
          <a:p>
            <a:pPr>
              <a:buNone/>
            </a:pPr>
            <a:endParaRPr lang="en-US" dirty="0">
              <a:solidFill>
                <a:srgbClr val="0D0C39"/>
              </a:solidFill>
              <a:effectLst/>
              <a:latin typeface="Arial" panose="020B0604020202020204" pitchFamily="34" charset="0"/>
            </a:endParaRPr>
          </a:p>
          <a:p>
            <a:pPr>
              <a:buNone/>
            </a:pPr>
            <a:r>
              <a:rPr lang="en-US" dirty="0">
                <a:solidFill>
                  <a:srgbClr val="0D0C39"/>
                </a:solidFill>
                <a:effectLst/>
                <a:latin typeface="Arial" panose="020B0604020202020204" pitchFamily="34" charset="0"/>
              </a:rPr>
              <a:t>• within the project (worksite roads, embankments);</a:t>
            </a:r>
          </a:p>
          <a:p>
            <a:pPr>
              <a:buNone/>
            </a:pPr>
            <a:r>
              <a:rPr lang="en-US" dirty="0">
                <a:solidFill>
                  <a:srgbClr val="0D0C39"/>
                </a:solidFill>
                <a:effectLst/>
                <a:latin typeface="Arial" panose="020B0604020202020204" pitchFamily="34" charset="0"/>
              </a:rPr>
              <a:t>• in earthwork (backfilling of quarries and mines and renaturation) and development projects;</a:t>
            </a:r>
          </a:p>
          <a:p>
            <a:pPr>
              <a:buNone/>
            </a:pPr>
            <a:r>
              <a:rPr lang="en-US" dirty="0">
                <a:solidFill>
                  <a:srgbClr val="0D0C39"/>
                </a:solidFill>
                <a:effectLst/>
                <a:latin typeface="Arial" panose="020B0604020202020204" pitchFamily="34" charset="0"/>
              </a:rPr>
              <a:t>• sand/ limestone fraction in concrete production</a:t>
            </a:r>
          </a:p>
          <a:p>
            <a:pPr>
              <a:buNone/>
            </a:pPr>
            <a:r>
              <a:rPr lang="en-US" dirty="0">
                <a:solidFill>
                  <a:srgbClr val="0D0C39"/>
                </a:solidFill>
                <a:effectLst/>
                <a:latin typeface="Arial" panose="020B0604020202020204" pitchFamily="34" charset="0"/>
              </a:rPr>
              <a:t>• transformation of the molasse into a reconstituted soil</a:t>
            </a:r>
          </a:p>
          <a:p>
            <a:pPr>
              <a:buNone/>
            </a:pPr>
            <a:r>
              <a:rPr lang="en-US" dirty="0">
                <a:solidFill>
                  <a:srgbClr val="0D0C39"/>
                </a:solidFill>
                <a:effectLst/>
                <a:latin typeface="Arial" panose="020B0604020202020204" pitchFamily="34" charset="0"/>
              </a:rPr>
              <a:t>• use of a part of the molasses as technical materials (isolation panels, bricks).</a:t>
            </a:r>
          </a:p>
          <a:p>
            <a:pPr>
              <a:buNone/>
            </a:pPr>
            <a:endParaRPr lang="en-US" dirty="0">
              <a:solidFill>
                <a:srgbClr val="0D0C39"/>
              </a:solidFill>
              <a:effectLst/>
              <a:latin typeface="Arial" panose="020B0604020202020204" pitchFamily="34" charset="0"/>
            </a:endParaRPr>
          </a:p>
          <a:p>
            <a:pPr>
              <a:buNone/>
            </a:pPr>
            <a:r>
              <a:rPr lang="en-US" u="sng" dirty="0">
                <a:solidFill>
                  <a:srgbClr val="0D0C39"/>
                </a:solidFill>
                <a:effectLst/>
                <a:latin typeface="Arial" panose="020B0604020202020204" pitchFamily="34" charset="0"/>
              </a:rPr>
              <a:t>Estimate of </a:t>
            </a:r>
            <a:r>
              <a:rPr lang="en-US" b="1" u="sng" dirty="0">
                <a:solidFill>
                  <a:srgbClr val="0D0C39"/>
                </a:solidFill>
                <a:effectLst/>
                <a:latin typeface="Arial" panose="020B0604020202020204" pitchFamily="34" charset="0"/>
              </a:rPr>
              <a:t>reuse quantities: </a:t>
            </a:r>
          </a:p>
          <a:p>
            <a:pPr>
              <a:buNone/>
            </a:pPr>
            <a:r>
              <a:rPr lang="en-US" dirty="0">
                <a:solidFill>
                  <a:srgbClr val="0D0C39"/>
                </a:solidFill>
                <a:effectLst/>
                <a:latin typeface="Arial" panose="020B0604020202020204" pitchFamily="34" charset="0"/>
              </a:rPr>
              <a:t>40% refill of quarries (</a:t>
            </a:r>
            <a:r>
              <a:rPr lang="en-US" dirty="0">
                <a:solidFill>
                  <a:srgbClr val="0D0C39"/>
                </a:solidFill>
                <a:effectLst/>
                <a:latin typeface="Helvetica" pitchFamily="2" charset="0"/>
              </a:rPr>
              <a:t>∼ </a:t>
            </a:r>
            <a:r>
              <a:rPr lang="en-US" dirty="0">
                <a:solidFill>
                  <a:srgbClr val="0D0C39"/>
                </a:solidFill>
                <a:effectLst/>
                <a:latin typeface="Arial" panose="020B0604020202020204" pitchFamily="34" charset="0"/>
              </a:rPr>
              <a:t>7.5 Mt) </a:t>
            </a:r>
          </a:p>
          <a:p>
            <a:pPr>
              <a:buNone/>
            </a:pPr>
            <a:r>
              <a:rPr lang="en-US" dirty="0">
                <a:solidFill>
                  <a:srgbClr val="0D0C39"/>
                </a:solidFill>
                <a:effectLst/>
                <a:latin typeface="Arial" panose="020B0604020202020204" pitchFamily="34" charset="0"/>
              </a:rPr>
              <a:t>25% reconstituted soil (</a:t>
            </a:r>
            <a:r>
              <a:rPr lang="en-US" dirty="0">
                <a:solidFill>
                  <a:srgbClr val="0D0C39"/>
                </a:solidFill>
                <a:effectLst/>
                <a:latin typeface="Helvetica" pitchFamily="2" charset="0"/>
              </a:rPr>
              <a:t>∼ </a:t>
            </a:r>
            <a:r>
              <a:rPr lang="en-US" dirty="0">
                <a:solidFill>
                  <a:srgbClr val="0D0C39"/>
                </a:solidFill>
                <a:effectLst/>
                <a:latin typeface="Arial" panose="020B0604020202020204" pitchFamily="34" charset="0"/>
              </a:rPr>
              <a:t>4 Mt) </a:t>
            </a:r>
          </a:p>
          <a:p>
            <a:pPr>
              <a:buNone/>
            </a:pPr>
            <a:r>
              <a:rPr lang="en-US" dirty="0">
                <a:solidFill>
                  <a:srgbClr val="0D0C39"/>
                </a:solidFill>
                <a:effectLst/>
                <a:latin typeface="Arial" panose="020B0604020202020204" pitchFamily="34" charset="0"/>
              </a:rPr>
              <a:t>30% deposit (</a:t>
            </a:r>
            <a:r>
              <a:rPr lang="en-US" dirty="0">
                <a:solidFill>
                  <a:srgbClr val="0D0C39"/>
                </a:solidFill>
                <a:effectLst/>
                <a:latin typeface="Helvetica" pitchFamily="2" charset="0"/>
              </a:rPr>
              <a:t>∼ </a:t>
            </a:r>
            <a:r>
              <a:rPr lang="en-US" dirty="0">
                <a:solidFill>
                  <a:srgbClr val="0D0C39"/>
                </a:solidFill>
                <a:effectLst/>
                <a:latin typeface="Arial" panose="020B0604020202020204" pitchFamily="34" charset="0"/>
              </a:rPr>
              <a:t>5 Mt) </a:t>
            </a:r>
          </a:p>
          <a:p>
            <a:pPr>
              <a:buNone/>
            </a:pPr>
            <a:r>
              <a:rPr lang="en-US" dirty="0">
                <a:solidFill>
                  <a:srgbClr val="0D0C39"/>
                </a:solidFill>
                <a:effectLst/>
                <a:latin typeface="Arial" panose="020B0604020202020204" pitchFamily="34" charset="0"/>
              </a:rPr>
              <a:t>5% other reuse</a:t>
            </a:r>
          </a:p>
          <a:p>
            <a:pPr>
              <a:buNone/>
            </a:pPr>
            <a:endParaRPr lang="en-US" dirty="0">
              <a:solidFill>
                <a:srgbClr val="0D0C39"/>
              </a:solidFill>
              <a:effectLst/>
              <a:latin typeface="Arial" panose="020B0604020202020204" pitchFamily="34" charset="0"/>
            </a:endParaRPr>
          </a:p>
          <a:p>
            <a:pPr>
              <a:buNone/>
            </a:pPr>
            <a:r>
              <a:rPr lang="en-US" u="sng" dirty="0">
                <a:solidFill>
                  <a:srgbClr val="0D0C39"/>
                </a:solidFill>
                <a:effectLst/>
                <a:latin typeface="Arial" panose="020B0604020202020204" pitchFamily="34" charset="0"/>
              </a:rPr>
              <a:t>Ongoing and future work:</a:t>
            </a:r>
          </a:p>
          <a:p>
            <a:pPr>
              <a:buNone/>
            </a:pPr>
            <a:r>
              <a:rPr lang="en-US" dirty="0">
                <a:solidFill>
                  <a:srgbClr val="0D0C39"/>
                </a:solidFill>
                <a:effectLst/>
                <a:latin typeface="Arial" panose="020B0604020202020204" pitchFamily="34" charset="0"/>
              </a:rPr>
              <a:t>Demonstration of the reuse processes</a:t>
            </a:r>
          </a:p>
          <a:p>
            <a:pPr>
              <a:buNone/>
            </a:pPr>
            <a:r>
              <a:rPr lang="en-US" dirty="0">
                <a:solidFill>
                  <a:srgbClr val="0D0C39"/>
                </a:solidFill>
                <a:effectLst/>
                <a:latin typeface="Arial" panose="020B0604020202020204" pitchFamily="34" charset="0"/>
              </a:rPr>
              <a:t>Specific management plan and transport ways</a:t>
            </a:r>
          </a:p>
          <a:p>
            <a:pPr>
              <a:buNone/>
            </a:pPr>
            <a:r>
              <a:rPr lang="en-US" dirty="0">
                <a:solidFill>
                  <a:srgbClr val="0D0C39"/>
                </a:solidFill>
                <a:effectLst/>
                <a:latin typeface="Arial" panose="020B0604020202020204" pitchFamily="34" charset="0"/>
              </a:rPr>
              <a:t>Identification and agreements with </a:t>
            </a:r>
            <a:r>
              <a:rPr lang="en-US" dirty="0">
                <a:solidFill>
                  <a:srgbClr val="0D0C39"/>
                </a:solidFill>
                <a:latin typeface="Arial" panose="020B0604020202020204" pitchFamily="34" charset="0"/>
              </a:rPr>
              <a:t>final reuse actors</a:t>
            </a:r>
            <a:endParaRPr lang="en-US" dirty="0">
              <a:solidFill>
                <a:srgbClr val="0D0C39"/>
              </a:solidFill>
              <a:effectLst/>
              <a:latin typeface="Arial" panose="020B0604020202020204" pitchFamily="34" charset="0"/>
            </a:endParaRPr>
          </a:p>
        </p:txBody>
      </p:sp>
      <p:graphicFrame>
        <p:nvGraphicFramePr>
          <p:cNvPr id="9" name="Graphique 8">
            <a:extLst>
              <a:ext uri="{FF2B5EF4-FFF2-40B4-BE49-F238E27FC236}">
                <a16:creationId xmlns:a16="http://schemas.microsoft.com/office/drawing/2014/main" id="{B2604369-D6CD-F8AA-67A0-01BFDDDBC48B}"/>
              </a:ext>
            </a:extLst>
          </p:cNvPr>
          <p:cNvGraphicFramePr/>
          <p:nvPr/>
        </p:nvGraphicFramePr>
        <p:xfrm>
          <a:off x="4358436" y="2427734"/>
          <a:ext cx="4676343" cy="2451677"/>
        </p:xfrm>
        <a:graphic>
          <a:graphicData uri="http://schemas.openxmlformats.org/drawingml/2006/chart">
            <c:chart xmlns:c="http://schemas.openxmlformats.org/drawingml/2006/chart" xmlns:r="http://schemas.openxmlformats.org/officeDocument/2006/relationships" r:id="rId2"/>
          </a:graphicData>
        </a:graphic>
      </p:graphicFrame>
      <p:sp>
        <p:nvSpPr>
          <p:cNvPr id="10" name="Title 4">
            <a:extLst>
              <a:ext uri="{FF2B5EF4-FFF2-40B4-BE49-F238E27FC236}">
                <a16:creationId xmlns:a16="http://schemas.microsoft.com/office/drawing/2014/main" id="{FEA93318-5DDC-4D55-ADE5-0C8647FD56DC}"/>
              </a:ext>
            </a:extLst>
          </p:cNvPr>
          <p:cNvSpPr>
            <a:spLocks noGrp="1"/>
          </p:cNvSpPr>
          <p:nvPr>
            <p:ph type="title"/>
          </p:nvPr>
        </p:nvSpPr>
        <p:spPr>
          <a:xfrm>
            <a:off x="440325" y="428580"/>
            <a:ext cx="8263350" cy="434391"/>
          </a:xfrm>
        </p:spPr>
        <p:txBody>
          <a:bodyPr/>
          <a:lstStyle/>
          <a:p>
            <a:r>
              <a:rPr lang="fr-CH" dirty="0" err="1"/>
              <a:t>Reuse</a:t>
            </a:r>
            <a:r>
              <a:rPr lang="en-CH"/>
              <a:t> of excavated materials</a:t>
            </a:r>
          </a:p>
        </p:txBody>
      </p:sp>
    </p:spTree>
    <p:extLst>
      <p:ext uri="{BB962C8B-B14F-4D97-AF65-F5344CB8AC3E}">
        <p14:creationId xmlns:p14="http://schemas.microsoft.com/office/powerpoint/2010/main" val="247927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a:t>Thank you </a:t>
            </a:r>
            <a:br>
              <a:rPr lang="en-US"/>
            </a:br>
            <a:r>
              <a:rPr lang="en-US"/>
              <a:t>for your attention.</a:t>
            </a:r>
            <a:br>
              <a:rPr lang="en-US"/>
            </a:br>
            <a:br>
              <a:rPr lang="en-US"/>
            </a:br>
            <a:r>
              <a:rPr lang="en-US" sz="2000"/>
              <a:t>This project has received funding from the European Union's Horizon 2020 research and innovation </a:t>
            </a:r>
            <a:r>
              <a:rPr lang="en-US" sz="2000" err="1"/>
              <a:t>programme</a:t>
            </a:r>
            <a:r>
              <a:rPr lang="en-US" sz="2000"/>
              <a:t> under the European Union's Horizon 2020 research and innovation </a:t>
            </a:r>
            <a:r>
              <a:rPr lang="en-US" sz="2000" err="1"/>
              <a:t>programme</a:t>
            </a:r>
            <a:r>
              <a:rPr lang="en-US" sz="2000"/>
              <a:t> under grant agreement No 951754.</a:t>
            </a:r>
            <a:endParaRPr lang="de-AT" sz="200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7</a:t>
            </a:fld>
            <a:endParaRPr lang="en-US"/>
          </a:p>
        </p:txBody>
      </p:sp>
      <p:sp>
        <p:nvSpPr>
          <p:cNvPr id="7" name="additional logos">
            <a:extLst>
              <a:ext uri="{FF2B5EF4-FFF2-40B4-BE49-F238E27FC236}">
                <a16:creationId xmlns:a16="http://schemas.microsoft.com/office/drawing/2014/main" id="{E5ADDAA3-1197-0B4E-B804-EFD1D3FA65FD}"/>
              </a:ext>
            </a:extLst>
          </p:cNvPr>
          <p:cNvSpPr/>
          <p:nvPr/>
        </p:nvSpPr>
        <p:spPr>
          <a:xfrm>
            <a:off x="5954886" y="87494"/>
            <a:ext cx="1929482"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a:solidFill>
                  <a:schemeClr val="bg1"/>
                </a:solidFill>
                <a:latin typeface="arial" panose="020B0604020202020204" pitchFamily="34" charset="0"/>
              </a:rPr>
              <a:t>Grant agreement No 951754</a:t>
            </a:r>
            <a:endParaRPr lang="en-CH" sz="900">
              <a:solidFill>
                <a:schemeClr val="bg1"/>
              </a:solidFill>
            </a:endParaRPr>
          </a:p>
        </p:txBody>
      </p:sp>
      <p:pic>
        <p:nvPicPr>
          <p:cNvPr id="12" name="Picture 11">
            <a:extLst>
              <a:ext uri="{FF2B5EF4-FFF2-40B4-BE49-F238E27FC236}">
                <a16:creationId xmlns:a16="http://schemas.microsoft.com/office/drawing/2014/main" id="{DBB044F7-DAD8-404A-ABED-E3458B21A0CB}"/>
              </a:ext>
            </a:extLst>
          </p:cNvPr>
          <p:cNvPicPr>
            <a:picLocks noChangeAspect="1"/>
          </p:cNvPicPr>
          <p:nvPr/>
        </p:nvPicPr>
        <p:blipFill>
          <a:blip r:embed="rId2"/>
          <a:stretch>
            <a:fillRect/>
          </a:stretch>
        </p:blipFill>
        <p:spPr>
          <a:xfrm>
            <a:off x="7884368" y="47751"/>
            <a:ext cx="410592" cy="275529"/>
          </a:xfrm>
          <a:prstGeom prst="rect">
            <a:avLst/>
          </a:prstGeom>
        </p:spPr>
      </p:pic>
      <p:pic>
        <p:nvPicPr>
          <p:cNvPr id="13" name="Picture 12">
            <a:extLst>
              <a:ext uri="{FF2B5EF4-FFF2-40B4-BE49-F238E27FC236}">
                <a16:creationId xmlns:a16="http://schemas.microsoft.com/office/drawing/2014/main" id="{F6393177-D379-FB4C-9020-8CC9C06AA08E}"/>
              </a:ext>
            </a:extLst>
          </p:cNvPr>
          <p:cNvPicPr>
            <a:picLocks noChangeAspect="1"/>
          </p:cNvPicPr>
          <p:nvPr/>
        </p:nvPicPr>
        <p:blipFill>
          <a:blip r:embed="rId3"/>
          <a:stretch>
            <a:fillRect/>
          </a:stretch>
        </p:blipFill>
        <p:spPr>
          <a:xfrm>
            <a:off x="8334708" y="47751"/>
            <a:ext cx="323850" cy="323850"/>
          </a:xfrm>
          <a:prstGeom prst="rect">
            <a:avLst/>
          </a:prstGeom>
        </p:spPr>
      </p:pic>
    </p:spTree>
    <p:extLst>
      <p:ext uri="{BB962C8B-B14F-4D97-AF65-F5344CB8AC3E}">
        <p14:creationId xmlns:p14="http://schemas.microsoft.com/office/powerpoint/2010/main" val="129495028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42723</TotalTime>
  <Words>785</Words>
  <Application>Microsoft Macintosh PowerPoint</Application>
  <PresentationFormat>On-screen Show (16:9)</PresentationFormat>
  <Paragraphs>95</Paragraphs>
  <Slides>7</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7</vt:i4>
      </vt:variant>
    </vt:vector>
  </HeadingPairs>
  <TitlesOfParts>
    <vt:vector size="16" baseType="lpstr">
      <vt:lpstr>Arial</vt:lpstr>
      <vt:lpstr>Arial</vt:lpstr>
      <vt:lpstr>Calibri</vt:lpstr>
      <vt:lpstr>Helvetica</vt:lpstr>
      <vt:lpstr>Times New Roman</vt:lpstr>
      <vt:lpstr>Wingdings</vt:lpstr>
      <vt:lpstr>Introslides</vt:lpstr>
      <vt:lpstr>Titleslides, Conclusion</vt:lpstr>
      <vt:lpstr>Content Slides - Deep Blue</vt:lpstr>
      <vt:lpstr>  ExcavatED materials management STRATEGY</vt:lpstr>
      <vt:lpstr>Management of excavated materials: rationale</vt:lpstr>
      <vt:lpstr>The reuse of excavated materials</vt:lpstr>
      <vt:lpstr>Provisional reference scenario for the  Tunnel Boring Machines (TBM)</vt:lpstr>
      <vt:lpstr>Innovative ideas for the reuse of excavated materials from FCC: from waste to functional soil</vt:lpstr>
      <vt:lpstr>Reuse of excavated materials</vt:lpstr>
      <vt:lpstr>Thank you  for your attention.  This project has received funding from the European Union's Horizon 2020 research and innovation programme under the European Union's Horizon 2020 research and innovation programme under grant agreement No 951754.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Luisa Ulrici</cp:lastModifiedBy>
  <cp:revision>204</cp:revision>
  <cp:lastPrinted>2022-05-25T12:27:32Z</cp:lastPrinted>
  <dcterms:created xsi:type="dcterms:W3CDTF">2020-10-27T09:23:42Z</dcterms:created>
  <dcterms:modified xsi:type="dcterms:W3CDTF">2025-07-15T13:44:33Z</dcterms:modified>
</cp:coreProperties>
</file>