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20"/>
  </p:notesMasterIdLst>
  <p:handoutMasterIdLst>
    <p:handoutMasterId r:id="rId21"/>
  </p:handoutMasterIdLst>
  <p:sldIdLst>
    <p:sldId id="263" r:id="rId4"/>
    <p:sldId id="1402" r:id="rId5"/>
    <p:sldId id="1415" r:id="rId6"/>
    <p:sldId id="1393" r:id="rId7"/>
    <p:sldId id="1413" r:id="rId8"/>
    <p:sldId id="345" r:id="rId9"/>
    <p:sldId id="1404" r:id="rId10"/>
    <p:sldId id="1411" r:id="rId11"/>
    <p:sldId id="1419" r:id="rId12"/>
    <p:sldId id="268" r:id="rId13"/>
    <p:sldId id="1408" r:id="rId14"/>
    <p:sldId id="1391" r:id="rId15"/>
    <p:sldId id="1407" r:id="rId16"/>
    <p:sldId id="274" r:id="rId17"/>
    <p:sldId id="277" r:id="rId18"/>
    <p:sldId id="1385" r:id="rId19"/>
  </p:sldIdLst>
  <p:sldSz cx="9144000" cy="5143500" type="screen16x9"/>
  <p:notesSz cx="7099300" cy="10234613"/>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1402"/>
            <p14:sldId id="1415"/>
            <p14:sldId id="1393"/>
            <p14:sldId id="1413"/>
            <p14:sldId id="345"/>
            <p14:sldId id="1404"/>
            <p14:sldId id="1411"/>
            <p14:sldId id="1419"/>
            <p14:sldId id="268"/>
            <p14:sldId id="1408"/>
            <p14:sldId id="1391"/>
            <p14:sldId id="1407"/>
            <p14:sldId id="274"/>
            <p14:sldId id="277"/>
            <p14:sldId id="1385"/>
          </p14:sldIdLst>
        </p14:section>
        <p14:section name="Toolbox Slides" id="{878827CB-F001-431E-8642-0DF02B629B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D202087-0C44-E5DD-7D4B-622EA2A3996C}" name="Luisa Ulrici" initials="LU" userId="S::luisa.ulrici@cern.ch::76a00bf5-b7d3-4248-8c75-b1a7fea8d3c1" providerId="AD"/>
  <p188:author id="{0464A2BE-8505-49A7-4464-CBFD2DC43651}" name="Corentin Lucas Pueyo" initials="CP" userId="S::corentin.lucas.pueyo@cern.ch::a79ca91c-c2f5-43b5-8691-93666c75ad85" providerId="AD"/>
  <p188:author id="{E00CE3E8-7882-8545-917E-1C87B9EE77DF}" name="Anna Cook" initials="AC" userId="ahlYtknK32EM5XREQ52iMKLKxub7PHly7FqikU4B9JE="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902"/>
    <a:srgbClr val="FFC000"/>
    <a:srgbClr val="9B6742"/>
    <a:srgbClr val="8D461A"/>
    <a:srgbClr val="FFFFFF"/>
    <a:srgbClr val="A07454"/>
    <a:srgbClr val="966542"/>
    <a:srgbClr val="A56A13"/>
    <a:srgbClr val="99703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15" autoAdjust="0"/>
    <p:restoredTop sz="96684" autoAdjust="0"/>
  </p:normalViewPr>
  <p:slideViewPr>
    <p:cSldViewPr>
      <p:cViewPr>
        <p:scale>
          <a:sx n="140" d="100"/>
          <a:sy n="140" d="100"/>
        </p:scale>
        <p:origin x="546" y="444"/>
      </p:cViewPr>
      <p:guideLst/>
    </p:cSldViewPr>
  </p:slideViewPr>
  <p:outlineViewPr>
    <p:cViewPr>
      <p:scale>
        <a:sx n="33" d="100"/>
        <a:sy n="33" d="100"/>
      </p:scale>
      <p:origin x="0" y="-9414"/>
    </p:cViewPr>
  </p:outlineViewPr>
  <p:notesTextViewPr>
    <p:cViewPr>
      <p:scale>
        <a:sx n="3" d="2"/>
        <a:sy n="3" d="2"/>
      </p:scale>
      <p:origin x="0" y="0"/>
    </p:cViewPr>
  </p:notesTextViewPr>
  <p:notesViewPr>
    <p:cSldViewPr>
      <p:cViewPr varScale="1">
        <p:scale>
          <a:sx n="124" d="100"/>
          <a:sy n="124" d="100"/>
        </p:scale>
        <p:origin x="759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microsoft.com/office/2018/10/relationships/authors" Target="authors.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2F03005-0B24-4E9F-B493-D27A0D4DA9F7}"/>
              </a:ext>
            </a:extLst>
          </p:cNvPr>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en-AT"/>
          </a:p>
        </p:txBody>
      </p:sp>
      <p:sp>
        <p:nvSpPr>
          <p:cNvPr id="3" name="Date Placeholder 2">
            <a:extLst>
              <a:ext uri="{FF2B5EF4-FFF2-40B4-BE49-F238E27FC236}">
                <a16:creationId xmlns:a16="http://schemas.microsoft.com/office/drawing/2014/main" id="{6446D43C-DE44-47A1-8A1F-2B44BC4A6B8F}"/>
              </a:ext>
            </a:extLst>
          </p:cNvPr>
          <p:cNvSpPr>
            <a:spLocks noGrp="1"/>
          </p:cNvSpPr>
          <p:nvPr>
            <p:ph type="dt" sz="quarter" idx="1"/>
          </p:nvPr>
        </p:nvSpPr>
        <p:spPr>
          <a:xfrm>
            <a:off x="4021294" y="0"/>
            <a:ext cx="3076363" cy="513508"/>
          </a:xfrm>
          <a:prstGeom prst="rect">
            <a:avLst/>
          </a:prstGeom>
        </p:spPr>
        <p:txBody>
          <a:bodyPr vert="horz" lIns="99048" tIns="49524" rIns="99048" bIns="49524" rtlCol="0"/>
          <a:lstStyle>
            <a:lvl1pPr algn="r">
              <a:defRPr sz="1300"/>
            </a:lvl1pPr>
          </a:lstStyle>
          <a:p>
            <a:fld id="{D46FA969-4DE4-4546-8BD0-1BFADA6107FB}" type="datetimeFigureOut">
              <a:rPr lang="en-AT" smtClean="0"/>
              <a:t>07/16/2025</a:t>
            </a:fld>
            <a:endParaRPr lang="en-AT"/>
          </a:p>
        </p:txBody>
      </p:sp>
      <p:sp>
        <p:nvSpPr>
          <p:cNvPr id="4" name="Footer Placeholder 3">
            <a:extLst>
              <a:ext uri="{FF2B5EF4-FFF2-40B4-BE49-F238E27FC236}">
                <a16:creationId xmlns:a16="http://schemas.microsoft.com/office/drawing/2014/main" id="{E39E40C0-488B-4FF5-8F86-646F25E095A8}"/>
              </a:ext>
            </a:extLst>
          </p:cNvPr>
          <p:cNvSpPr>
            <a:spLocks noGrp="1"/>
          </p:cNvSpPr>
          <p:nvPr>
            <p:ph type="ftr" sz="quarter" idx="2"/>
          </p:nvPr>
        </p:nvSpPr>
        <p:spPr>
          <a:xfrm>
            <a:off x="0" y="9721107"/>
            <a:ext cx="3076363" cy="513507"/>
          </a:xfrm>
          <a:prstGeom prst="rect">
            <a:avLst/>
          </a:prstGeom>
        </p:spPr>
        <p:txBody>
          <a:bodyPr vert="horz" lIns="99048" tIns="49524" rIns="99048" bIns="49524" rtlCol="0" anchor="b"/>
          <a:lstStyle>
            <a:lvl1pPr algn="l">
              <a:defRPr sz="1300"/>
            </a:lvl1pPr>
          </a:lstStyle>
          <a:p>
            <a:endParaRPr lang="en-AT"/>
          </a:p>
        </p:txBody>
      </p:sp>
      <p:sp>
        <p:nvSpPr>
          <p:cNvPr id="5" name="Slide Number Placeholder 4">
            <a:extLst>
              <a:ext uri="{FF2B5EF4-FFF2-40B4-BE49-F238E27FC236}">
                <a16:creationId xmlns:a16="http://schemas.microsoft.com/office/drawing/2014/main" id="{6EDA8FE0-95E2-4E75-9362-A46CB7EDFF87}"/>
              </a:ext>
            </a:extLst>
          </p:cNvPr>
          <p:cNvSpPr>
            <a:spLocks noGrp="1"/>
          </p:cNvSpPr>
          <p:nvPr>
            <p:ph type="sldNum" sz="quarter" idx="3"/>
          </p:nvPr>
        </p:nvSpPr>
        <p:spPr>
          <a:xfrm>
            <a:off x="4021294" y="9721107"/>
            <a:ext cx="3076363" cy="513507"/>
          </a:xfrm>
          <a:prstGeom prst="rect">
            <a:avLst/>
          </a:prstGeom>
        </p:spPr>
        <p:txBody>
          <a:bodyPr vert="horz" lIns="99048" tIns="49524" rIns="99048" bIns="49524" rtlCol="0" anchor="b"/>
          <a:lstStyle>
            <a:lvl1pPr algn="r">
              <a:defRPr sz="1300"/>
            </a:lvl1pPr>
          </a:lstStyle>
          <a:p>
            <a:fld id="{472B8ABB-D1BF-4FCD-98B1-1087867E5EBF}" type="slidenum">
              <a:rPr lang="en-AT" smtClean="0"/>
              <a:t>‹#›</a:t>
            </a:fld>
            <a:endParaRPr lang="en-AT"/>
          </a:p>
        </p:txBody>
      </p:sp>
    </p:spTree>
    <p:extLst>
      <p:ext uri="{BB962C8B-B14F-4D97-AF65-F5344CB8AC3E}">
        <p14:creationId xmlns:p14="http://schemas.microsoft.com/office/powerpoint/2010/main" val="12147598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de-AT"/>
          </a:p>
        </p:txBody>
      </p:sp>
      <p:sp>
        <p:nvSpPr>
          <p:cNvPr id="3" name="Datumsplatzhalter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BF05DC35-68C2-4BDA-9BF4-910782E0ECF3}" type="datetimeFigureOut">
              <a:rPr lang="de-AT" smtClean="0"/>
              <a:t>16.07.2025</a:t>
            </a:fld>
            <a:endParaRPr lang="de-AT"/>
          </a:p>
        </p:txBody>
      </p:sp>
      <p:sp>
        <p:nvSpPr>
          <p:cNvPr id="4" name="Folienbildplatzhalter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de-AT"/>
          </a:p>
        </p:txBody>
      </p:sp>
      <p:sp>
        <p:nvSpPr>
          <p:cNvPr id="5" name="Notizenplatzhalter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lang="de-AT"/>
          </a:p>
        </p:txBody>
      </p:sp>
      <p:sp>
        <p:nvSpPr>
          <p:cNvPr id="7" name="Foliennummernplatzhalter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F5C471-15A5-7DE6-0A36-1EA94E899F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32FEC0-60AC-C6DD-C185-398C2806DA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C9AD52-1BCE-1F26-C5B0-715E292A9717}"/>
              </a:ext>
            </a:extLst>
          </p:cNvPr>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342900" rtl="0" eaLnBrk="1" fontAlgn="auto" latinLnBrk="0" hangingPunct="1">
              <a:lnSpc>
                <a:spcPct val="100000"/>
              </a:lnSpc>
              <a:spcBef>
                <a:spcPts val="0"/>
              </a:spcBef>
              <a:spcAft>
                <a:spcPts val="0"/>
              </a:spcAft>
              <a:buClrTx/>
              <a:buSzTx/>
              <a:buFontTx/>
              <a:buNone/>
              <a:tabLst/>
              <a:defRPr/>
            </a:pPr>
            <a:endParaRPr lang="en-GB" baseline="30000" dirty="0"/>
          </a:p>
          <a:p>
            <a:pPr marL="0" marR="0" lvl="0" indent="0" algn="l" defTabSz="342900" rtl="0" eaLnBrk="1" fontAlgn="auto" latinLnBrk="0" hangingPunct="1">
              <a:lnSpc>
                <a:spcPct val="100000"/>
              </a:lnSpc>
              <a:spcBef>
                <a:spcPts val="0"/>
              </a:spcBef>
              <a:spcAft>
                <a:spcPts val="0"/>
              </a:spcAft>
              <a:buClrTx/>
              <a:buSzTx/>
              <a:buFontTx/>
              <a:buNone/>
              <a:tabLst/>
              <a:defRPr/>
            </a:pPr>
            <a:endParaRPr lang="en-GB" baseline="30000" dirty="0"/>
          </a:p>
        </p:txBody>
      </p:sp>
      <p:sp>
        <p:nvSpPr>
          <p:cNvPr id="4" name="Slide Number Placeholder 3">
            <a:extLst>
              <a:ext uri="{FF2B5EF4-FFF2-40B4-BE49-F238E27FC236}">
                <a16:creationId xmlns:a16="http://schemas.microsoft.com/office/drawing/2014/main" id="{4B67656B-F01D-616C-1739-53D30B80B94B}"/>
              </a:ext>
            </a:extLst>
          </p:cNvPr>
          <p:cNvSpPr>
            <a:spLocks noGrp="1"/>
          </p:cNvSpPr>
          <p:nvPr>
            <p:ph type="sldNum" sz="quarter" idx="5"/>
          </p:nvPr>
        </p:nvSpPr>
        <p:spPr/>
        <p:txBody>
          <a:bodyPr/>
          <a:lstStyle/>
          <a:p>
            <a:fld id="{CD7EBA44-2749-4505-B776-1307762B45EE}" type="slidenum">
              <a:rPr lang="de-AT" smtClean="0"/>
              <a:t>2</a:t>
            </a:fld>
            <a:endParaRPr lang="de-AT"/>
          </a:p>
        </p:txBody>
      </p:sp>
    </p:spTree>
    <p:extLst>
      <p:ext uri="{BB962C8B-B14F-4D97-AF65-F5344CB8AC3E}">
        <p14:creationId xmlns:p14="http://schemas.microsoft.com/office/powerpoint/2010/main" val="3420493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32C1A6-2E3A-4BB7-2BB9-A544A57CA7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48BCFE-1F9B-D0A4-E63F-B89C6BF7A3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604897-A8A2-A149-9F9F-B55F6EA64A2F}"/>
              </a:ext>
            </a:extLst>
          </p:cNvPr>
          <p:cNvSpPr>
            <a:spLocks noGrp="1"/>
          </p:cNvSpPr>
          <p:nvPr>
            <p:ph type="body" idx="1"/>
          </p:nvPr>
        </p:nvSpPr>
        <p:spPr/>
        <p:txBody>
          <a:bodyPr/>
          <a:lstStyle/>
          <a:p>
            <a:endParaRPr lang="en-AT" dirty="0"/>
          </a:p>
        </p:txBody>
      </p:sp>
      <p:sp>
        <p:nvSpPr>
          <p:cNvPr id="4" name="Slide Number Placeholder 3">
            <a:extLst>
              <a:ext uri="{FF2B5EF4-FFF2-40B4-BE49-F238E27FC236}">
                <a16:creationId xmlns:a16="http://schemas.microsoft.com/office/drawing/2014/main" id="{55544DAF-D348-69AB-EF21-5897ECD56AA6}"/>
              </a:ext>
            </a:extLst>
          </p:cNvPr>
          <p:cNvSpPr>
            <a:spLocks noGrp="1"/>
          </p:cNvSpPr>
          <p:nvPr>
            <p:ph type="sldNum" sz="quarter" idx="5"/>
          </p:nvPr>
        </p:nvSpPr>
        <p:spPr/>
        <p:txBody>
          <a:bodyPr/>
          <a:lstStyle/>
          <a:p>
            <a:fld id="{CD7EBA44-2749-4505-B776-1307762B45EE}" type="slidenum">
              <a:rPr lang="de-AT" smtClean="0"/>
              <a:t>11</a:t>
            </a:fld>
            <a:endParaRPr lang="de-AT"/>
          </a:p>
        </p:txBody>
      </p:sp>
    </p:spTree>
    <p:extLst>
      <p:ext uri="{BB962C8B-B14F-4D97-AF65-F5344CB8AC3E}">
        <p14:creationId xmlns:p14="http://schemas.microsoft.com/office/powerpoint/2010/main" val="2270645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dirty="0"/>
          </a:p>
        </p:txBody>
      </p:sp>
      <p:sp>
        <p:nvSpPr>
          <p:cNvPr id="4" name="Slide Number Placeholder 3"/>
          <p:cNvSpPr>
            <a:spLocks noGrp="1"/>
          </p:cNvSpPr>
          <p:nvPr>
            <p:ph type="sldNum" sz="quarter" idx="5"/>
          </p:nvPr>
        </p:nvSpPr>
        <p:spPr/>
        <p:txBody>
          <a:bodyPr/>
          <a:lstStyle/>
          <a:p>
            <a:fld id="{CD7EBA44-2749-4505-B776-1307762B45EE}" type="slidenum">
              <a:rPr lang="de-AT" smtClean="0"/>
              <a:t>12</a:t>
            </a:fld>
            <a:endParaRPr lang="de-AT"/>
          </a:p>
        </p:txBody>
      </p:sp>
    </p:spTree>
    <p:extLst>
      <p:ext uri="{BB962C8B-B14F-4D97-AF65-F5344CB8AC3E}">
        <p14:creationId xmlns:p14="http://schemas.microsoft.com/office/powerpoint/2010/main" val="1928702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69D84-2739-1D26-785F-3BD5CAEEF3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9E3CE0-60DB-3C6F-C8A2-3F5DBFD08B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DC246D-766A-206D-7F96-793FDBBB34D5}"/>
              </a:ext>
            </a:extLst>
          </p:cNvPr>
          <p:cNvSpPr>
            <a:spLocks noGrp="1"/>
          </p:cNvSpPr>
          <p:nvPr>
            <p:ph type="body" idx="1"/>
          </p:nvPr>
        </p:nvSpPr>
        <p:spPr/>
        <p:txBody>
          <a:bodyPr/>
          <a:lstStyle/>
          <a:p>
            <a:endParaRPr lang="en-AT" dirty="0"/>
          </a:p>
        </p:txBody>
      </p:sp>
      <p:sp>
        <p:nvSpPr>
          <p:cNvPr id="4" name="Slide Number Placeholder 3">
            <a:extLst>
              <a:ext uri="{FF2B5EF4-FFF2-40B4-BE49-F238E27FC236}">
                <a16:creationId xmlns:a16="http://schemas.microsoft.com/office/drawing/2014/main" id="{1611B563-9E34-F969-FD70-C5273BD63A9F}"/>
              </a:ext>
            </a:extLst>
          </p:cNvPr>
          <p:cNvSpPr>
            <a:spLocks noGrp="1"/>
          </p:cNvSpPr>
          <p:nvPr>
            <p:ph type="sldNum" sz="quarter" idx="5"/>
          </p:nvPr>
        </p:nvSpPr>
        <p:spPr/>
        <p:txBody>
          <a:bodyPr/>
          <a:lstStyle/>
          <a:p>
            <a:fld id="{CD7EBA44-2749-4505-B776-1307762B45EE}" type="slidenum">
              <a:rPr lang="de-AT" smtClean="0"/>
              <a:t>13</a:t>
            </a:fld>
            <a:endParaRPr lang="de-AT"/>
          </a:p>
        </p:txBody>
      </p:sp>
    </p:spTree>
    <p:extLst>
      <p:ext uri="{BB962C8B-B14F-4D97-AF65-F5344CB8AC3E}">
        <p14:creationId xmlns:p14="http://schemas.microsoft.com/office/powerpoint/2010/main" val="485522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7EBA44-2749-4505-B776-1307762B45EE}" type="slidenum">
              <a:rPr lang="de-AT" smtClean="0"/>
              <a:t>14</a:t>
            </a:fld>
            <a:endParaRPr lang="de-AT"/>
          </a:p>
        </p:txBody>
      </p:sp>
    </p:spTree>
    <p:extLst>
      <p:ext uri="{BB962C8B-B14F-4D97-AF65-F5344CB8AC3E}">
        <p14:creationId xmlns:p14="http://schemas.microsoft.com/office/powerpoint/2010/main" val="197028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dirty="0"/>
          </a:p>
        </p:txBody>
      </p:sp>
      <p:sp>
        <p:nvSpPr>
          <p:cNvPr id="4" name="Slide Number Placeholder 3"/>
          <p:cNvSpPr>
            <a:spLocks noGrp="1"/>
          </p:cNvSpPr>
          <p:nvPr>
            <p:ph type="sldNum" sz="quarter" idx="5"/>
          </p:nvPr>
        </p:nvSpPr>
        <p:spPr/>
        <p:txBody>
          <a:bodyPr/>
          <a:lstStyle/>
          <a:p>
            <a:fld id="{CD7EBA44-2749-4505-B776-1307762B45EE}" type="slidenum">
              <a:rPr lang="de-AT" smtClean="0"/>
              <a:t>16</a:t>
            </a:fld>
            <a:endParaRPr lang="de-AT"/>
          </a:p>
        </p:txBody>
      </p:sp>
    </p:spTree>
    <p:extLst>
      <p:ext uri="{BB962C8B-B14F-4D97-AF65-F5344CB8AC3E}">
        <p14:creationId xmlns:p14="http://schemas.microsoft.com/office/powerpoint/2010/main" val="4195728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7865D-A9E0-D0A0-5869-A2E465FF14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48C7B0-90DC-12E2-C847-417CDDA9D2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61E6EF-E094-E989-71CA-D70EBB61F1AB}"/>
              </a:ext>
            </a:extLst>
          </p:cNvPr>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endParaRPr lang="en-GB" baseline="30000" dirty="0"/>
          </a:p>
        </p:txBody>
      </p:sp>
      <p:sp>
        <p:nvSpPr>
          <p:cNvPr id="4" name="Slide Number Placeholder 3">
            <a:extLst>
              <a:ext uri="{FF2B5EF4-FFF2-40B4-BE49-F238E27FC236}">
                <a16:creationId xmlns:a16="http://schemas.microsoft.com/office/drawing/2014/main" id="{B9C8DFB9-06D5-B71A-1F2C-63F926E4796A}"/>
              </a:ext>
            </a:extLst>
          </p:cNvPr>
          <p:cNvSpPr>
            <a:spLocks noGrp="1"/>
          </p:cNvSpPr>
          <p:nvPr>
            <p:ph type="sldNum" sz="quarter" idx="5"/>
          </p:nvPr>
        </p:nvSpPr>
        <p:spPr/>
        <p:txBody>
          <a:bodyPr/>
          <a:lstStyle/>
          <a:p>
            <a:fld id="{CD7EBA44-2749-4505-B776-1307762B45EE}" type="slidenum">
              <a:rPr lang="de-AT" smtClean="0"/>
              <a:t>3</a:t>
            </a:fld>
            <a:endParaRPr lang="de-AT"/>
          </a:p>
        </p:txBody>
      </p:sp>
    </p:spTree>
    <p:extLst>
      <p:ext uri="{BB962C8B-B14F-4D97-AF65-F5344CB8AC3E}">
        <p14:creationId xmlns:p14="http://schemas.microsoft.com/office/powerpoint/2010/main" val="1968991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dirty="0"/>
          </a:p>
        </p:txBody>
      </p:sp>
      <p:sp>
        <p:nvSpPr>
          <p:cNvPr id="4" name="Slide Number Placeholder 3"/>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819099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89A7D5-5575-0E66-DBA7-9A87A6F40B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414BE2-5A2D-03F9-E446-C1A0F624F9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E39C43-A57F-6662-6142-4BE1E02EC3B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CDA2D40-96AA-BB0E-C326-AC1FEA924567}"/>
              </a:ext>
            </a:extLst>
          </p:cNvPr>
          <p:cNvSpPr>
            <a:spLocks noGrp="1"/>
          </p:cNvSpPr>
          <p:nvPr>
            <p:ph type="sldNum" sz="quarter" idx="5"/>
          </p:nvPr>
        </p:nvSpPr>
        <p:spPr/>
        <p:txBody>
          <a:bodyPr/>
          <a:lstStyle/>
          <a:p>
            <a:fld id="{CD7EBA44-2749-4505-B776-1307762B45EE}" type="slidenum">
              <a:rPr lang="de-AT" smtClean="0"/>
              <a:t>5</a:t>
            </a:fld>
            <a:endParaRPr lang="de-AT"/>
          </a:p>
        </p:txBody>
      </p:sp>
    </p:spTree>
    <p:extLst>
      <p:ext uri="{BB962C8B-B14F-4D97-AF65-F5344CB8AC3E}">
        <p14:creationId xmlns:p14="http://schemas.microsoft.com/office/powerpoint/2010/main" val="3478680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de-CH" dirty="0"/>
          </a:p>
          <a:p>
            <a:pPr marL="228600" indent="-228600">
              <a:buAutoNum type="arabicParenR"/>
            </a:pPr>
            <a:endParaRPr lang="en-US" dirty="0"/>
          </a:p>
        </p:txBody>
      </p:sp>
      <p:sp>
        <p:nvSpPr>
          <p:cNvPr id="4" name="Header Placeholder 3"/>
          <p:cNvSpPr>
            <a:spLocks noGrp="1"/>
          </p:cNvSpPr>
          <p:nvPr>
            <p:ph type="hdr" sz="quarter"/>
          </p:nvPr>
        </p:nvSpPr>
        <p:spPr/>
        <p:txBody>
          <a:bodyPr/>
          <a:lstStyle/>
          <a:p>
            <a:r>
              <a:rPr lang="de-AT"/>
              <a:t>fdfdfdf</a:t>
            </a:r>
          </a:p>
        </p:txBody>
      </p:sp>
      <p:sp>
        <p:nvSpPr>
          <p:cNvPr id="5" name="Footer Placeholder 4"/>
          <p:cNvSpPr>
            <a:spLocks noGrp="1"/>
          </p:cNvSpPr>
          <p:nvPr>
            <p:ph type="ftr" sz="quarter" idx="4"/>
          </p:nvPr>
        </p:nvSpPr>
        <p:spPr/>
        <p:txBody>
          <a:bodyPr/>
          <a:lstStyle/>
          <a:p>
            <a:r>
              <a:rPr lang="de-AT"/>
              <a:t>dfdfdfdfd</a:t>
            </a:r>
          </a:p>
        </p:txBody>
      </p:sp>
      <p:sp>
        <p:nvSpPr>
          <p:cNvPr id="6" name="Slide Number Placeholder 5"/>
          <p:cNvSpPr>
            <a:spLocks noGrp="1"/>
          </p:cNvSpPr>
          <p:nvPr>
            <p:ph type="sldNum" sz="quarter" idx="5"/>
          </p:nvPr>
        </p:nvSpPr>
        <p:spPr/>
        <p:txBody>
          <a:bodyPr/>
          <a:lstStyle/>
          <a:p>
            <a:fld id="{CD7EBA44-2749-4505-B776-1307762B45EE}" type="slidenum">
              <a:rPr lang="de-AT" smtClean="0"/>
              <a:t>6</a:t>
            </a:fld>
            <a:endParaRPr lang="de-AT"/>
          </a:p>
        </p:txBody>
      </p:sp>
    </p:spTree>
    <p:extLst>
      <p:ext uri="{BB962C8B-B14F-4D97-AF65-F5344CB8AC3E}">
        <p14:creationId xmlns:p14="http://schemas.microsoft.com/office/powerpoint/2010/main" val="2002816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DE3C1E-E0A7-F9A1-BF19-1181DF63E0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72558D-38B7-87CD-108D-D9EFB58751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5DD3B2-A43D-8329-2C07-8CB2A5E9DEEE}"/>
              </a:ext>
            </a:extLst>
          </p:cNvPr>
          <p:cNvSpPr>
            <a:spLocks noGrp="1"/>
          </p:cNvSpPr>
          <p:nvPr>
            <p:ph type="body" idx="1"/>
          </p:nvPr>
        </p:nvSpPr>
        <p:spPr/>
        <p:txBody>
          <a:bodyPr/>
          <a:lstStyle/>
          <a:p>
            <a:endParaRPr lang="de-DE" dirty="0"/>
          </a:p>
        </p:txBody>
      </p:sp>
      <p:sp>
        <p:nvSpPr>
          <p:cNvPr id="4" name="Slide Number Placeholder 3">
            <a:extLst>
              <a:ext uri="{FF2B5EF4-FFF2-40B4-BE49-F238E27FC236}">
                <a16:creationId xmlns:a16="http://schemas.microsoft.com/office/drawing/2014/main" id="{E8B4DE78-DCB7-13FA-B1D5-886AAE09B0E4}"/>
              </a:ext>
            </a:extLst>
          </p:cNvPr>
          <p:cNvSpPr>
            <a:spLocks noGrp="1"/>
          </p:cNvSpPr>
          <p:nvPr>
            <p:ph type="sldNum" sz="quarter" idx="5"/>
          </p:nvPr>
        </p:nvSpPr>
        <p:spPr/>
        <p:txBody>
          <a:bodyPr/>
          <a:lstStyle/>
          <a:p>
            <a:fld id="{CD7EBA44-2749-4505-B776-1307762B45EE}" type="slidenum">
              <a:rPr lang="de-AT" smtClean="0"/>
              <a:t>7</a:t>
            </a:fld>
            <a:endParaRPr lang="de-AT"/>
          </a:p>
        </p:txBody>
      </p:sp>
    </p:spTree>
    <p:extLst>
      <p:ext uri="{BB962C8B-B14F-4D97-AF65-F5344CB8AC3E}">
        <p14:creationId xmlns:p14="http://schemas.microsoft.com/office/powerpoint/2010/main" val="654660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8</a:t>
            </a:fld>
            <a:endParaRPr lang="de-AT"/>
          </a:p>
        </p:txBody>
      </p:sp>
    </p:spTree>
    <p:extLst>
      <p:ext uri="{BB962C8B-B14F-4D97-AF65-F5344CB8AC3E}">
        <p14:creationId xmlns:p14="http://schemas.microsoft.com/office/powerpoint/2010/main" val="3150282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05FC4A-C63E-B48F-84ED-CD16759CD4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30A1EF-2043-5018-135A-909925B725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332EF5-A2F1-655B-D1B6-573FFBA6251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B98B515-5FD0-8B9B-9A2D-F622EF9E61F6}"/>
              </a:ext>
            </a:extLst>
          </p:cNvPr>
          <p:cNvSpPr>
            <a:spLocks noGrp="1"/>
          </p:cNvSpPr>
          <p:nvPr>
            <p:ph type="sldNum" sz="quarter" idx="5"/>
          </p:nvPr>
        </p:nvSpPr>
        <p:spPr/>
        <p:txBody>
          <a:bodyPr/>
          <a:lstStyle/>
          <a:p>
            <a:fld id="{CD7EBA44-2749-4505-B776-1307762B45EE}" type="slidenum">
              <a:rPr lang="de-AT" smtClean="0"/>
              <a:t>9</a:t>
            </a:fld>
            <a:endParaRPr lang="de-AT"/>
          </a:p>
        </p:txBody>
      </p:sp>
    </p:spTree>
    <p:extLst>
      <p:ext uri="{BB962C8B-B14F-4D97-AF65-F5344CB8AC3E}">
        <p14:creationId xmlns:p14="http://schemas.microsoft.com/office/powerpoint/2010/main" val="2220955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i="0" dirty="0">
              <a:solidFill>
                <a:srgbClr val="000000"/>
              </a:solidFill>
              <a:effectLst/>
              <a:latin typeface="Inter"/>
            </a:endParaRPr>
          </a:p>
          <a:p>
            <a:endParaRPr lang="en-AT" dirty="0"/>
          </a:p>
        </p:txBody>
      </p:sp>
      <p:sp>
        <p:nvSpPr>
          <p:cNvPr id="4" name="Slide Number Placeholder 3"/>
          <p:cNvSpPr>
            <a:spLocks noGrp="1"/>
          </p:cNvSpPr>
          <p:nvPr>
            <p:ph type="sldNum" sz="quarter" idx="5"/>
          </p:nvPr>
        </p:nvSpPr>
        <p:spPr/>
        <p:txBody>
          <a:bodyPr/>
          <a:lstStyle/>
          <a:p>
            <a:fld id="{CD7EBA44-2749-4505-B776-1307762B45EE}" type="slidenum">
              <a:rPr lang="de-AT" smtClean="0"/>
              <a:t>10</a:t>
            </a:fld>
            <a:endParaRPr lang="de-AT"/>
          </a:p>
        </p:txBody>
      </p:sp>
    </p:spTree>
    <p:extLst>
      <p:ext uri="{BB962C8B-B14F-4D97-AF65-F5344CB8AC3E}">
        <p14:creationId xmlns:p14="http://schemas.microsoft.com/office/powerpoint/2010/main" val="2813780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svg"/><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7.tiff"/><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tif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
        <p:nvSpPr>
          <p:cNvPr id="15" name="Textfeld 3">
            <a:extLst>
              <a:ext uri="{FF2B5EF4-FFF2-40B4-BE49-F238E27FC236}">
                <a16:creationId xmlns:a16="http://schemas.microsoft.com/office/drawing/2014/main" id="{E445C060-C4D8-4396-B1FE-5ACF832790D7}"/>
              </a:ext>
            </a:extLst>
          </p:cNvPr>
          <p:cNvSpPr txBox="1"/>
          <p:nvPr userDrawn="1"/>
        </p:nvSpPr>
        <p:spPr>
          <a:xfrm>
            <a:off x="3503458" y="66280"/>
            <a:ext cx="2137084" cy="170071"/>
          </a:xfrm>
          <a:prstGeom prst="rect">
            <a:avLst/>
          </a:prstGeom>
          <a:noFill/>
        </p:spPr>
        <p:txBody>
          <a:bodyPr wrap="square" rtlCol="0">
            <a:noAutofit/>
          </a:bodyPr>
          <a:lstStyle/>
          <a:p>
            <a:pPr>
              <a:lnSpc>
                <a:spcPts val="1238"/>
              </a:lnSpc>
            </a:pPr>
            <a:r>
              <a:rPr lang="en-US" sz="900" dirty="0">
                <a:solidFill>
                  <a:schemeClr val="bg1"/>
                </a:solidFill>
              </a:rPr>
              <a:t>Corentin Pueyo, Christiana Staudinger</a:t>
            </a:r>
            <a:endParaRPr lang="de-AT" sz="900" dirty="0">
              <a:solidFill>
                <a:schemeClr val="bg1"/>
              </a:solidFill>
            </a:endParaRPr>
          </a:p>
        </p:txBody>
      </p:sp>
      <p:sp>
        <p:nvSpPr>
          <p:cNvPr id="17" name="Textfeld 4">
            <a:extLst>
              <a:ext uri="{FF2B5EF4-FFF2-40B4-BE49-F238E27FC236}">
                <a16:creationId xmlns:a16="http://schemas.microsoft.com/office/drawing/2014/main" id="{69819EEF-05DF-4132-BD33-35F92E7F4856}"/>
              </a:ext>
            </a:extLst>
          </p:cNvPr>
          <p:cNvSpPr txBox="1"/>
          <p:nvPr userDrawn="1"/>
        </p:nvSpPr>
        <p:spPr>
          <a:xfrm>
            <a:off x="6181690" y="72482"/>
            <a:ext cx="2038500" cy="170071"/>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18" name="additional logos">
            <a:extLst>
              <a:ext uri="{FF2B5EF4-FFF2-40B4-BE49-F238E27FC236}">
                <a16:creationId xmlns:a16="http://schemas.microsoft.com/office/drawing/2014/main" id="{6353CBB7-243A-49C9-A380-BF882386FA22}"/>
              </a:ext>
            </a:extLst>
          </p:cNvPr>
          <p:cNvSpPr/>
          <p:nvPr userDrawn="1"/>
        </p:nvSpPr>
        <p:spPr>
          <a:xfrm>
            <a:off x="1177118" y="71987"/>
            <a:ext cx="1475035" cy="235786"/>
          </a:xfrm>
          <a:prstGeom prst="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900" dirty="0">
                <a:solidFill>
                  <a:schemeClr val="bg1"/>
                </a:solidFill>
                <a:latin typeface="arial" panose="020B0604020202020204" pitchFamily="34" charset="0"/>
              </a:rPr>
              <a:t>Grant agreement No 951754</a:t>
            </a:r>
            <a:endParaRPr lang="en-CH" sz="900" dirty="0">
              <a:solidFill>
                <a:schemeClr val="bg1"/>
              </a:solidFill>
            </a:endParaRPr>
          </a:p>
        </p:txBody>
      </p:sp>
      <p:pic>
        <p:nvPicPr>
          <p:cNvPr id="19" name="Picture 18">
            <a:extLst>
              <a:ext uri="{FF2B5EF4-FFF2-40B4-BE49-F238E27FC236}">
                <a16:creationId xmlns:a16="http://schemas.microsoft.com/office/drawing/2014/main" id="{D883EC61-2E22-4869-9549-8955E7A2AF2E}"/>
              </a:ext>
            </a:extLst>
          </p:cNvPr>
          <p:cNvPicPr>
            <a:picLocks noChangeAspect="1"/>
          </p:cNvPicPr>
          <p:nvPr userDrawn="1"/>
        </p:nvPicPr>
        <p:blipFill>
          <a:blip r:embed="rId5"/>
          <a:stretch>
            <a:fillRect/>
          </a:stretch>
        </p:blipFill>
        <p:spPr>
          <a:xfrm>
            <a:off x="704934" y="46619"/>
            <a:ext cx="410592" cy="275529"/>
          </a:xfrm>
          <a:prstGeom prst="rect">
            <a:avLst/>
          </a:prstGeom>
        </p:spPr>
      </p:pic>
      <p:pic>
        <p:nvPicPr>
          <p:cNvPr id="4" name="Graphic 3">
            <a:extLst>
              <a:ext uri="{FF2B5EF4-FFF2-40B4-BE49-F238E27FC236}">
                <a16:creationId xmlns:a16="http://schemas.microsoft.com/office/drawing/2014/main" id="{EF03DDDE-C1C7-F3C5-ACCD-C8259CB467D4}"/>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28474" y="42424"/>
            <a:ext cx="554158" cy="283522"/>
          </a:xfrm>
          <a:prstGeom prst="rect">
            <a:avLst/>
          </a:prstGeom>
        </p:spPr>
      </p:pic>
      <p:pic>
        <p:nvPicPr>
          <p:cNvPr id="20" name="Picture 19">
            <a:extLst>
              <a:ext uri="{FF2B5EF4-FFF2-40B4-BE49-F238E27FC236}">
                <a16:creationId xmlns:a16="http://schemas.microsoft.com/office/drawing/2014/main" id="{47BC8A1B-4E12-6B8C-F07F-84F575B59D5B}"/>
              </a:ext>
            </a:extLst>
          </p:cNvPr>
          <p:cNvPicPr>
            <a:picLocks noChangeAspect="1"/>
          </p:cNvPicPr>
          <p:nvPr userDrawn="1"/>
        </p:nvPicPr>
        <p:blipFill>
          <a:blip r:embed="rId8"/>
          <a:stretch>
            <a:fillRect/>
          </a:stretch>
        </p:blipFill>
        <p:spPr>
          <a:xfrm>
            <a:off x="7639017" y="46619"/>
            <a:ext cx="271931" cy="271931"/>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
        <p:nvSpPr>
          <p:cNvPr id="11" name="Textfeld 3">
            <a:extLst>
              <a:ext uri="{FF2B5EF4-FFF2-40B4-BE49-F238E27FC236}">
                <a16:creationId xmlns:a16="http://schemas.microsoft.com/office/drawing/2014/main" id="{8F7284A0-98CC-AAAA-6BE3-7D315DDD6570}"/>
              </a:ext>
            </a:extLst>
          </p:cNvPr>
          <p:cNvSpPr txBox="1"/>
          <p:nvPr userDrawn="1"/>
        </p:nvSpPr>
        <p:spPr>
          <a:xfrm>
            <a:off x="3503458" y="66280"/>
            <a:ext cx="2137084" cy="170071"/>
          </a:xfrm>
          <a:prstGeom prst="rect">
            <a:avLst/>
          </a:prstGeom>
          <a:noFill/>
        </p:spPr>
        <p:txBody>
          <a:bodyPr wrap="square" rtlCol="0">
            <a:noAutofit/>
          </a:bodyPr>
          <a:lstStyle/>
          <a:p>
            <a:pPr>
              <a:lnSpc>
                <a:spcPts val="1238"/>
              </a:lnSpc>
            </a:pPr>
            <a:r>
              <a:rPr lang="en-US" sz="900" dirty="0">
                <a:solidFill>
                  <a:schemeClr val="bg1"/>
                </a:solidFill>
              </a:rPr>
              <a:t>Corentin Pueyo, Christiana Staudinger</a:t>
            </a:r>
            <a:endParaRPr lang="de-AT" sz="900" dirty="0">
              <a:solidFill>
                <a:schemeClr val="bg1"/>
              </a:solidFill>
            </a:endParaRPr>
          </a:p>
        </p:txBody>
      </p:sp>
      <p:sp>
        <p:nvSpPr>
          <p:cNvPr id="12" name="Textfeld 4">
            <a:extLst>
              <a:ext uri="{FF2B5EF4-FFF2-40B4-BE49-F238E27FC236}">
                <a16:creationId xmlns:a16="http://schemas.microsoft.com/office/drawing/2014/main" id="{DE4F828B-487F-EA6B-4BA2-00FCB57FFF49}"/>
              </a:ext>
            </a:extLst>
          </p:cNvPr>
          <p:cNvSpPr txBox="1"/>
          <p:nvPr userDrawn="1"/>
        </p:nvSpPr>
        <p:spPr>
          <a:xfrm>
            <a:off x="6181690" y="72482"/>
            <a:ext cx="2038500" cy="170071"/>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13" name="additional logos">
            <a:extLst>
              <a:ext uri="{FF2B5EF4-FFF2-40B4-BE49-F238E27FC236}">
                <a16:creationId xmlns:a16="http://schemas.microsoft.com/office/drawing/2014/main" id="{48035070-5AB0-F180-C81F-28CA9862373B}"/>
              </a:ext>
            </a:extLst>
          </p:cNvPr>
          <p:cNvSpPr/>
          <p:nvPr userDrawn="1"/>
        </p:nvSpPr>
        <p:spPr>
          <a:xfrm>
            <a:off x="1177118" y="71987"/>
            <a:ext cx="1475035" cy="235786"/>
          </a:xfrm>
          <a:prstGeom prst="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900" dirty="0">
                <a:solidFill>
                  <a:schemeClr val="bg1"/>
                </a:solidFill>
                <a:latin typeface="arial" panose="020B0604020202020204" pitchFamily="34" charset="0"/>
              </a:rPr>
              <a:t>Grant agreement No 951754</a:t>
            </a:r>
            <a:endParaRPr lang="en-CH" sz="900" dirty="0">
              <a:solidFill>
                <a:schemeClr val="bg1"/>
              </a:solidFill>
            </a:endParaRPr>
          </a:p>
        </p:txBody>
      </p:sp>
      <p:pic>
        <p:nvPicPr>
          <p:cNvPr id="14" name="Picture 13">
            <a:extLst>
              <a:ext uri="{FF2B5EF4-FFF2-40B4-BE49-F238E27FC236}">
                <a16:creationId xmlns:a16="http://schemas.microsoft.com/office/drawing/2014/main" id="{7B598079-DB7D-9329-6C6A-B3EA91904F8D}"/>
              </a:ext>
            </a:extLst>
          </p:cNvPr>
          <p:cNvPicPr>
            <a:picLocks noChangeAspect="1"/>
          </p:cNvPicPr>
          <p:nvPr userDrawn="1"/>
        </p:nvPicPr>
        <p:blipFill>
          <a:blip r:embed="rId4"/>
          <a:stretch>
            <a:fillRect/>
          </a:stretch>
        </p:blipFill>
        <p:spPr>
          <a:xfrm>
            <a:off x="704934" y="46619"/>
            <a:ext cx="410592" cy="275529"/>
          </a:xfrm>
          <a:prstGeom prst="rect">
            <a:avLst/>
          </a:prstGeom>
        </p:spPr>
      </p:pic>
      <p:pic>
        <p:nvPicPr>
          <p:cNvPr id="15" name="Graphic 14">
            <a:extLst>
              <a:ext uri="{FF2B5EF4-FFF2-40B4-BE49-F238E27FC236}">
                <a16:creationId xmlns:a16="http://schemas.microsoft.com/office/drawing/2014/main" id="{D125208B-CB39-C8D7-A430-01C20E0C46D1}"/>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028474" y="42424"/>
            <a:ext cx="554158" cy="283522"/>
          </a:xfrm>
          <a:prstGeom prst="rect">
            <a:avLst/>
          </a:prstGeom>
        </p:spPr>
      </p:pic>
      <p:pic>
        <p:nvPicPr>
          <p:cNvPr id="17" name="Picture 16">
            <a:extLst>
              <a:ext uri="{FF2B5EF4-FFF2-40B4-BE49-F238E27FC236}">
                <a16:creationId xmlns:a16="http://schemas.microsoft.com/office/drawing/2014/main" id="{9FE574F6-2403-466A-5571-15EC60365AA9}"/>
              </a:ext>
            </a:extLst>
          </p:cNvPr>
          <p:cNvPicPr>
            <a:picLocks noChangeAspect="1"/>
          </p:cNvPicPr>
          <p:nvPr userDrawn="1"/>
        </p:nvPicPr>
        <p:blipFill>
          <a:blip r:embed="rId7"/>
          <a:stretch>
            <a:fillRect/>
          </a:stretch>
        </p:blipFill>
        <p:spPr>
          <a:xfrm>
            <a:off x="7639017" y="46619"/>
            <a:ext cx="271931" cy="271931"/>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17" Type="http://schemas.openxmlformats.org/officeDocument/2006/relationships/image" Target="../media/image10.png"/><Relationship Id="rId2" Type="http://schemas.openxmlformats.org/officeDocument/2006/relationships/slideLayout" Target="../slideLayouts/slideLayout7.xml"/><Relationship Id="rId16" Type="http://schemas.openxmlformats.org/officeDocument/2006/relationships/image" Target="../media/image9.sv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8.pn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7.tif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
        <p:nvSpPr>
          <p:cNvPr id="10" name="Textfeld 3">
            <a:extLst>
              <a:ext uri="{FF2B5EF4-FFF2-40B4-BE49-F238E27FC236}">
                <a16:creationId xmlns:a16="http://schemas.microsoft.com/office/drawing/2014/main" id="{DBD82C17-48B6-9948-1E94-3E17A0164F5C}"/>
              </a:ext>
            </a:extLst>
          </p:cNvPr>
          <p:cNvSpPr txBox="1"/>
          <p:nvPr userDrawn="1"/>
        </p:nvSpPr>
        <p:spPr>
          <a:xfrm>
            <a:off x="3503458" y="66280"/>
            <a:ext cx="2137084" cy="170071"/>
          </a:xfrm>
          <a:prstGeom prst="rect">
            <a:avLst/>
          </a:prstGeom>
          <a:noFill/>
        </p:spPr>
        <p:txBody>
          <a:bodyPr wrap="square" rtlCol="0">
            <a:noAutofit/>
          </a:bodyPr>
          <a:lstStyle/>
          <a:p>
            <a:pPr>
              <a:lnSpc>
                <a:spcPts val="1238"/>
              </a:lnSpc>
            </a:pPr>
            <a:r>
              <a:rPr lang="en-US" sz="900" dirty="0">
                <a:solidFill>
                  <a:schemeClr val="bg1"/>
                </a:solidFill>
              </a:rPr>
              <a:t>Corentin Pueyo, Christiana Staudinger</a:t>
            </a:r>
            <a:endParaRPr lang="de-AT" sz="900" dirty="0">
              <a:solidFill>
                <a:schemeClr val="bg1"/>
              </a:solidFill>
            </a:endParaRPr>
          </a:p>
        </p:txBody>
      </p:sp>
      <p:sp>
        <p:nvSpPr>
          <p:cNvPr id="14" name="Textfeld 4">
            <a:extLst>
              <a:ext uri="{FF2B5EF4-FFF2-40B4-BE49-F238E27FC236}">
                <a16:creationId xmlns:a16="http://schemas.microsoft.com/office/drawing/2014/main" id="{4D8E0428-6D62-B765-195C-845C89E43A7D}"/>
              </a:ext>
            </a:extLst>
          </p:cNvPr>
          <p:cNvSpPr txBox="1"/>
          <p:nvPr userDrawn="1"/>
        </p:nvSpPr>
        <p:spPr>
          <a:xfrm>
            <a:off x="6181690" y="72482"/>
            <a:ext cx="2038500" cy="170071"/>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15" name="additional logos">
            <a:extLst>
              <a:ext uri="{FF2B5EF4-FFF2-40B4-BE49-F238E27FC236}">
                <a16:creationId xmlns:a16="http://schemas.microsoft.com/office/drawing/2014/main" id="{1BE83E85-4F9A-4876-7B5B-9B552AC5A6BF}"/>
              </a:ext>
            </a:extLst>
          </p:cNvPr>
          <p:cNvSpPr/>
          <p:nvPr userDrawn="1"/>
        </p:nvSpPr>
        <p:spPr>
          <a:xfrm>
            <a:off x="1177118" y="71987"/>
            <a:ext cx="1475035" cy="235786"/>
          </a:xfrm>
          <a:prstGeom prst="rect">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GB" sz="900" dirty="0">
                <a:solidFill>
                  <a:schemeClr val="bg1"/>
                </a:solidFill>
                <a:latin typeface="arial" panose="020B0604020202020204" pitchFamily="34" charset="0"/>
              </a:rPr>
              <a:t>Grant agreement No 951754</a:t>
            </a:r>
            <a:endParaRPr lang="en-CH" sz="900" dirty="0">
              <a:solidFill>
                <a:schemeClr val="bg1"/>
              </a:solidFill>
            </a:endParaRPr>
          </a:p>
        </p:txBody>
      </p:sp>
      <p:pic>
        <p:nvPicPr>
          <p:cNvPr id="16" name="Picture 15">
            <a:extLst>
              <a:ext uri="{FF2B5EF4-FFF2-40B4-BE49-F238E27FC236}">
                <a16:creationId xmlns:a16="http://schemas.microsoft.com/office/drawing/2014/main" id="{A7520BC9-B357-1061-0A6F-8559548C3755}"/>
              </a:ext>
            </a:extLst>
          </p:cNvPr>
          <p:cNvPicPr>
            <a:picLocks noChangeAspect="1"/>
          </p:cNvPicPr>
          <p:nvPr userDrawn="1"/>
        </p:nvPicPr>
        <p:blipFill>
          <a:blip r:embed="rId14"/>
          <a:stretch>
            <a:fillRect/>
          </a:stretch>
        </p:blipFill>
        <p:spPr>
          <a:xfrm>
            <a:off x="704934" y="46619"/>
            <a:ext cx="410592" cy="275529"/>
          </a:xfrm>
          <a:prstGeom prst="rect">
            <a:avLst/>
          </a:prstGeom>
        </p:spPr>
      </p:pic>
      <p:pic>
        <p:nvPicPr>
          <p:cNvPr id="18" name="Graphic 17">
            <a:extLst>
              <a:ext uri="{FF2B5EF4-FFF2-40B4-BE49-F238E27FC236}">
                <a16:creationId xmlns:a16="http://schemas.microsoft.com/office/drawing/2014/main" id="{8FE4221A-193E-A889-867B-A9593DD1B911}"/>
              </a:ext>
            </a:extLst>
          </p:cNvPr>
          <p:cNvPicPr>
            <a:picLocks noChangeAspect="1"/>
          </p:cNvPicPr>
          <p:nvPr userDrawn="1"/>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028474" y="42424"/>
            <a:ext cx="554158" cy="283522"/>
          </a:xfrm>
          <a:prstGeom prst="rect">
            <a:avLst/>
          </a:prstGeom>
        </p:spPr>
      </p:pic>
      <p:pic>
        <p:nvPicPr>
          <p:cNvPr id="19" name="Picture 18">
            <a:extLst>
              <a:ext uri="{FF2B5EF4-FFF2-40B4-BE49-F238E27FC236}">
                <a16:creationId xmlns:a16="http://schemas.microsoft.com/office/drawing/2014/main" id="{9FD139F2-2538-4D56-5BD5-DECDC25F298B}"/>
              </a:ext>
            </a:extLst>
          </p:cNvPr>
          <p:cNvPicPr>
            <a:picLocks noChangeAspect="1"/>
          </p:cNvPicPr>
          <p:nvPr userDrawn="1"/>
        </p:nvPicPr>
        <p:blipFill>
          <a:blip r:embed="rId17"/>
          <a:stretch>
            <a:fillRect/>
          </a:stretch>
        </p:blipFill>
        <p:spPr>
          <a:xfrm>
            <a:off x="7639017" y="46619"/>
            <a:ext cx="271931" cy="271931"/>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jpe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1.xml.rels><?xml version="1.0" encoding="UTF-8" standalone="yes"?>
<Relationships xmlns="http://schemas.openxmlformats.org/package/2006/relationships"><Relationship Id="rId3" Type="http://schemas.openxmlformats.org/officeDocument/2006/relationships/hyperlink" Target="https://auxilhaie.chambres-agriculture.fr/Formulaire/Index?pAuxilherbe=0" TargetMode="External"/><Relationship Id="rId2" Type="http://schemas.openxmlformats.org/officeDocument/2006/relationships/notesSlide" Target="../notesSlides/notesSlide10.xml"/><Relationship Id="rId1" Type="http://schemas.openxmlformats.org/officeDocument/2006/relationships/slideLayout" Target="../slideLayouts/slideLayout11.xml"/><Relationship Id="rId5" Type="http://schemas.openxmlformats.org/officeDocument/2006/relationships/image" Target="../media/image55.png"/><Relationship Id="rId4" Type="http://schemas.openxmlformats.org/officeDocument/2006/relationships/image" Target="../media/image54.png"/></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58.png"/><Relationship Id="rId5" Type="http://schemas.openxmlformats.org/officeDocument/2006/relationships/image" Target="../media/image57.jpeg"/><Relationship Id="rId4" Type="http://schemas.openxmlformats.org/officeDocument/2006/relationships/image" Target="../media/image56.jpeg"/></Relationships>
</file>

<file path=ppt/slides/_rels/slide1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65.jpe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64.png"/><Relationship Id="rId5" Type="http://schemas.openxmlformats.org/officeDocument/2006/relationships/image" Target="../media/image63.jpeg"/><Relationship Id="rId4" Type="http://schemas.openxmlformats.org/officeDocument/2006/relationships/image" Target="../media/image62.jpe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hyperlink" Target="https://eur-lex.europa.eu/legal-content/EN/TXT/?uri=CELEX:52006DC0231" TargetMode="Externa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hyperlink" Target="https://eur-lex.europa.eu/legal-content/EN/TXT/?uri=CELEX:52006DC0231"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svg"/><Relationship Id="rId12"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4.png"/></Relationships>
</file>

<file path=ppt/slides/_rels/slide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40.png"/><Relationship Id="rId5" Type="http://schemas.openxmlformats.org/officeDocument/2006/relationships/image" Target="../media/image39.jpeg"/><Relationship Id="rId4" Type="http://schemas.openxmlformats.org/officeDocument/2006/relationships/image" Target="../media/image38.jpeg"/></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16.xml"/><Relationship Id="rId5" Type="http://schemas.openxmlformats.org/officeDocument/2006/relationships/image" Target="../media/image48.png"/><Relationship Id="rId4" Type="http://schemas.openxmlformats.org/officeDocument/2006/relationships/image" Target="../media/image4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a:xfrm>
            <a:off x="251521" y="3075806"/>
            <a:ext cx="8568952" cy="1835972"/>
          </a:xfrm>
        </p:spPr>
        <p:txBody>
          <a:bodyPr/>
          <a:lstStyle/>
          <a:p>
            <a:endParaRPr lang="en-US" dirty="0"/>
          </a:p>
          <a:p>
            <a:r>
              <a:rPr lang="en-US" dirty="0"/>
              <a:t>Christiana Staudinger</a:t>
            </a:r>
            <a:r>
              <a:rPr lang="en-US" baseline="30000" dirty="0"/>
              <a:t>1</a:t>
            </a:r>
            <a:r>
              <a:rPr lang="en-US" dirty="0"/>
              <a:t>, Corentin Pueyo</a:t>
            </a:r>
            <a:r>
              <a:rPr lang="en-US" baseline="30000" dirty="0"/>
              <a:t>2</a:t>
            </a:r>
            <a:r>
              <a:rPr lang="en-US" dirty="0"/>
              <a:t>, Luisa Ulrici</a:t>
            </a:r>
            <a:r>
              <a:rPr lang="en-US" baseline="30000" dirty="0"/>
              <a:t>2</a:t>
            </a:r>
            <a:r>
              <a:rPr lang="en-US" dirty="0"/>
              <a:t>, Maha-Deeb Collet</a:t>
            </a:r>
            <a:r>
              <a:rPr lang="en-US" baseline="30000" dirty="0"/>
              <a:t>3</a:t>
            </a:r>
            <a:r>
              <a:rPr lang="en-US" dirty="0"/>
              <a:t>, Pascal Boivin</a:t>
            </a:r>
            <a:r>
              <a:rPr lang="en-US" baseline="30000" dirty="0"/>
              <a:t>3</a:t>
            </a:r>
            <a:r>
              <a:rPr lang="en-US" dirty="0"/>
              <a:t>, Ali Kanso</a:t>
            </a:r>
            <a:r>
              <a:rPr lang="en-US" baseline="30000" dirty="0"/>
              <a:t>4</a:t>
            </a:r>
            <a:r>
              <a:rPr lang="en-US" dirty="0"/>
              <a:t>, Gaylord Machinet</a:t>
            </a:r>
            <a:r>
              <a:rPr lang="en-US" baseline="30000" dirty="0"/>
              <a:t>4</a:t>
            </a:r>
            <a:r>
              <a:rPr lang="en-US" dirty="0"/>
              <a:t>, Maha Chalhoub</a:t>
            </a:r>
            <a:r>
              <a:rPr lang="en-US" baseline="30000" dirty="0"/>
              <a:t>5</a:t>
            </a:r>
            <a:r>
              <a:rPr lang="en-US" dirty="0"/>
              <a:t>, Philippe Bataillard</a:t>
            </a:r>
            <a:r>
              <a:rPr lang="en-US" baseline="30000" dirty="0"/>
              <a:t>5</a:t>
            </a:r>
            <a:r>
              <a:rPr lang="en-US" dirty="0"/>
              <a:t>, Samuel Coussy</a:t>
            </a:r>
            <a:r>
              <a:rPr lang="en-US" baseline="30000" dirty="0"/>
              <a:t>5</a:t>
            </a:r>
            <a:r>
              <a:rPr lang="en-US" dirty="0"/>
              <a:t>, Charles Cartannaz</a:t>
            </a:r>
            <a:r>
              <a:rPr lang="en-US" baseline="30000" dirty="0"/>
              <a:t>5</a:t>
            </a:r>
            <a:r>
              <a:rPr lang="en-US" dirty="0"/>
              <a:t> , Noémie Dubrac</a:t>
            </a:r>
            <a:r>
              <a:rPr lang="en-US" baseline="30000" dirty="0"/>
              <a:t>5</a:t>
            </a:r>
            <a:r>
              <a:rPr lang="en-US" dirty="0"/>
              <a:t>, Markus Marchhart</a:t>
            </a:r>
            <a:r>
              <a:rPr lang="en-US" baseline="30000" dirty="0"/>
              <a:t>6</a:t>
            </a:r>
            <a:r>
              <a:rPr lang="en-US" dirty="0"/>
              <a:t>, Hannes Pavetits</a:t>
            </a:r>
            <a:r>
              <a:rPr lang="en-US" baseline="30000" dirty="0"/>
              <a:t>7</a:t>
            </a:r>
            <a:r>
              <a:rPr lang="en-US" dirty="0"/>
              <a:t>, Hans-Peter Kaul</a:t>
            </a:r>
            <a:r>
              <a:rPr lang="en-US" baseline="30000" dirty="0"/>
              <a:t>1</a:t>
            </a:r>
            <a:r>
              <a:rPr lang="en-US" dirty="0"/>
              <a:t>, Olivier Duboc</a:t>
            </a:r>
            <a:r>
              <a:rPr lang="en-US" baseline="30000" dirty="0"/>
              <a:t>1,</a:t>
            </a:r>
            <a:r>
              <a:rPr lang="en-US" dirty="0"/>
              <a:t> Johannes Gutleber</a:t>
            </a:r>
            <a:r>
              <a:rPr lang="en-US" baseline="30000" dirty="0"/>
              <a:t>2</a:t>
            </a:r>
            <a:r>
              <a:rPr lang="en-US" dirty="0"/>
              <a:t> </a:t>
            </a:r>
          </a:p>
          <a:p>
            <a:endParaRPr lang="en-US" dirty="0"/>
          </a:p>
          <a:p>
            <a:r>
              <a:rPr lang="en-US" baseline="30000" dirty="0"/>
              <a:t>1</a:t>
            </a:r>
            <a:r>
              <a:rPr lang="en-US" dirty="0"/>
              <a:t>University of Natural Resources and Life Sciences (BOKU), Vienna, Austria, </a:t>
            </a:r>
            <a:r>
              <a:rPr lang="en-US" baseline="30000" dirty="0"/>
              <a:t>2</a:t>
            </a:r>
            <a:r>
              <a:rPr lang="en-US" dirty="0"/>
              <a:t>CERN, Geneva, Switzerland,</a:t>
            </a:r>
          </a:p>
          <a:p>
            <a:r>
              <a:rPr lang="en-US" baseline="30000" dirty="0"/>
              <a:t>3</a:t>
            </a:r>
            <a:r>
              <a:rPr lang="en-US" dirty="0"/>
              <a:t>University of Applied Sciences of Western Switzerland (HEPIA), Geneva, Switzerland, </a:t>
            </a:r>
            <a:r>
              <a:rPr lang="en-US" baseline="30000" dirty="0"/>
              <a:t>4</a:t>
            </a:r>
            <a:r>
              <a:rPr lang="en-US" dirty="0"/>
              <a:t>Microhumus, Vandoeuvre-les-Nancy, France, </a:t>
            </a:r>
            <a:r>
              <a:rPr lang="en-US" baseline="30000" dirty="0"/>
              <a:t>5</a:t>
            </a:r>
            <a:r>
              <a:rPr lang="en-US" dirty="0"/>
              <a:t>French Geological Survey (BRGM), Orléans, France, </a:t>
            </a:r>
            <a:r>
              <a:rPr lang="en-US" baseline="30000" dirty="0"/>
              <a:t>6</a:t>
            </a:r>
            <a:r>
              <a:rPr lang="en-GB" dirty="0"/>
              <a:t>Business Engineering for Control Centers GmbH , </a:t>
            </a:r>
            <a:r>
              <a:rPr lang="en-US" dirty="0"/>
              <a:t>Vienna, Austria, </a:t>
            </a:r>
            <a:r>
              <a:rPr lang="en-US" baseline="30000" dirty="0"/>
              <a:t>7</a:t>
            </a:r>
            <a:r>
              <a:rPr lang="en-US" dirty="0"/>
              <a:t>Pavetits Consultancy, Soral, Switzerland</a:t>
            </a:r>
          </a:p>
          <a:p>
            <a:endParaRPr lang="en-GB" dirty="0"/>
          </a:p>
          <a:p>
            <a:endParaRPr lang="en-US" dirty="0"/>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1</a:t>
            </a:fld>
            <a:endParaRPr lang="en-US" noProof="0" dirty="0"/>
          </a:p>
        </p:txBody>
      </p:sp>
      <p:sp>
        <p:nvSpPr>
          <p:cNvPr id="8" name="TextBox 7">
            <a:extLst>
              <a:ext uri="{FF2B5EF4-FFF2-40B4-BE49-F238E27FC236}">
                <a16:creationId xmlns:a16="http://schemas.microsoft.com/office/drawing/2014/main" id="{A5CB7A51-41ED-1544-0F1E-3EC37E41217F}"/>
              </a:ext>
            </a:extLst>
          </p:cNvPr>
          <p:cNvSpPr txBox="1"/>
          <p:nvPr/>
        </p:nvSpPr>
        <p:spPr>
          <a:xfrm>
            <a:off x="971600" y="2217807"/>
            <a:ext cx="7056784" cy="707886"/>
          </a:xfrm>
          <a:prstGeom prst="rect">
            <a:avLst/>
          </a:prstGeom>
          <a:noFill/>
        </p:spPr>
        <p:txBody>
          <a:bodyPr wrap="square">
            <a:spAutoFit/>
          </a:bodyPr>
          <a:lstStyle/>
          <a:p>
            <a:pPr algn="ctr"/>
            <a:r>
              <a:rPr lang="en-US" sz="2000" dirty="0">
                <a:solidFill>
                  <a:schemeClr val="bg1"/>
                </a:solidFill>
              </a:rPr>
              <a:t>A platform for developing quality-managed processes for constructing soil from geological excavation materials</a:t>
            </a:r>
          </a:p>
        </p:txBody>
      </p:sp>
      <p:pic>
        <p:nvPicPr>
          <p:cNvPr id="22" name="Picture 21" descr="A logo with a black background&#10;&#10;AI-generated content may be incorrect.">
            <a:extLst>
              <a:ext uri="{FF2B5EF4-FFF2-40B4-BE49-F238E27FC236}">
                <a16:creationId xmlns:a16="http://schemas.microsoft.com/office/drawing/2014/main" id="{4FD1D7B8-B0B6-1DDD-49B8-3C0B169F51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9825" y="496785"/>
            <a:ext cx="4072344" cy="1721022"/>
          </a:xfrm>
          <a:prstGeom prst="rect">
            <a:avLst/>
          </a:prstGeom>
        </p:spPr>
      </p:pic>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platzhalter 12">
            <a:extLst>
              <a:ext uri="{FF2B5EF4-FFF2-40B4-BE49-F238E27FC236}">
                <a16:creationId xmlns:a16="http://schemas.microsoft.com/office/drawing/2014/main" id="{5BD568D7-9D3D-DBAD-21E3-ED391219AD29}"/>
              </a:ext>
            </a:extLst>
          </p:cNvPr>
          <p:cNvPicPr>
            <a:picLocks noChangeAspect="1"/>
          </p:cNvPicPr>
          <p:nvPr/>
        </p:nvPicPr>
        <p:blipFill rotWithShape="1">
          <a:blip r:embed="rId3">
            <a:extLst>
              <a:ext uri="{28A0092B-C50C-407E-A947-70E740481C1C}">
                <a14:useLocalDpi xmlns:a14="http://schemas.microsoft.com/office/drawing/2010/main" val="0"/>
              </a:ext>
            </a:extLst>
          </a:blip>
          <a:srcRect b="9553"/>
          <a:stretch/>
        </p:blipFill>
        <p:spPr>
          <a:xfrm>
            <a:off x="755576" y="1205692"/>
            <a:ext cx="1526921" cy="1463613"/>
          </a:xfrm>
          <a:prstGeom prst="rect">
            <a:avLst/>
          </a:prstGeom>
        </p:spPr>
      </p:pic>
      <p:sp>
        <p:nvSpPr>
          <p:cNvPr id="5" name="Titel 4">
            <a:extLst>
              <a:ext uri="{FF2B5EF4-FFF2-40B4-BE49-F238E27FC236}">
                <a16:creationId xmlns:a16="http://schemas.microsoft.com/office/drawing/2014/main" id="{8A6DCA59-2BB5-4849-8022-18B90C2667A2}"/>
              </a:ext>
            </a:extLst>
          </p:cNvPr>
          <p:cNvSpPr>
            <a:spLocks noGrp="1"/>
          </p:cNvSpPr>
          <p:nvPr>
            <p:ph type="title"/>
          </p:nvPr>
        </p:nvSpPr>
        <p:spPr>
          <a:xfrm>
            <a:off x="442800" y="577800"/>
            <a:ext cx="8263350" cy="481782"/>
          </a:xfrm>
        </p:spPr>
        <p:txBody>
          <a:bodyPr/>
          <a:lstStyle/>
          <a:p>
            <a:r>
              <a:rPr lang="en-US" dirty="0"/>
              <a:t>Shapes of hedgerows, benefits and drawbacks</a:t>
            </a:r>
          </a:p>
        </p:txBody>
      </p:sp>
      <p:pic>
        <p:nvPicPr>
          <p:cNvPr id="13" name="Bildplatzhalter 12">
            <a:extLst>
              <a:ext uri="{FF2B5EF4-FFF2-40B4-BE49-F238E27FC236}">
                <a16:creationId xmlns:a16="http://schemas.microsoft.com/office/drawing/2014/main" id="{DBB0CCC1-B14E-4B44-A226-A370BB7529DF}"/>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tretch>
            <a:fillRect/>
          </a:stretch>
        </p:blipFill>
        <p:spPr>
          <a:xfrm>
            <a:off x="800678" y="2701042"/>
            <a:ext cx="1333651" cy="1854155"/>
          </a:xfrm>
        </p:spPr>
      </p:pic>
      <p:sp>
        <p:nvSpPr>
          <p:cNvPr id="9" name="Foliennummernplatzhalter 1">
            <a:extLst>
              <a:ext uri="{FF2B5EF4-FFF2-40B4-BE49-F238E27FC236}">
                <a16:creationId xmlns:a16="http://schemas.microsoft.com/office/drawing/2014/main" id="{6A392D65-530B-4B47-8A8D-2C885F822756}"/>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sp>
        <p:nvSpPr>
          <p:cNvPr id="15" name="Textplatzhalter 8">
            <a:extLst>
              <a:ext uri="{FF2B5EF4-FFF2-40B4-BE49-F238E27FC236}">
                <a16:creationId xmlns:a16="http://schemas.microsoft.com/office/drawing/2014/main" id="{ADA541A9-6F9F-45CD-9F4A-514AA2B41EF8}"/>
              </a:ext>
            </a:extLst>
          </p:cNvPr>
          <p:cNvSpPr txBox="1">
            <a:spLocks/>
          </p:cNvSpPr>
          <p:nvPr/>
        </p:nvSpPr>
        <p:spPr>
          <a:xfrm>
            <a:off x="4834991" y="1061205"/>
            <a:ext cx="4023000" cy="3820633"/>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buNone/>
            </a:pPr>
            <a:r>
              <a:rPr lang="en-GB" b="1" dirty="0"/>
              <a:t>Definition</a:t>
            </a:r>
          </a:p>
          <a:p>
            <a:pPr marL="0" lvl="1" indent="0">
              <a:buNone/>
            </a:pPr>
            <a:r>
              <a:rPr lang="en-GB" dirty="0"/>
              <a:t>A row of bushes, trees and plants usually growing along  a bank bordering a country land or between fields. Size limits for classification depend on country (min 20-25 m length, 1 row of trees to 5 or 25 m width).</a:t>
            </a:r>
          </a:p>
          <a:p>
            <a:pPr marL="0" lvl="1" indent="0">
              <a:buNone/>
            </a:pPr>
            <a:endParaRPr lang="en-GB" dirty="0"/>
          </a:p>
          <a:p>
            <a:pPr marL="0" lvl="1" indent="0">
              <a:buNone/>
            </a:pPr>
            <a:r>
              <a:rPr lang="en-GB" b="1" dirty="0"/>
              <a:t>Benefits</a:t>
            </a:r>
          </a:p>
          <a:p>
            <a:pPr lvl="1"/>
            <a:r>
              <a:rPr lang="en-GB" dirty="0"/>
              <a:t>Soil erosion mitigation</a:t>
            </a:r>
          </a:p>
          <a:p>
            <a:pPr lvl="1"/>
            <a:r>
              <a:rPr lang="en-GB" dirty="0"/>
              <a:t>Beneficial microclimate: flood and drought prevention</a:t>
            </a:r>
          </a:p>
          <a:p>
            <a:pPr lvl="1"/>
            <a:r>
              <a:rPr lang="en-GB" dirty="0"/>
              <a:t>Biodiversity: e.g. long-term habitat for wild bees</a:t>
            </a:r>
          </a:p>
          <a:p>
            <a:pPr lvl="1"/>
            <a:r>
              <a:rPr lang="en-GB" dirty="0"/>
              <a:t>Pest control</a:t>
            </a:r>
          </a:p>
          <a:p>
            <a:pPr lvl="1"/>
            <a:r>
              <a:rPr lang="en-GB" dirty="0"/>
              <a:t>Carbon stock: 1 km of hedge stores 600 – 800 kg C for up to 20 years</a:t>
            </a:r>
          </a:p>
          <a:p>
            <a:pPr lvl="1"/>
            <a:r>
              <a:rPr lang="en-GB" dirty="0"/>
              <a:t>Timber, fuel, fruits </a:t>
            </a:r>
            <a:r>
              <a:rPr lang="en-GB" dirty="0">
                <a:sym typeface="Wingdings" panose="05000000000000000000" pitchFamily="2" charset="2"/>
              </a:rPr>
              <a:t> local economy, improved self-sufficiency</a:t>
            </a:r>
            <a:endParaRPr lang="en-GB" dirty="0"/>
          </a:p>
          <a:p>
            <a:pPr marL="0" lvl="1" indent="0">
              <a:buNone/>
            </a:pPr>
            <a:endParaRPr lang="en-GB" dirty="0"/>
          </a:p>
          <a:p>
            <a:pPr marL="0" lvl="1" indent="0">
              <a:buNone/>
            </a:pPr>
            <a:r>
              <a:rPr lang="en-GB" b="1" dirty="0"/>
              <a:t>Drawbacks</a:t>
            </a:r>
          </a:p>
          <a:p>
            <a:pPr lvl="1"/>
            <a:r>
              <a:rPr lang="en-GB" dirty="0"/>
              <a:t>Cost of installation</a:t>
            </a:r>
          </a:p>
          <a:p>
            <a:pPr lvl="1"/>
            <a:r>
              <a:rPr lang="en-GB" dirty="0"/>
              <a:t>Loss of arable land</a:t>
            </a:r>
          </a:p>
          <a:p>
            <a:pPr lvl="1"/>
            <a:r>
              <a:rPr lang="en-GB" dirty="0"/>
              <a:t>Maintenance costs</a:t>
            </a:r>
          </a:p>
          <a:p>
            <a:pPr lvl="1"/>
            <a:r>
              <a:rPr lang="en-GB" dirty="0"/>
              <a:t>Limited access of heavy machinery</a:t>
            </a:r>
          </a:p>
          <a:p>
            <a:pPr marL="0" lvl="1" indent="0">
              <a:buNone/>
            </a:pPr>
            <a:endParaRPr lang="en-US" dirty="0"/>
          </a:p>
          <a:p>
            <a:endParaRPr lang="en-US" dirty="0"/>
          </a:p>
        </p:txBody>
      </p:sp>
      <p:sp>
        <p:nvSpPr>
          <p:cNvPr id="17" name="Textplatzhalter 13">
            <a:extLst>
              <a:ext uri="{FF2B5EF4-FFF2-40B4-BE49-F238E27FC236}">
                <a16:creationId xmlns:a16="http://schemas.microsoft.com/office/drawing/2014/main" id="{399A2D61-E94C-4CF1-9D2C-BEF8AC487177}"/>
              </a:ext>
            </a:extLst>
          </p:cNvPr>
          <p:cNvSpPr txBox="1">
            <a:spLocks/>
          </p:cNvSpPr>
          <p:nvPr/>
        </p:nvSpPr>
        <p:spPr>
          <a:xfrm>
            <a:off x="720652" y="2652982"/>
            <a:ext cx="1526921" cy="226867"/>
          </a:xfrm>
          <a:prstGeom prst="rect">
            <a:avLst/>
          </a:prstGeo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800" dirty="0"/>
              <a:t>Main functions of hedgerows</a:t>
            </a:r>
            <a:r>
              <a:rPr lang="en-US" sz="800" baseline="30000" dirty="0"/>
              <a:t>1</a:t>
            </a:r>
          </a:p>
        </p:txBody>
      </p:sp>
      <p:sp>
        <p:nvSpPr>
          <p:cNvPr id="18" name="Textplatzhalter 5">
            <a:extLst>
              <a:ext uri="{FF2B5EF4-FFF2-40B4-BE49-F238E27FC236}">
                <a16:creationId xmlns:a16="http://schemas.microsoft.com/office/drawing/2014/main" id="{F66D4190-4DF6-42DB-8F8B-2016C67A4D90}"/>
              </a:ext>
            </a:extLst>
          </p:cNvPr>
          <p:cNvSpPr txBox="1">
            <a:spLocks/>
          </p:cNvSpPr>
          <p:nvPr/>
        </p:nvSpPr>
        <p:spPr>
          <a:xfrm>
            <a:off x="107504" y="4879314"/>
            <a:ext cx="6364061" cy="341550"/>
          </a:xfrm>
          <a:prstGeom prst="rect">
            <a:avLst/>
          </a:prstGeo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800" baseline="30000" dirty="0"/>
              <a:t>1</a:t>
            </a:r>
            <a:r>
              <a:rPr lang="en-US" sz="800" dirty="0"/>
              <a:t> Office Fran</a:t>
            </a:r>
            <a:r>
              <a:rPr lang="fr-FR" sz="800" dirty="0"/>
              <a:t>ç</a:t>
            </a:r>
            <a:r>
              <a:rPr lang="en-US" sz="800" dirty="0"/>
              <a:t>ais pour la </a:t>
            </a:r>
            <a:r>
              <a:rPr lang="en-US" sz="800" dirty="0" err="1"/>
              <a:t>Biodiversité</a:t>
            </a:r>
            <a:r>
              <a:rPr lang="en-US" sz="800" dirty="0"/>
              <a:t> (OFB), 2023, </a:t>
            </a:r>
            <a:r>
              <a:rPr lang="en-US" sz="800" baseline="30000" dirty="0"/>
              <a:t>2</a:t>
            </a:r>
            <a:r>
              <a:rPr lang="en-US" sz="800" dirty="0"/>
              <a:t> EC, 2023, image credit: Devon Hedge Group, Francois Bourdet. </a:t>
            </a:r>
          </a:p>
        </p:txBody>
      </p:sp>
      <p:pic>
        <p:nvPicPr>
          <p:cNvPr id="4" name="Picture 3">
            <a:extLst>
              <a:ext uri="{FF2B5EF4-FFF2-40B4-BE49-F238E27FC236}">
                <a16:creationId xmlns:a16="http://schemas.microsoft.com/office/drawing/2014/main" id="{DF6EBB5C-3E4F-0B40-1E50-1F0D9714A225}"/>
              </a:ext>
            </a:extLst>
          </p:cNvPr>
          <p:cNvPicPr>
            <a:picLocks noChangeAspect="1"/>
          </p:cNvPicPr>
          <p:nvPr/>
        </p:nvPicPr>
        <p:blipFill>
          <a:blip r:embed="rId5"/>
          <a:stretch>
            <a:fillRect/>
          </a:stretch>
        </p:blipFill>
        <p:spPr>
          <a:xfrm>
            <a:off x="2307716" y="3641942"/>
            <a:ext cx="1263724" cy="929039"/>
          </a:xfrm>
          <a:prstGeom prst="rect">
            <a:avLst/>
          </a:prstGeom>
        </p:spPr>
      </p:pic>
      <p:pic>
        <p:nvPicPr>
          <p:cNvPr id="6" name="Picture 5">
            <a:extLst>
              <a:ext uri="{FF2B5EF4-FFF2-40B4-BE49-F238E27FC236}">
                <a16:creationId xmlns:a16="http://schemas.microsoft.com/office/drawing/2014/main" id="{6B5B23C3-F50B-52A4-A98D-D5318141C61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01907" y="2666884"/>
            <a:ext cx="1264289" cy="942099"/>
          </a:xfrm>
          <a:prstGeom prst="rect">
            <a:avLst/>
          </a:prstGeom>
        </p:spPr>
      </p:pic>
      <p:pic>
        <p:nvPicPr>
          <p:cNvPr id="7" name="Bildplatzhalter 10">
            <a:extLst>
              <a:ext uri="{FF2B5EF4-FFF2-40B4-BE49-F238E27FC236}">
                <a16:creationId xmlns:a16="http://schemas.microsoft.com/office/drawing/2014/main" id="{AA2AB714-EA53-7DCD-E03D-9AF5C3EF2CD2}"/>
              </a:ext>
            </a:extLst>
          </p:cNvPr>
          <p:cNvPicPr>
            <a:picLocks noChangeAspect="1"/>
          </p:cNvPicPr>
          <p:nvPr/>
        </p:nvPicPr>
        <p:blipFill>
          <a:blip r:embed="rId7">
            <a:extLst>
              <a:ext uri="{28A0092B-C50C-407E-A947-70E740481C1C}">
                <a14:useLocalDpi xmlns:a14="http://schemas.microsoft.com/office/drawing/2010/main" val="0"/>
              </a:ext>
            </a:extLst>
          </a:blip>
          <a:srcRect r="35760"/>
          <a:stretch/>
        </p:blipFill>
        <p:spPr>
          <a:xfrm>
            <a:off x="2279520" y="1187220"/>
            <a:ext cx="1286676" cy="1408306"/>
          </a:xfrm>
          <a:prstGeom prst="rect">
            <a:avLst/>
          </a:prstGeom>
        </p:spPr>
      </p:pic>
      <p:sp>
        <p:nvSpPr>
          <p:cNvPr id="3" name="Right Brace 2">
            <a:extLst>
              <a:ext uri="{FF2B5EF4-FFF2-40B4-BE49-F238E27FC236}">
                <a16:creationId xmlns:a16="http://schemas.microsoft.com/office/drawing/2014/main" id="{1530F718-2E68-895F-420E-34DFC3299E3D}"/>
              </a:ext>
            </a:extLst>
          </p:cNvPr>
          <p:cNvSpPr/>
          <p:nvPr/>
        </p:nvSpPr>
        <p:spPr>
          <a:xfrm>
            <a:off x="6732239" y="4155926"/>
            <a:ext cx="45719" cy="48002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A29B468B-680A-58A9-4078-C7337365D565}"/>
              </a:ext>
            </a:extLst>
          </p:cNvPr>
          <p:cNvSpPr txBox="1"/>
          <p:nvPr/>
        </p:nvSpPr>
        <p:spPr>
          <a:xfrm>
            <a:off x="6846491" y="4239810"/>
            <a:ext cx="2160039" cy="338554"/>
          </a:xfrm>
          <a:prstGeom prst="rect">
            <a:avLst/>
          </a:prstGeom>
          <a:noFill/>
        </p:spPr>
        <p:txBody>
          <a:bodyPr wrap="square">
            <a:spAutoFit/>
          </a:bodyPr>
          <a:lstStyle/>
          <a:p>
            <a:r>
              <a:rPr lang="de-DE" sz="800" dirty="0" err="1"/>
              <a:t>EU‘s</a:t>
            </a:r>
            <a:r>
              <a:rPr lang="de-DE" sz="800" dirty="0"/>
              <a:t> Common </a:t>
            </a:r>
            <a:r>
              <a:rPr lang="de-DE" sz="800" dirty="0" err="1"/>
              <a:t>Agricultural</a:t>
            </a:r>
            <a:r>
              <a:rPr lang="de-DE" sz="800" dirty="0"/>
              <a:t> Policy and national </a:t>
            </a:r>
            <a:r>
              <a:rPr lang="de-DE" sz="800" dirty="0" err="1"/>
              <a:t>funding</a:t>
            </a:r>
            <a:r>
              <a:rPr lang="de-DE" sz="800" dirty="0"/>
              <a:t> programmes</a:t>
            </a:r>
            <a:r>
              <a:rPr lang="de-DE" sz="800" baseline="30000" dirty="0"/>
              <a:t>2</a:t>
            </a:r>
            <a:endParaRPr lang="en-AT" sz="800" baseline="30000" dirty="0"/>
          </a:p>
        </p:txBody>
      </p:sp>
    </p:spTree>
    <p:extLst>
      <p:ext uri="{BB962C8B-B14F-4D97-AF65-F5344CB8AC3E}">
        <p14:creationId xmlns:p14="http://schemas.microsoft.com/office/powerpoint/2010/main" val="1125730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B7692-24BC-EC1A-B2E5-2EBB84C721BF}"/>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0B548431-01F6-E106-97FE-B63A8B2B7885}"/>
              </a:ext>
            </a:extLst>
          </p:cNvPr>
          <p:cNvSpPr>
            <a:spLocks noGrp="1"/>
          </p:cNvSpPr>
          <p:nvPr>
            <p:ph type="title"/>
          </p:nvPr>
        </p:nvSpPr>
        <p:spPr>
          <a:xfrm>
            <a:off x="442800" y="577800"/>
            <a:ext cx="8263350" cy="481782"/>
          </a:xfrm>
        </p:spPr>
        <p:txBody>
          <a:bodyPr/>
          <a:lstStyle/>
          <a:p>
            <a:r>
              <a:rPr lang="en-US" dirty="0"/>
              <a:t>Elevated hedgerows in the OSL</a:t>
            </a:r>
          </a:p>
        </p:txBody>
      </p:sp>
      <p:sp>
        <p:nvSpPr>
          <p:cNvPr id="9" name="Foliennummernplatzhalter 1">
            <a:extLst>
              <a:ext uri="{FF2B5EF4-FFF2-40B4-BE49-F238E27FC236}">
                <a16:creationId xmlns:a16="http://schemas.microsoft.com/office/drawing/2014/main" id="{83FC724D-B91F-4D8E-8771-5A0FB376F97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dirty="0"/>
          </a:p>
        </p:txBody>
      </p:sp>
      <p:sp>
        <p:nvSpPr>
          <p:cNvPr id="15" name="Textplatzhalter 8">
            <a:extLst>
              <a:ext uri="{FF2B5EF4-FFF2-40B4-BE49-F238E27FC236}">
                <a16:creationId xmlns:a16="http://schemas.microsoft.com/office/drawing/2014/main" id="{9347A2C1-EA12-746D-0F62-41D5A63B8C29}"/>
              </a:ext>
            </a:extLst>
          </p:cNvPr>
          <p:cNvSpPr txBox="1">
            <a:spLocks/>
          </p:cNvSpPr>
          <p:nvPr/>
        </p:nvSpPr>
        <p:spPr>
          <a:xfrm>
            <a:off x="3747954" y="1057541"/>
            <a:ext cx="4023000" cy="39958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buNone/>
            </a:pPr>
            <a:r>
              <a:rPr lang="en-GB" b="1" dirty="0"/>
              <a:t>Construction</a:t>
            </a:r>
          </a:p>
          <a:p>
            <a:pPr marL="0" lvl="1" indent="0">
              <a:buNone/>
            </a:pPr>
            <a:r>
              <a:rPr lang="en-GB" dirty="0"/>
              <a:t>Trapezoid cross-sectional area covered by repurposed natural topsoil. Average depth of horizon A in Lac Léman region: 30 cm.</a:t>
            </a:r>
          </a:p>
          <a:p>
            <a:pPr marL="0" lvl="1" indent="0">
              <a:buNone/>
            </a:pPr>
            <a:endParaRPr lang="en-GB" dirty="0"/>
          </a:p>
          <a:p>
            <a:pPr marL="0" lvl="1" indent="0">
              <a:buNone/>
            </a:pPr>
            <a:r>
              <a:rPr lang="en-GB" b="1" dirty="0"/>
              <a:t>Plant species</a:t>
            </a:r>
          </a:p>
          <a:p>
            <a:pPr lvl="1"/>
            <a:r>
              <a:rPr lang="en-GB" b="1" dirty="0"/>
              <a:t>Ornamental, nectar producing </a:t>
            </a:r>
            <a:r>
              <a:rPr lang="en-GB" dirty="0"/>
              <a:t>species (plot 40)</a:t>
            </a:r>
          </a:p>
          <a:p>
            <a:pPr lvl="1"/>
            <a:r>
              <a:rPr lang="en-GB" dirty="0"/>
              <a:t>Locally adapted species mixture recommended by the French chamber of agriculture for </a:t>
            </a:r>
            <a:r>
              <a:rPr lang="en-GB" b="1" dirty="0"/>
              <a:t>mitigating pests</a:t>
            </a:r>
            <a:r>
              <a:rPr lang="en-GB" dirty="0"/>
              <a:t> in arboriculture, horticulture and for field crops (</a:t>
            </a:r>
            <a:r>
              <a:rPr lang="en-GB" dirty="0" err="1">
                <a:hlinkClick r:id="rId3"/>
              </a:rPr>
              <a:t>Auxil’haie</a:t>
            </a:r>
            <a:r>
              <a:rPr lang="en-GB" dirty="0"/>
              <a:t>), supplemented with:</a:t>
            </a:r>
          </a:p>
          <a:p>
            <a:pPr lvl="2"/>
            <a:r>
              <a:rPr lang="en-GB" dirty="0"/>
              <a:t>Legume species (atmospheric N-fixation)</a:t>
            </a:r>
          </a:p>
          <a:p>
            <a:pPr lvl="2"/>
            <a:r>
              <a:rPr lang="en-GB" dirty="0"/>
              <a:t>Species with complementary root traits potentially allowing for root growth across layers.</a:t>
            </a:r>
          </a:p>
          <a:p>
            <a:pPr marL="0" lvl="1" indent="0">
              <a:buNone/>
            </a:pPr>
            <a:endParaRPr lang="en-GB" dirty="0"/>
          </a:p>
          <a:p>
            <a:pPr marL="0" lvl="1" indent="0">
              <a:buNone/>
            </a:pPr>
            <a:r>
              <a:rPr lang="en-GB" b="1" dirty="0"/>
              <a:t>Expected outcome</a:t>
            </a:r>
          </a:p>
          <a:p>
            <a:pPr marL="0" lvl="1" indent="0">
              <a:buNone/>
            </a:pPr>
            <a:r>
              <a:rPr lang="en-GB" dirty="0"/>
              <a:t>Propose a landscape feature with variable species composition as a tool to:</a:t>
            </a:r>
          </a:p>
          <a:p>
            <a:pPr lvl="1"/>
            <a:r>
              <a:rPr lang="en-GB" dirty="0"/>
              <a:t>Mitigate erosion and direct nutrient flows</a:t>
            </a:r>
          </a:p>
          <a:p>
            <a:pPr lvl="1"/>
            <a:r>
              <a:rPr lang="en-GB" dirty="0"/>
              <a:t>Enhance ecosystem connectivity</a:t>
            </a:r>
          </a:p>
          <a:p>
            <a:pPr lvl="1"/>
            <a:r>
              <a:rPr lang="en-GB" dirty="0"/>
              <a:t>Increase climate resilience of agroecosystems </a:t>
            </a:r>
          </a:p>
          <a:p>
            <a:pPr marL="0" lvl="1" indent="0">
              <a:buNone/>
            </a:pPr>
            <a:endParaRPr lang="en-GB" dirty="0"/>
          </a:p>
          <a:p>
            <a:pPr marL="0" lvl="1" indent="0">
              <a:buNone/>
            </a:pPr>
            <a:endParaRPr lang="en-US" dirty="0"/>
          </a:p>
          <a:p>
            <a:endParaRPr lang="en-US" dirty="0"/>
          </a:p>
        </p:txBody>
      </p:sp>
      <p:pic>
        <p:nvPicPr>
          <p:cNvPr id="3" name="Picture 2">
            <a:extLst>
              <a:ext uri="{FF2B5EF4-FFF2-40B4-BE49-F238E27FC236}">
                <a16:creationId xmlns:a16="http://schemas.microsoft.com/office/drawing/2014/main" id="{21453D87-66AC-896A-1219-E2283BBEF6A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9512" y="1923678"/>
            <a:ext cx="3322069" cy="2095256"/>
          </a:xfrm>
          <a:prstGeom prst="rect">
            <a:avLst/>
          </a:prstGeom>
        </p:spPr>
      </p:pic>
      <p:pic>
        <p:nvPicPr>
          <p:cNvPr id="7" name="Picture 6" descr="A red and green object with black background&#10;&#10;AI-generated content may be incorrect.">
            <a:extLst>
              <a:ext uri="{FF2B5EF4-FFF2-40B4-BE49-F238E27FC236}">
                <a16:creationId xmlns:a16="http://schemas.microsoft.com/office/drawing/2014/main" id="{0E1A41AA-D1B0-D4CB-AE0B-3399280191B2}"/>
              </a:ext>
            </a:extLst>
          </p:cNvPr>
          <p:cNvPicPr>
            <a:picLocks noChangeAspect="1"/>
          </p:cNvPicPr>
          <p:nvPr/>
        </p:nvPicPr>
        <p:blipFill>
          <a:blip r:embed="rId5">
            <a:extLst>
              <a:ext uri="{28A0092B-C50C-407E-A947-70E740481C1C}">
                <a14:useLocalDpi xmlns:a14="http://schemas.microsoft.com/office/drawing/2010/main" val="0"/>
              </a:ext>
            </a:extLst>
          </a:blip>
          <a:srcRect l="40234" t="8217" r="35188" b="7783"/>
          <a:stretch/>
        </p:blipFill>
        <p:spPr>
          <a:xfrm>
            <a:off x="7950196" y="1118759"/>
            <a:ext cx="1067663" cy="3940522"/>
          </a:xfrm>
          <a:prstGeom prst="rect">
            <a:avLst/>
          </a:prstGeom>
        </p:spPr>
      </p:pic>
      <p:sp>
        <p:nvSpPr>
          <p:cNvPr id="6" name="Textplatzhalter 13">
            <a:extLst>
              <a:ext uri="{FF2B5EF4-FFF2-40B4-BE49-F238E27FC236}">
                <a16:creationId xmlns:a16="http://schemas.microsoft.com/office/drawing/2014/main" id="{51644E23-D765-63D6-5F0A-BFCE16FD5E25}"/>
              </a:ext>
            </a:extLst>
          </p:cNvPr>
          <p:cNvSpPr txBox="1">
            <a:spLocks/>
          </p:cNvSpPr>
          <p:nvPr/>
        </p:nvSpPr>
        <p:spPr>
          <a:xfrm rot="18559793">
            <a:off x="7902920" y="4672919"/>
            <a:ext cx="725016" cy="275681"/>
          </a:xfrm>
          <a:prstGeom prst="rect">
            <a:avLst/>
          </a:prstGeo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900" dirty="0"/>
              <a:t>Plot 40</a:t>
            </a:r>
            <a:endParaRPr lang="en-US" sz="900" baseline="30000" dirty="0"/>
          </a:p>
        </p:txBody>
      </p:sp>
      <p:sp>
        <p:nvSpPr>
          <p:cNvPr id="8" name="Textplatzhalter 13">
            <a:extLst>
              <a:ext uri="{FF2B5EF4-FFF2-40B4-BE49-F238E27FC236}">
                <a16:creationId xmlns:a16="http://schemas.microsoft.com/office/drawing/2014/main" id="{3CB9A6D5-DA11-B174-F723-6E7D706E3D25}"/>
              </a:ext>
            </a:extLst>
          </p:cNvPr>
          <p:cNvSpPr txBox="1">
            <a:spLocks/>
          </p:cNvSpPr>
          <p:nvPr/>
        </p:nvSpPr>
        <p:spPr>
          <a:xfrm rot="18559793">
            <a:off x="8318978" y="4672920"/>
            <a:ext cx="725016" cy="275681"/>
          </a:xfrm>
          <a:prstGeom prst="rect">
            <a:avLst/>
          </a:prstGeo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900" dirty="0"/>
              <a:t>Plot 43</a:t>
            </a:r>
            <a:endParaRPr lang="en-US" sz="900" baseline="30000" dirty="0"/>
          </a:p>
        </p:txBody>
      </p:sp>
      <p:sp>
        <p:nvSpPr>
          <p:cNvPr id="10" name="Textplatzhalter 13">
            <a:extLst>
              <a:ext uri="{FF2B5EF4-FFF2-40B4-BE49-F238E27FC236}">
                <a16:creationId xmlns:a16="http://schemas.microsoft.com/office/drawing/2014/main" id="{AE7F34F2-B7DD-6BC9-54B3-6FBDCED1B1E3}"/>
              </a:ext>
            </a:extLst>
          </p:cNvPr>
          <p:cNvSpPr txBox="1">
            <a:spLocks/>
          </p:cNvSpPr>
          <p:nvPr/>
        </p:nvSpPr>
        <p:spPr>
          <a:xfrm>
            <a:off x="7709476" y="795975"/>
            <a:ext cx="1549102" cy="275681"/>
          </a:xfrm>
          <a:prstGeom prst="rect">
            <a:avLst/>
          </a:prstGeo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pPr>
            <a:r>
              <a:rPr lang="en-US" sz="800" dirty="0"/>
              <a:t>Multispectral drone imaging</a:t>
            </a:r>
          </a:p>
          <a:p>
            <a:pPr algn="ctr">
              <a:lnSpc>
                <a:spcPct val="100000"/>
              </a:lnSpc>
            </a:pPr>
            <a:r>
              <a:rPr lang="en-US" sz="800" dirty="0"/>
              <a:t>of hedgerows (NDVI)</a:t>
            </a:r>
            <a:endParaRPr lang="en-US" sz="800" dirty="0">
              <a:highlight>
                <a:srgbClr val="FFFF00"/>
              </a:highlight>
            </a:endParaRPr>
          </a:p>
        </p:txBody>
      </p:sp>
    </p:spTree>
    <p:extLst>
      <p:ext uri="{BB962C8B-B14F-4D97-AF65-F5344CB8AC3E}">
        <p14:creationId xmlns:p14="http://schemas.microsoft.com/office/powerpoint/2010/main" val="861629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49C3AB2-215C-4E37-8A5B-ECAB2780BD1E}"/>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5" name="Text Placeholder 4">
            <a:extLst>
              <a:ext uri="{FF2B5EF4-FFF2-40B4-BE49-F238E27FC236}">
                <a16:creationId xmlns:a16="http://schemas.microsoft.com/office/drawing/2014/main" id="{2DD006BC-AF4F-4207-AD32-6BC2AD390C6D}"/>
              </a:ext>
            </a:extLst>
          </p:cNvPr>
          <p:cNvSpPr>
            <a:spLocks noGrp="1"/>
          </p:cNvSpPr>
          <p:nvPr>
            <p:ph type="body" sz="quarter" idx="13"/>
          </p:nvPr>
        </p:nvSpPr>
        <p:spPr>
          <a:xfrm>
            <a:off x="4976626" y="699542"/>
            <a:ext cx="4023000" cy="2063552"/>
          </a:xfrm>
        </p:spPr>
        <p:txBody>
          <a:bodyPr/>
          <a:lstStyle/>
          <a:p>
            <a:pPr>
              <a:spcAft>
                <a:spcPts val="600"/>
              </a:spcAft>
            </a:pPr>
            <a:endParaRPr lang="en-GB" dirty="0"/>
          </a:p>
          <a:p>
            <a:endParaRPr lang="en-AT" dirty="0"/>
          </a:p>
        </p:txBody>
      </p:sp>
      <p:sp>
        <p:nvSpPr>
          <p:cNvPr id="6" name="Title 5">
            <a:extLst>
              <a:ext uri="{FF2B5EF4-FFF2-40B4-BE49-F238E27FC236}">
                <a16:creationId xmlns:a16="http://schemas.microsoft.com/office/drawing/2014/main" id="{BD9AFCC5-A5E4-402E-A5B0-C18C35CDF7C5}"/>
              </a:ext>
            </a:extLst>
          </p:cNvPr>
          <p:cNvSpPr>
            <a:spLocks noGrp="1"/>
          </p:cNvSpPr>
          <p:nvPr>
            <p:ph type="title"/>
          </p:nvPr>
        </p:nvSpPr>
        <p:spPr/>
        <p:txBody>
          <a:bodyPr/>
          <a:lstStyle/>
          <a:p>
            <a:r>
              <a:rPr lang="en-GB" dirty="0"/>
              <a:t>Current state</a:t>
            </a:r>
            <a:endParaRPr lang="en-AT" dirty="0"/>
          </a:p>
        </p:txBody>
      </p:sp>
      <p:pic>
        <p:nvPicPr>
          <p:cNvPr id="9" name="Picture 8" descr="A screen shot of a computer game&#10;&#10;AI-generated content may be incorrect.">
            <a:extLst>
              <a:ext uri="{FF2B5EF4-FFF2-40B4-BE49-F238E27FC236}">
                <a16:creationId xmlns:a16="http://schemas.microsoft.com/office/drawing/2014/main" id="{477C011F-4162-24B4-E60F-0E6D5C6D0D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3660" y="2863825"/>
            <a:ext cx="3948932" cy="2234986"/>
          </a:xfrm>
          <a:prstGeom prst="rect">
            <a:avLst/>
          </a:prstGeom>
        </p:spPr>
      </p:pic>
      <p:pic>
        <p:nvPicPr>
          <p:cNvPr id="11" name="Picture 10" descr="A group of trees in a field&#10;&#10;AI-generated content may be incorrect.">
            <a:extLst>
              <a:ext uri="{FF2B5EF4-FFF2-40B4-BE49-F238E27FC236}">
                <a16:creationId xmlns:a16="http://schemas.microsoft.com/office/drawing/2014/main" id="{857451A4-80EA-73BC-B106-FFA6308F43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515079"/>
            <a:ext cx="4845521" cy="3634141"/>
          </a:xfrm>
          <a:prstGeom prst="rect">
            <a:avLst/>
          </a:prstGeom>
        </p:spPr>
      </p:pic>
      <p:pic>
        <p:nvPicPr>
          <p:cNvPr id="13" name="Picture 12" descr="A person holding a root&#10;&#10;AI-generated content may be incorrect.">
            <a:extLst>
              <a:ext uri="{FF2B5EF4-FFF2-40B4-BE49-F238E27FC236}">
                <a16:creationId xmlns:a16="http://schemas.microsoft.com/office/drawing/2014/main" id="{5863B5A3-366F-C8F3-CFCD-4D534F1660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257944" y="1773025"/>
            <a:ext cx="2063552" cy="1547664"/>
          </a:xfrm>
          <a:prstGeom prst="rect">
            <a:avLst/>
          </a:prstGeom>
        </p:spPr>
      </p:pic>
      <p:sp>
        <p:nvSpPr>
          <p:cNvPr id="14" name="TextBox 13">
            <a:extLst>
              <a:ext uri="{FF2B5EF4-FFF2-40B4-BE49-F238E27FC236}">
                <a16:creationId xmlns:a16="http://schemas.microsoft.com/office/drawing/2014/main" id="{73C0A363-7361-546C-8264-9B7C87F599FE}"/>
              </a:ext>
            </a:extLst>
          </p:cNvPr>
          <p:cNvSpPr txBox="1"/>
          <p:nvPr/>
        </p:nvSpPr>
        <p:spPr>
          <a:xfrm>
            <a:off x="0" y="1487704"/>
            <a:ext cx="1547664" cy="584775"/>
          </a:xfrm>
          <a:prstGeom prst="rect">
            <a:avLst/>
          </a:prstGeom>
          <a:solidFill>
            <a:srgbClr val="F6FDA3"/>
          </a:solidFill>
        </p:spPr>
        <p:txBody>
          <a:bodyPr wrap="square" rtlCol="0">
            <a:spAutoFit/>
          </a:bodyPr>
          <a:lstStyle/>
          <a:p>
            <a:pPr algn="ctr"/>
            <a:r>
              <a:rPr lang="de-CH" sz="800" i="1" dirty="0" err="1"/>
              <a:t>Vicia</a:t>
            </a:r>
            <a:r>
              <a:rPr lang="de-CH" sz="800" i="1" dirty="0"/>
              <a:t> </a:t>
            </a:r>
            <a:r>
              <a:rPr lang="de-CH" sz="800" i="1" dirty="0" err="1"/>
              <a:t>faba</a:t>
            </a:r>
            <a:r>
              <a:rPr lang="de-CH" sz="800" i="1" dirty="0"/>
              <a:t>, </a:t>
            </a:r>
            <a:r>
              <a:rPr lang="de-CH" sz="800" dirty="0"/>
              <a:t>30 </a:t>
            </a:r>
            <a:r>
              <a:rPr lang="de-CH" sz="800" dirty="0" err="1"/>
              <a:t>days</a:t>
            </a:r>
            <a:r>
              <a:rPr lang="de-CH" sz="800" dirty="0"/>
              <a:t> after </a:t>
            </a:r>
            <a:r>
              <a:rPr lang="de-CH" sz="800" dirty="0" err="1"/>
              <a:t>seeding</a:t>
            </a:r>
            <a:r>
              <a:rPr lang="en-US" sz="800" dirty="0"/>
              <a:t>, </a:t>
            </a:r>
            <a:r>
              <a:rPr lang="de-CH" sz="800" dirty="0" err="1"/>
              <a:t>presenting</a:t>
            </a:r>
            <a:r>
              <a:rPr lang="de-CH" sz="800" dirty="0"/>
              <a:t> </a:t>
            </a:r>
            <a:r>
              <a:rPr lang="de-CH" sz="800" dirty="0" err="1"/>
              <a:t>functional</a:t>
            </a:r>
            <a:r>
              <a:rPr lang="de-CH" sz="800" dirty="0"/>
              <a:t> root </a:t>
            </a:r>
            <a:r>
              <a:rPr lang="de-CH" sz="800" dirty="0" err="1"/>
              <a:t>nodules</a:t>
            </a:r>
            <a:r>
              <a:rPr lang="de-CH" sz="800" dirty="0"/>
              <a:t>, 10 cm max. </a:t>
            </a:r>
            <a:r>
              <a:rPr lang="de-CH" sz="800" dirty="0" err="1"/>
              <a:t>rooting</a:t>
            </a:r>
            <a:r>
              <a:rPr lang="de-CH" sz="800" dirty="0"/>
              <a:t> </a:t>
            </a:r>
            <a:r>
              <a:rPr lang="de-CH" sz="800" dirty="0" err="1"/>
              <a:t>depth</a:t>
            </a:r>
            <a:endParaRPr lang="de-CH" sz="800" dirty="0"/>
          </a:p>
        </p:txBody>
      </p:sp>
      <p:sp>
        <p:nvSpPr>
          <p:cNvPr id="15" name="TextBox 14">
            <a:extLst>
              <a:ext uri="{FF2B5EF4-FFF2-40B4-BE49-F238E27FC236}">
                <a16:creationId xmlns:a16="http://schemas.microsoft.com/office/drawing/2014/main" id="{F52E9473-F88C-68E7-3DA8-E1F8C5F5A431}"/>
              </a:ext>
            </a:extLst>
          </p:cNvPr>
          <p:cNvSpPr txBox="1"/>
          <p:nvPr/>
        </p:nvSpPr>
        <p:spPr>
          <a:xfrm>
            <a:off x="0" y="4940813"/>
            <a:ext cx="1835696" cy="215444"/>
          </a:xfrm>
          <a:prstGeom prst="rect">
            <a:avLst/>
          </a:prstGeom>
          <a:noFill/>
        </p:spPr>
        <p:txBody>
          <a:bodyPr wrap="square" rtlCol="0">
            <a:spAutoFit/>
          </a:bodyPr>
          <a:lstStyle/>
          <a:p>
            <a:pPr algn="ctr"/>
            <a:r>
              <a:rPr lang="de-DE" sz="800" i="1" dirty="0">
                <a:solidFill>
                  <a:schemeClr val="bg1"/>
                </a:solidFill>
              </a:rPr>
              <a:t>OSL, Plant </a:t>
            </a:r>
            <a:r>
              <a:rPr lang="de-DE" sz="800" i="1" dirty="0" err="1">
                <a:solidFill>
                  <a:schemeClr val="bg1"/>
                </a:solidFill>
              </a:rPr>
              <a:t>nursery</a:t>
            </a:r>
            <a:r>
              <a:rPr lang="de-DE" sz="800" i="1" dirty="0">
                <a:solidFill>
                  <a:schemeClr val="bg1"/>
                </a:solidFill>
              </a:rPr>
              <a:t> </a:t>
            </a:r>
            <a:r>
              <a:rPr lang="de-DE" sz="800" i="1" dirty="0" err="1">
                <a:solidFill>
                  <a:schemeClr val="bg1"/>
                </a:solidFill>
              </a:rPr>
              <a:t>plot</a:t>
            </a:r>
            <a:r>
              <a:rPr lang="de-DE" sz="800" i="1" dirty="0">
                <a:solidFill>
                  <a:schemeClr val="bg1"/>
                </a:solidFill>
              </a:rPr>
              <a:t>, May 2025.</a:t>
            </a:r>
            <a:endParaRPr lang="de-CH" sz="800" dirty="0">
              <a:solidFill>
                <a:schemeClr val="bg1"/>
              </a:solidFill>
            </a:endParaRPr>
          </a:p>
        </p:txBody>
      </p:sp>
      <p:sp>
        <p:nvSpPr>
          <p:cNvPr id="16" name="Text Placeholder 4">
            <a:extLst>
              <a:ext uri="{FF2B5EF4-FFF2-40B4-BE49-F238E27FC236}">
                <a16:creationId xmlns:a16="http://schemas.microsoft.com/office/drawing/2014/main" id="{F186AEAB-E63C-53D6-4D6A-4D416D3D4A43}"/>
              </a:ext>
            </a:extLst>
          </p:cNvPr>
          <p:cNvSpPr txBox="1">
            <a:spLocks/>
          </p:cNvSpPr>
          <p:nvPr/>
        </p:nvSpPr>
        <p:spPr>
          <a:xfrm>
            <a:off x="4974120" y="759375"/>
            <a:ext cx="4023000" cy="1812375"/>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buFont typeface="Arial" panose="020B0604020202020204" pitchFamily="34" charset="0"/>
              <a:buChar char="•"/>
            </a:pPr>
            <a:r>
              <a:rPr lang="en-GB" dirty="0"/>
              <a:t>Five recipes for molasse-based soils have been developed.</a:t>
            </a:r>
          </a:p>
          <a:p>
            <a:endParaRPr lang="en-GB" dirty="0"/>
          </a:p>
          <a:p>
            <a:pPr marL="171450" indent="-171450">
              <a:buFont typeface="Arial" panose="020B0604020202020204" pitchFamily="34" charset="0"/>
              <a:buChar char="•"/>
            </a:pPr>
            <a:r>
              <a:rPr lang="en-GB" b="1" dirty="0"/>
              <a:t>All modalities exhibit so far positive results regarding plant growth </a:t>
            </a:r>
            <a:r>
              <a:rPr lang="en-GB" dirty="0"/>
              <a:t>(30 days after seeding).</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Continuous data acquisition operational, including soil sensor data and drone imaging.</a:t>
            </a:r>
          </a:p>
          <a:p>
            <a:endParaRPr lang="en-GB" dirty="0"/>
          </a:p>
          <a:p>
            <a:pPr marL="171450" indent="-171450">
              <a:buFont typeface="Arial" panose="020B0604020202020204" pitchFamily="34" charset="0"/>
              <a:buChar char="•"/>
            </a:pPr>
            <a:r>
              <a:rPr lang="en-GB" b="1" dirty="0"/>
              <a:t>July milestone: </a:t>
            </a:r>
            <a:r>
              <a:rPr lang="en-GB" dirty="0"/>
              <a:t>first comprehensive soil sampling campaign, visit of 60 soil scientists and </a:t>
            </a:r>
            <a:r>
              <a:rPr lang="en-GB"/>
              <a:t>practitians</a:t>
            </a:r>
            <a:endParaRPr lang="en-GB" dirty="0"/>
          </a:p>
          <a:p>
            <a:endParaRPr lang="en-GB" dirty="0"/>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AT" dirty="0"/>
          </a:p>
        </p:txBody>
      </p:sp>
      <p:pic>
        <p:nvPicPr>
          <p:cNvPr id="4" name="Picture 3">
            <a:extLst>
              <a:ext uri="{FF2B5EF4-FFF2-40B4-BE49-F238E27FC236}">
                <a16:creationId xmlns:a16="http://schemas.microsoft.com/office/drawing/2014/main" id="{EF27754D-3448-D521-7405-7F2C85CF0CC0}"/>
              </a:ext>
            </a:extLst>
          </p:cNvPr>
          <p:cNvPicPr>
            <a:picLocks noChangeAspect="1"/>
          </p:cNvPicPr>
          <p:nvPr/>
        </p:nvPicPr>
        <p:blipFill>
          <a:blip r:embed="rId6"/>
          <a:stretch>
            <a:fillRect/>
          </a:stretch>
        </p:blipFill>
        <p:spPr>
          <a:xfrm>
            <a:off x="3333809" y="3592504"/>
            <a:ext cx="1487019" cy="1532682"/>
          </a:xfrm>
          <a:prstGeom prst="rect">
            <a:avLst/>
          </a:prstGeom>
          <a:ln w="25400">
            <a:solidFill>
              <a:schemeClr val="tx1"/>
            </a:solidFill>
          </a:ln>
        </p:spPr>
      </p:pic>
    </p:spTree>
    <p:extLst>
      <p:ext uri="{BB962C8B-B14F-4D97-AF65-F5344CB8AC3E}">
        <p14:creationId xmlns:p14="http://schemas.microsoft.com/office/powerpoint/2010/main" val="3985971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F3114E-B941-8626-9182-8F92C54F02B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3B71DE1-3E77-79F1-B833-4BE17417406A}"/>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4" name="Text Placeholder 3">
            <a:extLst>
              <a:ext uri="{FF2B5EF4-FFF2-40B4-BE49-F238E27FC236}">
                <a16:creationId xmlns:a16="http://schemas.microsoft.com/office/drawing/2014/main" id="{91826BC5-1E52-3077-6CA2-CEDDA0AD22AE}"/>
              </a:ext>
            </a:extLst>
          </p:cNvPr>
          <p:cNvSpPr>
            <a:spLocks noGrp="1"/>
          </p:cNvSpPr>
          <p:nvPr>
            <p:ph type="body" sz="quarter" idx="12"/>
          </p:nvPr>
        </p:nvSpPr>
        <p:spPr>
          <a:xfrm>
            <a:off x="437850" y="1131590"/>
            <a:ext cx="4023000" cy="4011910"/>
          </a:xfrm>
        </p:spPr>
        <p:txBody>
          <a:bodyPr/>
          <a:lstStyle/>
          <a:p>
            <a:pPr>
              <a:spcAft>
                <a:spcPts val="600"/>
              </a:spcAft>
            </a:pPr>
            <a:r>
              <a:rPr lang="en-GB" dirty="0"/>
              <a:t>The OpenSkyLab collaboration aims at:</a:t>
            </a:r>
          </a:p>
          <a:p>
            <a:pPr marL="285750" indent="-285750">
              <a:spcAft>
                <a:spcPts val="600"/>
              </a:spcAft>
              <a:buAutoNum type="romanLcParenBoth"/>
            </a:pPr>
            <a:r>
              <a:rPr lang="en-GB" b="1" dirty="0"/>
              <a:t>Developing quality-managed processes for the construction of</a:t>
            </a:r>
            <a:r>
              <a:rPr lang="en-GB" dirty="0"/>
              <a:t> </a:t>
            </a:r>
            <a:r>
              <a:rPr lang="en-GB" b="1" dirty="0"/>
              <a:t>functional plant-soil systems </a:t>
            </a:r>
            <a:r>
              <a:rPr lang="en-GB" dirty="0"/>
              <a:t>created from molasse minerals </a:t>
            </a:r>
            <a:r>
              <a:rPr lang="en-GB" u="sng" dirty="0"/>
              <a:t>addressing potential regional needs</a:t>
            </a:r>
          </a:p>
          <a:p>
            <a:pPr marL="285750" indent="-285750">
              <a:spcAft>
                <a:spcPts val="600"/>
              </a:spcAft>
              <a:buAutoNum type="romanLcParenBoth"/>
            </a:pPr>
            <a:r>
              <a:rPr lang="en-GB" b="1" dirty="0"/>
              <a:t>Demonstrate legal and regulatory compliance</a:t>
            </a:r>
          </a:p>
          <a:p>
            <a:pPr marL="285750" indent="-285750">
              <a:spcAft>
                <a:spcPts val="600"/>
              </a:spcAft>
              <a:buAutoNum type="romanLcParenBoth"/>
            </a:pPr>
            <a:r>
              <a:rPr lang="en-GB" b="1" dirty="0"/>
              <a:t>Develop guidelines for optimal soil management</a:t>
            </a:r>
          </a:p>
          <a:p>
            <a:pPr>
              <a:spcAft>
                <a:spcPts val="600"/>
              </a:spcAft>
            </a:pPr>
            <a:r>
              <a:rPr lang="en-GB" dirty="0"/>
              <a:t>A reuse of molasse material as functionalised soil along roadsides, as support for elevated hedgerows, has potential to valorise important volumes and create beneficial outcomes for the region in terms of biodiversity, climate resilience, regional independence</a:t>
            </a:r>
            <a:r>
              <a:rPr lang="en-GB" baseline="30000" dirty="0"/>
              <a:t>1,2</a:t>
            </a:r>
            <a:r>
              <a:rPr lang="en-GB" dirty="0"/>
              <a:t>.</a:t>
            </a:r>
          </a:p>
          <a:p>
            <a:pPr>
              <a:spcAft>
                <a:spcPts val="600"/>
              </a:spcAft>
            </a:pPr>
            <a:r>
              <a:rPr lang="en-GB" dirty="0"/>
              <a:t>The creation of new terrestrial surfaces may contribute to C sequestration and could lead to further agronomic, or forestry uses.</a:t>
            </a:r>
          </a:p>
          <a:p>
            <a:pPr>
              <a:spcAft>
                <a:spcPts val="600"/>
              </a:spcAft>
            </a:pPr>
            <a:r>
              <a:rPr lang="en-GB" dirty="0"/>
              <a:t>A successfully developed industrial-scale reuse pathway for molasse materials is of value for construction projects beyond the “FCC-region”.</a:t>
            </a:r>
          </a:p>
          <a:p>
            <a:endParaRPr lang="en-GB" dirty="0"/>
          </a:p>
          <a:p>
            <a:endParaRPr lang="en-GB" dirty="0"/>
          </a:p>
          <a:p>
            <a:endParaRPr lang="en-GB" dirty="0"/>
          </a:p>
          <a:p>
            <a:endParaRPr lang="en-GB" dirty="0"/>
          </a:p>
        </p:txBody>
      </p:sp>
      <p:sp>
        <p:nvSpPr>
          <p:cNvPr id="6" name="Title 5">
            <a:extLst>
              <a:ext uri="{FF2B5EF4-FFF2-40B4-BE49-F238E27FC236}">
                <a16:creationId xmlns:a16="http://schemas.microsoft.com/office/drawing/2014/main" id="{E786706F-B65E-54F8-F49E-BF724BE537AF}"/>
              </a:ext>
            </a:extLst>
          </p:cNvPr>
          <p:cNvSpPr>
            <a:spLocks noGrp="1"/>
          </p:cNvSpPr>
          <p:nvPr>
            <p:ph type="title"/>
          </p:nvPr>
        </p:nvSpPr>
        <p:spPr>
          <a:xfrm>
            <a:off x="442800" y="577800"/>
            <a:ext cx="8263350" cy="369461"/>
          </a:xfrm>
        </p:spPr>
        <p:txBody>
          <a:bodyPr/>
          <a:lstStyle/>
          <a:p>
            <a:r>
              <a:rPr lang="en-GB" dirty="0"/>
              <a:t>Conclusions</a:t>
            </a:r>
            <a:endParaRPr lang="en-AT" dirty="0"/>
          </a:p>
        </p:txBody>
      </p:sp>
      <p:sp>
        <p:nvSpPr>
          <p:cNvPr id="7" name="Textplatzhalter 7">
            <a:extLst>
              <a:ext uri="{FF2B5EF4-FFF2-40B4-BE49-F238E27FC236}">
                <a16:creationId xmlns:a16="http://schemas.microsoft.com/office/drawing/2014/main" id="{6F3C59DA-E8C0-B94E-8FE9-E5790A5850E3}"/>
              </a:ext>
            </a:extLst>
          </p:cNvPr>
          <p:cNvSpPr txBox="1">
            <a:spLocks/>
          </p:cNvSpPr>
          <p:nvPr/>
        </p:nvSpPr>
        <p:spPr>
          <a:xfrm>
            <a:off x="4932040" y="4877760"/>
            <a:ext cx="4417119" cy="34155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800" baseline="30000" dirty="0">
                <a:solidFill>
                  <a:srgbClr val="0F124A"/>
                </a:solidFill>
              </a:rPr>
              <a:t>1</a:t>
            </a:r>
            <a:r>
              <a:rPr lang="en-US" sz="800" dirty="0">
                <a:solidFill>
                  <a:srgbClr val="0F124A"/>
                </a:solidFill>
              </a:rPr>
              <a:t> Montgomery et </a:t>
            </a:r>
            <a:r>
              <a:rPr lang="en-US" sz="800" i="1" dirty="0">
                <a:solidFill>
                  <a:srgbClr val="0F124A"/>
                </a:solidFill>
              </a:rPr>
              <a:t>al.</a:t>
            </a:r>
            <a:r>
              <a:rPr lang="en-US" sz="800" dirty="0">
                <a:solidFill>
                  <a:srgbClr val="0F124A"/>
                </a:solidFill>
              </a:rPr>
              <a:t>, 2020, </a:t>
            </a:r>
            <a:r>
              <a:rPr lang="en-US" sz="800" baseline="30000" dirty="0">
                <a:solidFill>
                  <a:srgbClr val="0F124A"/>
                </a:solidFill>
              </a:rPr>
              <a:t>2</a:t>
            </a:r>
            <a:r>
              <a:rPr lang="en-US" sz="800" dirty="0">
                <a:solidFill>
                  <a:srgbClr val="0F124A"/>
                </a:solidFill>
              </a:rPr>
              <a:t> OFB, 2023</a:t>
            </a:r>
          </a:p>
          <a:p>
            <a:endParaRPr lang="en-US" dirty="0">
              <a:solidFill>
                <a:srgbClr val="0F124A"/>
              </a:solidFill>
            </a:endParaRPr>
          </a:p>
        </p:txBody>
      </p:sp>
      <p:grpSp>
        <p:nvGrpSpPr>
          <p:cNvPr id="5" name="Group 4">
            <a:extLst>
              <a:ext uri="{FF2B5EF4-FFF2-40B4-BE49-F238E27FC236}">
                <a16:creationId xmlns:a16="http://schemas.microsoft.com/office/drawing/2014/main" id="{9043929E-A9FF-AD4F-20B5-DB43046AD6B5}"/>
              </a:ext>
            </a:extLst>
          </p:cNvPr>
          <p:cNvGrpSpPr/>
          <p:nvPr/>
        </p:nvGrpSpPr>
        <p:grpSpPr>
          <a:xfrm>
            <a:off x="4984732" y="829031"/>
            <a:ext cx="3905307" cy="3736669"/>
            <a:chOff x="4984732" y="829031"/>
            <a:chExt cx="3905307" cy="3736669"/>
          </a:xfrm>
        </p:grpSpPr>
        <p:pic>
          <p:nvPicPr>
            <p:cNvPr id="12" name="Picture 11">
              <a:extLst>
                <a:ext uri="{FF2B5EF4-FFF2-40B4-BE49-F238E27FC236}">
                  <a16:creationId xmlns:a16="http://schemas.microsoft.com/office/drawing/2014/main" id="{502F5DC5-222C-0691-413F-30923EDE52A7}"/>
                </a:ext>
              </a:extLst>
            </p:cNvPr>
            <p:cNvPicPr>
              <a:picLocks noChangeAspect="1"/>
            </p:cNvPicPr>
            <p:nvPr/>
          </p:nvPicPr>
          <p:blipFill>
            <a:blip r:embed="rId3"/>
            <a:stretch>
              <a:fillRect/>
            </a:stretch>
          </p:blipFill>
          <p:spPr>
            <a:xfrm>
              <a:off x="4984732" y="829031"/>
              <a:ext cx="3905307" cy="3736669"/>
            </a:xfrm>
            <a:prstGeom prst="rect">
              <a:avLst/>
            </a:prstGeom>
          </p:spPr>
        </p:pic>
        <p:sp>
          <p:nvSpPr>
            <p:cNvPr id="3" name="Rectangle 2">
              <a:extLst>
                <a:ext uri="{FF2B5EF4-FFF2-40B4-BE49-F238E27FC236}">
                  <a16:creationId xmlns:a16="http://schemas.microsoft.com/office/drawing/2014/main" id="{EB2E9FF1-CE8A-C1DA-57A9-79C628EE8316}"/>
                </a:ext>
              </a:extLst>
            </p:cNvPr>
            <p:cNvSpPr/>
            <p:nvPr/>
          </p:nvSpPr>
          <p:spPr>
            <a:xfrm>
              <a:off x="8268292" y="1419622"/>
              <a:ext cx="72008" cy="457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65552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a:xfrm>
            <a:off x="395536" y="843558"/>
            <a:ext cx="8263350" cy="1790700"/>
          </a:xfrm>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14</a:t>
            </a:fld>
            <a:endParaRPr lang="en-US" dirty="0"/>
          </a:p>
        </p:txBody>
      </p:sp>
      <p:sp>
        <p:nvSpPr>
          <p:cNvPr id="3" name="TextBox 2">
            <a:extLst>
              <a:ext uri="{FF2B5EF4-FFF2-40B4-BE49-F238E27FC236}">
                <a16:creationId xmlns:a16="http://schemas.microsoft.com/office/drawing/2014/main" id="{37DC01DB-0DD3-ABD3-393E-308FA9BACDB3}"/>
              </a:ext>
            </a:extLst>
          </p:cNvPr>
          <p:cNvSpPr txBox="1"/>
          <p:nvPr/>
        </p:nvSpPr>
        <p:spPr>
          <a:xfrm>
            <a:off x="1907704" y="3003798"/>
            <a:ext cx="6213532" cy="830997"/>
          </a:xfrm>
          <a:prstGeom prst="rect">
            <a:avLst/>
          </a:prstGeom>
          <a:noFill/>
        </p:spPr>
        <p:txBody>
          <a:bodyPr wrap="square" lIns="91440" tIns="45720" rIns="91440" bIns="45720" anchor="t">
            <a:spAutoFit/>
          </a:bodyPr>
          <a:lstStyle/>
          <a:p>
            <a:pPr algn="just"/>
            <a:r>
              <a:rPr lang="en-CH" sz="1600" i="1" dirty="0">
                <a:solidFill>
                  <a:schemeClr val="bg1"/>
                </a:solidFill>
              </a:rPr>
              <a:t>This project has received funding from the European Union's Horizon 2020 research and innovation programme</a:t>
            </a:r>
            <a:r>
              <a:rPr lang="fr-FR" sz="1600" i="1" dirty="0">
                <a:solidFill>
                  <a:schemeClr val="bg1"/>
                </a:solidFill>
              </a:rPr>
              <a:t> </a:t>
            </a:r>
            <a:r>
              <a:rPr lang="en-CH" sz="1600" i="1" dirty="0">
                <a:solidFill>
                  <a:schemeClr val="bg1"/>
                </a:solidFill>
              </a:rPr>
              <a:t>agreement No 951754.</a:t>
            </a:r>
          </a:p>
        </p:txBody>
      </p:sp>
      <p:pic>
        <p:nvPicPr>
          <p:cNvPr id="4" name="Picture 3">
            <a:extLst>
              <a:ext uri="{FF2B5EF4-FFF2-40B4-BE49-F238E27FC236}">
                <a16:creationId xmlns:a16="http://schemas.microsoft.com/office/drawing/2014/main" id="{B5865B7A-37EA-E6BD-BCB1-558BE11189B7}"/>
              </a:ext>
            </a:extLst>
          </p:cNvPr>
          <p:cNvPicPr>
            <a:picLocks noChangeAspect="1"/>
          </p:cNvPicPr>
          <p:nvPr/>
        </p:nvPicPr>
        <p:blipFill>
          <a:blip r:embed="rId3"/>
          <a:stretch>
            <a:fillRect/>
          </a:stretch>
        </p:blipFill>
        <p:spPr>
          <a:xfrm>
            <a:off x="899592" y="3075806"/>
            <a:ext cx="911723" cy="609335"/>
          </a:xfrm>
          <a:prstGeom prst="rect">
            <a:avLst/>
          </a:prstGeom>
        </p:spPr>
      </p:pic>
    </p:spTree>
    <p:extLst>
      <p:ext uri="{BB962C8B-B14F-4D97-AF65-F5344CB8AC3E}">
        <p14:creationId xmlns:p14="http://schemas.microsoft.com/office/powerpoint/2010/main" val="1294950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a:xfrm>
            <a:off x="438387" y="412731"/>
            <a:ext cx="8263350" cy="575565"/>
          </a:xfrm>
        </p:spPr>
        <p:txBody>
          <a:bodyPr/>
          <a:lstStyle/>
          <a:p>
            <a:r>
              <a:rPr lang="en-US" dirty="0"/>
              <a:t>References</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15</a:t>
            </a:fld>
            <a:endParaRPr lang="en-US" dirty="0"/>
          </a:p>
        </p:txBody>
      </p:sp>
      <p:sp>
        <p:nvSpPr>
          <p:cNvPr id="9" name="Textplatzhalter 5">
            <a:extLst>
              <a:ext uri="{FF2B5EF4-FFF2-40B4-BE49-F238E27FC236}">
                <a16:creationId xmlns:a16="http://schemas.microsoft.com/office/drawing/2014/main" id="{1C5C1829-D075-4F07-9799-27C823919E3B}"/>
              </a:ext>
            </a:extLst>
          </p:cNvPr>
          <p:cNvSpPr txBox="1">
            <a:spLocks/>
          </p:cNvSpPr>
          <p:nvPr/>
        </p:nvSpPr>
        <p:spPr>
          <a:xfrm>
            <a:off x="418372" y="987574"/>
            <a:ext cx="8161648" cy="3841217"/>
          </a:xfrm>
          <a:prstGeom prst="rect">
            <a:avLst/>
          </a:prstGeo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Banwart, Steven A., et al.</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Soil functions: connecting earth's critical zone.</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Annual Review of Earth and Planetary Sciences 47 (2019): 333-359.</a:t>
            </a:r>
          </a:p>
          <a:p>
            <a:pP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European Commission.</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(2006). </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Thematic Strategy for Soil Protection.</a:t>
            </a:r>
            <a:endPar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European Commission.</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(2023). </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Approved 28 CAP strategic plans (2023-2027), p. 79.</a:t>
            </a:r>
            <a:endPar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buNone/>
            </a:pP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t>
            </a: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Haas, Maximilian, et al.</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Integrated stratigraphic, sedimentological and </a:t>
            </a:r>
            <a:r>
              <a:rPr lang="en-GB" sz="1000" i="1"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petrographical</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evaluation for CERN’s Future Circular Collider subsurface infrastructure (Geneva Basin, Switzerland-France).</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Swiss Journal of Geosciences 115.1 (2022): 16.</a:t>
            </a:r>
          </a:p>
          <a:p>
            <a:pPr>
              <a:lnSpc>
                <a:spcPct val="115000"/>
              </a:lnSpc>
              <a:spcAft>
                <a:spcPts val="800"/>
              </a:spcAft>
              <a:buNone/>
            </a:pPr>
            <a:r>
              <a:rPr lang="en-GB" sz="1000" b="1"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Heckova</a:t>
            </a: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P., Koestel, J., Klement, A., </a:t>
            </a:r>
            <a:r>
              <a:rPr lang="en-GB" sz="1000" b="1"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Kodesova</a:t>
            </a: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R., &amp; </a:t>
            </a:r>
            <a:r>
              <a:rPr lang="en-GB" sz="1000" b="1"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Snehota</a:t>
            </a: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M.</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(2025). </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Soil structure dynamics in constructed </a:t>
            </a:r>
            <a:r>
              <a:rPr lang="en-GB" sz="1000" i="1"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Technosols</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for bioretention cells: X-ray microtomography study.</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Journal of Soils and Sediments, 25(2), 591-608.</a:t>
            </a:r>
          </a:p>
          <a:p>
            <a:pP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ILF.</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Feasibility Study Cost</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December 2024</a:t>
            </a:r>
          </a:p>
          <a:p>
            <a:pPr>
              <a:lnSpc>
                <a:spcPct val="115000"/>
              </a:lnSpc>
              <a:spcAft>
                <a:spcPts val="800"/>
              </a:spcAft>
              <a:buNone/>
            </a:pPr>
            <a:r>
              <a:rPr lang="fr-FR" sz="1000" b="1"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Keesstra</a:t>
            </a:r>
            <a:r>
              <a:rPr lang="fr-FR"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Saskia D., et al.</a:t>
            </a:r>
            <a:r>
              <a:rPr lang="fr-FR"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The significance of soils and soil science towards realization of the UN sustainable development goals (SDGS).</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t>
            </a:r>
            <a:r>
              <a:rPr lang="fr-FR"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Soil Discussions 2016 (2016): 1-28.</a:t>
            </a:r>
          </a:p>
          <a:p>
            <a:pPr>
              <a:lnSpc>
                <a:spcPct val="115000"/>
              </a:lnSpc>
              <a:spcAft>
                <a:spcPts val="800"/>
              </a:spcAft>
            </a:pPr>
            <a:r>
              <a:rPr lang="en-GB" sz="1000" b="1" kern="100" dirty="0">
                <a:solidFill>
                  <a:schemeClr val="bg1"/>
                </a:solidFill>
                <a:latin typeface="Aptos" panose="020B0004020202020204" pitchFamily="34" charset="0"/>
                <a:cs typeface="Times New Roman" panose="02020603050405020304" pitchFamily="18" charset="0"/>
              </a:rPr>
              <a:t>Montgomery, Ian</a:t>
            </a:r>
            <a:r>
              <a:rPr lang="en-GB" sz="1000" kern="100" dirty="0">
                <a:solidFill>
                  <a:schemeClr val="bg1"/>
                </a:solidFill>
                <a:latin typeface="Aptos" panose="020B0004020202020204" pitchFamily="34" charset="0"/>
                <a:cs typeface="Times New Roman" panose="02020603050405020304" pitchFamily="18" charset="0"/>
              </a:rPr>
              <a:t>, et al. </a:t>
            </a:r>
            <a:r>
              <a:rPr lang="en-GB" sz="1000" i="1" kern="100" dirty="0">
                <a:solidFill>
                  <a:schemeClr val="bg1"/>
                </a:solidFill>
                <a:latin typeface="Aptos" panose="020B0004020202020204" pitchFamily="34" charset="0"/>
                <a:cs typeface="Times New Roman" panose="02020603050405020304" pitchFamily="18" charset="0"/>
              </a:rPr>
              <a:t>Hedgerows as ecosystems: service delivery, management, and restoration</a:t>
            </a:r>
            <a:r>
              <a:rPr lang="en-GB" sz="1000" kern="100" dirty="0">
                <a:solidFill>
                  <a:schemeClr val="bg1"/>
                </a:solidFill>
                <a:latin typeface="Aptos" panose="020B0004020202020204" pitchFamily="34" charset="0"/>
                <a:cs typeface="Times New Roman" panose="02020603050405020304" pitchFamily="18" charset="0"/>
              </a:rPr>
              <a:t>. Annual Review of Ecology, Evolution, and Systematics 51 (2020): 81-102.</a:t>
            </a:r>
          </a:p>
          <a:p>
            <a:pPr>
              <a:lnSpc>
                <a:spcPct val="115000"/>
              </a:lnSpc>
              <a:spcAft>
                <a:spcPts val="800"/>
              </a:spcAft>
              <a:buNone/>
            </a:pPr>
            <a:r>
              <a:rPr lang="fr-FR"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OFB.</a:t>
            </a:r>
            <a:r>
              <a:rPr lang="fr-FR"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(2023). </a:t>
            </a:r>
            <a:r>
              <a:rPr lang="fr-FR"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L’essentiel sur la haie. Comprendre pour agir.</a:t>
            </a:r>
            <a:endPar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buNone/>
            </a:pP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Or, D., Keller, T., &amp; Schlesinger, W. H.</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(2021). </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Natural and managed soil structure: On the fragile scaffolding for soil functioning.</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Soil and Tillage Research, 208, 104912.</a:t>
            </a:r>
          </a:p>
          <a:p>
            <a:pPr>
              <a:lnSpc>
                <a:spcPct val="115000"/>
              </a:lnSpc>
              <a:spcAft>
                <a:spcPts val="800"/>
              </a:spcAft>
              <a:buNone/>
            </a:pPr>
            <a:r>
              <a:rPr lang="en-GB" sz="1000" b="1"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Scalenghe</a:t>
            </a:r>
            <a:r>
              <a:rPr lang="en-GB"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R., &amp; Ferraris, S.</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(2009). </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The first forty years of a </a:t>
            </a:r>
            <a:r>
              <a:rPr lang="en-GB" sz="1000" i="1"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Technosol</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Pedosphere, 19(1), 40-52.</a:t>
            </a:r>
          </a:p>
          <a:p>
            <a:pPr>
              <a:lnSpc>
                <a:spcPct val="115000"/>
              </a:lnSpc>
              <a:spcAft>
                <a:spcPts val="800"/>
              </a:spcAft>
            </a:pPr>
            <a:r>
              <a:rPr lang="fr-FR" sz="1000" b="1"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Stolte</a:t>
            </a:r>
            <a:r>
              <a:rPr lang="fr-FR"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t>
            </a:r>
            <a:r>
              <a:rPr lang="fr-FR" sz="1000" b="1"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Jannes</a:t>
            </a:r>
            <a:r>
              <a:rPr lang="fr-FR"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et al., </a:t>
            </a:r>
            <a:r>
              <a:rPr lang="fr-FR" sz="1000" b="1" kern="100" dirty="0" err="1">
                <a:solidFill>
                  <a:schemeClr val="bg1"/>
                </a:solidFill>
                <a:effectLst/>
                <a:latin typeface="Aptos" panose="020B0004020202020204" pitchFamily="34" charset="0"/>
                <a:ea typeface="Aptos" panose="020B0004020202020204" pitchFamily="34" charset="0"/>
                <a:cs typeface="Times New Roman" panose="02020603050405020304" pitchFamily="18" charset="0"/>
              </a:rPr>
              <a:t>eds</a:t>
            </a:r>
            <a:r>
              <a:rPr lang="fr-FR" sz="10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a:t>
            </a:r>
            <a:r>
              <a:rPr lang="fr-FR"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a:t>
            </a:r>
            <a:r>
              <a:rPr lang="en-GB" sz="1000" i="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Soil threats in Europe.</a:t>
            </a:r>
            <a:r>
              <a:rPr lang="en-GB" sz="10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Luxembourg: Publications Office, 2015.</a:t>
            </a:r>
          </a:p>
          <a:p>
            <a:pPr marL="171450" indent="-171450">
              <a:buFont typeface="Arial" panose="020B0604020202020204" pitchFamily="34" charset="0"/>
              <a:buChar char="•"/>
            </a:pPr>
            <a:endParaRPr lang="en-GB" sz="1000" dirty="0">
              <a:solidFill>
                <a:schemeClr val="bg1"/>
              </a:solidFill>
            </a:endParaRPr>
          </a:p>
        </p:txBody>
      </p:sp>
    </p:spTree>
    <p:extLst>
      <p:ext uri="{BB962C8B-B14F-4D97-AF65-F5344CB8AC3E}">
        <p14:creationId xmlns:p14="http://schemas.microsoft.com/office/powerpoint/2010/main" val="2833112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179512" y="411510"/>
            <a:ext cx="8263350" cy="804066"/>
          </a:xfrm>
        </p:spPr>
        <p:txBody>
          <a:bodyPr/>
          <a:lstStyle/>
          <a:p>
            <a:r>
              <a:rPr lang="en-US" dirty="0"/>
              <a:t>Selected materials for substrate composition</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16</a:t>
            </a:fld>
            <a:endParaRPr lang="en-US" noProof="0" dirty="0"/>
          </a:p>
        </p:txBody>
      </p:sp>
      <p:grpSp>
        <p:nvGrpSpPr>
          <p:cNvPr id="68" name="Group 67">
            <a:extLst>
              <a:ext uri="{FF2B5EF4-FFF2-40B4-BE49-F238E27FC236}">
                <a16:creationId xmlns:a16="http://schemas.microsoft.com/office/drawing/2014/main" id="{0628C4A5-9BF8-55E0-FB10-8F56AECE737A}"/>
              </a:ext>
            </a:extLst>
          </p:cNvPr>
          <p:cNvGrpSpPr/>
          <p:nvPr/>
        </p:nvGrpSpPr>
        <p:grpSpPr>
          <a:xfrm>
            <a:off x="103716" y="1037347"/>
            <a:ext cx="4468284" cy="1923678"/>
            <a:chOff x="103716" y="1037347"/>
            <a:chExt cx="4468284" cy="1923678"/>
          </a:xfrm>
        </p:grpSpPr>
        <p:pic>
          <p:nvPicPr>
            <p:cNvPr id="6" name="Picture 5">
              <a:extLst>
                <a:ext uri="{FF2B5EF4-FFF2-40B4-BE49-F238E27FC236}">
                  <a16:creationId xmlns:a16="http://schemas.microsoft.com/office/drawing/2014/main" id="{86994371-8B73-F8D2-EC3F-2C6051CF575C}"/>
                </a:ext>
              </a:extLst>
            </p:cNvPr>
            <p:cNvPicPr>
              <a:picLocks noChangeAspect="1"/>
            </p:cNvPicPr>
            <p:nvPr/>
          </p:nvPicPr>
          <p:blipFill>
            <a:blip r:embed="rId3">
              <a:extLst>
                <a:ext uri="{28A0092B-C50C-407E-A947-70E740481C1C}">
                  <a14:useLocalDpi xmlns:a14="http://schemas.microsoft.com/office/drawing/2010/main" val="0"/>
                </a:ext>
              </a:extLst>
            </a:blip>
            <a:srcRect l="15074" r="10311"/>
            <a:stretch/>
          </p:blipFill>
          <p:spPr>
            <a:xfrm>
              <a:off x="103716" y="1037347"/>
              <a:ext cx="1913801" cy="1923678"/>
            </a:xfrm>
            <a:prstGeom prst="rect">
              <a:avLst/>
            </a:prstGeom>
          </p:spPr>
        </p:pic>
        <p:sp>
          <p:nvSpPr>
            <p:cNvPr id="14" name="TextBox 13">
              <a:extLst>
                <a:ext uri="{FF2B5EF4-FFF2-40B4-BE49-F238E27FC236}">
                  <a16:creationId xmlns:a16="http://schemas.microsoft.com/office/drawing/2014/main" id="{83C9E946-C6BC-E8A7-B5A5-DBB0C632620C}"/>
                </a:ext>
              </a:extLst>
            </p:cNvPr>
            <p:cNvSpPr txBox="1"/>
            <p:nvPr/>
          </p:nvSpPr>
          <p:spPr>
            <a:xfrm>
              <a:off x="1984899" y="1048458"/>
              <a:ext cx="2587101" cy="923330"/>
            </a:xfrm>
            <a:prstGeom prst="rect">
              <a:avLst/>
            </a:prstGeom>
            <a:noFill/>
          </p:spPr>
          <p:txBody>
            <a:bodyPr wrap="square" lIns="91440" tIns="45720" rIns="91440" bIns="45720" anchor="t">
              <a:spAutoFit/>
            </a:bodyPr>
            <a:lstStyle/>
            <a:p>
              <a:pPr algn="ctr"/>
              <a:r>
                <a:rPr lang="en-GB" b="1" dirty="0"/>
                <a:t>Molasse</a:t>
              </a:r>
            </a:p>
            <a:p>
              <a:pPr algn="just"/>
              <a:r>
                <a:rPr lang="en-GB" dirty="0"/>
                <a:t>2 different types of molasse, </a:t>
              </a:r>
            </a:p>
            <a:p>
              <a:pPr algn="just"/>
              <a:r>
                <a:rPr lang="en-GB" dirty="0"/>
                <a:t>providing a representative sample of the region’s geology  </a:t>
              </a:r>
              <a:endParaRPr lang="en-GB" dirty="0">
                <a:cs typeface="Arial"/>
              </a:endParaRPr>
            </a:p>
          </p:txBody>
        </p:sp>
      </p:grpSp>
      <p:grpSp>
        <p:nvGrpSpPr>
          <p:cNvPr id="67" name="Group 66">
            <a:extLst>
              <a:ext uri="{FF2B5EF4-FFF2-40B4-BE49-F238E27FC236}">
                <a16:creationId xmlns:a16="http://schemas.microsoft.com/office/drawing/2014/main" id="{B107DECA-FAF7-C507-EE5F-B02F4FD9AD32}"/>
              </a:ext>
            </a:extLst>
          </p:cNvPr>
          <p:cNvGrpSpPr/>
          <p:nvPr/>
        </p:nvGrpSpPr>
        <p:grpSpPr>
          <a:xfrm>
            <a:off x="5419154" y="980922"/>
            <a:ext cx="3617342" cy="1923678"/>
            <a:chOff x="5419154" y="980922"/>
            <a:chExt cx="3617342" cy="1923678"/>
          </a:xfrm>
        </p:grpSpPr>
        <p:grpSp>
          <p:nvGrpSpPr>
            <p:cNvPr id="23" name="Group 22">
              <a:extLst>
                <a:ext uri="{FF2B5EF4-FFF2-40B4-BE49-F238E27FC236}">
                  <a16:creationId xmlns:a16="http://schemas.microsoft.com/office/drawing/2014/main" id="{9041E644-3A78-29D0-11F2-4703DE82E372}"/>
                </a:ext>
              </a:extLst>
            </p:cNvPr>
            <p:cNvGrpSpPr/>
            <p:nvPr/>
          </p:nvGrpSpPr>
          <p:grpSpPr>
            <a:xfrm>
              <a:off x="7122694" y="980922"/>
              <a:ext cx="1913802" cy="1923678"/>
              <a:chOff x="35495" y="896550"/>
              <a:chExt cx="1913802" cy="1923678"/>
            </a:xfrm>
          </p:grpSpPr>
          <p:pic>
            <p:nvPicPr>
              <p:cNvPr id="9" name="Picture 8">
                <a:extLst>
                  <a:ext uri="{FF2B5EF4-FFF2-40B4-BE49-F238E27FC236}">
                    <a16:creationId xmlns:a16="http://schemas.microsoft.com/office/drawing/2014/main" id="{DCB9BFD9-ECF7-4191-3CFB-A5F3FAC162E6}"/>
                  </a:ext>
                </a:extLst>
              </p:cNvPr>
              <p:cNvPicPr>
                <a:picLocks noChangeAspect="1"/>
              </p:cNvPicPr>
              <p:nvPr/>
            </p:nvPicPr>
            <p:blipFill>
              <a:blip r:embed="rId4">
                <a:extLst>
                  <a:ext uri="{28A0092B-C50C-407E-A947-70E740481C1C}">
                    <a14:useLocalDpi xmlns:a14="http://schemas.microsoft.com/office/drawing/2010/main" val="0"/>
                  </a:ext>
                </a:extLst>
              </a:blip>
              <a:srcRect l="15074" r="10310"/>
              <a:stretch/>
            </p:blipFill>
            <p:spPr>
              <a:xfrm>
                <a:off x="35496" y="896550"/>
                <a:ext cx="1913801" cy="1923678"/>
              </a:xfrm>
              <a:prstGeom prst="rect">
                <a:avLst/>
              </a:prstGeom>
            </p:spPr>
          </p:pic>
          <p:pic>
            <p:nvPicPr>
              <p:cNvPr id="4" name="Picture 3">
                <a:extLst>
                  <a:ext uri="{FF2B5EF4-FFF2-40B4-BE49-F238E27FC236}">
                    <a16:creationId xmlns:a16="http://schemas.microsoft.com/office/drawing/2014/main" id="{742A6753-1A85-94D0-7917-5FF326365B6A}"/>
                  </a:ext>
                </a:extLst>
              </p:cNvPr>
              <p:cNvPicPr>
                <a:picLocks noChangeAspect="1"/>
              </p:cNvPicPr>
              <p:nvPr/>
            </p:nvPicPr>
            <p:blipFill>
              <a:blip r:embed="rId5">
                <a:extLst>
                  <a:ext uri="{28A0092B-C50C-407E-A947-70E740481C1C}">
                    <a14:useLocalDpi xmlns:a14="http://schemas.microsoft.com/office/drawing/2010/main" val="0"/>
                  </a:ext>
                </a:extLst>
              </a:blip>
              <a:srcRect l="19698" r="27486"/>
              <a:stretch/>
            </p:blipFill>
            <p:spPr>
              <a:xfrm rot="5400000">
                <a:off x="156491" y="2122120"/>
                <a:ext cx="576064" cy="818055"/>
              </a:xfrm>
              <a:prstGeom prst="rect">
                <a:avLst/>
              </a:prstGeom>
            </p:spPr>
          </p:pic>
        </p:grpSp>
        <p:sp>
          <p:nvSpPr>
            <p:cNvPr id="16" name="TextBox 15">
              <a:extLst>
                <a:ext uri="{FF2B5EF4-FFF2-40B4-BE49-F238E27FC236}">
                  <a16:creationId xmlns:a16="http://schemas.microsoft.com/office/drawing/2014/main" id="{72C49CE0-470A-50A6-7980-2BAE0B05B368}"/>
                </a:ext>
              </a:extLst>
            </p:cNvPr>
            <p:cNvSpPr txBox="1"/>
            <p:nvPr/>
          </p:nvSpPr>
          <p:spPr>
            <a:xfrm>
              <a:off x="5419154" y="1048458"/>
              <a:ext cx="1678835" cy="923330"/>
            </a:xfrm>
            <a:prstGeom prst="rect">
              <a:avLst/>
            </a:prstGeom>
            <a:noFill/>
          </p:spPr>
          <p:txBody>
            <a:bodyPr wrap="square">
              <a:spAutoFit/>
            </a:bodyPr>
            <a:lstStyle/>
            <a:p>
              <a:pPr algn="ctr"/>
              <a:r>
                <a:rPr lang="en-GB" b="1" dirty="0"/>
                <a:t>Compost </a:t>
              </a:r>
            </a:p>
            <a:p>
              <a:pPr algn="just"/>
              <a:r>
                <a:rPr lang="en-GB" dirty="0"/>
                <a:t>Improve physical, chemical, biological properties </a:t>
              </a:r>
            </a:p>
          </p:txBody>
        </p:sp>
      </p:grpSp>
      <p:grpSp>
        <p:nvGrpSpPr>
          <p:cNvPr id="69" name="Group 68">
            <a:extLst>
              <a:ext uri="{FF2B5EF4-FFF2-40B4-BE49-F238E27FC236}">
                <a16:creationId xmlns:a16="http://schemas.microsoft.com/office/drawing/2014/main" id="{87CE97F0-BA62-1BA4-38E3-0C9C7489ECC9}"/>
              </a:ext>
            </a:extLst>
          </p:cNvPr>
          <p:cNvGrpSpPr/>
          <p:nvPr/>
        </p:nvGrpSpPr>
        <p:grpSpPr>
          <a:xfrm>
            <a:off x="103716" y="3116482"/>
            <a:ext cx="4452122" cy="1983844"/>
            <a:chOff x="103716" y="3116482"/>
            <a:chExt cx="4452122" cy="1983844"/>
          </a:xfrm>
        </p:grpSpPr>
        <p:sp>
          <p:nvSpPr>
            <p:cNvPr id="20" name="TextBox 19">
              <a:extLst>
                <a:ext uri="{FF2B5EF4-FFF2-40B4-BE49-F238E27FC236}">
                  <a16:creationId xmlns:a16="http://schemas.microsoft.com/office/drawing/2014/main" id="{6887352D-7FED-9167-60E3-7B4DC7E35500}"/>
                </a:ext>
              </a:extLst>
            </p:cNvPr>
            <p:cNvSpPr txBox="1"/>
            <p:nvPr/>
          </p:nvSpPr>
          <p:spPr>
            <a:xfrm>
              <a:off x="1977059" y="3969247"/>
              <a:ext cx="2578779" cy="1131079"/>
            </a:xfrm>
            <a:prstGeom prst="rect">
              <a:avLst/>
            </a:prstGeom>
            <a:noFill/>
          </p:spPr>
          <p:txBody>
            <a:bodyPr wrap="square">
              <a:spAutoFit/>
            </a:bodyPr>
            <a:lstStyle/>
            <a:p>
              <a:pPr algn="ctr"/>
              <a:r>
                <a:rPr lang="en-GB" b="1" dirty="0"/>
                <a:t>Clay</a:t>
              </a:r>
            </a:p>
            <a:p>
              <a:pPr algn="just"/>
              <a:r>
                <a:rPr lang="en-GB" dirty="0"/>
                <a:t>Mineral amendment and test of a novel mixing technique developed at BRGM to form stable soil granulates </a:t>
              </a:r>
            </a:p>
          </p:txBody>
        </p:sp>
        <p:pic>
          <p:nvPicPr>
            <p:cNvPr id="22" name="Picture 21">
              <a:extLst>
                <a:ext uri="{FF2B5EF4-FFF2-40B4-BE49-F238E27FC236}">
                  <a16:creationId xmlns:a16="http://schemas.microsoft.com/office/drawing/2014/main" id="{336C89C0-0900-18F1-4F95-0DFC03D37ED2}"/>
                </a:ext>
              </a:extLst>
            </p:cNvPr>
            <p:cNvPicPr>
              <a:picLocks noChangeAspect="1"/>
            </p:cNvPicPr>
            <p:nvPr/>
          </p:nvPicPr>
          <p:blipFill>
            <a:blip r:embed="rId6"/>
            <a:srcRect l="14200" r="2800"/>
            <a:stretch/>
          </p:blipFill>
          <p:spPr>
            <a:xfrm>
              <a:off x="103716" y="3116482"/>
              <a:ext cx="1913802" cy="1923678"/>
            </a:xfrm>
            <a:prstGeom prst="rect">
              <a:avLst/>
            </a:prstGeom>
          </p:spPr>
        </p:pic>
      </p:grpSp>
      <p:grpSp>
        <p:nvGrpSpPr>
          <p:cNvPr id="71" name="Group 70">
            <a:extLst>
              <a:ext uri="{FF2B5EF4-FFF2-40B4-BE49-F238E27FC236}">
                <a16:creationId xmlns:a16="http://schemas.microsoft.com/office/drawing/2014/main" id="{090E30BA-91D6-B2A5-6827-C68F12991595}"/>
              </a:ext>
            </a:extLst>
          </p:cNvPr>
          <p:cNvGrpSpPr/>
          <p:nvPr/>
        </p:nvGrpSpPr>
        <p:grpSpPr>
          <a:xfrm>
            <a:off x="2017517" y="1942761"/>
            <a:ext cx="5105179" cy="2107574"/>
            <a:chOff x="2017517" y="1942761"/>
            <a:chExt cx="5105179" cy="2107574"/>
          </a:xfrm>
        </p:grpSpPr>
        <p:grpSp>
          <p:nvGrpSpPr>
            <p:cNvPr id="27" name="Group 26">
              <a:extLst>
                <a:ext uri="{FF2B5EF4-FFF2-40B4-BE49-F238E27FC236}">
                  <a16:creationId xmlns:a16="http://schemas.microsoft.com/office/drawing/2014/main" id="{8AC15432-2727-8C83-D57F-8A0D91FEABEC}"/>
                </a:ext>
              </a:extLst>
            </p:cNvPr>
            <p:cNvGrpSpPr/>
            <p:nvPr/>
          </p:nvGrpSpPr>
          <p:grpSpPr>
            <a:xfrm>
              <a:off x="3285073" y="2436065"/>
              <a:ext cx="2144615" cy="1010213"/>
              <a:chOff x="3107160" y="2353625"/>
              <a:chExt cx="2144615" cy="1010213"/>
            </a:xfrm>
          </p:grpSpPr>
          <p:sp>
            <p:nvSpPr>
              <p:cNvPr id="25" name="Rectangle: Rounded Corners 24">
                <a:extLst>
                  <a:ext uri="{FF2B5EF4-FFF2-40B4-BE49-F238E27FC236}">
                    <a16:creationId xmlns:a16="http://schemas.microsoft.com/office/drawing/2014/main" id="{8E7EBC33-BAB8-CBA0-594E-973D9AF5727E}"/>
                  </a:ext>
                </a:extLst>
              </p:cNvPr>
              <p:cNvSpPr/>
              <p:nvPr/>
            </p:nvSpPr>
            <p:spPr>
              <a:xfrm>
                <a:off x="3275856" y="2412127"/>
                <a:ext cx="1807224" cy="951711"/>
              </a:xfrm>
              <a:prstGeom prst="roundRect">
                <a:avLst/>
              </a:prstGeom>
              <a:solidFill>
                <a:schemeClr val="accent4">
                  <a:lumMod val="20000"/>
                  <a:lumOff val="80000"/>
                </a:schemeClr>
              </a:solidFill>
              <a:ln>
                <a:solidFill>
                  <a:srgbClr val="0F124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4F6EA34B-6AF5-86B9-96E9-9291A56CDDF0}"/>
                  </a:ext>
                </a:extLst>
              </p:cNvPr>
              <p:cNvSpPr txBox="1"/>
              <p:nvPr/>
            </p:nvSpPr>
            <p:spPr>
              <a:xfrm>
                <a:off x="3107160" y="2353625"/>
                <a:ext cx="2144615" cy="1010213"/>
              </a:xfrm>
              <a:prstGeom prst="rect">
                <a:avLst/>
              </a:prstGeom>
              <a:noFill/>
            </p:spPr>
            <p:txBody>
              <a:bodyPr wrap="square" rtlCol="0">
                <a:spAutoFit/>
              </a:bodyPr>
              <a:lstStyle/>
              <a:p>
                <a:pPr algn="ctr">
                  <a:lnSpc>
                    <a:spcPts val="3700"/>
                  </a:lnSpc>
                </a:pPr>
                <a:r>
                  <a:rPr lang="fr-FR" sz="2600" dirty="0">
                    <a:solidFill>
                      <a:schemeClr val="accent6"/>
                    </a:solidFill>
                  </a:rPr>
                  <a:t>Substrate mixes</a:t>
                </a:r>
                <a:endParaRPr lang="en-GB" sz="2600" dirty="0">
                  <a:solidFill>
                    <a:schemeClr val="accent6"/>
                  </a:solidFill>
                </a:endParaRPr>
              </a:p>
            </p:txBody>
          </p:sp>
        </p:grpSp>
        <p:cxnSp>
          <p:nvCxnSpPr>
            <p:cNvPr id="29" name="Connector: Curved 28">
              <a:extLst>
                <a:ext uri="{FF2B5EF4-FFF2-40B4-BE49-F238E27FC236}">
                  <a16:creationId xmlns:a16="http://schemas.microsoft.com/office/drawing/2014/main" id="{C3334F91-58DB-82C8-AA2F-60658152DE5C}"/>
                </a:ext>
              </a:extLst>
            </p:cNvPr>
            <p:cNvCxnSpPr>
              <a:cxnSpLocks/>
              <a:stCxn id="9" idx="1"/>
            </p:cNvCxnSpPr>
            <p:nvPr/>
          </p:nvCxnSpPr>
          <p:spPr>
            <a:xfrm rot="10800000" flipV="1">
              <a:off x="5294891" y="1942761"/>
              <a:ext cx="1827805" cy="678754"/>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or: Curved 30">
              <a:extLst>
                <a:ext uri="{FF2B5EF4-FFF2-40B4-BE49-F238E27FC236}">
                  <a16:creationId xmlns:a16="http://schemas.microsoft.com/office/drawing/2014/main" id="{37BD9633-059F-C6DB-B2A3-173348EC0F48}"/>
                </a:ext>
              </a:extLst>
            </p:cNvPr>
            <p:cNvCxnSpPr>
              <a:cxnSpLocks/>
            </p:cNvCxnSpPr>
            <p:nvPr/>
          </p:nvCxnSpPr>
          <p:spPr>
            <a:xfrm>
              <a:off x="2036095" y="2114044"/>
              <a:ext cx="1383777" cy="528830"/>
            </a:xfrm>
            <a:prstGeom prst="curvedConnector3">
              <a:avLst>
                <a:gd name="adj1" fmla="val 50000"/>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or: Curved 33">
              <a:extLst>
                <a:ext uri="{FF2B5EF4-FFF2-40B4-BE49-F238E27FC236}">
                  <a16:creationId xmlns:a16="http://schemas.microsoft.com/office/drawing/2014/main" id="{11417DD8-8ABA-131C-716A-13E012499898}"/>
                </a:ext>
              </a:extLst>
            </p:cNvPr>
            <p:cNvCxnSpPr>
              <a:cxnSpLocks/>
            </p:cNvCxnSpPr>
            <p:nvPr/>
          </p:nvCxnSpPr>
          <p:spPr>
            <a:xfrm flipV="1">
              <a:off x="2017517" y="3240269"/>
              <a:ext cx="1402355" cy="697123"/>
            </a:xfrm>
            <a:prstGeom prst="curvedConnector3">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nector: Curved 38">
              <a:extLst>
                <a:ext uri="{FF2B5EF4-FFF2-40B4-BE49-F238E27FC236}">
                  <a16:creationId xmlns:a16="http://schemas.microsoft.com/office/drawing/2014/main" id="{59EB2EB1-E438-65B7-EC76-3C7DA7EC855F}"/>
                </a:ext>
              </a:extLst>
            </p:cNvPr>
            <p:cNvCxnSpPr>
              <a:cxnSpLocks/>
              <a:stCxn id="59" idx="2"/>
            </p:cNvCxnSpPr>
            <p:nvPr/>
          </p:nvCxnSpPr>
          <p:spPr>
            <a:xfrm rot="10800000">
              <a:off x="5271370" y="3225573"/>
              <a:ext cx="1851325" cy="824762"/>
            </a:xfrm>
            <a:prstGeom prst="curvedConnector3">
              <a:avLst/>
            </a:prstGeom>
            <a:ln>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0" name="Group 69">
            <a:extLst>
              <a:ext uri="{FF2B5EF4-FFF2-40B4-BE49-F238E27FC236}">
                <a16:creationId xmlns:a16="http://schemas.microsoft.com/office/drawing/2014/main" id="{D60E1894-C4FB-90C0-5DB5-F6A4B6F0C2CB}"/>
              </a:ext>
            </a:extLst>
          </p:cNvPr>
          <p:cNvGrpSpPr/>
          <p:nvPr/>
        </p:nvGrpSpPr>
        <p:grpSpPr>
          <a:xfrm>
            <a:off x="5294891" y="3088496"/>
            <a:ext cx="3749165" cy="2039936"/>
            <a:chOff x="5294891" y="3088496"/>
            <a:chExt cx="3749165" cy="2039936"/>
          </a:xfrm>
        </p:grpSpPr>
        <p:sp>
          <p:nvSpPr>
            <p:cNvPr id="18" name="TextBox 17">
              <a:extLst>
                <a:ext uri="{FF2B5EF4-FFF2-40B4-BE49-F238E27FC236}">
                  <a16:creationId xmlns:a16="http://schemas.microsoft.com/office/drawing/2014/main" id="{1481A893-67EA-2414-B8A9-14FFE3BEDA7E}"/>
                </a:ext>
              </a:extLst>
            </p:cNvPr>
            <p:cNvSpPr txBox="1"/>
            <p:nvPr/>
          </p:nvSpPr>
          <p:spPr>
            <a:xfrm>
              <a:off x="5294891" y="3997353"/>
              <a:ext cx="1803098" cy="1131079"/>
            </a:xfrm>
            <a:prstGeom prst="rect">
              <a:avLst/>
            </a:prstGeom>
            <a:noFill/>
          </p:spPr>
          <p:txBody>
            <a:bodyPr wrap="square">
              <a:spAutoFit/>
            </a:bodyPr>
            <a:lstStyle/>
            <a:p>
              <a:pPr algn="ctr"/>
              <a:r>
                <a:rPr lang="en-GB" b="1" dirty="0"/>
                <a:t>Biopile </a:t>
              </a:r>
            </a:p>
            <a:p>
              <a:pPr algn="just"/>
              <a:r>
                <a:rPr lang="en-GB" dirty="0"/>
                <a:t>Improve biological activity by using depolluted materials </a:t>
              </a:r>
            </a:p>
            <a:p>
              <a:pPr marL="171450" indent="-171450">
                <a:buFont typeface="Arial" panose="020B0604020202020204" pitchFamily="34" charset="0"/>
                <a:buChar char="•"/>
              </a:pPr>
              <a:endParaRPr lang="en-GB" dirty="0"/>
            </a:p>
          </p:txBody>
        </p:sp>
        <p:pic>
          <p:nvPicPr>
            <p:cNvPr id="59" name="Picture 58" descr="A pile of dirt with a stick&#10;&#10;AI-generated content may be incorrect.">
              <a:extLst>
                <a:ext uri="{FF2B5EF4-FFF2-40B4-BE49-F238E27FC236}">
                  <a16:creationId xmlns:a16="http://schemas.microsoft.com/office/drawing/2014/main" id="{91EA2E8E-A48E-E770-BF03-95CD417CDF22}"/>
                </a:ext>
              </a:extLst>
            </p:cNvPr>
            <p:cNvPicPr>
              <a:picLocks noChangeAspect="1"/>
            </p:cNvPicPr>
            <p:nvPr/>
          </p:nvPicPr>
          <p:blipFill>
            <a:blip r:embed="rId7">
              <a:extLst>
                <a:ext uri="{28A0092B-C50C-407E-A947-70E740481C1C}">
                  <a14:useLocalDpi xmlns:a14="http://schemas.microsoft.com/office/drawing/2010/main" val="0"/>
                </a:ext>
              </a:extLst>
            </a:blip>
            <a:srcRect l="14407" r="10503"/>
            <a:stretch/>
          </p:blipFill>
          <p:spPr>
            <a:xfrm rot="5400000">
              <a:off x="7121536" y="3089654"/>
              <a:ext cx="1923678" cy="1921362"/>
            </a:xfrm>
            <a:prstGeom prst="rect">
              <a:avLst/>
            </a:prstGeom>
          </p:spPr>
        </p:pic>
      </p:grpSp>
    </p:spTree>
    <p:extLst>
      <p:ext uri="{BB962C8B-B14F-4D97-AF65-F5344CB8AC3E}">
        <p14:creationId xmlns:p14="http://schemas.microsoft.com/office/powerpoint/2010/main" val="1786451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BDB56A-D4FA-A3F3-0602-FA30718C5EE5}"/>
            </a:ext>
          </a:extLst>
        </p:cNvPr>
        <p:cNvGrpSpPr/>
        <p:nvPr/>
      </p:nvGrpSpPr>
      <p:grpSpPr>
        <a:xfrm>
          <a:off x="0" y="0"/>
          <a:ext cx="0" cy="0"/>
          <a:chOff x="0" y="0"/>
          <a:chExt cx="0" cy="0"/>
        </a:xfrm>
      </p:grpSpPr>
      <p:pic>
        <p:nvPicPr>
          <p:cNvPr id="22" name="Picture 21">
            <a:extLst>
              <a:ext uri="{FF2B5EF4-FFF2-40B4-BE49-F238E27FC236}">
                <a16:creationId xmlns:a16="http://schemas.microsoft.com/office/drawing/2014/main" id="{EF5DE2B5-DF71-FEBD-B3B4-0353F9F52D1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994236" y="-590371"/>
            <a:ext cx="6192688" cy="6735073"/>
          </a:xfrm>
          <a:prstGeom prst="rect">
            <a:avLst/>
          </a:prstGeom>
        </p:spPr>
      </p:pic>
      <p:grpSp>
        <p:nvGrpSpPr>
          <p:cNvPr id="8" name="Group 7">
            <a:extLst>
              <a:ext uri="{FF2B5EF4-FFF2-40B4-BE49-F238E27FC236}">
                <a16:creationId xmlns:a16="http://schemas.microsoft.com/office/drawing/2014/main" id="{A09CA341-823D-D45D-49ED-928E55904D13}"/>
              </a:ext>
            </a:extLst>
          </p:cNvPr>
          <p:cNvGrpSpPr/>
          <p:nvPr/>
        </p:nvGrpSpPr>
        <p:grpSpPr>
          <a:xfrm>
            <a:off x="5220072" y="903489"/>
            <a:ext cx="3672408" cy="3747354"/>
            <a:chOff x="9390226" y="872023"/>
            <a:chExt cx="3672408" cy="3747354"/>
          </a:xfrm>
        </p:grpSpPr>
        <p:sp>
          <p:nvSpPr>
            <p:cNvPr id="5" name="Rectangle 4">
              <a:extLst>
                <a:ext uri="{FF2B5EF4-FFF2-40B4-BE49-F238E27FC236}">
                  <a16:creationId xmlns:a16="http://schemas.microsoft.com/office/drawing/2014/main" id="{8399319E-3E9A-FD56-CF59-E58033C92C38}"/>
                </a:ext>
              </a:extLst>
            </p:cNvPr>
            <p:cNvSpPr/>
            <p:nvPr/>
          </p:nvSpPr>
          <p:spPr>
            <a:xfrm>
              <a:off x="9390226" y="920914"/>
              <a:ext cx="3672408" cy="369846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diagram of a diagram&#10;&#10;AI-generated content may be incorrect.">
              <a:extLst>
                <a:ext uri="{FF2B5EF4-FFF2-40B4-BE49-F238E27FC236}">
                  <a16:creationId xmlns:a16="http://schemas.microsoft.com/office/drawing/2014/main" id="{7EDCD582-EA67-3618-F182-6C2EF1A0DF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37946" y="872023"/>
              <a:ext cx="3445576" cy="3747354"/>
            </a:xfrm>
            <a:prstGeom prst="rect">
              <a:avLst/>
            </a:prstGeom>
          </p:spPr>
        </p:pic>
      </p:grpSp>
      <p:sp>
        <p:nvSpPr>
          <p:cNvPr id="6" name="Textplatzhalter 5">
            <a:extLst>
              <a:ext uri="{FF2B5EF4-FFF2-40B4-BE49-F238E27FC236}">
                <a16:creationId xmlns:a16="http://schemas.microsoft.com/office/drawing/2014/main" id="{DF5B2430-D415-5341-78ED-E03EBA56B2C8}"/>
              </a:ext>
            </a:extLst>
          </p:cNvPr>
          <p:cNvSpPr>
            <a:spLocks noGrp="1"/>
          </p:cNvSpPr>
          <p:nvPr>
            <p:ph type="body" sz="quarter" idx="12"/>
          </p:nvPr>
        </p:nvSpPr>
        <p:spPr>
          <a:xfrm>
            <a:off x="467544" y="1131590"/>
            <a:ext cx="4608512" cy="3672408"/>
          </a:xfrm>
        </p:spPr>
        <p:txBody>
          <a:bodyPr/>
          <a:lstStyle/>
          <a:p>
            <a:pPr marL="171450" indent="-171450">
              <a:buFont typeface="Arial" panose="020B0604020202020204" pitchFamily="34" charset="0"/>
              <a:buChar char="•"/>
            </a:pPr>
            <a:r>
              <a:rPr lang="en-GB" dirty="0"/>
              <a:t>Natural </a:t>
            </a:r>
            <a:r>
              <a:rPr lang="en-GB" b="1" dirty="0"/>
              <a:t>soils are a non-renewable resource</a:t>
            </a:r>
            <a:r>
              <a:rPr lang="en-GB" dirty="0"/>
              <a:t>, with an average global geological rate of soil formation</a:t>
            </a:r>
            <a:r>
              <a:rPr lang="en-GB" baseline="30000" dirty="0"/>
              <a:t>1</a:t>
            </a:r>
            <a:r>
              <a:rPr lang="en-GB" dirty="0"/>
              <a:t> of 0.01 mm y</a:t>
            </a:r>
            <a:r>
              <a:rPr lang="en-GB" baseline="30000" dirty="0"/>
              <a:t>-1</a:t>
            </a:r>
            <a:r>
              <a:rPr lang="en-GB" baseline="-25000" dirty="0"/>
              <a:t>.</a:t>
            </a:r>
          </a:p>
          <a:p>
            <a:endParaRPr lang="en-GB" dirty="0"/>
          </a:p>
          <a:p>
            <a:pPr marL="171450" indent="-171450">
              <a:buFont typeface="Arial" panose="020B0604020202020204" pitchFamily="34" charset="0"/>
              <a:buChar char="•"/>
            </a:pPr>
            <a:r>
              <a:rPr lang="en-GB" dirty="0"/>
              <a:t>The </a:t>
            </a:r>
            <a:r>
              <a:rPr lang="en-GB" b="1" dirty="0"/>
              <a:t>European Commission</a:t>
            </a:r>
            <a:r>
              <a:rPr lang="en-GB" dirty="0"/>
              <a:t> has defined </a:t>
            </a:r>
            <a:r>
              <a:rPr lang="en-GB" b="1" dirty="0"/>
              <a:t>seven key soil functions</a:t>
            </a:r>
            <a:r>
              <a:rPr lang="en-GB" dirty="0"/>
              <a:t> as part of its soil protection and environmental policy, which are related to </a:t>
            </a:r>
            <a:r>
              <a:rPr lang="en-GB" b="1" dirty="0"/>
              <a:t>ecosystem services</a:t>
            </a:r>
            <a:r>
              <a:rPr lang="en-GB" dirty="0"/>
              <a:t> and </a:t>
            </a:r>
            <a:r>
              <a:rPr lang="en-GB" b="1" dirty="0"/>
              <a:t>SDGs</a:t>
            </a:r>
            <a:r>
              <a:rPr lang="en-GB" dirty="0"/>
              <a:t> as defined by the UN</a:t>
            </a:r>
            <a:r>
              <a:rPr lang="en-GB" baseline="30000" dirty="0"/>
              <a:t>2</a:t>
            </a:r>
            <a:r>
              <a:rPr lang="en-GB" dirty="0"/>
              <a:t>.</a:t>
            </a:r>
          </a:p>
          <a:p>
            <a:endParaRPr lang="en-GB" dirty="0"/>
          </a:p>
          <a:p>
            <a:pPr marL="171450" indent="-171450">
              <a:buFont typeface="Arial" panose="020B0604020202020204" pitchFamily="34" charset="0"/>
              <a:buChar char="•"/>
            </a:pPr>
            <a:r>
              <a:rPr lang="en-GB" dirty="0"/>
              <a:t>Fundamental soil properties form the basis of soil functions</a:t>
            </a:r>
            <a:r>
              <a:rPr lang="en-GB" baseline="30000" dirty="0"/>
              <a:t>3</a:t>
            </a:r>
            <a:r>
              <a:rPr lang="en-GB" dirty="0"/>
              <a:t>:</a:t>
            </a:r>
          </a:p>
          <a:p>
            <a:pPr marL="414450" lvl="1" indent="-171450"/>
            <a:r>
              <a:rPr lang="en-GB" b="1" dirty="0"/>
              <a:t>Chemical: </a:t>
            </a:r>
            <a:r>
              <a:rPr lang="en-GB" dirty="0"/>
              <a:t>mineralogy, soil organic carbon, pH, EC, cation exchange capacity (CEC), available water and nutrients.</a:t>
            </a:r>
          </a:p>
          <a:p>
            <a:pPr marL="414450" lvl="1" indent="-171450"/>
            <a:endParaRPr lang="en-GB" dirty="0"/>
          </a:p>
          <a:p>
            <a:pPr marL="414450" lvl="1" indent="-171450"/>
            <a:r>
              <a:rPr lang="en-GB" b="1" dirty="0"/>
              <a:t>Physical: </a:t>
            </a:r>
            <a:r>
              <a:rPr lang="en-GB" dirty="0"/>
              <a:t>texture (sand, silt, clay and coarse fragments), bulk density, temperature, soil porosity and air permeability, hydraulic conductivity and infiltration.</a:t>
            </a:r>
          </a:p>
          <a:p>
            <a:pPr marL="414450" lvl="1" indent="-171450"/>
            <a:endParaRPr lang="en-GB" dirty="0"/>
          </a:p>
          <a:p>
            <a:pPr marL="414450" lvl="1" indent="-171450"/>
            <a:r>
              <a:rPr lang="en-GB" b="1" dirty="0"/>
              <a:t>Biological</a:t>
            </a:r>
            <a:r>
              <a:rPr lang="en-GB" dirty="0"/>
              <a:t>: activity and abundance of soil biota.</a:t>
            </a:r>
          </a:p>
          <a:p>
            <a:pPr marL="414450" lvl="1" indent="-171450"/>
            <a:endParaRPr lang="en-GB" dirty="0"/>
          </a:p>
          <a:p>
            <a:pPr marL="171450" indent="-171450">
              <a:buFont typeface="Arial" panose="020B0604020202020204" pitchFamily="34" charset="0"/>
              <a:buChar char="•"/>
            </a:pPr>
            <a:r>
              <a:rPr lang="en-GB" b="1" dirty="0"/>
              <a:t>Soil structure and aggregation are key determinants of soil functionality.</a:t>
            </a:r>
          </a:p>
          <a:p>
            <a:endParaRPr lang="en-GB" dirty="0"/>
          </a:p>
          <a:p>
            <a:endParaRPr lang="en-US" baseline="30000" dirty="0"/>
          </a:p>
        </p:txBody>
      </p:sp>
      <p:sp>
        <p:nvSpPr>
          <p:cNvPr id="2" name="Titel 1">
            <a:extLst>
              <a:ext uri="{FF2B5EF4-FFF2-40B4-BE49-F238E27FC236}">
                <a16:creationId xmlns:a16="http://schemas.microsoft.com/office/drawing/2014/main" id="{E9084BA8-0334-C0BB-6342-7FCB8A1A8AE9}"/>
              </a:ext>
            </a:extLst>
          </p:cNvPr>
          <p:cNvSpPr>
            <a:spLocks noGrp="1"/>
          </p:cNvSpPr>
          <p:nvPr>
            <p:ph type="title"/>
          </p:nvPr>
        </p:nvSpPr>
        <p:spPr>
          <a:xfrm>
            <a:off x="442800" y="577800"/>
            <a:ext cx="8263350" cy="481782"/>
          </a:xfrm>
        </p:spPr>
        <p:txBody>
          <a:bodyPr/>
          <a:lstStyle/>
          <a:p>
            <a:r>
              <a:rPr lang="en-US" dirty="0"/>
              <a:t>Soils provide important ecosystem services</a:t>
            </a:r>
          </a:p>
        </p:txBody>
      </p:sp>
      <p:sp>
        <p:nvSpPr>
          <p:cNvPr id="13" name="Foliennummernplatzhalter 1">
            <a:extLst>
              <a:ext uri="{FF2B5EF4-FFF2-40B4-BE49-F238E27FC236}">
                <a16:creationId xmlns:a16="http://schemas.microsoft.com/office/drawing/2014/main" id="{2F26997E-8BCF-40DF-4036-8BA3950FA850}"/>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a:t>
            </a:fld>
            <a:endParaRPr lang="en-US" noProof="0" dirty="0"/>
          </a:p>
        </p:txBody>
      </p:sp>
      <p:sp>
        <p:nvSpPr>
          <p:cNvPr id="20" name="Textplatzhalter 7">
            <a:extLst>
              <a:ext uri="{FF2B5EF4-FFF2-40B4-BE49-F238E27FC236}">
                <a16:creationId xmlns:a16="http://schemas.microsoft.com/office/drawing/2014/main" id="{01787E36-9AFD-EDEB-A6C7-49EE868E183C}"/>
              </a:ext>
            </a:extLst>
          </p:cNvPr>
          <p:cNvSpPr txBox="1">
            <a:spLocks/>
          </p:cNvSpPr>
          <p:nvPr/>
        </p:nvSpPr>
        <p:spPr>
          <a:xfrm>
            <a:off x="323528" y="4936956"/>
            <a:ext cx="4417119" cy="34155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800" baseline="30000" dirty="0">
                <a:solidFill>
                  <a:srgbClr val="0F124A"/>
                </a:solidFill>
              </a:rPr>
              <a:t>1 </a:t>
            </a:r>
            <a:r>
              <a:rPr lang="en-US" sz="800" dirty="0">
                <a:solidFill>
                  <a:srgbClr val="0F124A"/>
                </a:solidFill>
              </a:rPr>
              <a:t>Banwart et </a:t>
            </a:r>
            <a:r>
              <a:rPr lang="en-US" sz="800" i="1" dirty="0">
                <a:solidFill>
                  <a:srgbClr val="0F124A"/>
                </a:solidFill>
              </a:rPr>
              <a:t>al</a:t>
            </a:r>
            <a:r>
              <a:rPr lang="en-US" sz="800" dirty="0">
                <a:solidFill>
                  <a:srgbClr val="0F124A"/>
                </a:solidFill>
              </a:rPr>
              <a:t>., 2019, </a:t>
            </a:r>
            <a:r>
              <a:rPr lang="en-US" sz="800" baseline="30000" dirty="0">
                <a:solidFill>
                  <a:srgbClr val="0F124A"/>
                </a:solidFill>
              </a:rPr>
              <a:t>2</a:t>
            </a:r>
            <a:r>
              <a:rPr lang="en-US" sz="800" dirty="0">
                <a:solidFill>
                  <a:srgbClr val="0F124A"/>
                </a:solidFill>
              </a:rPr>
              <a:t> </a:t>
            </a:r>
            <a:r>
              <a:rPr lang="en-US" sz="800" dirty="0">
                <a:solidFill>
                  <a:srgbClr val="0F124A"/>
                </a:solidFill>
                <a:hlinkClick r:id="rId5"/>
              </a:rPr>
              <a:t>EC, 2006</a:t>
            </a:r>
            <a:r>
              <a:rPr lang="en-US" sz="800" dirty="0">
                <a:solidFill>
                  <a:srgbClr val="0F124A"/>
                </a:solidFill>
              </a:rPr>
              <a:t>, </a:t>
            </a:r>
            <a:r>
              <a:rPr lang="en-US" sz="800" baseline="30000" dirty="0">
                <a:solidFill>
                  <a:srgbClr val="0F124A"/>
                </a:solidFill>
              </a:rPr>
              <a:t>3</a:t>
            </a:r>
            <a:r>
              <a:rPr lang="en-US" sz="800" dirty="0">
                <a:solidFill>
                  <a:srgbClr val="0F124A"/>
                </a:solidFill>
              </a:rPr>
              <a:t>soil parameters assessed in OSL</a:t>
            </a:r>
          </a:p>
          <a:p>
            <a:endParaRPr lang="en-US" dirty="0">
              <a:solidFill>
                <a:srgbClr val="0F124A"/>
              </a:solidFill>
            </a:endParaRPr>
          </a:p>
        </p:txBody>
      </p:sp>
    </p:spTree>
    <p:extLst>
      <p:ext uri="{BB962C8B-B14F-4D97-AF65-F5344CB8AC3E}">
        <p14:creationId xmlns:p14="http://schemas.microsoft.com/office/powerpoint/2010/main" val="2213204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CCE41B-7A79-43F2-3644-00214879940F}"/>
            </a:ext>
          </a:extLst>
        </p:cNvPr>
        <p:cNvGrpSpPr/>
        <p:nvPr/>
      </p:nvGrpSpPr>
      <p:grpSpPr>
        <a:xfrm>
          <a:off x="0" y="0"/>
          <a:ext cx="0" cy="0"/>
          <a:chOff x="0" y="0"/>
          <a:chExt cx="0" cy="0"/>
        </a:xfrm>
      </p:grpSpPr>
      <p:sp>
        <p:nvSpPr>
          <p:cNvPr id="6" name="Textplatzhalter 5">
            <a:extLst>
              <a:ext uri="{FF2B5EF4-FFF2-40B4-BE49-F238E27FC236}">
                <a16:creationId xmlns:a16="http://schemas.microsoft.com/office/drawing/2014/main" id="{314998BC-3645-5D47-CD14-9721F97B6C0A}"/>
              </a:ext>
            </a:extLst>
          </p:cNvPr>
          <p:cNvSpPr>
            <a:spLocks noGrp="1"/>
          </p:cNvSpPr>
          <p:nvPr>
            <p:ph type="body" sz="quarter" idx="12"/>
          </p:nvPr>
        </p:nvSpPr>
        <p:spPr>
          <a:xfrm>
            <a:off x="467544" y="1131590"/>
            <a:ext cx="4608512" cy="3672408"/>
          </a:xfrm>
        </p:spPr>
        <p:txBody>
          <a:bodyPr/>
          <a:lstStyle/>
          <a:p>
            <a:pPr marL="171450" indent="-171450">
              <a:buFont typeface="Arial" panose="020B0604020202020204" pitchFamily="34" charset="0"/>
              <a:buChar char="•"/>
            </a:pPr>
            <a:r>
              <a:rPr lang="en-GB" dirty="0"/>
              <a:t>Natural </a:t>
            </a:r>
            <a:r>
              <a:rPr lang="en-GB" b="1" dirty="0"/>
              <a:t>soils are a non-renewable resource</a:t>
            </a:r>
            <a:r>
              <a:rPr lang="en-GB" dirty="0"/>
              <a:t>, with an average global geological rate of soil formation</a:t>
            </a:r>
            <a:r>
              <a:rPr lang="en-GB" baseline="30000" dirty="0"/>
              <a:t>1</a:t>
            </a:r>
            <a:r>
              <a:rPr lang="en-GB" dirty="0"/>
              <a:t> of 0.01 mm y</a:t>
            </a:r>
            <a:r>
              <a:rPr lang="en-GB" baseline="30000" dirty="0"/>
              <a:t>-1</a:t>
            </a:r>
            <a:r>
              <a:rPr lang="en-GB" baseline="-25000" dirty="0"/>
              <a:t>.</a:t>
            </a:r>
          </a:p>
          <a:p>
            <a:endParaRPr lang="en-GB" dirty="0"/>
          </a:p>
          <a:p>
            <a:pPr marL="171450" indent="-171450">
              <a:buFont typeface="Arial" panose="020B0604020202020204" pitchFamily="34" charset="0"/>
              <a:buChar char="•"/>
            </a:pPr>
            <a:r>
              <a:rPr lang="en-GB" dirty="0"/>
              <a:t>The </a:t>
            </a:r>
            <a:r>
              <a:rPr lang="en-GB" b="1" dirty="0"/>
              <a:t>European Commission</a:t>
            </a:r>
            <a:r>
              <a:rPr lang="en-GB" dirty="0"/>
              <a:t> has defined </a:t>
            </a:r>
            <a:r>
              <a:rPr lang="en-GB" b="1" dirty="0"/>
              <a:t>seven key soil functions</a:t>
            </a:r>
            <a:r>
              <a:rPr lang="en-GB" dirty="0"/>
              <a:t> as part of its soil protection and environmental policy, which are related to </a:t>
            </a:r>
            <a:r>
              <a:rPr lang="en-GB" b="1" dirty="0"/>
              <a:t>ecosystem services</a:t>
            </a:r>
            <a:r>
              <a:rPr lang="en-GB" dirty="0"/>
              <a:t> and </a:t>
            </a:r>
            <a:r>
              <a:rPr lang="en-GB" b="1" dirty="0"/>
              <a:t>SDGs</a:t>
            </a:r>
            <a:r>
              <a:rPr lang="en-GB" dirty="0"/>
              <a:t> as defined by the UN</a:t>
            </a:r>
            <a:r>
              <a:rPr lang="en-GB" baseline="30000" dirty="0"/>
              <a:t>2</a:t>
            </a:r>
            <a:r>
              <a:rPr lang="en-GB" dirty="0"/>
              <a:t>.</a:t>
            </a:r>
          </a:p>
          <a:p>
            <a:endParaRPr lang="en-GB" dirty="0"/>
          </a:p>
          <a:p>
            <a:pPr marL="171450" indent="-171450">
              <a:buFont typeface="Arial" panose="020B0604020202020204" pitchFamily="34" charset="0"/>
              <a:buChar char="•"/>
            </a:pPr>
            <a:r>
              <a:rPr lang="en-GB" dirty="0"/>
              <a:t>Fundamental soil properties form the basis of soil functions</a:t>
            </a:r>
            <a:r>
              <a:rPr lang="en-GB" baseline="30000" dirty="0"/>
              <a:t>3</a:t>
            </a:r>
            <a:r>
              <a:rPr lang="en-GB" dirty="0"/>
              <a:t>:</a:t>
            </a:r>
          </a:p>
          <a:p>
            <a:pPr marL="414450" lvl="1" indent="-171450"/>
            <a:r>
              <a:rPr lang="en-GB" b="1" dirty="0"/>
              <a:t>Chemical: </a:t>
            </a:r>
            <a:r>
              <a:rPr lang="en-GB" dirty="0"/>
              <a:t>mineralogy, soil organic carbon, pH, EC, cation exchange capacity (CEC), available water and nutrients.</a:t>
            </a:r>
          </a:p>
          <a:p>
            <a:pPr marL="414450" lvl="1" indent="-171450"/>
            <a:endParaRPr lang="en-GB" dirty="0"/>
          </a:p>
          <a:p>
            <a:pPr marL="414450" lvl="1" indent="-171450"/>
            <a:r>
              <a:rPr lang="en-GB" b="1" dirty="0"/>
              <a:t>Physical: </a:t>
            </a:r>
            <a:r>
              <a:rPr lang="en-GB" dirty="0"/>
              <a:t>texture (sand, silt, clay and coarse fragments), bulk density, temperature, soil porosity and air permeability, hydraulic conductivity and infiltration.</a:t>
            </a:r>
          </a:p>
          <a:p>
            <a:pPr marL="414450" lvl="1" indent="-171450"/>
            <a:endParaRPr lang="en-GB" dirty="0"/>
          </a:p>
          <a:p>
            <a:pPr marL="414450" lvl="1" indent="-171450"/>
            <a:r>
              <a:rPr lang="en-GB" b="1" dirty="0"/>
              <a:t>Biological</a:t>
            </a:r>
            <a:r>
              <a:rPr lang="en-GB" dirty="0"/>
              <a:t>: activity and abundance of soil biota.</a:t>
            </a:r>
          </a:p>
          <a:p>
            <a:pPr marL="414450" lvl="1" indent="-171450"/>
            <a:endParaRPr lang="en-GB" dirty="0"/>
          </a:p>
          <a:p>
            <a:pPr marL="171450" indent="-171450">
              <a:buFont typeface="Arial" panose="020B0604020202020204" pitchFamily="34" charset="0"/>
              <a:buChar char="•"/>
            </a:pPr>
            <a:r>
              <a:rPr lang="en-GB" b="1" dirty="0"/>
              <a:t>Soil structure and aggregation are key determinants of soil functionality.</a:t>
            </a:r>
          </a:p>
          <a:p>
            <a:endParaRPr lang="en-GB" dirty="0"/>
          </a:p>
          <a:p>
            <a:endParaRPr lang="en-US" baseline="30000" dirty="0"/>
          </a:p>
        </p:txBody>
      </p:sp>
      <p:sp>
        <p:nvSpPr>
          <p:cNvPr id="2" name="Titel 1">
            <a:extLst>
              <a:ext uri="{FF2B5EF4-FFF2-40B4-BE49-F238E27FC236}">
                <a16:creationId xmlns:a16="http://schemas.microsoft.com/office/drawing/2014/main" id="{868DBB16-2DF9-3930-A39F-7D8B2DE5D0B4}"/>
              </a:ext>
            </a:extLst>
          </p:cNvPr>
          <p:cNvSpPr>
            <a:spLocks noGrp="1"/>
          </p:cNvSpPr>
          <p:nvPr>
            <p:ph type="title"/>
          </p:nvPr>
        </p:nvSpPr>
        <p:spPr>
          <a:xfrm>
            <a:off x="442800" y="577800"/>
            <a:ext cx="8263350" cy="481782"/>
          </a:xfrm>
        </p:spPr>
        <p:txBody>
          <a:bodyPr/>
          <a:lstStyle/>
          <a:p>
            <a:r>
              <a:rPr lang="en-US" dirty="0"/>
              <a:t>Soils provide important ecosystem services</a:t>
            </a:r>
          </a:p>
        </p:txBody>
      </p:sp>
      <p:sp>
        <p:nvSpPr>
          <p:cNvPr id="13" name="Foliennummernplatzhalter 1">
            <a:extLst>
              <a:ext uri="{FF2B5EF4-FFF2-40B4-BE49-F238E27FC236}">
                <a16:creationId xmlns:a16="http://schemas.microsoft.com/office/drawing/2014/main" id="{54D1DC40-3FFB-CEA3-D87E-EB848B8F8B8E}"/>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sp>
        <p:nvSpPr>
          <p:cNvPr id="20" name="Textplatzhalter 7">
            <a:extLst>
              <a:ext uri="{FF2B5EF4-FFF2-40B4-BE49-F238E27FC236}">
                <a16:creationId xmlns:a16="http://schemas.microsoft.com/office/drawing/2014/main" id="{E6023597-20C7-59FE-A2EB-95E797802614}"/>
              </a:ext>
            </a:extLst>
          </p:cNvPr>
          <p:cNvSpPr txBox="1">
            <a:spLocks/>
          </p:cNvSpPr>
          <p:nvPr/>
        </p:nvSpPr>
        <p:spPr>
          <a:xfrm>
            <a:off x="323528" y="4936956"/>
            <a:ext cx="5616624" cy="341550"/>
          </a:xfrm>
          <a:prstGeom prst="rect">
            <a:avLst/>
          </a:prstGeom>
        </p:spPr>
        <p:txBody>
          <a:bodyPr vert="horz"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ts val="1013"/>
              </a:lnSpc>
              <a:spcBef>
                <a:spcPts val="0"/>
              </a:spcBef>
              <a:buFont typeface="Arial" panose="020B0604020202020204" pitchFamily="34" charset="0"/>
              <a:buNone/>
              <a:defRPr sz="75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 typeface="Arial" panose="020B0604020202020204" pitchFamily="34" charset="0"/>
              <a:buNone/>
              <a:defRPr sz="7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800" baseline="30000" dirty="0">
                <a:solidFill>
                  <a:srgbClr val="0F124A"/>
                </a:solidFill>
              </a:rPr>
              <a:t>1 </a:t>
            </a:r>
            <a:r>
              <a:rPr lang="en-US" sz="800" dirty="0">
                <a:solidFill>
                  <a:srgbClr val="0F124A"/>
                </a:solidFill>
              </a:rPr>
              <a:t>Banwart et </a:t>
            </a:r>
            <a:r>
              <a:rPr lang="en-US" sz="800" i="1" dirty="0">
                <a:solidFill>
                  <a:srgbClr val="0F124A"/>
                </a:solidFill>
              </a:rPr>
              <a:t>al</a:t>
            </a:r>
            <a:r>
              <a:rPr lang="en-US" sz="800" dirty="0">
                <a:solidFill>
                  <a:srgbClr val="0F124A"/>
                </a:solidFill>
              </a:rPr>
              <a:t>., 2019, </a:t>
            </a:r>
            <a:r>
              <a:rPr lang="en-US" sz="800" baseline="30000" dirty="0">
                <a:solidFill>
                  <a:srgbClr val="0F124A"/>
                </a:solidFill>
              </a:rPr>
              <a:t>2</a:t>
            </a:r>
            <a:r>
              <a:rPr lang="en-US" sz="800" dirty="0">
                <a:solidFill>
                  <a:srgbClr val="0F124A"/>
                </a:solidFill>
              </a:rPr>
              <a:t> </a:t>
            </a:r>
            <a:r>
              <a:rPr lang="en-US" sz="800" dirty="0">
                <a:solidFill>
                  <a:srgbClr val="0F124A"/>
                </a:solidFill>
                <a:hlinkClick r:id="rId3"/>
              </a:rPr>
              <a:t>EC, 2006</a:t>
            </a:r>
            <a:r>
              <a:rPr lang="en-US" sz="800" dirty="0">
                <a:solidFill>
                  <a:srgbClr val="0F124A"/>
                </a:solidFill>
              </a:rPr>
              <a:t>, </a:t>
            </a:r>
            <a:r>
              <a:rPr lang="en-US" sz="800" baseline="30000" dirty="0">
                <a:solidFill>
                  <a:srgbClr val="0F124A"/>
                </a:solidFill>
              </a:rPr>
              <a:t>3</a:t>
            </a:r>
            <a:r>
              <a:rPr lang="en-US" sz="800" dirty="0">
                <a:solidFill>
                  <a:srgbClr val="0F124A"/>
                </a:solidFill>
              </a:rPr>
              <a:t>soil parameters assessed in OSL, </a:t>
            </a:r>
            <a:r>
              <a:rPr lang="en-US" sz="800" baseline="30000" dirty="0">
                <a:solidFill>
                  <a:srgbClr val="0F124A"/>
                </a:solidFill>
              </a:rPr>
              <a:t>4</a:t>
            </a:r>
            <a:r>
              <a:rPr lang="en-US" sz="800" dirty="0">
                <a:solidFill>
                  <a:srgbClr val="0F124A"/>
                </a:solidFill>
              </a:rPr>
              <a:t> </a:t>
            </a:r>
            <a:r>
              <a:rPr lang="en-US" sz="800" dirty="0" err="1">
                <a:solidFill>
                  <a:srgbClr val="0F124A"/>
                </a:solidFill>
              </a:rPr>
              <a:t>Heckova</a:t>
            </a:r>
            <a:r>
              <a:rPr lang="en-US" sz="800" dirty="0">
                <a:solidFill>
                  <a:srgbClr val="0F124A"/>
                </a:solidFill>
              </a:rPr>
              <a:t> et </a:t>
            </a:r>
            <a:r>
              <a:rPr lang="en-US" sz="800" i="1" dirty="0">
                <a:solidFill>
                  <a:srgbClr val="0F124A"/>
                </a:solidFill>
              </a:rPr>
              <a:t>al.</a:t>
            </a:r>
            <a:r>
              <a:rPr lang="en-US" sz="800" dirty="0">
                <a:solidFill>
                  <a:srgbClr val="0F124A"/>
                </a:solidFill>
              </a:rPr>
              <a:t>, 2025, </a:t>
            </a:r>
            <a:r>
              <a:rPr lang="en-US" sz="800" baseline="30000" dirty="0">
                <a:solidFill>
                  <a:srgbClr val="0F124A"/>
                </a:solidFill>
              </a:rPr>
              <a:t>5 </a:t>
            </a:r>
            <a:r>
              <a:rPr lang="en-US" sz="800" dirty="0">
                <a:solidFill>
                  <a:srgbClr val="0F124A"/>
                </a:solidFill>
              </a:rPr>
              <a:t>Or et </a:t>
            </a:r>
            <a:r>
              <a:rPr lang="en-US" sz="800" i="1" dirty="0">
                <a:solidFill>
                  <a:srgbClr val="0F124A"/>
                </a:solidFill>
              </a:rPr>
              <a:t>al.</a:t>
            </a:r>
            <a:r>
              <a:rPr lang="en-US" sz="800" dirty="0">
                <a:solidFill>
                  <a:srgbClr val="0F124A"/>
                </a:solidFill>
              </a:rPr>
              <a:t>, 2019</a:t>
            </a:r>
          </a:p>
          <a:p>
            <a:endParaRPr lang="en-US" dirty="0">
              <a:solidFill>
                <a:srgbClr val="0F124A"/>
              </a:solidFill>
            </a:endParaRPr>
          </a:p>
        </p:txBody>
      </p:sp>
      <p:pic>
        <p:nvPicPr>
          <p:cNvPr id="9" name="Picture 8">
            <a:extLst>
              <a:ext uri="{FF2B5EF4-FFF2-40B4-BE49-F238E27FC236}">
                <a16:creationId xmlns:a16="http://schemas.microsoft.com/office/drawing/2014/main" id="{C184A304-B5D1-AFC4-C021-C0B771DB0A2A}"/>
              </a:ext>
            </a:extLst>
          </p:cNvPr>
          <p:cNvPicPr>
            <a:picLocks noChangeAspect="1"/>
          </p:cNvPicPr>
          <p:nvPr/>
        </p:nvPicPr>
        <p:blipFill>
          <a:blip r:embed="rId4"/>
          <a:srcRect r="315"/>
          <a:stretch/>
        </p:blipFill>
        <p:spPr>
          <a:xfrm>
            <a:off x="5018974" y="2517354"/>
            <a:ext cx="2703826" cy="2337638"/>
          </a:xfrm>
          <a:prstGeom prst="rect">
            <a:avLst/>
          </a:prstGeom>
        </p:spPr>
      </p:pic>
      <p:sp>
        <p:nvSpPr>
          <p:cNvPr id="10" name="Textplatzhalter 6">
            <a:extLst>
              <a:ext uri="{FF2B5EF4-FFF2-40B4-BE49-F238E27FC236}">
                <a16:creationId xmlns:a16="http://schemas.microsoft.com/office/drawing/2014/main" id="{C84C3976-8D1C-9A42-1A12-95E0E4D0BFE0}"/>
              </a:ext>
            </a:extLst>
          </p:cNvPr>
          <p:cNvSpPr txBox="1">
            <a:spLocks/>
          </p:cNvSpPr>
          <p:nvPr/>
        </p:nvSpPr>
        <p:spPr>
          <a:xfrm>
            <a:off x="6627157" y="2951920"/>
            <a:ext cx="2193315" cy="174526"/>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dirty="0"/>
              <a:t>Natural and managed soil structure</a:t>
            </a:r>
            <a:r>
              <a:rPr lang="en-US" baseline="30000" dirty="0"/>
              <a:t>5</a:t>
            </a:r>
          </a:p>
        </p:txBody>
      </p:sp>
      <p:pic>
        <p:nvPicPr>
          <p:cNvPr id="11" name="Picture 10">
            <a:extLst>
              <a:ext uri="{FF2B5EF4-FFF2-40B4-BE49-F238E27FC236}">
                <a16:creationId xmlns:a16="http://schemas.microsoft.com/office/drawing/2014/main" id="{481EC20B-70AD-AE38-1F63-60F4322485E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694065" y="3151488"/>
            <a:ext cx="1213346" cy="1678461"/>
          </a:xfrm>
          <a:prstGeom prst="rect">
            <a:avLst/>
          </a:prstGeom>
        </p:spPr>
      </p:pic>
      <p:pic>
        <p:nvPicPr>
          <p:cNvPr id="12" name="Picture 11">
            <a:extLst>
              <a:ext uri="{FF2B5EF4-FFF2-40B4-BE49-F238E27FC236}">
                <a16:creationId xmlns:a16="http://schemas.microsoft.com/office/drawing/2014/main" id="{C403BC91-E3F9-C5B6-4120-9BC15BD9FC4F}"/>
              </a:ext>
            </a:extLst>
          </p:cNvPr>
          <p:cNvPicPr>
            <a:picLocks noChangeAspect="1"/>
          </p:cNvPicPr>
          <p:nvPr/>
        </p:nvPicPr>
        <p:blipFill>
          <a:blip r:embed="rId6">
            <a:extLst>
              <a:ext uri="{28A0092B-C50C-407E-A947-70E740481C1C}">
                <a14:useLocalDpi xmlns:a14="http://schemas.microsoft.com/office/drawing/2010/main" val="0"/>
              </a:ext>
            </a:extLst>
          </a:blip>
          <a:srcRect l="34110" t="6530"/>
          <a:stretch/>
        </p:blipFill>
        <p:spPr>
          <a:xfrm>
            <a:off x="6894708" y="1243792"/>
            <a:ext cx="1656184" cy="1608652"/>
          </a:xfrm>
          <a:prstGeom prst="rect">
            <a:avLst/>
          </a:prstGeom>
        </p:spPr>
      </p:pic>
      <p:sp>
        <p:nvSpPr>
          <p:cNvPr id="14" name="Textplatzhalter 6">
            <a:extLst>
              <a:ext uri="{FF2B5EF4-FFF2-40B4-BE49-F238E27FC236}">
                <a16:creationId xmlns:a16="http://schemas.microsoft.com/office/drawing/2014/main" id="{51C1A75A-AA93-A18B-23EA-29399AAEBF77}"/>
              </a:ext>
            </a:extLst>
          </p:cNvPr>
          <p:cNvSpPr txBox="1">
            <a:spLocks/>
          </p:cNvSpPr>
          <p:nvPr/>
        </p:nvSpPr>
        <p:spPr>
          <a:xfrm>
            <a:off x="6814720" y="1015854"/>
            <a:ext cx="1785159" cy="209005"/>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µCT scan of soil porespace</a:t>
            </a:r>
            <a:r>
              <a:rPr lang="en-US" baseline="30000" dirty="0"/>
              <a:t>4</a:t>
            </a:r>
          </a:p>
        </p:txBody>
      </p:sp>
      <p:sp>
        <p:nvSpPr>
          <p:cNvPr id="7" name="Textplatzhalter 6">
            <a:extLst>
              <a:ext uri="{FF2B5EF4-FFF2-40B4-BE49-F238E27FC236}">
                <a16:creationId xmlns:a16="http://schemas.microsoft.com/office/drawing/2014/main" id="{CD779A6A-CDF4-95EA-ED75-B2247A7013BA}"/>
              </a:ext>
            </a:extLst>
          </p:cNvPr>
          <p:cNvSpPr txBox="1">
            <a:spLocks/>
          </p:cNvSpPr>
          <p:nvPr/>
        </p:nvSpPr>
        <p:spPr>
          <a:xfrm>
            <a:off x="6483141" y="4627284"/>
            <a:ext cx="609139" cy="174526"/>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b="1" dirty="0">
                <a:solidFill>
                  <a:schemeClr val="bg2"/>
                </a:solidFill>
              </a:rPr>
              <a:t>natural</a:t>
            </a:r>
            <a:endParaRPr lang="en-US" b="1" baseline="30000" dirty="0">
              <a:solidFill>
                <a:schemeClr val="bg2"/>
              </a:solidFill>
            </a:endParaRPr>
          </a:p>
        </p:txBody>
      </p:sp>
      <p:sp>
        <p:nvSpPr>
          <p:cNvPr id="15" name="Textplatzhalter 6">
            <a:extLst>
              <a:ext uri="{FF2B5EF4-FFF2-40B4-BE49-F238E27FC236}">
                <a16:creationId xmlns:a16="http://schemas.microsoft.com/office/drawing/2014/main" id="{0A87654C-B2F2-2118-6D71-0095ABFE49A4}"/>
              </a:ext>
            </a:extLst>
          </p:cNvPr>
          <p:cNvSpPr txBox="1">
            <a:spLocks/>
          </p:cNvSpPr>
          <p:nvPr/>
        </p:nvSpPr>
        <p:spPr>
          <a:xfrm>
            <a:off x="7665837" y="4627284"/>
            <a:ext cx="885055" cy="174526"/>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b="1" dirty="0">
                <a:solidFill>
                  <a:schemeClr val="bg2"/>
                </a:solidFill>
              </a:rPr>
              <a:t>agricultural</a:t>
            </a:r>
            <a:endParaRPr lang="en-US" b="1" baseline="30000" dirty="0">
              <a:solidFill>
                <a:schemeClr val="bg2"/>
              </a:solidFill>
            </a:endParaRPr>
          </a:p>
        </p:txBody>
      </p:sp>
      <p:sp>
        <p:nvSpPr>
          <p:cNvPr id="3" name="Rechteck 78">
            <a:extLst>
              <a:ext uri="{FF2B5EF4-FFF2-40B4-BE49-F238E27FC236}">
                <a16:creationId xmlns:a16="http://schemas.microsoft.com/office/drawing/2014/main" id="{96576ED9-3D82-CD46-E59A-19AA81CA6CEC}"/>
              </a:ext>
            </a:extLst>
          </p:cNvPr>
          <p:cNvSpPr/>
          <p:nvPr/>
        </p:nvSpPr>
        <p:spPr>
          <a:xfrm>
            <a:off x="1" y="2181097"/>
            <a:ext cx="9145342" cy="652002"/>
          </a:xfrm>
          <a:prstGeom prst="rect">
            <a:avLst/>
          </a:prstGeom>
          <a:solidFill>
            <a:srgbClr val="F6F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600" u="sng" noProof="0" dirty="0">
                <a:solidFill>
                  <a:schemeClr val="tx1"/>
                </a:solidFill>
                <a:latin typeface="+mj-lt"/>
                <a:ea typeface="+mj-ea"/>
                <a:cs typeface="+mj-cs"/>
              </a:rPr>
              <a:t>For a certain target environment</a:t>
            </a:r>
            <a:r>
              <a:rPr lang="en-GB" sz="1600" noProof="0" dirty="0">
                <a:solidFill>
                  <a:schemeClr val="tx1"/>
                </a:solidFill>
                <a:latin typeface="+mj-lt"/>
                <a:ea typeface="+mj-ea"/>
                <a:cs typeface="+mj-cs"/>
              </a:rPr>
              <a:t>, which soil construction workflows result in a rapid and stable acquisition of soil functionality?</a:t>
            </a:r>
          </a:p>
        </p:txBody>
      </p:sp>
    </p:spTree>
    <p:extLst>
      <p:ext uri="{BB962C8B-B14F-4D97-AF65-F5344CB8AC3E}">
        <p14:creationId xmlns:p14="http://schemas.microsoft.com/office/powerpoint/2010/main" val="386479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54127A-58D4-4FA5-A42C-225754CD75F6}"/>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5" name="Titel 4">
            <a:extLst>
              <a:ext uri="{FF2B5EF4-FFF2-40B4-BE49-F238E27FC236}">
                <a16:creationId xmlns:a16="http://schemas.microsoft.com/office/drawing/2014/main" id="{AFFA6DD3-12BD-4D7C-8AA6-231D18DC8F32}"/>
              </a:ext>
            </a:extLst>
          </p:cNvPr>
          <p:cNvSpPr txBox="1">
            <a:spLocks/>
          </p:cNvSpPr>
          <p:nvPr/>
        </p:nvSpPr>
        <p:spPr>
          <a:xfrm>
            <a:off x="440325" y="506175"/>
            <a:ext cx="8263350" cy="481782"/>
          </a:xfrm>
          <a:prstGeom prst="rect">
            <a:avLst/>
          </a:prstGeom>
        </p:spPr>
        <p:txBody>
          <a:bodyPr lIns="91440" tIns="45720" rIns="91440" bIns="45720" anchor="t"/>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dirty="0"/>
              <a:t>A collaboration between academia and industry</a:t>
            </a:r>
          </a:p>
        </p:txBody>
      </p:sp>
      <p:grpSp>
        <p:nvGrpSpPr>
          <p:cNvPr id="18" name="Group 17">
            <a:extLst>
              <a:ext uri="{FF2B5EF4-FFF2-40B4-BE49-F238E27FC236}">
                <a16:creationId xmlns:a16="http://schemas.microsoft.com/office/drawing/2014/main" id="{F0E07355-CFCC-5D2D-E212-EF17EF576A2B}"/>
              </a:ext>
            </a:extLst>
          </p:cNvPr>
          <p:cNvGrpSpPr/>
          <p:nvPr/>
        </p:nvGrpSpPr>
        <p:grpSpPr>
          <a:xfrm>
            <a:off x="253961" y="1592069"/>
            <a:ext cx="3598267" cy="3363496"/>
            <a:chOff x="5116881" y="1581162"/>
            <a:chExt cx="3598267" cy="3363496"/>
          </a:xfrm>
        </p:grpSpPr>
        <p:sp>
          <p:nvSpPr>
            <p:cNvPr id="16" name="TextBox 15">
              <a:extLst>
                <a:ext uri="{FF2B5EF4-FFF2-40B4-BE49-F238E27FC236}">
                  <a16:creationId xmlns:a16="http://schemas.microsoft.com/office/drawing/2014/main" id="{E3DD341B-18ED-46C2-8370-01D02059C6CA}"/>
                </a:ext>
              </a:extLst>
            </p:cNvPr>
            <p:cNvSpPr txBox="1"/>
            <p:nvPr/>
          </p:nvSpPr>
          <p:spPr>
            <a:xfrm>
              <a:off x="5116881" y="1581162"/>
              <a:ext cx="3598267" cy="2616101"/>
            </a:xfrm>
            <a:prstGeom prst="rect">
              <a:avLst/>
            </a:prstGeom>
            <a:solidFill>
              <a:schemeClr val="bg2"/>
            </a:solidFill>
            <a:ln>
              <a:noFill/>
            </a:ln>
          </p:spPr>
          <p:txBody>
            <a:bodyPr wrap="square" lIns="91440" tIns="45720" rIns="91440" bIns="45720" rtlCol="0" anchor="t">
              <a:spAutoFit/>
            </a:bodyPr>
            <a:lstStyle/>
            <a:p>
              <a:pPr>
                <a:spcAft>
                  <a:spcPts val="600"/>
                </a:spcAft>
              </a:pPr>
              <a:r>
                <a:rPr lang="en-GB" sz="1200" b="1" dirty="0"/>
                <a:t>Site at </a:t>
              </a:r>
              <a:r>
                <a:rPr lang="en-GB" sz="1200" b="1" dirty="0" err="1"/>
                <a:t>Cessy</a:t>
              </a:r>
              <a:r>
                <a:rPr lang="en-GB" sz="1200" b="1" dirty="0"/>
                <a:t> provided by CERN</a:t>
              </a:r>
              <a:br>
                <a:rPr lang="en-GB" sz="1200" b="1" dirty="0"/>
              </a:br>
              <a:r>
                <a:rPr lang="en-GB" sz="1200" b="1" dirty="0"/>
                <a:t>(1 ha, France, 2024-2028)</a:t>
              </a:r>
            </a:p>
            <a:p>
              <a:pPr marL="171450" indent="-171450" algn="just">
                <a:spcAft>
                  <a:spcPts val="600"/>
                </a:spcAft>
                <a:buFont typeface="Arial" panose="020B0604020202020204" pitchFamily="34" charset="0"/>
                <a:buChar char="•"/>
              </a:pPr>
              <a:r>
                <a:rPr lang="en-GB" sz="1200" dirty="0"/>
                <a:t>Quality-managed approach to the development of soil construction and monitoring of </a:t>
              </a:r>
              <a:r>
                <a:rPr lang="en-GB" sz="1200" dirty="0" err="1"/>
                <a:t>pedogenic</a:t>
              </a:r>
              <a:r>
                <a:rPr lang="en-GB" sz="1200" dirty="0"/>
                <a:t> processes during first 4 years </a:t>
              </a:r>
              <a:r>
                <a:rPr lang="en-GB" sz="1200" dirty="0">
                  <a:sym typeface="Wingdings" panose="05000000000000000000" pitchFamily="2" charset="2"/>
                </a:rPr>
                <a:t> predict future outcomes</a:t>
              </a:r>
              <a:endParaRPr lang="en-GB" sz="1200" dirty="0"/>
            </a:p>
            <a:p>
              <a:pPr marL="171450" indent="-171450" algn="just">
                <a:spcAft>
                  <a:spcPts val="600"/>
                </a:spcAft>
                <a:buFont typeface="Arial" panose="020B0604020202020204" pitchFamily="34" charset="0"/>
                <a:buChar char="•"/>
              </a:pPr>
              <a:r>
                <a:rPr lang="en-GB" sz="1200" dirty="0"/>
                <a:t>Documentation of a process for soil construction from molasse for different use cases and plant species</a:t>
              </a:r>
            </a:p>
            <a:p>
              <a:pPr marL="171450" indent="-171450" algn="just">
                <a:spcAft>
                  <a:spcPts val="600"/>
                </a:spcAft>
                <a:buFont typeface="Arial" panose="020B0604020202020204" pitchFamily="34" charset="0"/>
                <a:buChar char="•"/>
              </a:pPr>
              <a:r>
                <a:rPr lang="en-GB" sz="1200" dirty="0"/>
                <a:t>Optimisation of mixing techniques and inoculation techniques</a:t>
              </a:r>
            </a:p>
            <a:p>
              <a:pPr marL="171450" indent="-171450" algn="just">
                <a:spcAft>
                  <a:spcPts val="600"/>
                </a:spcAft>
                <a:buFont typeface="Arial" panose="020B0604020202020204" pitchFamily="34" charset="0"/>
                <a:buChar char="•"/>
              </a:pPr>
              <a:endParaRPr lang="en-AT" sz="1200" dirty="0">
                <a:solidFill>
                  <a:srgbClr val="FF0000"/>
                </a:solidFill>
              </a:endParaRPr>
            </a:p>
          </p:txBody>
        </p:sp>
        <p:sp>
          <p:nvSpPr>
            <p:cNvPr id="7" name="TextBox 6">
              <a:extLst>
                <a:ext uri="{FF2B5EF4-FFF2-40B4-BE49-F238E27FC236}">
                  <a16:creationId xmlns:a16="http://schemas.microsoft.com/office/drawing/2014/main" id="{1097512B-C681-D544-E579-8C4884BD9BB5}"/>
                </a:ext>
              </a:extLst>
            </p:cNvPr>
            <p:cNvSpPr txBox="1"/>
            <p:nvPr/>
          </p:nvSpPr>
          <p:spPr>
            <a:xfrm>
              <a:off x="5116881" y="3928995"/>
              <a:ext cx="3367830" cy="1015663"/>
            </a:xfrm>
            <a:prstGeom prst="rect">
              <a:avLst/>
            </a:prstGeom>
            <a:noFill/>
          </p:spPr>
          <p:txBody>
            <a:bodyPr wrap="square">
              <a:spAutoFit/>
            </a:bodyPr>
            <a:lstStyle/>
            <a:p>
              <a:pPr marL="171450" indent="-171450" algn="just">
                <a:buFont typeface="Arial" panose="020B0604020202020204" pitchFamily="34" charset="0"/>
                <a:buChar char="•"/>
              </a:pPr>
              <a:r>
                <a:rPr lang="fr-FR" sz="1200" dirty="0" err="1"/>
                <a:t>Pedological</a:t>
              </a:r>
              <a:r>
                <a:rPr lang="fr-FR" sz="1200" dirty="0"/>
                <a:t> </a:t>
              </a:r>
              <a:r>
                <a:rPr lang="fr-FR" sz="1200" dirty="0" err="1"/>
                <a:t>study</a:t>
              </a:r>
              <a:r>
                <a:rPr lang="fr-FR" sz="1200" dirty="0"/>
                <a:t> </a:t>
              </a:r>
              <a:r>
                <a:rPr lang="fr-FR" sz="1200" dirty="0" err="1"/>
                <a:t>showed</a:t>
              </a:r>
              <a:r>
                <a:rPr lang="fr-FR" sz="1200" dirty="0"/>
                <a:t> </a:t>
              </a:r>
              <a:r>
                <a:rPr lang="fr-FR" sz="1200" dirty="0" err="1"/>
                <a:t>heteregeneous</a:t>
              </a:r>
              <a:r>
                <a:rPr lang="fr-FR" sz="1200" dirty="0"/>
                <a:t> </a:t>
              </a:r>
              <a:r>
                <a:rPr lang="fr-FR" sz="1200" dirty="0" err="1"/>
                <a:t>anthropogenic</a:t>
              </a:r>
              <a:r>
                <a:rPr lang="fr-FR" sz="1200" dirty="0"/>
                <a:t> </a:t>
              </a:r>
              <a:r>
                <a:rPr lang="fr-FR" sz="1200" dirty="0" err="1"/>
                <a:t>soil</a:t>
              </a:r>
              <a:r>
                <a:rPr lang="fr-FR" sz="1200" dirty="0"/>
                <a:t> </a:t>
              </a:r>
              <a:r>
                <a:rPr lang="fr-FR" sz="1200" dirty="0" err="1"/>
                <a:t>with</a:t>
              </a:r>
              <a:r>
                <a:rPr lang="fr-FR" sz="1200" dirty="0"/>
                <a:t> 40% of </a:t>
              </a:r>
              <a:r>
                <a:rPr lang="fr-FR" sz="1200" dirty="0" err="1"/>
                <a:t>coarse</a:t>
              </a:r>
              <a:r>
                <a:rPr lang="fr-FR" sz="1200" dirty="0"/>
                <a:t> </a:t>
              </a:r>
              <a:r>
                <a:rPr lang="fr-FR" sz="1200" dirty="0" err="1"/>
                <a:t>elements</a:t>
              </a:r>
              <a:r>
                <a:rPr lang="fr-FR" sz="1200" dirty="0"/>
                <a:t>, </a:t>
              </a:r>
              <a:r>
                <a:rPr lang="fr-FR" sz="1200" dirty="0" err="1"/>
                <a:t>topsoil</a:t>
              </a:r>
              <a:r>
                <a:rPr lang="fr-FR" sz="1200" dirty="0"/>
                <a:t> </a:t>
              </a:r>
              <a:r>
                <a:rPr lang="fr-FR" sz="1200" dirty="0" err="1"/>
                <a:t>moderated</a:t>
              </a:r>
              <a:r>
                <a:rPr lang="fr-FR" sz="1200" dirty="0"/>
                <a:t> </a:t>
              </a:r>
              <a:r>
                <a:rPr lang="fr-FR" sz="1200" dirty="0" err="1"/>
                <a:t>fertility</a:t>
              </a:r>
              <a:r>
                <a:rPr lang="fr-FR" sz="1200" dirty="0"/>
                <a:t>, </a:t>
              </a:r>
              <a:r>
                <a:rPr lang="fr-FR" sz="1200" dirty="0" err="1"/>
                <a:t>poor</a:t>
              </a:r>
              <a:r>
                <a:rPr lang="fr-FR" sz="1200" dirty="0"/>
                <a:t> drainage </a:t>
              </a:r>
              <a:r>
                <a:rPr lang="fr-FR" sz="1200" dirty="0" err="1"/>
                <a:t>capacity</a:t>
              </a:r>
              <a:r>
                <a:rPr lang="fr-FR" sz="1200" dirty="0"/>
                <a:t> </a:t>
              </a:r>
              <a:r>
                <a:rPr lang="en-GB" sz="1200" dirty="0">
                  <a:sym typeface="Wingdings" panose="05000000000000000000" pitchFamily="2" charset="2"/>
                </a:rPr>
                <a:t></a:t>
              </a:r>
              <a:r>
                <a:rPr lang="fr-FR" sz="1200" dirty="0"/>
                <a:t> Ideal site for the </a:t>
              </a:r>
              <a:r>
                <a:rPr lang="fr-FR" sz="1200" dirty="0" err="1"/>
                <a:t>experiment</a:t>
              </a:r>
              <a:endParaRPr lang="fr-FR" sz="1200" dirty="0"/>
            </a:p>
          </p:txBody>
        </p:sp>
      </p:grpSp>
      <p:grpSp>
        <p:nvGrpSpPr>
          <p:cNvPr id="29" name="Group 28">
            <a:extLst>
              <a:ext uri="{FF2B5EF4-FFF2-40B4-BE49-F238E27FC236}">
                <a16:creationId xmlns:a16="http://schemas.microsoft.com/office/drawing/2014/main" id="{EF69B5FE-BF59-78CF-3B82-9652192DD9F1}"/>
              </a:ext>
            </a:extLst>
          </p:cNvPr>
          <p:cNvGrpSpPr/>
          <p:nvPr/>
        </p:nvGrpSpPr>
        <p:grpSpPr>
          <a:xfrm>
            <a:off x="120575" y="1046918"/>
            <a:ext cx="8744758" cy="516720"/>
            <a:chOff x="120575" y="1046918"/>
            <a:chExt cx="8744758" cy="516720"/>
          </a:xfrm>
        </p:grpSpPr>
        <p:pic>
          <p:nvPicPr>
            <p:cNvPr id="21" name="Picture 20">
              <a:extLst>
                <a:ext uri="{FF2B5EF4-FFF2-40B4-BE49-F238E27FC236}">
                  <a16:creationId xmlns:a16="http://schemas.microsoft.com/office/drawing/2014/main" id="{07249FEA-1141-6FB5-7411-18FC0291CC12}"/>
                </a:ext>
              </a:extLst>
            </p:cNvPr>
            <p:cNvPicPr>
              <a:picLocks noChangeAspect="1"/>
            </p:cNvPicPr>
            <p:nvPr/>
          </p:nvPicPr>
          <p:blipFill>
            <a:blip r:embed="rId3"/>
            <a:stretch>
              <a:fillRect/>
            </a:stretch>
          </p:blipFill>
          <p:spPr>
            <a:xfrm>
              <a:off x="2556527" y="1099598"/>
              <a:ext cx="1211429" cy="331271"/>
            </a:xfrm>
            <a:prstGeom prst="rect">
              <a:avLst/>
            </a:prstGeom>
          </p:spPr>
        </p:pic>
        <p:pic>
          <p:nvPicPr>
            <p:cNvPr id="23" name="Picture 22">
              <a:extLst>
                <a:ext uri="{FF2B5EF4-FFF2-40B4-BE49-F238E27FC236}">
                  <a16:creationId xmlns:a16="http://schemas.microsoft.com/office/drawing/2014/main" id="{2E38A35A-9F1D-B355-A250-29DEF6135C46}"/>
                </a:ext>
              </a:extLst>
            </p:cNvPr>
            <p:cNvPicPr>
              <a:picLocks noChangeAspect="1"/>
            </p:cNvPicPr>
            <p:nvPr/>
          </p:nvPicPr>
          <p:blipFill>
            <a:blip r:embed="rId4"/>
            <a:stretch>
              <a:fillRect/>
            </a:stretch>
          </p:blipFill>
          <p:spPr>
            <a:xfrm>
              <a:off x="5052594" y="1046918"/>
              <a:ext cx="447395" cy="427237"/>
            </a:xfrm>
            <a:prstGeom prst="rect">
              <a:avLst/>
            </a:prstGeom>
          </p:spPr>
        </p:pic>
        <p:grpSp>
          <p:nvGrpSpPr>
            <p:cNvPr id="28" name="Group 27">
              <a:extLst>
                <a:ext uri="{FF2B5EF4-FFF2-40B4-BE49-F238E27FC236}">
                  <a16:creationId xmlns:a16="http://schemas.microsoft.com/office/drawing/2014/main" id="{B200B6DC-ADF8-DDBC-414A-7C689D9AB8BA}"/>
                </a:ext>
              </a:extLst>
            </p:cNvPr>
            <p:cNvGrpSpPr/>
            <p:nvPr/>
          </p:nvGrpSpPr>
          <p:grpSpPr>
            <a:xfrm>
              <a:off x="120575" y="1057463"/>
              <a:ext cx="8744758" cy="506175"/>
              <a:chOff x="120575" y="1057463"/>
              <a:chExt cx="8744758" cy="506175"/>
            </a:xfrm>
          </p:grpSpPr>
          <p:grpSp>
            <p:nvGrpSpPr>
              <p:cNvPr id="3" name="Group 2">
                <a:extLst>
                  <a:ext uri="{FF2B5EF4-FFF2-40B4-BE49-F238E27FC236}">
                    <a16:creationId xmlns:a16="http://schemas.microsoft.com/office/drawing/2014/main" id="{CCA2B520-2BA7-4F56-428A-AE374EB56B63}"/>
                  </a:ext>
                </a:extLst>
              </p:cNvPr>
              <p:cNvGrpSpPr/>
              <p:nvPr/>
            </p:nvGrpSpPr>
            <p:grpSpPr>
              <a:xfrm>
                <a:off x="120575" y="1079651"/>
                <a:ext cx="6580095" cy="349620"/>
                <a:chOff x="120575" y="1079651"/>
                <a:chExt cx="6580095" cy="349620"/>
              </a:xfrm>
            </p:grpSpPr>
            <p:pic>
              <p:nvPicPr>
                <p:cNvPr id="6" name="Picture 5">
                  <a:extLst>
                    <a:ext uri="{FF2B5EF4-FFF2-40B4-BE49-F238E27FC236}">
                      <a16:creationId xmlns:a16="http://schemas.microsoft.com/office/drawing/2014/main" id="{2037C0C8-F813-4CD3-9BDC-9154B1499BB6}"/>
                    </a:ext>
                  </a:extLst>
                </p:cNvPr>
                <p:cNvPicPr>
                  <a:picLocks noChangeAspect="1"/>
                </p:cNvPicPr>
                <p:nvPr/>
              </p:nvPicPr>
              <p:blipFill>
                <a:blip r:embed="rId5"/>
                <a:stretch>
                  <a:fillRect/>
                </a:stretch>
              </p:blipFill>
              <p:spPr>
                <a:xfrm>
                  <a:off x="120575" y="1091218"/>
                  <a:ext cx="1081488" cy="326486"/>
                </a:xfrm>
                <a:prstGeom prst="rect">
                  <a:avLst/>
                </a:prstGeom>
              </p:spPr>
            </p:pic>
            <p:pic>
              <p:nvPicPr>
                <p:cNvPr id="8" name="Graphic 7">
                  <a:extLst>
                    <a:ext uri="{FF2B5EF4-FFF2-40B4-BE49-F238E27FC236}">
                      <a16:creationId xmlns:a16="http://schemas.microsoft.com/office/drawing/2014/main" id="{78F81836-93BF-4A0F-BF59-15A03A17840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06804" y="1080150"/>
                  <a:ext cx="686516" cy="348620"/>
                </a:xfrm>
                <a:prstGeom prst="rect">
                  <a:avLst/>
                </a:prstGeom>
              </p:spPr>
            </p:pic>
            <p:pic>
              <p:nvPicPr>
                <p:cNvPr id="11" name="Picture 10">
                  <a:extLst>
                    <a:ext uri="{FF2B5EF4-FFF2-40B4-BE49-F238E27FC236}">
                      <a16:creationId xmlns:a16="http://schemas.microsoft.com/office/drawing/2014/main" id="{4471FCEC-910C-45DB-8427-EFA7C9466AB7}"/>
                    </a:ext>
                  </a:extLst>
                </p:cNvPr>
                <p:cNvPicPr>
                  <a:picLocks noChangeAspect="1"/>
                </p:cNvPicPr>
                <p:nvPr/>
              </p:nvPicPr>
              <p:blipFill>
                <a:blip r:embed="rId8"/>
                <a:stretch>
                  <a:fillRect/>
                </a:stretch>
              </p:blipFill>
              <p:spPr>
                <a:xfrm>
                  <a:off x="5897226" y="1085152"/>
                  <a:ext cx="803444" cy="338616"/>
                </a:xfrm>
                <a:prstGeom prst="rect">
                  <a:avLst/>
                </a:prstGeom>
              </p:spPr>
            </p:pic>
            <p:pic>
              <p:nvPicPr>
                <p:cNvPr id="13" name="Picture 12">
                  <a:extLst>
                    <a:ext uri="{FF2B5EF4-FFF2-40B4-BE49-F238E27FC236}">
                      <a16:creationId xmlns:a16="http://schemas.microsoft.com/office/drawing/2014/main" id="{58C36FF9-9B3F-4810-B157-3120E6F069BB}"/>
                    </a:ext>
                  </a:extLst>
                </p:cNvPr>
                <p:cNvPicPr>
                  <a:picLocks noChangeAspect="1"/>
                </p:cNvPicPr>
                <p:nvPr/>
              </p:nvPicPr>
              <p:blipFill>
                <a:blip r:embed="rId9"/>
                <a:stretch>
                  <a:fillRect/>
                </a:stretch>
              </p:blipFill>
              <p:spPr>
                <a:xfrm>
                  <a:off x="1381114" y="1079651"/>
                  <a:ext cx="957120" cy="349620"/>
                </a:xfrm>
                <a:prstGeom prst="rect">
                  <a:avLst/>
                </a:prstGeom>
              </p:spPr>
            </p:pic>
          </p:grpSp>
          <p:pic>
            <p:nvPicPr>
              <p:cNvPr id="25" name="Picture 24">
                <a:extLst>
                  <a:ext uri="{FF2B5EF4-FFF2-40B4-BE49-F238E27FC236}">
                    <a16:creationId xmlns:a16="http://schemas.microsoft.com/office/drawing/2014/main" id="{C22960F2-32A6-6252-2598-59F96FFCF069}"/>
                  </a:ext>
                </a:extLst>
              </p:cNvPr>
              <p:cNvPicPr>
                <a:picLocks noChangeAspect="1"/>
              </p:cNvPicPr>
              <p:nvPr/>
            </p:nvPicPr>
            <p:blipFill>
              <a:blip r:embed="rId10"/>
              <a:stretch>
                <a:fillRect/>
              </a:stretch>
            </p:blipFill>
            <p:spPr>
              <a:xfrm>
                <a:off x="7020272" y="1115666"/>
                <a:ext cx="957227" cy="299133"/>
              </a:xfrm>
              <a:prstGeom prst="rect">
                <a:avLst/>
              </a:prstGeom>
            </p:spPr>
          </p:pic>
          <p:pic>
            <p:nvPicPr>
              <p:cNvPr id="27" name="Picture 26" descr="A red and black logo&#10;&#10;AI-generated content may be incorrect.">
                <a:extLst>
                  <a:ext uri="{FF2B5EF4-FFF2-40B4-BE49-F238E27FC236}">
                    <a16:creationId xmlns:a16="http://schemas.microsoft.com/office/drawing/2014/main" id="{28DCF579-F370-CD80-2F46-749BD2D9BAE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106070" y="1057463"/>
                <a:ext cx="759263" cy="506175"/>
              </a:xfrm>
              <a:prstGeom prst="rect">
                <a:avLst/>
              </a:prstGeom>
            </p:spPr>
          </p:pic>
        </p:grpSp>
      </p:grpSp>
      <p:pic>
        <p:nvPicPr>
          <p:cNvPr id="9" name="Picture 8">
            <a:extLst>
              <a:ext uri="{FF2B5EF4-FFF2-40B4-BE49-F238E27FC236}">
                <a16:creationId xmlns:a16="http://schemas.microsoft.com/office/drawing/2014/main" id="{EEE8DB74-7969-2C6C-DD17-6F8BCEC455E5}"/>
              </a:ext>
            </a:extLst>
          </p:cNvPr>
          <p:cNvPicPr>
            <a:picLocks noChangeAspect="1"/>
          </p:cNvPicPr>
          <p:nvPr/>
        </p:nvPicPr>
        <p:blipFill>
          <a:blip r:embed="rId12"/>
          <a:stretch>
            <a:fillRect/>
          </a:stretch>
        </p:blipFill>
        <p:spPr>
          <a:xfrm>
            <a:off x="4507759" y="1659959"/>
            <a:ext cx="4195916" cy="3265224"/>
          </a:xfrm>
          <a:prstGeom prst="rect">
            <a:avLst/>
          </a:prstGeom>
        </p:spPr>
      </p:pic>
    </p:spTree>
    <p:extLst>
      <p:ext uri="{BB962C8B-B14F-4D97-AF65-F5344CB8AC3E}">
        <p14:creationId xmlns:p14="http://schemas.microsoft.com/office/powerpoint/2010/main" val="633890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210D5C-C0C8-92A7-EF40-B1F22BAD18F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F256A5-CBBF-9F66-CF7A-C012459BD379}"/>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5" name="Text Placeholder 4">
            <a:extLst>
              <a:ext uri="{FF2B5EF4-FFF2-40B4-BE49-F238E27FC236}">
                <a16:creationId xmlns:a16="http://schemas.microsoft.com/office/drawing/2014/main" id="{B9B16B0E-F07E-7CF3-C12A-936C52813FFC}"/>
              </a:ext>
            </a:extLst>
          </p:cNvPr>
          <p:cNvSpPr>
            <a:spLocks noGrp="1"/>
          </p:cNvSpPr>
          <p:nvPr>
            <p:ph type="body" sz="quarter" idx="12"/>
          </p:nvPr>
        </p:nvSpPr>
        <p:spPr>
          <a:xfrm>
            <a:off x="169920" y="808136"/>
            <a:ext cx="5533718" cy="3243851"/>
          </a:xfrm>
        </p:spPr>
        <p:txBody>
          <a:bodyPr/>
          <a:lstStyle/>
          <a:p>
            <a:pPr>
              <a:lnSpc>
                <a:spcPct val="100000"/>
              </a:lnSpc>
              <a:spcBef>
                <a:spcPts val="600"/>
              </a:spcBef>
              <a:spcAft>
                <a:spcPts val="600"/>
              </a:spcAft>
            </a:pPr>
            <a:r>
              <a:rPr lang="en-US" dirty="0"/>
              <a:t> </a:t>
            </a:r>
            <a:endParaRPr lang="en-US" b="0" dirty="0"/>
          </a:p>
        </p:txBody>
      </p:sp>
      <p:sp>
        <p:nvSpPr>
          <p:cNvPr id="7" name="Title 6">
            <a:extLst>
              <a:ext uri="{FF2B5EF4-FFF2-40B4-BE49-F238E27FC236}">
                <a16:creationId xmlns:a16="http://schemas.microsoft.com/office/drawing/2014/main" id="{FB6F967A-2F0C-352F-F4F9-202B0455799B}"/>
              </a:ext>
            </a:extLst>
          </p:cNvPr>
          <p:cNvSpPr>
            <a:spLocks noGrp="1"/>
          </p:cNvSpPr>
          <p:nvPr>
            <p:ph type="title"/>
          </p:nvPr>
        </p:nvSpPr>
        <p:spPr>
          <a:xfrm>
            <a:off x="430884" y="458493"/>
            <a:ext cx="8263350" cy="428531"/>
          </a:xfrm>
        </p:spPr>
        <p:txBody>
          <a:bodyPr/>
          <a:lstStyle/>
          <a:p>
            <a:r>
              <a:rPr lang="fr-FR" dirty="0" err="1"/>
              <a:t>Automated</a:t>
            </a:r>
            <a:r>
              <a:rPr lang="fr-FR" dirty="0"/>
              <a:t> </a:t>
            </a:r>
            <a:r>
              <a:rPr lang="fr-FR" dirty="0" err="1"/>
              <a:t>field</a:t>
            </a:r>
            <a:r>
              <a:rPr lang="fr-FR" dirty="0"/>
              <a:t> monitoring  </a:t>
            </a:r>
            <a:endParaRPr lang="en-GB" dirty="0"/>
          </a:p>
        </p:txBody>
      </p:sp>
      <p:grpSp>
        <p:nvGrpSpPr>
          <p:cNvPr id="41" name="Group 40">
            <a:extLst>
              <a:ext uri="{FF2B5EF4-FFF2-40B4-BE49-F238E27FC236}">
                <a16:creationId xmlns:a16="http://schemas.microsoft.com/office/drawing/2014/main" id="{FD5A0028-FC72-D4E8-16FB-E79251ACACD1}"/>
              </a:ext>
            </a:extLst>
          </p:cNvPr>
          <p:cNvGrpSpPr/>
          <p:nvPr/>
        </p:nvGrpSpPr>
        <p:grpSpPr>
          <a:xfrm>
            <a:off x="6732127" y="411444"/>
            <a:ext cx="2411873" cy="1731752"/>
            <a:chOff x="6675309" y="483063"/>
            <a:chExt cx="2411873" cy="1731752"/>
          </a:xfrm>
        </p:grpSpPr>
        <p:grpSp>
          <p:nvGrpSpPr>
            <p:cNvPr id="37" name="Group 36">
              <a:extLst>
                <a:ext uri="{FF2B5EF4-FFF2-40B4-BE49-F238E27FC236}">
                  <a16:creationId xmlns:a16="http://schemas.microsoft.com/office/drawing/2014/main" id="{8E8A8F5A-68AD-A8AE-4E36-3084244A864F}"/>
                </a:ext>
              </a:extLst>
            </p:cNvPr>
            <p:cNvGrpSpPr/>
            <p:nvPr/>
          </p:nvGrpSpPr>
          <p:grpSpPr>
            <a:xfrm>
              <a:off x="6675309" y="483063"/>
              <a:ext cx="2411873" cy="1731752"/>
              <a:chOff x="6731617" y="483517"/>
              <a:chExt cx="2411873" cy="1731752"/>
            </a:xfrm>
          </p:grpSpPr>
          <p:pic>
            <p:nvPicPr>
              <p:cNvPr id="3" name="Picture 2">
                <a:extLst>
                  <a:ext uri="{FF2B5EF4-FFF2-40B4-BE49-F238E27FC236}">
                    <a16:creationId xmlns:a16="http://schemas.microsoft.com/office/drawing/2014/main" id="{E7717F91-25C4-878B-4D2F-1DD9F1DFA659}"/>
                  </a:ext>
                </a:extLst>
              </p:cNvPr>
              <p:cNvPicPr>
                <a:picLocks noChangeAspect="1"/>
              </p:cNvPicPr>
              <p:nvPr/>
            </p:nvPicPr>
            <p:blipFill>
              <a:blip r:embed="rId3"/>
              <a:srcRect t="8161"/>
              <a:stretch/>
            </p:blipFill>
            <p:spPr>
              <a:xfrm>
                <a:off x="7486092" y="483517"/>
                <a:ext cx="721423" cy="1169367"/>
              </a:xfrm>
              <a:prstGeom prst="rect">
                <a:avLst/>
              </a:prstGeom>
            </p:spPr>
          </p:pic>
          <p:sp>
            <p:nvSpPr>
              <p:cNvPr id="9" name="TextBox 8">
                <a:extLst>
                  <a:ext uri="{FF2B5EF4-FFF2-40B4-BE49-F238E27FC236}">
                    <a16:creationId xmlns:a16="http://schemas.microsoft.com/office/drawing/2014/main" id="{1F45FAE6-65DA-6605-1673-8028DC4EA51A}"/>
                  </a:ext>
                </a:extLst>
              </p:cNvPr>
              <p:cNvSpPr txBox="1"/>
              <p:nvPr/>
            </p:nvSpPr>
            <p:spPr>
              <a:xfrm>
                <a:off x="6731617" y="1576633"/>
                <a:ext cx="2411873" cy="638636"/>
              </a:xfrm>
              <a:prstGeom prst="rect">
                <a:avLst/>
              </a:prstGeom>
              <a:noFill/>
            </p:spPr>
            <p:txBody>
              <a:bodyPr wrap="square" rtlCol="0">
                <a:spAutoFit/>
              </a:bodyPr>
              <a:lstStyle/>
              <a:p>
                <a:pPr algn="ctr"/>
                <a:r>
                  <a:rPr lang="en-GB" sz="1100" i="1" dirty="0">
                    <a:latin typeface="Arial" panose="020B0604020202020204" pitchFamily="34" charset="0"/>
                    <a:cs typeface="Arial" panose="020B0604020202020204" pitchFamily="34" charset="0"/>
                  </a:rPr>
                  <a:t>ATMOS 41</a:t>
                </a:r>
              </a:p>
              <a:p>
                <a:pPr algn="ctr"/>
                <a:r>
                  <a:rPr lang="en-GB" sz="1100" i="1" dirty="0">
                    <a:latin typeface="Arial" panose="020B0604020202020204" pitchFamily="34" charset="0"/>
                    <a:cs typeface="Arial" panose="020B0604020202020204" pitchFamily="34" charset="0"/>
                  </a:rPr>
                  <a:t>Atmospheric monitoring station</a:t>
                </a:r>
              </a:p>
              <a:p>
                <a:endParaRPr lang="en-AT" dirty="0">
                  <a:latin typeface="Arial" panose="020B0604020202020204" pitchFamily="34" charset="0"/>
                  <a:cs typeface="Arial" panose="020B0604020202020204" pitchFamily="34" charset="0"/>
                </a:endParaRPr>
              </a:p>
            </p:txBody>
          </p:sp>
        </p:grpSp>
        <p:sp>
          <p:nvSpPr>
            <p:cNvPr id="39" name="Rectangle 38">
              <a:extLst>
                <a:ext uri="{FF2B5EF4-FFF2-40B4-BE49-F238E27FC236}">
                  <a16:creationId xmlns:a16="http://schemas.microsoft.com/office/drawing/2014/main" id="{C340BFF6-3D18-D8B0-BB9F-6DEFB4A742CE}"/>
                </a:ext>
              </a:extLst>
            </p:cNvPr>
            <p:cNvSpPr/>
            <p:nvPr/>
          </p:nvSpPr>
          <p:spPr>
            <a:xfrm>
              <a:off x="6882418" y="483063"/>
              <a:ext cx="2034808" cy="1485927"/>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5" name="Group 44">
            <a:extLst>
              <a:ext uri="{FF2B5EF4-FFF2-40B4-BE49-F238E27FC236}">
                <a16:creationId xmlns:a16="http://schemas.microsoft.com/office/drawing/2014/main" id="{60CB3B7B-E43E-BE13-E9FA-C451C4CEDA6E}"/>
              </a:ext>
            </a:extLst>
          </p:cNvPr>
          <p:cNvGrpSpPr/>
          <p:nvPr/>
        </p:nvGrpSpPr>
        <p:grpSpPr>
          <a:xfrm>
            <a:off x="6822309" y="1944405"/>
            <a:ext cx="2231508" cy="1723516"/>
            <a:chOff x="6817552" y="1983912"/>
            <a:chExt cx="2231508" cy="1644815"/>
          </a:xfrm>
        </p:grpSpPr>
        <p:grpSp>
          <p:nvGrpSpPr>
            <p:cNvPr id="33" name="Group 32">
              <a:extLst>
                <a:ext uri="{FF2B5EF4-FFF2-40B4-BE49-F238E27FC236}">
                  <a16:creationId xmlns:a16="http://schemas.microsoft.com/office/drawing/2014/main" id="{DB39B0AE-D264-087E-5551-F4D66BE96FD7}"/>
                </a:ext>
              </a:extLst>
            </p:cNvPr>
            <p:cNvGrpSpPr/>
            <p:nvPr/>
          </p:nvGrpSpPr>
          <p:grpSpPr>
            <a:xfrm>
              <a:off x="6817552" y="2018016"/>
              <a:ext cx="2231508" cy="1610711"/>
              <a:chOff x="2059696" y="3537222"/>
              <a:chExt cx="2231508" cy="1610711"/>
            </a:xfrm>
          </p:grpSpPr>
          <p:pic>
            <p:nvPicPr>
              <p:cNvPr id="31" name="Picture 30">
                <a:extLst>
                  <a:ext uri="{FF2B5EF4-FFF2-40B4-BE49-F238E27FC236}">
                    <a16:creationId xmlns:a16="http://schemas.microsoft.com/office/drawing/2014/main" id="{19DD2F73-1BDD-6127-8DB0-D539520042CE}"/>
                  </a:ext>
                </a:extLst>
              </p:cNvPr>
              <p:cNvPicPr>
                <a:picLocks noChangeAspect="1"/>
              </p:cNvPicPr>
              <p:nvPr/>
            </p:nvPicPr>
            <p:blipFill rotWithShape="1">
              <a:blip r:embed="rId4"/>
              <a:srcRect b="9307"/>
              <a:stretch/>
            </p:blipFill>
            <p:spPr>
              <a:xfrm>
                <a:off x="2297969" y="3537222"/>
                <a:ext cx="1754962" cy="1062707"/>
              </a:xfrm>
              <a:prstGeom prst="rect">
                <a:avLst/>
              </a:prstGeom>
            </p:spPr>
          </p:pic>
          <p:sp>
            <p:nvSpPr>
              <p:cNvPr id="32" name="TextBox 31">
                <a:extLst>
                  <a:ext uri="{FF2B5EF4-FFF2-40B4-BE49-F238E27FC236}">
                    <a16:creationId xmlns:a16="http://schemas.microsoft.com/office/drawing/2014/main" id="{8A569F03-36D2-3EB3-8F78-0828CF75BA5D}"/>
                  </a:ext>
                </a:extLst>
              </p:cNvPr>
              <p:cNvSpPr txBox="1"/>
              <p:nvPr/>
            </p:nvSpPr>
            <p:spPr>
              <a:xfrm>
                <a:off x="2059696" y="4575174"/>
                <a:ext cx="2231508" cy="572759"/>
              </a:xfrm>
              <a:prstGeom prst="rect">
                <a:avLst/>
              </a:prstGeom>
              <a:noFill/>
            </p:spPr>
            <p:txBody>
              <a:bodyPr wrap="square" rtlCol="0">
                <a:spAutoFit/>
              </a:bodyPr>
              <a:lstStyle/>
              <a:p>
                <a:pPr algn="ctr"/>
                <a:r>
                  <a:rPr lang="en-GB" sz="1100" i="1" dirty="0"/>
                  <a:t>TEROS 21</a:t>
                </a:r>
              </a:p>
              <a:p>
                <a:pPr algn="ctr"/>
                <a:r>
                  <a:rPr lang="en-GB" sz="1100" i="1" dirty="0"/>
                  <a:t>Temperature, water potential</a:t>
                </a:r>
                <a:endParaRPr lang="en-AT" sz="1100" i="1" dirty="0"/>
              </a:p>
              <a:p>
                <a:pPr algn="ctr"/>
                <a:endParaRPr lang="en-GB" sz="1100" i="1" dirty="0"/>
              </a:p>
            </p:txBody>
          </p:sp>
        </p:grpSp>
        <p:sp>
          <p:nvSpPr>
            <p:cNvPr id="43" name="Rectangle 42">
              <a:extLst>
                <a:ext uri="{FF2B5EF4-FFF2-40B4-BE49-F238E27FC236}">
                  <a16:creationId xmlns:a16="http://schemas.microsoft.com/office/drawing/2014/main" id="{AFFA148C-B752-F497-31CE-1E18CB90D2C8}"/>
                </a:ext>
              </a:extLst>
            </p:cNvPr>
            <p:cNvSpPr/>
            <p:nvPr/>
          </p:nvSpPr>
          <p:spPr>
            <a:xfrm>
              <a:off x="6928548" y="1983912"/>
              <a:ext cx="2034808" cy="1458512"/>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a:extLst>
              <a:ext uri="{FF2B5EF4-FFF2-40B4-BE49-F238E27FC236}">
                <a16:creationId xmlns:a16="http://schemas.microsoft.com/office/drawing/2014/main" id="{9073F63F-3674-AA8D-22E8-AEF8EDAD6A59}"/>
              </a:ext>
            </a:extLst>
          </p:cNvPr>
          <p:cNvGrpSpPr/>
          <p:nvPr/>
        </p:nvGrpSpPr>
        <p:grpSpPr>
          <a:xfrm>
            <a:off x="6827199" y="3519738"/>
            <a:ext cx="2247017" cy="1719667"/>
            <a:chOff x="6827199" y="3519738"/>
            <a:chExt cx="2247017" cy="1719667"/>
          </a:xfrm>
        </p:grpSpPr>
        <p:sp>
          <p:nvSpPr>
            <p:cNvPr id="30" name="TextBox 29">
              <a:extLst>
                <a:ext uri="{FF2B5EF4-FFF2-40B4-BE49-F238E27FC236}">
                  <a16:creationId xmlns:a16="http://schemas.microsoft.com/office/drawing/2014/main" id="{AD488699-EBCE-73A5-6775-C3660FA3FA94}"/>
                </a:ext>
              </a:extLst>
            </p:cNvPr>
            <p:cNvSpPr txBox="1"/>
            <p:nvPr/>
          </p:nvSpPr>
          <p:spPr>
            <a:xfrm>
              <a:off x="6827199" y="4639241"/>
              <a:ext cx="2247017" cy="600164"/>
            </a:xfrm>
            <a:prstGeom prst="rect">
              <a:avLst/>
            </a:prstGeom>
            <a:noFill/>
          </p:spPr>
          <p:txBody>
            <a:bodyPr wrap="square" rtlCol="0">
              <a:spAutoFit/>
            </a:bodyPr>
            <a:lstStyle/>
            <a:p>
              <a:pPr algn="ctr"/>
              <a:r>
                <a:rPr lang="en-GB" sz="1100" i="1" dirty="0"/>
                <a:t>TEROS 12</a:t>
              </a:r>
            </a:p>
            <a:p>
              <a:pPr algn="ctr"/>
              <a:r>
                <a:rPr lang="en-GB" sz="1100" i="1" dirty="0"/>
                <a:t>Temperature, bulk EC, moisture </a:t>
              </a:r>
              <a:endParaRPr lang="en-AT" sz="1100" i="1" dirty="0"/>
            </a:p>
            <a:p>
              <a:pPr algn="ctr"/>
              <a:endParaRPr lang="en-GB" sz="1100" i="1" dirty="0"/>
            </a:p>
          </p:txBody>
        </p:sp>
        <p:grpSp>
          <p:nvGrpSpPr>
            <p:cNvPr id="54" name="Group 53">
              <a:extLst>
                <a:ext uri="{FF2B5EF4-FFF2-40B4-BE49-F238E27FC236}">
                  <a16:creationId xmlns:a16="http://schemas.microsoft.com/office/drawing/2014/main" id="{839220A4-1F82-0976-BB3C-0E8804667ED9}"/>
                </a:ext>
              </a:extLst>
            </p:cNvPr>
            <p:cNvGrpSpPr/>
            <p:nvPr/>
          </p:nvGrpSpPr>
          <p:grpSpPr>
            <a:xfrm>
              <a:off x="6933305" y="3519738"/>
              <a:ext cx="2034807" cy="1528797"/>
              <a:chOff x="6933305" y="3519738"/>
              <a:chExt cx="2034807" cy="1528797"/>
            </a:xfrm>
          </p:grpSpPr>
          <p:pic>
            <p:nvPicPr>
              <p:cNvPr id="29" name="Picture 28">
                <a:extLst>
                  <a:ext uri="{FF2B5EF4-FFF2-40B4-BE49-F238E27FC236}">
                    <a16:creationId xmlns:a16="http://schemas.microsoft.com/office/drawing/2014/main" id="{9CC025F4-4C96-F6E5-75E3-A672D5389E57}"/>
                  </a:ext>
                </a:extLst>
              </p:cNvPr>
              <p:cNvPicPr>
                <a:picLocks noChangeAspect="1"/>
              </p:cNvPicPr>
              <p:nvPr/>
            </p:nvPicPr>
            <p:blipFill>
              <a:blip r:embed="rId5"/>
              <a:stretch>
                <a:fillRect/>
              </a:stretch>
            </p:blipFill>
            <p:spPr>
              <a:xfrm>
                <a:off x="7060582" y="3519738"/>
                <a:ext cx="1634975" cy="1147213"/>
              </a:xfrm>
              <a:prstGeom prst="rect">
                <a:avLst/>
              </a:prstGeom>
            </p:spPr>
          </p:pic>
          <p:sp>
            <p:nvSpPr>
              <p:cNvPr id="53" name="Rectangle 52">
                <a:extLst>
                  <a:ext uri="{FF2B5EF4-FFF2-40B4-BE49-F238E27FC236}">
                    <a16:creationId xmlns:a16="http://schemas.microsoft.com/office/drawing/2014/main" id="{F1A5AC7D-C1BE-EE44-E8E2-274620A9A98E}"/>
                  </a:ext>
                </a:extLst>
              </p:cNvPr>
              <p:cNvSpPr/>
              <p:nvPr/>
            </p:nvSpPr>
            <p:spPr>
              <a:xfrm>
                <a:off x="6933305" y="3520236"/>
                <a:ext cx="2034807" cy="152829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6" name="TextBox 5">
            <a:extLst>
              <a:ext uri="{FF2B5EF4-FFF2-40B4-BE49-F238E27FC236}">
                <a16:creationId xmlns:a16="http://schemas.microsoft.com/office/drawing/2014/main" id="{836A5803-A93C-8C07-A2D5-A73AD5E48507}"/>
              </a:ext>
            </a:extLst>
          </p:cNvPr>
          <p:cNvSpPr txBox="1"/>
          <p:nvPr/>
        </p:nvSpPr>
        <p:spPr>
          <a:xfrm>
            <a:off x="239396" y="4623878"/>
            <a:ext cx="6697603" cy="963534"/>
          </a:xfrm>
          <a:prstGeom prst="rect">
            <a:avLst/>
          </a:prstGeom>
          <a:noFill/>
        </p:spPr>
        <p:txBody>
          <a:bodyPr wrap="none" rtlCol="0">
            <a:spAutoFit/>
          </a:bodyPr>
          <a:lstStyle/>
          <a:p>
            <a:pPr algn="l">
              <a:lnSpc>
                <a:spcPts val="3700"/>
              </a:lnSpc>
            </a:pPr>
            <a:r>
              <a:rPr lang="en-US" sz="1400" b="0" dirty="0"/>
              <a:t>Developed by M</a:t>
            </a:r>
            <a:r>
              <a:rPr lang="en-US" sz="1400" dirty="0"/>
              <a:t>. Marchhart/H. Pavetits : </a:t>
            </a:r>
            <a:r>
              <a:rPr lang="en-US" sz="1400" b="1" dirty="0" err="1"/>
              <a:t>OpenSkyView</a:t>
            </a:r>
            <a:r>
              <a:rPr lang="en-US" sz="1400" b="1" dirty="0"/>
              <a:t> field monitoring system</a:t>
            </a:r>
          </a:p>
          <a:p>
            <a:pPr algn="l">
              <a:lnSpc>
                <a:spcPts val="3700"/>
              </a:lnSpc>
            </a:pPr>
            <a:endParaRPr lang="en-US" sz="1400" dirty="0">
              <a:solidFill>
                <a:srgbClr val="FF0000"/>
              </a:solidFill>
            </a:endParaRPr>
          </a:p>
        </p:txBody>
      </p:sp>
      <p:grpSp>
        <p:nvGrpSpPr>
          <p:cNvPr id="14" name="Group 13">
            <a:extLst>
              <a:ext uri="{FF2B5EF4-FFF2-40B4-BE49-F238E27FC236}">
                <a16:creationId xmlns:a16="http://schemas.microsoft.com/office/drawing/2014/main" id="{6CE4F351-A250-5CEF-5028-6E107AF20000}"/>
              </a:ext>
            </a:extLst>
          </p:cNvPr>
          <p:cNvGrpSpPr/>
          <p:nvPr/>
        </p:nvGrpSpPr>
        <p:grpSpPr>
          <a:xfrm>
            <a:off x="410073" y="907800"/>
            <a:ext cx="6097000" cy="2880320"/>
            <a:chOff x="448443" y="1275606"/>
            <a:chExt cx="6097000" cy="2880320"/>
          </a:xfrm>
        </p:grpSpPr>
        <p:pic>
          <p:nvPicPr>
            <p:cNvPr id="19" name="Picture 18">
              <a:extLst>
                <a:ext uri="{FF2B5EF4-FFF2-40B4-BE49-F238E27FC236}">
                  <a16:creationId xmlns:a16="http://schemas.microsoft.com/office/drawing/2014/main" id="{6269A6B0-BD90-4845-393C-FF6547BD5DCB}"/>
                </a:ext>
              </a:extLst>
            </p:cNvPr>
            <p:cNvPicPr>
              <a:picLocks noChangeAspect="1"/>
            </p:cNvPicPr>
            <p:nvPr/>
          </p:nvPicPr>
          <p:blipFill>
            <a:blip r:embed="rId6"/>
            <a:srcRect l="1520" r="8145"/>
            <a:stretch/>
          </p:blipFill>
          <p:spPr>
            <a:xfrm>
              <a:off x="452863" y="1293384"/>
              <a:ext cx="6085333" cy="2861762"/>
            </a:xfrm>
            <a:prstGeom prst="rect">
              <a:avLst/>
            </a:prstGeom>
          </p:spPr>
        </p:pic>
        <p:sp>
          <p:nvSpPr>
            <p:cNvPr id="12" name="Rectangle 11">
              <a:extLst>
                <a:ext uri="{FF2B5EF4-FFF2-40B4-BE49-F238E27FC236}">
                  <a16:creationId xmlns:a16="http://schemas.microsoft.com/office/drawing/2014/main" id="{612B3E96-5AC0-8FCF-9871-7A22E3B8EEE1}"/>
                </a:ext>
              </a:extLst>
            </p:cNvPr>
            <p:cNvSpPr/>
            <p:nvPr/>
          </p:nvSpPr>
          <p:spPr>
            <a:xfrm>
              <a:off x="448443" y="1275606"/>
              <a:ext cx="6097000" cy="2880320"/>
            </a:xfrm>
            <a:prstGeom prst="rect">
              <a:avLst/>
            </a:prstGeom>
            <a:noFill/>
            <a:ln w="19050">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3" name="Straight Arrow Connector 12">
            <a:extLst>
              <a:ext uri="{FF2B5EF4-FFF2-40B4-BE49-F238E27FC236}">
                <a16:creationId xmlns:a16="http://schemas.microsoft.com/office/drawing/2014/main" id="{E4AA223D-808D-729D-9826-C24E383BE23C}"/>
              </a:ext>
            </a:extLst>
          </p:cNvPr>
          <p:cNvCxnSpPr>
            <a:cxnSpLocks/>
            <a:stCxn id="39" idx="1"/>
          </p:cNvCxnSpPr>
          <p:nvPr/>
        </p:nvCxnSpPr>
        <p:spPr>
          <a:xfrm flipH="1">
            <a:off x="3081649" y="1154408"/>
            <a:ext cx="3857587" cy="438274"/>
          </a:xfrm>
          <a:prstGeom prst="straightConnector1">
            <a:avLst/>
          </a:prstGeom>
          <a:ln w="63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EC0D5FEB-973A-BC7E-C6D3-289B684E8E42}"/>
              </a:ext>
            </a:extLst>
          </p:cNvPr>
          <p:cNvCxnSpPr>
            <a:cxnSpLocks/>
            <a:stCxn id="43" idx="1"/>
          </p:cNvCxnSpPr>
          <p:nvPr/>
        </p:nvCxnSpPr>
        <p:spPr>
          <a:xfrm flipH="1">
            <a:off x="6302805" y="2708555"/>
            <a:ext cx="630500" cy="30096"/>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B45ED0B4-4644-04B8-C4A6-BB09F2133DA5}"/>
              </a:ext>
            </a:extLst>
          </p:cNvPr>
          <p:cNvCxnSpPr>
            <a:cxnSpLocks/>
            <a:stCxn id="53" idx="1"/>
          </p:cNvCxnSpPr>
          <p:nvPr/>
        </p:nvCxnSpPr>
        <p:spPr>
          <a:xfrm flipH="1" flipV="1">
            <a:off x="6302805" y="2739506"/>
            <a:ext cx="630500" cy="1544880"/>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78917A52-810F-8E20-1958-CC6130FC8F01}"/>
              </a:ext>
            </a:extLst>
          </p:cNvPr>
          <p:cNvGrpSpPr/>
          <p:nvPr/>
        </p:nvGrpSpPr>
        <p:grpSpPr>
          <a:xfrm>
            <a:off x="4394431" y="3865973"/>
            <a:ext cx="2411873" cy="976534"/>
            <a:chOff x="-96106" y="3855605"/>
            <a:chExt cx="2411873" cy="976534"/>
          </a:xfrm>
        </p:grpSpPr>
        <p:pic>
          <p:nvPicPr>
            <p:cNvPr id="16" name="Picture 15">
              <a:extLst>
                <a:ext uri="{FF2B5EF4-FFF2-40B4-BE49-F238E27FC236}">
                  <a16:creationId xmlns:a16="http://schemas.microsoft.com/office/drawing/2014/main" id="{34FB6D7C-9018-691E-20FC-1374B9D35711}"/>
                </a:ext>
              </a:extLst>
            </p:cNvPr>
            <p:cNvPicPr>
              <a:picLocks noChangeAspect="1"/>
            </p:cNvPicPr>
            <p:nvPr/>
          </p:nvPicPr>
          <p:blipFill>
            <a:blip r:embed="rId7"/>
            <a:stretch>
              <a:fillRect/>
            </a:stretch>
          </p:blipFill>
          <p:spPr>
            <a:xfrm>
              <a:off x="552490" y="3855605"/>
              <a:ext cx="1201621" cy="484463"/>
            </a:xfrm>
            <a:prstGeom prst="rect">
              <a:avLst/>
            </a:prstGeom>
          </p:spPr>
        </p:pic>
        <p:sp>
          <p:nvSpPr>
            <p:cNvPr id="17" name="TextBox 16">
              <a:extLst>
                <a:ext uri="{FF2B5EF4-FFF2-40B4-BE49-F238E27FC236}">
                  <a16:creationId xmlns:a16="http://schemas.microsoft.com/office/drawing/2014/main" id="{EE75CEAF-F37E-6EEA-3A23-FB07CEB3A38D}"/>
                </a:ext>
              </a:extLst>
            </p:cNvPr>
            <p:cNvSpPr txBox="1"/>
            <p:nvPr/>
          </p:nvSpPr>
          <p:spPr>
            <a:xfrm>
              <a:off x="-96106" y="4362780"/>
              <a:ext cx="2411873" cy="469359"/>
            </a:xfrm>
            <a:prstGeom prst="rect">
              <a:avLst/>
            </a:prstGeom>
            <a:noFill/>
          </p:spPr>
          <p:txBody>
            <a:bodyPr wrap="square" rtlCol="0">
              <a:spAutoFit/>
            </a:bodyPr>
            <a:lstStyle/>
            <a:p>
              <a:pPr algn="ctr"/>
              <a:r>
                <a:rPr lang="fr-FR" sz="1000" i="1" dirty="0">
                  <a:latin typeface="Arial(body)"/>
                </a:rPr>
                <a:t>Cameras</a:t>
              </a:r>
              <a:endParaRPr lang="en-AT" sz="1000" i="1" dirty="0">
                <a:latin typeface="Arial(body)"/>
              </a:endParaRPr>
            </a:p>
            <a:p>
              <a:endParaRPr lang="en-AT"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D7288347-1A5E-4888-B1E5-651FBDC4BF43}"/>
                </a:ext>
              </a:extLst>
            </p:cNvPr>
            <p:cNvSpPr txBox="1"/>
            <p:nvPr/>
          </p:nvSpPr>
          <p:spPr>
            <a:xfrm>
              <a:off x="159317" y="3927229"/>
              <a:ext cx="352868" cy="477054"/>
            </a:xfrm>
            <a:prstGeom prst="rect">
              <a:avLst/>
            </a:prstGeom>
            <a:noFill/>
          </p:spPr>
          <p:txBody>
            <a:bodyPr wrap="square" rtlCol="0">
              <a:spAutoFit/>
            </a:bodyPr>
            <a:lstStyle/>
            <a:p>
              <a:pPr algn="ctr"/>
              <a:r>
                <a:rPr lang="en-GB" sz="2500" i="1" dirty="0">
                  <a:latin typeface="Arial" panose="020B0604020202020204" pitchFamily="34" charset="0"/>
                  <a:cs typeface="Arial" panose="020B0604020202020204" pitchFamily="34" charset="0"/>
                </a:rPr>
                <a:t>+</a:t>
              </a:r>
            </a:p>
          </p:txBody>
        </p:sp>
      </p:grpSp>
      <p:grpSp>
        <p:nvGrpSpPr>
          <p:cNvPr id="24" name="Group 23">
            <a:extLst>
              <a:ext uri="{FF2B5EF4-FFF2-40B4-BE49-F238E27FC236}">
                <a16:creationId xmlns:a16="http://schemas.microsoft.com/office/drawing/2014/main" id="{68E629FB-39D2-2F7A-E5A2-3EFCFD84437E}"/>
              </a:ext>
            </a:extLst>
          </p:cNvPr>
          <p:cNvGrpSpPr/>
          <p:nvPr/>
        </p:nvGrpSpPr>
        <p:grpSpPr>
          <a:xfrm>
            <a:off x="1995959" y="3886383"/>
            <a:ext cx="2624332" cy="752408"/>
            <a:chOff x="1725041" y="3855605"/>
            <a:chExt cx="2624332" cy="752408"/>
          </a:xfrm>
        </p:grpSpPr>
        <p:grpSp>
          <p:nvGrpSpPr>
            <p:cNvPr id="20" name="Group 19">
              <a:extLst>
                <a:ext uri="{FF2B5EF4-FFF2-40B4-BE49-F238E27FC236}">
                  <a16:creationId xmlns:a16="http://schemas.microsoft.com/office/drawing/2014/main" id="{2AA02D05-143F-59D6-8761-DCAF2A1DED6C}"/>
                </a:ext>
              </a:extLst>
            </p:cNvPr>
            <p:cNvGrpSpPr/>
            <p:nvPr/>
          </p:nvGrpSpPr>
          <p:grpSpPr>
            <a:xfrm>
              <a:off x="1813924" y="3855605"/>
              <a:ext cx="2535449" cy="752408"/>
              <a:chOff x="-474029" y="3723878"/>
              <a:chExt cx="4629150" cy="1115666"/>
            </a:xfrm>
          </p:grpSpPr>
          <p:pic>
            <p:nvPicPr>
              <p:cNvPr id="21" name="Picture 20">
                <a:extLst>
                  <a:ext uri="{FF2B5EF4-FFF2-40B4-BE49-F238E27FC236}">
                    <a16:creationId xmlns:a16="http://schemas.microsoft.com/office/drawing/2014/main" id="{FF897345-C9B1-59B7-AAB1-835AD0D0196C}"/>
                  </a:ext>
                </a:extLst>
              </p:cNvPr>
              <p:cNvPicPr>
                <a:picLocks noChangeAspect="1"/>
              </p:cNvPicPr>
              <p:nvPr/>
            </p:nvPicPr>
            <p:blipFill rotWithShape="1">
              <a:blip r:embed="rId8"/>
              <a:srcRect t="4676"/>
              <a:stretch/>
            </p:blipFill>
            <p:spPr>
              <a:xfrm>
                <a:off x="683568" y="3723878"/>
                <a:ext cx="2267751" cy="642895"/>
              </a:xfrm>
              <a:prstGeom prst="rect">
                <a:avLst/>
              </a:prstGeom>
            </p:spPr>
          </p:pic>
          <p:sp>
            <p:nvSpPr>
              <p:cNvPr id="22" name="TextBox 21">
                <a:extLst>
                  <a:ext uri="{FF2B5EF4-FFF2-40B4-BE49-F238E27FC236}">
                    <a16:creationId xmlns:a16="http://schemas.microsoft.com/office/drawing/2014/main" id="{D738D4BD-09C5-97C7-A57E-6F4911991538}"/>
                  </a:ext>
                </a:extLst>
              </p:cNvPr>
              <p:cNvSpPr txBox="1"/>
              <p:nvPr/>
            </p:nvSpPr>
            <p:spPr>
              <a:xfrm>
                <a:off x="-474029" y="4474449"/>
                <a:ext cx="4629150" cy="365095"/>
              </a:xfrm>
              <a:prstGeom prst="rect">
                <a:avLst/>
              </a:prstGeom>
              <a:noFill/>
            </p:spPr>
            <p:txBody>
              <a:bodyPr wrap="square">
                <a:spAutoFit/>
              </a:bodyPr>
              <a:lstStyle/>
              <a:p>
                <a:pPr algn="ctr"/>
                <a:r>
                  <a:rPr lang="en-GB" sz="1000" i="1" dirty="0">
                    <a:latin typeface="Arial(body)"/>
                  </a:rPr>
                  <a:t>Drone imaging of plant cover</a:t>
                </a:r>
                <a:endParaRPr lang="en-AT" sz="1000" i="1" dirty="0">
                  <a:latin typeface="Arial(body)"/>
                </a:endParaRPr>
              </a:p>
            </p:txBody>
          </p:sp>
        </p:grpSp>
        <p:sp>
          <p:nvSpPr>
            <p:cNvPr id="23" name="TextBox 22">
              <a:extLst>
                <a:ext uri="{FF2B5EF4-FFF2-40B4-BE49-F238E27FC236}">
                  <a16:creationId xmlns:a16="http://schemas.microsoft.com/office/drawing/2014/main" id="{6A86C265-4E51-133B-6F36-CD7FBB390EF8}"/>
                </a:ext>
              </a:extLst>
            </p:cNvPr>
            <p:cNvSpPr txBox="1"/>
            <p:nvPr/>
          </p:nvSpPr>
          <p:spPr>
            <a:xfrm>
              <a:off x="1725041" y="3885787"/>
              <a:ext cx="352868" cy="477054"/>
            </a:xfrm>
            <a:prstGeom prst="rect">
              <a:avLst/>
            </a:prstGeom>
            <a:noFill/>
          </p:spPr>
          <p:txBody>
            <a:bodyPr wrap="square" rtlCol="0">
              <a:spAutoFit/>
            </a:bodyPr>
            <a:lstStyle/>
            <a:p>
              <a:pPr algn="ctr"/>
              <a:r>
                <a:rPr lang="en-GB" sz="2500" i="1" dirty="0">
                  <a:latin typeface="Arial" panose="020B0604020202020204" pitchFamily="34" charset="0"/>
                  <a:cs typeface="Arial" panose="020B0604020202020204" pitchFamily="34" charset="0"/>
                </a:rPr>
                <a:t>+</a:t>
              </a:r>
            </a:p>
          </p:txBody>
        </p:sp>
      </p:grpSp>
      <p:grpSp>
        <p:nvGrpSpPr>
          <p:cNvPr id="35" name="Group 34">
            <a:extLst>
              <a:ext uri="{FF2B5EF4-FFF2-40B4-BE49-F238E27FC236}">
                <a16:creationId xmlns:a16="http://schemas.microsoft.com/office/drawing/2014/main" id="{847E3773-71AD-3F52-8FFA-A929545BA6CC}"/>
              </a:ext>
            </a:extLst>
          </p:cNvPr>
          <p:cNvGrpSpPr/>
          <p:nvPr/>
        </p:nvGrpSpPr>
        <p:grpSpPr>
          <a:xfrm>
            <a:off x="-188340" y="3846106"/>
            <a:ext cx="2535449" cy="820845"/>
            <a:chOff x="4232267" y="3858815"/>
            <a:chExt cx="2535449" cy="820845"/>
          </a:xfrm>
        </p:grpSpPr>
        <p:pic>
          <p:nvPicPr>
            <p:cNvPr id="27" name="Picture 26">
              <a:extLst>
                <a:ext uri="{FF2B5EF4-FFF2-40B4-BE49-F238E27FC236}">
                  <a16:creationId xmlns:a16="http://schemas.microsoft.com/office/drawing/2014/main" id="{97226246-250F-A129-90DF-6759708F62A4}"/>
                </a:ext>
              </a:extLst>
            </p:cNvPr>
            <p:cNvPicPr>
              <a:picLocks noChangeAspect="1"/>
            </p:cNvPicPr>
            <p:nvPr/>
          </p:nvPicPr>
          <p:blipFill>
            <a:blip r:embed="rId9"/>
            <a:stretch>
              <a:fillRect/>
            </a:stretch>
          </p:blipFill>
          <p:spPr>
            <a:xfrm>
              <a:off x="5165426" y="3858815"/>
              <a:ext cx="630500" cy="585671"/>
            </a:xfrm>
            <a:prstGeom prst="rect">
              <a:avLst/>
            </a:prstGeom>
          </p:spPr>
        </p:pic>
        <p:sp>
          <p:nvSpPr>
            <p:cNvPr id="28" name="TextBox 27">
              <a:extLst>
                <a:ext uri="{FF2B5EF4-FFF2-40B4-BE49-F238E27FC236}">
                  <a16:creationId xmlns:a16="http://schemas.microsoft.com/office/drawing/2014/main" id="{F1080C8A-3063-A0CD-D880-56482AFFF40A}"/>
                </a:ext>
              </a:extLst>
            </p:cNvPr>
            <p:cNvSpPr txBox="1"/>
            <p:nvPr/>
          </p:nvSpPr>
          <p:spPr>
            <a:xfrm>
              <a:off x="4232267" y="4433439"/>
              <a:ext cx="2535449" cy="246221"/>
            </a:xfrm>
            <a:prstGeom prst="rect">
              <a:avLst/>
            </a:prstGeom>
            <a:noFill/>
          </p:spPr>
          <p:txBody>
            <a:bodyPr wrap="square">
              <a:spAutoFit/>
            </a:bodyPr>
            <a:lstStyle/>
            <a:p>
              <a:pPr algn="ctr"/>
              <a:r>
                <a:rPr lang="en-GB" sz="1000" i="1" dirty="0">
                  <a:latin typeface="Arial(body)"/>
                </a:rPr>
                <a:t>Manual sampling</a:t>
              </a:r>
              <a:endParaRPr lang="en-AT" sz="1000" i="1" dirty="0">
                <a:latin typeface="Arial(body)"/>
              </a:endParaRPr>
            </a:p>
          </p:txBody>
        </p:sp>
        <p:sp>
          <p:nvSpPr>
            <p:cNvPr id="34" name="TextBox 33">
              <a:extLst>
                <a:ext uri="{FF2B5EF4-FFF2-40B4-BE49-F238E27FC236}">
                  <a16:creationId xmlns:a16="http://schemas.microsoft.com/office/drawing/2014/main" id="{896E8C29-946D-D704-203C-F60CBDBBA5F2}"/>
                </a:ext>
              </a:extLst>
            </p:cNvPr>
            <p:cNvSpPr txBox="1"/>
            <p:nvPr/>
          </p:nvSpPr>
          <p:spPr>
            <a:xfrm>
              <a:off x="4389827" y="3920562"/>
              <a:ext cx="352868" cy="477054"/>
            </a:xfrm>
            <a:prstGeom prst="rect">
              <a:avLst/>
            </a:prstGeom>
            <a:noFill/>
          </p:spPr>
          <p:txBody>
            <a:bodyPr wrap="square" rtlCol="0">
              <a:spAutoFit/>
            </a:bodyPr>
            <a:lstStyle/>
            <a:p>
              <a:pPr algn="ctr"/>
              <a:r>
                <a:rPr lang="en-GB" sz="2500" i="1" dirty="0">
                  <a:latin typeface="Arial" panose="020B0604020202020204" pitchFamily="34" charset="0"/>
                  <a:cs typeface="Arial" panose="020B0604020202020204" pitchFamily="34" charset="0"/>
                </a:rPr>
                <a:t>+</a:t>
              </a:r>
            </a:p>
          </p:txBody>
        </p:sp>
      </p:grpSp>
    </p:spTree>
    <p:extLst>
      <p:ext uri="{BB962C8B-B14F-4D97-AF65-F5344CB8AC3E}">
        <p14:creationId xmlns:p14="http://schemas.microsoft.com/office/powerpoint/2010/main" val="932552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1B1A3B-C14C-244C-30CC-CCEAC563E64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5DE6E8A-3ADE-78BA-F49B-4F4F39E1EEDC}"/>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5" name="Title 4">
            <a:extLst>
              <a:ext uri="{FF2B5EF4-FFF2-40B4-BE49-F238E27FC236}">
                <a16:creationId xmlns:a16="http://schemas.microsoft.com/office/drawing/2014/main" id="{6752CD00-D032-B971-C9DB-48D67DF9D3D5}"/>
              </a:ext>
            </a:extLst>
          </p:cNvPr>
          <p:cNvSpPr>
            <a:spLocks noGrp="1"/>
          </p:cNvSpPr>
          <p:nvPr>
            <p:ph type="title"/>
          </p:nvPr>
        </p:nvSpPr>
        <p:spPr>
          <a:xfrm>
            <a:off x="293490" y="535160"/>
            <a:ext cx="8755040" cy="456915"/>
          </a:xfrm>
        </p:spPr>
        <p:txBody>
          <a:bodyPr/>
          <a:lstStyle/>
          <a:p>
            <a:r>
              <a:rPr lang="en-GB" dirty="0"/>
              <a:t>A platform to develop soil construction processes</a:t>
            </a:r>
          </a:p>
        </p:txBody>
      </p:sp>
      <p:sp>
        <p:nvSpPr>
          <p:cNvPr id="8" name="Text Placeholder 5">
            <a:extLst>
              <a:ext uri="{FF2B5EF4-FFF2-40B4-BE49-F238E27FC236}">
                <a16:creationId xmlns:a16="http://schemas.microsoft.com/office/drawing/2014/main" id="{9F9E2EC9-AD34-314A-4C42-03E9B7C5A817}"/>
              </a:ext>
            </a:extLst>
          </p:cNvPr>
          <p:cNvSpPr txBox="1">
            <a:spLocks/>
          </p:cNvSpPr>
          <p:nvPr/>
        </p:nvSpPr>
        <p:spPr>
          <a:xfrm>
            <a:off x="197514" y="1086585"/>
            <a:ext cx="3037838" cy="3317896"/>
          </a:xfrm>
          <a:prstGeom prst="rect">
            <a:avLst/>
          </a:prstGeom>
        </p:spPr>
        <p:txBody>
          <a:bodyPr vert="horz" lIns="34290" tIns="17145" rIns="34290" bIns="17145" rtlCol="0">
            <a:noAutofit/>
          </a:bodyPr>
          <a:lstStyle>
            <a:lvl1pPr marL="0" indent="0" algn="l" defTabSz="1828800" rtl="0" eaLnBrk="1" latinLnBrk="0" hangingPunct="1">
              <a:lnSpc>
                <a:spcPts val="3700"/>
              </a:lnSpc>
              <a:spcBef>
                <a:spcPts val="3700"/>
              </a:spcBef>
              <a:buFont typeface="Arial" panose="020B0604020202020204" pitchFamily="34" charset="0"/>
              <a:buNone/>
              <a:defRPr sz="3600" b="1" kern="1200">
                <a:solidFill>
                  <a:schemeClr val="tx1"/>
                </a:solidFill>
                <a:latin typeface="+mn-lt"/>
                <a:ea typeface="+mn-ea"/>
                <a:cs typeface="+mn-cs"/>
              </a:defRPr>
            </a:lvl1pPr>
            <a:lvl2pPr marL="1260000" indent="0" algn="l" defTabSz="1828800" rtl="0" eaLnBrk="1" latinLnBrk="0" hangingPunct="1">
              <a:lnSpc>
                <a:spcPts val="3700"/>
              </a:lnSpc>
              <a:spcBef>
                <a:spcPts val="0"/>
              </a:spcBef>
              <a:buFont typeface="Arial" panose="020B0604020202020204" pitchFamily="34" charset="0"/>
              <a:buNone/>
              <a:tabLst>
                <a:tab pos="10548000" algn="r"/>
              </a:tabLst>
              <a:defRPr sz="3000" kern="1200">
                <a:solidFill>
                  <a:schemeClr val="tx1"/>
                </a:solidFill>
                <a:latin typeface="+mn-lt"/>
                <a:ea typeface="+mn-ea"/>
                <a:cs typeface="+mn-cs"/>
              </a:defRPr>
            </a:lvl2pPr>
            <a:lvl3pPr marL="2988000" indent="0" algn="l" defTabSz="1828800" rtl="0" eaLnBrk="1" latinLnBrk="0" hangingPunct="1">
              <a:lnSpc>
                <a:spcPts val="3700"/>
              </a:lnSpc>
              <a:spcBef>
                <a:spcPts val="0"/>
              </a:spcBef>
              <a:buSzPct val="120000"/>
              <a:buFont typeface="Arial" panose="020B0604020202020204" pitchFamily="34" charset="0"/>
              <a:buNone/>
              <a:tabLst>
                <a:tab pos="10548000" algn="r"/>
              </a:tabLst>
              <a:defRPr sz="3000" kern="1200">
                <a:solidFill>
                  <a:schemeClr val="tx1"/>
                </a:solidFill>
                <a:latin typeface="+mn-lt"/>
                <a:ea typeface="+mn-ea"/>
                <a:cs typeface="+mn-cs"/>
              </a:defRPr>
            </a:lvl3pPr>
            <a:lvl4pPr marL="2988000" indent="0" algn="l" defTabSz="1828800" rtl="0" eaLnBrk="1" latinLnBrk="0" hangingPunct="1">
              <a:lnSpc>
                <a:spcPts val="3700"/>
              </a:lnSpc>
              <a:spcBef>
                <a:spcPts val="0"/>
              </a:spcBef>
              <a:buSzPct val="120000"/>
              <a:buFont typeface="Arial" panose="020B0604020202020204" pitchFamily="34" charset="0"/>
              <a:buNone/>
              <a:tabLst>
                <a:tab pos="10548000" algn="r"/>
              </a:tabLst>
              <a:defRPr sz="3000" kern="1200">
                <a:solidFill>
                  <a:schemeClr val="tx1"/>
                </a:solidFill>
                <a:latin typeface="+mn-lt"/>
                <a:ea typeface="+mn-ea"/>
                <a:cs typeface="+mn-cs"/>
              </a:defRPr>
            </a:lvl4pPr>
            <a:lvl5pPr marL="2988000" indent="0" algn="l" defTabSz="1828800" rtl="0" eaLnBrk="1" latinLnBrk="0" hangingPunct="1">
              <a:lnSpc>
                <a:spcPts val="3700"/>
              </a:lnSpc>
              <a:spcBef>
                <a:spcPts val="0"/>
              </a:spcBef>
              <a:buSzPct val="120000"/>
              <a:buFont typeface="Arial" panose="020B0604020202020204" pitchFamily="34" charset="0"/>
              <a:buNone/>
              <a:tabLst>
                <a:tab pos="10548000" algn="r"/>
              </a:tabLst>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00000"/>
              </a:lnSpc>
              <a:spcBef>
                <a:spcPts val="225"/>
              </a:spcBef>
              <a:spcAft>
                <a:spcPts val="225"/>
              </a:spcAft>
            </a:pPr>
            <a:r>
              <a:rPr lang="en-US" sz="1350" dirty="0"/>
              <a:t>OpenSkyLab, </a:t>
            </a:r>
            <a:r>
              <a:rPr lang="en-US" sz="1350" dirty="0" err="1"/>
              <a:t>Cessy</a:t>
            </a:r>
            <a:r>
              <a:rPr lang="en-US" sz="1350" dirty="0"/>
              <a:t>, France:</a:t>
            </a:r>
          </a:p>
          <a:p>
            <a:pPr marL="214313" indent="-214313">
              <a:lnSpc>
                <a:spcPct val="100000"/>
              </a:lnSpc>
              <a:spcBef>
                <a:spcPts val="225"/>
              </a:spcBef>
              <a:spcAft>
                <a:spcPts val="225"/>
              </a:spcAft>
              <a:buFont typeface="Arial" panose="020B0604020202020204" pitchFamily="34" charset="0"/>
              <a:buChar char="•"/>
            </a:pPr>
            <a:endParaRPr lang="en-US" sz="1350" b="0" dirty="0"/>
          </a:p>
          <a:p>
            <a:pPr marL="342900" indent="-342900">
              <a:lnSpc>
                <a:spcPct val="100000"/>
              </a:lnSpc>
              <a:spcBef>
                <a:spcPts val="225"/>
              </a:spcBef>
              <a:spcAft>
                <a:spcPts val="225"/>
              </a:spcAft>
              <a:buAutoNum type="arabicParenR"/>
            </a:pPr>
            <a:r>
              <a:rPr lang="en-US" sz="1350" dirty="0"/>
              <a:t>Replicated plots: </a:t>
            </a:r>
            <a:r>
              <a:rPr lang="en-US" sz="1350" b="0" dirty="0"/>
              <a:t>to test for repeatability of soil construction procedure, account for spatial heterogeneity of site.</a:t>
            </a:r>
          </a:p>
          <a:p>
            <a:pPr marL="342900" indent="-342900">
              <a:lnSpc>
                <a:spcPct val="100000"/>
              </a:lnSpc>
              <a:spcBef>
                <a:spcPts val="225"/>
              </a:spcBef>
              <a:spcAft>
                <a:spcPts val="225"/>
              </a:spcAft>
              <a:buAutoNum type="arabicParenR"/>
            </a:pPr>
            <a:r>
              <a:rPr lang="en-US" sz="1350" dirty="0"/>
              <a:t>Plant nursery plots: </a:t>
            </a:r>
            <a:r>
              <a:rPr lang="en-US" sz="1350" b="0" dirty="0"/>
              <a:t>within plot replication to evaluate which shrub and tree species/genotypes are best adapted to molasse-based soils.</a:t>
            </a:r>
          </a:p>
          <a:p>
            <a:pPr marL="342900" indent="-342900">
              <a:lnSpc>
                <a:spcPct val="100000"/>
              </a:lnSpc>
              <a:spcBef>
                <a:spcPts val="225"/>
              </a:spcBef>
              <a:spcAft>
                <a:spcPts val="225"/>
              </a:spcAft>
              <a:buAutoNum type="arabicParenR"/>
            </a:pPr>
            <a:r>
              <a:rPr lang="en-US" sz="1350" dirty="0"/>
              <a:t>Elevated hedgerows</a:t>
            </a:r>
            <a:r>
              <a:rPr lang="en-US" sz="1350" b="0" dirty="0"/>
              <a:t> to test whether molasse can be used as a support material for landscape features.</a:t>
            </a:r>
            <a:endParaRPr lang="en-US" sz="750" b="0" dirty="0"/>
          </a:p>
          <a:p>
            <a:pPr marL="214313" indent="-214313">
              <a:lnSpc>
                <a:spcPct val="100000"/>
              </a:lnSpc>
              <a:spcBef>
                <a:spcPts val="225"/>
              </a:spcBef>
              <a:spcAft>
                <a:spcPts val="225"/>
              </a:spcAft>
              <a:buFont typeface="Arial" panose="020B0604020202020204" pitchFamily="34" charset="0"/>
              <a:buChar char="•"/>
            </a:pPr>
            <a:endParaRPr lang="en-US" sz="1350" b="0" dirty="0"/>
          </a:p>
        </p:txBody>
      </p:sp>
      <p:pic>
        <p:nvPicPr>
          <p:cNvPr id="6" name="Picture 5">
            <a:extLst>
              <a:ext uri="{FF2B5EF4-FFF2-40B4-BE49-F238E27FC236}">
                <a16:creationId xmlns:a16="http://schemas.microsoft.com/office/drawing/2014/main" id="{9A0112CE-F97D-554D-DB18-CF1414A5B0B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374664" y="1118269"/>
            <a:ext cx="5756933" cy="3022389"/>
          </a:xfrm>
          <a:prstGeom prst="rect">
            <a:avLst/>
          </a:prstGeom>
        </p:spPr>
      </p:pic>
      <p:pic>
        <p:nvPicPr>
          <p:cNvPr id="12" name="Picture 11" descr="A logo with a black background&#10;&#10;AI-generated content may be incorrect.">
            <a:extLst>
              <a:ext uri="{FF2B5EF4-FFF2-40B4-BE49-F238E27FC236}">
                <a16:creationId xmlns:a16="http://schemas.microsoft.com/office/drawing/2014/main" id="{C764A2C0-A589-CE58-9E19-5F2910D1B5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4531" y="996944"/>
            <a:ext cx="1745748" cy="736841"/>
          </a:xfrm>
          <a:prstGeom prst="rect">
            <a:avLst/>
          </a:prstGeom>
        </p:spPr>
      </p:pic>
      <p:sp>
        <p:nvSpPr>
          <p:cNvPr id="26" name="TextBox 25">
            <a:extLst>
              <a:ext uri="{FF2B5EF4-FFF2-40B4-BE49-F238E27FC236}">
                <a16:creationId xmlns:a16="http://schemas.microsoft.com/office/drawing/2014/main" id="{F8462A16-4C97-71CC-0073-65EF94E73060}"/>
              </a:ext>
            </a:extLst>
          </p:cNvPr>
          <p:cNvSpPr txBox="1"/>
          <p:nvPr/>
        </p:nvSpPr>
        <p:spPr>
          <a:xfrm>
            <a:off x="7950478" y="3886810"/>
            <a:ext cx="1195416" cy="259815"/>
          </a:xfrm>
          <a:prstGeom prst="rect">
            <a:avLst/>
          </a:prstGeom>
          <a:noFill/>
        </p:spPr>
        <p:txBody>
          <a:bodyPr wrap="square" rtlCol="0">
            <a:spAutoFit/>
          </a:bodyPr>
          <a:lstStyle/>
          <a:p>
            <a:pPr>
              <a:lnSpc>
                <a:spcPts val="1388"/>
              </a:lnSpc>
            </a:pPr>
            <a:r>
              <a:rPr lang="de-CH" sz="1125" i="1" dirty="0">
                <a:solidFill>
                  <a:schemeClr val="bg1"/>
                </a:solidFill>
              </a:rPr>
              <a:t>OSL, May 2025</a:t>
            </a:r>
            <a:endParaRPr lang="en-US" sz="1125" i="1" dirty="0">
              <a:solidFill>
                <a:schemeClr val="bg1"/>
              </a:solidFill>
            </a:endParaRPr>
          </a:p>
        </p:txBody>
      </p:sp>
      <p:sp>
        <p:nvSpPr>
          <p:cNvPr id="7" name="Rechteck 78">
            <a:extLst>
              <a:ext uri="{FF2B5EF4-FFF2-40B4-BE49-F238E27FC236}">
                <a16:creationId xmlns:a16="http://schemas.microsoft.com/office/drawing/2014/main" id="{BB34AC38-38B3-2113-4004-07FAF4F16327}"/>
              </a:ext>
            </a:extLst>
          </p:cNvPr>
          <p:cNvSpPr/>
          <p:nvPr/>
        </p:nvSpPr>
        <p:spPr>
          <a:xfrm>
            <a:off x="-1" y="4483009"/>
            <a:ext cx="9134683" cy="652002"/>
          </a:xfrm>
          <a:prstGeom prst="rect">
            <a:avLst/>
          </a:prstGeom>
          <a:solidFill>
            <a:srgbClr val="F6FD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sz="638" dirty="0">
              <a:solidFill>
                <a:schemeClr val="tx1"/>
              </a:solidFill>
            </a:endParaRPr>
          </a:p>
        </p:txBody>
      </p:sp>
      <p:sp>
        <p:nvSpPr>
          <p:cNvPr id="9" name="Title 4">
            <a:extLst>
              <a:ext uri="{FF2B5EF4-FFF2-40B4-BE49-F238E27FC236}">
                <a16:creationId xmlns:a16="http://schemas.microsoft.com/office/drawing/2014/main" id="{8691D264-70E7-F517-2F4A-15789DAE0377}"/>
              </a:ext>
            </a:extLst>
          </p:cNvPr>
          <p:cNvSpPr txBox="1">
            <a:spLocks/>
          </p:cNvSpPr>
          <p:nvPr/>
        </p:nvSpPr>
        <p:spPr>
          <a:xfrm>
            <a:off x="189820" y="4506632"/>
            <a:ext cx="8755040" cy="73147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gn="ctr">
              <a:lnSpc>
                <a:spcPct val="100000"/>
              </a:lnSpc>
            </a:pPr>
            <a:r>
              <a:rPr lang="en-GB" sz="1600" b="1" u="sng" dirty="0"/>
              <a:t>Aim:</a:t>
            </a:r>
            <a:r>
              <a:rPr lang="en-GB" sz="1600" dirty="0"/>
              <a:t> characterise the gradual acquisition of soil functions in molasse-based constructed soils</a:t>
            </a:r>
          </a:p>
          <a:p>
            <a:pPr algn="ctr">
              <a:lnSpc>
                <a:spcPct val="100000"/>
              </a:lnSpc>
            </a:pPr>
            <a:r>
              <a:rPr lang="en-GB" sz="1600" dirty="0">
                <a:sym typeface="Wingdings" panose="05000000000000000000" pitchFamily="2" charset="2"/>
              </a:rPr>
              <a:t> predict the possible reuse of constructed soils in various scenarios</a:t>
            </a:r>
            <a:endParaRPr lang="en-GB" sz="1600" dirty="0"/>
          </a:p>
        </p:txBody>
      </p:sp>
      <p:sp>
        <p:nvSpPr>
          <p:cNvPr id="10" name="TextBox 9">
            <a:extLst>
              <a:ext uri="{FF2B5EF4-FFF2-40B4-BE49-F238E27FC236}">
                <a16:creationId xmlns:a16="http://schemas.microsoft.com/office/drawing/2014/main" id="{9D410163-713C-69ED-41A4-572314D85849}"/>
              </a:ext>
            </a:extLst>
          </p:cNvPr>
          <p:cNvSpPr txBox="1"/>
          <p:nvPr/>
        </p:nvSpPr>
        <p:spPr>
          <a:xfrm>
            <a:off x="3700113" y="1673081"/>
            <a:ext cx="1315784" cy="276999"/>
          </a:xfrm>
          <a:prstGeom prst="rect">
            <a:avLst/>
          </a:prstGeom>
          <a:noFill/>
        </p:spPr>
        <p:txBody>
          <a:bodyPr wrap="square" rtlCol="0">
            <a:spAutoFit/>
          </a:bodyPr>
          <a:lstStyle/>
          <a:p>
            <a:pPr algn="l"/>
            <a:r>
              <a:rPr lang="de-DE" sz="1200" dirty="0" err="1">
                <a:solidFill>
                  <a:schemeClr val="bg1"/>
                </a:solidFill>
              </a:rPr>
              <a:t>Replicated</a:t>
            </a:r>
            <a:r>
              <a:rPr lang="de-DE" sz="1200" dirty="0">
                <a:solidFill>
                  <a:schemeClr val="bg1"/>
                </a:solidFill>
              </a:rPr>
              <a:t> </a:t>
            </a:r>
            <a:r>
              <a:rPr lang="de-DE" sz="1200" dirty="0" err="1">
                <a:solidFill>
                  <a:schemeClr val="bg1"/>
                </a:solidFill>
              </a:rPr>
              <a:t>plots</a:t>
            </a:r>
            <a:endParaRPr lang="en-GB" sz="1200" dirty="0">
              <a:solidFill>
                <a:schemeClr val="bg1"/>
              </a:solidFill>
            </a:endParaRPr>
          </a:p>
        </p:txBody>
      </p:sp>
      <p:sp>
        <p:nvSpPr>
          <p:cNvPr id="11" name="TextBox 10">
            <a:extLst>
              <a:ext uri="{FF2B5EF4-FFF2-40B4-BE49-F238E27FC236}">
                <a16:creationId xmlns:a16="http://schemas.microsoft.com/office/drawing/2014/main" id="{61D79007-F232-34C6-F647-E15D473BD892}"/>
              </a:ext>
            </a:extLst>
          </p:cNvPr>
          <p:cNvSpPr txBox="1"/>
          <p:nvPr/>
        </p:nvSpPr>
        <p:spPr>
          <a:xfrm>
            <a:off x="6979081" y="1739254"/>
            <a:ext cx="1598067" cy="276999"/>
          </a:xfrm>
          <a:prstGeom prst="rect">
            <a:avLst/>
          </a:prstGeom>
          <a:noFill/>
        </p:spPr>
        <p:txBody>
          <a:bodyPr wrap="square" rtlCol="0">
            <a:spAutoFit/>
          </a:bodyPr>
          <a:lstStyle/>
          <a:p>
            <a:pPr algn="l"/>
            <a:r>
              <a:rPr lang="de-DE" sz="1200" dirty="0" err="1">
                <a:solidFill>
                  <a:schemeClr val="bg1"/>
                </a:solidFill>
              </a:rPr>
              <a:t>Elevated</a:t>
            </a:r>
            <a:r>
              <a:rPr lang="de-DE" sz="1200" dirty="0">
                <a:solidFill>
                  <a:schemeClr val="bg1"/>
                </a:solidFill>
              </a:rPr>
              <a:t> </a:t>
            </a:r>
            <a:r>
              <a:rPr lang="de-DE" sz="1200" dirty="0" err="1">
                <a:solidFill>
                  <a:schemeClr val="bg1"/>
                </a:solidFill>
              </a:rPr>
              <a:t>hedgerows</a:t>
            </a:r>
            <a:endParaRPr lang="en-GB" sz="1200" dirty="0">
              <a:solidFill>
                <a:schemeClr val="bg1"/>
              </a:solidFill>
            </a:endParaRPr>
          </a:p>
        </p:txBody>
      </p:sp>
      <p:cxnSp>
        <p:nvCxnSpPr>
          <p:cNvPr id="14" name="Straight Arrow Connector 13">
            <a:extLst>
              <a:ext uri="{FF2B5EF4-FFF2-40B4-BE49-F238E27FC236}">
                <a16:creationId xmlns:a16="http://schemas.microsoft.com/office/drawing/2014/main" id="{AAEE4669-7B3D-93AD-C7E3-372A17FF6D2B}"/>
              </a:ext>
            </a:extLst>
          </p:cNvPr>
          <p:cNvCxnSpPr>
            <a:cxnSpLocks/>
            <a:stCxn id="10" idx="3"/>
          </p:cNvCxnSpPr>
          <p:nvPr/>
        </p:nvCxnSpPr>
        <p:spPr>
          <a:xfrm flipV="1">
            <a:off x="5015897" y="1667114"/>
            <a:ext cx="506570" cy="144467"/>
          </a:xfrm>
          <a:prstGeom prst="straightConnector1">
            <a:avLst/>
          </a:prstGeom>
          <a:ln>
            <a:solidFill>
              <a:schemeClr val="bg1"/>
            </a:solidFill>
            <a:headEnd type="none" w="med" len="med"/>
            <a:tailEnd type="arrow" w="med" len="med"/>
          </a:ln>
        </p:spPr>
        <p:style>
          <a:lnRef idx="2">
            <a:schemeClr val="dk1"/>
          </a:lnRef>
          <a:fillRef idx="0">
            <a:schemeClr val="dk1"/>
          </a:fillRef>
          <a:effectRef idx="1">
            <a:schemeClr val="dk1"/>
          </a:effectRef>
          <a:fontRef idx="minor">
            <a:schemeClr val="tx1"/>
          </a:fontRef>
        </p:style>
      </p:cxnSp>
      <p:cxnSp>
        <p:nvCxnSpPr>
          <p:cNvPr id="16" name="Straight Arrow Connector 15">
            <a:extLst>
              <a:ext uri="{FF2B5EF4-FFF2-40B4-BE49-F238E27FC236}">
                <a16:creationId xmlns:a16="http://schemas.microsoft.com/office/drawing/2014/main" id="{786AB80D-0E9D-0399-4B7B-7F9BC766ED3A}"/>
              </a:ext>
            </a:extLst>
          </p:cNvPr>
          <p:cNvCxnSpPr>
            <a:cxnSpLocks/>
          </p:cNvCxnSpPr>
          <p:nvPr/>
        </p:nvCxnSpPr>
        <p:spPr>
          <a:xfrm>
            <a:off x="4716016" y="1950080"/>
            <a:ext cx="482520" cy="56513"/>
          </a:xfrm>
          <a:prstGeom prst="straightConnector1">
            <a:avLst/>
          </a:prstGeom>
          <a:ln>
            <a:solidFill>
              <a:schemeClr val="bg1"/>
            </a:solidFill>
            <a:headEnd type="none" w="med" len="med"/>
            <a:tailEnd type="arrow" w="med" len="med"/>
          </a:ln>
        </p:spPr>
        <p:style>
          <a:lnRef idx="2">
            <a:schemeClr val="dk1"/>
          </a:lnRef>
          <a:fillRef idx="0">
            <a:schemeClr val="dk1"/>
          </a:fillRef>
          <a:effectRef idx="1">
            <a:schemeClr val="dk1"/>
          </a:effectRef>
          <a:fontRef idx="minor">
            <a:schemeClr val="tx1"/>
          </a:fontRef>
        </p:style>
      </p:cxnSp>
      <p:cxnSp>
        <p:nvCxnSpPr>
          <p:cNvPr id="24" name="Straight Arrow Connector 23">
            <a:extLst>
              <a:ext uri="{FF2B5EF4-FFF2-40B4-BE49-F238E27FC236}">
                <a16:creationId xmlns:a16="http://schemas.microsoft.com/office/drawing/2014/main" id="{05EE1CDE-35A5-47B1-6821-BE2202230296}"/>
              </a:ext>
            </a:extLst>
          </p:cNvPr>
          <p:cNvCxnSpPr>
            <a:cxnSpLocks/>
          </p:cNvCxnSpPr>
          <p:nvPr/>
        </p:nvCxnSpPr>
        <p:spPr>
          <a:xfrm>
            <a:off x="4844625" y="3177567"/>
            <a:ext cx="545588" cy="94441"/>
          </a:xfrm>
          <a:prstGeom prst="straightConnector1">
            <a:avLst/>
          </a:prstGeom>
          <a:ln>
            <a:solidFill>
              <a:schemeClr val="bg1"/>
            </a:solidFill>
            <a:headEnd type="none" w="med" len="med"/>
            <a:tailEnd type="arrow" w="med" len="med"/>
          </a:ln>
        </p:spPr>
        <p:style>
          <a:lnRef idx="2">
            <a:schemeClr val="dk1"/>
          </a:lnRef>
          <a:fillRef idx="0">
            <a:schemeClr val="dk1"/>
          </a:fillRef>
          <a:effectRef idx="1">
            <a:schemeClr val="dk1"/>
          </a:effectRef>
          <a:fontRef idx="minor">
            <a:schemeClr val="tx1"/>
          </a:fontRef>
        </p:style>
      </p:cxnSp>
      <p:cxnSp>
        <p:nvCxnSpPr>
          <p:cNvPr id="27" name="Straight Arrow Connector 26">
            <a:extLst>
              <a:ext uri="{FF2B5EF4-FFF2-40B4-BE49-F238E27FC236}">
                <a16:creationId xmlns:a16="http://schemas.microsoft.com/office/drawing/2014/main" id="{930CE5E5-653E-8927-E1B3-93870A72CA85}"/>
              </a:ext>
            </a:extLst>
          </p:cNvPr>
          <p:cNvCxnSpPr>
            <a:cxnSpLocks/>
          </p:cNvCxnSpPr>
          <p:nvPr/>
        </p:nvCxnSpPr>
        <p:spPr>
          <a:xfrm flipH="1">
            <a:off x="7164288" y="2039876"/>
            <a:ext cx="466393" cy="210785"/>
          </a:xfrm>
          <a:prstGeom prst="straightConnector1">
            <a:avLst/>
          </a:prstGeom>
          <a:ln>
            <a:solidFill>
              <a:schemeClr val="bg1"/>
            </a:solidFill>
            <a:headEnd type="none" w="med" len="med"/>
            <a:tailEnd type="arrow" w="med" len="med"/>
          </a:ln>
        </p:spPr>
        <p:style>
          <a:lnRef idx="2">
            <a:schemeClr val="dk1"/>
          </a:lnRef>
          <a:fillRef idx="0">
            <a:schemeClr val="dk1"/>
          </a:fillRef>
          <a:effectRef idx="1">
            <a:schemeClr val="dk1"/>
          </a:effectRef>
          <a:fontRef idx="minor">
            <a:schemeClr val="tx1"/>
          </a:fontRef>
        </p:style>
      </p:cxnSp>
      <p:cxnSp>
        <p:nvCxnSpPr>
          <p:cNvPr id="35" name="Straight Arrow Connector 34">
            <a:extLst>
              <a:ext uri="{FF2B5EF4-FFF2-40B4-BE49-F238E27FC236}">
                <a16:creationId xmlns:a16="http://schemas.microsoft.com/office/drawing/2014/main" id="{174E5508-2CDA-B666-0CA7-27D18D61D0F8}"/>
              </a:ext>
            </a:extLst>
          </p:cNvPr>
          <p:cNvCxnSpPr>
            <a:cxnSpLocks/>
          </p:cNvCxnSpPr>
          <p:nvPr/>
        </p:nvCxnSpPr>
        <p:spPr>
          <a:xfrm flipH="1">
            <a:off x="7575961" y="2039876"/>
            <a:ext cx="236399" cy="1861012"/>
          </a:xfrm>
          <a:prstGeom prst="straightConnector1">
            <a:avLst/>
          </a:prstGeom>
          <a:ln>
            <a:solidFill>
              <a:schemeClr val="bg1"/>
            </a:solidFill>
            <a:headEnd type="none" w="med" len="med"/>
            <a:tailEnd type="arrow" w="med" len="med"/>
          </a:ln>
        </p:spPr>
        <p:style>
          <a:lnRef idx="2">
            <a:schemeClr val="dk1"/>
          </a:lnRef>
          <a:fillRef idx="0">
            <a:schemeClr val="dk1"/>
          </a:fillRef>
          <a:effectRef idx="1">
            <a:schemeClr val="dk1"/>
          </a:effectRef>
          <a:fontRef idx="minor">
            <a:schemeClr val="tx1"/>
          </a:fontRef>
        </p:style>
      </p:cxnSp>
      <p:sp>
        <p:nvSpPr>
          <p:cNvPr id="40" name="TextBox 39">
            <a:extLst>
              <a:ext uri="{FF2B5EF4-FFF2-40B4-BE49-F238E27FC236}">
                <a16:creationId xmlns:a16="http://schemas.microsoft.com/office/drawing/2014/main" id="{B6964400-180B-8F5C-4777-3C9B363996EE}"/>
              </a:ext>
            </a:extLst>
          </p:cNvPr>
          <p:cNvSpPr txBox="1"/>
          <p:nvPr/>
        </p:nvSpPr>
        <p:spPr>
          <a:xfrm>
            <a:off x="3415114" y="2992026"/>
            <a:ext cx="1531808" cy="276999"/>
          </a:xfrm>
          <a:prstGeom prst="rect">
            <a:avLst/>
          </a:prstGeom>
          <a:noFill/>
        </p:spPr>
        <p:txBody>
          <a:bodyPr wrap="square" rtlCol="0">
            <a:spAutoFit/>
          </a:bodyPr>
          <a:lstStyle/>
          <a:p>
            <a:pPr algn="l"/>
            <a:r>
              <a:rPr lang="de-DE" sz="1200" dirty="0">
                <a:solidFill>
                  <a:schemeClr val="bg1"/>
                </a:solidFill>
              </a:rPr>
              <a:t>Plant </a:t>
            </a:r>
            <a:r>
              <a:rPr lang="de-DE" sz="1200" dirty="0" err="1">
                <a:solidFill>
                  <a:schemeClr val="bg1"/>
                </a:solidFill>
              </a:rPr>
              <a:t>nursery</a:t>
            </a:r>
            <a:r>
              <a:rPr lang="de-DE" sz="1200" dirty="0">
                <a:solidFill>
                  <a:schemeClr val="bg1"/>
                </a:solidFill>
              </a:rPr>
              <a:t> </a:t>
            </a:r>
            <a:r>
              <a:rPr lang="de-DE" sz="1200" dirty="0" err="1">
                <a:solidFill>
                  <a:schemeClr val="bg1"/>
                </a:solidFill>
              </a:rPr>
              <a:t>plots</a:t>
            </a:r>
            <a:endParaRPr lang="en-GB" sz="1200" dirty="0">
              <a:solidFill>
                <a:schemeClr val="bg1"/>
              </a:solidFill>
            </a:endParaRPr>
          </a:p>
        </p:txBody>
      </p:sp>
      <p:cxnSp>
        <p:nvCxnSpPr>
          <p:cNvPr id="44" name="Straight Arrow Connector 43">
            <a:extLst>
              <a:ext uri="{FF2B5EF4-FFF2-40B4-BE49-F238E27FC236}">
                <a16:creationId xmlns:a16="http://schemas.microsoft.com/office/drawing/2014/main" id="{CE0177B9-9BCB-C890-03C3-0070F7C95DDC}"/>
              </a:ext>
            </a:extLst>
          </p:cNvPr>
          <p:cNvCxnSpPr>
            <a:cxnSpLocks/>
          </p:cNvCxnSpPr>
          <p:nvPr/>
        </p:nvCxnSpPr>
        <p:spPr>
          <a:xfrm flipV="1">
            <a:off x="4849596" y="2627846"/>
            <a:ext cx="425345" cy="496599"/>
          </a:xfrm>
          <a:prstGeom prst="straightConnector1">
            <a:avLst/>
          </a:prstGeom>
          <a:ln>
            <a:solidFill>
              <a:schemeClr val="bg1"/>
            </a:solidFill>
            <a:headEnd type="none" w="med" len="med"/>
            <a:tailEnd type="arrow" w="med" len="med"/>
          </a:ln>
        </p:spPr>
        <p:style>
          <a:lnRef idx="2">
            <a:schemeClr val="dk1"/>
          </a:lnRef>
          <a:fillRef idx="0">
            <a:schemeClr val="dk1"/>
          </a:fillRef>
          <a:effectRef idx="1">
            <a:schemeClr val="dk1"/>
          </a:effectRef>
          <a:fontRef idx="minor">
            <a:schemeClr val="tx1"/>
          </a:fontRef>
        </p:style>
      </p:cxnSp>
      <p:cxnSp>
        <p:nvCxnSpPr>
          <p:cNvPr id="29" name="Straight Arrow Connector 28">
            <a:extLst>
              <a:ext uri="{FF2B5EF4-FFF2-40B4-BE49-F238E27FC236}">
                <a16:creationId xmlns:a16="http://schemas.microsoft.com/office/drawing/2014/main" id="{4F0CDC5C-3B77-EEFB-0FA6-AF50C31B194E}"/>
              </a:ext>
            </a:extLst>
          </p:cNvPr>
          <p:cNvCxnSpPr>
            <a:cxnSpLocks/>
            <a:stCxn id="11" idx="1"/>
          </p:cNvCxnSpPr>
          <p:nvPr/>
        </p:nvCxnSpPr>
        <p:spPr>
          <a:xfrm flipH="1" flipV="1">
            <a:off x="5462165" y="1459323"/>
            <a:ext cx="1516916" cy="418431"/>
          </a:xfrm>
          <a:prstGeom prst="straightConnector1">
            <a:avLst/>
          </a:prstGeom>
          <a:ln>
            <a:solidFill>
              <a:schemeClr val="bg1"/>
            </a:solidFill>
            <a:headEnd type="none" w="med" len="med"/>
            <a:tailEnd type="arrow" w="med" len="med"/>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500488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6C6269-1420-7409-26A6-B304DF37823F}"/>
            </a:ext>
          </a:extLst>
        </p:cNvPr>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B52CED59-AFB6-4BCE-23A9-49E90130430D}"/>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pic>
        <p:nvPicPr>
          <p:cNvPr id="12" name="Picture 11">
            <a:extLst>
              <a:ext uri="{FF2B5EF4-FFF2-40B4-BE49-F238E27FC236}">
                <a16:creationId xmlns:a16="http://schemas.microsoft.com/office/drawing/2014/main" id="{52E4A283-B01B-4584-F99E-5F003916BE11}"/>
              </a:ext>
            </a:extLst>
          </p:cNvPr>
          <p:cNvPicPr>
            <a:picLocks noChangeAspect="1"/>
          </p:cNvPicPr>
          <p:nvPr/>
        </p:nvPicPr>
        <p:blipFill>
          <a:blip r:embed="rId3">
            <a:extLst>
              <a:ext uri="{28A0092B-C50C-407E-A947-70E740481C1C}">
                <a14:useLocalDpi xmlns:a14="http://schemas.microsoft.com/office/drawing/2010/main" val="0"/>
              </a:ext>
            </a:extLst>
          </a:blip>
          <a:srcRect l="14950" r="22860" b="15557"/>
          <a:stretch/>
        </p:blipFill>
        <p:spPr>
          <a:xfrm>
            <a:off x="394537" y="781676"/>
            <a:ext cx="3096623" cy="4280626"/>
          </a:xfrm>
          <a:prstGeom prst="rect">
            <a:avLst/>
          </a:prstGeom>
        </p:spPr>
      </p:pic>
      <p:sp>
        <p:nvSpPr>
          <p:cNvPr id="14" name="Textplatzhalter 5">
            <a:extLst>
              <a:ext uri="{FF2B5EF4-FFF2-40B4-BE49-F238E27FC236}">
                <a16:creationId xmlns:a16="http://schemas.microsoft.com/office/drawing/2014/main" id="{8E3D7FB7-C59D-BBC7-8C44-6FC3FAB032CC}"/>
              </a:ext>
            </a:extLst>
          </p:cNvPr>
          <p:cNvSpPr txBox="1">
            <a:spLocks/>
          </p:cNvSpPr>
          <p:nvPr/>
        </p:nvSpPr>
        <p:spPr>
          <a:xfrm>
            <a:off x="4211960" y="1141931"/>
            <a:ext cx="4680520" cy="390414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The process of engineering </a:t>
            </a:r>
            <a:r>
              <a:rPr lang="en-GB" b="1" dirty="0"/>
              <a:t>plant-soil systems based on molasse excavation materials</a:t>
            </a:r>
            <a:r>
              <a:rPr lang="en-GB" dirty="0"/>
              <a:t> aims at addressing current and future regional needs and involves two major steps:</a:t>
            </a:r>
          </a:p>
          <a:p>
            <a:pPr lvl="1" indent="0">
              <a:buFont typeface="Arial" panose="020B0604020202020204" pitchFamily="34" charset="0"/>
              <a:buNone/>
            </a:pPr>
            <a:endParaRPr lang="en-GB" dirty="0"/>
          </a:p>
          <a:p>
            <a:r>
              <a:rPr lang="en-GB" dirty="0"/>
              <a:t>1) </a:t>
            </a:r>
            <a:r>
              <a:rPr lang="en-GB" b="1" u="sng" dirty="0"/>
              <a:t>Habitat creation </a:t>
            </a:r>
            <a:r>
              <a:rPr lang="en-GB" b="1" dirty="0">
                <a:sym typeface="Wingdings" panose="05000000000000000000" pitchFamily="2" charset="2"/>
              </a:rPr>
              <a:t> </a:t>
            </a:r>
            <a:r>
              <a:rPr lang="en-GB" dirty="0"/>
              <a:t>designing soils for specific target applications.</a:t>
            </a:r>
          </a:p>
          <a:p>
            <a:pPr marL="414450" lvl="1" indent="-171450"/>
            <a:r>
              <a:rPr lang="en-GB" dirty="0"/>
              <a:t>Molasse mixture to optimise soil texture</a:t>
            </a:r>
          </a:p>
          <a:p>
            <a:pPr marL="414450" lvl="1" indent="-171450">
              <a:spcAft>
                <a:spcPts val="600"/>
              </a:spcAft>
            </a:pPr>
            <a:r>
              <a:rPr lang="en-GB" dirty="0"/>
              <a:t>Organic matter (compost) addition for enhanced nutrient content, biological activity, physical properties and pH buffering</a:t>
            </a:r>
          </a:p>
          <a:p>
            <a:pPr marL="414450" lvl="1" indent="-171450"/>
            <a:r>
              <a:rPr lang="en-GB" dirty="0"/>
              <a:t>+/- clay amendment: locally sourced by-product</a:t>
            </a:r>
          </a:p>
          <a:p>
            <a:pPr marL="414450" lvl="1" indent="-171450"/>
            <a:r>
              <a:rPr lang="en-GB" dirty="0"/>
              <a:t>+/- biological amendment: biopile, soil transplant</a:t>
            </a:r>
          </a:p>
          <a:p>
            <a:pPr marL="414450" lvl="1" indent="-171450"/>
            <a:r>
              <a:rPr lang="en-GB" dirty="0"/>
              <a:t>+/- granulation method</a:t>
            </a:r>
          </a:p>
          <a:p>
            <a:endParaRPr lang="en-GB" dirty="0"/>
          </a:p>
          <a:p>
            <a:endParaRPr lang="en-GB" dirty="0"/>
          </a:p>
          <a:p>
            <a:endParaRPr lang="en-GB" dirty="0"/>
          </a:p>
          <a:p>
            <a:endParaRPr lang="en-GB" dirty="0"/>
          </a:p>
          <a:p>
            <a:endParaRPr lang="en-GB" dirty="0"/>
          </a:p>
          <a:p>
            <a:endParaRPr lang="en-GB" dirty="0"/>
          </a:p>
          <a:p>
            <a:r>
              <a:rPr lang="en-GB" dirty="0"/>
              <a:t>2) </a:t>
            </a:r>
            <a:r>
              <a:rPr lang="en-GB" b="1" u="sng" dirty="0"/>
              <a:t>Soil structure management </a:t>
            </a:r>
            <a:r>
              <a:rPr lang="en-GB" b="1" dirty="0">
                <a:sym typeface="Wingdings" panose="05000000000000000000" pitchFamily="2" charset="2"/>
              </a:rPr>
              <a:t> </a:t>
            </a:r>
            <a:r>
              <a:rPr lang="en-GB" dirty="0"/>
              <a:t>enhancing early pedogenesis (structure formation) in constructed soils.</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a:p>
            <a:endParaRPr lang="en-US" baseline="30000" dirty="0"/>
          </a:p>
        </p:txBody>
      </p:sp>
      <p:sp>
        <p:nvSpPr>
          <p:cNvPr id="17" name="Titel 1">
            <a:extLst>
              <a:ext uri="{FF2B5EF4-FFF2-40B4-BE49-F238E27FC236}">
                <a16:creationId xmlns:a16="http://schemas.microsoft.com/office/drawing/2014/main" id="{0CFFCB00-060E-3516-DF07-E0B84EF6E77F}"/>
              </a:ext>
            </a:extLst>
          </p:cNvPr>
          <p:cNvSpPr>
            <a:spLocks noGrp="1"/>
          </p:cNvSpPr>
          <p:nvPr>
            <p:ph type="title"/>
          </p:nvPr>
        </p:nvSpPr>
        <p:spPr>
          <a:xfrm>
            <a:off x="442800" y="577800"/>
            <a:ext cx="8263350" cy="481782"/>
          </a:xfrm>
        </p:spPr>
        <p:txBody>
          <a:bodyPr/>
          <a:lstStyle/>
          <a:p>
            <a:r>
              <a:rPr lang="en-US" dirty="0"/>
              <a:t>Engineering plant-soil systems in the OSL</a:t>
            </a:r>
          </a:p>
        </p:txBody>
      </p:sp>
      <p:pic>
        <p:nvPicPr>
          <p:cNvPr id="27" name="Image 3">
            <a:extLst>
              <a:ext uri="{FF2B5EF4-FFF2-40B4-BE49-F238E27FC236}">
                <a16:creationId xmlns:a16="http://schemas.microsoft.com/office/drawing/2014/main" id="{410D17DF-E15F-97D8-0730-C53E79F35A2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80112" y="3637570"/>
            <a:ext cx="1194610" cy="895956"/>
          </a:xfrm>
          <a:prstGeom prst="rect">
            <a:avLst/>
          </a:prstGeom>
        </p:spPr>
      </p:pic>
      <p:pic>
        <p:nvPicPr>
          <p:cNvPr id="28" name="Image 4">
            <a:extLst>
              <a:ext uri="{FF2B5EF4-FFF2-40B4-BE49-F238E27FC236}">
                <a16:creationId xmlns:a16="http://schemas.microsoft.com/office/drawing/2014/main" id="{AFFD9FF0-E195-840A-CDE2-B0779779BF0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66055" y="3637570"/>
            <a:ext cx="1194610" cy="895956"/>
          </a:xfrm>
          <a:prstGeom prst="rect">
            <a:avLst/>
          </a:prstGeom>
        </p:spPr>
      </p:pic>
      <p:pic>
        <p:nvPicPr>
          <p:cNvPr id="29" name="Picture 40">
            <a:extLst>
              <a:ext uri="{FF2B5EF4-FFF2-40B4-BE49-F238E27FC236}">
                <a16:creationId xmlns:a16="http://schemas.microsoft.com/office/drawing/2014/main" id="{D51F26C6-89F5-F8F8-567F-D24EA9F7239C}"/>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07702" y="3969010"/>
            <a:ext cx="1593582" cy="508285"/>
          </a:xfrm>
          <a:prstGeom prst="rect">
            <a:avLst/>
          </a:prstGeom>
          <a:noFill/>
          <a:ln>
            <a:noFill/>
          </a:ln>
        </p:spPr>
      </p:pic>
      <p:sp>
        <p:nvSpPr>
          <p:cNvPr id="30" name="ZoneTexte 6">
            <a:extLst>
              <a:ext uri="{FF2B5EF4-FFF2-40B4-BE49-F238E27FC236}">
                <a16:creationId xmlns:a16="http://schemas.microsoft.com/office/drawing/2014/main" id="{A30F99C1-D7C2-299C-6DCC-C1A90512E71E}"/>
              </a:ext>
            </a:extLst>
          </p:cNvPr>
          <p:cNvSpPr txBox="1"/>
          <p:nvPr/>
        </p:nvSpPr>
        <p:spPr>
          <a:xfrm>
            <a:off x="6804249" y="3738178"/>
            <a:ext cx="2160240" cy="230832"/>
          </a:xfrm>
          <a:prstGeom prst="rect">
            <a:avLst/>
          </a:prstGeom>
          <a:noFill/>
        </p:spPr>
        <p:txBody>
          <a:bodyPr wrap="square" rtlCol="0">
            <a:spAutoFit/>
          </a:bodyPr>
          <a:lstStyle/>
          <a:p>
            <a:r>
              <a:rPr lang="fr-FR" sz="900" b="1" i="1" dirty="0">
                <a:solidFill>
                  <a:srgbClr val="0F124A"/>
                </a:solidFill>
              </a:rPr>
              <a:t>Ab-initio</a:t>
            </a:r>
            <a:r>
              <a:rPr lang="fr-FR" sz="900" b="1" dirty="0">
                <a:solidFill>
                  <a:srgbClr val="0F124A"/>
                </a:solidFill>
              </a:rPr>
              <a:t> (</a:t>
            </a:r>
            <a:r>
              <a:rPr lang="fr-FR" sz="900" b="1" dirty="0" err="1">
                <a:solidFill>
                  <a:srgbClr val="0F124A"/>
                </a:solidFill>
              </a:rPr>
              <a:t>soil</a:t>
            </a:r>
            <a:r>
              <a:rPr lang="fr-FR" sz="900" b="1" dirty="0">
                <a:solidFill>
                  <a:srgbClr val="0F124A"/>
                </a:solidFill>
              </a:rPr>
              <a:t>) structure </a:t>
            </a:r>
            <a:r>
              <a:rPr lang="fr-FR" sz="900" b="1" dirty="0" err="1">
                <a:solidFill>
                  <a:srgbClr val="0F124A"/>
                </a:solidFill>
              </a:rPr>
              <a:t>generation</a:t>
            </a:r>
            <a:endParaRPr lang="fr-FR" sz="900" b="1" dirty="0">
              <a:solidFill>
                <a:srgbClr val="0F124A"/>
              </a:solidFill>
            </a:endParaRPr>
          </a:p>
        </p:txBody>
      </p:sp>
      <p:cxnSp>
        <p:nvCxnSpPr>
          <p:cNvPr id="31" name="Straight Arrow Connector 30">
            <a:extLst>
              <a:ext uri="{FF2B5EF4-FFF2-40B4-BE49-F238E27FC236}">
                <a16:creationId xmlns:a16="http://schemas.microsoft.com/office/drawing/2014/main" id="{CB669CCC-A04B-EEE6-7C0A-72953F0EB4A2}"/>
              </a:ext>
            </a:extLst>
          </p:cNvPr>
          <p:cNvCxnSpPr>
            <a:cxnSpLocks/>
          </p:cNvCxnSpPr>
          <p:nvPr/>
        </p:nvCxnSpPr>
        <p:spPr>
          <a:xfrm flipH="1">
            <a:off x="6804249" y="3911302"/>
            <a:ext cx="288032" cy="1798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6F153C92-A4CF-356D-2293-3F5C7C5824A0}"/>
              </a:ext>
            </a:extLst>
          </p:cNvPr>
          <p:cNvSpPr txBox="1"/>
          <p:nvPr/>
        </p:nvSpPr>
        <p:spPr>
          <a:xfrm>
            <a:off x="35496" y="1353074"/>
            <a:ext cx="1133872" cy="215444"/>
          </a:xfrm>
          <a:prstGeom prst="rect">
            <a:avLst/>
          </a:prstGeom>
          <a:noFill/>
        </p:spPr>
        <p:txBody>
          <a:bodyPr wrap="square">
            <a:spAutoFit/>
          </a:bodyPr>
          <a:lstStyle/>
          <a:p>
            <a:r>
              <a:rPr lang="de-DE" sz="800" b="1" dirty="0"/>
              <a:t>Luisa Ulrici</a:t>
            </a:r>
            <a:endParaRPr lang="en-AT" sz="800" dirty="0"/>
          </a:p>
        </p:txBody>
      </p:sp>
      <p:sp>
        <p:nvSpPr>
          <p:cNvPr id="4" name="Left Brace 3">
            <a:extLst>
              <a:ext uri="{FF2B5EF4-FFF2-40B4-BE49-F238E27FC236}">
                <a16:creationId xmlns:a16="http://schemas.microsoft.com/office/drawing/2014/main" id="{7B9FDA61-76DB-06D0-0E91-9C9103E03834}"/>
              </a:ext>
            </a:extLst>
          </p:cNvPr>
          <p:cNvSpPr/>
          <p:nvPr/>
        </p:nvSpPr>
        <p:spPr>
          <a:xfrm>
            <a:off x="827584" y="1141931"/>
            <a:ext cx="72008" cy="63773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3605243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2BE7110-28C0-1557-15E3-4DE70216AC04}"/>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3" name="Titel 1">
            <a:extLst>
              <a:ext uri="{FF2B5EF4-FFF2-40B4-BE49-F238E27FC236}">
                <a16:creationId xmlns:a16="http://schemas.microsoft.com/office/drawing/2014/main" id="{18BE6CEF-6081-E195-565C-30C7469A35FC}"/>
              </a:ext>
            </a:extLst>
          </p:cNvPr>
          <p:cNvSpPr txBox="1">
            <a:spLocks/>
          </p:cNvSpPr>
          <p:nvPr/>
        </p:nvSpPr>
        <p:spPr>
          <a:xfrm>
            <a:off x="77413" y="577800"/>
            <a:ext cx="8957365" cy="481782"/>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a:t>Management systems to enhance soil structure</a:t>
            </a:r>
            <a:endParaRPr lang="en-US" dirty="0"/>
          </a:p>
        </p:txBody>
      </p:sp>
      <p:sp>
        <p:nvSpPr>
          <p:cNvPr id="4" name="Textplatzhalter 8">
            <a:extLst>
              <a:ext uri="{FF2B5EF4-FFF2-40B4-BE49-F238E27FC236}">
                <a16:creationId xmlns:a16="http://schemas.microsoft.com/office/drawing/2014/main" id="{42847EF5-E24C-9EA4-044A-88BEE890C342}"/>
              </a:ext>
            </a:extLst>
          </p:cNvPr>
          <p:cNvSpPr txBox="1">
            <a:spLocks/>
          </p:cNvSpPr>
          <p:nvPr/>
        </p:nvSpPr>
        <p:spPr>
          <a:xfrm>
            <a:off x="179512" y="1147636"/>
            <a:ext cx="4023000" cy="3296322"/>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buNone/>
            </a:pPr>
            <a:r>
              <a:rPr lang="en-GB" b="1" dirty="0"/>
              <a:t>Physiological requirements for chosen plant species</a:t>
            </a:r>
          </a:p>
          <a:p>
            <a:pPr lvl="2"/>
            <a:r>
              <a:rPr lang="en-GB" dirty="0"/>
              <a:t>Alkaline conditions</a:t>
            </a:r>
          </a:p>
          <a:p>
            <a:pPr lvl="2"/>
            <a:r>
              <a:rPr lang="en-GB" dirty="0"/>
              <a:t>Elevated carbonate content</a:t>
            </a:r>
          </a:p>
          <a:p>
            <a:pPr lvl="2"/>
            <a:r>
              <a:rPr lang="en-GB" dirty="0"/>
              <a:t>Low nutrient availability</a:t>
            </a:r>
          </a:p>
          <a:p>
            <a:pPr lvl="2"/>
            <a:r>
              <a:rPr lang="en-GB" dirty="0"/>
              <a:t>Intermittent droughts</a:t>
            </a:r>
          </a:p>
          <a:p>
            <a:pPr marL="0" lvl="1" indent="0">
              <a:buNone/>
            </a:pPr>
            <a:endParaRPr lang="en-GB" b="1" dirty="0"/>
          </a:p>
          <a:p>
            <a:pPr marL="0" lvl="1" indent="0">
              <a:buNone/>
            </a:pPr>
            <a:r>
              <a:rPr lang="en-GB" b="1" dirty="0"/>
              <a:t>Rationale</a:t>
            </a:r>
          </a:p>
          <a:p>
            <a:pPr marL="0" lvl="1" indent="0">
              <a:buNone/>
            </a:pPr>
            <a:r>
              <a:rPr lang="en-GB" dirty="0"/>
              <a:t>Functional soils are a highly sought-after resource, their development is slow and takes years. This study assesses the impact of different agricultural management practices (perennial versus annual) on the early functionality of constructed soils.</a:t>
            </a:r>
          </a:p>
          <a:p>
            <a:pPr marL="0" lvl="1" indent="0">
              <a:buNone/>
            </a:pPr>
            <a:endParaRPr lang="en-GB" dirty="0"/>
          </a:p>
          <a:p>
            <a:pPr marL="0" lvl="1" indent="0">
              <a:buNone/>
            </a:pPr>
            <a:r>
              <a:rPr lang="en-GB" b="1" dirty="0"/>
              <a:t>Expected outcome</a:t>
            </a:r>
          </a:p>
          <a:p>
            <a:pPr marL="0" lvl="1" indent="0">
              <a:buNone/>
            </a:pPr>
            <a:r>
              <a:rPr lang="en-GB" dirty="0"/>
              <a:t>Documented, application-specific soil management processes for accelerated soil structure formation and the closing of nutrient cycles within the first years after installation.</a:t>
            </a:r>
          </a:p>
          <a:p>
            <a:pPr marL="0" lvl="1" indent="0">
              <a:buNone/>
            </a:pPr>
            <a:endParaRPr lang="en-US" dirty="0"/>
          </a:p>
          <a:p>
            <a:endParaRPr lang="en-US" dirty="0"/>
          </a:p>
        </p:txBody>
      </p:sp>
      <p:pic>
        <p:nvPicPr>
          <p:cNvPr id="5" name="Picture 4">
            <a:extLst>
              <a:ext uri="{FF2B5EF4-FFF2-40B4-BE49-F238E27FC236}">
                <a16:creationId xmlns:a16="http://schemas.microsoft.com/office/drawing/2014/main" id="{3F526440-9083-A04F-1CA1-429AB64B722C}"/>
              </a:ext>
            </a:extLst>
          </p:cNvPr>
          <p:cNvPicPr>
            <a:picLocks noChangeAspect="1"/>
          </p:cNvPicPr>
          <p:nvPr/>
        </p:nvPicPr>
        <p:blipFill>
          <a:blip r:embed="rId3"/>
          <a:srcRect l="20901"/>
          <a:stretch/>
        </p:blipFill>
        <p:spPr>
          <a:xfrm>
            <a:off x="4391209" y="1809222"/>
            <a:ext cx="1080120" cy="1942842"/>
          </a:xfrm>
          <a:prstGeom prst="rect">
            <a:avLst/>
          </a:prstGeom>
        </p:spPr>
      </p:pic>
      <p:sp>
        <p:nvSpPr>
          <p:cNvPr id="6" name="TextBox 5">
            <a:extLst>
              <a:ext uri="{FF2B5EF4-FFF2-40B4-BE49-F238E27FC236}">
                <a16:creationId xmlns:a16="http://schemas.microsoft.com/office/drawing/2014/main" id="{89E93873-A47E-78B2-B6CE-7EC60E24418F}"/>
              </a:ext>
            </a:extLst>
          </p:cNvPr>
          <p:cNvSpPr txBox="1"/>
          <p:nvPr/>
        </p:nvSpPr>
        <p:spPr>
          <a:xfrm>
            <a:off x="4202512" y="1557494"/>
            <a:ext cx="1425521" cy="246221"/>
          </a:xfrm>
          <a:prstGeom prst="rect">
            <a:avLst/>
          </a:prstGeom>
          <a:noFill/>
        </p:spPr>
        <p:txBody>
          <a:bodyPr wrap="square" rtlCol="0">
            <a:spAutoFit/>
          </a:bodyPr>
          <a:lstStyle/>
          <a:p>
            <a:pPr algn="ctr"/>
            <a:r>
              <a:rPr lang="de-CH" sz="1000" dirty="0"/>
              <a:t>Miscanthus</a:t>
            </a:r>
            <a:endParaRPr lang="en-US" sz="1000" dirty="0"/>
          </a:p>
        </p:txBody>
      </p:sp>
      <p:sp>
        <p:nvSpPr>
          <p:cNvPr id="7" name="TextBox 6">
            <a:extLst>
              <a:ext uri="{FF2B5EF4-FFF2-40B4-BE49-F238E27FC236}">
                <a16:creationId xmlns:a16="http://schemas.microsoft.com/office/drawing/2014/main" id="{883217D4-F556-E6C6-2E1C-8B4FE907D54D}"/>
              </a:ext>
            </a:extLst>
          </p:cNvPr>
          <p:cNvSpPr txBox="1"/>
          <p:nvPr/>
        </p:nvSpPr>
        <p:spPr>
          <a:xfrm>
            <a:off x="7488869" y="1557494"/>
            <a:ext cx="1691643" cy="246221"/>
          </a:xfrm>
          <a:prstGeom prst="rect">
            <a:avLst/>
          </a:prstGeom>
          <a:noFill/>
        </p:spPr>
        <p:txBody>
          <a:bodyPr wrap="square" rtlCol="0">
            <a:spAutoFit/>
          </a:bodyPr>
          <a:lstStyle/>
          <a:p>
            <a:pPr algn="ctr"/>
            <a:r>
              <a:rPr lang="de-CH" sz="1000" dirty="0"/>
              <a:t>Cover </a:t>
            </a:r>
            <a:r>
              <a:rPr lang="de-CH" sz="1000" dirty="0" err="1"/>
              <a:t>crop</a:t>
            </a:r>
            <a:r>
              <a:rPr lang="de-CH" sz="1000" dirty="0"/>
              <a:t> </a:t>
            </a:r>
            <a:r>
              <a:rPr lang="de-CH" sz="1000" dirty="0" err="1"/>
              <a:t>rotation</a:t>
            </a:r>
            <a:endParaRPr lang="en-US" sz="1000" dirty="0"/>
          </a:p>
        </p:txBody>
      </p:sp>
      <p:sp>
        <p:nvSpPr>
          <p:cNvPr id="8" name="TextBox 7">
            <a:extLst>
              <a:ext uri="{FF2B5EF4-FFF2-40B4-BE49-F238E27FC236}">
                <a16:creationId xmlns:a16="http://schemas.microsoft.com/office/drawing/2014/main" id="{EEA3E1CF-243B-72B4-7F7B-B2932C2421FB}"/>
              </a:ext>
            </a:extLst>
          </p:cNvPr>
          <p:cNvSpPr txBox="1"/>
          <p:nvPr/>
        </p:nvSpPr>
        <p:spPr>
          <a:xfrm>
            <a:off x="5384835" y="1557494"/>
            <a:ext cx="1442315" cy="246221"/>
          </a:xfrm>
          <a:prstGeom prst="rect">
            <a:avLst/>
          </a:prstGeom>
          <a:noFill/>
        </p:spPr>
        <p:txBody>
          <a:bodyPr wrap="square" rtlCol="0">
            <a:spAutoFit/>
          </a:bodyPr>
          <a:lstStyle/>
          <a:p>
            <a:pPr algn="ctr"/>
            <a:r>
              <a:rPr lang="de-CH" sz="1000" dirty="0" err="1"/>
              <a:t>Perennial</a:t>
            </a:r>
            <a:r>
              <a:rPr lang="de-CH" sz="1000" dirty="0"/>
              <a:t> </a:t>
            </a:r>
            <a:r>
              <a:rPr lang="de-CH" sz="1000" dirty="0" err="1"/>
              <a:t>wheat</a:t>
            </a:r>
            <a:endParaRPr lang="en-US" sz="1000" dirty="0"/>
          </a:p>
        </p:txBody>
      </p:sp>
      <p:sp>
        <p:nvSpPr>
          <p:cNvPr id="9" name="TextBox 8">
            <a:extLst>
              <a:ext uri="{FF2B5EF4-FFF2-40B4-BE49-F238E27FC236}">
                <a16:creationId xmlns:a16="http://schemas.microsoft.com/office/drawing/2014/main" id="{CDEAF87B-3DDE-D08A-F8FE-55C0759D82EF}"/>
              </a:ext>
            </a:extLst>
          </p:cNvPr>
          <p:cNvSpPr txBox="1"/>
          <p:nvPr/>
        </p:nvSpPr>
        <p:spPr>
          <a:xfrm>
            <a:off x="6806184" y="1557494"/>
            <a:ext cx="788216" cy="246221"/>
          </a:xfrm>
          <a:prstGeom prst="rect">
            <a:avLst/>
          </a:prstGeom>
          <a:noFill/>
        </p:spPr>
        <p:txBody>
          <a:bodyPr wrap="square" rtlCol="0">
            <a:spAutoFit/>
          </a:bodyPr>
          <a:lstStyle/>
          <a:p>
            <a:pPr algn="ctr"/>
            <a:r>
              <a:rPr lang="de-CH" sz="1000" dirty="0" err="1"/>
              <a:t>Pasture</a:t>
            </a:r>
            <a:endParaRPr lang="en-US" sz="1000" dirty="0"/>
          </a:p>
        </p:txBody>
      </p:sp>
      <p:pic>
        <p:nvPicPr>
          <p:cNvPr id="10" name="Picture 9">
            <a:extLst>
              <a:ext uri="{FF2B5EF4-FFF2-40B4-BE49-F238E27FC236}">
                <a16:creationId xmlns:a16="http://schemas.microsoft.com/office/drawing/2014/main" id="{B3FE717F-8CA4-BC97-5A54-E332B80727C7}"/>
              </a:ext>
            </a:extLst>
          </p:cNvPr>
          <p:cNvPicPr>
            <a:picLocks noChangeAspect="1"/>
          </p:cNvPicPr>
          <p:nvPr/>
        </p:nvPicPr>
        <p:blipFill>
          <a:blip r:embed="rId4">
            <a:extLst>
              <a:ext uri="{28A0092B-C50C-407E-A947-70E740481C1C}">
                <a14:useLocalDpi xmlns:a14="http://schemas.microsoft.com/office/drawing/2010/main" val="0"/>
              </a:ext>
            </a:extLst>
          </a:blip>
          <a:srcRect l="8304" t="-1146" r="8304" b="-224"/>
          <a:stretch>
            <a:fillRect/>
          </a:stretch>
        </p:blipFill>
        <p:spPr>
          <a:xfrm>
            <a:off x="6660232" y="1779661"/>
            <a:ext cx="1080120" cy="1969483"/>
          </a:xfrm>
          <a:prstGeom prst="rect">
            <a:avLst/>
          </a:prstGeom>
        </p:spPr>
      </p:pic>
      <p:pic>
        <p:nvPicPr>
          <p:cNvPr id="11" name="Picture 10">
            <a:extLst>
              <a:ext uri="{FF2B5EF4-FFF2-40B4-BE49-F238E27FC236}">
                <a16:creationId xmlns:a16="http://schemas.microsoft.com/office/drawing/2014/main" id="{9D26E777-68E5-F853-2A54-955EEA4523D1}"/>
              </a:ext>
            </a:extLst>
          </p:cNvPr>
          <p:cNvPicPr>
            <a:picLocks noChangeAspect="1"/>
          </p:cNvPicPr>
          <p:nvPr/>
        </p:nvPicPr>
        <p:blipFill>
          <a:blip r:embed="rId5">
            <a:extLst>
              <a:ext uri="{28A0092B-C50C-407E-A947-70E740481C1C}">
                <a14:useLocalDpi xmlns:a14="http://schemas.microsoft.com/office/drawing/2010/main" val="0"/>
              </a:ext>
            </a:extLst>
          </a:blip>
          <a:srcRect l="8849" r="8849"/>
          <a:stretch/>
        </p:blipFill>
        <p:spPr>
          <a:xfrm>
            <a:off x="7794631" y="1797570"/>
            <a:ext cx="1080120" cy="1942842"/>
          </a:xfrm>
          <a:prstGeom prst="rect">
            <a:avLst/>
          </a:prstGeom>
        </p:spPr>
      </p:pic>
      <p:grpSp>
        <p:nvGrpSpPr>
          <p:cNvPr id="12" name="Group 11">
            <a:extLst>
              <a:ext uri="{FF2B5EF4-FFF2-40B4-BE49-F238E27FC236}">
                <a16:creationId xmlns:a16="http://schemas.microsoft.com/office/drawing/2014/main" id="{8650C6EF-2A70-4136-B3D9-524C63386C03}"/>
              </a:ext>
            </a:extLst>
          </p:cNvPr>
          <p:cNvGrpSpPr/>
          <p:nvPr/>
        </p:nvGrpSpPr>
        <p:grpSpPr>
          <a:xfrm>
            <a:off x="5527708" y="1797570"/>
            <a:ext cx="1080121" cy="1951575"/>
            <a:chOff x="110364" y="4019424"/>
            <a:chExt cx="287766" cy="519939"/>
          </a:xfrm>
        </p:grpSpPr>
        <p:pic>
          <p:nvPicPr>
            <p:cNvPr id="13" name="Picture 12">
              <a:extLst>
                <a:ext uri="{FF2B5EF4-FFF2-40B4-BE49-F238E27FC236}">
                  <a16:creationId xmlns:a16="http://schemas.microsoft.com/office/drawing/2014/main" id="{C631CD2D-EE29-8C9C-9A10-00B1EB638E53}"/>
                </a:ext>
              </a:extLst>
            </p:cNvPr>
            <p:cNvPicPr>
              <a:picLocks noChangeAspect="1"/>
            </p:cNvPicPr>
            <p:nvPr/>
          </p:nvPicPr>
          <p:blipFill>
            <a:blip r:embed="rId6"/>
            <a:srcRect l="63156" t="223" b="11035"/>
            <a:stretch/>
          </p:blipFill>
          <p:spPr>
            <a:xfrm>
              <a:off x="110364" y="4019424"/>
              <a:ext cx="287766" cy="519939"/>
            </a:xfrm>
            <a:prstGeom prst="rect">
              <a:avLst/>
            </a:prstGeom>
          </p:spPr>
        </p:pic>
        <p:pic>
          <p:nvPicPr>
            <p:cNvPr id="14" name="Picture 13">
              <a:extLst>
                <a:ext uri="{FF2B5EF4-FFF2-40B4-BE49-F238E27FC236}">
                  <a16:creationId xmlns:a16="http://schemas.microsoft.com/office/drawing/2014/main" id="{81060A55-5270-2F45-167D-E033C592A74D}"/>
                </a:ext>
              </a:extLst>
            </p:cNvPr>
            <p:cNvPicPr>
              <a:picLocks noChangeAspect="1"/>
            </p:cNvPicPr>
            <p:nvPr/>
          </p:nvPicPr>
          <p:blipFill>
            <a:blip r:embed="rId7"/>
            <a:srcRect b="12053"/>
            <a:stretch/>
          </p:blipFill>
          <p:spPr>
            <a:xfrm>
              <a:off x="235611" y="4021751"/>
              <a:ext cx="159533" cy="515285"/>
            </a:xfrm>
            <a:prstGeom prst="rect">
              <a:avLst/>
            </a:prstGeom>
          </p:spPr>
        </p:pic>
      </p:grpSp>
      <p:cxnSp>
        <p:nvCxnSpPr>
          <p:cNvPr id="17" name="Straight Connector 16">
            <a:extLst>
              <a:ext uri="{FF2B5EF4-FFF2-40B4-BE49-F238E27FC236}">
                <a16:creationId xmlns:a16="http://schemas.microsoft.com/office/drawing/2014/main" id="{90D5F5CE-01A7-DAC8-FDAE-539460137BE0}"/>
              </a:ext>
            </a:extLst>
          </p:cNvPr>
          <p:cNvCxnSpPr>
            <a:cxnSpLocks/>
          </p:cNvCxnSpPr>
          <p:nvPr/>
        </p:nvCxnSpPr>
        <p:spPr>
          <a:xfrm>
            <a:off x="4391209" y="3939902"/>
            <a:ext cx="3349143"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2F780E7E-993B-FFC7-8F15-540A50D0188D}"/>
              </a:ext>
            </a:extLst>
          </p:cNvPr>
          <p:cNvSpPr txBox="1"/>
          <p:nvPr/>
        </p:nvSpPr>
        <p:spPr>
          <a:xfrm>
            <a:off x="5653350" y="3908336"/>
            <a:ext cx="792088" cy="246221"/>
          </a:xfrm>
          <a:prstGeom prst="rect">
            <a:avLst/>
          </a:prstGeom>
          <a:noFill/>
        </p:spPr>
        <p:txBody>
          <a:bodyPr wrap="square" rtlCol="0">
            <a:spAutoFit/>
          </a:bodyPr>
          <a:lstStyle/>
          <a:p>
            <a:pPr algn="ctr"/>
            <a:r>
              <a:rPr lang="de-CH" sz="1000" dirty="0" err="1"/>
              <a:t>perennial</a:t>
            </a:r>
            <a:endParaRPr lang="en-US" sz="1000" dirty="0"/>
          </a:p>
        </p:txBody>
      </p:sp>
      <p:sp>
        <p:nvSpPr>
          <p:cNvPr id="20" name="TextBox 19">
            <a:extLst>
              <a:ext uri="{FF2B5EF4-FFF2-40B4-BE49-F238E27FC236}">
                <a16:creationId xmlns:a16="http://schemas.microsoft.com/office/drawing/2014/main" id="{6B5C1D28-8773-8BBA-1A0C-264213B427DE}"/>
              </a:ext>
            </a:extLst>
          </p:cNvPr>
          <p:cNvSpPr txBox="1"/>
          <p:nvPr/>
        </p:nvSpPr>
        <p:spPr>
          <a:xfrm>
            <a:off x="7953212" y="3908336"/>
            <a:ext cx="792088" cy="246221"/>
          </a:xfrm>
          <a:prstGeom prst="rect">
            <a:avLst/>
          </a:prstGeom>
          <a:noFill/>
        </p:spPr>
        <p:txBody>
          <a:bodyPr wrap="square" rtlCol="0">
            <a:spAutoFit/>
          </a:bodyPr>
          <a:lstStyle/>
          <a:p>
            <a:pPr algn="ctr"/>
            <a:r>
              <a:rPr lang="de-CH" sz="1000" dirty="0"/>
              <a:t>annual</a:t>
            </a:r>
            <a:endParaRPr lang="en-US" sz="1000" dirty="0"/>
          </a:p>
        </p:txBody>
      </p:sp>
      <p:cxnSp>
        <p:nvCxnSpPr>
          <p:cNvPr id="21" name="Straight Connector 20">
            <a:extLst>
              <a:ext uri="{FF2B5EF4-FFF2-40B4-BE49-F238E27FC236}">
                <a16:creationId xmlns:a16="http://schemas.microsoft.com/office/drawing/2014/main" id="{5EBD0BFB-90B9-6CF3-A869-3586CEFE07A5}"/>
              </a:ext>
            </a:extLst>
          </p:cNvPr>
          <p:cNvCxnSpPr>
            <a:cxnSpLocks/>
          </p:cNvCxnSpPr>
          <p:nvPr/>
        </p:nvCxnSpPr>
        <p:spPr>
          <a:xfrm>
            <a:off x="7896277" y="3939902"/>
            <a:ext cx="92419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76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B7BFC-A73C-80AF-68AF-0CCA7C8F681E}"/>
            </a:ext>
          </a:extLst>
        </p:cNvPr>
        <p:cNvGrpSpPr/>
        <p:nvPr/>
      </p:nvGrpSpPr>
      <p:grpSpPr>
        <a:xfrm>
          <a:off x="0" y="0"/>
          <a:ext cx="0" cy="0"/>
          <a:chOff x="0" y="0"/>
          <a:chExt cx="0" cy="0"/>
        </a:xfrm>
      </p:grpSpPr>
      <p:pic>
        <p:nvPicPr>
          <p:cNvPr id="16" name="Picture 15" descr="A green and red rectangular object&#10;&#10;AI-generated content may be incorrect.">
            <a:extLst>
              <a:ext uri="{FF2B5EF4-FFF2-40B4-BE49-F238E27FC236}">
                <a16:creationId xmlns:a16="http://schemas.microsoft.com/office/drawing/2014/main" id="{D3FE4A07-823F-AF6F-C65D-2AA73C0C40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8869459">
            <a:off x="5087134" y="2549500"/>
            <a:ext cx="3524941" cy="3543567"/>
          </a:xfrm>
          <a:prstGeom prst="rect">
            <a:avLst/>
          </a:prstGeom>
        </p:spPr>
      </p:pic>
      <p:sp>
        <p:nvSpPr>
          <p:cNvPr id="2" name="Slide Number Placeholder 1">
            <a:extLst>
              <a:ext uri="{FF2B5EF4-FFF2-40B4-BE49-F238E27FC236}">
                <a16:creationId xmlns:a16="http://schemas.microsoft.com/office/drawing/2014/main" id="{88CE6EF3-39D1-92FB-F490-DE7ED4D01C2C}"/>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3" name="Titel 1">
            <a:extLst>
              <a:ext uri="{FF2B5EF4-FFF2-40B4-BE49-F238E27FC236}">
                <a16:creationId xmlns:a16="http://schemas.microsoft.com/office/drawing/2014/main" id="{4F528B43-CB36-3FCD-2751-23E67B3B9DB8}"/>
              </a:ext>
            </a:extLst>
          </p:cNvPr>
          <p:cNvSpPr txBox="1">
            <a:spLocks/>
          </p:cNvSpPr>
          <p:nvPr/>
        </p:nvSpPr>
        <p:spPr>
          <a:xfrm>
            <a:off x="77413" y="577800"/>
            <a:ext cx="8957365" cy="481782"/>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dirty="0"/>
              <a:t>Multispectral drone imaging</a:t>
            </a:r>
          </a:p>
        </p:txBody>
      </p:sp>
      <p:sp>
        <p:nvSpPr>
          <p:cNvPr id="20" name="TextBox 19">
            <a:extLst>
              <a:ext uri="{FF2B5EF4-FFF2-40B4-BE49-F238E27FC236}">
                <a16:creationId xmlns:a16="http://schemas.microsoft.com/office/drawing/2014/main" id="{A1BE9B9E-EACE-F0DC-4728-482A9F490E47}"/>
              </a:ext>
            </a:extLst>
          </p:cNvPr>
          <p:cNvSpPr txBox="1"/>
          <p:nvPr/>
        </p:nvSpPr>
        <p:spPr>
          <a:xfrm>
            <a:off x="6516216" y="3261633"/>
            <a:ext cx="792088" cy="246221"/>
          </a:xfrm>
          <a:prstGeom prst="rect">
            <a:avLst/>
          </a:prstGeom>
          <a:noFill/>
        </p:spPr>
        <p:txBody>
          <a:bodyPr wrap="square" rtlCol="0">
            <a:spAutoFit/>
          </a:bodyPr>
          <a:lstStyle/>
          <a:p>
            <a:pPr algn="ctr"/>
            <a:r>
              <a:rPr lang="de-CH" sz="1000" b="1" dirty="0"/>
              <a:t>NDVI</a:t>
            </a:r>
            <a:endParaRPr lang="en-US" sz="1000" b="1" dirty="0"/>
          </a:p>
        </p:txBody>
      </p:sp>
      <p:pic>
        <p:nvPicPr>
          <p:cNvPr id="22" name="Picture 21" descr="A aerial view of a field&#10;&#10;AI-generated content may be incorrect.">
            <a:extLst>
              <a:ext uri="{FF2B5EF4-FFF2-40B4-BE49-F238E27FC236}">
                <a16:creationId xmlns:a16="http://schemas.microsoft.com/office/drawing/2014/main" id="{9B1A18F8-BA5E-60F2-73B4-AA507F49F2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8869459">
            <a:off x="380787" y="2596260"/>
            <a:ext cx="3524941" cy="3543567"/>
          </a:xfrm>
          <a:prstGeom prst="rect">
            <a:avLst/>
          </a:prstGeom>
        </p:spPr>
      </p:pic>
      <p:pic>
        <p:nvPicPr>
          <p:cNvPr id="23" name="Picture 22" descr="A screen shot of a computer game&#10;&#10;AI-generated content may be incorrect.">
            <a:extLst>
              <a:ext uri="{FF2B5EF4-FFF2-40B4-BE49-F238E27FC236}">
                <a16:creationId xmlns:a16="http://schemas.microsoft.com/office/drawing/2014/main" id="{4430CF9C-F1CD-18B1-F610-F17EA35AAB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88577" y="1026647"/>
            <a:ext cx="3948932" cy="2234986"/>
          </a:xfrm>
          <a:prstGeom prst="rect">
            <a:avLst/>
          </a:prstGeom>
        </p:spPr>
      </p:pic>
      <p:sp>
        <p:nvSpPr>
          <p:cNvPr id="24" name="TextBox 23">
            <a:extLst>
              <a:ext uri="{FF2B5EF4-FFF2-40B4-BE49-F238E27FC236}">
                <a16:creationId xmlns:a16="http://schemas.microsoft.com/office/drawing/2014/main" id="{42D700A3-A180-170E-8E7C-73E0F03B515D}"/>
              </a:ext>
            </a:extLst>
          </p:cNvPr>
          <p:cNvSpPr txBox="1"/>
          <p:nvPr/>
        </p:nvSpPr>
        <p:spPr>
          <a:xfrm>
            <a:off x="1615700" y="3261633"/>
            <a:ext cx="1156099" cy="246221"/>
          </a:xfrm>
          <a:prstGeom prst="rect">
            <a:avLst/>
          </a:prstGeom>
          <a:noFill/>
        </p:spPr>
        <p:txBody>
          <a:bodyPr wrap="square" rtlCol="0">
            <a:spAutoFit/>
          </a:bodyPr>
          <a:lstStyle/>
          <a:p>
            <a:pPr algn="ctr"/>
            <a:r>
              <a:rPr lang="de-CH" sz="1000" b="1" dirty="0" err="1"/>
              <a:t>orthomosaic</a:t>
            </a:r>
            <a:endParaRPr lang="en-US" sz="1000" b="1" dirty="0"/>
          </a:p>
        </p:txBody>
      </p:sp>
      <p:sp>
        <p:nvSpPr>
          <p:cNvPr id="25" name="TextBox 24">
            <a:extLst>
              <a:ext uri="{FF2B5EF4-FFF2-40B4-BE49-F238E27FC236}">
                <a16:creationId xmlns:a16="http://schemas.microsoft.com/office/drawing/2014/main" id="{23D26F07-A22F-BE14-099D-748A37E411F2}"/>
              </a:ext>
            </a:extLst>
          </p:cNvPr>
          <p:cNvSpPr txBox="1"/>
          <p:nvPr/>
        </p:nvSpPr>
        <p:spPr>
          <a:xfrm>
            <a:off x="7092280" y="4863084"/>
            <a:ext cx="2049064" cy="246221"/>
          </a:xfrm>
          <a:prstGeom prst="rect">
            <a:avLst/>
          </a:prstGeom>
          <a:noFill/>
        </p:spPr>
        <p:txBody>
          <a:bodyPr wrap="square" rtlCol="0">
            <a:spAutoFit/>
          </a:bodyPr>
          <a:lstStyle/>
          <a:p>
            <a:pPr algn="ctr"/>
            <a:r>
              <a:rPr lang="de-CH" sz="1000" dirty="0" err="1"/>
              <a:t>Drone</a:t>
            </a:r>
            <a:r>
              <a:rPr lang="de-CH" sz="1000" dirty="0"/>
              <a:t> </a:t>
            </a:r>
            <a:r>
              <a:rPr lang="de-CH" sz="1000" dirty="0" err="1"/>
              <a:t>mapping</a:t>
            </a:r>
            <a:r>
              <a:rPr lang="de-CH" sz="1000" dirty="0"/>
              <a:t>: 30/05/205</a:t>
            </a:r>
            <a:endParaRPr lang="en-US" sz="1000" dirty="0"/>
          </a:p>
        </p:txBody>
      </p:sp>
    </p:spTree>
    <p:extLst>
      <p:ext uri="{BB962C8B-B14F-4D97-AF65-F5344CB8AC3E}">
        <p14:creationId xmlns:p14="http://schemas.microsoft.com/office/powerpoint/2010/main" val="2215530383"/>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9063</TotalTime>
  <Words>1899</Words>
  <Application>Microsoft Office PowerPoint</Application>
  <PresentationFormat>On-screen Show (16:9)</PresentationFormat>
  <Paragraphs>234</Paragraphs>
  <Slides>16</Slides>
  <Notes>14</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16</vt:i4>
      </vt:variant>
    </vt:vector>
  </HeadingPairs>
  <TitlesOfParts>
    <vt:vector size="26" baseType="lpstr">
      <vt:lpstr>Aptos</vt:lpstr>
      <vt:lpstr>Arial</vt:lpstr>
      <vt:lpstr>Arial</vt:lpstr>
      <vt:lpstr>Arial(body)</vt:lpstr>
      <vt:lpstr>Calibri</vt:lpstr>
      <vt:lpstr>Inter</vt:lpstr>
      <vt:lpstr>Wingdings</vt:lpstr>
      <vt:lpstr>Introslides</vt:lpstr>
      <vt:lpstr>Titleslides, Conclusion</vt:lpstr>
      <vt:lpstr>Content Slides - Deep Blue</vt:lpstr>
      <vt:lpstr>PowerPoint Presentation</vt:lpstr>
      <vt:lpstr>Soils provide important ecosystem services</vt:lpstr>
      <vt:lpstr>Soils provide important ecosystem services</vt:lpstr>
      <vt:lpstr>PowerPoint Presentation</vt:lpstr>
      <vt:lpstr>Automated field monitoring  </vt:lpstr>
      <vt:lpstr>A platform to develop soil construction processes</vt:lpstr>
      <vt:lpstr>Engineering plant-soil systems in the OSL</vt:lpstr>
      <vt:lpstr>PowerPoint Presentation</vt:lpstr>
      <vt:lpstr>PowerPoint Presentation</vt:lpstr>
      <vt:lpstr>Shapes of hedgerows, benefits and drawbacks</vt:lpstr>
      <vt:lpstr>Elevated hedgerows in the OSL</vt:lpstr>
      <vt:lpstr>Current state</vt:lpstr>
      <vt:lpstr>Conclusions</vt:lpstr>
      <vt:lpstr>Thank you  for your attention!</vt:lpstr>
      <vt:lpstr>References</vt:lpstr>
      <vt:lpstr>Selected materials for substrate composition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Christiana Staudinger</cp:lastModifiedBy>
  <cp:revision>386</cp:revision>
  <cp:lastPrinted>2024-05-29T15:47:52Z</cp:lastPrinted>
  <dcterms:created xsi:type="dcterms:W3CDTF">2020-10-27T09:23:42Z</dcterms:created>
  <dcterms:modified xsi:type="dcterms:W3CDTF">2025-07-16T07:19:33Z</dcterms:modified>
</cp:coreProperties>
</file>