
<file path=[Content_Types].xml><?xml version="1.0" encoding="utf-8"?>
<Types xmlns="http://schemas.openxmlformats.org/package/2006/content-types">
  <Default Extension="xml" ContentType="application/xml"/>
  <Default Extension="doc" ContentType="application/msword"/>
  <Default Extension="wmf" ContentType="image/x-wmf"/>
  <Default Extension="jpeg" ContentType="image/jpeg"/>
  <Default Extension="tiff" ContentType="image/tiff"/>
  <Default Extension="emf" ContentType="image/x-emf"/>
  <Default Extension="ppt" ContentType="application/vnd.ms-powerpoint"/>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4"/>
  </p:notesMasterIdLst>
  <p:handoutMasterIdLst>
    <p:handoutMasterId r:id="rId55"/>
  </p:handoutMasterIdLst>
  <p:sldIdLst>
    <p:sldId id="327" r:id="rId2"/>
    <p:sldId id="381" r:id="rId3"/>
    <p:sldId id="371" r:id="rId4"/>
    <p:sldId id="359" r:id="rId5"/>
    <p:sldId id="328" r:id="rId6"/>
    <p:sldId id="360" r:id="rId7"/>
    <p:sldId id="388" r:id="rId8"/>
    <p:sldId id="366" r:id="rId9"/>
    <p:sldId id="460" r:id="rId10"/>
    <p:sldId id="375" r:id="rId11"/>
    <p:sldId id="377" r:id="rId12"/>
    <p:sldId id="378" r:id="rId13"/>
    <p:sldId id="339" r:id="rId14"/>
    <p:sldId id="437" r:id="rId15"/>
    <p:sldId id="438" r:id="rId16"/>
    <p:sldId id="439" r:id="rId17"/>
    <p:sldId id="440" r:id="rId18"/>
    <p:sldId id="441" r:id="rId19"/>
    <p:sldId id="340" r:id="rId20"/>
    <p:sldId id="383" r:id="rId21"/>
    <p:sldId id="453" r:id="rId22"/>
    <p:sldId id="345" r:id="rId23"/>
    <p:sldId id="454" r:id="rId24"/>
    <p:sldId id="455" r:id="rId25"/>
    <p:sldId id="384" r:id="rId26"/>
    <p:sldId id="350" r:id="rId27"/>
    <p:sldId id="389" r:id="rId28"/>
    <p:sldId id="426" r:id="rId29"/>
    <p:sldId id="427" r:id="rId30"/>
    <p:sldId id="448" r:id="rId31"/>
    <p:sldId id="391" r:id="rId32"/>
    <p:sldId id="411" r:id="rId33"/>
    <p:sldId id="442" r:id="rId34"/>
    <p:sldId id="390" r:id="rId35"/>
    <p:sldId id="401" r:id="rId36"/>
    <p:sldId id="402" r:id="rId37"/>
    <p:sldId id="403" r:id="rId38"/>
    <p:sldId id="407" r:id="rId39"/>
    <p:sldId id="404" r:id="rId40"/>
    <p:sldId id="405" r:id="rId41"/>
    <p:sldId id="461" r:id="rId42"/>
    <p:sldId id="462" r:id="rId43"/>
    <p:sldId id="452" r:id="rId44"/>
    <p:sldId id="451" r:id="rId45"/>
    <p:sldId id="392" r:id="rId46"/>
    <p:sldId id="410" r:id="rId47"/>
    <p:sldId id="362" r:id="rId48"/>
    <p:sldId id="363" r:id="rId49"/>
    <p:sldId id="456" r:id="rId50"/>
    <p:sldId id="457" r:id="rId51"/>
    <p:sldId id="458" r:id="rId52"/>
    <p:sldId id="355" r:id="rId53"/>
  </p:sldIdLst>
  <p:sldSz cx="9144000" cy="6858000" type="screen4x3"/>
  <p:notesSz cx="6858000" cy="9144000"/>
  <p:defaultTextStyle>
    <a:defPPr>
      <a:defRPr lang="en-US"/>
    </a:defPPr>
    <a:lvl1pPr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1pPr>
    <a:lvl2pPr marL="4572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2pPr>
    <a:lvl3pPr marL="9144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3pPr>
    <a:lvl4pPr marL="13716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4pPr>
    <a:lvl5pPr marL="1828800" algn="ctr" rtl="0" eaLnBrk="0" fontAlgn="base" hangingPunct="0">
      <a:lnSpc>
        <a:spcPct val="85000"/>
      </a:lnSpc>
      <a:spcBef>
        <a:spcPct val="0"/>
      </a:spcBef>
      <a:spcAft>
        <a:spcPct val="0"/>
      </a:spcAft>
      <a:defRPr sz="1600" b="1" kern="1200">
        <a:solidFill>
          <a:schemeClr val="tx1"/>
        </a:solidFill>
        <a:latin typeface="Arial Narrow" pitchFamily="34" charset="0"/>
        <a:ea typeface="+mn-ea"/>
        <a:cs typeface="+mn-cs"/>
      </a:defRPr>
    </a:lvl5pPr>
    <a:lvl6pPr marL="2286000" algn="l" defTabSz="914400" rtl="0" eaLnBrk="1" latinLnBrk="0" hangingPunct="1">
      <a:defRPr sz="1600" b="1" kern="1200">
        <a:solidFill>
          <a:schemeClr val="tx1"/>
        </a:solidFill>
        <a:latin typeface="Arial Narrow" pitchFamily="34" charset="0"/>
        <a:ea typeface="+mn-ea"/>
        <a:cs typeface="+mn-cs"/>
      </a:defRPr>
    </a:lvl6pPr>
    <a:lvl7pPr marL="2743200" algn="l" defTabSz="914400" rtl="0" eaLnBrk="1" latinLnBrk="0" hangingPunct="1">
      <a:defRPr sz="1600" b="1" kern="1200">
        <a:solidFill>
          <a:schemeClr val="tx1"/>
        </a:solidFill>
        <a:latin typeface="Arial Narrow" pitchFamily="34" charset="0"/>
        <a:ea typeface="+mn-ea"/>
        <a:cs typeface="+mn-cs"/>
      </a:defRPr>
    </a:lvl7pPr>
    <a:lvl8pPr marL="3200400" algn="l" defTabSz="914400" rtl="0" eaLnBrk="1" latinLnBrk="0" hangingPunct="1">
      <a:defRPr sz="1600" b="1" kern="1200">
        <a:solidFill>
          <a:schemeClr val="tx1"/>
        </a:solidFill>
        <a:latin typeface="Arial Narrow" pitchFamily="34" charset="0"/>
        <a:ea typeface="+mn-ea"/>
        <a:cs typeface="+mn-cs"/>
      </a:defRPr>
    </a:lvl8pPr>
    <a:lvl9pPr marL="3657600" algn="l" defTabSz="914400" rtl="0" eaLnBrk="1" latinLnBrk="0" hangingPunct="1">
      <a:defRPr sz="16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7C3DD"/>
    <a:srgbClr val="707BCA"/>
    <a:srgbClr val="8EDEE2"/>
    <a:srgbClr val="21B5C9"/>
    <a:srgbClr val="7D8DB8"/>
    <a:srgbClr val="E9ECF3"/>
    <a:srgbClr val="39CBDF"/>
    <a:srgbClr val="79D8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0" autoAdjust="0"/>
    <p:restoredTop sz="97470" autoAdjust="0"/>
  </p:normalViewPr>
  <p:slideViewPr>
    <p:cSldViewPr snapToObjects="1">
      <p:cViewPr varScale="1">
        <p:scale>
          <a:sx n="93" d="100"/>
          <a:sy n="93" d="100"/>
        </p:scale>
        <p:origin x="-976"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23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1B2756-D60D-4EB4-9C39-055426B7495A}" type="doc">
      <dgm:prSet loTypeId="urn:microsoft.com/office/officeart/2005/8/layout/chart3" loCatId="relationship" qsTypeId="urn:microsoft.com/office/officeart/2005/8/quickstyle/simple4" qsCatId="simple" csTypeId="urn:microsoft.com/office/officeart/2005/8/colors/accent1_2" csCatId="accent1" phldr="1"/>
      <dgm:spPr/>
    </dgm:pt>
    <dgm:pt modelId="{782CE3DF-DF97-4085-BBC6-ED744198D792}">
      <dgm:prSet phldrT="[Text]" custT="1"/>
      <dgm:spPr/>
      <dgm:t>
        <a:bodyPr/>
        <a:lstStyle/>
        <a:p>
          <a:r>
            <a:rPr lang="en-US" sz="2800" dirty="0" smtClean="0"/>
            <a:t>PET</a:t>
          </a:r>
        </a:p>
        <a:p>
          <a:r>
            <a:rPr lang="en-US" sz="1600" dirty="0" smtClean="0"/>
            <a:t>(functional)</a:t>
          </a:r>
          <a:endParaRPr lang="en-US" sz="1600" dirty="0"/>
        </a:p>
      </dgm:t>
    </dgm:pt>
    <dgm:pt modelId="{DC3591FE-C9A9-4996-9A94-0241FB474E1A}" type="parTrans" cxnId="{9581D9E0-A913-4A98-B84A-D2B7914E209B}">
      <dgm:prSet/>
      <dgm:spPr/>
      <dgm:t>
        <a:bodyPr/>
        <a:lstStyle/>
        <a:p>
          <a:endParaRPr lang="en-US"/>
        </a:p>
      </dgm:t>
    </dgm:pt>
    <dgm:pt modelId="{87E1AE96-4796-479B-B986-2A7B0996FF6F}" type="sibTrans" cxnId="{9581D9E0-A913-4A98-B84A-D2B7914E209B}">
      <dgm:prSet/>
      <dgm:spPr/>
      <dgm:t>
        <a:bodyPr/>
        <a:lstStyle/>
        <a:p>
          <a:endParaRPr lang="en-US"/>
        </a:p>
      </dgm:t>
    </dgm:pt>
    <dgm:pt modelId="{4F451665-E530-408A-BBAE-036C23DD0705}">
      <dgm:prSet phldrT="[Text]"/>
      <dgm:spPr/>
      <dgm:t>
        <a:bodyPr/>
        <a:lstStyle/>
        <a:p>
          <a:r>
            <a:rPr lang="en-US" dirty="0" smtClean="0">
              <a:solidFill>
                <a:srgbClr val="000090"/>
              </a:solidFill>
            </a:rPr>
            <a:t>Radio/particle Therapy</a:t>
          </a:r>
          <a:endParaRPr lang="en-US" dirty="0">
            <a:solidFill>
              <a:srgbClr val="000090"/>
            </a:solidFill>
          </a:endParaRPr>
        </a:p>
      </dgm:t>
    </dgm:pt>
    <dgm:pt modelId="{A1EC5E14-C25D-4592-9EE0-0F6AB6280779}" type="parTrans" cxnId="{6801305A-2B2A-42EE-9F1E-2F06F9D89597}">
      <dgm:prSet/>
      <dgm:spPr/>
      <dgm:t>
        <a:bodyPr/>
        <a:lstStyle/>
        <a:p>
          <a:endParaRPr lang="en-US"/>
        </a:p>
      </dgm:t>
    </dgm:pt>
    <dgm:pt modelId="{18370D54-2EE5-490F-8747-25B1218901D1}" type="sibTrans" cxnId="{6801305A-2B2A-42EE-9F1E-2F06F9D89597}">
      <dgm:prSet/>
      <dgm:spPr/>
      <dgm:t>
        <a:bodyPr/>
        <a:lstStyle/>
        <a:p>
          <a:endParaRPr lang="en-US"/>
        </a:p>
      </dgm:t>
    </dgm:pt>
    <dgm:pt modelId="{D1A1A030-505C-40EA-9C45-7C636F5ABA70}">
      <dgm:prSet phldrT="[Text]" custT="1"/>
      <dgm:spPr/>
      <dgm:t>
        <a:bodyPr/>
        <a:lstStyle/>
        <a:p>
          <a:r>
            <a:rPr lang="en-US" sz="2400" dirty="0" smtClean="0"/>
            <a:t>X-Ray</a:t>
          </a:r>
        </a:p>
        <a:p>
          <a:r>
            <a:rPr lang="en-US" sz="1300" dirty="0" smtClean="0"/>
            <a:t>(Morphological)</a:t>
          </a:r>
        </a:p>
      </dgm:t>
    </dgm:pt>
    <dgm:pt modelId="{6F308A73-2E1E-414B-BF6A-9CB516C27AC3}" type="parTrans" cxnId="{686F319F-3518-4D93-AF5A-BF5D627D9079}">
      <dgm:prSet/>
      <dgm:spPr/>
      <dgm:t>
        <a:bodyPr/>
        <a:lstStyle/>
        <a:p>
          <a:endParaRPr lang="en-US"/>
        </a:p>
      </dgm:t>
    </dgm:pt>
    <dgm:pt modelId="{B9DED539-7D47-4F67-AA62-0C2A08E7F340}" type="sibTrans" cxnId="{686F319F-3518-4D93-AF5A-BF5D627D9079}">
      <dgm:prSet/>
      <dgm:spPr/>
      <dgm:t>
        <a:bodyPr/>
        <a:lstStyle/>
        <a:p>
          <a:endParaRPr lang="en-US"/>
        </a:p>
      </dgm:t>
    </dgm:pt>
    <dgm:pt modelId="{4F6376D1-EFFB-4263-9D42-0E957253BC46}" type="pres">
      <dgm:prSet presAssocID="{881B2756-D60D-4EB4-9C39-055426B7495A}" presName="compositeShape" presStyleCnt="0">
        <dgm:presLayoutVars>
          <dgm:chMax val="7"/>
          <dgm:dir/>
          <dgm:resizeHandles val="exact"/>
        </dgm:presLayoutVars>
      </dgm:prSet>
      <dgm:spPr/>
    </dgm:pt>
    <dgm:pt modelId="{0EA5DF34-8D48-4735-B79D-F7E27B722C1A}" type="pres">
      <dgm:prSet presAssocID="{881B2756-D60D-4EB4-9C39-055426B7495A}" presName="wedge1" presStyleLbl="node1" presStyleIdx="0" presStyleCnt="3" custLinFactNeighborX="-2832" custLinFactNeighborY="1318"/>
      <dgm:spPr/>
      <dgm:t>
        <a:bodyPr/>
        <a:lstStyle/>
        <a:p>
          <a:endParaRPr lang="en-US"/>
        </a:p>
      </dgm:t>
    </dgm:pt>
    <dgm:pt modelId="{2673CC41-A889-4363-9537-C11F5A975B6B}" type="pres">
      <dgm:prSet presAssocID="{881B2756-D60D-4EB4-9C39-055426B7495A}" presName="wedge1Tx" presStyleLbl="node1" presStyleIdx="0" presStyleCnt="3">
        <dgm:presLayoutVars>
          <dgm:chMax val="0"/>
          <dgm:chPref val="0"/>
          <dgm:bulletEnabled val="1"/>
        </dgm:presLayoutVars>
      </dgm:prSet>
      <dgm:spPr/>
      <dgm:t>
        <a:bodyPr/>
        <a:lstStyle/>
        <a:p>
          <a:endParaRPr lang="en-US"/>
        </a:p>
      </dgm:t>
    </dgm:pt>
    <dgm:pt modelId="{898A3C3B-46B2-4A70-A57E-7EF285D8C7DC}" type="pres">
      <dgm:prSet presAssocID="{881B2756-D60D-4EB4-9C39-055426B7495A}" presName="wedge2" presStyleLbl="node1" presStyleIdx="1" presStyleCnt="3" custLinFactNeighborX="767" custLinFactNeighborY="6335"/>
      <dgm:spPr/>
      <dgm:t>
        <a:bodyPr/>
        <a:lstStyle/>
        <a:p>
          <a:endParaRPr lang="en-US"/>
        </a:p>
      </dgm:t>
    </dgm:pt>
    <dgm:pt modelId="{8E482D32-F630-4C1F-A7D6-2F97DD30B28B}" type="pres">
      <dgm:prSet presAssocID="{881B2756-D60D-4EB4-9C39-055426B7495A}" presName="wedge2Tx" presStyleLbl="node1" presStyleIdx="1" presStyleCnt="3">
        <dgm:presLayoutVars>
          <dgm:chMax val="0"/>
          <dgm:chPref val="0"/>
          <dgm:bulletEnabled val="1"/>
        </dgm:presLayoutVars>
      </dgm:prSet>
      <dgm:spPr/>
      <dgm:t>
        <a:bodyPr/>
        <a:lstStyle/>
        <a:p>
          <a:endParaRPr lang="en-US"/>
        </a:p>
      </dgm:t>
    </dgm:pt>
    <dgm:pt modelId="{1D0462A0-E0B4-4CF6-9B17-2CC1E23C7FA1}" type="pres">
      <dgm:prSet presAssocID="{881B2756-D60D-4EB4-9C39-055426B7495A}" presName="wedge3" presStyleLbl="node1" presStyleIdx="2" presStyleCnt="3" custLinFactNeighborX="-857" custLinFactNeighborY="-1658"/>
      <dgm:spPr/>
      <dgm:t>
        <a:bodyPr/>
        <a:lstStyle/>
        <a:p>
          <a:endParaRPr lang="en-US"/>
        </a:p>
      </dgm:t>
    </dgm:pt>
    <dgm:pt modelId="{2B088B51-7734-4C3C-A2C7-B5AF509FBA27}" type="pres">
      <dgm:prSet presAssocID="{881B2756-D60D-4EB4-9C39-055426B7495A}" presName="wedge3Tx" presStyleLbl="node1" presStyleIdx="2" presStyleCnt="3">
        <dgm:presLayoutVars>
          <dgm:chMax val="0"/>
          <dgm:chPref val="0"/>
          <dgm:bulletEnabled val="1"/>
        </dgm:presLayoutVars>
      </dgm:prSet>
      <dgm:spPr/>
      <dgm:t>
        <a:bodyPr/>
        <a:lstStyle/>
        <a:p>
          <a:endParaRPr lang="en-US"/>
        </a:p>
      </dgm:t>
    </dgm:pt>
  </dgm:ptLst>
  <dgm:cxnLst>
    <dgm:cxn modelId="{45689ECD-2364-6545-911A-B9A00845C2AC}" type="presOf" srcId="{D1A1A030-505C-40EA-9C45-7C636F5ABA70}" destId="{1D0462A0-E0B4-4CF6-9B17-2CC1E23C7FA1}" srcOrd="0" destOrd="0" presId="urn:microsoft.com/office/officeart/2005/8/layout/chart3"/>
    <dgm:cxn modelId="{9581D9E0-A913-4A98-B84A-D2B7914E209B}" srcId="{881B2756-D60D-4EB4-9C39-055426B7495A}" destId="{782CE3DF-DF97-4085-BBC6-ED744198D792}" srcOrd="0" destOrd="0" parTransId="{DC3591FE-C9A9-4996-9A94-0241FB474E1A}" sibTransId="{87E1AE96-4796-479B-B986-2A7B0996FF6F}"/>
    <dgm:cxn modelId="{A82AF085-2922-C548-B9EA-77E5184B7707}" type="presOf" srcId="{782CE3DF-DF97-4085-BBC6-ED744198D792}" destId="{2673CC41-A889-4363-9537-C11F5A975B6B}" srcOrd="1" destOrd="0" presId="urn:microsoft.com/office/officeart/2005/8/layout/chart3"/>
    <dgm:cxn modelId="{4D55CFA4-85BB-764A-8BDB-ABC38F6787B8}" type="presOf" srcId="{4F451665-E530-408A-BBAE-036C23DD0705}" destId="{8E482D32-F630-4C1F-A7D6-2F97DD30B28B}" srcOrd="1" destOrd="0" presId="urn:microsoft.com/office/officeart/2005/8/layout/chart3"/>
    <dgm:cxn modelId="{A98E9699-3FA7-0A44-AD1C-541C659756EC}" type="presOf" srcId="{4F451665-E530-408A-BBAE-036C23DD0705}" destId="{898A3C3B-46B2-4A70-A57E-7EF285D8C7DC}" srcOrd="0" destOrd="0" presId="urn:microsoft.com/office/officeart/2005/8/layout/chart3"/>
    <dgm:cxn modelId="{2E561C27-2F57-FD49-8431-8A2D5F0E0FCB}" type="presOf" srcId="{D1A1A030-505C-40EA-9C45-7C636F5ABA70}" destId="{2B088B51-7734-4C3C-A2C7-B5AF509FBA27}" srcOrd="1" destOrd="0" presId="urn:microsoft.com/office/officeart/2005/8/layout/chart3"/>
    <dgm:cxn modelId="{6801305A-2B2A-42EE-9F1E-2F06F9D89597}" srcId="{881B2756-D60D-4EB4-9C39-055426B7495A}" destId="{4F451665-E530-408A-BBAE-036C23DD0705}" srcOrd="1" destOrd="0" parTransId="{A1EC5E14-C25D-4592-9EE0-0F6AB6280779}" sibTransId="{18370D54-2EE5-490F-8747-25B1218901D1}"/>
    <dgm:cxn modelId="{686F319F-3518-4D93-AF5A-BF5D627D9079}" srcId="{881B2756-D60D-4EB4-9C39-055426B7495A}" destId="{D1A1A030-505C-40EA-9C45-7C636F5ABA70}" srcOrd="2" destOrd="0" parTransId="{6F308A73-2E1E-414B-BF6A-9CB516C27AC3}" sibTransId="{B9DED539-7D47-4F67-AA62-0C2A08E7F340}"/>
    <dgm:cxn modelId="{13218147-3A0C-EF4F-837D-6DF34E6F3766}" type="presOf" srcId="{881B2756-D60D-4EB4-9C39-055426B7495A}" destId="{4F6376D1-EFFB-4263-9D42-0E957253BC46}" srcOrd="0" destOrd="0" presId="urn:microsoft.com/office/officeart/2005/8/layout/chart3"/>
    <dgm:cxn modelId="{FD80F8C5-C5FB-3A46-9B48-9BABF9B8AA8B}" type="presOf" srcId="{782CE3DF-DF97-4085-BBC6-ED744198D792}" destId="{0EA5DF34-8D48-4735-B79D-F7E27B722C1A}" srcOrd="0" destOrd="0" presId="urn:microsoft.com/office/officeart/2005/8/layout/chart3"/>
    <dgm:cxn modelId="{EB9F8310-185F-9442-85D2-0E506006B895}" type="presParOf" srcId="{4F6376D1-EFFB-4263-9D42-0E957253BC46}" destId="{0EA5DF34-8D48-4735-B79D-F7E27B722C1A}" srcOrd="0" destOrd="0" presId="urn:microsoft.com/office/officeart/2005/8/layout/chart3"/>
    <dgm:cxn modelId="{C55E2D59-B868-744B-874B-F490E5E2B4CF}" type="presParOf" srcId="{4F6376D1-EFFB-4263-9D42-0E957253BC46}" destId="{2673CC41-A889-4363-9537-C11F5A975B6B}" srcOrd="1" destOrd="0" presId="urn:microsoft.com/office/officeart/2005/8/layout/chart3"/>
    <dgm:cxn modelId="{EC1B29A9-6976-5042-BAFE-C2A26E919F70}" type="presParOf" srcId="{4F6376D1-EFFB-4263-9D42-0E957253BC46}" destId="{898A3C3B-46B2-4A70-A57E-7EF285D8C7DC}" srcOrd="2" destOrd="0" presId="urn:microsoft.com/office/officeart/2005/8/layout/chart3"/>
    <dgm:cxn modelId="{41B811C1-2DB8-244D-A2D4-786DD04C879B}" type="presParOf" srcId="{4F6376D1-EFFB-4263-9D42-0E957253BC46}" destId="{8E482D32-F630-4C1F-A7D6-2F97DD30B28B}" srcOrd="3" destOrd="0" presId="urn:microsoft.com/office/officeart/2005/8/layout/chart3"/>
    <dgm:cxn modelId="{B057B7CB-4C84-DA4F-9EED-C520CE0C532E}" type="presParOf" srcId="{4F6376D1-EFFB-4263-9D42-0E957253BC46}" destId="{1D0462A0-E0B4-4CF6-9B17-2CC1E23C7FA1}" srcOrd="4" destOrd="0" presId="urn:microsoft.com/office/officeart/2005/8/layout/chart3"/>
    <dgm:cxn modelId="{C9578E3E-22B2-B044-90C9-26AB33E6B780}" type="presParOf" srcId="{4F6376D1-EFFB-4263-9D42-0E957253BC46}" destId="{2B088B51-7734-4C3C-A2C7-B5AF509FBA27}" srcOrd="5"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1B2756-D60D-4EB4-9C39-055426B7495A}" type="doc">
      <dgm:prSet loTypeId="urn:microsoft.com/office/officeart/2005/8/layout/chart3" loCatId="relationship" qsTypeId="urn:microsoft.com/office/officeart/2005/8/quickstyle/simple4" qsCatId="simple" csTypeId="urn:microsoft.com/office/officeart/2005/8/colors/accent1_2" csCatId="accent1" phldr="1"/>
      <dgm:spPr/>
    </dgm:pt>
    <dgm:pt modelId="{782CE3DF-DF97-4085-BBC6-ED744198D792}">
      <dgm:prSet phldrT="[Text]" custT="1"/>
      <dgm:spPr/>
      <dgm:t>
        <a:bodyPr/>
        <a:lstStyle/>
        <a:p>
          <a:r>
            <a:rPr lang="en-US" sz="2800" dirty="0" smtClean="0">
              <a:solidFill>
                <a:srgbClr val="0000FF"/>
              </a:solidFill>
            </a:rPr>
            <a:t>PET</a:t>
          </a:r>
        </a:p>
        <a:p>
          <a:r>
            <a:rPr lang="en-US" sz="1600" dirty="0" smtClean="0">
              <a:solidFill>
                <a:srgbClr val="0000FF"/>
              </a:solidFill>
            </a:rPr>
            <a:t>(functional)</a:t>
          </a:r>
          <a:endParaRPr lang="en-US" sz="1600" dirty="0">
            <a:solidFill>
              <a:srgbClr val="0000FF"/>
            </a:solidFill>
          </a:endParaRPr>
        </a:p>
      </dgm:t>
    </dgm:pt>
    <dgm:pt modelId="{DC3591FE-C9A9-4996-9A94-0241FB474E1A}" type="parTrans" cxnId="{9581D9E0-A913-4A98-B84A-D2B7914E209B}">
      <dgm:prSet/>
      <dgm:spPr/>
      <dgm:t>
        <a:bodyPr/>
        <a:lstStyle/>
        <a:p>
          <a:endParaRPr lang="en-US"/>
        </a:p>
      </dgm:t>
    </dgm:pt>
    <dgm:pt modelId="{87E1AE96-4796-479B-B986-2A7B0996FF6F}" type="sibTrans" cxnId="{9581D9E0-A913-4A98-B84A-D2B7914E209B}">
      <dgm:prSet/>
      <dgm:spPr/>
      <dgm:t>
        <a:bodyPr/>
        <a:lstStyle/>
        <a:p>
          <a:endParaRPr lang="en-US"/>
        </a:p>
      </dgm:t>
    </dgm:pt>
    <dgm:pt modelId="{4F451665-E530-408A-BBAE-036C23DD0705}">
      <dgm:prSet phldrT="[Text]"/>
      <dgm:spPr/>
      <dgm:t>
        <a:bodyPr/>
        <a:lstStyle/>
        <a:p>
          <a:r>
            <a:rPr lang="en-US" dirty="0" smtClean="0">
              <a:solidFill>
                <a:schemeClr val="bg1"/>
              </a:solidFill>
            </a:rPr>
            <a:t>Radio/particle Therapy</a:t>
          </a:r>
          <a:endParaRPr lang="en-US" dirty="0">
            <a:solidFill>
              <a:schemeClr val="bg1"/>
            </a:solidFill>
          </a:endParaRPr>
        </a:p>
      </dgm:t>
    </dgm:pt>
    <dgm:pt modelId="{A1EC5E14-C25D-4592-9EE0-0F6AB6280779}" type="parTrans" cxnId="{6801305A-2B2A-42EE-9F1E-2F06F9D89597}">
      <dgm:prSet/>
      <dgm:spPr/>
      <dgm:t>
        <a:bodyPr/>
        <a:lstStyle/>
        <a:p>
          <a:endParaRPr lang="en-US"/>
        </a:p>
      </dgm:t>
    </dgm:pt>
    <dgm:pt modelId="{18370D54-2EE5-490F-8747-25B1218901D1}" type="sibTrans" cxnId="{6801305A-2B2A-42EE-9F1E-2F06F9D89597}">
      <dgm:prSet/>
      <dgm:spPr/>
      <dgm:t>
        <a:bodyPr/>
        <a:lstStyle/>
        <a:p>
          <a:endParaRPr lang="en-US"/>
        </a:p>
      </dgm:t>
    </dgm:pt>
    <dgm:pt modelId="{D1A1A030-505C-40EA-9C45-7C636F5ABA70}">
      <dgm:prSet phldrT="[Text]" custT="1"/>
      <dgm:spPr/>
      <dgm:t>
        <a:bodyPr/>
        <a:lstStyle/>
        <a:p>
          <a:r>
            <a:rPr lang="en-US" sz="2400" dirty="0" smtClean="0"/>
            <a:t>X-Ray</a:t>
          </a:r>
        </a:p>
        <a:p>
          <a:r>
            <a:rPr lang="en-US" sz="1300" dirty="0" smtClean="0"/>
            <a:t>(Morphological)</a:t>
          </a:r>
        </a:p>
      </dgm:t>
    </dgm:pt>
    <dgm:pt modelId="{6F308A73-2E1E-414B-BF6A-9CB516C27AC3}" type="parTrans" cxnId="{686F319F-3518-4D93-AF5A-BF5D627D9079}">
      <dgm:prSet/>
      <dgm:spPr/>
      <dgm:t>
        <a:bodyPr/>
        <a:lstStyle/>
        <a:p>
          <a:endParaRPr lang="en-US"/>
        </a:p>
      </dgm:t>
    </dgm:pt>
    <dgm:pt modelId="{B9DED539-7D47-4F67-AA62-0C2A08E7F340}" type="sibTrans" cxnId="{686F319F-3518-4D93-AF5A-BF5D627D9079}">
      <dgm:prSet/>
      <dgm:spPr/>
      <dgm:t>
        <a:bodyPr/>
        <a:lstStyle/>
        <a:p>
          <a:endParaRPr lang="en-US"/>
        </a:p>
      </dgm:t>
    </dgm:pt>
    <dgm:pt modelId="{4F6376D1-EFFB-4263-9D42-0E957253BC46}" type="pres">
      <dgm:prSet presAssocID="{881B2756-D60D-4EB4-9C39-055426B7495A}" presName="compositeShape" presStyleCnt="0">
        <dgm:presLayoutVars>
          <dgm:chMax val="7"/>
          <dgm:dir/>
          <dgm:resizeHandles val="exact"/>
        </dgm:presLayoutVars>
      </dgm:prSet>
      <dgm:spPr/>
    </dgm:pt>
    <dgm:pt modelId="{0EA5DF34-8D48-4735-B79D-F7E27B722C1A}" type="pres">
      <dgm:prSet presAssocID="{881B2756-D60D-4EB4-9C39-055426B7495A}" presName="wedge1" presStyleLbl="node1" presStyleIdx="0" presStyleCnt="3" custLinFactNeighborX="2270" custLinFactNeighborY="1318"/>
      <dgm:spPr/>
      <dgm:t>
        <a:bodyPr/>
        <a:lstStyle/>
        <a:p>
          <a:endParaRPr lang="en-US"/>
        </a:p>
      </dgm:t>
    </dgm:pt>
    <dgm:pt modelId="{2673CC41-A889-4363-9537-C11F5A975B6B}" type="pres">
      <dgm:prSet presAssocID="{881B2756-D60D-4EB4-9C39-055426B7495A}" presName="wedge1Tx" presStyleLbl="node1" presStyleIdx="0" presStyleCnt="3">
        <dgm:presLayoutVars>
          <dgm:chMax val="0"/>
          <dgm:chPref val="0"/>
          <dgm:bulletEnabled val="1"/>
        </dgm:presLayoutVars>
      </dgm:prSet>
      <dgm:spPr/>
      <dgm:t>
        <a:bodyPr/>
        <a:lstStyle/>
        <a:p>
          <a:endParaRPr lang="en-US"/>
        </a:p>
      </dgm:t>
    </dgm:pt>
    <dgm:pt modelId="{898A3C3B-46B2-4A70-A57E-7EF285D8C7DC}" type="pres">
      <dgm:prSet presAssocID="{881B2756-D60D-4EB4-9C39-055426B7495A}" presName="wedge2" presStyleLbl="node1" presStyleIdx="1" presStyleCnt="3" custLinFactNeighborX="767" custLinFactNeighborY="1743"/>
      <dgm:spPr/>
      <dgm:t>
        <a:bodyPr/>
        <a:lstStyle/>
        <a:p>
          <a:endParaRPr lang="en-US"/>
        </a:p>
      </dgm:t>
    </dgm:pt>
    <dgm:pt modelId="{8E482D32-F630-4C1F-A7D6-2F97DD30B28B}" type="pres">
      <dgm:prSet presAssocID="{881B2756-D60D-4EB4-9C39-055426B7495A}" presName="wedge2Tx" presStyleLbl="node1" presStyleIdx="1" presStyleCnt="3">
        <dgm:presLayoutVars>
          <dgm:chMax val="0"/>
          <dgm:chPref val="0"/>
          <dgm:bulletEnabled val="1"/>
        </dgm:presLayoutVars>
      </dgm:prSet>
      <dgm:spPr/>
      <dgm:t>
        <a:bodyPr/>
        <a:lstStyle/>
        <a:p>
          <a:endParaRPr lang="en-US"/>
        </a:p>
      </dgm:t>
    </dgm:pt>
    <dgm:pt modelId="{1D0462A0-E0B4-4CF6-9B17-2CC1E23C7FA1}" type="pres">
      <dgm:prSet presAssocID="{881B2756-D60D-4EB4-9C39-055426B7495A}" presName="wedge3" presStyleLbl="node1" presStyleIdx="2" presStyleCnt="3" custLinFactNeighborX="-857" custLinFactNeighborY="-1658"/>
      <dgm:spPr/>
      <dgm:t>
        <a:bodyPr/>
        <a:lstStyle/>
        <a:p>
          <a:endParaRPr lang="en-US"/>
        </a:p>
      </dgm:t>
    </dgm:pt>
    <dgm:pt modelId="{2B088B51-7734-4C3C-A2C7-B5AF509FBA27}" type="pres">
      <dgm:prSet presAssocID="{881B2756-D60D-4EB4-9C39-055426B7495A}" presName="wedge3Tx" presStyleLbl="node1" presStyleIdx="2" presStyleCnt="3">
        <dgm:presLayoutVars>
          <dgm:chMax val="0"/>
          <dgm:chPref val="0"/>
          <dgm:bulletEnabled val="1"/>
        </dgm:presLayoutVars>
      </dgm:prSet>
      <dgm:spPr/>
      <dgm:t>
        <a:bodyPr/>
        <a:lstStyle/>
        <a:p>
          <a:endParaRPr lang="en-US"/>
        </a:p>
      </dgm:t>
    </dgm:pt>
  </dgm:ptLst>
  <dgm:cxnLst>
    <dgm:cxn modelId="{69E7076D-162E-5A43-A289-F64393814E51}" type="presOf" srcId="{4F451665-E530-408A-BBAE-036C23DD0705}" destId="{8E482D32-F630-4C1F-A7D6-2F97DD30B28B}" srcOrd="1" destOrd="0" presId="urn:microsoft.com/office/officeart/2005/8/layout/chart3"/>
    <dgm:cxn modelId="{9581D9E0-A913-4A98-B84A-D2B7914E209B}" srcId="{881B2756-D60D-4EB4-9C39-055426B7495A}" destId="{782CE3DF-DF97-4085-BBC6-ED744198D792}" srcOrd="0" destOrd="0" parTransId="{DC3591FE-C9A9-4996-9A94-0241FB474E1A}" sibTransId="{87E1AE96-4796-479B-B986-2A7B0996FF6F}"/>
    <dgm:cxn modelId="{686F319F-3518-4D93-AF5A-BF5D627D9079}" srcId="{881B2756-D60D-4EB4-9C39-055426B7495A}" destId="{D1A1A030-505C-40EA-9C45-7C636F5ABA70}" srcOrd="2" destOrd="0" parTransId="{6F308A73-2E1E-414B-BF6A-9CB516C27AC3}" sibTransId="{B9DED539-7D47-4F67-AA62-0C2A08E7F340}"/>
    <dgm:cxn modelId="{9BC4EF60-B605-D742-A602-242237B22FDF}" type="presOf" srcId="{D1A1A030-505C-40EA-9C45-7C636F5ABA70}" destId="{1D0462A0-E0B4-4CF6-9B17-2CC1E23C7FA1}" srcOrd="0" destOrd="0" presId="urn:microsoft.com/office/officeart/2005/8/layout/chart3"/>
    <dgm:cxn modelId="{6801305A-2B2A-42EE-9F1E-2F06F9D89597}" srcId="{881B2756-D60D-4EB4-9C39-055426B7495A}" destId="{4F451665-E530-408A-BBAE-036C23DD0705}" srcOrd="1" destOrd="0" parTransId="{A1EC5E14-C25D-4592-9EE0-0F6AB6280779}" sibTransId="{18370D54-2EE5-490F-8747-25B1218901D1}"/>
    <dgm:cxn modelId="{36A2B3AB-81EE-1040-8E9B-5AB6D1EA19CB}" type="presOf" srcId="{D1A1A030-505C-40EA-9C45-7C636F5ABA70}" destId="{2B088B51-7734-4C3C-A2C7-B5AF509FBA27}" srcOrd="1" destOrd="0" presId="urn:microsoft.com/office/officeart/2005/8/layout/chart3"/>
    <dgm:cxn modelId="{B8BEA786-0900-194D-AA9C-AE821FFC3176}" type="presOf" srcId="{881B2756-D60D-4EB4-9C39-055426B7495A}" destId="{4F6376D1-EFFB-4263-9D42-0E957253BC46}" srcOrd="0" destOrd="0" presId="urn:microsoft.com/office/officeart/2005/8/layout/chart3"/>
    <dgm:cxn modelId="{6F7ED84F-A1DD-9B45-95E6-30E54D6C4A02}" type="presOf" srcId="{782CE3DF-DF97-4085-BBC6-ED744198D792}" destId="{0EA5DF34-8D48-4735-B79D-F7E27B722C1A}" srcOrd="0" destOrd="0" presId="urn:microsoft.com/office/officeart/2005/8/layout/chart3"/>
    <dgm:cxn modelId="{407E221D-F3BB-FF43-AE0D-F3C87118796E}" type="presOf" srcId="{4F451665-E530-408A-BBAE-036C23DD0705}" destId="{898A3C3B-46B2-4A70-A57E-7EF285D8C7DC}" srcOrd="0" destOrd="0" presId="urn:microsoft.com/office/officeart/2005/8/layout/chart3"/>
    <dgm:cxn modelId="{4471B163-42E9-9541-8959-96A6B2A1D3D6}" type="presOf" srcId="{782CE3DF-DF97-4085-BBC6-ED744198D792}" destId="{2673CC41-A889-4363-9537-C11F5A975B6B}" srcOrd="1" destOrd="0" presId="urn:microsoft.com/office/officeart/2005/8/layout/chart3"/>
    <dgm:cxn modelId="{539D8B25-5762-E141-AADE-1314438DF89F}" type="presParOf" srcId="{4F6376D1-EFFB-4263-9D42-0E957253BC46}" destId="{0EA5DF34-8D48-4735-B79D-F7E27B722C1A}" srcOrd="0" destOrd="0" presId="urn:microsoft.com/office/officeart/2005/8/layout/chart3"/>
    <dgm:cxn modelId="{8AE18746-DC40-1845-8DDE-6B19FFE11EF5}" type="presParOf" srcId="{4F6376D1-EFFB-4263-9D42-0E957253BC46}" destId="{2673CC41-A889-4363-9537-C11F5A975B6B}" srcOrd="1" destOrd="0" presId="urn:microsoft.com/office/officeart/2005/8/layout/chart3"/>
    <dgm:cxn modelId="{65141FC8-A575-014A-B9F2-974C2EBC6619}" type="presParOf" srcId="{4F6376D1-EFFB-4263-9D42-0E957253BC46}" destId="{898A3C3B-46B2-4A70-A57E-7EF285D8C7DC}" srcOrd="2" destOrd="0" presId="urn:microsoft.com/office/officeart/2005/8/layout/chart3"/>
    <dgm:cxn modelId="{1EB72B59-5274-1342-AFA8-B42DCE643326}" type="presParOf" srcId="{4F6376D1-EFFB-4263-9D42-0E957253BC46}" destId="{8E482D32-F630-4C1F-A7D6-2F97DD30B28B}" srcOrd="3" destOrd="0" presId="urn:microsoft.com/office/officeart/2005/8/layout/chart3"/>
    <dgm:cxn modelId="{805D94FC-AF43-F143-B8ED-8DE43CD2A80D}" type="presParOf" srcId="{4F6376D1-EFFB-4263-9D42-0E957253BC46}" destId="{1D0462A0-E0B4-4CF6-9B17-2CC1E23C7FA1}" srcOrd="4" destOrd="0" presId="urn:microsoft.com/office/officeart/2005/8/layout/chart3"/>
    <dgm:cxn modelId="{08328E4F-172C-E441-98A2-070E3697DD11}" type="presParOf" srcId="{4F6376D1-EFFB-4263-9D42-0E957253BC46}" destId="{2B088B51-7734-4C3C-A2C7-B5AF509FBA27}" srcOrd="5"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1B2756-D60D-4EB4-9C39-055426B7495A}" type="doc">
      <dgm:prSet loTypeId="urn:microsoft.com/office/officeart/2005/8/layout/chart3" loCatId="relationship" qsTypeId="urn:microsoft.com/office/officeart/2005/8/quickstyle/simple4" qsCatId="simple" csTypeId="urn:microsoft.com/office/officeart/2005/8/colors/accent1_2" csCatId="accent1" phldr="1"/>
      <dgm:spPr/>
    </dgm:pt>
    <dgm:pt modelId="{782CE3DF-DF97-4085-BBC6-ED744198D792}">
      <dgm:prSet phldrT="[Text]" custT="1"/>
      <dgm:spPr/>
      <dgm:t>
        <a:bodyPr/>
        <a:lstStyle/>
        <a:p>
          <a:r>
            <a:rPr lang="en-US" sz="2800" dirty="0" smtClean="0"/>
            <a:t>PET</a:t>
          </a:r>
        </a:p>
        <a:p>
          <a:r>
            <a:rPr lang="en-US" sz="1600" dirty="0" smtClean="0"/>
            <a:t>(functional)</a:t>
          </a:r>
          <a:endParaRPr lang="en-US" sz="1600" dirty="0"/>
        </a:p>
      </dgm:t>
    </dgm:pt>
    <dgm:pt modelId="{DC3591FE-C9A9-4996-9A94-0241FB474E1A}" type="parTrans" cxnId="{9581D9E0-A913-4A98-B84A-D2B7914E209B}">
      <dgm:prSet/>
      <dgm:spPr/>
      <dgm:t>
        <a:bodyPr/>
        <a:lstStyle/>
        <a:p>
          <a:endParaRPr lang="en-US"/>
        </a:p>
      </dgm:t>
    </dgm:pt>
    <dgm:pt modelId="{87E1AE96-4796-479B-B986-2A7B0996FF6F}" type="sibTrans" cxnId="{9581D9E0-A913-4A98-B84A-D2B7914E209B}">
      <dgm:prSet/>
      <dgm:spPr/>
      <dgm:t>
        <a:bodyPr/>
        <a:lstStyle/>
        <a:p>
          <a:endParaRPr lang="en-US"/>
        </a:p>
      </dgm:t>
    </dgm:pt>
    <dgm:pt modelId="{4F451665-E530-408A-BBAE-036C23DD0705}">
      <dgm:prSet phldrT="[Text]"/>
      <dgm:spPr/>
      <dgm:t>
        <a:bodyPr/>
        <a:lstStyle/>
        <a:p>
          <a:r>
            <a:rPr lang="en-US" dirty="0" smtClean="0">
              <a:solidFill>
                <a:schemeClr val="bg1"/>
              </a:solidFill>
            </a:rPr>
            <a:t>Radio/particle Therapy</a:t>
          </a:r>
          <a:endParaRPr lang="en-US" dirty="0">
            <a:solidFill>
              <a:schemeClr val="bg1"/>
            </a:solidFill>
          </a:endParaRPr>
        </a:p>
      </dgm:t>
    </dgm:pt>
    <dgm:pt modelId="{A1EC5E14-C25D-4592-9EE0-0F6AB6280779}" type="parTrans" cxnId="{6801305A-2B2A-42EE-9F1E-2F06F9D89597}">
      <dgm:prSet/>
      <dgm:spPr/>
      <dgm:t>
        <a:bodyPr/>
        <a:lstStyle/>
        <a:p>
          <a:endParaRPr lang="en-US"/>
        </a:p>
      </dgm:t>
    </dgm:pt>
    <dgm:pt modelId="{18370D54-2EE5-490F-8747-25B1218901D1}" type="sibTrans" cxnId="{6801305A-2B2A-42EE-9F1E-2F06F9D89597}">
      <dgm:prSet/>
      <dgm:spPr/>
      <dgm:t>
        <a:bodyPr/>
        <a:lstStyle/>
        <a:p>
          <a:endParaRPr lang="en-US"/>
        </a:p>
      </dgm:t>
    </dgm:pt>
    <dgm:pt modelId="{D1A1A030-505C-40EA-9C45-7C636F5ABA70}">
      <dgm:prSet phldrT="[Text]" custT="1"/>
      <dgm:spPr/>
      <dgm:t>
        <a:bodyPr/>
        <a:lstStyle/>
        <a:p>
          <a:r>
            <a:rPr lang="en-US" sz="2400" dirty="0" smtClean="0">
              <a:solidFill>
                <a:srgbClr val="FF0000"/>
              </a:solidFill>
            </a:rPr>
            <a:t>X-Ray</a:t>
          </a:r>
        </a:p>
        <a:p>
          <a:r>
            <a:rPr lang="en-US" sz="1300" dirty="0" smtClean="0">
              <a:solidFill>
                <a:srgbClr val="FF0000"/>
              </a:solidFill>
            </a:rPr>
            <a:t>(Morphological</a:t>
          </a:r>
          <a:r>
            <a:rPr lang="en-US" sz="1300" dirty="0" smtClean="0"/>
            <a:t>)</a:t>
          </a:r>
        </a:p>
      </dgm:t>
    </dgm:pt>
    <dgm:pt modelId="{6F308A73-2E1E-414B-BF6A-9CB516C27AC3}" type="parTrans" cxnId="{686F319F-3518-4D93-AF5A-BF5D627D9079}">
      <dgm:prSet/>
      <dgm:spPr/>
      <dgm:t>
        <a:bodyPr/>
        <a:lstStyle/>
        <a:p>
          <a:endParaRPr lang="en-US"/>
        </a:p>
      </dgm:t>
    </dgm:pt>
    <dgm:pt modelId="{B9DED539-7D47-4F67-AA62-0C2A08E7F340}" type="sibTrans" cxnId="{686F319F-3518-4D93-AF5A-BF5D627D9079}">
      <dgm:prSet/>
      <dgm:spPr/>
      <dgm:t>
        <a:bodyPr/>
        <a:lstStyle/>
        <a:p>
          <a:endParaRPr lang="en-US"/>
        </a:p>
      </dgm:t>
    </dgm:pt>
    <dgm:pt modelId="{4F6376D1-EFFB-4263-9D42-0E957253BC46}" type="pres">
      <dgm:prSet presAssocID="{881B2756-D60D-4EB4-9C39-055426B7495A}" presName="compositeShape" presStyleCnt="0">
        <dgm:presLayoutVars>
          <dgm:chMax val="7"/>
          <dgm:dir/>
          <dgm:resizeHandles val="exact"/>
        </dgm:presLayoutVars>
      </dgm:prSet>
      <dgm:spPr/>
    </dgm:pt>
    <dgm:pt modelId="{0EA5DF34-8D48-4735-B79D-F7E27B722C1A}" type="pres">
      <dgm:prSet presAssocID="{881B2756-D60D-4EB4-9C39-055426B7495A}" presName="wedge1" presStyleLbl="node1" presStyleIdx="0" presStyleCnt="3" custLinFactNeighborX="-2832" custLinFactNeighborY="1318"/>
      <dgm:spPr/>
      <dgm:t>
        <a:bodyPr/>
        <a:lstStyle/>
        <a:p>
          <a:endParaRPr lang="en-US"/>
        </a:p>
      </dgm:t>
    </dgm:pt>
    <dgm:pt modelId="{2673CC41-A889-4363-9537-C11F5A975B6B}" type="pres">
      <dgm:prSet presAssocID="{881B2756-D60D-4EB4-9C39-055426B7495A}" presName="wedge1Tx" presStyleLbl="node1" presStyleIdx="0" presStyleCnt="3">
        <dgm:presLayoutVars>
          <dgm:chMax val="0"/>
          <dgm:chPref val="0"/>
          <dgm:bulletEnabled val="1"/>
        </dgm:presLayoutVars>
      </dgm:prSet>
      <dgm:spPr/>
      <dgm:t>
        <a:bodyPr/>
        <a:lstStyle/>
        <a:p>
          <a:endParaRPr lang="en-US"/>
        </a:p>
      </dgm:t>
    </dgm:pt>
    <dgm:pt modelId="{898A3C3B-46B2-4A70-A57E-7EF285D8C7DC}" type="pres">
      <dgm:prSet presAssocID="{881B2756-D60D-4EB4-9C39-055426B7495A}" presName="wedge2" presStyleLbl="node1" presStyleIdx="1" presStyleCnt="3" custLinFactNeighborX="767" custLinFactNeighborY="1743"/>
      <dgm:spPr/>
      <dgm:t>
        <a:bodyPr/>
        <a:lstStyle/>
        <a:p>
          <a:endParaRPr lang="en-US"/>
        </a:p>
      </dgm:t>
    </dgm:pt>
    <dgm:pt modelId="{8E482D32-F630-4C1F-A7D6-2F97DD30B28B}" type="pres">
      <dgm:prSet presAssocID="{881B2756-D60D-4EB4-9C39-055426B7495A}" presName="wedge2Tx" presStyleLbl="node1" presStyleIdx="1" presStyleCnt="3">
        <dgm:presLayoutVars>
          <dgm:chMax val="0"/>
          <dgm:chPref val="0"/>
          <dgm:bulletEnabled val="1"/>
        </dgm:presLayoutVars>
      </dgm:prSet>
      <dgm:spPr/>
      <dgm:t>
        <a:bodyPr/>
        <a:lstStyle/>
        <a:p>
          <a:endParaRPr lang="en-US"/>
        </a:p>
      </dgm:t>
    </dgm:pt>
    <dgm:pt modelId="{1D0462A0-E0B4-4CF6-9B17-2CC1E23C7FA1}" type="pres">
      <dgm:prSet presAssocID="{881B2756-D60D-4EB4-9C39-055426B7495A}" presName="wedge3" presStyleLbl="node1" presStyleIdx="2" presStyleCnt="3" custLinFactNeighborX="-7372" custLinFactNeighborY="-1658"/>
      <dgm:spPr/>
      <dgm:t>
        <a:bodyPr/>
        <a:lstStyle/>
        <a:p>
          <a:endParaRPr lang="en-US"/>
        </a:p>
      </dgm:t>
    </dgm:pt>
    <dgm:pt modelId="{2B088B51-7734-4C3C-A2C7-B5AF509FBA27}" type="pres">
      <dgm:prSet presAssocID="{881B2756-D60D-4EB4-9C39-055426B7495A}" presName="wedge3Tx" presStyleLbl="node1" presStyleIdx="2" presStyleCnt="3">
        <dgm:presLayoutVars>
          <dgm:chMax val="0"/>
          <dgm:chPref val="0"/>
          <dgm:bulletEnabled val="1"/>
        </dgm:presLayoutVars>
      </dgm:prSet>
      <dgm:spPr/>
      <dgm:t>
        <a:bodyPr/>
        <a:lstStyle/>
        <a:p>
          <a:endParaRPr lang="en-US"/>
        </a:p>
      </dgm:t>
    </dgm:pt>
  </dgm:ptLst>
  <dgm:cxnLst>
    <dgm:cxn modelId="{1259305B-2BBB-9342-A36F-4B3C9DBE13DE}" type="presOf" srcId="{D1A1A030-505C-40EA-9C45-7C636F5ABA70}" destId="{1D0462A0-E0B4-4CF6-9B17-2CC1E23C7FA1}" srcOrd="0" destOrd="0" presId="urn:microsoft.com/office/officeart/2005/8/layout/chart3"/>
    <dgm:cxn modelId="{7ED1A4F2-C97E-0649-9233-0013E545E294}" type="presOf" srcId="{881B2756-D60D-4EB4-9C39-055426B7495A}" destId="{4F6376D1-EFFB-4263-9D42-0E957253BC46}" srcOrd="0" destOrd="0" presId="urn:microsoft.com/office/officeart/2005/8/layout/chart3"/>
    <dgm:cxn modelId="{969FB4FB-D2DE-CA44-8706-2FF7252903B7}" type="presOf" srcId="{4F451665-E530-408A-BBAE-036C23DD0705}" destId="{8E482D32-F630-4C1F-A7D6-2F97DD30B28B}" srcOrd="1" destOrd="0" presId="urn:microsoft.com/office/officeart/2005/8/layout/chart3"/>
    <dgm:cxn modelId="{A0CACC19-8E77-F947-9CFA-B6842D4E0FF8}" type="presOf" srcId="{D1A1A030-505C-40EA-9C45-7C636F5ABA70}" destId="{2B088B51-7734-4C3C-A2C7-B5AF509FBA27}" srcOrd="1" destOrd="0" presId="urn:microsoft.com/office/officeart/2005/8/layout/chart3"/>
    <dgm:cxn modelId="{F8C7279D-B82C-394E-B388-EF1DA056C3E2}" type="presOf" srcId="{782CE3DF-DF97-4085-BBC6-ED744198D792}" destId="{0EA5DF34-8D48-4735-B79D-F7E27B722C1A}" srcOrd="0" destOrd="0" presId="urn:microsoft.com/office/officeart/2005/8/layout/chart3"/>
    <dgm:cxn modelId="{9581D9E0-A913-4A98-B84A-D2B7914E209B}" srcId="{881B2756-D60D-4EB4-9C39-055426B7495A}" destId="{782CE3DF-DF97-4085-BBC6-ED744198D792}" srcOrd="0" destOrd="0" parTransId="{DC3591FE-C9A9-4996-9A94-0241FB474E1A}" sibTransId="{87E1AE96-4796-479B-B986-2A7B0996FF6F}"/>
    <dgm:cxn modelId="{6801305A-2B2A-42EE-9F1E-2F06F9D89597}" srcId="{881B2756-D60D-4EB4-9C39-055426B7495A}" destId="{4F451665-E530-408A-BBAE-036C23DD0705}" srcOrd="1" destOrd="0" parTransId="{A1EC5E14-C25D-4592-9EE0-0F6AB6280779}" sibTransId="{18370D54-2EE5-490F-8747-25B1218901D1}"/>
    <dgm:cxn modelId="{686F319F-3518-4D93-AF5A-BF5D627D9079}" srcId="{881B2756-D60D-4EB4-9C39-055426B7495A}" destId="{D1A1A030-505C-40EA-9C45-7C636F5ABA70}" srcOrd="2" destOrd="0" parTransId="{6F308A73-2E1E-414B-BF6A-9CB516C27AC3}" sibTransId="{B9DED539-7D47-4F67-AA62-0C2A08E7F340}"/>
    <dgm:cxn modelId="{1CBC32FC-6A29-5D42-867B-FB722616C610}" type="presOf" srcId="{4F451665-E530-408A-BBAE-036C23DD0705}" destId="{898A3C3B-46B2-4A70-A57E-7EF285D8C7DC}" srcOrd="0" destOrd="0" presId="urn:microsoft.com/office/officeart/2005/8/layout/chart3"/>
    <dgm:cxn modelId="{9FB45716-CAB8-C141-8B57-0AB85D2A66AE}" type="presOf" srcId="{782CE3DF-DF97-4085-BBC6-ED744198D792}" destId="{2673CC41-A889-4363-9537-C11F5A975B6B}" srcOrd="1" destOrd="0" presId="urn:microsoft.com/office/officeart/2005/8/layout/chart3"/>
    <dgm:cxn modelId="{99C44482-171E-944F-8D58-BB352EC67E4E}" type="presParOf" srcId="{4F6376D1-EFFB-4263-9D42-0E957253BC46}" destId="{0EA5DF34-8D48-4735-B79D-F7E27B722C1A}" srcOrd="0" destOrd="0" presId="urn:microsoft.com/office/officeart/2005/8/layout/chart3"/>
    <dgm:cxn modelId="{23A6BC6B-F23B-994F-A03A-1ABE74F2FCB3}" type="presParOf" srcId="{4F6376D1-EFFB-4263-9D42-0E957253BC46}" destId="{2673CC41-A889-4363-9537-C11F5A975B6B}" srcOrd="1" destOrd="0" presId="urn:microsoft.com/office/officeart/2005/8/layout/chart3"/>
    <dgm:cxn modelId="{3D94EFC8-6C94-664B-83E6-D9F81BB82C31}" type="presParOf" srcId="{4F6376D1-EFFB-4263-9D42-0E957253BC46}" destId="{898A3C3B-46B2-4A70-A57E-7EF285D8C7DC}" srcOrd="2" destOrd="0" presId="urn:microsoft.com/office/officeart/2005/8/layout/chart3"/>
    <dgm:cxn modelId="{44CFE78D-E412-C446-A140-E21052EA7A9A}" type="presParOf" srcId="{4F6376D1-EFFB-4263-9D42-0E957253BC46}" destId="{8E482D32-F630-4C1F-A7D6-2F97DD30B28B}" srcOrd="3" destOrd="0" presId="urn:microsoft.com/office/officeart/2005/8/layout/chart3"/>
    <dgm:cxn modelId="{A94ECAE5-1C5C-2041-AFBB-D035169E12F3}" type="presParOf" srcId="{4F6376D1-EFFB-4263-9D42-0E957253BC46}" destId="{1D0462A0-E0B4-4CF6-9B17-2CC1E23C7FA1}" srcOrd="4" destOrd="0" presId="urn:microsoft.com/office/officeart/2005/8/layout/chart3"/>
    <dgm:cxn modelId="{3C3C0F62-F261-E542-ADE3-1686658A5903}" type="presParOf" srcId="{4F6376D1-EFFB-4263-9D42-0E957253BC46}" destId="{2B088B51-7734-4C3C-A2C7-B5AF509FBA27}" srcOrd="5"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344441-6E1E-4859-B80A-E851841F88F9}"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E726B5A6-FCA7-4DB8-98AF-610CA1A245B0}">
      <dgm:prSet phldrT="[Text]" custT="1"/>
      <dgm:spPr/>
      <dgm:t>
        <a:bodyPr/>
        <a:lstStyle/>
        <a:p>
          <a:pPr algn="l"/>
          <a:r>
            <a:rPr lang="en-US" sz="1800" dirty="0" smtClean="0"/>
            <a:t>High dose rate for CT</a:t>
          </a:r>
        </a:p>
        <a:p>
          <a:pPr algn="l"/>
          <a:r>
            <a:rPr lang="en-US" sz="1800" dirty="0" smtClean="0"/>
            <a:t>PET/CT mostly not really simultaneous</a:t>
          </a:r>
          <a:endParaRPr lang="en-US" sz="1800" dirty="0"/>
        </a:p>
      </dgm:t>
    </dgm:pt>
    <dgm:pt modelId="{472E13C0-F73A-4824-9F8A-477E5A1E3340}" type="parTrans" cxnId="{D659A7FC-3E99-4A7B-8D11-B4972C483F0A}">
      <dgm:prSet/>
      <dgm:spPr/>
      <dgm:t>
        <a:bodyPr/>
        <a:lstStyle/>
        <a:p>
          <a:endParaRPr lang="en-US"/>
        </a:p>
      </dgm:t>
    </dgm:pt>
    <dgm:pt modelId="{6F218DE9-900F-4D23-A9FD-7ACDB898ABA1}" type="sibTrans" cxnId="{D659A7FC-3E99-4A7B-8D11-B4972C483F0A}">
      <dgm:prSet/>
      <dgm:spPr/>
      <dgm:t>
        <a:bodyPr/>
        <a:lstStyle/>
        <a:p>
          <a:endParaRPr lang="en-US"/>
        </a:p>
      </dgm:t>
    </dgm:pt>
    <dgm:pt modelId="{6455DC26-EA59-4AFF-B50A-293DF2746DE7}">
      <dgm:prSet phldrT="[Text]" custT="1"/>
      <dgm:spPr/>
      <dgm:t>
        <a:bodyPr/>
        <a:lstStyle/>
        <a:p>
          <a:pPr algn="l"/>
          <a:r>
            <a:rPr lang="en-US" sz="1800" dirty="0" smtClean="0"/>
            <a:t>Functional &amp; morphological imaging</a:t>
          </a:r>
        </a:p>
        <a:p>
          <a:pPr algn="l"/>
          <a:r>
            <a:rPr lang="en-US" sz="1800" dirty="0" smtClean="0"/>
            <a:t>Low dose rate for PET</a:t>
          </a:r>
          <a:endParaRPr lang="en-US" sz="1800" dirty="0"/>
        </a:p>
      </dgm:t>
    </dgm:pt>
    <dgm:pt modelId="{F99E4490-AD2A-499A-97B3-8B007BDFDC90}" type="parTrans" cxnId="{F90A4E8E-B51B-4551-B882-36FA37F5B3FC}">
      <dgm:prSet/>
      <dgm:spPr/>
      <dgm:t>
        <a:bodyPr/>
        <a:lstStyle/>
        <a:p>
          <a:endParaRPr lang="en-US"/>
        </a:p>
      </dgm:t>
    </dgm:pt>
    <dgm:pt modelId="{6017A32A-082A-4DC4-BE4E-32F2B0146143}" type="sibTrans" cxnId="{F90A4E8E-B51B-4551-B882-36FA37F5B3FC}">
      <dgm:prSet/>
      <dgm:spPr/>
      <dgm:t>
        <a:bodyPr/>
        <a:lstStyle/>
        <a:p>
          <a:endParaRPr lang="en-US"/>
        </a:p>
      </dgm:t>
    </dgm:pt>
    <dgm:pt modelId="{7D7FA95E-A408-4761-9729-EC0D9284F76F}" type="pres">
      <dgm:prSet presAssocID="{CF344441-6E1E-4859-B80A-E851841F88F9}" presName="compositeShape" presStyleCnt="0">
        <dgm:presLayoutVars>
          <dgm:chMax val="2"/>
          <dgm:dir/>
          <dgm:resizeHandles val="exact"/>
        </dgm:presLayoutVars>
      </dgm:prSet>
      <dgm:spPr/>
      <dgm:t>
        <a:bodyPr/>
        <a:lstStyle/>
        <a:p>
          <a:endParaRPr lang="en-GB"/>
        </a:p>
      </dgm:t>
    </dgm:pt>
    <dgm:pt modelId="{4572320C-BB29-4A9C-A6B4-C6CAE304B235}" type="pres">
      <dgm:prSet presAssocID="{CF344441-6E1E-4859-B80A-E851841F88F9}" presName="divider" presStyleLbl="fgShp" presStyleIdx="0" presStyleCnt="1"/>
      <dgm:spPr/>
    </dgm:pt>
    <dgm:pt modelId="{4D33CC6A-DC84-41E4-AE84-99595732BCA1}" type="pres">
      <dgm:prSet presAssocID="{6455DC26-EA59-4AFF-B50A-293DF2746DE7}" presName="downArrow" presStyleLbl="node1" presStyleIdx="0" presStyleCnt="2" custFlipVert="1" custScaleY="114130"/>
      <dgm:spPr/>
    </dgm:pt>
    <dgm:pt modelId="{F0331B91-31D1-48ED-8AE0-52F9B45008A5}" type="pres">
      <dgm:prSet presAssocID="{6455DC26-EA59-4AFF-B50A-293DF2746DE7}" presName="downArrowText" presStyleLbl="revTx" presStyleIdx="0" presStyleCnt="2" custScaleX="183402">
        <dgm:presLayoutVars>
          <dgm:bulletEnabled val="1"/>
        </dgm:presLayoutVars>
      </dgm:prSet>
      <dgm:spPr/>
      <dgm:t>
        <a:bodyPr/>
        <a:lstStyle/>
        <a:p>
          <a:endParaRPr lang="en-US"/>
        </a:p>
      </dgm:t>
    </dgm:pt>
    <dgm:pt modelId="{B708F32D-9256-49E7-9CFD-024898104D20}" type="pres">
      <dgm:prSet presAssocID="{E726B5A6-FCA7-4DB8-98AF-610CA1A245B0}" presName="upArrow" presStyleLbl="node1" presStyleIdx="1" presStyleCnt="2" custFlipVert="1" custScaleY="125000"/>
      <dgm:spPr/>
    </dgm:pt>
    <dgm:pt modelId="{A3F9F715-2FF6-49AA-996F-14823D29EAD2}" type="pres">
      <dgm:prSet presAssocID="{E726B5A6-FCA7-4DB8-98AF-610CA1A245B0}" presName="upArrowText" presStyleLbl="revTx" presStyleIdx="1" presStyleCnt="2" custScaleX="193750">
        <dgm:presLayoutVars>
          <dgm:bulletEnabled val="1"/>
        </dgm:presLayoutVars>
      </dgm:prSet>
      <dgm:spPr/>
      <dgm:t>
        <a:bodyPr/>
        <a:lstStyle/>
        <a:p>
          <a:endParaRPr lang="en-US"/>
        </a:p>
      </dgm:t>
    </dgm:pt>
  </dgm:ptLst>
  <dgm:cxnLst>
    <dgm:cxn modelId="{1429D81C-22BA-F244-8F34-4E1BA8859B97}" type="presOf" srcId="{6455DC26-EA59-4AFF-B50A-293DF2746DE7}" destId="{F0331B91-31D1-48ED-8AE0-52F9B45008A5}" srcOrd="0" destOrd="0" presId="urn:microsoft.com/office/officeart/2005/8/layout/arrow3"/>
    <dgm:cxn modelId="{858F2254-907C-9246-AA1F-3D23B92FE327}" type="presOf" srcId="{CF344441-6E1E-4859-B80A-E851841F88F9}" destId="{7D7FA95E-A408-4761-9729-EC0D9284F76F}" srcOrd="0" destOrd="0" presId="urn:microsoft.com/office/officeart/2005/8/layout/arrow3"/>
    <dgm:cxn modelId="{F90A4E8E-B51B-4551-B882-36FA37F5B3FC}" srcId="{CF344441-6E1E-4859-B80A-E851841F88F9}" destId="{6455DC26-EA59-4AFF-B50A-293DF2746DE7}" srcOrd="0" destOrd="0" parTransId="{F99E4490-AD2A-499A-97B3-8B007BDFDC90}" sibTransId="{6017A32A-082A-4DC4-BE4E-32F2B0146143}"/>
    <dgm:cxn modelId="{D659A7FC-3E99-4A7B-8D11-B4972C483F0A}" srcId="{CF344441-6E1E-4859-B80A-E851841F88F9}" destId="{E726B5A6-FCA7-4DB8-98AF-610CA1A245B0}" srcOrd="1" destOrd="0" parTransId="{472E13C0-F73A-4824-9F8A-477E5A1E3340}" sibTransId="{6F218DE9-900F-4D23-A9FD-7ACDB898ABA1}"/>
    <dgm:cxn modelId="{8C0519D7-7286-4A43-98C2-CACCD1DD4F21}" type="presOf" srcId="{E726B5A6-FCA7-4DB8-98AF-610CA1A245B0}" destId="{A3F9F715-2FF6-49AA-996F-14823D29EAD2}" srcOrd="0" destOrd="0" presId="urn:microsoft.com/office/officeart/2005/8/layout/arrow3"/>
    <dgm:cxn modelId="{FBB26CFB-78F8-5342-9AF1-4DFC40F303CB}" type="presParOf" srcId="{7D7FA95E-A408-4761-9729-EC0D9284F76F}" destId="{4572320C-BB29-4A9C-A6B4-C6CAE304B235}" srcOrd="0" destOrd="0" presId="urn:microsoft.com/office/officeart/2005/8/layout/arrow3"/>
    <dgm:cxn modelId="{3436D83D-338D-8E49-A2BE-0951B46384F5}" type="presParOf" srcId="{7D7FA95E-A408-4761-9729-EC0D9284F76F}" destId="{4D33CC6A-DC84-41E4-AE84-99595732BCA1}" srcOrd="1" destOrd="0" presId="urn:microsoft.com/office/officeart/2005/8/layout/arrow3"/>
    <dgm:cxn modelId="{D5A580B5-73B4-E844-B1A3-5D46A0215495}" type="presParOf" srcId="{7D7FA95E-A408-4761-9729-EC0D9284F76F}" destId="{F0331B91-31D1-48ED-8AE0-52F9B45008A5}" srcOrd="2" destOrd="0" presId="urn:microsoft.com/office/officeart/2005/8/layout/arrow3"/>
    <dgm:cxn modelId="{F7619C23-163C-314E-AEDC-E1BE41653EE5}" type="presParOf" srcId="{7D7FA95E-A408-4761-9729-EC0D9284F76F}" destId="{B708F32D-9256-49E7-9CFD-024898104D20}" srcOrd="3" destOrd="0" presId="urn:microsoft.com/office/officeart/2005/8/layout/arrow3"/>
    <dgm:cxn modelId="{FF828738-D72C-0146-A716-28234504F158}" type="presParOf" srcId="{7D7FA95E-A408-4761-9729-EC0D9284F76F}" destId="{A3F9F715-2FF6-49AA-996F-14823D29EAD2}"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5DF34-8D48-4735-B79D-F7E27B722C1A}">
      <dsp:nvSpPr>
        <dsp:cNvPr id="0" name=""/>
        <dsp:cNvSpPr/>
      </dsp:nvSpPr>
      <dsp:spPr>
        <a:xfrm>
          <a:off x="1280174" y="279399"/>
          <a:ext cx="2987040" cy="2987040"/>
        </a:xfrm>
        <a:prstGeom prst="pie">
          <a:avLst>
            <a:gd name="adj1" fmla="val 16200000"/>
            <a:gd name="adj2" fmla="val 18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PET</a:t>
          </a:r>
        </a:p>
        <a:p>
          <a:pPr lvl="0" algn="ctr" defTabSz="1244600">
            <a:lnSpc>
              <a:spcPct val="90000"/>
            </a:lnSpc>
            <a:spcBef>
              <a:spcPct val="0"/>
            </a:spcBef>
            <a:spcAft>
              <a:spcPct val="35000"/>
            </a:spcAft>
          </a:pPr>
          <a:r>
            <a:rPr lang="en-US" sz="1600" kern="1200" dirty="0" smtClean="0"/>
            <a:t>(functional)</a:t>
          </a:r>
          <a:endParaRPr lang="en-US" sz="1600" kern="1200" dirty="0"/>
        </a:p>
      </dsp:txBody>
      <dsp:txXfrm>
        <a:off x="2904199" y="830579"/>
        <a:ext cx="1013460" cy="995680"/>
      </dsp:txXfrm>
    </dsp:sp>
    <dsp:sp modelId="{898A3C3B-46B2-4A70-A57E-7EF285D8C7DC}">
      <dsp:nvSpPr>
        <dsp:cNvPr id="0" name=""/>
        <dsp:cNvSpPr/>
      </dsp:nvSpPr>
      <dsp:spPr>
        <a:xfrm>
          <a:off x="1233703" y="518158"/>
          <a:ext cx="2987040" cy="2987040"/>
        </a:xfrm>
        <a:prstGeom prst="pie">
          <a:avLst>
            <a:gd name="adj1" fmla="val 1800000"/>
            <a:gd name="adj2" fmla="val 90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90"/>
              </a:solidFill>
            </a:rPr>
            <a:t>Radio/particle Therapy</a:t>
          </a:r>
          <a:endParaRPr lang="en-US" sz="2100" kern="1200" dirty="0">
            <a:solidFill>
              <a:srgbClr val="000090"/>
            </a:solidFill>
          </a:endParaRPr>
        </a:p>
      </dsp:txBody>
      <dsp:txXfrm>
        <a:off x="2051583" y="2402838"/>
        <a:ext cx="1351280" cy="924560"/>
      </dsp:txXfrm>
    </dsp:sp>
    <dsp:sp modelId="{1D0462A0-E0B4-4CF6-9B17-2CC1E23C7FA1}">
      <dsp:nvSpPr>
        <dsp:cNvPr id="0" name=""/>
        <dsp:cNvSpPr/>
      </dsp:nvSpPr>
      <dsp:spPr>
        <a:xfrm>
          <a:off x="1185193" y="279404"/>
          <a:ext cx="2987040" cy="2987040"/>
        </a:xfrm>
        <a:prstGeom prst="pie">
          <a:avLst>
            <a:gd name="adj1" fmla="val 90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X-Ray</a:t>
          </a:r>
        </a:p>
        <a:p>
          <a:pPr lvl="0" algn="ctr" defTabSz="1066800">
            <a:lnSpc>
              <a:spcPct val="90000"/>
            </a:lnSpc>
            <a:spcBef>
              <a:spcPct val="0"/>
            </a:spcBef>
            <a:spcAft>
              <a:spcPct val="35000"/>
            </a:spcAft>
          </a:pPr>
          <a:r>
            <a:rPr lang="en-US" sz="1300" kern="1200" dirty="0" smtClean="0"/>
            <a:t>(Morphological)</a:t>
          </a:r>
        </a:p>
      </dsp:txBody>
      <dsp:txXfrm>
        <a:off x="1505233" y="866144"/>
        <a:ext cx="1013460" cy="9956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5DF34-8D48-4735-B79D-F7E27B722C1A}">
      <dsp:nvSpPr>
        <dsp:cNvPr id="0" name=""/>
        <dsp:cNvSpPr/>
      </dsp:nvSpPr>
      <dsp:spPr>
        <a:xfrm>
          <a:off x="1432573" y="279399"/>
          <a:ext cx="2987040" cy="2987040"/>
        </a:xfrm>
        <a:prstGeom prst="pie">
          <a:avLst>
            <a:gd name="adj1" fmla="val 16200000"/>
            <a:gd name="adj2" fmla="val 18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00FF"/>
              </a:solidFill>
            </a:rPr>
            <a:t>PET</a:t>
          </a:r>
        </a:p>
        <a:p>
          <a:pPr lvl="0" algn="ctr" defTabSz="1244600">
            <a:lnSpc>
              <a:spcPct val="90000"/>
            </a:lnSpc>
            <a:spcBef>
              <a:spcPct val="0"/>
            </a:spcBef>
            <a:spcAft>
              <a:spcPct val="35000"/>
            </a:spcAft>
          </a:pPr>
          <a:r>
            <a:rPr lang="en-US" sz="1600" kern="1200" dirty="0" smtClean="0">
              <a:solidFill>
                <a:srgbClr val="0000FF"/>
              </a:solidFill>
            </a:rPr>
            <a:t>(functional)</a:t>
          </a:r>
          <a:endParaRPr lang="en-US" sz="1600" kern="1200" dirty="0">
            <a:solidFill>
              <a:srgbClr val="0000FF"/>
            </a:solidFill>
          </a:endParaRPr>
        </a:p>
      </dsp:txBody>
      <dsp:txXfrm>
        <a:off x="3056598" y="830579"/>
        <a:ext cx="1013460" cy="995680"/>
      </dsp:txXfrm>
    </dsp:sp>
    <dsp:sp modelId="{898A3C3B-46B2-4A70-A57E-7EF285D8C7DC}">
      <dsp:nvSpPr>
        <dsp:cNvPr id="0" name=""/>
        <dsp:cNvSpPr/>
      </dsp:nvSpPr>
      <dsp:spPr>
        <a:xfrm>
          <a:off x="1233703" y="380994"/>
          <a:ext cx="2987040" cy="2987040"/>
        </a:xfrm>
        <a:prstGeom prst="pie">
          <a:avLst>
            <a:gd name="adj1" fmla="val 1800000"/>
            <a:gd name="adj2" fmla="val 90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Radio/particle Therapy</a:t>
          </a:r>
          <a:endParaRPr lang="en-US" sz="2100" kern="1200" dirty="0">
            <a:solidFill>
              <a:schemeClr val="bg1"/>
            </a:solidFill>
          </a:endParaRPr>
        </a:p>
      </dsp:txBody>
      <dsp:txXfrm>
        <a:off x="2051583" y="2265674"/>
        <a:ext cx="1351280" cy="924560"/>
      </dsp:txXfrm>
    </dsp:sp>
    <dsp:sp modelId="{1D0462A0-E0B4-4CF6-9B17-2CC1E23C7FA1}">
      <dsp:nvSpPr>
        <dsp:cNvPr id="0" name=""/>
        <dsp:cNvSpPr/>
      </dsp:nvSpPr>
      <dsp:spPr>
        <a:xfrm>
          <a:off x="1185193" y="279404"/>
          <a:ext cx="2987040" cy="2987040"/>
        </a:xfrm>
        <a:prstGeom prst="pie">
          <a:avLst>
            <a:gd name="adj1" fmla="val 90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X-Ray</a:t>
          </a:r>
        </a:p>
        <a:p>
          <a:pPr lvl="0" algn="ctr" defTabSz="1066800">
            <a:lnSpc>
              <a:spcPct val="90000"/>
            </a:lnSpc>
            <a:spcBef>
              <a:spcPct val="0"/>
            </a:spcBef>
            <a:spcAft>
              <a:spcPct val="35000"/>
            </a:spcAft>
          </a:pPr>
          <a:r>
            <a:rPr lang="en-US" sz="1300" kern="1200" dirty="0" smtClean="0"/>
            <a:t>(Morphological)</a:t>
          </a:r>
        </a:p>
      </dsp:txBody>
      <dsp:txXfrm>
        <a:off x="1505233" y="866144"/>
        <a:ext cx="1013460" cy="9956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5DF34-8D48-4735-B79D-F7E27B722C1A}">
      <dsp:nvSpPr>
        <dsp:cNvPr id="0" name=""/>
        <dsp:cNvSpPr/>
      </dsp:nvSpPr>
      <dsp:spPr>
        <a:xfrm>
          <a:off x="1280174" y="279399"/>
          <a:ext cx="2987040" cy="2987040"/>
        </a:xfrm>
        <a:prstGeom prst="pie">
          <a:avLst>
            <a:gd name="adj1" fmla="val 16200000"/>
            <a:gd name="adj2" fmla="val 18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PET</a:t>
          </a:r>
        </a:p>
        <a:p>
          <a:pPr lvl="0" algn="ctr" defTabSz="1244600">
            <a:lnSpc>
              <a:spcPct val="90000"/>
            </a:lnSpc>
            <a:spcBef>
              <a:spcPct val="0"/>
            </a:spcBef>
            <a:spcAft>
              <a:spcPct val="35000"/>
            </a:spcAft>
          </a:pPr>
          <a:r>
            <a:rPr lang="en-US" sz="1600" kern="1200" dirty="0" smtClean="0"/>
            <a:t>(functional)</a:t>
          </a:r>
          <a:endParaRPr lang="en-US" sz="1600" kern="1200" dirty="0"/>
        </a:p>
      </dsp:txBody>
      <dsp:txXfrm>
        <a:off x="2904199" y="830579"/>
        <a:ext cx="1013460" cy="995680"/>
      </dsp:txXfrm>
    </dsp:sp>
    <dsp:sp modelId="{898A3C3B-46B2-4A70-A57E-7EF285D8C7DC}">
      <dsp:nvSpPr>
        <dsp:cNvPr id="0" name=""/>
        <dsp:cNvSpPr/>
      </dsp:nvSpPr>
      <dsp:spPr>
        <a:xfrm>
          <a:off x="1233703" y="380994"/>
          <a:ext cx="2987040" cy="2987040"/>
        </a:xfrm>
        <a:prstGeom prst="pie">
          <a:avLst>
            <a:gd name="adj1" fmla="val 1800000"/>
            <a:gd name="adj2" fmla="val 90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Radio/particle Therapy</a:t>
          </a:r>
          <a:endParaRPr lang="en-US" sz="2100" kern="1200" dirty="0">
            <a:solidFill>
              <a:schemeClr val="bg1"/>
            </a:solidFill>
          </a:endParaRPr>
        </a:p>
      </dsp:txBody>
      <dsp:txXfrm>
        <a:off x="2051583" y="2265674"/>
        <a:ext cx="1351280" cy="924560"/>
      </dsp:txXfrm>
    </dsp:sp>
    <dsp:sp modelId="{1D0462A0-E0B4-4CF6-9B17-2CC1E23C7FA1}">
      <dsp:nvSpPr>
        <dsp:cNvPr id="0" name=""/>
        <dsp:cNvSpPr/>
      </dsp:nvSpPr>
      <dsp:spPr>
        <a:xfrm>
          <a:off x="990588" y="279404"/>
          <a:ext cx="2987040" cy="2987040"/>
        </a:xfrm>
        <a:prstGeom prst="pie">
          <a:avLst>
            <a:gd name="adj1" fmla="val 90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0000"/>
              </a:solidFill>
            </a:rPr>
            <a:t>X-Ray</a:t>
          </a:r>
        </a:p>
        <a:p>
          <a:pPr lvl="0" algn="ctr" defTabSz="1066800">
            <a:lnSpc>
              <a:spcPct val="90000"/>
            </a:lnSpc>
            <a:spcBef>
              <a:spcPct val="0"/>
            </a:spcBef>
            <a:spcAft>
              <a:spcPct val="35000"/>
            </a:spcAft>
          </a:pPr>
          <a:r>
            <a:rPr lang="en-US" sz="1300" kern="1200" dirty="0" smtClean="0">
              <a:solidFill>
                <a:srgbClr val="FF0000"/>
              </a:solidFill>
            </a:rPr>
            <a:t>(Morphological</a:t>
          </a:r>
          <a:r>
            <a:rPr lang="en-US" sz="1300" kern="1200" dirty="0" smtClean="0"/>
            <a:t>)</a:t>
          </a:r>
        </a:p>
      </dsp:txBody>
      <dsp:txXfrm>
        <a:off x="1310628" y="866144"/>
        <a:ext cx="1013460" cy="9956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2320C-BB29-4A9C-A6B4-C6CAE304B235}">
      <dsp:nvSpPr>
        <dsp:cNvPr id="0" name=""/>
        <dsp:cNvSpPr/>
      </dsp:nvSpPr>
      <dsp:spPr>
        <a:xfrm rot="21300000">
          <a:off x="456779" y="730821"/>
          <a:ext cx="4196627" cy="367157"/>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33CC6A-DC84-41E4-AE84-99595732BCA1}">
      <dsp:nvSpPr>
        <dsp:cNvPr id="0" name=""/>
        <dsp:cNvSpPr/>
      </dsp:nvSpPr>
      <dsp:spPr>
        <a:xfrm flipV="1">
          <a:off x="613222" y="39758"/>
          <a:ext cx="1533055" cy="834884"/>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331B91-31D1-48ED-8AE0-52F9B45008A5}">
      <dsp:nvSpPr>
        <dsp:cNvPr id="0" name=""/>
        <dsp:cNvSpPr/>
      </dsp:nvSpPr>
      <dsp:spPr>
        <a:xfrm>
          <a:off x="2026479" y="0"/>
          <a:ext cx="2999098" cy="768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t>Functional &amp; morphological imaging</a:t>
          </a:r>
        </a:p>
        <a:p>
          <a:pPr lvl="0" algn="l" defTabSz="800100">
            <a:lnSpc>
              <a:spcPct val="90000"/>
            </a:lnSpc>
            <a:spcBef>
              <a:spcPct val="0"/>
            </a:spcBef>
            <a:spcAft>
              <a:spcPct val="35000"/>
            </a:spcAft>
          </a:pPr>
          <a:r>
            <a:rPr lang="en-US" sz="1800" kern="1200" dirty="0" smtClean="0"/>
            <a:t>Low dose rate for PET</a:t>
          </a:r>
          <a:endParaRPr lang="en-US" sz="1800" kern="1200" dirty="0"/>
        </a:p>
      </dsp:txBody>
      <dsp:txXfrm>
        <a:off x="2026479" y="0"/>
        <a:ext cx="2999098" cy="768096"/>
      </dsp:txXfrm>
    </dsp:sp>
    <dsp:sp modelId="{B708F32D-9256-49E7-9CFD-024898104D20}">
      <dsp:nvSpPr>
        <dsp:cNvPr id="0" name=""/>
        <dsp:cNvSpPr/>
      </dsp:nvSpPr>
      <dsp:spPr>
        <a:xfrm flipV="1">
          <a:off x="2963907" y="914400"/>
          <a:ext cx="1533055" cy="914400"/>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F9F715-2FF6-49AA-996F-14823D29EAD2}">
      <dsp:nvSpPr>
        <dsp:cNvPr id="0" name=""/>
        <dsp:cNvSpPr/>
      </dsp:nvSpPr>
      <dsp:spPr>
        <a:xfrm>
          <a:off x="0" y="1060704"/>
          <a:ext cx="3168315" cy="768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n-US" sz="1800" kern="1200" dirty="0" smtClean="0"/>
            <a:t>High dose rate for CT</a:t>
          </a:r>
        </a:p>
        <a:p>
          <a:pPr lvl="0" algn="l" defTabSz="800100">
            <a:lnSpc>
              <a:spcPct val="90000"/>
            </a:lnSpc>
            <a:spcBef>
              <a:spcPct val="0"/>
            </a:spcBef>
            <a:spcAft>
              <a:spcPct val="35000"/>
            </a:spcAft>
          </a:pPr>
          <a:r>
            <a:rPr lang="en-US" sz="1800" kern="1200" dirty="0" smtClean="0"/>
            <a:t>PET/CT mostly not really simultaneous</a:t>
          </a:r>
          <a:endParaRPr lang="en-US" sz="1800" kern="1200" dirty="0"/>
        </a:p>
      </dsp:txBody>
      <dsp:txXfrm>
        <a:off x="0" y="1060704"/>
        <a:ext cx="3168315" cy="76809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8.png"/><Relationship Id="rId2" Type="http://schemas.openxmlformats.org/officeDocument/2006/relationships/image" Target="../media/image3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defRPr sz="1200" b="0">
                <a:latin typeface="Arial" charset="0"/>
              </a:defRPr>
            </a:lvl1pPr>
          </a:lstStyle>
          <a:p>
            <a:pPr>
              <a:defRPr/>
            </a:pPr>
            <a:endParaRPr lang="nb-NO"/>
          </a:p>
        </p:txBody>
      </p:sp>
      <p:sp>
        <p:nvSpPr>
          <p:cNvPr id="337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b="0">
                <a:latin typeface="Arial" charset="0"/>
              </a:defRPr>
            </a:lvl1pPr>
          </a:lstStyle>
          <a:p>
            <a:pPr>
              <a:defRPr/>
            </a:pPr>
            <a:endParaRPr lang="nb-NO"/>
          </a:p>
        </p:txBody>
      </p:sp>
      <p:sp>
        <p:nvSpPr>
          <p:cNvPr id="337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defRPr sz="1200" b="0">
                <a:latin typeface="Arial" charset="0"/>
              </a:defRPr>
            </a:lvl1pPr>
          </a:lstStyle>
          <a:p>
            <a:pPr>
              <a:defRPr/>
            </a:pPr>
            <a:endParaRPr lang="nb-NO"/>
          </a:p>
        </p:txBody>
      </p:sp>
      <p:sp>
        <p:nvSpPr>
          <p:cNvPr id="337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defRPr sz="1200" b="0">
                <a:latin typeface="Arial" charset="0"/>
              </a:defRPr>
            </a:lvl1pPr>
          </a:lstStyle>
          <a:p>
            <a:pPr>
              <a:defRPr/>
            </a:pPr>
            <a:fld id="{242D64C7-7F95-407F-BF99-7A15F4C0D55F}" type="slidenum">
              <a:rPr lang="nb-NO"/>
              <a:pPr>
                <a:defRPr/>
              </a:pPr>
              <a:t>‹#›</a:t>
            </a:fld>
            <a:endParaRPr lang="nb-NO"/>
          </a:p>
        </p:txBody>
      </p:sp>
    </p:spTree>
    <p:extLst>
      <p:ext uri="{BB962C8B-B14F-4D97-AF65-F5344CB8AC3E}">
        <p14:creationId xmlns:p14="http://schemas.microsoft.com/office/powerpoint/2010/main" val="29126631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defRPr sz="1200" b="0">
                <a:latin typeface="Arial" charset="0"/>
              </a:defRPr>
            </a:lvl1pPr>
          </a:lstStyle>
          <a:p>
            <a:pPr>
              <a:defRPr/>
            </a:pPr>
            <a:endParaRPr lang="en-US"/>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b="0">
                <a:latin typeface="Arial"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defRPr sz="1200" b="0">
                <a:latin typeface="Arial" charset="0"/>
              </a:defRPr>
            </a:lvl1pPr>
          </a:lstStyle>
          <a:p>
            <a:pPr>
              <a:defRPr/>
            </a:pPr>
            <a:endParaRPr lang="en-US"/>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defRPr sz="1200" b="0">
                <a:latin typeface="Arial" charset="0"/>
              </a:defRPr>
            </a:lvl1pPr>
          </a:lstStyle>
          <a:p>
            <a:pPr>
              <a:defRPr/>
            </a:pPr>
            <a:fld id="{8DEB9F29-4812-4D56-B878-CC4E66C71311}" type="slidenum">
              <a:rPr lang="en-US"/>
              <a:pPr>
                <a:defRPr/>
              </a:pPr>
              <a:t>‹#›</a:t>
            </a:fld>
            <a:endParaRPr lang="en-US"/>
          </a:p>
        </p:txBody>
      </p:sp>
    </p:spTree>
    <p:extLst>
      <p:ext uri="{BB962C8B-B14F-4D97-AF65-F5344CB8AC3E}">
        <p14:creationId xmlns:p14="http://schemas.microsoft.com/office/powerpoint/2010/main" val="28930453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en.wikipedia.org/wiki/Pixel" TargetMode="External"/><Relationship Id="rId4" Type="http://schemas.openxmlformats.org/officeDocument/2006/relationships/hyperlink" Target="http://en.wikipedia.org/wiki/Brightness" TargetMode="External"/><Relationship Id="rId5" Type="http://schemas.openxmlformats.org/officeDocument/2006/relationships/hyperlink" Target="http://en.wikipedia.org/wiki/Servomechanism" TargetMode="External"/><Relationship Id="rId6" Type="http://schemas.openxmlformats.org/officeDocument/2006/relationships/hyperlink" Target="http://en.wikipedia.org/wiki/Latency_(engineering)" TargetMode="External"/><Relationship Id="rId7" Type="http://schemas.openxmlformats.org/officeDocument/2006/relationships/hyperlink" Target="http://en.wikipedia.org/wiki/Signal-to-noise_ratio" TargetMode="External"/><Relationship Id="rId8" Type="http://schemas.openxmlformats.org/officeDocument/2006/relationships/hyperlink" Target="http://en.wikipedia.org/wiki/Contrast_(vision)" TargetMode="External"/><Relationship Id="rId9" Type="http://schemas.openxmlformats.org/officeDocument/2006/relationships/hyperlink" Target="http://en.wikipedia.org/wiki/Fluorophore" TargetMode="External"/><Relationship Id="rId10" Type="http://schemas.openxmlformats.org/officeDocument/2006/relationships/hyperlink" Target="http://en.wikipedia.org/wiki/Transgenic" TargetMode="External"/><Relationship Id="rId11" Type="http://schemas.openxmlformats.org/officeDocument/2006/relationships/hyperlink" Target="http://en.wikipedia.org/wiki/Green_fluorescent_protein" TargetMode="External"/><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DEB9F29-4812-4D56-B878-CC4E66C71311}"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8A30CE8-9486-4563-B4B4-3358FBF5CB54}" type="slidenum">
              <a:rPr lang="en-US"/>
              <a:pPr/>
              <a:t>13</a:t>
            </a:fld>
            <a:endParaRPr lang="en-US"/>
          </a:p>
        </p:txBody>
      </p:sp>
      <p:sp>
        <p:nvSpPr>
          <p:cNvPr id="23757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E4805E3F-6719-4BA6-86AB-C7DE08686C0B}" type="slidenum">
              <a:rPr lang="en-US" sz="1200">
                <a:latin typeface="Times" pitchFamily="18" charset="0"/>
              </a:rPr>
              <a:pPr algn="r" defTabSz="925513">
                <a:lnSpc>
                  <a:spcPct val="100000"/>
                </a:lnSpc>
              </a:pPr>
              <a:t>13</a:t>
            </a:fld>
            <a:endParaRPr lang="en-US" sz="1200">
              <a:latin typeface="Times" pitchFamily="18" charset="0"/>
            </a:endParaRPr>
          </a:p>
        </p:txBody>
      </p:sp>
      <p:sp>
        <p:nvSpPr>
          <p:cNvPr id="237571" name="Rectangle 2"/>
          <p:cNvSpPr>
            <a:spLocks noGrp="1" noRot="1" noChangeAspect="1" noChangeArrowheads="1" noTextEdit="1"/>
          </p:cNvSpPr>
          <p:nvPr>
            <p:ph type="sldImg"/>
          </p:nvPr>
        </p:nvSpPr>
        <p:spPr>
          <a:xfrm>
            <a:off x="1146175" y="687388"/>
            <a:ext cx="4568825" cy="3427412"/>
          </a:xfrm>
          <a:ln/>
        </p:spPr>
      </p:sp>
      <p:sp>
        <p:nvSpPr>
          <p:cNvPr id="237572"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90BB4131-3376-49B8-B382-ABED784AC6E1}" type="slidenum">
              <a:rPr lang="en-GB" smtClean="0"/>
              <a:pPr>
                <a:defRPr/>
              </a:pPr>
              <a:t>15</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376854D9-6260-4BD1-AF52-7664B4295C02}" type="slidenum">
              <a:rPr lang="en-GB" smtClean="0"/>
              <a:pPr/>
              <a:t>16</a:t>
            </a:fld>
            <a:endParaRPr lang="en-GB" smtClean="0"/>
          </a:p>
        </p:txBody>
      </p:sp>
      <p:sp>
        <p:nvSpPr>
          <p:cNvPr id="51203" name="Rectangle 2"/>
          <p:cNvSpPr>
            <a:spLocks noGrp="1" noRot="1" noChangeAspect="1" noChangeArrowheads="1" noTextEdit="1"/>
          </p:cNvSpPr>
          <p:nvPr>
            <p:ph type="sldImg"/>
          </p:nvPr>
        </p:nvSpPr>
        <p:spPr>
          <a:xfrm>
            <a:off x="1146175" y="685800"/>
            <a:ext cx="4572000" cy="3429000"/>
          </a:xfrm>
          <a:ln/>
        </p:spPr>
      </p:sp>
      <p:sp>
        <p:nvSpPr>
          <p:cNvPr id="51204" name="Rectangle 3"/>
          <p:cNvSpPr>
            <a:spLocks noGrp="1" noChangeArrowheads="1"/>
          </p:cNvSpPr>
          <p:nvPr>
            <p:ph type="body" idx="1"/>
          </p:nvPr>
        </p:nvSpPr>
        <p:spPr>
          <a:xfrm>
            <a:off x="915525" y="4341522"/>
            <a:ext cx="5026951" cy="4116005"/>
          </a:xfrm>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8A7B61B2-AEC3-CD42-BF7C-E8F9EDB56EC4}" type="slidenum">
              <a:rPr lang="en-US"/>
              <a:pPr/>
              <a:t>18</a:t>
            </a:fld>
            <a:endParaRPr lang="en-US"/>
          </a:p>
        </p:txBody>
      </p:sp>
      <p:sp>
        <p:nvSpPr>
          <p:cNvPr id="23555"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prstTxWarp prst="textNoShape">
              <a:avLst/>
            </a:prstTxWarp>
          </a:bodyPr>
          <a:lstStyle/>
          <a:p>
            <a:pPr algn="r" defTabSz="925513">
              <a:lnSpc>
                <a:spcPct val="100000"/>
              </a:lnSpc>
            </a:pPr>
            <a:fld id="{F511FCF5-FCCD-6449-96F4-413D4BD40E41}" type="slidenum">
              <a:rPr lang="en-US" sz="1200">
                <a:latin typeface="Times" pitchFamily="-112" charset="0"/>
              </a:rPr>
              <a:pPr algn="r" defTabSz="925513">
                <a:lnSpc>
                  <a:spcPct val="100000"/>
                </a:lnSpc>
              </a:pPr>
              <a:t>18</a:t>
            </a:fld>
            <a:endParaRPr lang="en-US" sz="1200">
              <a:latin typeface="Times" pitchFamily="-112" charset="0"/>
            </a:endParaRPr>
          </a:p>
        </p:txBody>
      </p:sp>
      <p:sp>
        <p:nvSpPr>
          <p:cNvPr id="23556" name="Rectangle 2"/>
          <p:cNvSpPr>
            <a:spLocks noGrp="1" noRot="1" noChangeAspect="1" noChangeArrowheads="1" noTextEdit="1"/>
          </p:cNvSpPr>
          <p:nvPr>
            <p:ph type="sldImg"/>
          </p:nvPr>
        </p:nvSpPr>
        <p:spPr>
          <a:xfrm>
            <a:off x="1146175" y="687388"/>
            <a:ext cx="4568825" cy="3427412"/>
          </a:xfrm>
          <a:ln/>
        </p:spPr>
      </p:sp>
      <p:sp>
        <p:nvSpPr>
          <p:cNvPr id="23557" name="Rectangle 3"/>
          <p:cNvSpPr>
            <a:spLocks noGrp="1" noChangeArrowheads="1"/>
          </p:cNvSpPr>
          <p:nvPr>
            <p:ph type="body" idx="1"/>
          </p:nvPr>
        </p:nvSpPr>
        <p:spPr>
          <a:xfrm>
            <a:off x="914400" y="4343400"/>
            <a:ext cx="5029200" cy="4113213"/>
          </a:xfrm>
          <a:noFill/>
          <a:ln/>
        </p:spPr>
        <p:txBody>
          <a:bodyPr lIns="92619" tIns="46309" rIns="92619" bIns="46309"/>
          <a:lstStyle/>
          <a:p>
            <a:pPr eaLnBrk="1" hangingPunct="1"/>
            <a:endParaRPr lang="en-US">
              <a:latin typeface="Arial" pitchFamily="-112"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DD50B6A-07BA-43FF-9196-601D7935E2FB}" type="slidenum">
              <a:rPr lang="en-US"/>
              <a:pPr/>
              <a:t>19</a:t>
            </a:fld>
            <a:endParaRPr lang="en-US"/>
          </a:p>
        </p:txBody>
      </p:sp>
      <p:sp>
        <p:nvSpPr>
          <p:cNvPr id="239618"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543D62AC-7B14-49BF-BD2F-E08B3844E0EF}" type="slidenum">
              <a:rPr lang="en-US" sz="1200">
                <a:latin typeface="Times" pitchFamily="18" charset="0"/>
              </a:rPr>
              <a:pPr algn="r" defTabSz="925513">
                <a:lnSpc>
                  <a:spcPct val="100000"/>
                </a:lnSpc>
              </a:pPr>
              <a:t>19</a:t>
            </a:fld>
            <a:endParaRPr lang="en-US" sz="1200">
              <a:latin typeface="Times" pitchFamily="18" charset="0"/>
            </a:endParaRPr>
          </a:p>
        </p:txBody>
      </p:sp>
      <p:sp>
        <p:nvSpPr>
          <p:cNvPr id="239619" name="Rectangle 2"/>
          <p:cNvSpPr>
            <a:spLocks noGrp="1" noRot="1" noChangeAspect="1" noChangeArrowheads="1" noTextEdit="1"/>
          </p:cNvSpPr>
          <p:nvPr>
            <p:ph type="sldImg"/>
          </p:nvPr>
        </p:nvSpPr>
        <p:spPr>
          <a:xfrm>
            <a:off x="1146175" y="687388"/>
            <a:ext cx="4568825" cy="3427412"/>
          </a:xfrm>
          <a:ln/>
        </p:spPr>
      </p:sp>
      <p:sp>
        <p:nvSpPr>
          <p:cNvPr id="239620"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88C3E83-4FE4-4B78-8EF0-63C4B75E5236}" type="slidenum">
              <a:rPr lang="en-US"/>
              <a:pPr/>
              <a:t>22</a:t>
            </a:fld>
            <a:endParaRPr lang="en-US"/>
          </a:p>
        </p:txBody>
      </p:sp>
      <p:sp>
        <p:nvSpPr>
          <p:cNvPr id="24781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6F0DD53E-A621-4D4B-AEA7-415F2A253104}" type="slidenum">
              <a:rPr lang="en-US" sz="1200">
                <a:latin typeface="Times" pitchFamily="18" charset="0"/>
              </a:rPr>
              <a:pPr algn="r" defTabSz="925513">
                <a:lnSpc>
                  <a:spcPct val="100000"/>
                </a:lnSpc>
              </a:pPr>
              <a:t>22</a:t>
            </a:fld>
            <a:endParaRPr lang="en-US" sz="1200">
              <a:latin typeface="Times" pitchFamily="18" charset="0"/>
            </a:endParaRPr>
          </a:p>
        </p:txBody>
      </p:sp>
      <p:sp>
        <p:nvSpPr>
          <p:cNvPr id="247811" name="Rectangle 2"/>
          <p:cNvSpPr>
            <a:spLocks noGrp="1" noRot="1" noChangeAspect="1" noChangeArrowheads="1" noTextEdit="1"/>
          </p:cNvSpPr>
          <p:nvPr>
            <p:ph type="sldImg"/>
          </p:nvPr>
        </p:nvSpPr>
        <p:spPr>
          <a:xfrm>
            <a:off x="1146175" y="687388"/>
            <a:ext cx="4568825" cy="3427412"/>
          </a:xfrm>
          <a:ln/>
        </p:spPr>
      </p:sp>
      <p:sp>
        <p:nvSpPr>
          <p:cNvPr id="247812"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A1F08-30FD-443F-9323-4A555718C71D}" type="slidenum">
              <a:rPr lang="en-US"/>
              <a:pPr/>
              <a:t>2</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070466-A215-45F8-9916-9720695EA04D}" type="slidenum">
              <a:rPr lang="en-US"/>
              <a:pPr/>
              <a:t>26</a:t>
            </a:fld>
            <a:endParaRPr lang="en-US"/>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A1F08-30FD-443F-9323-4A555718C71D}" type="slidenum">
              <a:rPr lang="en-US"/>
              <a:pPr/>
              <a:t>27</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02CA62-5A41-45ED-A5A4-FBC2D0FCE675}" type="slidenum">
              <a:rPr lang="en-US"/>
              <a:pPr/>
              <a:t>30</a:t>
            </a:fld>
            <a:endParaRPr lang="en-US"/>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A1F08-30FD-443F-9323-4A555718C71D}" type="slidenum">
              <a:rPr lang="en-US"/>
              <a:pPr/>
              <a:t>31</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GB" smtClean="0"/>
          </a:p>
        </p:txBody>
      </p:sp>
      <p:sp>
        <p:nvSpPr>
          <p:cNvPr id="82948" name="Slide Number Placeholder 3"/>
          <p:cNvSpPr>
            <a:spLocks noGrp="1"/>
          </p:cNvSpPr>
          <p:nvPr>
            <p:ph type="sldNum" sz="quarter" idx="5"/>
          </p:nvPr>
        </p:nvSpPr>
        <p:spPr>
          <a:noFill/>
        </p:spPr>
        <p:txBody>
          <a:bodyPr/>
          <a:lstStyle/>
          <a:p>
            <a:fld id="{139D0071-C2C4-456A-9CE1-2C334D7D2894}" type="slidenum">
              <a:rPr lang="en-US" smtClean="0"/>
              <a:pPr/>
              <a:t>34</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CFD879DF-D35C-45C5-8493-F5E00406B0CD}" type="slidenum">
              <a:rPr lang="en-US" smtClean="0"/>
              <a:pPr/>
              <a:t>35</a:t>
            </a:fld>
            <a:endParaRPr lang="en-US" smtClean="0"/>
          </a:p>
        </p:txBody>
      </p:sp>
      <p:sp>
        <p:nvSpPr>
          <p:cNvPr id="86019"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eaLnBrk="0" hangingPunct="0"/>
            <a:fld id="{5229952A-78FC-45EF-BBA0-5DC22D9E337A}" type="slidenum">
              <a:rPr lang="en-US" sz="1200">
                <a:latin typeface="Times" pitchFamily="18" charset="0"/>
              </a:rPr>
              <a:pPr algn="r" defTabSz="925513" eaLnBrk="0" hangingPunct="0"/>
              <a:t>35</a:t>
            </a:fld>
            <a:endParaRPr lang="en-US" sz="1200">
              <a:latin typeface="Times" pitchFamily="18" charset="0"/>
            </a:endParaRPr>
          </a:p>
        </p:txBody>
      </p:sp>
      <p:sp>
        <p:nvSpPr>
          <p:cNvPr id="86020" name="Rectangle 2"/>
          <p:cNvSpPr>
            <a:spLocks noGrp="1" noRot="1" noChangeAspect="1" noChangeArrowheads="1" noTextEdit="1"/>
          </p:cNvSpPr>
          <p:nvPr>
            <p:ph type="sldImg"/>
          </p:nvPr>
        </p:nvSpPr>
        <p:spPr>
          <a:xfrm>
            <a:off x="1143000" y="688975"/>
            <a:ext cx="4568825" cy="3427413"/>
          </a:xfrm>
          <a:ln/>
        </p:spPr>
      </p:sp>
      <p:sp>
        <p:nvSpPr>
          <p:cNvPr id="86021" name="Rectangle 3"/>
          <p:cNvSpPr>
            <a:spLocks noGrp="1" noChangeArrowheads="1"/>
          </p:cNvSpPr>
          <p:nvPr>
            <p:ph type="body" idx="1"/>
          </p:nvPr>
        </p:nvSpPr>
        <p:spPr>
          <a:xfrm>
            <a:off x="914400" y="4343400"/>
            <a:ext cx="5029200" cy="4111625"/>
          </a:xfrm>
          <a:noFill/>
          <a:ln/>
        </p:spPr>
        <p:txBody>
          <a:bodyPr lIns="92619" tIns="46309" rIns="92619" bIns="46309"/>
          <a:lstStyle/>
          <a:p>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36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90A7EC-F195-46BC-AB63-D97792F18D64}" type="slidenum">
              <a:rPr lang="en-US"/>
              <a:pPr/>
              <a:t>3</a:t>
            </a:fld>
            <a:endParaRPr lang="en-US"/>
          </a:p>
        </p:txBody>
      </p:sp>
      <p:sp>
        <p:nvSpPr>
          <p:cNvPr id="346114" name="Rectangle 2"/>
          <p:cNvSpPr>
            <a:spLocks noGrp="1" noRot="1" noChangeAspect="1" noChangeArrowheads="1" noTextEdit="1"/>
          </p:cNvSpPr>
          <p:nvPr>
            <p:ph type="sldImg"/>
          </p:nvPr>
        </p:nvSpPr>
        <p:spPr>
          <a:ln/>
        </p:spPr>
      </p:sp>
      <p:sp>
        <p:nvSpPr>
          <p:cNvPr id="34611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39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40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7200"/>
          </a:xfrm>
          <a:prstGeom prst="rect">
            <a:avLst/>
          </a:prstGeom>
          <a:ln/>
        </p:spPr>
        <p:txBody>
          <a:bodyPr/>
          <a:lstStyle/>
          <a:p>
            <a:fld id="{3343686D-67FC-43B2-8920-C95AD2B8BA65}" type="slidenum">
              <a:rPr lang="en-US"/>
              <a:pPr/>
              <a:t>43</a:t>
            </a:fld>
            <a:endParaRPr lang="en-US"/>
          </a:p>
        </p:txBody>
      </p:sp>
      <p:sp>
        <p:nvSpPr>
          <p:cNvPr id="718850" name="Rectangle 2"/>
          <p:cNvSpPr>
            <a:spLocks noGrp="1" noRot="1" noChangeAspect="1" noChangeArrowheads="1" noTextEdit="1"/>
          </p:cNvSpPr>
          <p:nvPr>
            <p:ph type="sldImg"/>
          </p:nvPr>
        </p:nvSpPr>
        <p:spPr>
          <a:ln/>
        </p:spPr>
      </p:sp>
      <p:sp>
        <p:nvSpPr>
          <p:cNvPr id="71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A1F08-30FD-443F-9323-4A555718C71D}" type="slidenum">
              <a:rPr lang="en-US"/>
              <a:pPr/>
              <a:t>45</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pPr eaLnBrk="1" hangingPunct="1"/>
            <a:endParaRPr lang="en-US">
              <a:latin typeface="Arial" pitchFamily="-112" charset="0"/>
            </a:endParaRPr>
          </a:p>
        </p:txBody>
      </p:sp>
      <p:sp>
        <p:nvSpPr>
          <p:cNvPr id="20484" name="Slide Number Placeholder 3"/>
          <p:cNvSpPr>
            <a:spLocks noGrp="1"/>
          </p:cNvSpPr>
          <p:nvPr>
            <p:ph type="sldNum" sz="quarter" idx="5"/>
          </p:nvPr>
        </p:nvSpPr>
        <p:spPr>
          <a:noFill/>
        </p:spPr>
        <p:txBody>
          <a:bodyPr/>
          <a:lstStyle/>
          <a:p>
            <a:fld id="{D31C439E-33F2-3041-907C-CB8A76A1C156}" type="slidenum">
              <a:rPr lang="en-GB"/>
              <a:pPr/>
              <a:t>47</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4843DCE-208A-3347-834B-455ECD497689}" type="slidenum">
              <a:rPr lang="en-US"/>
              <a:pPr/>
              <a:t>48</a:t>
            </a:fld>
            <a:endParaRPr lang="en-US"/>
          </a:p>
        </p:txBody>
      </p:sp>
      <p:sp>
        <p:nvSpPr>
          <p:cNvPr id="21507" name="Rectangle 2"/>
          <p:cNvSpPr>
            <a:spLocks noGrp="1" noRot="1" noChangeAspect="1" noChangeArrowheads="1" noTextEdit="1"/>
          </p:cNvSpPr>
          <p:nvPr>
            <p:ph type="sldImg"/>
          </p:nvPr>
        </p:nvSpPr>
        <p:spPr>
          <a:xfrm>
            <a:off x="1143000" y="684213"/>
            <a:ext cx="4573588" cy="3430587"/>
          </a:xfrm>
          <a:ln/>
        </p:spPr>
      </p:sp>
      <p:sp>
        <p:nvSpPr>
          <p:cNvPr id="21508" name="Rectangle 3"/>
          <p:cNvSpPr>
            <a:spLocks noGrp="1" noChangeArrowheads="1"/>
          </p:cNvSpPr>
          <p:nvPr>
            <p:ph type="body" idx="1"/>
          </p:nvPr>
        </p:nvSpPr>
        <p:spPr>
          <a:xfrm>
            <a:off x="684213" y="4343400"/>
            <a:ext cx="5489575" cy="4116388"/>
          </a:xfrm>
          <a:noFill/>
          <a:ln/>
        </p:spPr>
        <p:txBody>
          <a:bodyPr/>
          <a:lstStyle/>
          <a:p>
            <a:pPr eaLnBrk="1" hangingPunct="1">
              <a:spcBef>
                <a:spcPct val="0"/>
              </a:spcBef>
            </a:pPr>
            <a:endParaRPr lang="de-DE">
              <a:latin typeface="Arial" pitchFamily="-112"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dirty="0" smtClean="0"/>
              <a:t>The detected light originating from an illuminated volume element within the specimen represents one </a:t>
            </a:r>
            <a:r>
              <a:rPr lang="en-US" sz="1000" dirty="0" smtClean="0">
                <a:hlinkClick r:id="rId3" action="ppaction://hlinkfile" tooltip="Pixel"/>
              </a:rPr>
              <a:t>pixel</a:t>
            </a:r>
            <a:r>
              <a:rPr lang="en-US" sz="1000" dirty="0" smtClean="0"/>
              <a:t> in the resulting image. As the laser scans over the plane of interest, a whole image is obtained pixel-by-pixel and line-by-line, whereas the </a:t>
            </a:r>
            <a:r>
              <a:rPr lang="en-US" sz="1000" dirty="0" smtClean="0">
                <a:hlinkClick r:id="rId4" action="ppaction://hlinkfile" tooltip="Brightness"/>
              </a:rPr>
              <a:t>brightness</a:t>
            </a:r>
            <a:r>
              <a:rPr lang="en-US" sz="1000" dirty="0" smtClean="0"/>
              <a:t> of a resulting image pixel corresponds to the relative intensity of detected fluorescent light. The beam is scanned across the sample in the horizontal plane by using one or more (</a:t>
            </a:r>
            <a:r>
              <a:rPr lang="en-US" sz="1000" dirty="0" smtClean="0">
                <a:hlinkClick r:id="rId5" action="ppaction://hlinkfile" tooltip="Servomechanism"/>
              </a:rPr>
              <a:t>servo</a:t>
            </a:r>
            <a:r>
              <a:rPr lang="en-US" sz="1000" dirty="0" smtClean="0"/>
              <a:t> controlled) oscillating mirrors. This scanning method usually has a low reaction </a:t>
            </a:r>
            <a:r>
              <a:rPr lang="en-US" sz="1000" dirty="0" smtClean="0">
                <a:hlinkClick r:id="rId6" action="ppaction://hlinkfile" tooltip="Latency (engineering)"/>
              </a:rPr>
              <a:t>latency</a:t>
            </a:r>
            <a:r>
              <a:rPr lang="en-US" sz="1000" dirty="0" smtClean="0"/>
              <a:t> and the scan speed can be varied. Slower scans provide a better </a:t>
            </a:r>
            <a:r>
              <a:rPr lang="en-US" sz="1000" dirty="0" smtClean="0">
                <a:hlinkClick r:id="rId7" action="ppaction://hlinkfile" tooltip="Signal-to-noise ratio"/>
              </a:rPr>
              <a:t>signal-to-noise ratio</a:t>
            </a:r>
            <a:r>
              <a:rPr lang="en-US" sz="1000" dirty="0" smtClean="0"/>
              <a:t>, resulting in better </a:t>
            </a:r>
            <a:r>
              <a:rPr lang="en-US" sz="1000" dirty="0" smtClean="0">
                <a:hlinkClick r:id="rId8" action="ppaction://hlinkfile" tooltip="Contrast (vision)"/>
              </a:rPr>
              <a:t>contrast</a:t>
            </a:r>
            <a:r>
              <a:rPr lang="en-US" sz="1000" dirty="0" smtClean="0"/>
              <a:t> and higher resolution. Information can be collected from different focal planes by raising or lowering the microscope stage. The computer can generate a three-dimensional picture of a specimen by assembling a stack of these two-dimensional images from successive focal planes.</a:t>
            </a:r>
          </a:p>
          <a:p>
            <a:r>
              <a:rPr lang="en-US" sz="1000" dirty="0" err="1" smtClean="0"/>
              <a:t>Confocal</a:t>
            </a:r>
            <a:r>
              <a:rPr lang="en-US" sz="1000" dirty="0" smtClean="0"/>
              <a:t> microscopy also provides a substantial improvement in lateral resolution and the capacity for direct, noninvasive, serial optical sectioning of intact, thick, living specimens with a minimum of sample preparation.</a:t>
            </a:r>
            <a:r>
              <a:rPr lang="en-US" sz="1000" baseline="30000" dirty="0" smtClean="0">
                <a:hlinkClick r:id="" action="ppaction://hlinkfile"/>
              </a:rPr>
              <a:t>[3]</a:t>
            </a:r>
            <a:r>
              <a:rPr lang="en-US" sz="1000" dirty="0" smtClean="0"/>
              <a:t> Because CLSM depends on fluorescence, a sample usually needs to be treated with </a:t>
            </a:r>
            <a:r>
              <a:rPr lang="en-US" sz="1000" dirty="0" smtClean="0">
                <a:hlinkClick r:id="rId9" action="ppaction://hlinkfile" tooltip="Fluorophore"/>
              </a:rPr>
              <a:t>fluorescent dyes</a:t>
            </a:r>
            <a:r>
              <a:rPr lang="en-US" sz="1000" dirty="0" smtClean="0"/>
              <a:t> to make objects visible. However, the actual dye concentration can be low to minimize the disturbance of biological systems: some instruments can track single fluorescent molecules. Also, </a:t>
            </a:r>
            <a:r>
              <a:rPr lang="en-US" sz="1000" dirty="0" smtClean="0">
                <a:hlinkClick r:id="rId10" action="ppaction://hlinkfile" tooltip="Transgenic"/>
              </a:rPr>
              <a:t>transgenic</a:t>
            </a:r>
            <a:r>
              <a:rPr lang="en-US" sz="1000" dirty="0" smtClean="0"/>
              <a:t> techniques can create organisms that produce their own fluorescent </a:t>
            </a:r>
            <a:r>
              <a:rPr lang="en-US" sz="1000" dirty="0" err="1" smtClean="0"/>
              <a:t>chimeric</a:t>
            </a:r>
            <a:r>
              <a:rPr lang="en-US" sz="1000" dirty="0" smtClean="0"/>
              <a:t> molecules (such as a fusion of GFP, </a:t>
            </a:r>
            <a:r>
              <a:rPr lang="en-US" sz="1000" dirty="0" smtClean="0">
                <a:hlinkClick r:id="rId11" action="ppaction://hlinkfile" tooltip="Green fluorescent protein"/>
              </a:rPr>
              <a:t>green fluorescent protein</a:t>
            </a:r>
            <a:r>
              <a:rPr lang="en-US" sz="1000" dirty="0" smtClean="0"/>
              <a:t> with the protein of interest).</a:t>
            </a:r>
            <a:endParaRPr lang="en-GB" dirty="0"/>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49</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1C9442-6952-654D-87DA-E35A8E03DBA9}" type="slidenum">
              <a:rPr lang="en-US"/>
              <a:pPr/>
              <a:t>50</a:t>
            </a:fld>
            <a:endParaRPr lang="en-US"/>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51</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671DD96-7B03-4508-AFED-6C1FEE9167F9}" type="slidenum">
              <a:rPr lang="en-US"/>
              <a:pPr/>
              <a:t>52</a:t>
            </a:fld>
            <a:endParaRPr lang="en-US"/>
          </a:p>
        </p:txBody>
      </p:sp>
      <p:sp>
        <p:nvSpPr>
          <p:cNvPr id="268290"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2619" tIns="46309" rIns="92619" bIns="46309" anchor="b"/>
          <a:lstStyle/>
          <a:p>
            <a:pPr algn="r" defTabSz="925513">
              <a:lnSpc>
                <a:spcPct val="100000"/>
              </a:lnSpc>
            </a:pPr>
            <a:fld id="{F57610DA-49B5-4ADA-95AF-4A255E9CCCFE}" type="slidenum">
              <a:rPr lang="en-US" sz="1200">
                <a:latin typeface="Times" pitchFamily="18" charset="0"/>
              </a:rPr>
              <a:pPr algn="r" defTabSz="925513">
                <a:lnSpc>
                  <a:spcPct val="100000"/>
                </a:lnSpc>
              </a:pPr>
              <a:t>52</a:t>
            </a:fld>
            <a:endParaRPr lang="en-US" sz="1200">
              <a:latin typeface="Times" pitchFamily="18" charset="0"/>
            </a:endParaRPr>
          </a:p>
        </p:txBody>
      </p:sp>
      <p:sp>
        <p:nvSpPr>
          <p:cNvPr id="268291" name="Rectangle 2"/>
          <p:cNvSpPr>
            <a:spLocks noGrp="1" noRot="1" noChangeAspect="1" noChangeArrowheads="1" noTextEdit="1"/>
          </p:cNvSpPr>
          <p:nvPr>
            <p:ph type="sldImg"/>
          </p:nvPr>
        </p:nvSpPr>
        <p:spPr>
          <a:xfrm>
            <a:off x="1144588" y="687388"/>
            <a:ext cx="4568825" cy="3427412"/>
          </a:xfrm>
          <a:ln/>
        </p:spPr>
      </p:sp>
      <p:sp>
        <p:nvSpPr>
          <p:cNvPr id="268292" name="Rectangle 3"/>
          <p:cNvSpPr>
            <a:spLocks noGrp="1" noChangeArrowheads="1"/>
          </p:cNvSpPr>
          <p:nvPr>
            <p:ph type="body" idx="1"/>
          </p:nvPr>
        </p:nvSpPr>
        <p:spPr>
          <a:xfrm>
            <a:off x="914400" y="4343400"/>
            <a:ext cx="5029200" cy="4113213"/>
          </a:xfrm>
        </p:spPr>
        <p:txBody>
          <a:bodyPr lIns="92619" tIns="46309" rIns="92619" bIns="46309"/>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0D699-D7E2-40A0-A337-7A8CBE98C3EC}" type="slidenum">
              <a:rPr lang="en-US"/>
              <a:pPr/>
              <a:t>5</a:t>
            </a:fld>
            <a:endParaRPr lang="en-US"/>
          </a:p>
        </p:txBody>
      </p:sp>
      <p:sp>
        <p:nvSpPr>
          <p:cNvPr id="276482" name="Rectangle 2"/>
          <p:cNvSpPr>
            <a:spLocks noGrp="1" noRot="1" noChangeAspect="1" noChangeArrowheads="1" noTextEdit="1"/>
          </p:cNvSpPr>
          <p:nvPr>
            <p:ph type="sldImg"/>
          </p:nvPr>
        </p:nvSpPr>
        <p:spPr>
          <a:xfrm>
            <a:off x="1144588" y="685800"/>
            <a:ext cx="4572000" cy="3429000"/>
          </a:xfrm>
          <a:ln/>
        </p:spPr>
      </p:sp>
      <p:sp>
        <p:nvSpPr>
          <p:cNvPr id="276483" name="Rectangle 3"/>
          <p:cNvSpPr>
            <a:spLocks noGrp="1" noChangeArrowheads="1"/>
          </p:cNvSpPr>
          <p:nvPr>
            <p:ph type="body" idx="1"/>
          </p:nvPr>
        </p:nvSpPr>
        <p:spPr>
          <a:xfrm>
            <a:off x="914400" y="4343400"/>
            <a:ext cx="5029200" cy="4114800"/>
          </a:xfrm>
          <a:ln/>
        </p:spPr>
        <p:txBody>
          <a:bodyPr/>
          <a:lstStyle/>
          <a:p>
            <a:endParaRPr lang="fr-CH">
              <a:latin typeface="Helvetica"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A1F08-30FD-443F-9323-4A555718C71D}" type="slidenum">
              <a:rPr lang="en-US"/>
              <a:pPr/>
              <a:t>7</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C139A419-92FF-4ED7-A18B-041A1032FC1B}"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5E527D88-3EB6-4011-9A26-BEA9ABB47091}" type="slidenum">
              <a:rPr lang="en-GB" smtClean="0"/>
              <a:pPr/>
              <a:t>10</a:t>
            </a:fld>
            <a:endParaRPr lang="en-GB" smtClean="0"/>
          </a:p>
        </p:txBody>
      </p:sp>
      <p:sp>
        <p:nvSpPr>
          <p:cNvPr id="55299" name="Rectangle 2"/>
          <p:cNvSpPr>
            <a:spLocks noGrp="1" noRot="1" noChangeAspect="1" noChangeArrowheads="1" noTextEdit="1"/>
          </p:cNvSpPr>
          <p:nvPr>
            <p:ph type="sldImg"/>
          </p:nvPr>
        </p:nvSpPr>
        <p:spPr>
          <a:xfrm>
            <a:off x="1146175" y="685800"/>
            <a:ext cx="4572000" cy="3429000"/>
          </a:xfrm>
          <a:ln/>
        </p:spPr>
      </p:sp>
      <p:sp>
        <p:nvSpPr>
          <p:cNvPr id="55300" name="Rectangle 3"/>
          <p:cNvSpPr>
            <a:spLocks noGrp="1" noChangeArrowheads="1"/>
          </p:cNvSpPr>
          <p:nvPr>
            <p:ph type="body" idx="1"/>
          </p:nvPr>
        </p:nvSpPr>
        <p:spPr>
          <a:xfrm>
            <a:off x="915525" y="4341522"/>
            <a:ext cx="5026951" cy="4116005"/>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78CBEA3B-7A72-47E8-A4CE-E62212F45736}" type="slidenum">
              <a:rPr lang="en-GB" smtClean="0"/>
              <a:pPr/>
              <a:t>11</a:t>
            </a:fld>
            <a:endParaRPr lang="en-GB" smtClean="0"/>
          </a:p>
        </p:txBody>
      </p:sp>
      <p:sp>
        <p:nvSpPr>
          <p:cNvPr id="58371" name="Rectangle 2"/>
          <p:cNvSpPr>
            <a:spLocks noGrp="1" noRot="1" noChangeAspect="1" noChangeArrowheads="1" noTextEdit="1"/>
          </p:cNvSpPr>
          <p:nvPr>
            <p:ph type="sldImg"/>
          </p:nvPr>
        </p:nvSpPr>
        <p:spPr>
          <a:xfrm>
            <a:off x="1300163" y="803275"/>
            <a:ext cx="4259262" cy="3194050"/>
          </a:xfrm>
          <a:ln/>
        </p:spPr>
      </p:sp>
      <p:sp>
        <p:nvSpPr>
          <p:cNvPr id="58372" name="Rectangle 3"/>
          <p:cNvSpPr>
            <a:spLocks noGrp="1" noChangeArrowheads="1"/>
          </p:cNvSpPr>
          <p:nvPr>
            <p:ph type="body" idx="1"/>
          </p:nvPr>
        </p:nvSpPr>
        <p:spPr>
          <a:xfrm>
            <a:off x="913991" y="4342939"/>
            <a:ext cx="5030018" cy="4114587"/>
          </a:xfrm>
          <a:noFill/>
          <a:ln/>
        </p:spPr>
        <p:txBody>
          <a:bodyPr/>
          <a:lstStyle/>
          <a:p>
            <a:pPr eaLnBrk="1" hangingPunct="1"/>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5"/>
          <p:cNvSpPr>
            <a:spLocks noChangeArrowheads="1"/>
          </p:cNvSpPr>
          <p:nvPr userDrawn="1"/>
        </p:nvSpPr>
        <p:spPr bwMode="auto">
          <a:xfrm>
            <a:off x="0" y="1844675"/>
            <a:ext cx="9144000" cy="5013325"/>
          </a:xfrm>
          <a:prstGeom prst="flowChartProcess">
            <a:avLst/>
          </a:prstGeom>
          <a:gradFill flip="none" rotWithShape="1">
            <a:gsLst>
              <a:gs pos="0">
                <a:srgbClr val="FFFFFF">
                  <a:alpha val="0"/>
                </a:srgbClr>
              </a:gs>
              <a:gs pos="50000">
                <a:schemeClr val="accent1">
                  <a:alpha val="50000"/>
                </a:schemeClr>
              </a:gs>
              <a:gs pos="100000">
                <a:schemeClr val="accent1">
                  <a:lumMod val="90000"/>
                  <a:alpha val="80000"/>
                </a:schemeClr>
              </a:gs>
            </a:gsLst>
            <a:lin ang="5400000" scaled="1"/>
            <a:tileRect/>
          </a:gradFill>
          <a:ln w="9525" algn="ctr">
            <a:noFill/>
            <a:miter lim="800000"/>
            <a:headEnd/>
            <a:tailEnd/>
          </a:ln>
        </p:spPr>
        <p:txBody>
          <a:bodyPr wrap="none" lIns="18000" tIns="10800" rIns="18000" bIns="10800" anchor="ctr"/>
          <a:lstStyle/>
          <a:p>
            <a:pPr>
              <a:defRPr/>
            </a:pPr>
            <a:endParaRPr lang="en-US"/>
          </a:p>
        </p:txBody>
      </p:sp>
      <p:pic>
        <p:nvPicPr>
          <p:cNvPr id="5" name="Picture 12" descr="Blue-banner"/>
          <p:cNvPicPr>
            <a:picLocks noChangeAspect="1" noChangeArrowheads="1"/>
          </p:cNvPicPr>
          <p:nvPr userDrawn="1"/>
        </p:nvPicPr>
        <p:blipFill>
          <a:blip r:embed="rId2"/>
          <a:srcRect/>
          <a:stretch>
            <a:fillRect/>
          </a:stretch>
        </p:blipFill>
        <p:spPr bwMode="auto">
          <a:xfrm>
            <a:off x="-1588" y="0"/>
            <a:ext cx="9145588" cy="1927225"/>
          </a:xfrm>
          <a:prstGeom prst="rect">
            <a:avLst/>
          </a:prstGeom>
          <a:noFill/>
          <a:ln w="9525">
            <a:noFill/>
            <a:miter lim="800000"/>
            <a:headEnd/>
            <a:tailEnd/>
          </a:ln>
        </p:spPr>
      </p:pic>
      <p:sp>
        <p:nvSpPr>
          <p:cNvPr id="5124" name="Rectangle 4"/>
          <p:cNvSpPr>
            <a:spLocks noGrp="1" noChangeArrowheads="1"/>
          </p:cNvSpPr>
          <p:nvPr>
            <p:ph type="subTitle" sz="quarter" idx="1"/>
          </p:nvPr>
        </p:nvSpPr>
        <p:spPr>
          <a:xfrm>
            <a:off x="-7884" y="3514725"/>
            <a:ext cx="7372350" cy="760959"/>
          </a:xfrm>
        </p:spPr>
        <p:txBody>
          <a:bodyPr lIns="972000" tIns="72000" rIns="72000" bIns="72000">
            <a:spAutoFit/>
          </a:bodyPr>
          <a:lstStyle>
            <a:lvl1pPr>
              <a:lnSpc>
                <a:spcPct val="100000"/>
              </a:lnSpc>
              <a:spcBef>
                <a:spcPct val="0"/>
              </a:spcBef>
              <a:buClrTx/>
              <a:defRPr sz="2000">
                <a:solidFill>
                  <a:schemeClr val="tx2"/>
                </a:solidFill>
              </a:defRPr>
            </a:lvl1pPr>
          </a:lstStyle>
          <a:p>
            <a:r>
              <a:rPr lang="en-US" altLang="en-US" noProof="0" smtClean="0"/>
              <a:t>Click to edit Master subtitle style</a:t>
            </a:r>
            <a:endParaRPr lang="en-US" noProof="0" dirty="0"/>
          </a:p>
        </p:txBody>
      </p:sp>
      <p:sp>
        <p:nvSpPr>
          <p:cNvPr id="5125" name="Rectangle 5"/>
          <p:cNvSpPr>
            <a:spLocks noGrp="1" noChangeArrowheads="1"/>
          </p:cNvSpPr>
          <p:nvPr>
            <p:ph type="ctrTitle" sz="quarter"/>
          </p:nvPr>
        </p:nvSpPr>
        <p:spPr>
          <a:xfrm>
            <a:off x="0" y="2228295"/>
            <a:ext cx="9144000" cy="1359548"/>
          </a:xfrm>
        </p:spPr>
        <p:txBody>
          <a:bodyPr lIns="972000" tIns="360000" bIns="72000" anchor="t">
            <a:spAutoFit/>
          </a:bodyPr>
          <a:lstStyle>
            <a:lvl1pPr fontAlgn="t">
              <a:lnSpc>
                <a:spcPct val="100000"/>
              </a:lnSpc>
              <a:defRPr sz="3000">
                <a:solidFill>
                  <a:schemeClr val="tx2"/>
                </a:solidFill>
              </a:defRPr>
            </a:lvl1pPr>
          </a:lstStyle>
          <a:p>
            <a:r>
              <a:rPr lang="en-US" altLang="en-US" noProof="0" smtClean="0"/>
              <a:t>Click to edit Master title style</a:t>
            </a:r>
            <a:endParaRPr lang="en-US" noProof="0" dirty="0"/>
          </a:p>
        </p:txBody>
      </p:sp>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15913" y="1125538"/>
            <a:ext cx="4191000"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1125538"/>
            <a:ext cx="4192587"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smtClean="0"/>
            </a:lvl1pPr>
          </a:lstStyle>
          <a:p>
            <a:pPr>
              <a:defRPr/>
            </a:pPr>
            <a:fld id="{72C23D90-155E-49B4-857B-039034CDB8DC}" type="slidenum">
              <a:rPr lang="en-US"/>
              <a:pPr>
                <a:defRPr/>
              </a:pPr>
              <a:t>‹#›</a:t>
            </a:fld>
            <a:endParaRPr lang="en-US" dirty="0"/>
          </a:p>
        </p:txBody>
      </p:sp>
      <p:sp>
        <p:nvSpPr>
          <p:cNvPr id="6" name="Footer Placeholder 5"/>
          <p:cNvSpPr>
            <a:spLocks noGrp="1"/>
          </p:cNvSpPr>
          <p:nvPr>
            <p:ph type="ftr" sz="quarter" idx="11"/>
          </p:nvPr>
        </p:nvSpPr>
        <p:spPr>
          <a:xfrm>
            <a:off x="1219200" y="6215063"/>
            <a:ext cx="2971800" cy="423862"/>
          </a:xfrm>
          <a:prstGeom prst="rect">
            <a:avLst/>
          </a:prstGeom>
        </p:spPr>
        <p:txBody>
          <a:bodyPr/>
          <a:lstStyle>
            <a:lvl1pPr algn="l">
              <a:defRPr sz="1400" b="0"/>
            </a:lvl1pPr>
          </a:lstStyle>
          <a:p>
            <a:endParaRPr lang="en-US" dirty="0">
              <a:latin typeface="Arial" charset="0"/>
            </a:endParaRPr>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457200"/>
          </a:xfrm>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447800"/>
            <a:ext cx="381586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quarter" idx="2"/>
          </p:nvPr>
        </p:nvSpPr>
        <p:spPr>
          <a:xfrm>
            <a:off x="4413738" y="1447800"/>
            <a:ext cx="3815862"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Content Placeholder 4"/>
          <p:cNvSpPr>
            <a:spLocks noGrp="1"/>
          </p:cNvSpPr>
          <p:nvPr>
            <p:ph sz="quarter" idx="3"/>
          </p:nvPr>
        </p:nvSpPr>
        <p:spPr>
          <a:xfrm>
            <a:off x="4413738" y="3581400"/>
            <a:ext cx="3815862"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Rectangle 6"/>
          <p:cNvSpPr>
            <a:spLocks noGrp="1" noChangeArrowheads="1"/>
          </p:cNvSpPr>
          <p:nvPr>
            <p:ph type="dt" sz="half" idx="10"/>
          </p:nvPr>
        </p:nvSpPr>
        <p:spPr>
          <a:xfrm>
            <a:off x="152400" y="6477001"/>
            <a:ext cx="3276600" cy="244475"/>
          </a:xfrm>
          <a:prstGeom prst="rect">
            <a:avLst/>
          </a:prstGeom>
          <a:ln/>
        </p:spPr>
        <p:txBody>
          <a:bodyPr/>
          <a:lstStyle>
            <a:lvl1pPr>
              <a:defRPr/>
            </a:lvl1pPr>
          </a:lstStyle>
          <a:p>
            <a:pPr>
              <a:defRPr/>
            </a:pPr>
            <a:endParaRPr lang="en-GB"/>
          </a:p>
        </p:txBody>
      </p:sp>
      <p:sp>
        <p:nvSpPr>
          <p:cNvPr id="7" name="Rectangle 7"/>
          <p:cNvSpPr>
            <a:spLocks noGrp="1" noChangeArrowheads="1"/>
          </p:cNvSpPr>
          <p:nvPr>
            <p:ph type="ftr" sz="quarter" idx="11"/>
          </p:nvPr>
        </p:nvSpPr>
        <p:spPr>
          <a:xfrm>
            <a:off x="3581400" y="6477001"/>
            <a:ext cx="2971800" cy="244475"/>
          </a:xfrm>
          <a:prstGeom prst="rect">
            <a:avLst/>
          </a:prstGeom>
          <a:ln/>
        </p:spPr>
        <p:txBody>
          <a:bodyPr/>
          <a:lstStyle>
            <a:lvl1pPr>
              <a:defRPr/>
            </a:lvl1pPr>
          </a:lstStyle>
          <a:p>
            <a:pPr>
              <a:defRPr/>
            </a:pPr>
            <a:endParaRPr lang="en-GB"/>
          </a:p>
        </p:txBody>
      </p:sp>
      <p:sp>
        <p:nvSpPr>
          <p:cNvPr id="8" name="Rectangle 8"/>
          <p:cNvSpPr>
            <a:spLocks noGrp="1" noChangeArrowheads="1"/>
          </p:cNvSpPr>
          <p:nvPr>
            <p:ph type="sldNum" sz="quarter" idx="12"/>
          </p:nvPr>
        </p:nvSpPr>
        <p:spPr>
          <a:xfrm>
            <a:off x="8590632" y="6726238"/>
            <a:ext cx="200943" cy="107722"/>
          </a:xfrm>
          <a:ln/>
        </p:spPr>
        <p:txBody>
          <a:bodyPr/>
          <a:lstStyle>
            <a:lvl1pPr>
              <a:defRPr/>
            </a:lvl1pPr>
          </a:lstStyle>
          <a:p>
            <a:pPr>
              <a:defRPr/>
            </a:pPr>
            <a:fld id="{CF0A4643-D8C3-4CC2-AEA1-22A25808D195}"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3_Title Only">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727032" y="6407944"/>
            <a:ext cx="1920240" cy="365760"/>
          </a:xfrm>
          <a:prstGeom prst="rect">
            <a:avLst/>
          </a:prstGeom>
        </p:spPr>
        <p:txBody>
          <a:bodyPr/>
          <a:lstStyle/>
          <a:p>
            <a:endParaRPr lang="en-GB"/>
          </a:p>
        </p:txBody>
      </p:sp>
      <p:sp>
        <p:nvSpPr>
          <p:cNvPr id="4" name="Footer Placeholder 3"/>
          <p:cNvSpPr>
            <a:spLocks noGrp="1"/>
          </p:cNvSpPr>
          <p:nvPr>
            <p:ph type="ftr" sz="quarter" idx="11"/>
          </p:nvPr>
        </p:nvSpPr>
        <p:spPr>
          <a:xfrm>
            <a:off x="4380072" y="6407944"/>
            <a:ext cx="2350681"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102D1573-9994-F04F-837A-44194F0AAD5D}" type="slidenum">
              <a:rPr lang="en-GB" smtClean="0"/>
              <a:pPr/>
              <a:t>‹#›</a:t>
            </a:fld>
            <a:endParaRPr lang="en-GB"/>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2pPr>
              <a:defRPr baseline="0"/>
            </a:lvl2pPr>
            <a:lvl3pPr>
              <a:defRPr/>
            </a:lvl3pPr>
            <a:lvl4pP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16"/>
          <p:cNvSpPr>
            <a:spLocks noGrp="1" noChangeArrowheads="1"/>
          </p:cNvSpPr>
          <p:nvPr>
            <p:ph type="sldNum" sz="quarter" idx="11"/>
          </p:nvPr>
        </p:nvSpPr>
        <p:spPr>
          <a:ln/>
        </p:spPr>
        <p:txBody>
          <a:bodyPr/>
          <a:lstStyle>
            <a:lvl1pPr>
              <a:defRPr/>
            </a:lvl1pPr>
          </a:lstStyle>
          <a:p>
            <a:pPr>
              <a:defRPr/>
            </a:pPr>
            <a:fld id="{AC1CE3F7-31BF-490B-BFAA-FB5F435B80E9}" type="slidenum">
              <a:rPr lang="en-US"/>
              <a:pPr>
                <a:defRPr/>
              </a:pPr>
              <a:t>‹#›</a:t>
            </a:fld>
            <a:endParaRPr lang="en-US" dirty="0"/>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3"/>
          <p:cNvSpPr>
            <a:spLocks noGrp="1"/>
          </p:cNvSpPr>
          <p:nvPr>
            <p:ph type="sldNum" sz="quarter" idx="11"/>
          </p:nvPr>
        </p:nvSpPr>
        <p:spPr/>
        <p:txBody>
          <a:bodyPr/>
          <a:lstStyle/>
          <a:p>
            <a:pPr>
              <a:defRPr/>
            </a:pPr>
            <a:fld id="{0B31321D-3531-4028-87A5-9FE4F5C1A24B}" type="slidenum">
              <a:rPr lang="en-US" smtClean="0"/>
              <a:pPr>
                <a:defRPr/>
              </a:pPr>
              <a:t>‹#›</a:t>
            </a:fld>
            <a:endParaRPr lang="en-US" dirty="0"/>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Rectangle 16"/>
          <p:cNvSpPr>
            <a:spLocks noGrp="1" noChangeArrowheads="1"/>
          </p:cNvSpPr>
          <p:nvPr>
            <p:ph type="sldNum" sz="quarter" idx="11"/>
          </p:nvPr>
        </p:nvSpPr>
        <p:spPr>
          <a:ln/>
        </p:spPr>
        <p:txBody>
          <a:bodyPr/>
          <a:lstStyle>
            <a:lvl1pPr>
              <a:defRPr/>
            </a:lvl1pPr>
          </a:lstStyle>
          <a:p>
            <a:pPr>
              <a:defRPr/>
            </a:pPr>
            <a:fld id="{54EC04AD-9B38-47BC-BAF6-9D72572E4F92}" type="slidenum">
              <a:rPr lang="en-US"/>
              <a:pPr>
                <a:defRPr/>
              </a:pPr>
              <a:t>‹#›</a:t>
            </a:fld>
            <a:endParaRPr lang="en-US" dirty="0"/>
          </a:p>
        </p:txBody>
      </p:sp>
      <p:sp>
        <p:nvSpPr>
          <p:cNvPr id="13" name="Content Placeholder 12"/>
          <p:cNvSpPr>
            <a:spLocks noGrp="1"/>
          </p:cNvSpPr>
          <p:nvPr>
            <p:ph sz="quarter" idx="14" hasCustomPrompt="1"/>
          </p:nvPr>
        </p:nvSpPr>
        <p:spPr>
          <a:xfrm>
            <a:off x="385763"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1</a:t>
            </a:r>
            <a:endParaRPr lang="en-US" dirty="0"/>
          </a:p>
        </p:txBody>
      </p:sp>
      <p:sp>
        <p:nvSpPr>
          <p:cNvPr id="14" name="Content Placeholder 12"/>
          <p:cNvSpPr>
            <a:spLocks noGrp="1"/>
          </p:cNvSpPr>
          <p:nvPr>
            <p:ph sz="quarter" idx="15" hasCustomPrompt="1"/>
          </p:nvPr>
        </p:nvSpPr>
        <p:spPr>
          <a:xfrm>
            <a:off x="4859338"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2</a:t>
            </a:r>
            <a:endParaRPr lang="en-US" dirty="0"/>
          </a:p>
        </p:txBody>
      </p:sp>
      <p:sp>
        <p:nvSpPr>
          <p:cNvPr id="15" name="Content Placeholder 9"/>
          <p:cNvSpPr>
            <a:spLocks noGrp="1"/>
          </p:cNvSpPr>
          <p:nvPr>
            <p:ph sz="quarter" idx="12" hasCustomPrompt="1"/>
          </p:nvPr>
        </p:nvSpPr>
        <p:spPr>
          <a:xfrm>
            <a:off x="385763" y="1454150"/>
            <a:ext cx="3933825" cy="3846513"/>
          </a:xfrm>
          <a:noFill/>
          <a:ln>
            <a:noFill/>
          </a:ln>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
        <p:nvSpPr>
          <p:cNvPr id="17" name="Content Placeholder 9"/>
          <p:cNvSpPr>
            <a:spLocks noGrp="1"/>
          </p:cNvSpPr>
          <p:nvPr>
            <p:ph sz="quarter" idx="16" hasCustomPrompt="1"/>
          </p:nvPr>
        </p:nvSpPr>
        <p:spPr>
          <a:xfrm>
            <a:off x="4859338" y="1454150"/>
            <a:ext cx="3933825" cy="3846513"/>
          </a:xfrm>
          <a:noFill/>
          <a:ln>
            <a:noFill/>
          </a:ln>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Rectangle 16"/>
          <p:cNvSpPr>
            <a:spLocks noGrp="1" noChangeArrowheads="1"/>
          </p:cNvSpPr>
          <p:nvPr>
            <p:ph type="sldNum" sz="quarter" idx="11"/>
          </p:nvPr>
        </p:nvSpPr>
        <p:spPr>
          <a:ln/>
        </p:spPr>
        <p:txBody>
          <a:bodyPr/>
          <a:lstStyle>
            <a:lvl1pPr>
              <a:defRPr/>
            </a:lvl1pPr>
          </a:lstStyle>
          <a:p>
            <a:pPr>
              <a:defRPr/>
            </a:pPr>
            <a:fld id="{54EC04AD-9B38-47BC-BAF6-9D72572E4F92}" type="slidenum">
              <a:rPr lang="en-US"/>
              <a:pPr>
                <a:defRPr/>
              </a:pPr>
              <a:t>‹#›</a:t>
            </a:fld>
            <a:endParaRPr lang="en-US" dirty="0"/>
          </a:p>
        </p:txBody>
      </p:sp>
      <p:sp>
        <p:nvSpPr>
          <p:cNvPr id="13" name="Content Placeholder 12"/>
          <p:cNvSpPr>
            <a:spLocks noGrp="1"/>
          </p:cNvSpPr>
          <p:nvPr>
            <p:ph sz="quarter" idx="14" hasCustomPrompt="1"/>
          </p:nvPr>
        </p:nvSpPr>
        <p:spPr>
          <a:xfrm>
            <a:off x="385763"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1</a:t>
            </a:r>
            <a:endParaRPr lang="en-US" dirty="0"/>
          </a:p>
        </p:txBody>
      </p:sp>
      <p:sp>
        <p:nvSpPr>
          <p:cNvPr id="14" name="Content Placeholder 12"/>
          <p:cNvSpPr>
            <a:spLocks noGrp="1"/>
          </p:cNvSpPr>
          <p:nvPr>
            <p:ph sz="quarter" idx="15" hasCustomPrompt="1"/>
          </p:nvPr>
        </p:nvSpPr>
        <p:spPr>
          <a:xfrm>
            <a:off x="4859338" y="1125538"/>
            <a:ext cx="3933825" cy="328612"/>
          </a:xfrm>
          <a:solidFill>
            <a:schemeClr val="accent2"/>
          </a:solidFill>
          <a:ln>
            <a:solidFill>
              <a:schemeClr val="tx1"/>
            </a:solidFill>
          </a:ln>
          <a:effectLst>
            <a:outerShdw blurRad="50800" dist="38100" algn="l" rotWithShape="0">
              <a:prstClr val="black">
                <a:alpha val="40000"/>
              </a:prstClr>
            </a:outerShdw>
          </a:effectLst>
        </p:spPr>
        <p:txBody>
          <a:bodyPr lIns="90000" tIns="46800" rIns="90000" bIns="46800"/>
          <a:lstStyle>
            <a:lvl1pPr algn="ctr">
              <a:defRPr sz="1800" i="0">
                <a:solidFill>
                  <a:schemeClr val="bg1"/>
                </a:solidFill>
              </a:defRPr>
            </a:lvl1pPr>
          </a:lstStyle>
          <a:p>
            <a:pPr lvl="0"/>
            <a:r>
              <a:rPr lang="nb-NO" dirty="0" smtClean="0">
                <a:solidFill>
                  <a:schemeClr val="bg1"/>
                </a:solidFill>
              </a:rPr>
              <a:t>Info 2</a:t>
            </a:r>
            <a:endParaRPr lang="en-US" dirty="0"/>
          </a:p>
        </p:txBody>
      </p:sp>
      <p:sp>
        <p:nvSpPr>
          <p:cNvPr id="12" name="Content Placeholder 9"/>
          <p:cNvSpPr>
            <a:spLocks noGrp="1"/>
          </p:cNvSpPr>
          <p:nvPr>
            <p:ph sz="quarter" idx="12" hasCustomPrompt="1"/>
          </p:nvPr>
        </p:nvSpPr>
        <p:spPr>
          <a:xfrm>
            <a:off x="385763" y="1454150"/>
            <a:ext cx="3933825" cy="3846513"/>
          </a:xfrm>
          <a:solidFill>
            <a:schemeClr val="bg1"/>
          </a:solidFill>
          <a:ln>
            <a:solidFill>
              <a:schemeClr val="tx1"/>
            </a:solidFill>
          </a:ln>
          <a:effectLst>
            <a:outerShdw blurRad="50800" dist="38100" dir="2700000" algn="tl" rotWithShape="0">
              <a:prstClr val="black">
                <a:alpha val="40000"/>
              </a:prstClr>
            </a:outerShdw>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
        <p:nvSpPr>
          <p:cNvPr id="15" name="Content Placeholder 9"/>
          <p:cNvSpPr>
            <a:spLocks noGrp="1"/>
          </p:cNvSpPr>
          <p:nvPr>
            <p:ph sz="quarter" idx="16" hasCustomPrompt="1"/>
          </p:nvPr>
        </p:nvSpPr>
        <p:spPr>
          <a:xfrm>
            <a:off x="4859338" y="1454150"/>
            <a:ext cx="3933825" cy="3846513"/>
          </a:xfrm>
          <a:solidFill>
            <a:schemeClr val="bg1"/>
          </a:solidFill>
          <a:ln>
            <a:solidFill>
              <a:schemeClr val="tx1"/>
            </a:solidFill>
          </a:ln>
          <a:effectLst>
            <a:outerShdw blurRad="50800" dist="38100" dir="2700000" algn="tl" rotWithShape="0">
              <a:prstClr val="black">
                <a:alpha val="40000"/>
              </a:prstClr>
            </a:outerShdw>
          </a:effectLst>
        </p:spPr>
        <p:txBody>
          <a:bodyPr lIns="72000" tIns="108000" rIns="36000"/>
          <a:lstStyle>
            <a:lvl1pPr marL="123825" marR="0" indent="-123825" algn="l" defTabSz="914400" rtl="0" eaLnBrk="0" fontAlgn="base" latinLnBrk="0" hangingPunct="0">
              <a:lnSpc>
                <a:spcPct val="85000"/>
              </a:lnSpc>
              <a:spcBef>
                <a:spcPct val="45000"/>
              </a:spcBef>
              <a:spcAft>
                <a:spcPct val="0"/>
              </a:spcAft>
              <a:buClr>
                <a:srgbClr val="185598"/>
              </a:buClr>
              <a:buSzTx/>
              <a:buFontTx/>
              <a:buChar char="•"/>
              <a:tabLst/>
              <a:defRPr kumimoji="0" lang="en-US" sz="1600" b="1" i="1" u="none" strike="noStrike" kern="1200" cap="none" spc="0" normalizeH="0" baseline="0" noProof="0" dirty="0" smtClean="0">
                <a:ln>
                  <a:noFill/>
                </a:ln>
                <a:solidFill>
                  <a:srgbClr val="292929"/>
                </a:solidFill>
                <a:effectLst/>
                <a:uLnTx/>
                <a:uFillTx/>
                <a:latin typeface="Arial Narrow" pitchFamily="34" charset="0"/>
                <a:ea typeface="+mn-ea"/>
                <a:cs typeface="+mn-cs"/>
              </a:defRPr>
            </a:lvl1pPr>
            <a:lvl2pPr marL="288925" marR="0"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2pPr>
            <a:lvl3pPr marL="454025" marR="0"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kumimoji="0" lang="en-US" sz="1200" b="0" i="0" u="none" strike="noStrike" kern="1200" cap="none" spc="0" normalizeH="0" baseline="0" noProof="0" dirty="0" smtClean="0">
                <a:ln>
                  <a:noFill/>
                </a:ln>
                <a:solidFill>
                  <a:srgbClr val="292929"/>
                </a:solidFill>
                <a:effectLst/>
                <a:uLnTx/>
                <a:uFillTx/>
                <a:latin typeface="Arial Narrow" pitchFamily="34" charset="0"/>
                <a:ea typeface="+mn-ea"/>
                <a:cs typeface="+mn-cs"/>
              </a:defRPr>
            </a:lvl3pPr>
            <a:lvl4pPr marL="628650" marR="0" indent="-173038" algn="l" defTabSz="914400" rtl="0" eaLnBrk="0" fontAlgn="base" latinLnBrk="0" hangingPunct="0">
              <a:lnSpc>
                <a:spcPct val="85000"/>
              </a:lnSpc>
              <a:spcBef>
                <a:spcPct val="0"/>
              </a:spcBef>
              <a:spcAft>
                <a:spcPct val="0"/>
              </a:spcAft>
              <a:buClr>
                <a:srgbClr val="185598"/>
              </a:buClr>
              <a:buSzTx/>
              <a:buFontTx/>
              <a:buChar char="•"/>
              <a:tabLst/>
              <a:def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defRPr>
            </a:lvl4pPr>
          </a:lstStyle>
          <a:p>
            <a:pPr marL="123825" marR="0" lvl="0" indent="-123825" algn="l" defTabSz="914400" rtl="0" eaLnBrk="0" fontAlgn="base" latinLnBrk="0" hangingPunct="0">
              <a:lnSpc>
                <a:spcPct val="85000"/>
              </a:lnSpc>
              <a:spcBef>
                <a:spcPct val="45000"/>
              </a:spcBef>
              <a:spcAft>
                <a:spcPct val="0"/>
              </a:spcAft>
              <a:buClr>
                <a:srgbClr val="185598"/>
              </a:buClr>
              <a:buSzTx/>
              <a:buFontTx/>
              <a:buChar char="•"/>
              <a:tabLst/>
              <a:defRPr/>
            </a:pPr>
            <a:r>
              <a:rPr kumimoji="0" lang="nb-NO" sz="1600" b="1" i="0" u="none" strike="noStrike" kern="1200" cap="none" spc="0" normalizeH="0" baseline="0" noProof="0" dirty="0" smtClean="0">
                <a:ln>
                  <a:noFill/>
                </a:ln>
                <a:solidFill>
                  <a:srgbClr val="292929"/>
                </a:solidFill>
                <a:effectLst/>
                <a:uLnTx/>
                <a:uFillTx/>
                <a:latin typeface="Arial Narrow" pitchFamily="34" charset="0"/>
                <a:ea typeface="+mn-ea"/>
                <a:cs typeface="+mn-cs"/>
              </a:rPr>
              <a:t>First indentation</a:t>
            </a:r>
            <a:endParaRPr kumimoji="0" lang="en-US" sz="1600" b="1"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288925" marR="0" lvl="1" indent="-163513" algn="l" defTabSz="914400" rtl="0" eaLnBrk="0" fontAlgn="base" latinLnBrk="0" hangingPunct="0">
              <a:lnSpc>
                <a:spcPct val="85000"/>
              </a:lnSpc>
              <a:spcBef>
                <a:spcPct val="15000"/>
              </a:spcBef>
              <a:spcAft>
                <a:spcPct val="0"/>
              </a:spcAft>
              <a:buClr>
                <a:srgbClr val="185598"/>
              </a:buClr>
              <a:buSzPct val="40000"/>
              <a:buFont typeface="Wingdings" pitchFamily="2" charset="2"/>
              <a:buChar char="q"/>
              <a:tabLst/>
              <a:defRPr/>
            </a:pPr>
            <a:r>
              <a:rPr kumimoji="0" lang="nb-NO" sz="1400" b="0" i="0" u="none" strike="noStrike" kern="1200" cap="none" spc="0" normalizeH="0" baseline="0" noProof="0" dirty="0" smtClean="0">
                <a:ln>
                  <a:noFill/>
                </a:ln>
                <a:solidFill>
                  <a:srgbClr val="292929"/>
                </a:solidFill>
                <a:effectLst/>
                <a:uLnTx/>
                <a:uFillTx/>
                <a:latin typeface="Arial Narrow" pitchFamily="34" charset="0"/>
                <a:ea typeface="+mn-ea"/>
                <a:cs typeface="+mn-cs"/>
              </a:rPr>
              <a:t>Second indentation</a:t>
            </a:r>
            <a:endParaRPr kumimoji="0" lang="en-US" sz="1400" b="0" i="0" u="none" strike="noStrike" kern="1200" cap="none" spc="0" normalizeH="0" baseline="0" noProof="0" dirty="0" smtClean="0">
              <a:ln>
                <a:noFill/>
              </a:ln>
              <a:solidFill>
                <a:srgbClr val="292929"/>
              </a:solidFill>
              <a:effectLst/>
              <a:uLnTx/>
              <a:uFillTx/>
              <a:latin typeface="Arial Narrow" pitchFamily="34" charset="0"/>
              <a:ea typeface="+mn-ea"/>
              <a:cs typeface="+mn-cs"/>
            </a:endParaRPr>
          </a:p>
          <a:p>
            <a:pPr marL="454025" marR="0" lvl="2" indent="-163513" algn="l" defTabSz="914400" rtl="0" eaLnBrk="0" fontAlgn="base" latinLnBrk="0" hangingPunct="0">
              <a:lnSpc>
                <a:spcPct val="85000"/>
              </a:lnSpc>
              <a:spcBef>
                <a:spcPct val="10000"/>
              </a:spcBef>
              <a:spcAft>
                <a:spcPct val="0"/>
              </a:spcAft>
              <a:buClr>
                <a:srgbClr val="185598"/>
              </a:buClr>
              <a:buSzPct val="40000"/>
              <a:buFont typeface="Arial Narrow" pitchFamily="34" charset="0"/>
              <a:buChar char="―"/>
              <a:tabLst/>
              <a:defRPr/>
            </a:pPr>
            <a:r>
              <a:rPr kumimoji="0" lang="nb-NO" sz="1200" b="0" i="0" u="none" strike="noStrike" kern="1200" cap="none" spc="0" normalizeH="0" baseline="0" noProof="0" dirty="0" smtClean="0">
                <a:ln>
                  <a:noFill/>
                </a:ln>
                <a:solidFill>
                  <a:srgbClr val="292929"/>
                </a:solidFill>
                <a:effectLst/>
                <a:uLnTx/>
                <a:uFillTx/>
                <a:latin typeface="Arial Narrow" pitchFamily="34" charset="0"/>
                <a:ea typeface="+mn-ea"/>
                <a:cs typeface="+mn-cs"/>
              </a:rPr>
              <a:t>Third indentation</a:t>
            </a:r>
          </a:p>
          <a:p>
            <a:pPr marL="628650" marR="0" lvl="3" indent="-173038" algn="l" defTabSz="914400" rtl="0" eaLnBrk="0" fontAlgn="base" latinLnBrk="0" hangingPunct="0">
              <a:lnSpc>
                <a:spcPct val="85000"/>
              </a:lnSpc>
              <a:spcBef>
                <a:spcPct val="0"/>
              </a:spcBef>
              <a:spcAft>
                <a:spcPct val="0"/>
              </a:spcAft>
              <a:buClr>
                <a:srgbClr val="185598"/>
              </a:buClr>
              <a:buSzTx/>
              <a:buFontTx/>
              <a:buChar char="•"/>
              <a:tabLst/>
              <a:defRPr/>
            </a:pPr>
            <a:r>
              <a:rPr kumimoji="0" lang="nb-NO" sz="1000" b="0" i="0" u="none" strike="noStrike" kern="1200" cap="none" spc="0" normalizeH="0" baseline="0" noProof="0" dirty="0" smtClean="0">
                <a:ln>
                  <a:noFill/>
                </a:ln>
                <a:solidFill>
                  <a:srgbClr val="292929"/>
                </a:solidFill>
                <a:effectLst/>
                <a:uLnTx/>
                <a:uFillTx/>
                <a:latin typeface="Arial Narrow" pitchFamily="34" charset="0"/>
                <a:ea typeface="+mn-ea"/>
                <a:cs typeface="+mn-cs"/>
              </a:rPr>
              <a:t>Fourth indentation</a:t>
            </a:r>
            <a:endParaRPr kumimoji="0" lang="en-US" sz="1000" b="0" i="0" u="none" strike="noStrike" kern="1200" cap="none" spc="0" normalizeH="0" baseline="0" noProof="0" dirty="0">
              <a:ln>
                <a:noFill/>
              </a:ln>
              <a:solidFill>
                <a:srgbClr val="292929"/>
              </a:solidFill>
              <a:effectLst/>
              <a:uLnTx/>
              <a:uFillTx/>
              <a:latin typeface="Arial Narrow" pitchFamily="34" charset="0"/>
              <a:ea typeface="+mn-ea"/>
              <a:cs typeface="+mn-cs"/>
            </a:endParaRPr>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st page">
    <p:spTree>
      <p:nvGrpSpPr>
        <p:cNvPr id="1" name=""/>
        <p:cNvGrpSpPr/>
        <p:nvPr/>
      </p:nvGrpSpPr>
      <p:grpSpPr>
        <a:xfrm>
          <a:off x="0" y="0"/>
          <a:ext cx="0" cy="0"/>
          <a:chOff x="0" y="0"/>
          <a:chExt cx="0" cy="0"/>
        </a:xfrm>
      </p:grpSpPr>
      <p:pic>
        <p:nvPicPr>
          <p:cNvPr id="2" name="Picture 12" descr="Blue-banner"/>
          <p:cNvPicPr>
            <a:picLocks noChangeAspect="1" noChangeArrowheads="1"/>
          </p:cNvPicPr>
          <p:nvPr userDrawn="1"/>
        </p:nvPicPr>
        <p:blipFill>
          <a:blip r:embed="rId2"/>
          <a:srcRect/>
          <a:stretch>
            <a:fillRect/>
          </a:stretch>
        </p:blipFill>
        <p:spPr bwMode="auto">
          <a:xfrm>
            <a:off x="-1588" y="0"/>
            <a:ext cx="9145588" cy="1927225"/>
          </a:xfrm>
          <a:prstGeom prst="rect">
            <a:avLst/>
          </a:prstGeom>
          <a:noFill/>
          <a:ln w="9525">
            <a:noFill/>
            <a:miter lim="800000"/>
            <a:headEnd/>
            <a:tailEnd/>
          </a:ln>
        </p:spPr>
      </p:pic>
      <p:sp>
        <p:nvSpPr>
          <p:cNvPr id="3" name="AutoShape 5"/>
          <p:cNvSpPr>
            <a:spLocks noChangeArrowheads="1"/>
          </p:cNvSpPr>
          <p:nvPr userDrawn="1"/>
        </p:nvSpPr>
        <p:spPr bwMode="auto">
          <a:xfrm>
            <a:off x="0" y="1844675"/>
            <a:ext cx="9144000" cy="5013325"/>
          </a:xfrm>
          <a:prstGeom prst="flowChartProcess">
            <a:avLst/>
          </a:prstGeom>
          <a:gradFill flip="none" rotWithShape="1">
            <a:gsLst>
              <a:gs pos="0">
                <a:srgbClr val="FFFFFF">
                  <a:alpha val="0"/>
                </a:srgbClr>
              </a:gs>
              <a:gs pos="50000">
                <a:schemeClr val="accent1">
                  <a:alpha val="50000"/>
                </a:schemeClr>
              </a:gs>
              <a:gs pos="100000">
                <a:schemeClr val="accent1">
                  <a:lumMod val="90000"/>
                  <a:alpha val="80000"/>
                </a:schemeClr>
              </a:gs>
            </a:gsLst>
            <a:lin ang="5400000" scaled="1"/>
            <a:tileRect/>
          </a:gradFill>
          <a:ln w="9525" algn="ctr">
            <a:noFill/>
            <a:miter lim="800000"/>
            <a:headEnd/>
            <a:tailEnd/>
          </a:ln>
        </p:spPr>
        <p:txBody>
          <a:bodyPr wrap="none" lIns="18000" tIns="10800" rIns="18000" bIns="10800" anchor="ctr"/>
          <a:lstStyle/>
          <a:p>
            <a:pPr>
              <a:defRPr/>
            </a:pP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6CE31DA6-4422-4B27-A9AF-BF624F390A37}" type="slidenum">
              <a:rPr lang="en-US"/>
              <a:pPr>
                <a:defRPr/>
              </a:pPr>
              <a:t>‹#›</a:t>
            </a:fld>
            <a:endParaRPr lang="en-US" dirty="0"/>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smtClean="0"/>
            </a:lvl1pPr>
          </a:lstStyle>
          <a:p>
            <a:pPr>
              <a:defRPr/>
            </a:pPr>
            <a:fld id="{14A74C19-0B73-471E-A946-B9B5AB7A9B87}" type="slidenum">
              <a:rPr lang="en-US"/>
              <a:pPr>
                <a:defRPr/>
              </a:pPr>
              <a:t>‹#›</a:t>
            </a:fld>
            <a:endParaRPr lang="en-US" dirty="0"/>
          </a:p>
        </p:txBody>
      </p:sp>
      <p:sp>
        <p:nvSpPr>
          <p:cNvPr id="4" name="Footer Placeholder 3"/>
          <p:cNvSpPr>
            <a:spLocks noGrp="1"/>
          </p:cNvSpPr>
          <p:nvPr>
            <p:ph type="ftr" sz="quarter" idx="11"/>
          </p:nvPr>
        </p:nvSpPr>
        <p:spPr>
          <a:xfrm>
            <a:off x="1219200" y="6215063"/>
            <a:ext cx="2971800" cy="423862"/>
          </a:xfrm>
          <a:prstGeom prst="rect">
            <a:avLst/>
          </a:prstGeom>
        </p:spPr>
        <p:txBody>
          <a:bodyPr/>
          <a:lstStyle>
            <a:lvl1pPr>
              <a:defRPr/>
            </a:lvl1pPr>
          </a:lstStyle>
          <a:p>
            <a:endParaRPr lang="en-US" sz="1400">
              <a:latin typeface="Arial" charset="0"/>
            </a:endParaRPr>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0" y="163513"/>
            <a:ext cx="8851900" cy="555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15913" y="1125538"/>
            <a:ext cx="4191000" cy="4975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59313" y="1125538"/>
            <a:ext cx="4192587" cy="4975225"/>
          </a:xfrm>
        </p:spPr>
        <p:txBody>
          <a:bodyPr/>
          <a:lstStyle/>
          <a:p>
            <a:endParaRPr lang="en-GB"/>
          </a:p>
        </p:txBody>
      </p:sp>
      <p:sp>
        <p:nvSpPr>
          <p:cNvPr id="5" name="Slide Number Placeholder 4"/>
          <p:cNvSpPr>
            <a:spLocks noGrp="1"/>
          </p:cNvSpPr>
          <p:nvPr>
            <p:ph type="sldNum" sz="quarter" idx="10"/>
          </p:nvPr>
        </p:nvSpPr>
        <p:spPr>
          <a:xfrm>
            <a:off x="8594725" y="6726238"/>
            <a:ext cx="196850" cy="103187"/>
          </a:xfrm>
        </p:spPr>
        <p:txBody>
          <a:bodyPr/>
          <a:lstStyle>
            <a:lvl1pPr>
              <a:defRPr smtClean="0"/>
            </a:lvl1pPr>
          </a:lstStyle>
          <a:p>
            <a:pPr>
              <a:defRPr/>
            </a:pPr>
            <a:fld id="{CEF4FCFB-CBCE-4104-A60E-6AD1A45883A5}" type="slidenum">
              <a:rPr lang="en-US"/>
              <a:pPr>
                <a:defRPr/>
              </a:pPr>
              <a:t>‹#›</a:t>
            </a:fld>
            <a:endParaRPr lang="en-US" dirty="0"/>
          </a:p>
        </p:txBody>
      </p:sp>
      <p:sp>
        <p:nvSpPr>
          <p:cNvPr id="6" name="Footer Placeholder 5"/>
          <p:cNvSpPr>
            <a:spLocks noGrp="1"/>
          </p:cNvSpPr>
          <p:nvPr>
            <p:ph type="ftr" sz="quarter" idx="11"/>
          </p:nvPr>
        </p:nvSpPr>
        <p:spPr>
          <a:xfrm>
            <a:off x="1219200" y="6215063"/>
            <a:ext cx="2971800" cy="423862"/>
          </a:xfrm>
          <a:prstGeom prst="rect">
            <a:avLst/>
          </a:prstGeom>
        </p:spPr>
        <p:txBody>
          <a:bodyPr/>
          <a:lstStyle>
            <a:lvl1pPr>
              <a:defRPr/>
            </a:lvl1pPr>
          </a:lstStyle>
          <a:p>
            <a:endParaRPr lang="en-US" sz="1400">
              <a:latin typeface="Arial" charset="0"/>
            </a:endParaRPr>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4" descr="CERNLogo original"/>
          <p:cNvPicPr>
            <a:picLocks noChangeAspect="1" noChangeArrowheads="1"/>
          </p:cNvPicPr>
          <p:nvPr/>
        </p:nvPicPr>
        <p:blipFill>
          <a:blip r:embed="rId14"/>
          <a:srcRect/>
          <a:stretch>
            <a:fillRect/>
          </a:stretch>
        </p:blipFill>
        <p:spPr bwMode="auto">
          <a:xfrm>
            <a:off x="315913" y="6132513"/>
            <a:ext cx="725487" cy="725487"/>
          </a:xfrm>
          <a:prstGeom prst="rect">
            <a:avLst/>
          </a:prstGeom>
          <a:solidFill>
            <a:schemeClr val="accent1">
              <a:lumMod val="90000"/>
            </a:schemeClr>
          </a:solidFill>
          <a:ln w="9525">
            <a:noFill/>
            <a:miter lim="800000"/>
            <a:headEnd/>
            <a:tailEnd/>
          </a:ln>
        </p:spPr>
      </p:pic>
      <p:sp>
        <p:nvSpPr>
          <p:cNvPr id="5123" name="Rectangle 2"/>
          <p:cNvSpPr>
            <a:spLocks noGrp="1" noChangeArrowheads="1"/>
          </p:cNvSpPr>
          <p:nvPr>
            <p:ph type="body" idx="1"/>
          </p:nvPr>
        </p:nvSpPr>
        <p:spPr bwMode="auto">
          <a:xfrm>
            <a:off x="315913" y="1125538"/>
            <a:ext cx="8672512" cy="4975225"/>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lvl="0"/>
            <a:r>
              <a:rPr lang="en-US" dirty="0" smtClean="0"/>
              <a:t>Level 1</a:t>
            </a:r>
          </a:p>
          <a:p>
            <a:pPr lvl="1"/>
            <a:r>
              <a:rPr lang="en-US" dirty="0" smtClean="0"/>
              <a:t>Level 2</a:t>
            </a:r>
          </a:p>
          <a:p>
            <a:pPr lvl="2"/>
            <a:r>
              <a:rPr lang="en-US" dirty="0" smtClean="0"/>
              <a:t>Level 3</a:t>
            </a:r>
          </a:p>
          <a:p>
            <a:pPr lvl="3"/>
            <a:r>
              <a:rPr lang="en-US" dirty="0" smtClean="0"/>
              <a:t>Level 4</a:t>
            </a:r>
          </a:p>
        </p:txBody>
      </p:sp>
      <p:sp>
        <p:nvSpPr>
          <p:cNvPr id="4103" name="Line 7"/>
          <p:cNvSpPr>
            <a:spLocks noChangeShapeType="1"/>
          </p:cNvSpPr>
          <p:nvPr/>
        </p:nvSpPr>
        <p:spPr bwMode="auto">
          <a:xfrm>
            <a:off x="0" y="776288"/>
            <a:ext cx="9142413" cy="0"/>
          </a:xfrm>
          <a:prstGeom prst="line">
            <a:avLst/>
          </a:prstGeom>
          <a:noFill/>
          <a:ln w="25400">
            <a:solidFill>
              <a:srgbClr val="DED9C8"/>
            </a:solidFill>
            <a:round/>
            <a:headEnd/>
            <a:tailEnd/>
          </a:ln>
          <a:effectLst/>
        </p:spPr>
        <p:txBody>
          <a:bodyPr wrap="none" anchor="ctr"/>
          <a:lstStyle/>
          <a:p>
            <a:pPr>
              <a:defRPr/>
            </a:pPr>
            <a:endParaRPr lang="en-US"/>
          </a:p>
        </p:txBody>
      </p:sp>
      <p:sp>
        <p:nvSpPr>
          <p:cNvPr id="5126" name="Rectangle 9"/>
          <p:cNvSpPr>
            <a:spLocks noGrp="1" noChangeAspect="1" noChangeArrowheads="1"/>
          </p:cNvSpPr>
          <p:nvPr>
            <p:ph type="title"/>
          </p:nvPr>
        </p:nvSpPr>
        <p:spPr bwMode="auto">
          <a:xfrm>
            <a:off x="0" y="204788"/>
            <a:ext cx="9144000" cy="514350"/>
          </a:xfrm>
          <a:prstGeom prst="rect">
            <a:avLst/>
          </a:prstGeom>
          <a:noFill/>
          <a:ln w="9525">
            <a:noFill/>
            <a:miter lim="800000"/>
            <a:headEnd/>
            <a:tailEnd/>
          </a:ln>
        </p:spPr>
        <p:txBody>
          <a:bodyPr vert="horz" wrap="square" lIns="324000" tIns="36000" rIns="72000" bIns="0" numCol="1" anchor="ctr" anchorCtr="0" compatLnSpc="1">
            <a:prstTxWarp prst="textNoShape">
              <a:avLst/>
            </a:prstTxWarp>
            <a:normAutofit/>
          </a:bodyPr>
          <a:lstStyle/>
          <a:p>
            <a:pPr lvl="0"/>
            <a:r>
              <a:rPr lang="en-US" smtClean="0"/>
              <a:t>Title</a:t>
            </a:r>
          </a:p>
        </p:txBody>
      </p:sp>
      <p:sp>
        <p:nvSpPr>
          <p:cNvPr id="4112" name="Rectangle 16"/>
          <p:cNvSpPr>
            <a:spLocks noGrp="1" noChangeArrowheads="1"/>
          </p:cNvSpPr>
          <p:nvPr>
            <p:ph type="sldNum" sz="quarter" idx="4"/>
          </p:nvPr>
        </p:nvSpPr>
        <p:spPr bwMode="auto">
          <a:xfrm>
            <a:off x="8594725" y="6726238"/>
            <a:ext cx="196850" cy="103187"/>
          </a:xfrm>
          <a:prstGeom prst="rect">
            <a:avLst/>
          </a:prstGeom>
          <a:noFill/>
          <a:ln w="9525">
            <a:noFill/>
            <a:miter lim="800000"/>
            <a:headEnd/>
            <a:tailEnd/>
          </a:ln>
          <a:effectLst/>
        </p:spPr>
        <p:txBody>
          <a:bodyPr vert="horz" wrap="none" lIns="36000" tIns="0" rIns="36000" bIns="0" numCol="1" anchor="ctr" anchorCtr="0" compatLnSpc="1">
            <a:prstTxWarp prst="textNoShape">
              <a:avLst/>
            </a:prstTxWarp>
            <a:spAutoFit/>
          </a:bodyPr>
          <a:lstStyle>
            <a:lvl1pPr algn="r">
              <a:defRPr sz="800">
                <a:solidFill>
                  <a:schemeClr val="tx2"/>
                </a:solidFill>
                <a:latin typeface="Arial" charset="0"/>
              </a:defRPr>
            </a:lvl1pPr>
          </a:lstStyle>
          <a:p>
            <a:pPr>
              <a:defRPr/>
            </a:pPr>
            <a:fld id="{0B31321D-3531-4028-87A5-9FE4F5C1A24B}" type="slidenum">
              <a:rPr lang="en-US"/>
              <a:pPr>
                <a:defRPr/>
              </a:pPr>
              <a:t>‹#›</a:t>
            </a:fld>
            <a:endParaRPr lang="en-US" dirty="0"/>
          </a:p>
        </p:txBody>
      </p:sp>
      <p:sp>
        <p:nvSpPr>
          <p:cNvPr id="11" name="Line 7"/>
          <p:cNvSpPr>
            <a:spLocks noChangeShapeType="1"/>
          </p:cNvSpPr>
          <p:nvPr/>
        </p:nvSpPr>
        <p:spPr bwMode="auto">
          <a:xfrm>
            <a:off x="0" y="6132513"/>
            <a:ext cx="9142413" cy="0"/>
          </a:xfrm>
          <a:prstGeom prst="line">
            <a:avLst/>
          </a:prstGeom>
          <a:noFill/>
          <a:ln w="25400">
            <a:solidFill>
              <a:srgbClr val="DED9C8"/>
            </a:solidFill>
            <a:round/>
            <a:headEnd/>
            <a:tailEnd/>
          </a:ln>
          <a:effectLst/>
        </p:spPr>
        <p:txBody>
          <a:bodyPr wrap="none" anchor="ctr"/>
          <a:lstStyle/>
          <a:p>
            <a:pPr>
              <a:defRPr/>
            </a:pPr>
            <a:endParaRPr lang="en-US"/>
          </a:p>
        </p:txBody>
      </p:sp>
      <p:sp>
        <p:nvSpPr>
          <p:cNvPr id="12" name="Line 8"/>
          <p:cNvSpPr>
            <a:spLocks noChangeShapeType="1"/>
          </p:cNvSpPr>
          <p:nvPr/>
        </p:nvSpPr>
        <p:spPr bwMode="auto">
          <a:xfrm>
            <a:off x="7815263" y="6132513"/>
            <a:ext cx="1036637" cy="0"/>
          </a:xfrm>
          <a:prstGeom prst="line">
            <a:avLst/>
          </a:prstGeom>
          <a:noFill/>
          <a:ln w="25400">
            <a:solidFill>
              <a:srgbClr val="185598"/>
            </a:solidFill>
            <a:round/>
            <a:headEnd/>
            <a:tailEnd/>
          </a:ln>
          <a:effectLst/>
        </p:spPr>
        <p:txBody>
          <a:bodyPr wrap="none" anchor="ctr"/>
          <a:lstStyle/>
          <a:p>
            <a:pPr>
              <a:defRPr/>
            </a:pPr>
            <a:endParaRPr lang="en-US"/>
          </a:p>
        </p:txBody>
      </p:sp>
      <p:sp>
        <p:nvSpPr>
          <p:cNvPr id="9" name="TextBox 8"/>
          <p:cNvSpPr txBox="1"/>
          <p:nvPr/>
        </p:nvSpPr>
        <p:spPr>
          <a:xfrm>
            <a:off x="7772400" y="6172200"/>
            <a:ext cx="1261884" cy="307777"/>
          </a:xfrm>
          <a:prstGeom prst="rect">
            <a:avLst/>
          </a:prstGeom>
          <a:noFill/>
        </p:spPr>
        <p:txBody>
          <a:bodyPr wrap="none" rtlCol="0">
            <a:spAutoFit/>
          </a:bodyPr>
          <a:lstStyle/>
          <a:p>
            <a:pPr algn="l"/>
            <a:r>
              <a:rPr lang="en-US" dirty="0" smtClean="0">
                <a:solidFill>
                  <a:schemeClr val="bg1">
                    <a:lumMod val="75000"/>
                  </a:schemeClr>
                </a:solidFill>
              </a:rPr>
              <a:t>AT@CERN </a:t>
            </a:r>
            <a:r>
              <a:rPr lang="en-US" dirty="0" smtClean="0">
                <a:solidFill>
                  <a:schemeClr val="bg1">
                    <a:lumMod val="75000"/>
                  </a:schemeClr>
                </a:solidFill>
              </a:rPr>
              <a:t>11</a:t>
            </a:r>
            <a:endParaRPr lang="en-GB" dirty="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70" r:id="rId1"/>
    <p:sldLayoutId id="2147483667" r:id="rId2"/>
    <p:sldLayoutId id="2147483672" r:id="rId3"/>
    <p:sldLayoutId id="2147483669" r:id="rId4"/>
    <p:sldLayoutId id="2147483673" r:id="rId5"/>
    <p:sldLayoutId id="2147483671" r:id="rId6"/>
    <p:sldLayoutId id="2147483674" r:id="rId7"/>
    <p:sldLayoutId id="2147483675" r:id="rId8"/>
    <p:sldLayoutId id="2147483676" r:id="rId9"/>
    <p:sldLayoutId id="2147483677" r:id="rId10"/>
    <p:sldLayoutId id="2147483678" r:id="rId11"/>
    <p:sldLayoutId id="2147483680" r:id="rId12"/>
  </p:sldLayoutIdLst>
  <p:transition xmlns:p14="http://schemas.microsoft.com/office/powerpoint/2010/main"/>
  <p:hf hdr="0" dt="0"/>
  <p:txStyles>
    <p:titleStyle>
      <a:lvl1pPr algn="l" rtl="0" eaLnBrk="1" fontAlgn="base" hangingPunct="1">
        <a:lnSpc>
          <a:spcPct val="90000"/>
        </a:lnSpc>
        <a:spcBef>
          <a:spcPct val="0"/>
        </a:spcBef>
        <a:spcAft>
          <a:spcPct val="0"/>
        </a:spcAft>
        <a:defRPr sz="2600" b="1">
          <a:solidFill>
            <a:schemeClr val="tx1"/>
          </a:solidFill>
          <a:latin typeface="+mj-lt"/>
          <a:ea typeface="+mj-ea"/>
          <a:cs typeface="+mj-cs"/>
        </a:defRPr>
      </a:lvl1pPr>
      <a:lvl2pPr algn="l" rtl="0" eaLnBrk="1" fontAlgn="base" hangingPunct="1">
        <a:lnSpc>
          <a:spcPct val="90000"/>
        </a:lnSpc>
        <a:spcBef>
          <a:spcPct val="0"/>
        </a:spcBef>
        <a:spcAft>
          <a:spcPct val="0"/>
        </a:spcAft>
        <a:defRPr sz="2600" b="1">
          <a:solidFill>
            <a:schemeClr val="tx1"/>
          </a:solidFill>
          <a:latin typeface="Arial Narrow" pitchFamily="34" charset="0"/>
        </a:defRPr>
      </a:lvl2pPr>
      <a:lvl3pPr algn="l" rtl="0" eaLnBrk="1" fontAlgn="base" hangingPunct="1">
        <a:lnSpc>
          <a:spcPct val="90000"/>
        </a:lnSpc>
        <a:spcBef>
          <a:spcPct val="0"/>
        </a:spcBef>
        <a:spcAft>
          <a:spcPct val="0"/>
        </a:spcAft>
        <a:defRPr sz="2600" b="1">
          <a:solidFill>
            <a:schemeClr val="tx1"/>
          </a:solidFill>
          <a:latin typeface="Arial Narrow" pitchFamily="34" charset="0"/>
        </a:defRPr>
      </a:lvl3pPr>
      <a:lvl4pPr algn="l" rtl="0" eaLnBrk="1" fontAlgn="base" hangingPunct="1">
        <a:lnSpc>
          <a:spcPct val="90000"/>
        </a:lnSpc>
        <a:spcBef>
          <a:spcPct val="0"/>
        </a:spcBef>
        <a:spcAft>
          <a:spcPct val="0"/>
        </a:spcAft>
        <a:defRPr sz="2600" b="1">
          <a:solidFill>
            <a:schemeClr val="tx1"/>
          </a:solidFill>
          <a:latin typeface="Arial Narrow" pitchFamily="34" charset="0"/>
        </a:defRPr>
      </a:lvl4pPr>
      <a:lvl5pPr algn="l" rtl="0" eaLnBrk="1" fontAlgn="base" hangingPunct="1">
        <a:lnSpc>
          <a:spcPct val="90000"/>
        </a:lnSpc>
        <a:spcBef>
          <a:spcPct val="0"/>
        </a:spcBef>
        <a:spcAft>
          <a:spcPct val="0"/>
        </a:spcAft>
        <a:defRPr sz="2600" b="1">
          <a:solidFill>
            <a:schemeClr val="tx1"/>
          </a:solidFill>
          <a:latin typeface="Arial Narrow" pitchFamily="34" charset="0"/>
        </a:defRPr>
      </a:lvl5pPr>
      <a:lvl6pPr marL="457200" algn="l" rtl="0" eaLnBrk="1" fontAlgn="base" hangingPunct="1">
        <a:lnSpc>
          <a:spcPct val="90000"/>
        </a:lnSpc>
        <a:spcBef>
          <a:spcPct val="0"/>
        </a:spcBef>
        <a:spcAft>
          <a:spcPct val="0"/>
        </a:spcAft>
        <a:defRPr sz="2600" b="1">
          <a:solidFill>
            <a:schemeClr val="tx1"/>
          </a:solidFill>
          <a:latin typeface="Arial Narrow" pitchFamily="34" charset="0"/>
        </a:defRPr>
      </a:lvl6pPr>
      <a:lvl7pPr marL="914400" algn="l" rtl="0" eaLnBrk="1" fontAlgn="base" hangingPunct="1">
        <a:lnSpc>
          <a:spcPct val="90000"/>
        </a:lnSpc>
        <a:spcBef>
          <a:spcPct val="0"/>
        </a:spcBef>
        <a:spcAft>
          <a:spcPct val="0"/>
        </a:spcAft>
        <a:defRPr sz="2600" b="1">
          <a:solidFill>
            <a:schemeClr val="tx1"/>
          </a:solidFill>
          <a:latin typeface="Arial Narrow" pitchFamily="34" charset="0"/>
        </a:defRPr>
      </a:lvl7pPr>
      <a:lvl8pPr marL="1371600" algn="l" rtl="0" eaLnBrk="1" fontAlgn="base" hangingPunct="1">
        <a:lnSpc>
          <a:spcPct val="90000"/>
        </a:lnSpc>
        <a:spcBef>
          <a:spcPct val="0"/>
        </a:spcBef>
        <a:spcAft>
          <a:spcPct val="0"/>
        </a:spcAft>
        <a:defRPr sz="2600" b="1">
          <a:solidFill>
            <a:schemeClr val="tx1"/>
          </a:solidFill>
          <a:latin typeface="Arial Narrow" pitchFamily="34" charset="0"/>
        </a:defRPr>
      </a:lvl8pPr>
      <a:lvl9pPr marL="1828800" algn="l" rtl="0" eaLnBrk="1" fontAlgn="base" hangingPunct="1">
        <a:lnSpc>
          <a:spcPct val="90000"/>
        </a:lnSpc>
        <a:spcBef>
          <a:spcPct val="0"/>
        </a:spcBef>
        <a:spcAft>
          <a:spcPct val="0"/>
        </a:spcAft>
        <a:defRPr sz="2600" b="1">
          <a:solidFill>
            <a:schemeClr val="tx1"/>
          </a:solidFill>
          <a:latin typeface="Arial Narrow" pitchFamily="34" charset="0"/>
        </a:defRPr>
      </a:lvl9pPr>
    </p:titleStyle>
    <p:bodyStyle>
      <a:lvl1pPr algn="l" rtl="0" eaLnBrk="1" fontAlgn="base" hangingPunct="1">
        <a:lnSpc>
          <a:spcPct val="85000"/>
        </a:lnSpc>
        <a:spcBef>
          <a:spcPct val="100000"/>
        </a:spcBef>
        <a:spcAft>
          <a:spcPct val="0"/>
        </a:spcAft>
        <a:buClr>
          <a:schemeClr val="bg1"/>
        </a:buClr>
        <a:buSzPct val="25000"/>
        <a:buFont typeface="Arial Narrow" pitchFamily="34" charset="0"/>
        <a:buChar char=" "/>
        <a:defRPr sz="2000" b="1" i="1">
          <a:solidFill>
            <a:srgbClr val="1B1B51"/>
          </a:solidFill>
          <a:latin typeface="+mn-lt"/>
          <a:ea typeface="+mn-ea"/>
          <a:cs typeface="+mn-cs"/>
        </a:defRPr>
      </a:lvl1pPr>
      <a:lvl2pPr marL="165100" indent="-163513" algn="l" rtl="0" eaLnBrk="1" fontAlgn="base" hangingPunct="1">
        <a:lnSpc>
          <a:spcPct val="85000"/>
        </a:lnSpc>
        <a:spcBef>
          <a:spcPct val="55000"/>
        </a:spcBef>
        <a:spcAft>
          <a:spcPct val="0"/>
        </a:spcAft>
        <a:buClr>
          <a:srgbClr val="185598"/>
        </a:buClr>
        <a:buChar char="•"/>
        <a:defRPr>
          <a:solidFill>
            <a:schemeClr val="tx1"/>
          </a:solidFill>
          <a:latin typeface="+mn-lt"/>
        </a:defRPr>
      </a:lvl2pPr>
      <a:lvl3pPr marL="330200" indent="-163513" algn="l" rtl="0" eaLnBrk="1" fontAlgn="base" hangingPunct="1">
        <a:lnSpc>
          <a:spcPct val="85000"/>
        </a:lnSpc>
        <a:spcBef>
          <a:spcPct val="50000"/>
        </a:spcBef>
        <a:spcAft>
          <a:spcPct val="0"/>
        </a:spcAft>
        <a:buClr>
          <a:srgbClr val="185598"/>
        </a:buClr>
        <a:buSzPct val="40000"/>
        <a:buFont typeface="Wingdings" pitchFamily="2" charset="2"/>
        <a:buChar char="q"/>
        <a:defRPr sz="1600">
          <a:solidFill>
            <a:schemeClr val="tx1"/>
          </a:solidFill>
          <a:latin typeface="+mn-lt"/>
        </a:defRPr>
      </a:lvl3pPr>
      <a:lvl4pPr marL="504825" indent="-173038" algn="l" rtl="0" eaLnBrk="1" fontAlgn="base" hangingPunct="1">
        <a:spcBef>
          <a:spcPct val="20000"/>
        </a:spcBef>
        <a:spcAft>
          <a:spcPct val="0"/>
        </a:spcAft>
        <a:buChar char="–"/>
        <a:defRPr sz="1200">
          <a:solidFill>
            <a:schemeClr val="tx1"/>
          </a:solidFill>
          <a:latin typeface="+mn-lt"/>
        </a:defRPr>
      </a:lvl4pPr>
      <a:lvl5pPr marL="1962150" indent="-228600" algn="l" rtl="0" eaLnBrk="1" fontAlgn="base" hangingPunct="1">
        <a:spcBef>
          <a:spcPct val="20000"/>
        </a:spcBef>
        <a:spcAft>
          <a:spcPct val="0"/>
        </a:spcAft>
        <a:buChar char="»"/>
        <a:defRPr sz="2200">
          <a:solidFill>
            <a:schemeClr val="tx1"/>
          </a:solidFill>
          <a:latin typeface="Arial" charset="0"/>
        </a:defRPr>
      </a:lvl5pPr>
      <a:lvl6pPr marL="2419350" indent="-228600" algn="l" rtl="0" eaLnBrk="1" fontAlgn="base" hangingPunct="1">
        <a:spcBef>
          <a:spcPct val="20000"/>
        </a:spcBef>
        <a:spcAft>
          <a:spcPct val="0"/>
        </a:spcAft>
        <a:buChar char="»"/>
        <a:defRPr sz="2200">
          <a:solidFill>
            <a:schemeClr val="tx1"/>
          </a:solidFill>
          <a:latin typeface="Arial" charset="0"/>
        </a:defRPr>
      </a:lvl6pPr>
      <a:lvl7pPr marL="2876550" indent="-228600" algn="l" rtl="0" eaLnBrk="1" fontAlgn="base" hangingPunct="1">
        <a:spcBef>
          <a:spcPct val="20000"/>
        </a:spcBef>
        <a:spcAft>
          <a:spcPct val="0"/>
        </a:spcAft>
        <a:buChar char="»"/>
        <a:defRPr sz="2200">
          <a:solidFill>
            <a:schemeClr val="tx1"/>
          </a:solidFill>
          <a:latin typeface="Arial" charset="0"/>
        </a:defRPr>
      </a:lvl7pPr>
      <a:lvl8pPr marL="3333750" indent="-228600" algn="l" rtl="0" eaLnBrk="1" fontAlgn="base" hangingPunct="1">
        <a:spcBef>
          <a:spcPct val="20000"/>
        </a:spcBef>
        <a:spcAft>
          <a:spcPct val="0"/>
        </a:spcAft>
        <a:buChar char="»"/>
        <a:defRPr sz="2200">
          <a:solidFill>
            <a:schemeClr val="tx1"/>
          </a:solidFill>
          <a:latin typeface="Arial" charset="0"/>
        </a:defRPr>
      </a:lvl8pPr>
      <a:lvl9pPr marL="3790950" indent="-228600" algn="l" rtl="0" eaLnBrk="1" fontAlgn="base" hangingPunct="1">
        <a:spcBef>
          <a:spcPct val="20000"/>
        </a:spcBef>
        <a:spcAft>
          <a:spcPct val="0"/>
        </a:spcAft>
        <a:buChar char="»"/>
        <a:defRPr sz="22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jpeg"/><Relationship Id="rId7"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png"/><Relationship Id="rId1" Type="http://schemas.openxmlformats.org/officeDocument/2006/relationships/slideLayout" Target="../slideLayouts/slideLayout11.xml"/><Relationship Id="rId2"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wmf"/><Relationship Id="rId4" Type="http://schemas.openxmlformats.org/officeDocument/2006/relationships/image" Target="../media/image27.wmf"/><Relationship Id="rId5" Type="http://schemas.openxmlformats.org/officeDocument/2006/relationships/image" Target="../media/image28.wmf"/><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5" Type="http://schemas.openxmlformats.org/officeDocument/2006/relationships/image" Target="../media/image32.jpeg"/><Relationship Id="rId6" Type="http://schemas.openxmlformats.org/officeDocument/2006/relationships/image" Target="../media/image33.jpeg"/><Relationship Id="rId7" Type="http://schemas.openxmlformats.org/officeDocument/2006/relationships/image" Target="../media/image34.jpeg"/><Relationship Id="rId8" Type="http://schemas.openxmlformats.org/officeDocument/2006/relationships/image" Target="../media/image35.jpeg"/><Relationship Id="rId1" Type="http://schemas.openxmlformats.org/officeDocument/2006/relationships/slideLayout" Target="../slideLayouts/slideLayout8.xml"/><Relationship Id="rId2"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1" Type="http://schemas.openxmlformats.org/officeDocument/2006/relationships/image" Target="../media/image4.png"/><Relationship Id="rId12" Type="http://schemas.openxmlformats.org/officeDocument/2006/relationships/image" Target="../media/image6.png"/><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notesSlide" Target="../notesSlides/notesSlide15.xml"/><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9" Type="http://schemas.openxmlformats.org/officeDocument/2006/relationships/image" Target="../media/image5.jpeg"/><Relationship Id="rId10" Type="http://schemas.openxmlformats.org/officeDocument/2006/relationships/oleObject" Target="../embeddings/Microsoft_Word_97_-_2004_Document3.doc"/></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2.bin"/><Relationship Id="rId5" Type="http://schemas.openxmlformats.org/officeDocument/2006/relationships/image" Target="../media/image38.png"/><Relationship Id="rId6" Type="http://schemas.openxmlformats.org/officeDocument/2006/relationships/oleObject" Target="../embeddings/oleObject3.bin"/><Relationship Id="rId7" Type="http://schemas.openxmlformats.org/officeDocument/2006/relationships/image" Target="../media/image39.emf"/><Relationship Id="rId8" Type="http://schemas.openxmlformats.org/officeDocument/2006/relationships/image" Target="../media/image40.png"/><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1" Type="http://schemas.openxmlformats.org/officeDocument/2006/relationships/image" Target="../media/image49.png"/><Relationship Id="rId12" Type="http://schemas.openxmlformats.org/officeDocument/2006/relationships/image" Target="../media/image50.png"/><Relationship Id="rId13" Type="http://schemas.openxmlformats.org/officeDocument/2006/relationships/image" Target="../media/image51.png"/><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1.png"/><Relationship Id="rId4" Type="http://schemas.openxmlformats.org/officeDocument/2006/relationships/image" Target="../media/image42.jpeg"/><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image" Target="../media/image45.png"/><Relationship Id="rId8" Type="http://schemas.openxmlformats.org/officeDocument/2006/relationships/image" Target="../media/image46.png"/><Relationship Id="rId9" Type="http://schemas.openxmlformats.org/officeDocument/2006/relationships/image" Target="../media/image47.png"/><Relationship Id="rId10" Type="http://schemas.openxmlformats.org/officeDocument/2006/relationships/image" Target="../media/image48.png"/></Relationships>
</file>

<file path=ppt/slides/_rels/slide25.xml.rels><?xml version="1.0" encoding="UTF-8" standalone="yes"?>
<Relationships xmlns="http://schemas.openxmlformats.org/package/2006/relationships"><Relationship Id="rId11" Type="http://schemas.openxmlformats.org/officeDocument/2006/relationships/image" Target="../media/image4.png"/><Relationship Id="rId12" Type="http://schemas.openxmlformats.org/officeDocument/2006/relationships/image" Target="../media/image6.png"/><Relationship Id="rId1" Type="http://schemas.openxmlformats.org/officeDocument/2006/relationships/vmlDrawing" Target="../drawings/vmlDrawing5.vml"/><Relationship Id="rId2" Type="http://schemas.openxmlformats.org/officeDocument/2006/relationships/slideLayout" Target="../slideLayouts/slideLayout2.xml"/><Relationship Id="rId3" Type="http://schemas.openxmlformats.org/officeDocument/2006/relationships/notesSlide" Target="../notesSlides/notesSlide20.xml"/><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9" Type="http://schemas.openxmlformats.org/officeDocument/2006/relationships/image" Target="../media/image5.jpeg"/><Relationship Id="rId10" Type="http://schemas.openxmlformats.org/officeDocument/2006/relationships/oleObject" Target="../embeddings/Microsoft_Word_97_-_2004_Document4.doc"/></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png"/><Relationship Id="rId5" Type="http://schemas.openxmlformats.org/officeDocument/2006/relationships/image" Target="../media/image54.jpeg"/><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wmf"/><Relationship Id="rId3" Type="http://schemas.openxmlformats.org/officeDocument/2006/relationships/image" Target="../media/image5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png"/><Relationship Id="rId1" Type="http://schemas.openxmlformats.org/officeDocument/2006/relationships/slideLayout" Target="../slideLayouts/slideLayout11.xml"/><Relationship Id="rId2" Type="http://schemas.openxmlformats.org/officeDocument/2006/relationships/image" Target="../media/image2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35.xml.rels><?xml version="1.0" encoding="UTF-8" standalone="yes"?>
<Relationships xmlns="http://schemas.openxmlformats.org/package/2006/relationships"><Relationship Id="rId3" Type="http://schemas.openxmlformats.org/officeDocument/2006/relationships/image" Target="../media/image59.wmf"/><Relationship Id="rId4" Type="http://schemas.openxmlformats.org/officeDocument/2006/relationships/image" Target="../media/image60.wmf"/><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6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jpeg"/><Relationship Id="rId5" Type="http://schemas.openxmlformats.org/officeDocument/2006/relationships/image" Target="../media/image64.png"/><Relationship Id="rId6" Type="http://schemas.openxmlformats.org/officeDocument/2006/relationships/image" Target="../media/image65.wmf"/><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66.png"/><Relationship Id="rId9" Type="http://schemas.openxmlformats.org/officeDocument/2006/relationships/image" Target="../media/image67.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74.wmf"/><Relationship Id="rId4" Type="http://schemas.openxmlformats.org/officeDocument/2006/relationships/image" Target="../media/image75.wmf"/><Relationship Id="rId5" Type="http://schemas.openxmlformats.org/officeDocument/2006/relationships/image" Target="../media/image76.wmf"/><Relationship Id="rId6" Type="http://schemas.openxmlformats.org/officeDocument/2006/relationships/image" Target="../media/image77.wmf"/><Relationship Id="rId7" Type="http://schemas.openxmlformats.org/officeDocument/2006/relationships/image" Target="../media/image78.wmf"/><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jpeg"/><Relationship Id="rId5"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image" Target="../media/image79.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tif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84.jpeg"/></Relationships>
</file>

<file path=ppt/slides/_rels/slide48.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jpeg"/><Relationship Id="rId5" Type="http://schemas.openxmlformats.org/officeDocument/2006/relationships/image" Target="../media/image87.jpe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9.xml.rels><?xml version="1.0" encoding="UTF-8" standalone="yes"?>
<Relationships xmlns="http://schemas.openxmlformats.org/package/2006/relationships"><Relationship Id="rId11" Type="http://schemas.openxmlformats.org/officeDocument/2006/relationships/hyperlink" Target="http://upload.wikimedia.org/wikipedia/en/9/9f/Confocalprinciple.svg" TargetMode="External"/><Relationship Id="rId12" Type="http://schemas.openxmlformats.org/officeDocument/2006/relationships/image" Target="../media/image88.png"/><Relationship Id="rId13" Type="http://schemas.openxmlformats.org/officeDocument/2006/relationships/image" Target="../media/image89.jpeg"/><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http://en.wikipedia.org/wiki/Aperture" TargetMode="External"/><Relationship Id="rId4" Type="http://schemas.openxmlformats.org/officeDocument/2006/relationships/hyperlink" Target="http://en.wikipedia.org/wiki/Objective_lens" TargetMode="External"/><Relationship Id="rId5" Type="http://schemas.openxmlformats.org/officeDocument/2006/relationships/hyperlink" Target="http://en.wikipedia.org/wiki/Diffraction_limited" TargetMode="External"/><Relationship Id="rId6" Type="http://schemas.openxmlformats.org/officeDocument/2006/relationships/hyperlink" Target="http://en.wikipedia.org/wiki/Fluorescent" TargetMode="External"/><Relationship Id="rId7" Type="http://schemas.openxmlformats.org/officeDocument/2006/relationships/hyperlink" Target="http://en.wikipedia.org/wiki/Fluorescent_light" TargetMode="External"/><Relationship Id="rId8" Type="http://schemas.openxmlformats.org/officeDocument/2006/relationships/hyperlink" Target="http://en.wikipedia.org/wiki/Beam_splitter" TargetMode="External"/><Relationship Id="rId9" Type="http://schemas.openxmlformats.org/officeDocument/2006/relationships/hyperlink" Target="http://en.wikipedia.org/wiki/Photomultiplier" TargetMode="External"/><Relationship Id="rId10" Type="http://schemas.openxmlformats.org/officeDocument/2006/relationships/hyperlink" Target="http://en.wikipedia.org/wiki/Avalanche_photodiod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 Id="rId3" Type="http://schemas.openxmlformats.org/officeDocument/2006/relationships/image" Target="../media/image90.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91.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1" Type="http://schemas.openxmlformats.org/officeDocument/2006/relationships/image" Target="../media/image4.png"/><Relationship Id="rId12"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6.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5.jpeg"/><Relationship Id="rId10" Type="http://schemas.openxmlformats.org/officeDocument/2006/relationships/oleObject" Target="../embeddings/Microsoft_Word_97_-_2004_Document1.doc"/></Relationships>
</file>

<file path=ppt/slides/_rels/slide9.xml.rels><?xml version="1.0" encoding="UTF-8" standalone="yes"?>
<Relationships xmlns="http://schemas.openxmlformats.org/package/2006/relationships"><Relationship Id="rId11" Type="http://schemas.openxmlformats.org/officeDocument/2006/relationships/image" Target="../media/image8.emf"/><Relationship Id="rId12" Type="http://schemas.openxmlformats.org/officeDocument/2006/relationships/image" Target="../media/image6.png"/><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7.xml"/><Relationship Id="rId4" Type="http://schemas.openxmlformats.org/officeDocument/2006/relationships/image" Target="../media/image9.jpeg"/><Relationship Id="rId5" Type="http://schemas.openxmlformats.org/officeDocument/2006/relationships/oleObject" Target="../embeddings/oleObject1.bin"/><Relationship Id="rId6" Type="http://schemas.openxmlformats.org/officeDocument/2006/relationships/image" Target="../media/image7.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oleObject" Target="../embeddings/Microsoft_PowerPoint_97_-_2003_Presentation2.pp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sz="quarter" idx="1"/>
          </p:nvPr>
        </p:nvSpPr>
        <p:spPr>
          <a:xfrm>
            <a:off x="-7884" y="4285862"/>
            <a:ext cx="7372350" cy="514738"/>
          </a:xfrm>
        </p:spPr>
        <p:txBody>
          <a:bodyPr/>
          <a:lstStyle/>
          <a:p>
            <a:r>
              <a:rPr lang="en-US" sz="2400" dirty="0" smtClean="0"/>
              <a:t>Austrian Teachers Program, November 18, 2011</a:t>
            </a:r>
            <a:endParaRPr lang="en-US" sz="2400" dirty="0"/>
          </a:p>
        </p:txBody>
      </p:sp>
      <p:sp>
        <p:nvSpPr>
          <p:cNvPr id="3" name="Title 2"/>
          <p:cNvSpPr>
            <a:spLocks noGrp="1"/>
          </p:cNvSpPr>
          <p:nvPr>
            <p:ph type="ctrTitle" sz="quarter"/>
          </p:nvPr>
        </p:nvSpPr>
        <p:spPr>
          <a:xfrm>
            <a:off x="0" y="2570586"/>
            <a:ext cx="9144000" cy="990217"/>
          </a:xfrm>
        </p:spPr>
        <p:txBody>
          <a:bodyPr/>
          <a:lstStyle/>
          <a:p>
            <a:pPr algn="ctr"/>
            <a:r>
              <a:rPr lang="en-US" sz="3600" dirty="0" smtClean="0"/>
              <a:t>Medical Applications at CERN</a:t>
            </a:r>
            <a:endParaRPr lang="en-US" sz="3600" dirty="0"/>
          </a:p>
        </p:txBody>
      </p:sp>
      <p:sp>
        <p:nvSpPr>
          <p:cNvPr id="4" name="Rectangle 3"/>
          <p:cNvSpPr txBox="1">
            <a:spLocks noChangeArrowheads="1"/>
          </p:cNvSpPr>
          <p:nvPr/>
        </p:nvSpPr>
        <p:spPr bwMode="auto">
          <a:xfrm>
            <a:off x="12700" y="4778375"/>
            <a:ext cx="7372350" cy="1253402"/>
          </a:xfrm>
          <a:prstGeom prst="rect">
            <a:avLst/>
          </a:prstGeom>
          <a:noFill/>
          <a:ln w="9525">
            <a:noFill/>
            <a:miter lim="800000"/>
            <a:headEnd/>
            <a:tailEnd/>
          </a:ln>
        </p:spPr>
        <p:txBody>
          <a:bodyPr vert="horz" wrap="square" lIns="972000" tIns="72000" rIns="72000" bIns="7200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endParaRPr kumimoji="0" lang="en-US" sz="1600" b="1" i="1" u="none" strike="noStrike" kern="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r>
              <a:rPr lang="en-US" i="1" kern="0" dirty="0" smtClean="0">
                <a:solidFill>
                  <a:schemeClr val="tx2"/>
                </a:solidFill>
                <a:latin typeface="+mn-lt"/>
              </a:rPr>
              <a:t>Hartmut Hillemanns</a:t>
            </a: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r>
              <a:rPr kumimoji="0" lang="en-US" sz="1600" b="1" i="1" u="none" strike="noStrike" kern="0" cap="none" spc="0" normalizeH="0" baseline="0" noProof="0" dirty="0" err="1" smtClean="0">
                <a:ln>
                  <a:noFill/>
                </a:ln>
                <a:solidFill>
                  <a:schemeClr val="tx2"/>
                </a:solidFill>
                <a:effectLst/>
                <a:uLnTx/>
                <a:uFillTx/>
                <a:latin typeface="+mn-lt"/>
                <a:ea typeface="+mn-ea"/>
                <a:cs typeface="+mn-cs"/>
              </a:rPr>
              <a:t>Hartmut.hillemanns@cern.ch</a:t>
            </a:r>
            <a:endParaRPr kumimoji="0" lang="en-US" sz="1600" b="1" i="1" u="none" strike="noStrike" kern="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endParaRPr kumimoji="0" lang="en-US" sz="1200" b="1" i="1" u="none" strike="noStrike" kern="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Pct val="25000"/>
              <a:buFont typeface="Arial Narrow" pitchFamily="34" charset="0"/>
              <a:buChar char=" "/>
              <a:tabLst/>
              <a:defRPr/>
            </a:pPr>
            <a:endParaRPr kumimoji="0" lang="en-US" sz="1200" b="1" i="1" u="none" strike="noStrike" kern="0" cap="none" spc="0" normalizeH="0" baseline="0" noProof="0" dirty="0">
              <a:ln>
                <a:noFill/>
              </a:ln>
              <a:solidFill>
                <a:schemeClr val="tx2"/>
              </a:solidFill>
              <a:effectLst/>
              <a:uLnTx/>
              <a:uFillTx/>
              <a:latin typeface="+mn-lt"/>
              <a:ea typeface="+mn-ea"/>
              <a:cs typeface="+mn-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4294967295"/>
          </p:nvPr>
        </p:nvSpPr>
        <p:spPr>
          <a:xfrm>
            <a:off x="6629400" y="6477001"/>
            <a:ext cx="2438400" cy="244475"/>
          </a:xfrm>
          <a:prstGeom prst="rect">
            <a:avLst/>
          </a:prstGeom>
          <a:noFill/>
        </p:spPr>
        <p:txBody>
          <a:bodyPr/>
          <a:lstStyle/>
          <a:p>
            <a:fld id="{2CFF6AC8-F1DE-4A32-B4D6-53B7A8575934}" type="slidenum">
              <a:rPr lang="en-GB" smtClean="0"/>
              <a:pPr/>
              <a:t>10</a:t>
            </a:fld>
            <a:endParaRPr lang="en-GB" smtClean="0"/>
          </a:p>
        </p:txBody>
      </p:sp>
      <p:sp>
        <p:nvSpPr>
          <p:cNvPr id="2710530" name="Rectangle 2"/>
          <p:cNvSpPr>
            <a:spLocks noGrp="1" noChangeArrowheads="1"/>
          </p:cNvSpPr>
          <p:nvPr>
            <p:ph type="title"/>
          </p:nvPr>
        </p:nvSpPr>
        <p:spPr/>
        <p:txBody>
          <a:bodyPr/>
          <a:lstStyle/>
          <a:p>
            <a:pPr eaLnBrk="1" hangingPunct="1">
              <a:defRPr/>
            </a:pPr>
            <a:r>
              <a:rPr lang="en-US" smtClean="0"/>
              <a:t>Protons are </a:t>
            </a:r>
            <a:r>
              <a:rPr lang="en-US" u="sng" smtClean="0"/>
              <a:t>quantitatively</a:t>
            </a:r>
            <a:r>
              <a:rPr lang="en-US" smtClean="0"/>
              <a:t> different from X-rays</a:t>
            </a:r>
            <a:endParaRPr lang="en-GB" smtClean="0"/>
          </a:p>
        </p:txBody>
      </p:sp>
      <p:grpSp>
        <p:nvGrpSpPr>
          <p:cNvPr id="2" name="Group 3"/>
          <p:cNvGrpSpPr>
            <a:grpSpLocks/>
          </p:cNvGrpSpPr>
          <p:nvPr/>
        </p:nvGrpSpPr>
        <p:grpSpPr bwMode="auto">
          <a:xfrm>
            <a:off x="650631" y="919164"/>
            <a:ext cx="7910146" cy="3043237"/>
            <a:chOff x="398" y="913"/>
            <a:chExt cx="5398" cy="2035"/>
          </a:xfrm>
        </p:grpSpPr>
        <p:grpSp>
          <p:nvGrpSpPr>
            <p:cNvPr id="3" name="Group 4"/>
            <p:cNvGrpSpPr>
              <a:grpSpLocks/>
            </p:cNvGrpSpPr>
            <p:nvPr/>
          </p:nvGrpSpPr>
          <p:grpSpPr bwMode="auto">
            <a:xfrm>
              <a:off x="398" y="1195"/>
              <a:ext cx="5398" cy="1753"/>
              <a:chOff x="353" y="1195"/>
              <a:chExt cx="5398" cy="1753"/>
            </a:xfrm>
          </p:grpSpPr>
          <p:pic>
            <p:nvPicPr>
              <p:cNvPr id="25610" name="Picture 5"/>
              <p:cNvPicPr>
                <a:picLocks noChangeAspect="1" noChangeArrowheads="1"/>
              </p:cNvPicPr>
              <p:nvPr/>
            </p:nvPicPr>
            <p:blipFill>
              <a:blip r:embed="rId3"/>
              <a:srcRect l="32858" t="32903" r="30267" b="33548"/>
              <a:stretch>
                <a:fillRect/>
              </a:stretch>
            </p:blipFill>
            <p:spPr bwMode="auto">
              <a:xfrm>
                <a:off x="353" y="1195"/>
                <a:ext cx="2313" cy="1736"/>
              </a:xfrm>
              <a:prstGeom prst="rect">
                <a:avLst/>
              </a:prstGeom>
              <a:noFill/>
              <a:ln w="12700">
                <a:noFill/>
                <a:miter lim="800000"/>
                <a:headEnd type="none" w="sm" len="sm"/>
                <a:tailEnd type="none" w="sm" len="sm"/>
              </a:ln>
            </p:spPr>
          </p:pic>
          <p:pic>
            <p:nvPicPr>
              <p:cNvPr id="25611" name="Picture 6"/>
              <p:cNvPicPr>
                <a:picLocks noChangeAspect="1" noChangeArrowheads="1"/>
              </p:cNvPicPr>
              <p:nvPr/>
            </p:nvPicPr>
            <p:blipFill>
              <a:blip r:embed="rId4"/>
              <a:srcRect l="28604" t="9436" r="28760" b="21899"/>
              <a:stretch>
                <a:fillRect/>
              </a:stretch>
            </p:blipFill>
            <p:spPr bwMode="auto">
              <a:xfrm>
                <a:off x="3461" y="1207"/>
                <a:ext cx="2290" cy="1741"/>
              </a:xfrm>
              <a:prstGeom prst="rect">
                <a:avLst/>
              </a:prstGeom>
              <a:noFill/>
              <a:ln w="12700">
                <a:noFill/>
                <a:miter lim="800000"/>
                <a:headEnd type="none" w="sm" len="sm"/>
                <a:tailEnd type="none" w="sm" len="sm"/>
              </a:ln>
            </p:spPr>
          </p:pic>
        </p:grpSp>
        <p:sp>
          <p:nvSpPr>
            <p:cNvPr id="25608" name="Text Box 7"/>
            <p:cNvSpPr txBox="1">
              <a:spLocks noChangeArrowheads="1"/>
            </p:cNvSpPr>
            <p:nvPr/>
          </p:nvSpPr>
          <p:spPr bwMode="auto">
            <a:xfrm>
              <a:off x="474" y="913"/>
              <a:ext cx="3324" cy="206"/>
            </a:xfrm>
            <a:prstGeom prst="rect">
              <a:avLst/>
            </a:prstGeom>
            <a:noFill/>
            <a:ln w="9525" algn="ctr">
              <a:noFill/>
              <a:miter lim="800000"/>
              <a:headEnd/>
              <a:tailEnd/>
            </a:ln>
          </p:spPr>
          <p:txBody>
            <a:bodyPr wrap="none">
              <a:spAutoFit/>
            </a:bodyPr>
            <a:lstStyle/>
            <a:p>
              <a:r>
                <a:rPr lang="en-US">
                  <a:solidFill>
                    <a:schemeClr val="tx1"/>
                  </a:solidFill>
                </a:rPr>
                <a:t>9 X-ray fields                                                     4 proton fields</a:t>
              </a:r>
              <a:endParaRPr lang="en-GB">
                <a:solidFill>
                  <a:schemeClr val="tx1"/>
                </a:solidFill>
              </a:endParaRPr>
            </a:p>
          </p:txBody>
        </p:sp>
        <p:sp>
          <p:nvSpPr>
            <p:cNvPr id="25609" name="Text Box 8"/>
            <p:cNvSpPr txBox="1">
              <a:spLocks noChangeArrowheads="1"/>
            </p:cNvSpPr>
            <p:nvPr/>
          </p:nvSpPr>
          <p:spPr bwMode="auto">
            <a:xfrm>
              <a:off x="5098" y="2696"/>
              <a:ext cx="311" cy="206"/>
            </a:xfrm>
            <a:prstGeom prst="rect">
              <a:avLst/>
            </a:prstGeom>
            <a:noFill/>
            <a:ln w="9525" algn="ctr">
              <a:noFill/>
              <a:miter lim="800000"/>
              <a:headEnd/>
              <a:tailEnd/>
            </a:ln>
          </p:spPr>
          <p:txBody>
            <a:bodyPr wrap="none">
              <a:spAutoFit/>
            </a:bodyPr>
            <a:lstStyle/>
            <a:p>
              <a:r>
                <a:rPr lang="en-US" sz="1600">
                  <a:solidFill>
                    <a:schemeClr val="tx1"/>
                  </a:solidFill>
                </a:rPr>
                <a:t>PSI</a:t>
              </a:r>
              <a:endParaRPr lang="en-GB" sz="1600">
                <a:solidFill>
                  <a:schemeClr val="tx1"/>
                </a:solidFill>
              </a:endParaRPr>
            </a:p>
          </p:txBody>
        </p:sp>
      </p:grpSp>
      <p:sp>
        <p:nvSpPr>
          <p:cNvPr id="25605" name="Text Box 9"/>
          <p:cNvSpPr txBox="1">
            <a:spLocks noChangeArrowheads="1"/>
          </p:cNvSpPr>
          <p:nvPr/>
        </p:nvSpPr>
        <p:spPr bwMode="auto">
          <a:xfrm>
            <a:off x="86458" y="4387850"/>
            <a:ext cx="8978411" cy="1872051"/>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lvl1pPr algn="l" eaLnBrk="1" hangingPunct="1">
              <a:spcBef>
                <a:spcPct val="100000"/>
              </a:spcBef>
              <a:buClr>
                <a:schemeClr val="bg1"/>
              </a:buClr>
              <a:buSzPct val="25000"/>
              <a:buFont typeface="Arial Narrow" pitchFamily="34" charset="0"/>
              <a:buChar char=" "/>
              <a:defRPr sz="1800" i="1">
                <a:solidFill>
                  <a:srgbClr val="1B1B51"/>
                </a:solidFill>
                <a:latin typeface="+mn-lt"/>
              </a:defRPr>
            </a:lvl1pPr>
            <a:lvl2pPr marL="165100" lvl="1" indent="-163513" algn="l" eaLnBrk="1" hangingPunct="1">
              <a:spcBef>
                <a:spcPct val="55000"/>
              </a:spcBef>
              <a:buClr>
                <a:srgbClr val="185598"/>
              </a:buClr>
              <a:buChar char="•"/>
              <a:defRPr baseline="0">
                <a:latin typeface="+mn-lt"/>
              </a:defRPr>
            </a:lvl2pPr>
            <a:lvl3pPr marL="330200" lvl="2" indent="-163513" algn="l" eaLnBrk="1" hangingPunct="1">
              <a:spcBef>
                <a:spcPct val="50000"/>
              </a:spcBef>
              <a:buClr>
                <a:srgbClr val="185598"/>
              </a:buClr>
              <a:buSzPct val="40000"/>
              <a:buFont typeface="Wingdings" pitchFamily="2" charset="2"/>
              <a:buChar char="q"/>
              <a:defRPr sz="1400">
                <a:latin typeface="+mn-lt"/>
              </a:defRPr>
            </a:lvl3pPr>
            <a:lvl4pPr marL="504825" indent="-173038" algn="l" eaLnBrk="1" hangingPunct="1">
              <a:spcBef>
                <a:spcPct val="20000"/>
              </a:spcBef>
              <a:buChar char="–"/>
              <a:defRPr sz="1200">
                <a:latin typeface="+mn-lt"/>
              </a:defRPr>
            </a:lvl4pPr>
            <a:lvl5pPr marL="1962150" indent="-228600" algn="l" eaLnBrk="1" hangingPunct="1">
              <a:spcBef>
                <a:spcPct val="20000"/>
              </a:spcBef>
              <a:buChar char="»"/>
              <a:defRPr sz="2200">
                <a:latin typeface="Arial" charset="0"/>
              </a:defRPr>
            </a:lvl5pPr>
            <a:lvl6pPr marL="2419350" indent="-228600" fontAlgn="base">
              <a:spcBef>
                <a:spcPct val="20000"/>
              </a:spcBef>
              <a:spcAft>
                <a:spcPct val="0"/>
              </a:spcAft>
              <a:buChar char="»"/>
              <a:defRPr sz="2200">
                <a:latin typeface="Arial" charset="0"/>
              </a:defRPr>
            </a:lvl6pPr>
            <a:lvl7pPr marL="2876550" indent="-228600" fontAlgn="base">
              <a:spcBef>
                <a:spcPct val="20000"/>
              </a:spcBef>
              <a:spcAft>
                <a:spcPct val="0"/>
              </a:spcAft>
              <a:buChar char="»"/>
              <a:defRPr sz="2200">
                <a:latin typeface="Arial" charset="0"/>
              </a:defRPr>
            </a:lvl7pPr>
            <a:lvl8pPr marL="3333750" indent="-228600" fontAlgn="base">
              <a:spcBef>
                <a:spcPct val="20000"/>
              </a:spcBef>
              <a:spcAft>
                <a:spcPct val="0"/>
              </a:spcAft>
              <a:buChar char="»"/>
              <a:defRPr sz="2200">
                <a:latin typeface="Arial" charset="0"/>
              </a:defRPr>
            </a:lvl8pPr>
            <a:lvl9pPr marL="3790950" indent="-228600" fontAlgn="base">
              <a:spcBef>
                <a:spcPct val="20000"/>
              </a:spcBef>
              <a:spcAft>
                <a:spcPct val="0"/>
              </a:spcAft>
              <a:buChar char="»"/>
              <a:defRPr sz="2200">
                <a:latin typeface="Arial" charset="0"/>
              </a:defRPr>
            </a:lvl9pPr>
          </a:lstStyle>
          <a:p>
            <a:pPr lvl="1"/>
            <a:r>
              <a:rPr lang="en-US" dirty="0"/>
              <a:t> Carbon ions deposit in a cell 24 times more energy than a </a:t>
            </a:r>
            <a:r>
              <a:rPr lang="en-US" dirty="0" smtClean="0"/>
              <a:t>proton producing </a:t>
            </a:r>
            <a:r>
              <a:rPr lang="en-US" dirty="0"/>
              <a:t>not reparable  multiple  close-by double strand </a:t>
            </a:r>
            <a:r>
              <a:rPr lang="en-US" dirty="0" smtClean="0"/>
              <a:t>breaks</a:t>
            </a:r>
          </a:p>
          <a:p>
            <a:pPr lvl="1"/>
            <a:r>
              <a:rPr lang="en-US" dirty="0" smtClean="0"/>
              <a:t>Carbon </a:t>
            </a:r>
            <a:r>
              <a:rPr lang="en-US" dirty="0"/>
              <a:t>ions can control radio-resistant </a:t>
            </a:r>
            <a:r>
              <a:rPr lang="en-US" dirty="0" err="1"/>
              <a:t>tumours</a:t>
            </a:r>
            <a:endParaRPr lang="en-US" dirty="0"/>
          </a:p>
        </p:txBody>
      </p:sp>
      <p:sp>
        <p:nvSpPr>
          <p:cNvPr id="4" name="Footer Placeholder 3"/>
          <p:cNvSpPr>
            <a:spLocks noGrp="1"/>
          </p:cNvSpPr>
          <p:nvPr>
            <p:ph type="ftr" sz="quarter" idx="11"/>
          </p:nvPr>
        </p:nvSpPr>
        <p:spPr/>
        <p:txBody>
          <a:bodyPr/>
          <a:lstStyle/>
          <a:p>
            <a:endParaRPr lang="en-US" sz="1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4294967295"/>
          </p:nvPr>
        </p:nvSpPr>
        <p:spPr>
          <a:xfrm>
            <a:off x="6629400" y="6477001"/>
            <a:ext cx="2438400" cy="244475"/>
          </a:xfrm>
          <a:prstGeom prst="rect">
            <a:avLst/>
          </a:prstGeom>
          <a:noFill/>
        </p:spPr>
        <p:txBody>
          <a:bodyPr/>
          <a:lstStyle/>
          <a:p>
            <a:fld id="{3EE4A257-71A9-4B3D-AE4C-F64B2A2CB6B1}" type="slidenum">
              <a:rPr lang="en-GB" smtClean="0"/>
              <a:pPr/>
              <a:t>11</a:t>
            </a:fld>
            <a:endParaRPr lang="en-GB" smtClean="0"/>
          </a:p>
        </p:txBody>
      </p:sp>
      <p:pic>
        <p:nvPicPr>
          <p:cNvPr id="37891" name="Picture 2" descr="cyclotron at Kashiwa"/>
          <p:cNvPicPr>
            <a:picLocks noChangeAspect="1" noChangeArrowheads="1"/>
          </p:cNvPicPr>
          <p:nvPr/>
        </p:nvPicPr>
        <p:blipFill>
          <a:blip r:embed="rId3"/>
          <a:srcRect/>
          <a:stretch>
            <a:fillRect/>
          </a:stretch>
        </p:blipFill>
        <p:spPr bwMode="auto">
          <a:xfrm>
            <a:off x="0" y="0"/>
            <a:ext cx="4495800" cy="2998788"/>
          </a:xfrm>
          <a:prstGeom prst="rect">
            <a:avLst/>
          </a:prstGeom>
          <a:noFill/>
          <a:ln w="9525">
            <a:solidFill>
              <a:schemeClr val="tx1"/>
            </a:solidFill>
            <a:miter lim="800000"/>
            <a:headEnd/>
            <a:tailEnd/>
          </a:ln>
        </p:spPr>
      </p:pic>
      <p:grpSp>
        <p:nvGrpSpPr>
          <p:cNvPr id="2" name="Group 3"/>
          <p:cNvGrpSpPr>
            <a:grpSpLocks/>
          </p:cNvGrpSpPr>
          <p:nvPr/>
        </p:nvGrpSpPr>
        <p:grpSpPr bwMode="auto">
          <a:xfrm>
            <a:off x="5029200" y="0"/>
            <a:ext cx="4114800" cy="3657600"/>
            <a:chOff x="1111" y="459"/>
            <a:chExt cx="3651" cy="3625"/>
          </a:xfrm>
        </p:grpSpPr>
        <p:pic>
          <p:nvPicPr>
            <p:cNvPr id="37901" name="Picture 4"/>
            <p:cNvPicPr>
              <a:picLocks noChangeAspect="1" noChangeArrowheads="1"/>
            </p:cNvPicPr>
            <p:nvPr/>
          </p:nvPicPr>
          <p:blipFill>
            <a:blip r:embed="rId4"/>
            <a:srcRect/>
            <a:stretch>
              <a:fillRect/>
            </a:stretch>
          </p:blipFill>
          <p:spPr bwMode="auto">
            <a:xfrm>
              <a:off x="1111" y="572"/>
              <a:ext cx="3651" cy="3512"/>
            </a:xfrm>
            <a:prstGeom prst="rect">
              <a:avLst/>
            </a:prstGeom>
            <a:noFill/>
            <a:ln w="9525">
              <a:noFill/>
              <a:miter lim="800000"/>
              <a:headEnd/>
              <a:tailEnd/>
            </a:ln>
          </p:spPr>
        </p:pic>
        <p:pic>
          <p:nvPicPr>
            <p:cNvPr id="37902" name="Picture 5"/>
            <p:cNvPicPr>
              <a:picLocks noChangeAspect="1" noChangeArrowheads="1"/>
            </p:cNvPicPr>
            <p:nvPr/>
          </p:nvPicPr>
          <p:blipFill>
            <a:blip r:embed="rId5"/>
            <a:srcRect/>
            <a:stretch>
              <a:fillRect/>
            </a:stretch>
          </p:blipFill>
          <p:spPr bwMode="auto">
            <a:xfrm>
              <a:off x="1862" y="1596"/>
              <a:ext cx="2045" cy="1305"/>
            </a:xfrm>
            <a:prstGeom prst="rect">
              <a:avLst/>
            </a:prstGeom>
            <a:noFill/>
            <a:ln w="9525" algn="ctr">
              <a:noFill/>
              <a:miter lim="800000"/>
              <a:headEnd/>
              <a:tailEnd/>
            </a:ln>
          </p:spPr>
        </p:pic>
        <p:pic>
          <p:nvPicPr>
            <p:cNvPr id="37903" name="Picture 6"/>
            <p:cNvPicPr>
              <a:picLocks noChangeAspect="1" noChangeArrowheads="1"/>
            </p:cNvPicPr>
            <p:nvPr/>
          </p:nvPicPr>
          <p:blipFill>
            <a:blip r:embed="rId4"/>
            <a:srcRect/>
            <a:stretch>
              <a:fillRect/>
            </a:stretch>
          </p:blipFill>
          <p:spPr bwMode="auto">
            <a:xfrm>
              <a:off x="1111" y="459"/>
              <a:ext cx="3651" cy="3538"/>
            </a:xfrm>
            <a:prstGeom prst="rect">
              <a:avLst/>
            </a:prstGeom>
            <a:noFill/>
            <a:ln w="9525">
              <a:noFill/>
              <a:miter lim="800000"/>
              <a:headEnd/>
              <a:tailEnd/>
            </a:ln>
          </p:spPr>
        </p:pic>
        <p:pic>
          <p:nvPicPr>
            <p:cNvPr id="37904" name="Picture 7"/>
            <p:cNvPicPr>
              <a:picLocks noChangeAspect="1" noChangeArrowheads="1"/>
            </p:cNvPicPr>
            <p:nvPr/>
          </p:nvPicPr>
          <p:blipFill>
            <a:blip r:embed="rId5"/>
            <a:srcRect/>
            <a:stretch>
              <a:fillRect/>
            </a:stretch>
          </p:blipFill>
          <p:spPr bwMode="auto">
            <a:xfrm>
              <a:off x="1670" y="1490"/>
              <a:ext cx="2045" cy="1316"/>
            </a:xfrm>
            <a:prstGeom prst="rect">
              <a:avLst/>
            </a:prstGeom>
            <a:noFill/>
            <a:ln w="9525">
              <a:noFill/>
              <a:miter lim="800000"/>
              <a:headEnd/>
              <a:tailEnd/>
            </a:ln>
          </p:spPr>
        </p:pic>
        <p:sp>
          <p:nvSpPr>
            <p:cNvPr id="37905" name="Rectangle 8"/>
            <p:cNvSpPr>
              <a:spLocks noChangeArrowheads="1"/>
            </p:cNvSpPr>
            <p:nvPr/>
          </p:nvSpPr>
          <p:spPr bwMode="auto">
            <a:xfrm>
              <a:off x="3538" y="3521"/>
              <a:ext cx="1134" cy="408"/>
            </a:xfrm>
            <a:prstGeom prst="rect">
              <a:avLst/>
            </a:prstGeom>
            <a:noFill/>
            <a:ln w="38100" algn="ctr">
              <a:solidFill>
                <a:schemeClr val="hlink"/>
              </a:solidFill>
              <a:miter lim="800000"/>
              <a:headEnd/>
              <a:tailEnd/>
            </a:ln>
          </p:spPr>
          <p:txBody>
            <a:bodyPr wrap="none" anchor="ctr"/>
            <a:lstStyle/>
            <a:p>
              <a:endParaRPr lang="fr-FR"/>
            </a:p>
          </p:txBody>
        </p:sp>
        <p:sp>
          <p:nvSpPr>
            <p:cNvPr id="37906" name="Rectangle 9"/>
            <p:cNvSpPr>
              <a:spLocks noChangeArrowheads="1"/>
            </p:cNvSpPr>
            <p:nvPr/>
          </p:nvSpPr>
          <p:spPr bwMode="auto">
            <a:xfrm>
              <a:off x="1156" y="709"/>
              <a:ext cx="1134" cy="408"/>
            </a:xfrm>
            <a:prstGeom prst="rect">
              <a:avLst/>
            </a:prstGeom>
            <a:noFill/>
            <a:ln w="38100" algn="ctr">
              <a:solidFill>
                <a:schemeClr val="hlink"/>
              </a:solidFill>
              <a:miter lim="800000"/>
              <a:headEnd/>
              <a:tailEnd/>
            </a:ln>
          </p:spPr>
          <p:txBody>
            <a:bodyPr wrap="none" anchor="ctr"/>
            <a:lstStyle/>
            <a:p>
              <a:endParaRPr lang="fr-FR"/>
            </a:p>
          </p:txBody>
        </p:sp>
      </p:grpSp>
      <p:pic>
        <p:nvPicPr>
          <p:cNvPr id="37893" name="Picture 10" descr="Mitsubishi2"/>
          <p:cNvPicPr>
            <a:picLocks noChangeAspect="1" noChangeArrowheads="1"/>
          </p:cNvPicPr>
          <p:nvPr/>
        </p:nvPicPr>
        <p:blipFill>
          <a:blip r:embed="rId6"/>
          <a:srcRect l="9467" b="12772"/>
          <a:stretch>
            <a:fillRect/>
          </a:stretch>
        </p:blipFill>
        <p:spPr bwMode="auto">
          <a:xfrm>
            <a:off x="0" y="3735388"/>
            <a:ext cx="4038600" cy="3122612"/>
          </a:xfrm>
          <a:prstGeom prst="rect">
            <a:avLst/>
          </a:prstGeom>
          <a:noFill/>
          <a:ln w="9525">
            <a:noFill/>
            <a:miter lim="800000"/>
            <a:headEnd/>
            <a:tailEnd/>
          </a:ln>
        </p:spPr>
      </p:pic>
      <p:pic>
        <p:nvPicPr>
          <p:cNvPr id="37894" name="Picture 11" descr="Zyklotron"/>
          <p:cNvPicPr>
            <a:picLocks noChangeAspect="1" noChangeArrowheads="1"/>
          </p:cNvPicPr>
          <p:nvPr/>
        </p:nvPicPr>
        <p:blipFill>
          <a:blip r:embed="rId7"/>
          <a:srcRect/>
          <a:stretch>
            <a:fillRect/>
          </a:stretch>
        </p:blipFill>
        <p:spPr bwMode="auto">
          <a:xfrm>
            <a:off x="4572000" y="3741738"/>
            <a:ext cx="4572000" cy="3116262"/>
          </a:xfrm>
          <a:prstGeom prst="rect">
            <a:avLst/>
          </a:prstGeom>
          <a:noFill/>
          <a:ln w="9525">
            <a:solidFill>
              <a:schemeClr val="bg1"/>
            </a:solidFill>
            <a:miter lim="800000"/>
            <a:headEnd/>
            <a:tailEnd/>
          </a:ln>
        </p:spPr>
      </p:pic>
      <p:sp>
        <p:nvSpPr>
          <p:cNvPr id="37895" name="Text Box 12"/>
          <p:cNvSpPr txBox="1">
            <a:spLocks noChangeArrowheads="1"/>
          </p:cNvSpPr>
          <p:nvPr/>
        </p:nvSpPr>
        <p:spPr bwMode="auto">
          <a:xfrm>
            <a:off x="3352800" y="2559050"/>
            <a:ext cx="1066800" cy="307777"/>
          </a:xfrm>
          <a:prstGeom prst="rect">
            <a:avLst/>
          </a:prstGeom>
          <a:solidFill>
            <a:schemeClr val="tx1"/>
          </a:solidFill>
          <a:ln w="9525">
            <a:noFill/>
            <a:miter lim="800000"/>
            <a:headEnd/>
            <a:tailEnd/>
          </a:ln>
        </p:spPr>
        <p:txBody>
          <a:bodyPr>
            <a:spAutoFit/>
          </a:bodyPr>
          <a:lstStyle/>
          <a:p>
            <a:r>
              <a:rPr lang="en-GB" sz="1600">
                <a:solidFill>
                  <a:schemeClr val="hlink"/>
                </a:solidFill>
                <a:latin typeface="Trebuchet MS" pitchFamily="34" charset="0"/>
              </a:rPr>
              <a:t>IBA</a:t>
            </a:r>
          </a:p>
        </p:txBody>
      </p:sp>
      <p:sp>
        <p:nvSpPr>
          <p:cNvPr id="37896" name="Text Box 13"/>
          <p:cNvSpPr txBox="1">
            <a:spLocks noChangeArrowheads="1"/>
          </p:cNvSpPr>
          <p:nvPr/>
        </p:nvSpPr>
        <p:spPr bwMode="auto">
          <a:xfrm>
            <a:off x="2514600" y="3810000"/>
            <a:ext cx="1447800" cy="307777"/>
          </a:xfrm>
          <a:prstGeom prst="rect">
            <a:avLst/>
          </a:prstGeom>
          <a:solidFill>
            <a:schemeClr val="tx1"/>
          </a:solidFill>
          <a:ln w="9525">
            <a:noFill/>
            <a:miter lim="800000"/>
            <a:headEnd/>
            <a:tailEnd/>
          </a:ln>
        </p:spPr>
        <p:txBody>
          <a:bodyPr>
            <a:spAutoFit/>
          </a:bodyPr>
          <a:lstStyle/>
          <a:p>
            <a:r>
              <a:rPr lang="en-GB" sz="1600">
                <a:solidFill>
                  <a:schemeClr val="hlink"/>
                </a:solidFill>
                <a:latin typeface="Trebuchet MS" pitchFamily="34" charset="0"/>
              </a:rPr>
              <a:t>Mitsubishi</a:t>
            </a:r>
          </a:p>
        </p:txBody>
      </p:sp>
      <p:sp>
        <p:nvSpPr>
          <p:cNvPr id="37898" name="Text Box 15"/>
          <p:cNvSpPr txBox="1">
            <a:spLocks noChangeArrowheads="1"/>
          </p:cNvSpPr>
          <p:nvPr/>
        </p:nvSpPr>
        <p:spPr bwMode="auto">
          <a:xfrm>
            <a:off x="4585189" y="6165851"/>
            <a:ext cx="1066800" cy="517065"/>
          </a:xfrm>
          <a:prstGeom prst="rect">
            <a:avLst/>
          </a:prstGeom>
          <a:solidFill>
            <a:schemeClr val="tx1"/>
          </a:solidFill>
          <a:ln w="9525">
            <a:noFill/>
            <a:miter lim="800000"/>
            <a:headEnd/>
            <a:tailEnd/>
          </a:ln>
        </p:spPr>
        <p:txBody>
          <a:bodyPr>
            <a:spAutoFit/>
          </a:bodyPr>
          <a:lstStyle/>
          <a:p>
            <a:r>
              <a:rPr lang="en-GB" sz="1600">
                <a:solidFill>
                  <a:schemeClr val="hlink"/>
                </a:solidFill>
                <a:latin typeface="Trebuchet MS" pitchFamily="34" charset="0"/>
              </a:rPr>
              <a:t>Accel (Varian)</a:t>
            </a:r>
          </a:p>
        </p:txBody>
      </p:sp>
      <p:sp>
        <p:nvSpPr>
          <p:cNvPr id="2969616" name="Rectangle 16"/>
          <p:cNvSpPr>
            <a:spLocks noGrp="1" noChangeArrowheads="1"/>
          </p:cNvSpPr>
          <p:nvPr>
            <p:ph type="title" idx="4294967295"/>
          </p:nvPr>
        </p:nvSpPr>
        <p:spPr>
          <a:xfrm>
            <a:off x="-304800" y="3200400"/>
            <a:ext cx="7772400" cy="457200"/>
          </a:xfrm>
        </p:spPr>
        <p:txBody>
          <a:bodyPr/>
          <a:lstStyle/>
          <a:p>
            <a:pPr algn="l" eaLnBrk="1" hangingPunct="1">
              <a:defRPr/>
            </a:pPr>
            <a:r>
              <a:rPr lang="en-US" dirty="0" err="1" smtClean="0">
                <a:latin typeface="Trebuchet MS" pitchFamily="34" charset="0"/>
              </a:rPr>
              <a:t>Protontherapy</a:t>
            </a:r>
            <a:r>
              <a:rPr lang="en-US" dirty="0" smtClean="0">
                <a:latin typeface="Trebuchet MS" pitchFamily="34" charset="0"/>
              </a:rPr>
              <a:t>: a mature market…</a:t>
            </a:r>
            <a:endParaRPr lang="en-GB" dirty="0" smtClean="0"/>
          </a:p>
        </p:txBody>
      </p:sp>
      <p:sp>
        <p:nvSpPr>
          <p:cNvPr id="37900" name="Text Box 17"/>
          <p:cNvSpPr txBox="1">
            <a:spLocks noChangeArrowheads="1"/>
          </p:cNvSpPr>
          <p:nvPr/>
        </p:nvSpPr>
        <p:spPr bwMode="auto">
          <a:xfrm>
            <a:off x="4572000" y="2587823"/>
            <a:ext cx="998802" cy="307777"/>
          </a:xfrm>
          <a:prstGeom prst="rect">
            <a:avLst/>
          </a:prstGeom>
          <a:solidFill>
            <a:schemeClr val="tx1"/>
          </a:solidFill>
          <a:ln w="9525">
            <a:noFill/>
            <a:miter lim="800000"/>
            <a:headEnd/>
            <a:tailEnd/>
          </a:ln>
        </p:spPr>
        <p:txBody>
          <a:bodyPr wrap="square">
            <a:spAutoFit/>
          </a:bodyPr>
          <a:lstStyle/>
          <a:p>
            <a:r>
              <a:rPr lang="en-GB" sz="1600" dirty="0">
                <a:solidFill>
                  <a:schemeClr val="hlink"/>
                </a:solidFill>
                <a:latin typeface="Trebuchet MS" pitchFamily="34" charset="0"/>
              </a:rPr>
              <a:t>Hitachi</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7"/>
          <p:cNvSpPr>
            <a:spLocks noGrp="1"/>
          </p:cNvSpPr>
          <p:nvPr>
            <p:ph type="sldNum" sz="quarter" idx="12"/>
          </p:nvPr>
        </p:nvSpPr>
        <p:spPr>
          <a:xfrm>
            <a:off x="8661815" y="6726238"/>
            <a:ext cx="129760" cy="107722"/>
          </a:xfrm>
          <a:noFill/>
        </p:spPr>
        <p:txBody>
          <a:bodyPr/>
          <a:lstStyle/>
          <a:p>
            <a:fld id="{287302E4-E8FC-4F71-8AEC-A10B25D66D50}" type="slidenum">
              <a:rPr lang="en-GB" smtClean="0"/>
              <a:pPr/>
              <a:t>12</a:t>
            </a:fld>
            <a:endParaRPr lang="en-GB" smtClean="0"/>
          </a:p>
        </p:txBody>
      </p:sp>
      <p:sp>
        <p:nvSpPr>
          <p:cNvPr id="2788354" name="Rectangle 2"/>
          <p:cNvSpPr>
            <a:spLocks noGrp="1" noChangeArrowheads="1"/>
          </p:cNvSpPr>
          <p:nvPr>
            <p:ph type="title"/>
          </p:nvPr>
        </p:nvSpPr>
        <p:spPr>
          <a:xfrm>
            <a:off x="609600" y="0"/>
            <a:ext cx="7772400" cy="457200"/>
          </a:xfrm>
        </p:spPr>
        <p:txBody>
          <a:bodyPr/>
          <a:lstStyle/>
          <a:p>
            <a:pPr algn="ctr" eaLnBrk="1" hangingPunct="1">
              <a:defRPr/>
            </a:pPr>
            <a:r>
              <a:rPr lang="en-US" dirty="0" smtClean="0"/>
              <a:t>Cyclotron solution for protons by IBA - Belgium</a:t>
            </a:r>
          </a:p>
        </p:txBody>
      </p:sp>
      <p:grpSp>
        <p:nvGrpSpPr>
          <p:cNvPr id="2" name="Group 4"/>
          <p:cNvGrpSpPr>
            <a:grpSpLocks/>
          </p:cNvGrpSpPr>
          <p:nvPr/>
        </p:nvGrpSpPr>
        <p:grpSpPr bwMode="auto">
          <a:xfrm>
            <a:off x="76201" y="457200"/>
            <a:ext cx="8707315" cy="5689600"/>
            <a:chOff x="285" y="436"/>
            <a:chExt cx="5942" cy="3584"/>
          </a:xfrm>
        </p:grpSpPr>
        <p:pic>
          <p:nvPicPr>
            <p:cNvPr id="34823" name="Picture 5" descr="IBA2"/>
            <p:cNvPicPr>
              <a:picLocks noChangeAspect="1" noChangeArrowheads="1"/>
            </p:cNvPicPr>
            <p:nvPr/>
          </p:nvPicPr>
          <p:blipFill>
            <a:blip r:embed="rId2"/>
            <a:srcRect b="53703"/>
            <a:stretch>
              <a:fillRect/>
            </a:stretch>
          </p:blipFill>
          <p:spPr bwMode="auto">
            <a:xfrm>
              <a:off x="619" y="436"/>
              <a:ext cx="5216" cy="2979"/>
            </a:xfrm>
            <a:prstGeom prst="rect">
              <a:avLst/>
            </a:prstGeom>
            <a:noFill/>
            <a:ln w="9525">
              <a:noFill/>
              <a:miter lim="800000"/>
              <a:headEnd/>
              <a:tailEnd/>
            </a:ln>
          </p:spPr>
        </p:pic>
        <p:pic>
          <p:nvPicPr>
            <p:cNvPr id="34824" name="Picture 6" descr="image006"/>
            <p:cNvPicPr>
              <a:picLocks noChangeAspect="1" noChangeArrowheads="1"/>
            </p:cNvPicPr>
            <p:nvPr/>
          </p:nvPicPr>
          <p:blipFill>
            <a:blip r:embed="rId3">
              <a:lum contrast="30000"/>
            </a:blip>
            <a:srcRect/>
            <a:stretch>
              <a:fillRect/>
            </a:stretch>
          </p:blipFill>
          <p:spPr bwMode="auto">
            <a:xfrm>
              <a:off x="285" y="2259"/>
              <a:ext cx="2238" cy="1761"/>
            </a:xfrm>
            <a:prstGeom prst="rect">
              <a:avLst/>
            </a:prstGeom>
            <a:noFill/>
            <a:ln w="9525">
              <a:solidFill>
                <a:schemeClr val="hlink"/>
              </a:solidFill>
              <a:miter lim="800000"/>
              <a:headEnd/>
              <a:tailEnd/>
            </a:ln>
          </p:spPr>
        </p:pic>
        <p:sp>
          <p:nvSpPr>
            <p:cNvPr id="34825" name="Text Box 7"/>
            <p:cNvSpPr txBox="1">
              <a:spLocks noChangeArrowheads="1"/>
            </p:cNvSpPr>
            <p:nvPr/>
          </p:nvSpPr>
          <p:spPr bwMode="auto">
            <a:xfrm>
              <a:off x="2573" y="3203"/>
              <a:ext cx="3170" cy="712"/>
            </a:xfrm>
            <a:prstGeom prst="rect">
              <a:avLst/>
            </a:prstGeom>
            <a:solidFill>
              <a:schemeClr val="accent1"/>
            </a:solidFill>
            <a:ln w="9525" algn="ctr">
              <a:solidFill>
                <a:schemeClr val="accent1"/>
              </a:solidFill>
              <a:miter lim="800000"/>
              <a:headEnd/>
              <a:tailEnd/>
            </a:ln>
          </p:spPr>
          <p:txBody>
            <a:bodyPr wrap="none">
              <a:spAutoFit/>
            </a:bodyPr>
            <a:lstStyle/>
            <a:p>
              <a:pPr>
                <a:lnSpc>
                  <a:spcPct val="70000"/>
                </a:lnSpc>
                <a:spcBef>
                  <a:spcPct val="30000"/>
                </a:spcBef>
              </a:pPr>
              <a:r>
                <a:rPr lang="en-US" sz="1800" dirty="0">
                  <a:solidFill>
                    <a:srgbClr val="000090"/>
                  </a:solidFill>
                </a:rPr>
                <a:t>Five companies offer turn-key </a:t>
              </a:r>
              <a:r>
                <a:rPr lang="en-US" sz="1800" dirty="0" err="1">
                  <a:solidFill>
                    <a:srgbClr val="000090"/>
                  </a:solidFill>
                </a:rPr>
                <a:t>centres</a:t>
              </a:r>
              <a:r>
                <a:rPr lang="en-US" sz="1800" dirty="0">
                  <a:solidFill>
                    <a:srgbClr val="000090"/>
                  </a:solidFill>
                </a:rPr>
                <a:t> for 100 M</a:t>
              </a:r>
              <a:r>
                <a:rPr lang="en-US" sz="1800" dirty="0">
                  <a:solidFill>
                    <a:srgbClr val="000090"/>
                  </a:solidFill>
                  <a:cs typeface="Arial" charset="0"/>
                </a:rPr>
                <a:t>€.</a:t>
              </a:r>
            </a:p>
            <a:p>
              <a:pPr>
                <a:lnSpc>
                  <a:spcPct val="70000"/>
                </a:lnSpc>
                <a:spcBef>
                  <a:spcPct val="30000"/>
                </a:spcBef>
              </a:pPr>
              <a:endParaRPr lang="en-US" sz="1800" dirty="0">
                <a:solidFill>
                  <a:srgbClr val="000090"/>
                </a:solidFill>
                <a:cs typeface="Arial" charset="0"/>
              </a:endParaRPr>
            </a:p>
            <a:p>
              <a:pPr>
                <a:lnSpc>
                  <a:spcPct val="70000"/>
                </a:lnSpc>
                <a:spcBef>
                  <a:spcPct val="30000"/>
                </a:spcBef>
              </a:pPr>
              <a:r>
                <a:rPr lang="en-US" sz="1800" dirty="0">
                  <a:solidFill>
                    <a:srgbClr val="000090"/>
                  </a:solidFill>
                  <a:cs typeface="Arial" charset="0"/>
                </a:rPr>
                <a:t>If proton accelerators were ‘small’ and ‘cheap’,</a:t>
              </a:r>
            </a:p>
            <a:p>
              <a:pPr>
                <a:lnSpc>
                  <a:spcPct val="70000"/>
                </a:lnSpc>
                <a:spcBef>
                  <a:spcPct val="30000"/>
                </a:spcBef>
              </a:pPr>
              <a:r>
                <a:rPr lang="en-US" sz="1800" dirty="0">
                  <a:solidFill>
                    <a:srgbClr val="000090"/>
                  </a:solidFill>
                  <a:cs typeface="Arial" charset="0"/>
                </a:rPr>
                <a:t>no radiotherapist would use X rays.</a:t>
              </a:r>
            </a:p>
          </p:txBody>
        </p:sp>
        <p:sp>
          <p:nvSpPr>
            <p:cNvPr id="34826" name="Line 8"/>
            <p:cNvSpPr>
              <a:spLocks noChangeShapeType="1"/>
            </p:cNvSpPr>
            <p:nvPr/>
          </p:nvSpPr>
          <p:spPr bwMode="auto">
            <a:xfrm flipV="1">
              <a:off x="1629" y="2033"/>
              <a:ext cx="636" cy="691"/>
            </a:xfrm>
            <a:prstGeom prst="line">
              <a:avLst/>
            </a:prstGeom>
            <a:noFill/>
            <a:ln w="28575">
              <a:solidFill>
                <a:schemeClr val="hlink"/>
              </a:solidFill>
              <a:round/>
              <a:headEnd/>
              <a:tailEnd type="triangle" w="med" len="med"/>
            </a:ln>
          </p:spPr>
          <p:txBody>
            <a:bodyPr>
              <a:spAutoFit/>
            </a:bodyPr>
            <a:lstStyle/>
            <a:p>
              <a:endParaRPr lang="en-GB"/>
            </a:p>
          </p:txBody>
        </p:sp>
        <p:pic>
          <p:nvPicPr>
            <p:cNvPr id="34827" name="Picture 9"/>
            <p:cNvPicPr>
              <a:picLocks noChangeAspect="1" noChangeArrowheads="1"/>
            </p:cNvPicPr>
            <p:nvPr/>
          </p:nvPicPr>
          <p:blipFill>
            <a:blip r:embed="rId4"/>
            <a:srcRect/>
            <a:stretch>
              <a:fillRect/>
            </a:stretch>
          </p:blipFill>
          <p:spPr bwMode="auto">
            <a:xfrm>
              <a:off x="4605" y="1985"/>
              <a:ext cx="1622" cy="1170"/>
            </a:xfrm>
            <a:prstGeom prst="rect">
              <a:avLst/>
            </a:prstGeom>
            <a:noFill/>
            <a:ln w="9525" algn="ctr">
              <a:solidFill>
                <a:schemeClr val="hlink"/>
              </a:solidFill>
              <a:miter lim="800000"/>
              <a:headEnd/>
              <a:tailEnd/>
            </a:ln>
          </p:spPr>
        </p:pic>
        <p:sp>
          <p:nvSpPr>
            <p:cNvPr id="34828" name="Line 10"/>
            <p:cNvSpPr>
              <a:spLocks noChangeShapeType="1"/>
            </p:cNvSpPr>
            <p:nvPr/>
          </p:nvSpPr>
          <p:spPr bwMode="auto">
            <a:xfrm flipH="1" flipV="1">
              <a:off x="4876" y="1531"/>
              <a:ext cx="392" cy="502"/>
            </a:xfrm>
            <a:prstGeom prst="line">
              <a:avLst/>
            </a:prstGeom>
            <a:noFill/>
            <a:ln w="28575">
              <a:solidFill>
                <a:schemeClr val="hlink"/>
              </a:solidFill>
              <a:round/>
              <a:headEnd/>
              <a:tailEnd type="triangle" w="med" len="med"/>
            </a:ln>
          </p:spPr>
          <p:txBody>
            <a:bodyPr/>
            <a:lstStyle/>
            <a:p>
              <a:endParaRPr lang="en-GB"/>
            </a:p>
          </p:txBody>
        </p:sp>
        <p:sp>
          <p:nvSpPr>
            <p:cNvPr id="34829" name="Text Box 11"/>
            <p:cNvSpPr txBox="1">
              <a:spLocks noChangeArrowheads="1"/>
            </p:cNvSpPr>
            <p:nvPr/>
          </p:nvSpPr>
          <p:spPr bwMode="auto">
            <a:xfrm>
              <a:off x="4841" y="2230"/>
              <a:ext cx="354" cy="211"/>
            </a:xfrm>
            <a:prstGeom prst="rect">
              <a:avLst/>
            </a:prstGeom>
            <a:noFill/>
            <a:ln w="9525" algn="ctr">
              <a:noFill/>
              <a:miter lim="800000"/>
              <a:headEnd/>
              <a:tailEnd/>
            </a:ln>
          </p:spPr>
          <p:txBody>
            <a:bodyPr wrap="none">
              <a:spAutoFit/>
            </a:bodyPr>
            <a:lstStyle/>
            <a:p>
              <a:r>
                <a:rPr lang="en-US" sz="1800">
                  <a:solidFill>
                    <a:srgbClr val="000000"/>
                  </a:solidFill>
                </a:rPr>
                <a:t>IBA</a:t>
              </a:r>
            </a:p>
          </p:txBody>
        </p:sp>
      </p:grpSp>
      <p:sp>
        <p:nvSpPr>
          <p:cNvPr id="34821" name="Text Box 12"/>
          <p:cNvSpPr txBox="1">
            <a:spLocks noChangeArrowheads="1"/>
          </p:cNvSpPr>
          <p:nvPr/>
        </p:nvSpPr>
        <p:spPr bwMode="auto">
          <a:xfrm>
            <a:off x="1905000" y="1919288"/>
            <a:ext cx="763100" cy="334707"/>
          </a:xfrm>
          <a:prstGeom prst="rect">
            <a:avLst/>
          </a:prstGeom>
          <a:solidFill>
            <a:srgbClr val="CCCCFF"/>
          </a:solidFill>
          <a:ln w="9525" algn="ctr">
            <a:noFill/>
            <a:miter lim="800000"/>
            <a:headEnd/>
            <a:tailEnd/>
          </a:ln>
        </p:spPr>
        <p:txBody>
          <a:bodyPr wrap="none">
            <a:spAutoFit/>
          </a:bodyPr>
          <a:lstStyle/>
          <a:p>
            <a:pPr algn="l"/>
            <a:r>
              <a:rPr lang="en-US" sz="1800"/>
              <a:t>gantry</a:t>
            </a:r>
            <a:endParaRPr lang="en-GB" sz="1800"/>
          </a:p>
        </p:txBody>
      </p:sp>
      <p:sp>
        <p:nvSpPr>
          <p:cNvPr id="13" name="TextBox 12"/>
          <p:cNvSpPr txBox="1"/>
          <p:nvPr/>
        </p:nvSpPr>
        <p:spPr>
          <a:xfrm>
            <a:off x="3657600" y="6324600"/>
            <a:ext cx="2419052" cy="307777"/>
          </a:xfrm>
          <a:prstGeom prst="rect">
            <a:avLst/>
          </a:prstGeom>
          <a:noFill/>
        </p:spPr>
        <p:txBody>
          <a:bodyPr wrap="none" rtlCol="0">
            <a:spAutoFit/>
          </a:bodyPr>
          <a:lstStyle/>
          <a:p>
            <a:r>
              <a:rPr lang="en-GB" dirty="0" err="1" smtClean="0"/>
              <a:t>Ugo</a:t>
            </a:r>
            <a:r>
              <a:rPr lang="en-GB" dirty="0" smtClean="0"/>
              <a:t> </a:t>
            </a:r>
            <a:r>
              <a:rPr lang="en-GB" dirty="0" err="1" smtClean="0"/>
              <a:t>Amaldi</a:t>
            </a:r>
            <a:r>
              <a:rPr lang="en-GB" dirty="0" smtClean="0"/>
              <a:t> </a:t>
            </a:r>
            <a:r>
              <a:rPr lang="en-GB" dirty="0" err="1" smtClean="0"/>
              <a:t>Tera</a:t>
            </a:r>
            <a:r>
              <a:rPr lang="en-GB" dirty="0" smtClean="0"/>
              <a:t> foundation</a:t>
            </a:r>
            <a:endParaRPr lang="en-GB" dirty="0"/>
          </a:p>
        </p:txBody>
      </p:sp>
      <p:sp>
        <p:nvSpPr>
          <p:cNvPr id="3" name="Footer Placeholder 2"/>
          <p:cNvSpPr>
            <a:spLocks noGrp="1"/>
          </p:cNvSpPr>
          <p:nvPr>
            <p:ph type="ftr" sz="quarter" idx="11"/>
          </p:nvPr>
        </p:nvSpPr>
        <p:spPr/>
        <p:txBody>
          <a:bodyPr/>
          <a:lstStyle/>
          <a:p>
            <a:pPr>
              <a:defRPr/>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4FA514CA-6724-4FD2-8CE2-9D6FBC577DA9}" type="slidenum">
              <a:rPr lang="en-US"/>
              <a:pPr>
                <a:defRPr/>
              </a:pPr>
              <a:t>13</a:t>
            </a:fld>
            <a:endParaRPr lang="en-US" dirty="0"/>
          </a:p>
        </p:txBody>
      </p:sp>
      <p:sp>
        <p:nvSpPr>
          <p:cNvPr id="236547" name="Rectangle 2"/>
          <p:cNvSpPr>
            <a:spLocks noGrp="1" noChangeArrowheads="1"/>
          </p:cNvSpPr>
          <p:nvPr>
            <p:ph type="title" idx="4294967295"/>
          </p:nvPr>
        </p:nvSpPr>
        <p:spPr>
          <a:xfrm>
            <a:off x="415925" y="66675"/>
            <a:ext cx="8229600" cy="898525"/>
          </a:xfrm>
        </p:spPr>
        <p:txBody>
          <a:bodyPr lIns="91440" tIns="45720" rIns="91440" bIns="45720"/>
          <a:lstStyle/>
          <a:p>
            <a:pPr eaLnBrk="1" hangingPunct="1"/>
            <a:r>
              <a:rPr lang="en-GB" sz="3000" b="0" dirty="0" smtClean="0">
                <a:solidFill>
                  <a:schemeClr val="tx2"/>
                </a:solidFill>
              </a:rPr>
              <a:t>Radiotherapy is the main user of Linear accelerators</a:t>
            </a:r>
            <a:endParaRPr lang="en-GB" sz="3000" b="0" dirty="0">
              <a:solidFill>
                <a:schemeClr val="tx2"/>
              </a:solidFill>
            </a:endParaRPr>
          </a:p>
        </p:txBody>
      </p:sp>
      <p:graphicFrame>
        <p:nvGraphicFramePr>
          <p:cNvPr id="236548" name="Group 4"/>
          <p:cNvGraphicFramePr>
            <a:graphicFrameLocks noGrp="1"/>
          </p:cNvGraphicFramePr>
          <p:nvPr>
            <p:ph type="tbl" idx="4294967295"/>
          </p:nvPr>
        </p:nvGraphicFramePr>
        <p:xfrm>
          <a:off x="522288" y="838200"/>
          <a:ext cx="8248650" cy="4100517"/>
        </p:xfrm>
        <a:graphic>
          <a:graphicData uri="http://schemas.openxmlformats.org/drawingml/2006/table">
            <a:tbl>
              <a:tblPr/>
              <a:tblGrid>
                <a:gridCol w="5183187"/>
                <a:gridCol w="3065463"/>
              </a:tblGrid>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chemeClr val="hlink"/>
                          </a:solidFill>
                          <a:effectLst>
                            <a:outerShdw blurRad="38100" dist="38100" dir="2700000" algn="tl">
                              <a:srgbClr val="C0C0C0"/>
                            </a:outerShdw>
                          </a:effectLst>
                          <a:latin typeface="Arial Narrow" pitchFamily="34" charset="0"/>
                        </a:rPr>
                        <a:t>CATEGORY OF ACCELERATORS</a:t>
                      </a:r>
                      <a:endParaRPr kumimoji="0" lang="en-GB" sz="1600" b="0" i="1" u="none" strike="noStrike" cap="none" normalizeH="0" baseline="0" smtClean="0">
                        <a:ln>
                          <a:noFill/>
                        </a:ln>
                        <a:solidFill>
                          <a:schemeClr val="hlink"/>
                        </a:solidFill>
                        <a:effectLst>
                          <a:outerShdw blurRad="38100" dist="38100" dir="2700000" algn="tl">
                            <a:srgbClr val="C0C0C0"/>
                          </a:outerShdw>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800" b="0" i="1" u="none" strike="noStrike" cap="none" normalizeH="0" baseline="0" smtClean="0">
                          <a:ln>
                            <a:noFill/>
                          </a:ln>
                          <a:solidFill>
                            <a:schemeClr val="hlink"/>
                          </a:solidFill>
                          <a:effectLst/>
                          <a:latin typeface="Arial Narrow" pitchFamily="34" charset="0"/>
                        </a:rPr>
                        <a:t>Number in use (2005)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High Energy acc. (E </a:t>
                      </a:r>
                      <a:r>
                        <a:rPr kumimoji="0" lang="en-US" sz="1600" b="0" i="1" u="none" strike="noStrike" cap="none" normalizeH="0" baseline="0" smtClean="0">
                          <a:ln>
                            <a:noFill/>
                          </a:ln>
                          <a:solidFill>
                            <a:srgbClr val="1B1B51"/>
                          </a:solidFill>
                          <a:effectLst/>
                          <a:latin typeface="Arial Narrow" pitchFamily="34" charset="0"/>
                          <a:cs typeface="Arial" charset="0"/>
                        </a:rPr>
                        <a:t>&gt;1GeV)</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120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Synchrotron radiation sources</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Medical radioisotope production</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Radiotherapy accelerators *</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7500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Research acc.  including biomedical research</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1500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Acc. for industrial processing and research</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 1500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600" b="0" i="1" u="none" strike="noStrike" cap="none" normalizeH="0" baseline="0" smtClean="0">
                          <a:ln>
                            <a:noFill/>
                          </a:ln>
                          <a:solidFill>
                            <a:srgbClr val="1B1B51"/>
                          </a:solidFill>
                          <a:effectLst/>
                          <a:latin typeface="Arial Narrow" pitchFamily="34" charset="0"/>
                        </a:rPr>
                        <a:t>Ion implanters, surface modification</a:t>
                      </a:r>
                      <a:endParaRPr kumimoji="0" lang="en-GB" sz="1600" b="0" i="1" u="none" strike="noStrike" cap="none" normalizeH="0" baseline="0" smtClean="0">
                        <a:ln>
                          <a:noFill/>
                        </a:ln>
                        <a:solidFill>
                          <a:srgbClr val="1B1B5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7000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0"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GB" sz="1600" b="0"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&gt; 17500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6580" name="Text Box 35"/>
          <p:cNvSpPr txBox="1">
            <a:spLocks noChangeArrowheads="1"/>
          </p:cNvSpPr>
          <p:nvPr/>
        </p:nvSpPr>
        <p:spPr bwMode="auto">
          <a:xfrm>
            <a:off x="1295400" y="4953000"/>
            <a:ext cx="6665607" cy="1477328"/>
          </a:xfrm>
          <a:prstGeom prst="rect">
            <a:avLst/>
          </a:prstGeom>
          <a:noFill/>
          <a:ln w="9525">
            <a:noFill/>
            <a:miter lim="800000"/>
            <a:headEnd/>
            <a:tailEnd/>
          </a:ln>
        </p:spPr>
        <p:txBody>
          <a:bodyPr wrap="none">
            <a:spAutoFit/>
          </a:bodyPr>
          <a:lstStyle/>
          <a:p>
            <a:pPr algn="l">
              <a:lnSpc>
                <a:spcPct val="100000"/>
              </a:lnSpc>
            </a:pPr>
            <a:r>
              <a:rPr lang="en-US" sz="1800" dirty="0"/>
              <a:t>* </a:t>
            </a:r>
            <a:r>
              <a:rPr lang="en-US" sz="1800" dirty="0" err="1"/>
              <a:t>Linacs</a:t>
            </a:r>
            <a:r>
              <a:rPr lang="en-US" sz="1800" dirty="0"/>
              <a:t> used in radiotherapy represent 40% of all running </a:t>
            </a:r>
            <a:r>
              <a:rPr lang="en-US" sz="1800" dirty="0" smtClean="0"/>
              <a:t>accelerators:</a:t>
            </a:r>
            <a:endParaRPr lang="en-US" sz="1800" dirty="0"/>
          </a:p>
          <a:p>
            <a:pPr algn="l">
              <a:lnSpc>
                <a:spcPct val="100000"/>
              </a:lnSpc>
            </a:pPr>
            <a:r>
              <a:rPr lang="en-US" sz="1800" dirty="0"/>
              <a:t>France, Germany, Italy:  4 units per million inhabitants</a:t>
            </a:r>
          </a:p>
          <a:p>
            <a:pPr algn="l">
              <a:lnSpc>
                <a:spcPct val="100000"/>
              </a:lnSpc>
            </a:pPr>
            <a:r>
              <a:rPr lang="en-US" sz="1800" dirty="0"/>
              <a:t>Switzerland: 11 units per million inhabitants</a:t>
            </a:r>
          </a:p>
          <a:p>
            <a:pPr algn="l">
              <a:lnSpc>
                <a:spcPct val="100000"/>
              </a:lnSpc>
            </a:pPr>
            <a:r>
              <a:rPr lang="en-US" sz="1800" dirty="0"/>
              <a:t>Finland: 14 units per million inhabitants </a:t>
            </a:r>
          </a:p>
          <a:p>
            <a:pPr algn="l">
              <a:lnSpc>
                <a:spcPct val="100000"/>
              </a:lnSpc>
            </a:pPr>
            <a:endParaRPr lang="en-GB" sz="18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4294967295"/>
          </p:nvPr>
        </p:nvSpPr>
        <p:spPr>
          <a:xfrm>
            <a:off x="6629400" y="6477001"/>
            <a:ext cx="2438400" cy="244475"/>
          </a:xfrm>
          <a:prstGeom prst="rect">
            <a:avLst/>
          </a:prstGeom>
          <a:noFill/>
        </p:spPr>
        <p:txBody>
          <a:bodyPr/>
          <a:lstStyle/>
          <a:p>
            <a:fld id="{16871414-F89F-4A01-8A42-A44402A489B3}" type="slidenum">
              <a:rPr lang="en-GB" smtClean="0"/>
              <a:pPr/>
              <a:t>14</a:t>
            </a:fld>
            <a:endParaRPr lang="en-GB" smtClean="0"/>
          </a:p>
        </p:txBody>
      </p:sp>
      <p:sp>
        <p:nvSpPr>
          <p:cNvPr id="2843650" name="Rectangle 2"/>
          <p:cNvSpPr>
            <a:spLocks noGrp="1" noChangeArrowheads="1"/>
          </p:cNvSpPr>
          <p:nvPr>
            <p:ph type="title"/>
          </p:nvPr>
        </p:nvSpPr>
        <p:spPr>
          <a:xfrm>
            <a:off x="215412" y="152400"/>
            <a:ext cx="8623788" cy="457200"/>
          </a:xfrm>
        </p:spPr>
        <p:txBody>
          <a:bodyPr/>
          <a:lstStyle/>
          <a:p>
            <a:pPr eaLnBrk="1" hangingPunct="1">
              <a:defRPr/>
            </a:pPr>
            <a:r>
              <a:rPr lang="en-US" dirty="0" err="1" smtClean="0"/>
              <a:t>Hadron</a:t>
            </a:r>
            <a:r>
              <a:rPr lang="en-US" dirty="0" smtClean="0"/>
              <a:t> therapy: PIMM Study at CERN in 1996 - 2000</a:t>
            </a:r>
          </a:p>
        </p:txBody>
      </p:sp>
      <p:sp>
        <p:nvSpPr>
          <p:cNvPr id="2843651" name="Text Box 3"/>
          <p:cNvSpPr txBox="1">
            <a:spLocks noChangeArrowheads="1"/>
          </p:cNvSpPr>
          <p:nvPr/>
        </p:nvSpPr>
        <p:spPr bwMode="auto">
          <a:xfrm>
            <a:off x="76200" y="762000"/>
            <a:ext cx="8852388" cy="805605"/>
          </a:xfrm>
          <a:prstGeom prst="rect">
            <a:avLst/>
          </a:prstGeom>
          <a:noFill/>
          <a:ln w="9525">
            <a:noFill/>
            <a:miter lim="800000"/>
            <a:headEnd/>
            <a:tailEnd/>
          </a:ln>
          <a:effectLst/>
        </p:spPr>
        <p:txBody>
          <a:bodyPr wrap="square">
            <a:spAutoFit/>
          </a:bodyPr>
          <a:lstStyle/>
          <a:p>
            <a:pPr>
              <a:defRPr/>
            </a:pPr>
            <a:r>
              <a:rPr lang="en-US" sz="1800" i="1" dirty="0">
                <a:solidFill>
                  <a:schemeClr val="folHlink"/>
                </a:solidFill>
                <a:effectLst>
                  <a:outerShdw blurRad="38100" dist="38100" dir="2700000" algn="tl">
                    <a:srgbClr val="000000"/>
                  </a:outerShdw>
                </a:effectLst>
                <a:latin typeface="Arial" pitchFamily="34" charset="0"/>
              </a:rPr>
              <a:t>    </a:t>
            </a:r>
            <a:r>
              <a:rPr lang="en-US" sz="1800" dirty="0">
                <a:solidFill>
                  <a:schemeClr val="tx1"/>
                </a:solidFill>
                <a:effectLst>
                  <a:outerShdw blurRad="38100" dist="38100" dir="2700000" algn="tl">
                    <a:srgbClr val="000000"/>
                  </a:outerShdw>
                </a:effectLst>
                <a:latin typeface="Arial" pitchFamily="34" charset="0"/>
              </a:rPr>
              <a:t>CERN–TERA–</a:t>
            </a:r>
            <a:r>
              <a:rPr lang="en-US" sz="1800" dirty="0" err="1">
                <a:solidFill>
                  <a:schemeClr val="tx1"/>
                </a:solidFill>
                <a:effectLst>
                  <a:outerShdw blurRad="38100" dist="38100" dir="2700000" algn="tl">
                    <a:srgbClr val="000000"/>
                  </a:outerShdw>
                </a:effectLst>
                <a:latin typeface="Arial" pitchFamily="34" charset="0"/>
              </a:rPr>
              <a:t>MedAustron</a:t>
            </a:r>
            <a:r>
              <a:rPr lang="en-US" sz="1800" dirty="0">
                <a:solidFill>
                  <a:schemeClr val="tx1"/>
                </a:solidFill>
                <a:effectLst>
                  <a:outerShdw blurRad="38100" dist="38100" dir="2700000" algn="tl">
                    <a:srgbClr val="000000"/>
                  </a:outerShdw>
                </a:effectLst>
                <a:latin typeface="Arial" pitchFamily="34" charset="0"/>
              </a:rPr>
              <a:t> Collaboration for optimized medical </a:t>
            </a:r>
            <a:r>
              <a:rPr lang="en-US" sz="1800" dirty="0" smtClean="0">
                <a:solidFill>
                  <a:schemeClr val="tx1"/>
                </a:solidFill>
                <a:effectLst>
                  <a:outerShdw blurRad="38100" dist="38100" dir="2700000" algn="tl">
                    <a:srgbClr val="000000"/>
                  </a:outerShdw>
                </a:effectLst>
                <a:latin typeface="Arial" pitchFamily="34" charset="0"/>
              </a:rPr>
              <a:t>synchrotron</a:t>
            </a:r>
          </a:p>
          <a:p>
            <a:pPr>
              <a:defRPr/>
            </a:pPr>
            <a:r>
              <a:rPr lang="en-US" sz="1800" dirty="0" smtClean="0">
                <a:effectLst>
                  <a:outerShdw blurRad="38100" dist="38100" dir="2700000" algn="tl">
                    <a:srgbClr val="000000"/>
                  </a:outerShdw>
                </a:effectLst>
                <a:latin typeface="Arial" pitchFamily="34" charset="0"/>
              </a:rPr>
              <a:t>(protons and carbon ions)</a:t>
            </a:r>
            <a:endParaRPr lang="en-US" sz="1800" dirty="0" smtClean="0">
              <a:solidFill>
                <a:schemeClr val="tx1"/>
              </a:solidFill>
              <a:effectLst>
                <a:outerShdw blurRad="38100" dist="38100" dir="2700000" algn="tl">
                  <a:srgbClr val="000000"/>
                </a:outerShdw>
              </a:effectLst>
              <a:latin typeface="Arial" pitchFamily="34" charset="0"/>
            </a:endParaRPr>
          </a:p>
          <a:p>
            <a:pPr>
              <a:defRPr/>
            </a:pPr>
            <a:r>
              <a:rPr lang="en-US" sz="1800" dirty="0">
                <a:solidFill>
                  <a:schemeClr val="tx1"/>
                </a:solidFill>
                <a:effectLst>
                  <a:outerShdw blurRad="38100" dist="38100" dir="2700000" algn="tl">
                    <a:srgbClr val="000000"/>
                  </a:outerShdw>
                </a:effectLst>
                <a:latin typeface="Arial" pitchFamily="34" charset="0"/>
              </a:rPr>
              <a:t>Project leader: P. Bryant</a:t>
            </a:r>
          </a:p>
        </p:txBody>
      </p:sp>
      <p:grpSp>
        <p:nvGrpSpPr>
          <p:cNvPr id="2" name="Group 45"/>
          <p:cNvGrpSpPr>
            <a:grpSpLocks/>
          </p:cNvGrpSpPr>
          <p:nvPr/>
        </p:nvGrpSpPr>
        <p:grpSpPr bwMode="auto">
          <a:xfrm>
            <a:off x="1066800" y="1511300"/>
            <a:ext cx="7457343" cy="5281613"/>
            <a:chOff x="589" y="822"/>
            <a:chExt cx="5089" cy="3327"/>
          </a:xfrm>
        </p:grpSpPr>
        <p:grpSp>
          <p:nvGrpSpPr>
            <p:cNvPr id="3" name="Group 4"/>
            <p:cNvGrpSpPr>
              <a:grpSpLocks/>
            </p:cNvGrpSpPr>
            <p:nvPr/>
          </p:nvGrpSpPr>
          <p:grpSpPr bwMode="auto">
            <a:xfrm>
              <a:off x="1215" y="822"/>
              <a:ext cx="4463" cy="2316"/>
              <a:chOff x="-336" y="540"/>
              <a:chExt cx="4896" cy="2676"/>
            </a:xfrm>
          </p:grpSpPr>
          <p:pic>
            <p:nvPicPr>
              <p:cNvPr id="15405" name="Picture 5"/>
              <p:cNvPicPr>
                <a:picLocks noChangeAspect="1" noChangeArrowheads="1"/>
              </p:cNvPicPr>
              <p:nvPr/>
            </p:nvPicPr>
            <p:blipFill>
              <a:blip r:embed="rId2"/>
              <a:srcRect l="15871" t="4712" r="15729" b="6934"/>
              <a:stretch>
                <a:fillRect/>
              </a:stretch>
            </p:blipFill>
            <p:spPr bwMode="auto">
              <a:xfrm rot="5400000">
                <a:off x="774" y="-570"/>
                <a:ext cx="2676" cy="4896"/>
              </a:xfrm>
              <a:prstGeom prst="rect">
                <a:avLst/>
              </a:prstGeom>
              <a:noFill/>
              <a:ln w="9525">
                <a:noFill/>
                <a:miter lim="800000"/>
                <a:headEnd/>
                <a:tailEnd/>
              </a:ln>
            </p:spPr>
          </p:pic>
          <p:sp>
            <p:nvSpPr>
              <p:cNvPr id="15406" name="Text Box 6"/>
              <p:cNvSpPr txBox="1">
                <a:spLocks noChangeArrowheads="1"/>
              </p:cNvSpPr>
              <p:nvPr/>
            </p:nvSpPr>
            <p:spPr bwMode="auto">
              <a:xfrm>
                <a:off x="1104" y="1248"/>
                <a:ext cx="650" cy="173"/>
              </a:xfrm>
              <a:prstGeom prst="rect">
                <a:avLst/>
              </a:prstGeom>
              <a:noFill/>
              <a:ln w="9525">
                <a:noFill/>
                <a:miter lim="800000"/>
                <a:headEnd/>
                <a:tailEnd/>
              </a:ln>
            </p:spPr>
            <p:txBody>
              <a:bodyPr lIns="68580" tIns="34290" rIns="68580" bIns="34290"/>
              <a:lstStyle/>
              <a:p>
                <a:pPr algn="l">
                  <a:spcBef>
                    <a:spcPct val="0"/>
                  </a:spcBef>
                </a:pPr>
                <a:r>
                  <a:rPr lang="en-US" sz="1000">
                    <a:solidFill>
                      <a:srgbClr val="FF0033"/>
                    </a:solidFill>
                    <a:latin typeface="Trebuchet MS" pitchFamily="34" charset="0"/>
                  </a:rPr>
                  <a:t>and protons</a:t>
                </a:r>
                <a:endParaRPr lang="en-US" sz="1000">
                  <a:solidFill>
                    <a:schemeClr val="bg2"/>
                  </a:solidFill>
                  <a:latin typeface="Trebuchet MS" pitchFamily="34" charset="0"/>
                </a:endParaRPr>
              </a:p>
            </p:txBody>
          </p:sp>
          <p:sp>
            <p:nvSpPr>
              <p:cNvPr id="15407" name="Text Box 7"/>
              <p:cNvSpPr txBox="1">
                <a:spLocks noChangeArrowheads="1"/>
              </p:cNvSpPr>
              <p:nvPr/>
            </p:nvSpPr>
            <p:spPr bwMode="auto">
              <a:xfrm>
                <a:off x="1046" y="768"/>
                <a:ext cx="634" cy="288"/>
              </a:xfrm>
              <a:prstGeom prst="rect">
                <a:avLst/>
              </a:prstGeom>
              <a:noFill/>
              <a:ln w="9525">
                <a:noFill/>
                <a:miter lim="800000"/>
                <a:headEnd/>
                <a:tailEnd/>
              </a:ln>
            </p:spPr>
            <p:txBody>
              <a:bodyPr lIns="68580" tIns="34290" rIns="68580" bIns="34290"/>
              <a:lstStyle/>
              <a:p>
                <a:pPr>
                  <a:spcBef>
                    <a:spcPct val="0"/>
                  </a:spcBef>
                </a:pPr>
                <a:r>
                  <a:rPr lang="en-US" sz="1000">
                    <a:solidFill>
                      <a:srgbClr val="FF0033"/>
                    </a:solidFill>
                    <a:latin typeface="Trebuchet MS" pitchFamily="34" charset="0"/>
                  </a:rPr>
                  <a:t>linacs for</a:t>
                </a:r>
              </a:p>
              <a:p>
                <a:pPr>
                  <a:spcBef>
                    <a:spcPct val="0"/>
                  </a:spcBef>
                </a:pPr>
                <a:r>
                  <a:rPr lang="en-US" sz="1000">
                    <a:solidFill>
                      <a:srgbClr val="FF0033"/>
                    </a:solidFill>
                    <a:latin typeface="Trebuchet MS" pitchFamily="34" charset="0"/>
                  </a:rPr>
                  <a:t>carbon ions</a:t>
                </a:r>
                <a:endParaRPr lang="en-US" sz="1000">
                  <a:solidFill>
                    <a:schemeClr val="bg2"/>
                  </a:solidFill>
                  <a:latin typeface="Trebuchet MS" pitchFamily="34" charset="0"/>
                </a:endParaRPr>
              </a:p>
            </p:txBody>
          </p:sp>
        </p:grpSp>
        <p:grpSp>
          <p:nvGrpSpPr>
            <p:cNvPr id="4" name="Group 8"/>
            <p:cNvGrpSpPr>
              <a:grpSpLocks/>
            </p:cNvGrpSpPr>
            <p:nvPr/>
          </p:nvGrpSpPr>
          <p:grpSpPr bwMode="auto">
            <a:xfrm>
              <a:off x="3036" y="1991"/>
              <a:ext cx="1604" cy="300"/>
              <a:chOff x="6307" y="4551"/>
              <a:chExt cx="3455" cy="680"/>
            </a:xfrm>
          </p:grpSpPr>
          <p:sp>
            <p:nvSpPr>
              <p:cNvPr id="15400" name="Text Box 9"/>
              <p:cNvSpPr txBox="1">
                <a:spLocks noChangeArrowheads="1"/>
              </p:cNvSpPr>
              <p:nvPr/>
            </p:nvSpPr>
            <p:spPr bwMode="auto">
              <a:xfrm>
                <a:off x="6307" y="4797"/>
                <a:ext cx="338" cy="340"/>
              </a:xfrm>
              <a:prstGeom prst="rect">
                <a:avLst/>
              </a:prstGeom>
              <a:noFill/>
              <a:ln w="9525">
                <a:noFill/>
                <a:miter lim="800000"/>
                <a:headEnd/>
                <a:tailEnd/>
              </a:ln>
            </p:spPr>
            <p:txBody>
              <a:bodyPr lIns="68580" tIns="34290" rIns="68580" bIns="34290"/>
              <a:lstStyle/>
              <a:p>
                <a:pPr algn="l">
                  <a:spcBef>
                    <a:spcPct val="0"/>
                  </a:spcBef>
                </a:pPr>
                <a:r>
                  <a:rPr lang="en-US" sz="1200">
                    <a:solidFill>
                      <a:srgbClr val="FF0033"/>
                    </a:solidFill>
                    <a:latin typeface="Trebuchet MS" pitchFamily="34" charset="0"/>
                  </a:rPr>
                  <a:t>p</a:t>
                </a:r>
                <a:endParaRPr lang="en-US" sz="1200">
                  <a:solidFill>
                    <a:schemeClr val="bg2"/>
                  </a:solidFill>
                  <a:latin typeface="Trebuchet MS" pitchFamily="34" charset="0"/>
                </a:endParaRPr>
              </a:p>
            </p:txBody>
          </p:sp>
          <p:sp>
            <p:nvSpPr>
              <p:cNvPr id="15401" name="Text Box 10"/>
              <p:cNvSpPr txBox="1">
                <a:spLocks noChangeArrowheads="1"/>
              </p:cNvSpPr>
              <p:nvPr/>
            </p:nvSpPr>
            <p:spPr bwMode="auto">
              <a:xfrm>
                <a:off x="7533" y="4551"/>
                <a:ext cx="337" cy="340"/>
              </a:xfrm>
              <a:prstGeom prst="rect">
                <a:avLst/>
              </a:prstGeom>
              <a:noFill/>
              <a:ln w="9525">
                <a:noFill/>
                <a:miter lim="800000"/>
                <a:headEnd/>
                <a:tailEnd/>
              </a:ln>
            </p:spPr>
            <p:txBody>
              <a:bodyPr lIns="68580" tIns="34290" rIns="68580" bIns="34290"/>
              <a:lstStyle/>
              <a:p>
                <a:pPr algn="l">
                  <a:spcBef>
                    <a:spcPct val="0"/>
                  </a:spcBef>
                </a:pPr>
                <a:r>
                  <a:rPr lang="en-US" sz="1200">
                    <a:solidFill>
                      <a:srgbClr val="FF0033"/>
                    </a:solidFill>
                    <a:latin typeface="Trebuchet MS" pitchFamily="34" charset="0"/>
                  </a:rPr>
                  <a:t>p</a:t>
                </a:r>
                <a:endParaRPr lang="en-US" sz="1200">
                  <a:solidFill>
                    <a:schemeClr val="bg2"/>
                  </a:solidFill>
                  <a:latin typeface="Trebuchet MS" pitchFamily="34" charset="0"/>
                </a:endParaRPr>
              </a:p>
            </p:txBody>
          </p:sp>
          <p:sp>
            <p:nvSpPr>
              <p:cNvPr id="15402" name="Text Box 11"/>
              <p:cNvSpPr txBox="1">
                <a:spLocks noChangeArrowheads="1"/>
              </p:cNvSpPr>
              <p:nvPr/>
            </p:nvSpPr>
            <p:spPr bwMode="auto">
              <a:xfrm>
                <a:off x="8287" y="4797"/>
                <a:ext cx="344" cy="340"/>
              </a:xfrm>
              <a:prstGeom prst="rect">
                <a:avLst/>
              </a:prstGeom>
              <a:noFill/>
              <a:ln w="9525">
                <a:noFill/>
                <a:miter lim="800000"/>
                <a:headEnd/>
                <a:tailEnd/>
              </a:ln>
            </p:spPr>
            <p:txBody>
              <a:bodyPr lIns="68580" tIns="34290" rIns="68580" bIns="34290"/>
              <a:lstStyle/>
              <a:p>
                <a:pPr algn="l">
                  <a:spcBef>
                    <a:spcPct val="0"/>
                  </a:spcBef>
                </a:pPr>
                <a:r>
                  <a:rPr lang="en-US" sz="1200">
                    <a:solidFill>
                      <a:srgbClr val="FF0033"/>
                    </a:solidFill>
                    <a:latin typeface="Trebuchet MS" pitchFamily="34" charset="0"/>
                  </a:rPr>
                  <a:t>C</a:t>
                </a:r>
                <a:endParaRPr lang="en-US" sz="1200">
                  <a:solidFill>
                    <a:schemeClr val="bg2"/>
                  </a:solidFill>
                  <a:latin typeface="Trebuchet MS" pitchFamily="34" charset="0"/>
                </a:endParaRPr>
              </a:p>
            </p:txBody>
          </p:sp>
          <p:sp>
            <p:nvSpPr>
              <p:cNvPr id="15403" name="Text Box 12"/>
              <p:cNvSpPr txBox="1">
                <a:spLocks noChangeArrowheads="1"/>
              </p:cNvSpPr>
              <p:nvPr/>
            </p:nvSpPr>
            <p:spPr bwMode="auto">
              <a:xfrm>
                <a:off x="9418" y="4891"/>
                <a:ext cx="344" cy="340"/>
              </a:xfrm>
              <a:prstGeom prst="rect">
                <a:avLst/>
              </a:prstGeom>
              <a:noFill/>
              <a:ln w="9525">
                <a:noFill/>
                <a:miter lim="800000"/>
                <a:headEnd/>
                <a:tailEnd/>
              </a:ln>
            </p:spPr>
            <p:txBody>
              <a:bodyPr lIns="68580" tIns="34290" rIns="68580" bIns="34290"/>
              <a:lstStyle/>
              <a:p>
                <a:pPr algn="l">
                  <a:spcBef>
                    <a:spcPct val="0"/>
                  </a:spcBef>
                </a:pPr>
                <a:r>
                  <a:rPr lang="en-US" sz="1200">
                    <a:solidFill>
                      <a:srgbClr val="FF0033"/>
                    </a:solidFill>
                    <a:latin typeface="Trebuchet MS" pitchFamily="34" charset="0"/>
                  </a:rPr>
                  <a:t>C</a:t>
                </a:r>
                <a:endParaRPr lang="en-US" sz="1200">
                  <a:solidFill>
                    <a:schemeClr val="bg2"/>
                  </a:solidFill>
                  <a:latin typeface="Trebuchet MS" pitchFamily="34" charset="0"/>
                </a:endParaRPr>
              </a:p>
            </p:txBody>
          </p:sp>
          <p:sp>
            <p:nvSpPr>
              <p:cNvPr id="15404" name="Text Box 13"/>
              <p:cNvSpPr txBox="1">
                <a:spLocks noChangeArrowheads="1"/>
              </p:cNvSpPr>
              <p:nvPr/>
            </p:nvSpPr>
            <p:spPr bwMode="auto">
              <a:xfrm>
                <a:off x="7101" y="4740"/>
                <a:ext cx="337" cy="339"/>
              </a:xfrm>
              <a:prstGeom prst="rect">
                <a:avLst/>
              </a:prstGeom>
              <a:noFill/>
              <a:ln w="9525">
                <a:noFill/>
                <a:miter lim="800000"/>
                <a:headEnd/>
                <a:tailEnd/>
              </a:ln>
            </p:spPr>
            <p:txBody>
              <a:bodyPr lIns="68580" tIns="34290" rIns="68580" bIns="34290"/>
              <a:lstStyle/>
              <a:p>
                <a:pPr algn="l">
                  <a:spcBef>
                    <a:spcPct val="0"/>
                  </a:spcBef>
                </a:pPr>
                <a:r>
                  <a:rPr lang="en-US" sz="1200">
                    <a:solidFill>
                      <a:srgbClr val="FF0033"/>
                    </a:solidFill>
                    <a:latin typeface="Trebuchet MS" pitchFamily="34" charset="0"/>
                  </a:rPr>
                  <a:t>p</a:t>
                </a:r>
                <a:endParaRPr lang="en-US" sz="1200">
                  <a:solidFill>
                    <a:schemeClr val="bg2"/>
                  </a:solidFill>
                  <a:latin typeface="Trebuchet MS" pitchFamily="34" charset="0"/>
                </a:endParaRPr>
              </a:p>
            </p:txBody>
          </p:sp>
        </p:grpSp>
        <p:pic>
          <p:nvPicPr>
            <p:cNvPr id="15369" name="Picture 14"/>
            <p:cNvPicPr>
              <a:picLocks noChangeAspect="1" noChangeArrowheads="1"/>
            </p:cNvPicPr>
            <p:nvPr/>
          </p:nvPicPr>
          <p:blipFill>
            <a:blip r:embed="rId3"/>
            <a:srcRect t="554"/>
            <a:stretch>
              <a:fillRect/>
            </a:stretch>
          </p:blipFill>
          <p:spPr bwMode="auto">
            <a:xfrm>
              <a:off x="589" y="1957"/>
              <a:ext cx="2351" cy="2135"/>
            </a:xfrm>
            <a:prstGeom prst="rect">
              <a:avLst/>
            </a:prstGeom>
            <a:noFill/>
            <a:ln w="9525">
              <a:noFill/>
              <a:miter lim="800000"/>
              <a:headEnd/>
              <a:tailEnd/>
            </a:ln>
          </p:spPr>
        </p:pic>
        <p:sp>
          <p:nvSpPr>
            <p:cNvPr id="15370" name="Line 15"/>
            <p:cNvSpPr>
              <a:spLocks noChangeShapeType="1"/>
            </p:cNvSpPr>
            <p:nvPr/>
          </p:nvSpPr>
          <p:spPr bwMode="auto">
            <a:xfrm flipV="1">
              <a:off x="1320" y="4002"/>
              <a:ext cx="447" cy="57"/>
            </a:xfrm>
            <a:prstGeom prst="line">
              <a:avLst/>
            </a:prstGeom>
            <a:noFill/>
            <a:ln w="12700">
              <a:solidFill>
                <a:srgbClr val="000000"/>
              </a:solidFill>
              <a:round/>
              <a:headEnd type="triangle" w="sm" len="lg"/>
              <a:tailEnd type="none" w="sm" len="lg"/>
            </a:ln>
          </p:spPr>
          <p:txBody>
            <a:bodyPr/>
            <a:lstStyle/>
            <a:p>
              <a:endParaRPr lang="en-GB"/>
            </a:p>
          </p:txBody>
        </p:sp>
        <p:sp>
          <p:nvSpPr>
            <p:cNvPr id="15371" name="Freeform 16"/>
            <p:cNvSpPr>
              <a:spLocks/>
            </p:cNvSpPr>
            <p:nvPr/>
          </p:nvSpPr>
          <p:spPr bwMode="auto">
            <a:xfrm>
              <a:off x="2460" y="3683"/>
              <a:ext cx="110" cy="99"/>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13537" y="0"/>
                  </a:moveTo>
                  <a:lnTo>
                    <a:pt x="0" y="13571"/>
                  </a:lnTo>
                  <a:lnTo>
                    <a:pt x="7118" y="19955"/>
                  </a:lnTo>
                  <a:lnTo>
                    <a:pt x="19956" y="7098"/>
                  </a:lnTo>
                  <a:lnTo>
                    <a:pt x="13537" y="0"/>
                  </a:lnTo>
                  <a:close/>
                </a:path>
              </a:pathLst>
            </a:custGeom>
            <a:pattFill prst="dkHorz">
              <a:fgClr>
                <a:srgbClr val="F2F2F2"/>
              </a:fgClr>
              <a:bgClr>
                <a:srgbClr val="FF0000"/>
              </a:bgClr>
            </a:pattFill>
            <a:ln w="3175">
              <a:solidFill>
                <a:srgbClr val="000000"/>
              </a:solidFill>
              <a:round/>
              <a:headEnd type="none" w="sm" len="lg"/>
              <a:tailEnd type="none" w="sm" len="lg"/>
            </a:ln>
          </p:spPr>
          <p:txBody>
            <a:bodyPr/>
            <a:lstStyle/>
            <a:p>
              <a:endParaRPr lang="fr-FR"/>
            </a:p>
          </p:txBody>
        </p:sp>
        <p:sp>
          <p:nvSpPr>
            <p:cNvPr id="15372" name="Rectangle 17"/>
            <p:cNvSpPr>
              <a:spLocks noChangeArrowheads="1"/>
            </p:cNvSpPr>
            <p:nvPr/>
          </p:nvSpPr>
          <p:spPr bwMode="auto">
            <a:xfrm>
              <a:off x="1636" y="2036"/>
              <a:ext cx="200" cy="57"/>
            </a:xfrm>
            <a:prstGeom prst="rect">
              <a:avLst/>
            </a:prstGeom>
            <a:pattFill prst="dkVert">
              <a:fgClr>
                <a:srgbClr val="FFFFFF"/>
              </a:fgClr>
              <a:bgClr>
                <a:srgbClr val="000000"/>
              </a:bgClr>
            </a:pattFill>
            <a:ln w="3175">
              <a:solidFill>
                <a:srgbClr val="000000"/>
              </a:solidFill>
              <a:miter lim="800000"/>
              <a:headEnd/>
              <a:tailEnd/>
            </a:ln>
          </p:spPr>
          <p:txBody>
            <a:bodyPr/>
            <a:lstStyle/>
            <a:p>
              <a:endParaRPr lang="fr-FR"/>
            </a:p>
          </p:txBody>
        </p:sp>
        <p:sp>
          <p:nvSpPr>
            <p:cNvPr id="15373" name="AutoShape 18"/>
            <p:cNvSpPr>
              <a:spLocks noChangeArrowheads="1"/>
            </p:cNvSpPr>
            <p:nvPr/>
          </p:nvSpPr>
          <p:spPr bwMode="auto">
            <a:xfrm>
              <a:off x="1309" y="2233"/>
              <a:ext cx="428" cy="133"/>
            </a:xfrm>
            <a:prstGeom prst="roundRect">
              <a:avLst>
                <a:gd name="adj" fmla="val 16667"/>
              </a:avLst>
            </a:prstGeom>
            <a:solidFill>
              <a:schemeClr val="bg1"/>
            </a:solidFill>
            <a:ln w="3175">
              <a:solidFill>
                <a:srgbClr val="000000"/>
              </a:solidFill>
              <a:round/>
              <a:headEnd/>
              <a:tailEnd/>
            </a:ln>
          </p:spPr>
          <p:txBody>
            <a:bodyPr lIns="12700" tIns="12700" rIns="12700" bIns="12700"/>
            <a:lstStyle/>
            <a:p>
              <a:pPr>
                <a:spcBef>
                  <a:spcPct val="0"/>
                </a:spcBef>
                <a:tabLst>
                  <a:tab pos="365125" algn="l"/>
                  <a:tab pos="2857500" algn="ctr"/>
                  <a:tab pos="5668963" algn="r"/>
                </a:tabLst>
              </a:pPr>
              <a:r>
                <a:rPr lang="en-GB" sz="1000">
                  <a:solidFill>
                    <a:schemeClr val="tx1"/>
                  </a:solidFill>
                  <a:latin typeface="Times New Roman" pitchFamily="18" charset="0"/>
                  <a:cs typeface="Times New Roman" pitchFamily="18" charset="0"/>
                </a:rPr>
                <a:t>RF cavity</a:t>
              </a:r>
            </a:p>
            <a:p>
              <a:pPr algn="l" eaLnBrk="0" hangingPunct="0">
                <a:spcBef>
                  <a:spcPct val="0"/>
                </a:spcBef>
                <a:tabLst>
                  <a:tab pos="365125" algn="l"/>
                  <a:tab pos="2857500" algn="ctr"/>
                  <a:tab pos="5668963" algn="r"/>
                </a:tabLst>
              </a:pPr>
              <a:endParaRPr lang="en-GB" sz="1000" b="0">
                <a:solidFill>
                  <a:schemeClr val="bg2"/>
                </a:solidFill>
                <a:latin typeface="Times New Roman" pitchFamily="18" charset="0"/>
              </a:endParaRPr>
            </a:p>
          </p:txBody>
        </p:sp>
        <p:sp>
          <p:nvSpPr>
            <p:cNvPr id="15374" name="AutoShape 19"/>
            <p:cNvSpPr>
              <a:spLocks noChangeArrowheads="1"/>
            </p:cNvSpPr>
            <p:nvPr/>
          </p:nvSpPr>
          <p:spPr bwMode="auto">
            <a:xfrm>
              <a:off x="1757" y="2200"/>
              <a:ext cx="553" cy="211"/>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0000FF"/>
                  </a:solidFill>
                  <a:latin typeface="Times New Roman" pitchFamily="18" charset="0"/>
                  <a:cs typeface="Times New Roman" pitchFamily="18" charset="0"/>
                </a:rPr>
                <a:t>Resonance sextupole</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tx1"/>
                </a:solidFill>
                <a:latin typeface="Times New Roman" pitchFamily="18" charset="0"/>
              </a:endParaRPr>
            </a:p>
          </p:txBody>
        </p:sp>
        <p:sp>
          <p:nvSpPr>
            <p:cNvPr id="15375" name="Rectangle 20"/>
            <p:cNvSpPr>
              <a:spLocks noChangeArrowheads="1"/>
            </p:cNvSpPr>
            <p:nvPr/>
          </p:nvSpPr>
          <p:spPr bwMode="auto">
            <a:xfrm>
              <a:off x="652" y="2932"/>
              <a:ext cx="102" cy="168"/>
            </a:xfrm>
            <a:prstGeom prst="rect">
              <a:avLst/>
            </a:prstGeom>
            <a:pattFill prst="dkUpDiag">
              <a:fgClr>
                <a:srgbClr val="FF0000"/>
              </a:fgClr>
              <a:bgClr>
                <a:srgbClr val="FFFFFF"/>
              </a:bgClr>
            </a:pattFill>
            <a:ln w="3175">
              <a:solidFill>
                <a:srgbClr val="FF0000"/>
              </a:solidFill>
              <a:miter lim="800000"/>
              <a:headEnd/>
              <a:tailEnd/>
            </a:ln>
          </p:spPr>
          <p:txBody>
            <a:bodyPr/>
            <a:lstStyle/>
            <a:p>
              <a:endParaRPr lang="fr-FR"/>
            </a:p>
          </p:txBody>
        </p:sp>
        <p:sp>
          <p:nvSpPr>
            <p:cNvPr id="15376" name="AutoShape 21"/>
            <p:cNvSpPr>
              <a:spLocks noChangeArrowheads="1"/>
            </p:cNvSpPr>
            <p:nvPr/>
          </p:nvSpPr>
          <p:spPr bwMode="auto">
            <a:xfrm>
              <a:off x="835" y="2866"/>
              <a:ext cx="573" cy="241"/>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FF0000"/>
                  </a:solidFill>
                  <a:latin typeface="Times New Roman" pitchFamily="18" charset="0"/>
                  <a:cs typeface="Times New Roman" pitchFamily="18" charset="0"/>
                </a:rPr>
                <a:t>Betatron</a:t>
              </a:r>
            </a:p>
            <a:p>
              <a:pPr>
                <a:spcBef>
                  <a:spcPct val="0"/>
                </a:spcBef>
                <a:tabLst>
                  <a:tab pos="365125" algn="l"/>
                  <a:tab pos="2857500" algn="ctr"/>
                  <a:tab pos="5668963" algn="r"/>
                </a:tabLst>
              </a:pPr>
              <a:r>
                <a:rPr lang="en-GB" sz="1000">
                  <a:solidFill>
                    <a:srgbClr val="FF0000"/>
                  </a:solidFill>
                  <a:latin typeface="Times New Roman" pitchFamily="18" charset="0"/>
                  <a:cs typeface="Times New Roman" pitchFamily="18" charset="0"/>
                </a:rPr>
                <a:t>core</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tx1"/>
                </a:solidFill>
                <a:latin typeface="Times New Roman" pitchFamily="18" charset="0"/>
              </a:endParaRPr>
            </a:p>
          </p:txBody>
        </p:sp>
        <p:sp>
          <p:nvSpPr>
            <p:cNvPr id="15377" name="AutoShape 22"/>
            <p:cNvSpPr>
              <a:spLocks noChangeArrowheads="1"/>
            </p:cNvSpPr>
            <p:nvPr/>
          </p:nvSpPr>
          <p:spPr bwMode="auto">
            <a:xfrm>
              <a:off x="1261" y="3697"/>
              <a:ext cx="418" cy="213"/>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FF0000"/>
                  </a:solidFill>
                  <a:latin typeface="Times New Roman" pitchFamily="18" charset="0"/>
                  <a:cs typeface="Times New Roman" pitchFamily="18" charset="0"/>
                </a:rPr>
                <a:t>Injection septum</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tx1"/>
                </a:solidFill>
                <a:latin typeface="Times New Roman" pitchFamily="18" charset="0"/>
              </a:endParaRPr>
            </a:p>
          </p:txBody>
        </p:sp>
        <p:sp>
          <p:nvSpPr>
            <p:cNvPr id="15378" name="AutoShape 23"/>
            <p:cNvSpPr>
              <a:spLocks noChangeArrowheads="1"/>
            </p:cNvSpPr>
            <p:nvPr/>
          </p:nvSpPr>
          <p:spPr bwMode="auto">
            <a:xfrm>
              <a:off x="1974" y="3418"/>
              <a:ext cx="583" cy="220"/>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lgn="l">
                <a:spcBef>
                  <a:spcPct val="0"/>
                </a:spcBef>
                <a:tabLst>
                  <a:tab pos="365125" algn="l"/>
                  <a:tab pos="2857500" algn="ctr"/>
                  <a:tab pos="5668963" algn="r"/>
                </a:tabLst>
              </a:pPr>
              <a:r>
                <a:rPr lang="en-GB" sz="1000">
                  <a:solidFill>
                    <a:srgbClr val="FF0000"/>
                  </a:solidFill>
                  <a:latin typeface="Times New Roman" pitchFamily="18" charset="0"/>
                  <a:cs typeface="Times New Roman" pitchFamily="18" charset="0"/>
                </a:rPr>
                <a:t>Electrostatic septum</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tx1"/>
                </a:solidFill>
                <a:latin typeface="Times New Roman" pitchFamily="18" charset="0"/>
              </a:endParaRPr>
            </a:p>
          </p:txBody>
        </p:sp>
        <p:sp>
          <p:nvSpPr>
            <p:cNvPr id="15379" name="Freeform 24"/>
            <p:cNvSpPr>
              <a:spLocks/>
            </p:cNvSpPr>
            <p:nvPr/>
          </p:nvSpPr>
          <p:spPr bwMode="auto">
            <a:xfrm>
              <a:off x="1569" y="3929"/>
              <a:ext cx="95" cy="70"/>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19949" y="0"/>
                  </a:moveTo>
                  <a:lnTo>
                    <a:pt x="19949" y="19938"/>
                  </a:lnTo>
                  <a:lnTo>
                    <a:pt x="0" y="19938"/>
                  </a:lnTo>
                  <a:lnTo>
                    <a:pt x="0" y="8910"/>
                  </a:lnTo>
                  <a:lnTo>
                    <a:pt x="19949" y="0"/>
                  </a:lnTo>
                  <a:close/>
                </a:path>
              </a:pathLst>
            </a:custGeom>
            <a:pattFill prst="pct40">
              <a:fgClr>
                <a:srgbClr val="FFFFFF"/>
              </a:fgClr>
              <a:bgClr>
                <a:srgbClr val="FF0000"/>
              </a:bgClr>
            </a:pattFill>
            <a:ln w="3175">
              <a:solidFill>
                <a:srgbClr val="FF0000"/>
              </a:solidFill>
              <a:round/>
              <a:headEnd type="none" w="sm" len="sm"/>
              <a:tailEnd type="none" w="sm" len="sm"/>
            </a:ln>
          </p:spPr>
          <p:txBody>
            <a:bodyPr/>
            <a:lstStyle/>
            <a:p>
              <a:endParaRPr lang="fr-FR"/>
            </a:p>
          </p:txBody>
        </p:sp>
        <p:sp>
          <p:nvSpPr>
            <p:cNvPr id="15380" name="Freeform 25"/>
            <p:cNvSpPr>
              <a:spLocks/>
            </p:cNvSpPr>
            <p:nvPr/>
          </p:nvSpPr>
          <p:spPr bwMode="auto">
            <a:xfrm>
              <a:off x="1745" y="3933"/>
              <a:ext cx="118" cy="7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19959" y="0"/>
                  </a:moveTo>
                  <a:lnTo>
                    <a:pt x="0" y="0"/>
                  </a:lnTo>
                  <a:lnTo>
                    <a:pt x="0" y="19943"/>
                  </a:lnTo>
                  <a:lnTo>
                    <a:pt x="19959" y="13636"/>
                  </a:lnTo>
                  <a:lnTo>
                    <a:pt x="19959" y="0"/>
                  </a:lnTo>
                  <a:close/>
                </a:path>
              </a:pathLst>
            </a:custGeom>
            <a:pattFill prst="dkDnDiag">
              <a:fgClr>
                <a:srgbClr val="FFFFFF"/>
              </a:fgClr>
              <a:bgClr>
                <a:srgbClr val="FF0000"/>
              </a:bgClr>
            </a:pattFill>
            <a:ln w="3175">
              <a:solidFill>
                <a:srgbClr val="808080"/>
              </a:solidFill>
              <a:round/>
              <a:headEnd type="none" w="sm" len="sm"/>
              <a:tailEnd type="none" w="sm" len="sm"/>
            </a:ln>
          </p:spPr>
          <p:txBody>
            <a:bodyPr/>
            <a:lstStyle/>
            <a:p>
              <a:endParaRPr lang="fr-FR"/>
            </a:p>
          </p:txBody>
        </p:sp>
        <p:sp>
          <p:nvSpPr>
            <p:cNvPr id="15381" name="AutoShape 26"/>
            <p:cNvSpPr>
              <a:spLocks noChangeArrowheads="1"/>
            </p:cNvSpPr>
            <p:nvPr/>
          </p:nvSpPr>
          <p:spPr bwMode="auto">
            <a:xfrm>
              <a:off x="1782" y="3683"/>
              <a:ext cx="439" cy="227"/>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FF0000"/>
                  </a:solidFill>
                  <a:latin typeface="Times New Roman" pitchFamily="18" charset="0"/>
                  <a:cs typeface="Times New Roman" pitchFamily="18" charset="0"/>
                </a:rPr>
                <a:t>Extraction septum</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tx1"/>
                </a:solidFill>
                <a:latin typeface="Times New Roman" pitchFamily="18" charset="0"/>
              </a:endParaRPr>
            </a:p>
          </p:txBody>
        </p:sp>
        <p:sp>
          <p:nvSpPr>
            <p:cNvPr id="15382" name="AutoShape 27"/>
            <p:cNvSpPr>
              <a:spLocks noChangeArrowheads="1"/>
            </p:cNvSpPr>
            <p:nvPr/>
          </p:nvSpPr>
          <p:spPr bwMode="auto">
            <a:xfrm>
              <a:off x="1741" y="2457"/>
              <a:ext cx="816" cy="227"/>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0000FF"/>
                  </a:solidFill>
                  <a:latin typeface="Times New Roman" pitchFamily="18" charset="0"/>
                  <a:cs typeface="Times New Roman" pitchFamily="18" charset="0"/>
                </a:rPr>
                <a:t>Sextupole horiz. chromaticity</a:t>
              </a:r>
              <a:endParaRPr lang="en-GB" sz="1000">
                <a:solidFill>
                  <a:schemeClr val="bg2"/>
                </a:solidFill>
                <a:latin typeface="Times New Roman" pitchFamily="18" charset="0"/>
                <a:cs typeface="Times New Roman" pitchFamily="18" charset="0"/>
              </a:endParaRPr>
            </a:p>
            <a:p>
              <a:pPr eaLnBrk="0" hangingPunct="0">
                <a:spcBef>
                  <a:spcPct val="0"/>
                </a:spcBef>
                <a:tabLst>
                  <a:tab pos="365125" algn="l"/>
                  <a:tab pos="2857500" algn="ctr"/>
                  <a:tab pos="5668963" algn="r"/>
                </a:tabLst>
              </a:pPr>
              <a:endParaRPr lang="en-GB" sz="800">
                <a:solidFill>
                  <a:schemeClr val="tx1"/>
                </a:solidFill>
                <a:latin typeface="Times New Roman" pitchFamily="18" charset="0"/>
              </a:endParaRPr>
            </a:p>
          </p:txBody>
        </p:sp>
        <p:sp>
          <p:nvSpPr>
            <p:cNvPr id="15383" name="AutoShape 28"/>
            <p:cNvSpPr>
              <a:spLocks noChangeArrowheads="1"/>
            </p:cNvSpPr>
            <p:nvPr/>
          </p:nvSpPr>
          <p:spPr bwMode="auto">
            <a:xfrm>
              <a:off x="1933" y="3183"/>
              <a:ext cx="768" cy="215"/>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0000FF"/>
                  </a:solidFill>
                  <a:latin typeface="Times New Roman" pitchFamily="18" charset="0"/>
                  <a:cs typeface="Times New Roman" pitchFamily="18" charset="0"/>
                </a:rPr>
                <a:t>Sextupole</a:t>
              </a:r>
              <a:r>
                <a:rPr lang="en-GB" sz="1000">
                  <a:solidFill>
                    <a:schemeClr val="bg2"/>
                  </a:solidFill>
                  <a:latin typeface="Times New Roman" pitchFamily="18" charset="0"/>
                  <a:cs typeface="Times New Roman" pitchFamily="18" charset="0"/>
                </a:rPr>
                <a:t> </a:t>
              </a:r>
              <a:r>
                <a:rPr lang="en-GB" sz="1000">
                  <a:solidFill>
                    <a:srgbClr val="0000FF"/>
                  </a:solidFill>
                  <a:latin typeface="Times New Roman" pitchFamily="18" charset="0"/>
                  <a:cs typeface="Times New Roman" pitchFamily="18" charset="0"/>
                </a:rPr>
                <a:t>vert.</a:t>
              </a:r>
            </a:p>
            <a:p>
              <a:pPr eaLnBrk="0" hangingPunct="0">
                <a:spcBef>
                  <a:spcPct val="0"/>
                </a:spcBef>
                <a:tabLst>
                  <a:tab pos="365125" algn="l"/>
                  <a:tab pos="2857500" algn="ctr"/>
                  <a:tab pos="5668963" algn="r"/>
                </a:tabLst>
              </a:pPr>
              <a:r>
                <a:rPr lang="en-GB" sz="1000">
                  <a:solidFill>
                    <a:srgbClr val="0000FF"/>
                  </a:solidFill>
                  <a:latin typeface="Times New Roman" pitchFamily="18" charset="0"/>
                  <a:cs typeface="Times New Roman" pitchFamily="18" charset="0"/>
                </a:rPr>
                <a:t>chromaticity</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800">
                <a:solidFill>
                  <a:schemeClr val="tx1"/>
                </a:solidFill>
                <a:latin typeface="Times New Roman" pitchFamily="18" charset="0"/>
              </a:endParaRPr>
            </a:p>
          </p:txBody>
        </p:sp>
        <p:sp>
          <p:nvSpPr>
            <p:cNvPr id="15384" name="AutoShape 29"/>
            <p:cNvSpPr>
              <a:spLocks noChangeArrowheads="1"/>
            </p:cNvSpPr>
            <p:nvPr/>
          </p:nvSpPr>
          <p:spPr bwMode="auto">
            <a:xfrm>
              <a:off x="901" y="2548"/>
              <a:ext cx="744" cy="196"/>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0000FF"/>
                  </a:solidFill>
                  <a:latin typeface="Times New Roman" pitchFamily="18" charset="0"/>
                  <a:cs typeface="Times New Roman" pitchFamily="18" charset="0"/>
                </a:rPr>
                <a:t>Sextupole vert. chromaticity</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tx1"/>
                </a:solidFill>
                <a:latin typeface="Times New Roman" pitchFamily="18" charset="0"/>
              </a:endParaRPr>
            </a:p>
          </p:txBody>
        </p:sp>
        <p:sp>
          <p:nvSpPr>
            <p:cNvPr id="15385" name="AutoShape 30"/>
            <p:cNvSpPr>
              <a:spLocks noChangeArrowheads="1"/>
            </p:cNvSpPr>
            <p:nvPr/>
          </p:nvSpPr>
          <p:spPr bwMode="auto">
            <a:xfrm>
              <a:off x="1002" y="3411"/>
              <a:ext cx="691" cy="203"/>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a:spcBef>
                  <a:spcPct val="0"/>
                </a:spcBef>
                <a:tabLst>
                  <a:tab pos="365125" algn="l"/>
                  <a:tab pos="2857500" algn="ctr"/>
                  <a:tab pos="5668963" algn="r"/>
                </a:tabLst>
              </a:pPr>
              <a:r>
                <a:rPr lang="en-GB" sz="1000">
                  <a:solidFill>
                    <a:srgbClr val="0000FF"/>
                  </a:solidFill>
                  <a:latin typeface="Times New Roman" pitchFamily="18" charset="0"/>
                  <a:cs typeface="Times New Roman" pitchFamily="18" charset="0"/>
                </a:rPr>
                <a:t>Sextupole horiz. chromaticity</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800">
                <a:solidFill>
                  <a:schemeClr val="tx1"/>
                </a:solidFill>
                <a:latin typeface="Times New Roman" pitchFamily="18" charset="0"/>
              </a:endParaRPr>
            </a:p>
          </p:txBody>
        </p:sp>
        <p:sp>
          <p:nvSpPr>
            <p:cNvPr id="15386" name="Line 31"/>
            <p:cNvSpPr>
              <a:spLocks noChangeShapeType="1"/>
            </p:cNvSpPr>
            <p:nvPr/>
          </p:nvSpPr>
          <p:spPr bwMode="auto">
            <a:xfrm flipV="1">
              <a:off x="1885" y="2096"/>
              <a:ext cx="0" cy="88"/>
            </a:xfrm>
            <a:prstGeom prst="line">
              <a:avLst/>
            </a:prstGeom>
            <a:noFill/>
            <a:ln w="19050">
              <a:solidFill>
                <a:srgbClr val="0000FF"/>
              </a:solidFill>
              <a:round/>
              <a:headEnd type="none" w="sm" len="sm"/>
              <a:tailEnd type="triangle" w="sm" len="sm"/>
            </a:ln>
          </p:spPr>
          <p:txBody>
            <a:bodyPr/>
            <a:lstStyle/>
            <a:p>
              <a:endParaRPr lang="en-GB"/>
            </a:p>
          </p:txBody>
        </p:sp>
        <p:sp>
          <p:nvSpPr>
            <p:cNvPr id="15387" name="Line 32"/>
            <p:cNvSpPr>
              <a:spLocks noChangeShapeType="1"/>
            </p:cNvSpPr>
            <p:nvPr/>
          </p:nvSpPr>
          <p:spPr bwMode="auto">
            <a:xfrm flipV="1">
              <a:off x="1693" y="2116"/>
              <a:ext cx="0" cy="115"/>
            </a:xfrm>
            <a:prstGeom prst="line">
              <a:avLst/>
            </a:prstGeom>
            <a:noFill/>
            <a:ln w="19050">
              <a:solidFill>
                <a:schemeClr val="bg1"/>
              </a:solidFill>
              <a:round/>
              <a:headEnd type="none" w="sm" len="sm"/>
              <a:tailEnd type="triangle" w="sm" len="sm"/>
            </a:ln>
          </p:spPr>
          <p:txBody>
            <a:bodyPr/>
            <a:lstStyle/>
            <a:p>
              <a:endParaRPr lang="en-GB"/>
            </a:p>
          </p:txBody>
        </p:sp>
        <p:sp>
          <p:nvSpPr>
            <p:cNvPr id="15388" name="Line 33"/>
            <p:cNvSpPr>
              <a:spLocks noChangeShapeType="1"/>
            </p:cNvSpPr>
            <p:nvPr/>
          </p:nvSpPr>
          <p:spPr bwMode="auto">
            <a:xfrm flipH="1" flipV="1">
              <a:off x="802" y="2611"/>
              <a:ext cx="76" cy="27"/>
            </a:xfrm>
            <a:prstGeom prst="line">
              <a:avLst/>
            </a:prstGeom>
            <a:noFill/>
            <a:ln w="19050">
              <a:solidFill>
                <a:srgbClr val="0000FF"/>
              </a:solidFill>
              <a:round/>
              <a:headEnd type="none" w="sm" len="sm"/>
              <a:tailEnd type="triangle" w="sm" len="sm"/>
            </a:ln>
          </p:spPr>
          <p:txBody>
            <a:bodyPr/>
            <a:lstStyle/>
            <a:p>
              <a:endParaRPr lang="en-GB"/>
            </a:p>
          </p:txBody>
        </p:sp>
        <p:sp>
          <p:nvSpPr>
            <p:cNvPr id="15389" name="Line 34"/>
            <p:cNvSpPr>
              <a:spLocks noChangeShapeType="1"/>
            </p:cNvSpPr>
            <p:nvPr/>
          </p:nvSpPr>
          <p:spPr bwMode="auto">
            <a:xfrm flipH="1">
              <a:off x="737" y="2988"/>
              <a:ext cx="97" cy="1"/>
            </a:xfrm>
            <a:prstGeom prst="line">
              <a:avLst/>
            </a:prstGeom>
            <a:noFill/>
            <a:ln w="19050">
              <a:solidFill>
                <a:srgbClr val="FF0000"/>
              </a:solidFill>
              <a:round/>
              <a:headEnd type="none" w="sm" len="sm"/>
              <a:tailEnd type="triangle" w="sm" len="sm"/>
            </a:ln>
          </p:spPr>
          <p:txBody>
            <a:bodyPr/>
            <a:lstStyle/>
            <a:p>
              <a:endParaRPr lang="en-GB"/>
            </a:p>
          </p:txBody>
        </p:sp>
        <p:sp>
          <p:nvSpPr>
            <p:cNvPr id="15390" name="Line 35"/>
            <p:cNvSpPr>
              <a:spLocks noChangeShapeType="1"/>
            </p:cNvSpPr>
            <p:nvPr/>
          </p:nvSpPr>
          <p:spPr bwMode="auto">
            <a:xfrm flipH="1">
              <a:off x="960" y="3605"/>
              <a:ext cx="57" cy="43"/>
            </a:xfrm>
            <a:prstGeom prst="line">
              <a:avLst/>
            </a:prstGeom>
            <a:noFill/>
            <a:ln w="19050">
              <a:solidFill>
                <a:srgbClr val="0000FF"/>
              </a:solidFill>
              <a:round/>
              <a:headEnd type="none" w="sm" len="sm"/>
              <a:tailEnd type="triangle" w="sm" len="sm"/>
            </a:ln>
          </p:spPr>
          <p:txBody>
            <a:bodyPr/>
            <a:lstStyle/>
            <a:p>
              <a:endParaRPr lang="en-GB"/>
            </a:p>
          </p:txBody>
        </p:sp>
        <p:sp>
          <p:nvSpPr>
            <p:cNvPr id="15391" name="Line 36"/>
            <p:cNvSpPr>
              <a:spLocks noChangeShapeType="1"/>
            </p:cNvSpPr>
            <p:nvPr/>
          </p:nvSpPr>
          <p:spPr bwMode="auto">
            <a:xfrm>
              <a:off x="1615" y="3878"/>
              <a:ext cx="0" cy="78"/>
            </a:xfrm>
            <a:prstGeom prst="line">
              <a:avLst/>
            </a:prstGeom>
            <a:noFill/>
            <a:ln w="19050">
              <a:solidFill>
                <a:srgbClr val="FF0000"/>
              </a:solidFill>
              <a:round/>
              <a:headEnd type="none" w="sm" len="sm"/>
              <a:tailEnd type="triangle" w="sm" len="sm"/>
            </a:ln>
          </p:spPr>
          <p:txBody>
            <a:bodyPr/>
            <a:lstStyle/>
            <a:p>
              <a:endParaRPr lang="en-GB"/>
            </a:p>
          </p:txBody>
        </p:sp>
        <p:sp>
          <p:nvSpPr>
            <p:cNvPr id="15392" name="Line 37"/>
            <p:cNvSpPr>
              <a:spLocks noChangeShapeType="1"/>
            </p:cNvSpPr>
            <p:nvPr/>
          </p:nvSpPr>
          <p:spPr bwMode="auto">
            <a:xfrm flipV="1">
              <a:off x="2494" y="2399"/>
              <a:ext cx="63" cy="47"/>
            </a:xfrm>
            <a:prstGeom prst="line">
              <a:avLst/>
            </a:prstGeom>
            <a:noFill/>
            <a:ln w="19050">
              <a:solidFill>
                <a:srgbClr val="0000FF"/>
              </a:solidFill>
              <a:round/>
              <a:headEnd type="none" w="sm" len="sm"/>
              <a:tailEnd type="triangle" w="sm" len="sm"/>
            </a:ln>
          </p:spPr>
          <p:txBody>
            <a:bodyPr/>
            <a:lstStyle/>
            <a:p>
              <a:endParaRPr lang="en-GB"/>
            </a:p>
          </p:txBody>
        </p:sp>
        <p:sp>
          <p:nvSpPr>
            <p:cNvPr id="15393" name="Line 38"/>
            <p:cNvSpPr>
              <a:spLocks noChangeShapeType="1"/>
            </p:cNvSpPr>
            <p:nvPr/>
          </p:nvSpPr>
          <p:spPr bwMode="auto">
            <a:xfrm>
              <a:off x="2652" y="3406"/>
              <a:ext cx="75" cy="50"/>
            </a:xfrm>
            <a:prstGeom prst="line">
              <a:avLst/>
            </a:prstGeom>
            <a:noFill/>
            <a:ln w="19050">
              <a:solidFill>
                <a:srgbClr val="0000FF"/>
              </a:solidFill>
              <a:round/>
              <a:headEnd type="none" w="sm" len="sm"/>
              <a:tailEnd type="triangle" w="sm" len="sm"/>
            </a:ln>
          </p:spPr>
          <p:txBody>
            <a:bodyPr/>
            <a:lstStyle/>
            <a:p>
              <a:endParaRPr lang="en-GB"/>
            </a:p>
          </p:txBody>
        </p:sp>
        <p:sp>
          <p:nvSpPr>
            <p:cNvPr id="15394" name="Line 39"/>
            <p:cNvSpPr>
              <a:spLocks noChangeShapeType="1"/>
            </p:cNvSpPr>
            <p:nvPr/>
          </p:nvSpPr>
          <p:spPr bwMode="auto">
            <a:xfrm>
              <a:off x="2427" y="3639"/>
              <a:ext cx="81" cy="67"/>
            </a:xfrm>
            <a:prstGeom prst="line">
              <a:avLst/>
            </a:prstGeom>
            <a:noFill/>
            <a:ln w="19050">
              <a:solidFill>
                <a:srgbClr val="FF0000"/>
              </a:solidFill>
              <a:round/>
              <a:headEnd type="none" w="sm" len="sm"/>
              <a:tailEnd type="triangle" w="sm" len="sm"/>
            </a:ln>
          </p:spPr>
          <p:txBody>
            <a:bodyPr/>
            <a:lstStyle/>
            <a:p>
              <a:endParaRPr lang="en-GB"/>
            </a:p>
          </p:txBody>
        </p:sp>
        <p:sp>
          <p:nvSpPr>
            <p:cNvPr id="15395" name="Line 40"/>
            <p:cNvSpPr>
              <a:spLocks noChangeShapeType="1"/>
            </p:cNvSpPr>
            <p:nvPr/>
          </p:nvSpPr>
          <p:spPr bwMode="auto">
            <a:xfrm>
              <a:off x="1833" y="3879"/>
              <a:ext cx="0" cy="77"/>
            </a:xfrm>
            <a:prstGeom prst="line">
              <a:avLst/>
            </a:prstGeom>
            <a:noFill/>
            <a:ln w="19050">
              <a:solidFill>
                <a:srgbClr val="FF0000"/>
              </a:solidFill>
              <a:round/>
              <a:headEnd type="none" w="sm" len="sm"/>
              <a:tailEnd type="triangle" w="sm" len="sm"/>
            </a:ln>
          </p:spPr>
          <p:txBody>
            <a:bodyPr/>
            <a:lstStyle/>
            <a:p>
              <a:endParaRPr lang="en-GB"/>
            </a:p>
          </p:txBody>
        </p:sp>
        <p:sp>
          <p:nvSpPr>
            <p:cNvPr id="15396" name="AutoShape 41"/>
            <p:cNvSpPr>
              <a:spLocks noChangeArrowheads="1"/>
            </p:cNvSpPr>
            <p:nvPr/>
          </p:nvSpPr>
          <p:spPr bwMode="auto">
            <a:xfrm>
              <a:off x="1425" y="2800"/>
              <a:ext cx="1438" cy="363"/>
            </a:xfrm>
            <a:prstGeom prst="roundRect">
              <a:avLst>
                <a:gd name="adj" fmla="val 16667"/>
              </a:avLst>
            </a:prstGeom>
            <a:solidFill>
              <a:schemeClr val="tx1"/>
            </a:solidFill>
            <a:ln w="19050">
              <a:solidFill>
                <a:schemeClr val="bg2"/>
              </a:solidFill>
              <a:round/>
              <a:headEnd/>
              <a:tailEnd/>
            </a:ln>
          </p:spPr>
          <p:txBody>
            <a:bodyPr lIns="12700" tIns="12700" rIns="12700" bIns="12700"/>
            <a:lstStyle/>
            <a:p>
              <a:pPr algn="l">
                <a:spcBef>
                  <a:spcPct val="0"/>
                </a:spcBef>
                <a:tabLst>
                  <a:tab pos="365125" algn="l"/>
                  <a:tab pos="2857500" algn="ctr"/>
                  <a:tab pos="5668963" algn="r"/>
                </a:tabLst>
              </a:pPr>
              <a:r>
                <a:rPr lang="en-GB" sz="1000">
                  <a:solidFill>
                    <a:schemeClr val="bg2"/>
                  </a:solidFill>
                  <a:latin typeface="Times New Roman" pitchFamily="18" charset="0"/>
                  <a:cs typeface="Times New Roman" pitchFamily="18" charset="0"/>
                </a:rPr>
                <a:t>Circumference         C = 76.84 m</a:t>
              </a:r>
            </a:p>
            <a:p>
              <a:pPr algn="l" eaLnBrk="0" hangingPunct="0">
                <a:spcBef>
                  <a:spcPct val="0"/>
                </a:spcBef>
                <a:tabLst>
                  <a:tab pos="365125" algn="l"/>
                  <a:tab pos="2857500" algn="ctr"/>
                  <a:tab pos="5668963" algn="r"/>
                </a:tabLst>
              </a:pPr>
              <a:r>
                <a:rPr lang="en-GB" sz="1000">
                  <a:solidFill>
                    <a:schemeClr val="bg2"/>
                  </a:solidFill>
                  <a:latin typeface="Times New Roman" pitchFamily="18" charset="0"/>
                  <a:cs typeface="Times New Roman" pitchFamily="18" charset="0"/>
                </a:rPr>
                <a:t>Tune horizontal       Q</a:t>
              </a:r>
              <a:r>
                <a:rPr lang="en-GB" sz="1000" baseline="-30000">
                  <a:solidFill>
                    <a:schemeClr val="bg2"/>
                  </a:solidFill>
                  <a:latin typeface="Times New Roman" pitchFamily="18" charset="0"/>
                  <a:cs typeface="Times New Roman" pitchFamily="18" charset="0"/>
                </a:rPr>
                <a:t>x</a:t>
              </a:r>
              <a:r>
                <a:rPr lang="en-GB" sz="1000">
                  <a:solidFill>
                    <a:schemeClr val="bg2"/>
                  </a:solidFill>
                  <a:latin typeface="Times New Roman" pitchFamily="18" charset="0"/>
                  <a:cs typeface="Times New Roman" pitchFamily="18" charset="0"/>
                </a:rPr>
                <a:t> = 1.67</a:t>
              </a:r>
            </a:p>
            <a:p>
              <a:pPr algn="l" eaLnBrk="0" hangingPunct="0">
                <a:spcBef>
                  <a:spcPct val="0"/>
                </a:spcBef>
                <a:tabLst>
                  <a:tab pos="365125" algn="l"/>
                  <a:tab pos="2857500" algn="ctr"/>
                  <a:tab pos="5668963" algn="r"/>
                </a:tabLst>
              </a:pPr>
              <a:r>
                <a:rPr lang="it-IT" sz="1000">
                  <a:solidFill>
                    <a:schemeClr val="bg2"/>
                  </a:solidFill>
                  <a:latin typeface="Times New Roman" pitchFamily="18" charset="0"/>
                  <a:cs typeface="Times New Roman" pitchFamily="18" charset="0"/>
                </a:rPr>
                <a:t>Tune vertical            Q</a:t>
              </a:r>
              <a:r>
                <a:rPr lang="it-IT" sz="1000" baseline="-30000">
                  <a:solidFill>
                    <a:schemeClr val="bg2"/>
                  </a:solidFill>
                  <a:latin typeface="Times New Roman" pitchFamily="18" charset="0"/>
                  <a:cs typeface="Times New Roman" pitchFamily="18" charset="0"/>
                </a:rPr>
                <a:t>z</a:t>
              </a:r>
              <a:r>
                <a:rPr lang="it-IT" sz="1000">
                  <a:solidFill>
                    <a:schemeClr val="bg2"/>
                  </a:solidFill>
                  <a:latin typeface="Times New Roman" pitchFamily="18" charset="0"/>
                  <a:cs typeface="Times New Roman" pitchFamily="18" charset="0"/>
                </a:rPr>
                <a:t> = 1.72</a:t>
              </a:r>
              <a:endParaRPr lang="en-GB" sz="1000">
                <a:solidFill>
                  <a:schemeClr val="bg2"/>
                </a:solidFill>
                <a:latin typeface="Times New Roman" pitchFamily="18" charset="0"/>
                <a:cs typeface="Times New Roman" pitchFamily="18" charset="0"/>
              </a:endParaRPr>
            </a:p>
            <a:p>
              <a:pPr algn="l" eaLnBrk="0" hangingPunct="0">
                <a:spcBef>
                  <a:spcPct val="0"/>
                </a:spcBef>
                <a:tabLst>
                  <a:tab pos="365125" algn="l"/>
                  <a:tab pos="2857500" algn="ctr"/>
                  <a:tab pos="5668963" algn="r"/>
                </a:tabLst>
              </a:pPr>
              <a:endParaRPr lang="en-GB" sz="1000">
                <a:solidFill>
                  <a:schemeClr val="bg2"/>
                </a:solidFill>
                <a:latin typeface="Times New Roman" pitchFamily="18" charset="0"/>
              </a:endParaRPr>
            </a:p>
          </p:txBody>
        </p:sp>
        <p:sp>
          <p:nvSpPr>
            <p:cNvPr id="15397" name="Line 42"/>
            <p:cNvSpPr>
              <a:spLocks noChangeShapeType="1"/>
            </p:cNvSpPr>
            <p:nvPr/>
          </p:nvSpPr>
          <p:spPr bwMode="auto">
            <a:xfrm flipV="1">
              <a:off x="1885" y="1594"/>
              <a:ext cx="0" cy="454"/>
            </a:xfrm>
            <a:prstGeom prst="line">
              <a:avLst/>
            </a:prstGeom>
            <a:noFill/>
            <a:ln w="19050">
              <a:solidFill>
                <a:srgbClr val="CC0000"/>
              </a:solidFill>
              <a:round/>
              <a:headEnd/>
              <a:tailEnd type="arrow" w="med" len="med"/>
            </a:ln>
          </p:spPr>
          <p:txBody>
            <a:bodyPr/>
            <a:lstStyle/>
            <a:p>
              <a:endParaRPr lang="en-GB"/>
            </a:p>
          </p:txBody>
        </p:sp>
        <p:sp>
          <p:nvSpPr>
            <p:cNvPr id="15398" name="Text Box 43"/>
            <p:cNvSpPr txBox="1">
              <a:spLocks noChangeArrowheads="1"/>
            </p:cNvSpPr>
            <p:nvPr/>
          </p:nvSpPr>
          <p:spPr bwMode="auto">
            <a:xfrm>
              <a:off x="1274" y="1778"/>
              <a:ext cx="1404" cy="177"/>
            </a:xfrm>
            <a:prstGeom prst="rect">
              <a:avLst/>
            </a:prstGeom>
            <a:solidFill>
              <a:schemeClr val="tx1"/>
            </a:solidFill>
            <a:ln w="19050">
              <a:solidFill>
                <a:schemeClr val="hlink"/>
              </a:solidFill>
              <a:miter lim="800000"/>
              <a:headEnd/>
              <a:tailEnd/>
            </a:ln>
          </p:spPr>
          <p:txBody>
            <a:bodyPr wrap="none">
              <a:spAutoFit/>
            </a:bodyPr>
            <a:lstStyle/>
            <a:p>
              <a:pPr>
                <a:spcBef>
                  <a:spcPct val="0"/>
                </a:spcBef>
              </a:pPr>
              <a:r>
                <a:rPr lang="en-US" sz="1400">
                  <a:solidFill>
                    <a:schemeClr val="hlink"/>
                  </a:solidFill>
                  <a:latin typeface="Times New Roman" pitchFamily="18" charset="0"/>
                </a:rPr>
                <a:t>400 MeV/u  synchrotron</a:t>
              </a:r>
            </a:p>
          </p:txBody>
        </p:sp>
        <p:sp>
          <p:nvSpPr>
            <p:cNvPr id="2843692" name="Text Box 44"/>
            <p:cNvSpPr txBox="1">
              <a:spLocks noChangeArrowheads="1"/>
            </p:cNvSpPr>
            <p:nvPr/>
          </p:nvSpPr>
          <p:spPr bwMode="auto">
            <a:xfrm>
              <a:off x="3095" y="3213"/>
              <a:ext cx="1807" cy="936"/>
            </a:xfrm>
            <a:prstGeom prst="rect">
              <a:avLst/>
            </a:prstGeom>
            <a:noFill/>
            <a:ln w="9525" algn="ctr">
              <a:solidFill>
                <a:schemeClr val="tx1"/>
              </a:solidFill>
              <a:miter lim="800000"/>
              <a:headEnd/>
              <a:tailEnd/>
            </a:ln>
            <a:effectLst/>
          </p:spPr>
          <p:txBody>
            <a:bodyPr wrap="none">
              <a:spAutoFit/>
            </a:bodyPr>
            <a:lstStyle/>
            <a:p>
              <a:pPr algn="l">
                <a:lnSpc>
                  <a:spcPct val="80000"/>
                </a:lnSpc>
                <a:spcBef>
                  <a:spcPct val="25000"/>
                </a:spcBef>
                <a:defRPr/>
              </a:pPr>
              <a:r>
                <a:rPr lang="en-US" sz="1800" dirty="0">
                  <a:solidFill>
                    <a:schemeClr val="tx1"/>
                  </a:solidFill>
                  <a:effectLst>
                    <a:outerShdw blurRad="38100" dist="38100" dir="2700000" algn="tl">
                      <a:srgbClr val="000000"/>
                    </a:outerShdw>
                  </a:effectLst>
                  <a:latin typeface="Arial" pitchFamily="34" charset="0"/>
                </a:rPr>
                <a:t>16 Bending Magnets</a:t>
              </a:r>
            </a:p>
            <a:p>
              <a:pPr algn="l">
                <a:lnSpc>
                  <a:spcPct val="80000"/>
                </a:lnSpc>
                <a:spcBef>
                  <a:spcPct val="25000"/>
                </a:spcBef>
                <a:defRPr/>
              </a:pPr>
              <a:r>
                <a:rPr lang="en-US" sz="1800" dirty="0">
                  <a:solidFill>
                    <a:schemeClr val="tx1"/>
                  </a:solidFill>
                  <a:effectLst>
                    <a:outerShdw blurRad="38100" dist="38100" dir="2700000" algn="tl">
                      <a:srgbClr val="000000"/>
                    </a:outerShdw>
                  </a:effectLst>
                  <a:latin typeface="Arial" pitchFamily="34" charset="0"/>
                </a:rPr>
                <a:t>3 extraction systems:</a:t>
              </a:r>
            </a:p>
            <a:p>
              <a:pPr algn="l">
                <a:lnSpc>
                  <a:spcPct val="80000"/>
                </a:lnSpc>
                <a:spcBef>
                  <a:spcPct val="25000"/>
                </a:spcBef>
                <a:defRPr/>
              </a:pPr>
              <a:r>
                <a:rPr lang="en-US" sz="1800" dirty="0">
                  <a:solidFill>
                    <a:schemeClr val="tx1"/>
                  </a:solidFill>
                  <a:effectLst>
                    <a:outerShdw blurRad="38100" dist="38100" dir="2700000" algn="tl">
                      <a:srgbClr val="000000"/>
                    </a:outerShdw>
                  </a:effectLst>
                  <a:latin typeface="Arial" pitchFamily="34" charset="0"/>
                </a:rPr>
                <a:t>	</a:t>
              </a:r>
              <a:r>
                <a:rPr lang="en-US" sz="1800" u="sng" dirty="0" err="1">
                  <a:solidFill>
                    <a:schemeClr val="tx1"/>
                  </a:solidFill>
                  <a:effectLst>
                    <a:outerShdw blurRad="38100" dist="38100" dir="2700000" algn="tl">
                      <a:srgbClr val="000000"/>
                    </a:outerShdw>
                  </a:effectLst>
                  <a:latin typeface="Arial" pitchFamily="34" charset="0"/>
                </a:rPr>
                <a:t>betatron</a:t>
              </a:r>
              <a:r>
                <a:rPr lang="en-US" sz="1800" u="sng" dirty="0">
                  <a:solidFill>
                    <a:schemeClr val="tx1"/>
                  </a:solidFill>
                  <a:effectLst>
                    <a:outerShdw blurRad="38100" dist="38100" dir="2700000" algn="tl">
                      <a:srgbClr val="000000"/>
                    </a:outerShdw>
                  </a:effectLst>
                  <a:latin typeface="Arial" pitchFamily="34" charset="0"/>
                </a:rPr>
                <a:t> core</a:t>
              </a:r>
            </a:p>
            <a:p>
              <a:pPr algn="l">
                <a:lnSpc>
                  <a:spcPct val="80000"/>
                </a:lnSpc>
                <a:spcBef>
                  <a:spcPct val="25000"/>
                </a:spcBef>
                <a:defRPr/>
              </a:pPr>
              <a:r>
                <a:rPr lang="en-US" sz="1800" dirty="0">
                  <a:solidFill>
                    <a:schemeClr val="tx1"/>
                  </a:solidFill>
                  <a:effectLst>
                    <a:outerShdw blurRad="38100" dist="38100" dir="2700000" algn="tl">
                      <a:srgbClr val="000000"/>
                    </a:outerShdw>
                  </a:effectLst>
                  <a:latin typeface="Arial" pitchFamily="34" charset="0"/>
                </a:rPr>
                <a:t>	1/3 resonance</a:t>
              </a:r>
            </a:p>
            <a:p>
              <a:pPr algn="l">
                <a:lnSpc>
                  <a:spcPct val="80000"/>
                </a:lnSpc>
                <a:spcBef>
                  <a:spcPct val="25000"/>
                </a:spcBef>
                <a:defRPr/>
              </a:pPr>
              <a:r>
                <a:rPr lang="en-US" sz="1800" dirty="0">
                  <a:solidFill>
                    <a:schemeClr val="tx1"/>
                  </a:solidFill>
                  <a:effectLst>
                    <a:outerShdw blurRad="38100" dist="38100" dir="2700000" algn="tl">
                      <a:srgbClr val="000000"/>
                    </a:outerShdw>
                  </a:effectLst>
                  <a:latin typeface="Arial" pitchFamily="34" charset="0"/>
                </a:rPr>
                <a:t>	RF knock-out</a:t>
              </a:r>
            </a:p>
          </p:txBody>
        </p:sp>
      </p:gr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4294967295"/>
          </p:nvPr>
        </p:nvSpPr>
        <p:spPr>
          <a:xfrm>
            <a:off x="6629400" y="6477001"/>
            <a:ext cx="2438400" cy="244475"/>
          </a:xfrm>
          <a:prstGeom prst="rect">
            <a:avLst/>
          </a:prstGeom>
          <a:noFill/>
        </p:spPr>
        <p:txBody>
          <a:bodyPr/>
          <a:lstStyle/>
          <a:p>
            <a:fld id="{67D62356-D8D7-4634-AFD1-C98C87E1CAA7}" type="slidenum">
              <a:rPr lang="en-GB" smtClean="0"/>
              <a:pPr/>
              <a:t>15</a:t>
            </a:fld>
            <a:endParaRPr lang="en-GB" smtClean="0"/>
          </a:p>
        </p:txBody>
      </p:sp>
      <p:sp>
        <p:nvSpPr>
          <p:cNvPr id="19459" name="Text Box 3"/>
          <p:cNvSpPr txBox="1">
            <a:spLocks noChangeArrowheads="1"/>
          </p:cNvSpPr>
          <p:nvPr/>
        </p:nvSpPr>
        <p:spPr bwMode="auto">
          <a:xfrm>
            <a:off x="304800" y="762000"/>
            <a:ext cx="2971800" cy="307777"/>
          </a:xfrm>
          <a:prstGeom prst="rect">
            <a:avLst/>
          </a:prstGeom>
          <a:noFill/>
          <a:ln w="9525">
            <a:noFill/>
            <a:miter lim="800000"/>
            <a:headEnd/>
            <a:tailEnd/>
          </a:ln>
        </p:spPr>
        <p:txBody>
          <a:bodyPr>
            <a:spAutoFit/>
          </a:bodyPr>
          <a:lstStyle/>
          <a:p>
            <a:endParaRPr lang="it-IT" sz="1600">
              <a:solidFill>
                <a:schemeClr val="tx1"/>
              </a:solidFill>
            </a:endParaRPr>
          </a:p>
        </p:txBody>
      </p:sp>
      <p:sp>
        <p:nvSpPr>
          <p:cNvPr id="2807819" name="Rectangle 11"/>
          <p:cNvSpPr>
            <a:spLocks noGrp="1" noChangeArrowheads="1"/>
          </p:cNvSpPr>
          <p:nvPr>
            <p:ph type="title"/>
          </p:nvPr>
        </p:nvSpPr>
        <p:spPr>
          <a:xfrm>
            <a:off x="76200" y="76200"/>
            <a:ext cx="7772400" cy="461963"/>
          </a:xfrm>
        </p:spPr>
        <p:txBody>
          <a:bodyPr/>
          <a:lstStyle/>
          <a:p>
            <a:pPr eaLnBrk="1" hangingPunct="1">
              <a:defRPr/>
            </a:pPr>
            <a:r>
              <a:rPr lang="en-US" dirty="0" smtClean="0"/>
              <a:t>CNAO: The </a:t>
            </a:r>
            <a:r>
              <a:rPr lang="en-US" dirty="0" err="1" smtClean="0"/>
              <a:t>Hadron</a:t>
            </a:r>
            <a:r>
              <a:rPr lang="en-US" dirty="0" smtClean="0"/>
              <a:t> facility in Pavia</a:t>
            </a:r>
            <a:endParaRPr lang="en-GB" dirty="0" smtClean="0"/>
          </a:p>
        </p:txBody>
      </p:sp>
      <p:pic>
        <p:nvPicPr>
          <p:cNvPr id="19461" name="Picture 2"/>
          <p:cNvPicPr>
            <a:picLocks noChangeAspect="1" noChangeArrowheads="1"/>
          </p:cNvPicPr>
          <p:nvPr/>
        </p:nvPicPr>
        <p:blipFill>
          <a:blip r:embed="rId3"/>
          <a:srcRect/>
          <a:stretch>
            <a:fillRect/>
          </a:stretch>
        </p:blipFill>
        <p:spPr bwMode="auto">
          <a:xfrm>
            <a:off x="64477" y="654050"/>
            <a:ext cx="8850923" cy="5651500"/>
          </a:xfrm>
          <a:prstGeom prst="rect">
            <a:avLst/>
          </a:prstGeom>
          <a:noFill/>
          <a:ln w="9525" algn="ctr">
            <a:noFill/>
            <a:miter lim="800000"/>
            <a:headEnd/>
            <a:tailEnd/>
          </a:ln>
        </p:spPr>
      </p:pic>
      <p:sp>
        <p:nvSpPr>
          <p:cNvPr id="19463" name="Text Box 8"/>
          <p:cNvSpPr txBox="1">
            <a:spLocks noChangeArrowheads="1"/>
          </p:cNvSpPr>
          <p:nvPr/>
        </p:nvSpPr>
        <p:spPr bwMode="auto">
          <a:xfrm>
            <a:off x="6731977" y="5367339"/>
            <a:ext cx="1288133" cy="517065"/>
          </a:xfrm>
          <a:prstGeom prst="rect">
            <a:avLst/>
          </a:prstGeom>
          <a:noFill/>
          <a:ln w="9525" algn="ctr">
            <a:noFill/>
            <a:miter lim="800000"/>
            <a:headEnd/>
            <a:tailEnd/>
          </a:ln>
        </p:spPr>
        <p:txBody>
          <a:bodyPr wrap="none">
            <a:spAutoFit/>
          </a:bodyPr>
          <a:lstStyle/>
          <a:p>
            <a:r>
              <a:rPr lang="fr-CH"/>
              <a:t>Beams ready:</a:t>
            </a:r>
          </a:p>
          <a:p>
            <a:r>
              <a:rPr lang="fr-CH"/>
              <a:t>end 2008</a:t>
            </a:r>
          </a:p>
        </p:txBody>
      </p:sp>
      <p:sp>
        <p:nvSpPr>
          <p:cNvPr id="2" name="Footer Placeholder 1"/>
          <p:cNvSpPr>
            <a:spLocks noGrp="1"/>
          </p:cNvSpPr>
          <p:nvPr>
            <p:ph type="ftr" sz="quarter" idx="11"/>
          </p:nvPr>
        </p:nvSpPr>
        <p:spPr/>
        <p:txBody>
          <a:bodyPr/>
          <a:lstStyle/>
          <a:p>
            <a:endParaRPr lang="en-US" sz="1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4294967295"/>
          </p:nvPr>
        </p:nvSpPr>
        <p:spPr>
          <a:xfrm>
            <a:off x="6629400" y="6477001"/>
            <a:ext cx="2438400" cy="244475"/>
          </a:xfrm>
          <a:prstGeom prst="rect">
            <a:avLst/>
          </a:prstGeom>
          <a:noFill/>
        </p:spPr>
        <p:txBody>
          <a:bodyPr/>
          <a:lstStyle/>
          <a:p>
            <a:fld id="{85B7C8EE-AAA2-4CC6-A583-800E7D841A6F}" type="slidenum">
              <a:rPr lang="en-GB" smtClean="0"/>
              <a:pPr/>
              <a:t>16</a:t>
            </a:fld>
            <a:endParaRPr lang="en-GB" smtClean="0"/>
          </a:p>
        </p:txBody>
      </p:sp>
      <p:sp>
        <p:nvSpPr>
          <p:cNvPr id="2811906" name="Rectangle 2"/>
          <p:cNvSpPr>
            <a:spLocks noGrp="1" noChangeArrowheads="1"/>
          </p:cNvSpPr>
          <p:nvPr>
            <p:ph type="title"/>
          </p:nvPr>
        </p:nvSpPr>
        <p:spPr>
          <a:xfrm>
            <a:off x="1295400" y="0"/>
            <a:ext cx="7772400" cy="822325"/>
          </a:xfrm>
        </p:spPr>
        <p:txBody>
          <a:bodyPr/>
          <a:lstStyle/>
          <a:p>
            <a:pPr algn="r">
              <a:defRPr/>
            </a:pPr>
            <a:r>
              <a:rPr lang="en-US" dirty="0" smtClean="0"/>
              <a:t>The site of HIT</a:t>
            </a:r>
            <a:br>
              <a:rPr lang="en-US" dirty="0" smtClean="0"/>
            </a:br>
            <a:r>
              <a:rPr lang="en-US" dirty="0" smtClean="0"/>
              <a:t>the Heidelberg Ion Therapy</a:t>
            </a:r>
            <a:endParaRPr lang="en-GB" dirty="0" smtClean="0"/>
          </a:p>
        </p:txBody>
      </p:sp>
      <p:pic>
        <p:nvPicPr>
          <p:cNvPr id="21508" name="Picture 3"/>
          <p:cNvPicPr>
            <a:picLocks noChangeAspect="1" noChangeArrowheads="1"/>
          </p:cNvPicPr>
          <p:nvPr/>
        </p:nvPicPr>
        <p:blipFill>
          <a:blip r:embed="rId3"/>
          <a:srcRect/>
          <a:stretch>
            <a:fillRect/>
          </a:stretch>
        </p:blipFill>
        <p:spPr bwMode="auto">
          <a:xfrm>
            <a:off x="-76200" y="1"/>
            <a:ext cx="4538297" cy="3438525"/>
          </a:xfrm>
          <a:prstGeom prst="rect">
            <a:avLst/>
          </a:prstGeom>
          <a:noFill/>
          <a:ln w="9525">
            <a:noFill/>
            <a:miter lim="800000"/>
            <a:headEnd/>
            <a:tailEnd/>
          </a:ln>
        </p:spPr>
      </p:pic>
      <p:grpSp>
        <p:nvGrpSpPr>
          <p:cNvPr id="2" name="Group 4"/>
          <p:cNvGrpSpPr>
            <a:grpSpLocks/>
          </p:cNvGrpSpPr>
          <p:nvPr/>
        </p:nvGrpSpPr>
        <p:grpSpPr bwMode="auto">
          <a:xfrm>
            <a:off x="1066800" y="2952750"/>
            <a:ext cx="8001000" cy="3829050"/>
            <a:chOff x="528" y="1860"/>
            <a:chExt cx="5040" cy="2412"/>
          </a:xfrm>
        </p:grpSpPr>
        <p:pic>
          <p:nvPicPr>
            <p:cNvPr id="21512" name="Picture 5"/>
            <p:cNvPicPr>
              <a:picLocks noChangeAspect="1" noChangeArrowheads="1"/>
            </p:cNvPicPr>
            <p:nvPr/>
          </p:nvPicPr>
          <p:blipFill>
            <a:blip r:embed="rId4"/>
            <a:srcRect/>
            <a:stretch>
              <a:fillRect/>
            </a:stretch>
          </p:blipFill>
          <p:spPr bwMode="auto">
            <a:xfrm>
              <a:off x="3017" y="1900"/>
              <a:ext cx="2470" cy="2354"/>
            </a:xfrm>
            <a:prstGeom prst="rect">
              <a:avLst/>
            </a:prstGeom>
            <a:noFill/>
            <a:ln w="9525">
              <a:solidFill>
                <a:schemeClr val="bg1"/>
              </a:solidFill>
              <a:miter lim="800000"/>
              <a:headEnd/>
              <a:tailEnd/>
            </a:ln>
          </p:spPr>
        </p:pic>
        <p:pic>
          <p:nvPicPr>
            <p:cNvPr id="21513" name="Picture 6"/>
            <p:cNvPicPr>
              <a:picLocks noChangeAspect="1" noChangeArrowheads="1"/>
            </p:cNvPicPr>
            <p:nvPr/>
          </p:nvPicPr>
          <p:blipFill>
            <a:blip r:embed="rId5"/>
            <a:srcRect/>
            <a:stretch>
              <a:fillRect/>
            </a:stretch>
          </p:blipFill>
          <p:spPr bwMode="auto">
            <a:xfrm>
              <a:off x="528" y="1900"/>
              <a:ext cx="2489" cy="2372"/>
            </a:xfrm>
            <a:prstGeom prst="rect">
              <a:avLst/>
            </a:prstGeom>
            <a:noFill/>
            <a:ln w="9525">
              <a:noFill/>
              <a:miter lim="800000"/>
              <a:headEnd/>
              <a:tailEnd/>
            </a:ln>
          </p:spPr>
        </p:pic>
        <p:sp>
          <p:nvSpPr>
            <p:cNvPr id="21514" name="Text Box 7"/>
            <p:cNvSpPr txBox="1">
              <a:spLocks noChangeArrowheads="1"/>
            </p:cNvSpPr>
            <p:nvPr/>
          </p:nvSpPr>
          <p:spPr bwMode="auto">
            <a:xfrm>
              <a:off x="528" y="2018"/>
              <a:ext cx="546" cy="357"/>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Ion-Sources</a:t>
              </a:r>
              <a:endParaRPr lang="en-US" sz="1600" b="0">
                <a:latin typeface="Verdana" pitchFamily="34" charset="0"/>
              </a:endParaRPr>
            </a:p>
          </p:txBody>
        </p:sp>
        <p:sp>
          <p:nvSpPr>
            <p:cNvPr id="21515" name="Line 8"/>
            <p:cNvSpPr>
              <a:spLocks noChangeShapeType="1"/>
            </p:cNvSpPr>
            <p:nvPr/>
          </p:nvSpPr>
          <p:spPr bwMode="auto">
            <a:xfrm>
              <a:off x="629" y="2375"/>
              <a:ext cx="0" cy="198"/>
            </a:xfrm>
            <a:prstGeom prst="line">
              <a:avLst/>
            </a:prstGeom>
            <a:noFill/>
            <a:ln w="25400">
              <a:solidFill>
                <a:schemeClr val="bg1"/>
              </a:solidFill>
              <a:round/>
              <a:headEnd/>
              <a:tailEnd type="triangle" w="lg" len="lg"/>
            </a:ln>
          </p:spPr>
          <p:txBody>
            <a:bodyPr/>
            <a:lstStyle/>
            <a:p>
              <a:endParaRPr lang="en-GB"/>
            </a:p>
          </p:txBody>
        </p:sp>
        <p:sp>
          <p:nvSpPr>
            <p:cNvPr id="21516" name="Text Box 9"/>
            <p:cNvSpPr txBox="1">
              <a:spLocks noChangeArrowheads="1"/>
            </p:cNvSpPr>
            <p:nvPr/>
          </p:nvSpPr>
          <p:spPr bwMode="auto">
            <a:xfrm>
              <a:off x="1438" y="2652"/>
              <a:ext cx="547" cy="198"/>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LINAC</a:t>
              </a:r>
              <a:endParaRPr lang="en-US" sz="1600" b="0">
                <a:latin typeface="Verdana" pitchFamily="34" charset="0"/>
              </a:endParaRPr>
            </a:p>
          </p:txBody>
        </p:sp>
        <p:sp>
          <p:nvSpPr>
            <p:cNvPr id="21517" name="Line 10"/>
            <p:cNvSpPr>
              <a:spLocks noChangeShapeType="1"/>
            </p:cNvSpPr>
            <p:nvPr/>
          </p:nvSpPr>
          <p:spPr bwMode="auto">
            <a:xfrm flipH="1" flipV="1">
              <a:off x="1196" y="2652"/>
              <a:ext cx="242" cy="119"/>
            </a:xfrm>
            <a:prstGeom prst="line">
              <a:avLst/>
            </a:prstGeom>
            <a:noFill/>
            <a:ln w="25400">
              <a:solidFill>
                <a:schemeClr val="bg1"/>
              </a:solidFill>
              <a:round/>
              <a:headEnd/>
              <a:tailEnd type="triangle" w="lg" len="lg"/>
            </a:ln>
          </p:spPr>
          <p:txBody>
            <a:bodyPr/>
            <a:lstStyle/>
            <a:p>
              <a:endParaRPr lang="en-GB"/>
            </a:p>
          </p:txBody>
        </p:sp>
        <p:sp>
          <p:nvSpPr>
            <p:cNvPr id="21518" name="Text Box 11"/>
            <p:cNvSpPr txBox="1">
              <a:spLocks noChangeArrowheads="1"/>
            </p:cNvSpPr>
            <p:nvPr/>
          </p:nvSpPr>
          <p:spPr bwMode="auto">
            <a:xfrm>
              <a:off x="1560" y="2154"/>
              <a:ext cx="936" cy="198"/>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Synchrotron</a:t>
              </a:r>
              <a:endParaRPr lang="en-US" sz="1600" b="0">
                <a:latin typeface="Verdana" pitchFamily="34" charset="0"/>
              </a:endParaRPr>
            </a:p>
          </p:txBody>
        </p:sp>
        <p:sp>
          <p:nvSpPr>
            <p:cNvPr id="21519" name="Text Box 12"/>
            <p:cNvSpPr txBox="1">
              <a:spLocks noChangeArrowheads="1"/>
            </p:cNvSpPr>
            <p:nvPr/>
          </p:nvSpPr>
          <p:spPr bwMode="auto">
            <a:xfrm>
              <a:off x="1641" y="3879"/>
              <a:ext cx="1296" cy="198"/>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Treatment halls</a:t>
              </a:r>
              <a:endParaRPr lang="en-US" sz="1600" b="0">
                <a:latin typeface="Verdana" pitchFamily="34" charset="0"/>
              </a:endParaRPr>
            </a:p>
          </p:txBody>
        </p:sp>
        <p:sp>
          <p:nvSpPr>
            <p:cNvPr id="21520" name="Line 13"/>
            <p:cNvSpPr>
              <a:spLocks noChangeShapeType="1"/>
            </p:cNvSpPr>
            <p:nvPr/>
          </p:nvSpPr>
          <p:spPr bwMode="auto">
            <a:xfrm flipV="1">
              <a:off x="2046" y="3206"/>
              <a:ext cx="162" cy="673"/>
            </a:xfrm>
            <a:prstGeom prst="line">
              <a:avLst/>
            </a:prstGeom>
            <a:noFill/>
            <a:ln w="25400">
              <a:solidFill>
                <a:schemeClr val="bg1"/>
              </a:solidFill>
              <a:round/>
              <a:headEnd/>
              <a:tailEnd type="triangle" w="lg" len="lg"/>
            </a:ln>
          </p:spPr>
          <p:txBody>
            <a:bodyPr/>
            <a:lstStyle/>
            <a:p>
              <a:endParaRPr lang="en-GB"/>
            </a:p>
          </p:txBody>
        </p:sp>
        <p:sp>
          <p:nvSpPr>
            <p:cNvPr id="21521" name="Line 14"/>
            <p:cNvSpPr>
              <a:spLocks noChangeShapeType="1"/>
            </p:cNvSpPr>
            <p:nvPr/>
          </p:nvSpPr>
          <p:spPr bwMode="auto">
            <a:xfrm flipV="1">
              <a:off x="2613" y="3325"/>
              <a:ext cx="161" cy="554"/>
            </a:xfrm>
            <a:prstGeom prst="line">
              <a:avLst/>
            </a:prstGeom>
            <a:noFill/>
            <a:ln w="25400">
              <a:solidFill>
                <a:schemeClr val="bg1"/>
              </a:solidFill>
              <a:round/>
              <a:headEnd/>
              <a:tailEnd type="triangle" w="lg" len="lg"/>
            </a:ln>
          </p:spPr>
          <p:txBody>
            <a:bodyPr/>
            <a:lstStyle/>
            <a:p>
              <a:endParaRPr lang="en-GB"/>
            </a:p>
          </p:txBody>
        </p:sp>
        <p:sp>
          <p:nvSpPr>
            <p:cNvPr id="21522" name="Line 15"/>
            <p:cNvSpPr>
              <a:spLocks noChangeShapeType="1"/>
            </p:cNvSpPr>
            <p:nvPr/>
          </p:nvSpPr>
          <p:spPr bwMode="auto">
            <a:xfrm flipV="1">
              <a:off x="2937" y="3761"/>
              <a:ext cx="1012" cy="197"/>
            </a:xfrm>
            <a:prstGeom prst="line">
              <a:avLst/>
            </a:prstGeom>
            <a:noFill/>
            <a:ln w="25400">
              <a:solidFill>
                <a:schemeClr val="bg1"/>
              </a:solidFill>
              <a:round/>
              <a:headEnd/>
              <a:tailEnd type="triangle" w="lg" len="lg"/>
            </a:ln>
          </p:spPr>
          <p:txBody>
            <a:bodyPr/>
            <a:lstStyle/>
            <a:p>
              <a:endParaRPr lang="en-GB"/>
            </a:p>
          </p:txBody>
        </p:sp>
        <p:sp>
          <p:nvSpPr>
            <p:cNvPr id="21523" name="Text Box 16"/>
            <p:cNvSpPr txBox="1">
              <a:spLocks noChangeArrowheads="1"/>
            </p:cNvSpPr>
            <p:nvPr/>
          </p:nvSpPr>
          <p:spPr bwMode="auto">
            <a:xfrm>
              <a:off x="2896" y="1860"/>
              <a:ext cx="2308" cy="198"/>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High Energy Beam Transport Line</a:t>
              </a:r>
              <a:endParaRPr lang="en-US" sz="1600" b="0">
                <a:latin typeface="Verdana" pitchFamily="34" charset="0"/>
              </a:endParaRPr>
            </a:p>
          </p:txBody>
        </p:sp>
        <p:sp>
          <p:nvSpPr>
            <p:cNvPr id="21524" name="Line 17"/>
            <p:cNvSpPr>
              <a:spLocks noChangeShapeType="1"/>
            </p:cNvSpPr>
            <p:nvPr/>
          </p:nvSpPr>
          <p:spPr bwMode="auto">
            <a:xfrm>
              <a:off x="4232" y="2058"/>
              <a:ext cx="0" cy="277"/>
            </a:xfrm>
            <a:prstGeom prst="line">
              <a:avLst/>
            </a:prstGeom>
            <a:noFill/>
            <a:ln w="25400">
              <a:solidFill>
                <a:schemeClr val="bg1"/>
              </a:solidFill>
              <a:round/>
              <a:headEnd/>
              <a:tailEnd type="triangle" w="lg" len="lg"/>
            </a:ln>
          </p:spPr>
          <p:txBody>
            <a:bodyPr/>
            <a:lstStyle/>
            <a:p>
              <a:endParaRPr lang="en-GB"/>
            </a:p>
          </p:txBody>
        </p:sp>
        <p:sp>
          <p:nvSpPr>
            <p:cNvPr id="21525" name="Line 18"/>
            <p:cNvSpPr>
              <a:spLocks noChangeShapeType="1"/>
            </p:cNvSpPr>
            <p:nvPr/>
          </p:nvSpPr>
          <p:spPr bwMode="auto">
            <a:xfrm>
              <a:off x="3098" y="2058"/>
              <a:ext cx="0" cy="515"/>
            </a:xfrm>
            <a:prstGeom prst="line">
              <a:avLst/>
            </a:prstGeom>
            <a:noFill/>
            <a:ln w="25400">
              <a:solidFill>
                <a:schemeClr val="bg1"/>
              </a:solidFill>
              <a:round/>
              <a:headEnd/>
              <a:tailEnd type="triangle" w="lg" len="lg"/>
            </a:ln>
          </p:spPr>
          <p:txBody>
            <a:bodyPr/>
            <a:lstStyle/>
            <a:p>
              <a:endParaRPr lang="en-GB"/>
            </a:p>
          </p:txBody>
        </p:sp>
        <p:sp>
          <p:nvSpPr>
            <p:cNvPr id="21526" name="Line 19"/>
            <p:cNvSpPr>
              <a:spLocks noChangeShapeType="1"/>
            </p:cNvSpPr>
            <p:nvPr/>
          </p:nvSpPr>
          <p:spPr bwMode="auto">
            <a:xfrm>
              <a:off x="3625" y="2058"/>
              <a:ext cx="0" cy="594"/>
            </a:xfrm>
            <a:prstGeom prst="line">
              <a:avLst/>
            </a:prstGeom>
            <a:noFill/>
            <a:ln w="25400">
              <a:solidFill>
                <a:schemeClr val="bg1"/>
              </a:solidFill>
              <a:round/>
              <a:headEnd/>
              <a:tailEnd type="triangle" w="lg" len="lg"/>
            </a:ln>
          </p:spPr>
          <p:txBody>
            <a:bodyPr/>
            <a:lstStyle/>
            <a:p>
              <a:endParaRPr lang="en-GB"/>
            </a:p>
          </p:txBody>
        </p:sp>
        <p:sp>
          <p:nvSpPr>
            <p:cNvPr id="21527" name="Text Box 20"/>
            <p:cNvSpPr txBox="1">
              <a:spLocks noChangeArrowheads="1"/>
            </p:cNvSpPr>
            <p:nvPr/>
          </p:nvSpPr>
          <p:spPr bwMode="auto">
            <a:xfrm>
              <a:off x="4677" y="2098"/>
              <a:ext cx="770" cy="356"/>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Quality</a:t>
              </a:r>
            </a:p>
            <a:p>
              <a:pPr>
                <a:spcBef>
                  <a:spcPct val="0"/>
                </a:spcBef>
              </a:pPr>
              <a:r>
                <a:rPr lang="en-US" sz="1600">
                  <a:latin typeface="Times New Roman" pitchFamily="18" charset="0"/>
                </a:rPr>
                <a:t>Assurance</a:t>
              </a:r>
              <a:endParaRPr lang="en-US" sz="1600" b="0">
                <a:latin typeface="Verdana" pitchFamily="34" charset="0"/>
              </a:endParaRPr>
            </a:p>
          </p:txBody>
        </p:sp>
        <p:sp>
          <p:nvSpPr>
            <p:cNvPr id="21528" name="Line 21"/>
            <p:cNvSpPr>
              <a:spLocks noChangeShapeType="1"/>
            </p:cNvSpPr>
            <p:nvPr/>
          </p:nvSpPr>
          <p:spPr bwMode="auto">
            <a:xfrm>
              <a:off x="5163" y="2454"/>
              <a:ext cx="405" cy="78"/>
            </a:xfrm>
            <a:prstGeom prst="line">
              <a:avLst/>
            </a:prstGeom>
            <a:noFill/>
            <a:ln w="25400">
              <a:solidFill>
                <a:schemeClr val="bg1"/>
              </a:solidFill>
              <a:round/>
              <a:headEnd/>
              <a:tailEnd type="triangle" w="lg" len="lg"/>
            </a:ln>
          </p:spPr>
          <p:txBody>
            <a:bodyPr/>
            <a:lstStyle/>
            <a:p>
              <a:endParaRPr lang="en-GB"/>
            </a:p>
          </p:txBody>
        </p:sp>
        <p:sp>
          <p:nvSpPr>
            <p:cNvPr id="21529" name="Text Box 22"/>
            <p:cNvSpPr txBox="1">
              <a:spLocks noChangeArrowheads="1"/>
            </p:cNvSpPr>
            <p:nvPr/>
          </p:nvSpPr>
          <p:spPr bwMode="auto">
            <a:xfrm>
              <a:off x="4637" y="3127"/>
              <a:ext cx="546" cy="198"/>
            </a:xfrm>
            <a:prstGeom prst="rect">
              <a:avLst/>
            </a:prstGeom>
            <a:solidFill>
              <a:srgbClr val="FFFFFF"/>
            </a:solidFill>
            <a:ln w="9525">
              <a:solidFill>
                <a:schemeClr val="bg1"/>
              </a:solidFill>
              <a:miter lim="800000"/>
              <a:headEnd/>
              <a:tailEnd/>
            </a:ln>
          </p:spPr>
          <p:txBody>
            <a:bodyPr/>
            <a:lstStyle/>
            <a:p>
              <a:pPr>
                <a:spcBef>
                  <a:spcPct val="0"/>
                </a:spcBef>
              </a:pPr>
              <a:r>
                <a:rPr lang="en-US" sz="1600">
                  <a:latin typeface="Times New Roman" pitchFamily="18" charset="0"/>
                </a:rPr>
                <a:t>Gantry</a:t>
              </a:r>
              <a:endParaRPr lang="en-US" sz="1600" b="0">
                <a:latin typeface="Verdana" pitchFamily="34" charset="0"/>
              </a:endParaRPr>
            </a:p>
          </p:txBody>
        </p:sp>
      </p:grpSp>
      <p:sp>
        <p:nvSpPr>
          <p:cNvPr id="21510" name="Text Box 23"/>
          <p:cNvSpPr txBox="1">
            <a:spLocks noChangeArrowheads="1"/>
          </p:cNvSpPr>
          <p:nvPr/>
        </p:nvSpPr>
        <p:spPr bwMode="auto">
          <a:xfrm>
            <a:off x="4638087" y="1219200"/>
            <a:ext cx="4353513" cy="1276503"/>
          </a:xfrm>
          <a:prstGeom prst="rect">
            <a:avLst/>
          </a:prstGeom>
          <a:noFill/>
          <a:ln w="9525" algn="ctr">
            <a:noFill/>
            <a:miter lim="800000"/>
            <a:headEnd/>
            <a:tailEnd/>
          </a:ln>
        </p:spPr>
        <p:txBody>
          <a:bodyPr wrap="none">
            <a:spAutoFit/>
          </a:bodyPr>
          <a:lstStyle/>
          <a:p>
            <a:pPr algn="l"/>
            <a:r>
              <a:rPr lang="en-US" sz="1800" dirty="0" smtClean="0">
                <a:solidFill>
                  <a:schemeClr val="tx1"/>
                </a:solidFill>
              </a:rPr>
              <a:t>A € 100M project with gantry for </a:t>
            </a:r>
            <a:r>
              <a:rPr lang="en-US" sz="1800" dirty="0" smtClean="0"/>
              <a:t>beam rotation</a:t>
            </a:r>
          </a:p>
          <a:p>
            <a:pPr algn="l"/>
            <a:r>
              <a:rPr lang="en-US" sz="1800" dirty="0" smtClean="0">
                <a:solidFill>
                  <a:schemeClr val="tx1"/>
                </a:solidFill>
              </a:rPr>
              <a:t>Collaboration with GSI and SIEMENS for the </a:t>
            </a:r>
          </a:p>
          <a:p>
            <a:pPr algn="l"/>
            <a:r>
              <a:rPr lang="en-US" sz="1800" dirty="0" smtClean="0">
                <a:solidFill>
                  <a:schemeClr val="tx1"/>
                </a:solidFill>
              </a:rPr>
              <a:t>Construction of the facility</a:t>
            </a:r>
          </a:p>
          <a:p>
            <a:pPr algn="l"/>
            <a:r>
              <a:rPr lang="en-US" sz="1800" dirty="0" smtClean="0">
                <a:solidFill>
                  <a:schemeClr val="tx1"/>
                </a:solidFill>
              </a:rPr>
              <a:t>First </a:t>
            </a:r>
            <a:r>
              <a:rPr lang="en-US" sz="1800" dirty="0">
                <a:solidFill>
                  <a:schemeClr val="tx1"/>
                </a:solidFill>
              </a:rPr>
              <a:t>beam extracted in 2007</a:t>
            </a:r>
          </a:p>
          <a:p>
            <a:pPr algn="l"/>
            <a:r>
              <a:rPr lang="en-US" sz="1800" dirty="0">
                <a:solidFill>
                  <a:schemeClr val="tx1"/>
                </a:solidFill>
              </a:rPr>
              <a:t>First patient:</a:t>
            </a:r>
            <a:r>
              <a:rPr lang="en-US" sz="1800" dirty="0" smtClean="0">
                <a:solidFill>
                  <a:schemeClr val="tx1"/>
                </a:solidFill>
              </a:rPr>
              <a:t> </a:t>
            </a:r>
            <a:r>
              <a:rPr lang="en-US" sz="1800" dirty="0"/>
              <a:t>O</a:t>
            </a:r>
            <a:r>
              <a:rPr lang="en-US" sz="1800" dirty="0" smtClean="0">
                <a:solidFill>
                  <a:schemeClr val="tx1"/>
                </a:solidFill>
              </a:rPr>
              <a:t>ctober </a:t>
            </a:r>
            <a:r>
              <a:rPr lang="en-US" sz="1800" dirty="0">
                <a:solidFill>
                  <a:schemeClr val="tx1"/>
                </a:solidFill>
              </a:rPr>
              <a:t>2008</a:t>
            </a:r>
            <a:endParaRPr lang="en-GB" sz="1800" dirty="0">
              <a:solidFill>
                <a:schemeClr val="tx1"/>
              </a:solidFill>
            </a:endParaRPr>
          </a:p>
        </p:txBody>
      </p:sp>
      <p:sp>
        <p:nvSpPr>
          <p:cNvPr id="3" name="Footer Placeholder 2"/>
          <p:cNvSpPr>
            <a:spLocks noGrp="1"/>
          </p:cNvSpPr>
          <p:nvPr>
            <p:ph type="ftr" sz="quarter" idx="11"/>
          </p:nvPr>
        </p:nvSpPr>
        <p:spPr/>
        <p:txBody>
          <a:bodyPr/>
          <a:lstStyle/>
          <a:p>
            <a:endParaRPr lang="en-US" sz="1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4294967295"/>
          </p:nvPr>
        </p:nvSpPr>
        <p:spPr>
          <a:xfrm>
            <a:off x="6629400" y="6477001"/>
            <a:ext cx="2438400" cy="244475"/>
          </a:xfrm>
          <a:prstGeom prst="rect">
            <a:avLst/>
          </a:prstGeom>
          <a:noFill/>
        </p:spPr>
        <p:txBody>
          <a:bodyPr/>
          <a:lstStyle/>
          <a:p>
            <a:fld id="{A51C2A31-309E-40A8-917E-CCFB0FF96D01}" type="slidenum">
              <a:rPr lang="en-GB" smtClean="0"/>
              <a:pPr/>
              <a:t>17</a:t>
            </a:fld>
            <a:endParaRPr lang="en-GB" smtClean="0"/>
          </a:p>
        </p:txBody>
      </p:sp>
      <p:sp>
        <p:nvSpPr>
          <p:cNvPr id="2972676" name="Rectangle 4"/>
          <p:cNvSpPr>
            <a:spLocks noGrp="1" noChangeArrowheads="1"/>
          </p:cNvSpPr>
          <p:nvPr>
            <p:ph type="title"/>
          </p:nvPr>
        </p:nvSpPr>
        <p:spPr>
          <a:xfrm>
            <a:off x="0" y="76200"/>
            <a:ext cx="9144000" cy="514350"/>
          </a:xfrm>
        </p:spPr>
        <p:txBody>
          <a:bodyPr/>
          <a:lstStyle/>
          <a:p>
            <a:pPr eaLnBrk="1" hangingPunct="1">
              <a:defRPr/>
            </a:pPr>
            <a:r>
              <a:rPr lang="en-US" dirty="0" smtClean="0"/>
              <a:t>Heidelberg ion gantry: 600 tons and 400 kW</a:t>
            </a:r>
            <a:endParaRPr lang="en-GB" dirty="0" smtClean="0"/>
          </a:p>
        </p:txBody>
      </p:sp>
      <p:grpSp>
        <p:nvGrpSpPr>
          <p:cNvPr id="2" name="Group 6"/>
          <p:cNvGrpSpPr>
            <a:grpSpLocks/>
          </p:cNvGrpSpPr>
          <p:nvPr/>
        </p:nvGrpSpPr>
        <p:grpSpPr bwMode="auto">
          <a:xfrm>
            <a:off x="178777" y="685800"/>
            <a:ext cx="8793774" cy="5740400"/>
            <a:chOff x="122" y="935"/>
            <a:chExt cx="6001" cy="3113"/>
          </a:xfrm>
        </p:grpSpPr>
        <p:pic>
          <p:nvPicPr>
            <p:cNvPr id="22534" name="Picture 7"/>
            <p:cNvPicPr>
              <a:picLocks noChangeArrowheads="1"/>
            </p:cNvPicPr>
            <p:nvPr/>
          </p:nvPicPr>
          <p:blipFill>
            <a:blip r:embed="rId2"/>
            <a:srcRect l="3987" t="5168" r="56862" b="7678"/>
            <a:stretch>
              <a:fillRect/>
            </a:stretch>
          </p:blipFill>
          <p:spPr bwMode="auto">
            <a:xfrm>
              <a:off x="1695" y="2069"/>
              <a:ext cx="2654" cy="1723"/>
            </a:xfrm>
            <a:prstGeom prst="rect">
              <a:avLst/>
            </a:prstGeom>
            <a:noFill/>
            <a:ln w="9525">
              <a:noFill/>
              <a:miter lim="800000"/>
              <a:headEnd/>
              <a:tailEnd/>
            </a:ln>
          </p:spPr>
        </p:pic>
        <p:pic>
          <p:nvPicPr>
            <p:cNvPr id="22535" name="Picture 8" descr="DSCN1063"/>
            <p:cNvPicPr>
              <a:picLocks noChangeAspect="1" noChangeArrowheads="1"/>
            </p:cNvPicPr>
            <p:nvPr/>
          </p:nvPicPr>
          <p:blipFill>
            <a:blip r:embed="rId3"/>
            <a:srcRect/>
            <a:stretch>
              <a:fillRect/>
            </a:stretch>
          </p:blipFill>
          <p:spPr bwMode="auto">
            <a:xfrm>
              <a:off x="2186" y="935"/>
              <a:ext cx="1719" cy="1191"/>
            </a:xfrm>
            <a:prstGeom prst="rect">
              <a:avLst/>
            </a:prstGeom>
            <a:noFill/>
            <a:ln w="9525">
              <a:noFill/>
              <a:miter lim="800000"/>
              <a:headEnd/>
              <a:tailEnd/>
            </a:ln>
          </p:spPr>
        </p:pic>
        <p:pic>
          <p:nvPicPr>
            <p:cNvPr id="22536" name="Picture 9" descr="2007"/>
            <p:cNvPicPr>
              <a:picLocks noChangeAspect="1" noChangeArrowheads="1"/>
            </p:cNvPicPr>
            <p:nvPr/>
          </p:nvPicPr>
          <p:blipFill>
            <a:blip r:embed="rId4"/>
            <a:srcRect/>
            <a:stretch>
              <a:fillRect/>
            </a:stretch>
          </p:blipFill>
          <p:spPr bwMode="auto">
            <a:xfrm>
              <a:off x="4054" y="935"/>
              <a:ext cx="2069" cy="1433"/>
            </a:xfrm>
            <a:prstGeom prst="rect">
              <a:avLst/>
            </a:prstGeom>
            <a:noFill/>
            <a:ln w="9525">
              <a:noFill/>
              <a:miter lim="800000"/>
              <a:headEnd/>
              <a:tailEnd/>
            </a:ln>
          </p:spPr>
        </p:pic>
        <p:pic>
          <p:nvPicPr>
            <p:cNvPr id="22537" name="Picture 10" descr="DSCN1330"/>
            <p:cNvPicPr>
              <a:picLocks noChangeAspect="1" noChangeArrowheads="1"/>
            </p:cNvPicPr>
            <p:nvPr/>
          </p:nvPicPr>
          <p:blipFill>
            <a:blip r:embed="rId5"/>
            <a:srcRect/>
            <a:stretch>
              <a:fillRect/>
            </a:stretch>
          </p:blipFill>
          <p:spPr bwMode="auto">
            <a:xfrm>
              <a:off x="4300" y="2773"/>
              <a:ext cx="1822" cy="1262"/>
            </a:xfrm>
            <a:prstGeom prst="rect">
              <a:avLst/>
            </a:prstGeom>
            <a:noFill/>
            <a:ln w="9525">
              <a:noFill/>
              <a:miter lim="800000"/>
              <a:headEnd/>
              <a:tailEnd/>
            </a:ln>
          </p:spPr>
        </p:pic>
        <p:pic>
          <p:nvPicPr>
            <p:cNvPr id="22538" name="Picture 11" descr="DSCN1334"/>
            <p:cNvPicPr>
              <a:picLocks noChangeAspect="1" noChangeArrowheads="1"/>
            </p:cNvPicPr>
            <p:nvPr/>
          </p:nvPicPr>
          <p:blipFill>
            <a:blip r:embed="rId6"/>
            <a:srcRect/>
            <a:stretch>
              <a:fillRect/>
            </a:stretch>
          </p:blipFill>
          <p:spPr bwMode="auto">
            <a:xfrm>
              <a:off x="171" y="981"/>
              <a:ext cx="1672" cy="1158"/>
            </a:xfrm>
            <a:prstGeom prst="rect">
              <a:avLst/>
            </a:prstGeom>
            <a:noFill/>
            <a:ln w="9525">
              <a:noFill/>
              <a:miter lim="800000"/>
              <a:headEnd/>
              <a:tailEnd/>
            </a:ln>
          </p:spPr>
        </p:pic>
        <p:pic>
          <p:nvPicPr>
            <p:cNvPr id="22539" name="Picture 12" descr="DSCN1342"/>
            <p:cNvPicPr>
              <a:picLocks noChangeAspect="1" noChangeArrowheads="1"/>
            </p:cNvPicPr>
            <p:nvPr/>
          </p:nvPicPr>
          <p:blipFill>
            <a:blip r:embed="rId7"/>
            <a:srcRect/>
            <a:stretch>
              <a:fillRect/>
            </a:stretch>
          </p:blipFill>
          <p:spPr bwMode="auto">
            <a:xfrm>
              <a:off x="122" y="2983"/>
              <a:ext cx="1524" cy="1054"/>
            </a:xfrm>
            <a:prstGeom prst="rect">
              <a:avLst/>
            </a:prstGeom>
            <a:noFill/>
            <a:ln w="9525">
              <a:noFill/>
              <a:miter lim="800000"/>
              <a:headEnd/>
              <a:tailEnd/>
            </a:ln>
          </p:spPr>
        </p:pic>
        <p:pic>
          <p:nvPicPr>
            <p:cNvPr id="22540" name="Picture 13"/>
            <p:cNvPicPr>
              <a:picLocks noChangeAspect="1" noChangeArrowheads="1"/>
            </p:cNvPicPr>
            <p:nvPr/>
          </p:nvPicPr>
          <p:blipFill>
            <a:blip r:embed="rId8"/>
            <a:srcRect/>
            <a:stretch>
              <a:fillRect/>
            </a:stretch>
          </p:blipFill>
          <p:spPr bwMode="auto">
            <a:xfrm>
              <a:off x="2186" y="3838"/>
              <a:ext cx="1892" cy="210"/>
            </a:xfrm>
            <a:prstGeom prst="rect">
              <a:avLst/>
            </a:prstGeom>
            <a:noFill/>
            <a:ln w="9525">
              <a:noFill/>
              <a:miter lim="800000"/>
              <a:headEnd/>
              <a:tailEnd/>
            </a:ln>
          </p:spPr>
        </p:pic>
        <p:sp>
          <p:nvSpPr>
            <p:cNvPr id="22541" name="Line 14"/>
            <p:cNvSpPr>
              <a:spLocks noChangeShapeType="1"/>
            </p:cNvSpPr>
            <p:nvPr/>
          </p:nvSpPr>
          <p:spPr bwMode="auto">
            <a:xfrm flipV="1">
              <a:off x="1597" y="2614"/>
              <a:ext cx="343" cy="453"/>
            </a:xfrm>
            <a:prstGeom prst="line">
              <a:avLst/>
            </a:prstGeom>
            <a:noFill/>
            <a:ln w="9525">
              <a:solidFill>
                <a:schemeClr val="tx1"/>
              </a:solidFill>
              <a:round/>
              <a:headEnd/>
              <a:tailEnd type="triangle" w="med" len="med"/>
            </a:ln>
          </p:spPr>
          <p:txBody>
            <a:bodyPr/>
            <a:lstStyle/>
            <a:p>
              <a:endParaRPr lang="en-GB"/>
            </a:p>
          </p:txBody>
        </p:sp>
        <p:sp>
          <p:nvSpPr>
            <p:cNvPr id="22542" name="Line 15"/>
            <p:cNvSpPr>
              <a:spLocks noChangeShapeType="1"/>
            </p:cNvSpPr>
            <p:nvPr/>
          </p:nvSpPr>
          <p:spPr bwMode="auto">
            <a:xfrm>
              <a:off x="1744" y="2115"/>
              <a:ext cx="295" cy="226"/>
            </a:xfrm>
            <a:prstGeom prst="line">
              <a:avLst/>
            </a:prstGeom>
            <a:noFill/>
            <a:ln w="9525">
              <a:solidFill>
                <a:schemeClr val="tx1"/>
              </a:solidFill>
              <a:round/>
              <a:headEnd/>
              <a:tailEnd type="triangle" w="med" len="med"/>
            </a:ln>
          </p:spPr>
          <p:txBody>
            <a:bodyPr/>
            <a:lstStyle/>
            <a:p>
              <a:endParaRPr lang="en-GB"/>
            </a:p>
          </p:txBody>
        </p:sp>
        <p:sp>
          <p:nvSpPr>
            <p:cNvPr id="22543" name="Line 16"/>
            <p:cNvSpPr>
              <a:spLocks noChangeShapeType="1"/>
            </p:cNvSpPr>
            <p:nvPr/>
          </p:nvSpPr>
          <p:spPr bwMode="auto">
            <a:xfrm flipH="1">
              <a:off x="2628" y="1661"/>
              <a:ext cx="50" cy="499"/>
            </a:xfrm>
            <a:prstGeom prst="line">
              <a:avLst/>
            </a:prstGeom>
            <a:noFill/>
            <a:ln w="9525">
              <a:solidFill>
                <a:schemeClr val="tx1"/>
              </a:solidFill>
              <a:round/>
              <a:headEnd/>
              <a:tailEnd type="triangle" w="med" len="med"/>
            </a:ln>
          </p:spPr>
          <p:txBody>
            <a:bodyPr/>
            <a:lstStyle/>
            <a:p>
              <a:endParaRPr lang="en-GB"/>
            </a:p>
          </p:txBody>
        </p:sp>
        <p:sp>
          <p:nvSpPr>
            <p:cNvPr id="22544" name="Line 17"/>
            <p:cNvSpPr>
              <a:spLocks noChangeShapeType="1"/>
            </p:cNvSpPr>
            <p:nvPr/>
          </p:nvSpPr>
          <p:spPr bwMode="auto">
            <a:xfrm flipH="1">
              <a:off x="3219" y="2251"/>
              <a:ext cx="884" cy="363"/>
            </a:xfrm>
            <a:prstGeom prst="line">
              <a:avLst/>
            </a:prstGeom>
            <a:noFill/>
            <a:ln w="9525">
              <a:solidFill>
                <a:schemeClr val="tx1"/>
              </a:solidFill>
              <a:round/>
              <a:headEnd/>
              <a:tailEnd type="triangle" w="med" len="med"/>
            </a:ln>
          </p:spPr>
          <p:txBody>
            <a:bodyPr/>
            <a:lstStyle/>
            <a:p>
              <a:endParaRPr lang="en-GB"/>
            </a:p>
          </p:txBody>
        </p:sp>
        <p:sp>
          <p:nvSpPr>
            <p:cNvPr id="22545" name="Line 18"/>
            <p:cNvSpPr>
              <a:spLocks noChangeShapeType="1"/>
            </p:cNvSpPr>
            <p:nvPr/>
          </p:nvSpPr>
          <p:spPr bwMode="auto">
            <a:xfrm flipH="1" flipV="1">
              <a:off x="3857" y="2886"/>
              <a:ext cx="836" cy="363"/>
            </a:xfrm>
            <a:prstGeom prst="line">
              <a:avLst/>
            </a:prstGeom>
            <a:noFill/>
            <a:ln w="9525">
              <a:solidFill>
                <a:schemeClr val="tx1"/>
              </a:solidFill>
              <a:round/>
              <a:headEnd/>
              <a:tailEnd type="triangle" w="med" len="med"/>
            </a:ln>
          </p:spPr>
          <p:txBody>
            <a:bodyPr/>
            <a:lstStyle/>
            <a:p>
              <a:endParaRPr lang="en-GB"/>
            </a:p>
          </p:txBody>
        </p:sp>
        <p:sp>
          <p:nvSpPr>
            <p:cNvPr id="22546" name="Text Box 19"/>
            <p:cNvSpPr txBox="1">
              <a:spLocks noChangeArrowheads="1"/>
            </p:cNvSpPr>
            <p:nvPr/>
          </p:nvSpPr>
          <p:spPr bwMode="auto">
            <a:xfrm>
              <a:off x="122" y="2341"/>
              <a:ext cx="1573" cy="409"/>
            </a:xfrm>
            <a:prstGeom prst="rect">
              <a:avLst/>
            </a:prstGeom>
            <a:solidFill>
              <a:srgbClr val="FFFFFF"/>
            </a:solidFill>
            <a:ln w="9525">
              <a:solidFill>
                <a:schemeClr val="tx1"/>
              </a:solidFill>
              <a:miter lim="800000"/>
              <a:headEnd/>
              <a:tailEnd/>
            </a:ln>
          </p:spPr>
          <p:txBody>
            <a:bodyPr/>
            <a:lstStyle/>
            <a:p>
              <a:pPr>
                <a:spcBef>
                  <a:spcPct val="0"/>
                </a:spcBef>
              </a:pPr>
              <a:r>
                <a:rPr lang="de-DE" sz="1800">
                  <a:solidFill>
                    <a:schemeClr val="tx1"/>
                  </a:solidFill>
                  <a:latin typeface="Times New Roman" pitchFamily="18" charset="0"/>
                </a:rPr>
                <a:t>1. Rotation at 21.04.2007</a:t>
              </a:r>
              <a:endParaRPr lang="de-DE" sz="1800" b="0">
                <a:solidFill>
                  <a:schemeClr val="tx1"/>
                </a:solidFill>
                <a:latin typeface="Verdana" pitchFamily="34" charset="0"/>
              </a:endParaRPr>
            </a:p>
          </p:txBody>
        </p:sp>
      </p:grpSp>
      <p:sp>
        <p:nvSpPr>
          <p:cNvPr id="3" name="Footer Placeholder 2"/>
          <p:cNvSpPr>
            <a:spLocks noGrp="1"/>
          </p:cNvSpPr>
          <p:nvPr>
            <p:ph type="ftr" sz="quarter" idx="11"/>
          </p:nvPr>
        </p:nvSpPr>
        <p:spPr/>
        <p:txBody>
          <a:bodyPr/>
          <a:lstStyle/>
          <a:p>
            <a:endParaRPr lang="en-US" sz="1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0"/>
          </p:nvPr>
        </p:nvSpPr>
        <p:spPr>
          <a:noFill/>
        </p:spPr>
        <p:txBody>
          <a:bodyPr/>
          <a:lstStyle/>
          <a:p>
            <a:fld id="{49E87E07-04FE-7943-AF68-0D8328A9BEA6}" type="slidenum">
              <a:rPr lang="en-US"/>
              <a:pPr/>
              <a:t>18</a:t>
            </a:fld>
            <a:endParaRPr lang="en-US"/>
          </a:p>
        </p:txBody>
      </p:sp>
      <p:sp>
        <p:nvSpPr>
          <p:cNvPr id="17411" name="Rectangle 2"/>
          <p:cNvSpPr>
            <a:spLocks noGrp="1" noChangeArrowheads="1"/>
          </p:cNvSpPr>
          <p:nvPr>
            <p:ph type="title" idx="4294967295"/>
          </p:nvPr>
        </p:nvSpPr>
        <p:spPr>
          <a:xfrm>
            <a:off x="138113" y="88900"/>
            <a:ext cx="8229600" cy="838200"/>
          </a:xfrm>
        </p:spPr>
        <p:txBody>
          <a:bodyPr lIns="91440" tIns="45720" rIns="91440" bIns="45720"/>
          <a:lstStyle/>
          <a:p>
            <a:pPr eaLnBrk="1" hangingPunct="1"/>
            <a:r>
              <a:rPr lang="en-US" sz="3000" b="0">
                <a:solidFill>
                  <a:schemeClr val="tx2"/>
                </a:solidFill>
              </a:rPr>
              <a:t>Science to Health: Hadron Therapy </a:t>
            </a:r>
          </a:p>
        </p:txBody>
      </p:sp>
      <p:sp>
        <p:nvSpPr>
          <p:cNvPr id="17412" name="Rectangle 3"/>
          <p:cNvSpPr>
            <a:spLocks noGrp="1" noChangeArrowheads="1"/>
          </p:cNvSpPr>
          <p:nvPr>
            <p:ph type="body" sz="half" idx="4294967295"/>
          </p:nvPr>
        </p:nvSpPr>
        <p:spPr>
          <a:xfrm>
            <a:off x="5181600" y="1266825"/>
            <a:ext cx="4038600" cy="2085975"/>
          </a:xfrm>
        </p:spPr>
        <p:txBody>
          <a:bodyPr lIns="91440" tIns="45720" rIns="91440" bIns="45720"/>
          <a:lstStyle/>
          <a:p>
            <a:pPr marL="0" indent="0" eaLnBrk="1" hangingPunct="1">
              <a:buSzTx/>
              <a:buFont typeface="Arial Narrow" pitchFamily="-112" charset="0"/>
              <a:buNone/>
            </a:pPr>
            <a:r>
              <a:rPr lang="en-US" sz="2800" dirty="0"/>
              <a:t>Health care</a:t>
            </a:r>
          </a:p>
          <a:p>
            <a:pPr marL="0" indent="0">
              <a:spcBef>
                <a:spcPct val="0"/>
              </a:spcBef>
              <a:buClrTx/>
              <a:buSzTx/>
              <a:buFontTx/>
              <a:buChar char="•"/>
            </a:pPr>
            <a:r>
              <a:rPr lang="en-US" sz="1800" b="0" i="0" dirty="0">
                <a:solidFill>
                  <a:schemeClr val="tx1"/>
                </a:solidFill>
              </a:rPr>
              <a:t>  Protons and ions have proved to be extremely efficient to treat deep seated tumors without damaging healthy tissue. </a:t>
            </a:r>
          </a:p>
          <a:p>
            <a:pPr marL="0" indent="0">
              <a:spcBef>
                <a:spcPct val="0"/>
              </a:spcBef>
              <a:buClrTx/>
              <a:buSzTx/>
              <a:buFontTx/>
              <a:buChar char="•"/>
            </a:pPr>
            <a:r>
              <a:rPr lang="en-US" sz="1800" b="0" i="0" dirty="0">
                <a:solidFill>
                  <a:schemeClr val="tx1"/>
                </a:solidFill>
              </a:rPr>
              <a:t>  Effective also for radio resistive tumors</a:t>
            </a:r>
          </a:p>
        </p:txBody>
      </p:sp>
      <p:sp>
        <p:nvSpPr>
          <p:cNvPr id="17413" name="Rectangle 4"/>
          <p:cNvSpPr>
            <a:spLocks noGrp="1" noChangeArrowheads="1"/>
          </p:cNvSpPr>
          <p:nvPr>
            <p:ph type="body" sz="half" idx="4294967295"/>
          </p:nvPr>
        </p:nvSpPr>
        <p:spPr>
          <a:xfrm>
            <a:off x="76200" y="1219200"/>
            <a:ext cx="4267200" cy="2286000"/>
          </a:xfrm>
        </p:spPr>
        <p:txBody>
          <a:bodyPr lIns="91440" tIns="45720" rIns="91440" bIns="45720"/>
          <a:lstStyle/>
          <a:p>
            <a:pPr marL="0" indent="0" eaLnBrk="1" hangingPunct="1">
              <a:buFont typeface="Arial Narrow" pitchFamily="-112" charset="0"/>
              <a:buNone/>
            </a:pPr>
            <a:r>
              <a:rPr lang="en-US" sz="2800" dirty="0"/>
              <a:t>Technology</a:t>
            </a:r>
            <a:r>
              <a:rPr lang="en-US" sz="3200" b="0" i="0" dirty="0"/>
              <a:t> </a:t>
            </a:r>
          </a:p>
          <a:p>
            <a:pPr marL="0" indent="0">
              <a:spcBef>
                <a:spcPct val="0"/>
              </a:spcBef>
              <a:buClrTx/>
              <a:buSzTx/>
              <a:buFontTx/>
              <a:buNone/>
            </a:pPr>
            <a:r>
              <a:rPr lang="en-US" sz="1800" b="0" i="0" dirty="0">
                <a:solidFill>
                  <a:schemeClr val="tx1"/>
                </a:solidFill>
              </a:rPr>
              <a:t>Complex accelerator technology in combination with precise imaging systems developed for PP constitute the infrastructure for hadron therapy centers.</a:t>
            </a:r>
          </a:p>
          <a:p>
            <a:pPr marL="0" indent="0">
              <a:spcBef>
                <a:spcPct val="0"/>
              </a:spcBef>
              <a:buClrTx/>
              <a:buSzTx/>
              <a:buFontTx/>
              <a:buNone/>
            </a:pPr>
            <a:r>
              <a:rPr lang="en-US" sz="1800" b="0" i="0" dirty="0">
                <a:solidFill>
                  <a:schemeClr val="tx1"/>
                </a:solidFill>
              </a:rPr>
              <a:t>(ex. PIMMS Design Study (published in 2000))</a:t>
            </a:r>
          </a:p>
        </p:txBody>
      </p:sp>
      <p:sp>
        <p:nvSpPr>
          <p:cNvPr id="1424389" name="Text Box 5"/>
          <p:cNvSpPr txBox="1">
            <a:spLocks noChangeArrowheads="1"/>
          </p:cNvSpPr>
          <p:nvPr/>
        </p:nvSpPr>
        <p:spPr bwMode="auto">
          <a:xfrm>
            <a:off x="7938" y="3211513"/>
            <a:ext cx="5048250" cy="2554287"/>
          </a:xfrm>
          <a:prstGeom prst="rect">
            <a:avLst/>
          </a:prstGeom>
          <a:noFill/>
          <a:ln w="9525">
            <a:noFill/>
            <a:miter lim="800000"/>
            <a:headEnd/>
            <a:tailEnd/>
          </a:ln>
          <a:effectLst/>
        </p:spPr>
        <p:txBody>
          <a:bodyPr>
            <a:prstTxWarp prst="textNoShape">
              <a:avLst/>
            </a:prstTxWarp>
            <a:spAutoFit/>
          </a:bodyPr>
          <a:lstStyle/>
          <a:p>
            <a:pPr marL="88900" indent="-88900" algn="l">
              <a:lnSpc>
                <a:spcPct val="100000"/>
              </a:lnSpc>
            </a:pPr>
            <a:r>
              <a:rPr lang="en-US" sz="2800" i="1" dirty="0">
                <a:solidFill>
                  <a:srgbClr val="1B1B51"/>
                </a:solidFill>
              </a:rPr>
              <a:t>Impact</a:t>
            </a:r>
          </a:p>
          <a:p>
            <a:pPr marL="533400" lvl="1" indent="-265113" algn="l">
              <a:lnSpc>
                <a:spcPct val="100000"/>
              </a:lnSpc>
              <a:buFontTx/>
              <a:buChar char="•"/>
            </a:pPr>
            <a:r>
              <a:rPr lang="en-US" sz="1600" b="0" dirty="0">
                <a:effectLst>
                  <a:outerShdw blurRad="38100" dist="38100" dir="2700000" algn="tl">
                    <a:srgbClr val="DDDDDD"/>
                  </a:outerShdw>
                </a:effectLst>
              </a:rPr>
              <a:t>CERN has contributed to the construction of CNAO (</a:t>
            </a:r>
            <a:r>
              <a:rPr lang="en-US" sz="1600" b="0" dirty="0" err="1">
                <a:effectLst>
                  <a:outerShdw blurRad="38100" dist="38100" dir="2700000" algn="tl">
                    <a:srgbClr val="DDDDDD"/>
                  </a:outerShdw>
                </a:effectLst>
              </a:rPr>
              <a:t>Padova</a:t>
            </a:r>
            <a:r>
              <a:rPr lang="en-US" sz="1600" b="0" dirty="0">
                <a:effectLst>
                  <a:outerShdw blurRad="38100" dist="38100" dir="2700000" algn="tl">
                    <a:srgbClr val="DDDDDD"/>
                  </a:outerShdw>
                </a:effectLst>
              </a:rPr>
              <a:t>, Italy) which is close to commissioning. </a:t>
            </a:r>
          </a:p>
          <a:p>
            <a:pPr marL="533400" lvl="1" indent="-265113" algn="l">
              <a:lnSpc>
                <a:spcPct val="100000"/>
              </a:lnSpc>
              <a:buFontTx/>
              <a:buChar char="•"/>
            </a:pPr>
            <a:r>
              <a:rPr lang="en-US" sz="1600" b="0" dirty="0">
                <a:effectLst>
                  <a:outerShdw blurRad="38100" dist="38100" dir="2700000" algn="tl">
                    <a:srgbClr val="DDDDDD"/>
                  </a:outerShdw>
                </a:effectLst>
              </a:rPr>
              <a:t>In 2008: CERN has started a collaboration with </a:t>
            </a:r>
            <a:r>
              <a:rPr lang="en-US" sz="1600" b="0" dirty="0" err="1">
                <a:effectLst>
                  <a:outerShdw blurRad="38100" dist="38100" dir="2700000" algn="tl">
                    <a:srgbClr val="DDDDDD"/>
                  </a:outerShdw>
                </a:effectLst>
              </a:rPr>
              <a:t>MedAustron</a:t>
            </a:r>
            <a:r>
              <a:rPr lang="en-US" sz="1600" b="0" dirty="0">
                <a:effectLst>
                  <a:outerShdw blurRad="38100" dist="38100" dir="2700000" algn="tl">
                    <a:srgbClr val="DDDDDD"/>
                  </a:outerShdw>
                </a:effectLst>
              </a:rPr>
              <a:t> for the construction of a hadron therapy center in Austria.</a:t>
            </a:r>
            <a:endParaRPr lang="en-US" sz="2000" b="0" dirty="0">
              <a:effectLst>
                <a:outerShdw blurRad="38100" dist="38100" dir="2700000" algn="tl">
                  <a:srgbClr val="DDDDDD"/>
                </a:outerShdw>
              </a:effectLst>
            </a:endParaRPr>
          </a:p>
          <a:p>
            <a:pPr marL="533400" lvl="1" indent="-265113" algn="l">
              <a:lnSpc>
                <a:spcPct val="100000"/>
              </a:lnSpc>
              <a:buFontTx/>
              <a:buChar char="•"/>
            </a:pPr>
            <a:r>
              <a:rPr lang="en-US" sz="1600" b="0" dirty="0">
                <a:effectLst>
                  <a:outerShdw blurRad="38100" dist="38100" dir="2700000" algn="tl">
                    <a:srgbClr val="DDDDDD"/>
                  </a:outerShdw>
                </a:effectLst>
              </a:rPr>
              <a:t>Construction costs for the infrastructure of such center is approximately 120 Million EUR.  Annual running costs 15 Million EUR.</a:t>
            </a:r>
            <a:r>
              <a:rPr lang="en-US" sz="2000" b="0" dirty="0">
                <a:solidFill>
                  <a:srgbClr val="00547E"/>
                </a:solidFill>
              </a:rPr>
              <a:t> </a:t>
            </a:r>
          </a:p>
        </p:txBody>
      </p:sp>
      <p:sp>
        <p:nvSpPr>
          <p:cNvPr id="17415" name="AutoShape 6"/>
          <p:cNvSpPr>
            <a:spLocks noChangeArrowheads="1"/>
          </p:cNvSpPr>
          <p:nvPr/>
        </p:nvSpPr>
        <p:spPr bwMode="auto">
          <a:xfrm rot="5400000">
            <a:off x="3924300" y="2171700"/>
            <a:ext cx="1600200" cy="4572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pPr algn="r">
              <a:lnSpc>
                <a:spcPct val="100000"/>
              </a:lnSpc>
            </a:pPr>
            <a:endParaRPr lang="en-US" sz="3600">
              <a:solidFill>
                <a:srgbClr val="00547E"/>
              </a:solidFill>
              <a:latin typeface="Helvetica" pitchFamily="-112" charset="0"/>
            </a:endParaRPr>
          </a:p>
        </p:txBody>
      </p:sp>
      <p:pic>
        <p:nvPicPr>
          <p:cNvPr id="17416" name="Picture 6" descr="adroterapia3"/>
          <p:cNvPicPr>
            <a:picLocks noChangeAspect="1" noChangeArrowheads="1"/>
          </p:cNvPicPr>
          <p:nvPr/>
        </p:nvPicPr>
        <p:blipFill>
          <a:blip r:embed="rId3"/>
          <a:srcRect l="833" t="6670" r="3333" b="11070"/>
          <a:stretch>
            <a:fillRect/>
          </a:stretch>
        </p:blipFill>
        <p:spPr bwMode="auto">
          <a:xfrm>
            <a:off x="4959350" y="3282950"/>
            <a:ext cx="4140200" cy="266541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pPr>
              <a:defRPr/>
            </a:pPr>
            <a:fld id="{2057242A-E01B-4328-A258-F36B5CD65436}" type="slidenum">
              <a:rPr lang="en-US"/>
              <a:pPr>
                <a:defRPr/>
              </a:pPr>
              <a:t>19</a:t>
            </a:fld>
            <a:endParaRPr lang="en-US" dirty="0"/>
          </a:p>
        </p:txBody>
      </p:sp>
      <p:sp>
        <p:nvSpPr>
          <p:cNvPr id="238595" name="Rectangle 2"/>
          <p:cNvSpPr>
            <a:spLocks noGrp="1" noChangeArrowheads="1"/>
          </p:cNvSpPr>
          <p:nvPr>
            <p:ph type="title" idx="4294967295"/>
          </p:nvPr>
        </p:nvSpPr>
        <p:spPr>
          <a:xfrm>
            <a:off x="49213" y="76200"/>
            <a:ext cx="8866187" cy="838200"/>
          </a:xfrm>
        </p:spPr>
        <p:txBody>
          <a:bodyPr lIns="91440" tIns="45720" rIns="91440" bIns="45720"/>
          <a:lstStyle/>
          <a:p>
            <a:pPr eaLnBrk="1" hangingPunct="1"/>
            <a:r>
              <a:rPr lang="en-US" sz="3000" b="0" dirty="0">
                <a:solidFill>
                  <a:schemeClr val="tx2"/>
                </a:solidFill>
              </a:rPr>
              <a:t>Science to Health: Radiopharmaceuticals</a:t>
            </a:r>
          </a:p>
        </p:txBody>
      </p:sp>
      <p:sp>
        <p:nvSpPr>
          <p:cNvPr id="1515523" name="Rectangle 3"/>
          <p:cNvSpPr>
            <a:spLocks noGrp="1" noChangeArrowheads="1"/>
          </p:cNvSpPr>
          <p:nvPr>
            <p:ph type="body" sz="half" idx="4294967295"/>
          </p:nvPr>
        </p:nvSpPr>
        <p:spPr>
          <a:xfrm>
            <a:off x="5029200" y="1038225"/>
            <a:ext cx="4038600" cy="2514600"/>
          </a:xfrm>
        </p:spPr>
        <p:txBody>
          <a:bodyPr lIns="91440" tIns="45720" rIns="91440" bIns="45720"/>
          <a:lstStyle/>
          <a:p>
            <a:pPr marL="92075" indent="-92075" eaLnBrk="1" hangingPunct="1">
              <a:buFont typeface="Arial Narrow" pitchFamily="34" charset="0"/>
              <a:buNone/>
            </a:pPr>
            <a:r>
              <a:rPr lang="en-US" sz="2400" dirty="0"/>
              <a:t>Health care</a:t>
            </a:r>
          </a:p>
          <a:p>
            <a:pPr marL="441325" lvl="1" indent="-166688" eaLnBrk="1" hangingPunct="1">
              <a:buFontTx/>
              <a:buNone/>
            </a:pPr>
            <a:r>
              <a:rPr lang="en-US" sz="1600" dirty="0"/>
              <a:t>Medical isotopes instrumental for:</a:t>
            </a:r>
          </a:p>
          <a:p>
            <a:pPr marL="441325" lvl="1" indent="-166688" eaLnBrk="1" hangingPunct="1"/>
            <a:r>
              <a:rPr lang="en-US" sz="1600" dirty="0"/>
              <a:t>accurate diagnostics through medical imaging </a:t>
            </a:r>
          </a:p>
          <a:p>
            <a:pPr marL="441325" lvl="1" indent="-166688" eaLnBrk="1" hangingPunct="1"/>
            <a:r>
              <a:rPr lang="en-US" sz="1600" dirty="0"/>
              <a:t>cancer therapy</a:t>
            </a:r>
            <a:endParaRPr lang="en-US" sz="2000" dirty="0"/>
          </a:p>
        </p:txBody>
      </p:sp>
      <p:sp>
        <p:nvSpPr>
          <p:cNvPr id="1515524" name="Rectangle 4"/>
          <p:cNvSpPr>
            <a:spLocks noGrp="1" noChangeArrowheads="1"/>
          </p:cNvSpPr>
          <p:nvPr>
            <p:ph type="body" sz="half" idx="4294967295"/>
          </p:nvPr>
        </p:nvSpPr>
        <p:spPr>
          <a:xfrm>
            <a:off x="76200" y="990600"/>
            <a:ext cx="4267200" cy="2286000"/>
          </a:xfrm>
        </p:spPr>
        <p:txBody>
          <a:bodyPr lIns="91440" tIns="45720" rIns="91440" bIns="45720"/>
          <a:lstStyle/>
          <a:p>
            <a:pPr marL="92075" indent="-92075" eaLnBrk="1" hangingPunct="1">
              <a:buFont typeface="Arial Narrow" pitchFamily="34" charset="0"/>
              <a:buNone/>
            </a:pPr>
            <a:r>
              <a:rPr lang="en-US" sz="2400" dirty="0"/>
              <a:t>Technology</a:t>
            </a:r>
            <a:r>
              <a:rPr lang="en-US" sz="2800" dirty="0">
                <a:effectLst>
                  <a:outerShdw blurRad="38100" dist="38100" dir="2700000" algn="tl">
                    <a:srgbClr val="C0C0C0"/>
                  </a:outerShdw>
                </a:effectLst>
              </a:rPr>
              <a:t> </a:t>
            </a:r>
          </a:p>
          <a:p>
            <a:pPr marL="441325" lvl="1" indent="-169863" eaLnBrk="1" hangingPunct="1"/>
            <a:r>
              <a:rPr lang="en-US" sz="1600" dirty="0"/>
              <a:t>Isotopes produced in reactors and accelerators</a:t>
            </a:r>
          </a:p>
          <a:p>
            <a:pPr marL="441325" lvl="1" indent="-169863" eaLnBrk="1" hangingPunct="1"/>
            <a:r>
              <a:rPr lang="en-US" sz="1600" dirty="0"/>
              <a:t>Advanced accelerator technologies developed in PP enable large scale production and secure supply</a:t>
            </a:r>
          </a:p>
        </p:txBody>
      </p:sp>
      <p:graphicFrame>
        <p:nvGraphicFramePr>
          <p:cNvPr id="238655" name="Group 63"/>
          <p:cNvGraphicFramePr>
            <a:graphicFrameLocks noGrp="1"/>
          </p:cNvGraphicFramePr>
          <p:nvPr>
            <p:ph sz="half" idx="4294967295"/>
          </p:nvPr>
        </p:nvGraphicFramePr>
        <p:xfrm>
          <a:off x="381000" y="4525963"/>
          <a:ext cx="8153400" cy="1189038"/>
        </p:xfrm>
        <a:graphic>
          <a:graphicData uri="http://schemas.openxmlformats.org/drawingml/2006/table">
            <a:tbl>
              <a:tblPr/>
              <a:tblGrid>
                <a:gridCol w="2895600"/>
                <a:gridCol w="1314450"/>
                <a:gridCol w="1314450"/>
                <a:gridCol w="1314450"/>
                <a:gridCol w="1314450"/>
              </a:tblGrid>
              <a:tr h="396875">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2020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Diagnostic (M EUR)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987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1589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2559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4121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Therapeutic (M EUR)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143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230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400" b="1" i="1" u="none" strike="noStrike" cap="none" normalizeH="0" baseline="0" smtClean="0">
                          <a:ln>
                            <a:noFill/>
                          </a:ln>
                          <a:solidFill>
                            <a:srgbClr val="1B1B51"/>
                          </a:solidFill>
                          <a:effectLst/>
                          <a:latin typeface="Arial Narrow" pitchFamily="34" charset="0"/>
                        </a:rPr>
                        <a:t>372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8624" name="Text Box 31"/>
          <p:cNvSpPr txBox="1">
            <a:spLocks noChangeArrowheads="1"/>
          </p:cNvSpPr>
          <p:nvPr/>
        </p:nvSpPr>
        <p:spPr bwMode="auto">
          <a:xfrm>
            <a:off x="6858000" y="5715000"/>
            <a:ext cx="2133600" cy="274638"/>
          </a:xfrm>
          <a:prstGeom prst="rect">
            <a:avLst/>
          </a:prstGeom>
          <a:noFill/>
          <a:ln w="9525">
            <a:noFill/>
            <a:miter lim="800000"/>
            <a:headEnd/>
            <a:tailEnd/>
          </a:ln>
        </p:spPr>
        <p:txBody>
          <a:bodyPr>
            <a:spAutoFit/>
          </a:bodyPr>
          <a:lstStyle/>
          <a:p>
            <a:pPr algn="l">
              <a:lnSpc>
                <a:spcPct val="100000"/>
              </a:lnSpc>
              <a:spcBef>
                <a:spcPct val="50000"/>
              </a:spcBef>
            </a:pPr>
            <a:r>
              <a:rPr lang="en-US" sz="1200" i="1">
                <a:latin typeface="Arial" charset="0"/>
              </a:rPr>
              <a:t>Source:</a:t>
            </a:r>
            <a:r>
              <a:rPr lang="en-US" sz="1200">
                <a:latin typeface="Arial" charset="0"/>
              </a:rPr>
              <a:t> </a:t>
            </a:r>
            <a:r>
              <a:rPr lang="en-US" sz="1200" i="1">
                <a:latin typeface="Arial" charset="0"/>
              </a:rPr>
              <a:t>Frost &amp; Sullivan</a:t>
            </a:r>
          </a:p>
        </p:txBody>
      </p:sp>
      <p:sp>
        <p:nvSpPr>
          <p:cNvPr id="1515552" name="Text Box 32"/>
          <p:cNvSpPr txBox="1">
            <a:spLocks noChangeArrowheads="1"/>
          </p:cNvSpPr>
          <p:nvPr/>
        </p:nvSpPr>
        <p:spPr bwMode="auto">
          <a:xfrm>
            <a:off x="457200" y="3200400"/>
            <a:ext cx="8229600" cy="946150"/>
          </a:xfrm>
          <a:prstGeom prst="rect">
            <a:avLst/>
          </a:prstGeom>
          <a:noFill/>
          <a:ln w="9525">
            <a:noFill/>
            <a:miter lim="800000"/>
            <a:headEnd/>
            <a:tailEnd/>
          </a:ln>
          <a:effectLst/>
        </p:spPr>
        <p:txBody>
          <a:bodyPr>
            <a:spAutoFit/>
          </a:bodyPr>
          <a:lstStyle/>
          <a:p>
            <a:pPr algn="l">
              <a:lnSpc>
                <a:spcPct val="100000"/>
              </a:lnSpc>
            </a:pPr>
            <a:r>
              <a:rPr lang="en-US" sz="2400" b="1" i="1" dirty="0">
                <a:solidFill>
                  <a:srgbClr val="1B1B51"/>
                </a:solidFill>
              </a:rPr>
              <a:t>Business impact</a:t>
            </a:r>
          </a:p>
          <a:p>
            <a:pPr algn="l">
              <a:lnSpc>
                <a:spcPct val="100000"/>
              </a:lnSpc>
            </a:pPr>
            <a:r>
              <a:rPr lang="en-US" dirty="0"/>
              <a:t>Strong increase in demand expected. Market for diagnostic and therapeutic isotopes forecasted a 10% annual growth and should reach 4.5 </a:t>
            </a:r>
            <a:r>
              <a:rPr lang="en-US" dirty="0" err="1"/>
              <a:t>Bn</a:t>
            </a:r>
            <a:r>
              <a:rPr lang="en-US" dirty="0"/>
              <a:t> Euros in 2020.</a:t>
            </a:r>
            <a:endParaRPr lang="en-US" b="1" dirty="0">
              <a:solidFill>
                <a:srgbClr val="00547E"/>
              </a:solidFill>
            </a:endParaRPr>
          </a:p>
        </p:txBody>
      </p:sp>
      <p:sp>
        <p:nvSpPr>
          <p:cNvPr id="238626" name="AutoShape 33"/>
          <p:cNvSpPr>
            <a:spLocks noChangeArrowheads="1"/>
          </p:cNvSpPr>
          <p:nvPr/>
        </p:nvSpPr>
        <p:spPr bwMode="auto">
          <a:xfrm rot="5400000">
            <a:off x="3924300" y="1943100"/>
            <a:ext cx="1600200" cy="457200"/>
          </a:xfrm>
          <a:prstGeom prst="triangle">
            <a:avLst>
              <a:gd name="adj" fmla="val 50000"/>
            </a:avLst>
          </a:prstGeom>
          <a:solidFill>
            <a:schemeClr val="accent1"/>
          </a:solidFill>
          <a:ln w="9525">
            <a:solidFill>
              <a:schemeClr val="tx1"/>
            </a:solidFill>
            <a:miter lim="800000"/>
            <a:headEnd/>
            <a:tailEnd/>
          </a:ln>
        </p:spPr>
        <p:txBody>
          <a:bodyPr wrap="none" anchor="ctr"/>
          <a:lstStyle/>
          <a:p>
            <a:pPr algn="r">
              <a:lnSpc>
                <a:spcPct val="100000"/>
              </a:lnSpc>
            </a:pPr>
            <a:endParaRPr lang="en-GB" sz="3600" b="1">
              <a:solidFill>
                <a:srgbClr val="00547E"/>
              </a:solidFill>
              <a:latin typeface="Helvetica"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8305800" y="6477000"/>
            <a:ext cx="485775" cy="103187"/>
          </a:xfrm>
          <a:prstGeom prst="rect">
            <a:avLst/>
          </a:prstGeom>
        </p:spPr>
        <p:txBody>
          <a:bodyPr/>
          <a:lstStyle/>
          <a:p>
            <a:pPr>
              <a:defRPr/>
            </a:pPr>
            <a:fld id="{DF1C028C-EAD5-49D5-8DAB-E59CBFCAD83E}" type="slidenum">
              <a:rPr lang="en-US"/>
              <a:pPr>
                <a:defRPr/>
              </a:pPr>
              <a:t>2</a:t>
            </a:fld>
            <a:endParaRPr lang="en-US" dirty="0"/>
          </a:p>
        </p:txBody>
      </p:sp>
      <p:grpSp>
        <p:nvGrpSpPr>
          <p:cNvPr id="2" name="Group 13"/>
          <p:cNvGrpSpPr>
            <a:grpSpLocks/>
          </p:cNvGrpSpPr>
          <p:nvPr/>
        </p:nvGrpSpPr>
        <p:grpSpPr bwMode="auto">
          <a:xfrm>
            <a:off x="0" y="838200"/>
            <a:ext cx="7059613" cy="904875"/>
            <a:chOff x="0" y="834402"/>
            <a:chExt cx="7060376" cy="904875"/>
          </a:xfrm>
        </p:grpSpPr>
        <p:pic>
          <p:nvPicPr>
            <p:cNvPr id="147461"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47462"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en-US"/>
            </a:p>
          </p:txBody>
        </p:sp>
        <p:cxnSp>
          <p:nvCxnSpPr>
            <p:cNvPr id="147463"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47464"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147458" name="Rectangle 2"/>
          <p:cNvSpPr>
            <a:spLocks noGrp="1" noChangeArrowheads="1"/>
          </p:cNvSpPr>
          <p:nvPr>
            <p:ph type="title"/>
          </p:nvPr>
        </p:nvSpPr>
        <p:spPr/>
        <p:txBody>
          <a:bodyPr/>
          <a:lstStyle/>
          <a:p>
            <a:r>
              <a:rPr lang="en-US"/>
              <a:t>Index</a:t>
            </a:r>
          </a:p>
        </p:txBody>
      </p:sp>
      <p:sp>
        <p:nvSpPr>
          <p:cNvPr id="147459" name="Rectangle 3"/>
          <p:cNvSpPr>
            <a:spLocks noGrp="1" noChangeArrowheads="1"/>
          </p:cNvSpPr>
          <p:nvPr>
            <p:ph type="body" idx="1"/>
          </p:nvPr>
        </p:nvSpPr>
        <p:spPr/>
        <p:txBody>
          <a:bodyPr/>
          <a:lstStyle/>
          <a:p>
            <a:r>
              <a:rPr lang="en-US" dirty="0" smtClean="0"/>
              <a:t>CERN &amp; fundamental research characteristics</a:t>
            </a:r>
          </a:p>
          <a:p>
            <a:r>
              <a:rPr lang="en-US" dirty="0"/>
              <a:t>R</a:t>
            </a:r>
            <a:r>
              <a:rPr lang="en-US" dirty="0" smtClean="0"/>
              <a:t>esearch results for health that strongly impacted society</a:t>
            </a:r>
          </a:p>
          <a:p>
            <a:r>
              <a:rPr lang="en-US" dirty="0" smtClean="0"/>
              <a:t>How research can help society meet challenges ahead</a:t>
            </a:r>
          </a:p>
          <a:p>
            <a:pPr lvl="1"/>
            <a:r>
              <a:rPr lang="en-US" dirty="0" smtClean="0"/>
              <a:t>Health</a:t>
            </a:r>
          </a:p>
          <a:p>
            <a:pPr lvl="1"/>
            <a:r>
              <a:rPr lang="en-US" dirty="0" smtClean="0"/>
              <a:t>Molecular biology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and Medicine : a century of collaboration</a:t>
            </a:r>
            <a:endParaRPr lang="en-US" dirty="0"/>
          </a:p>
        </p:txBody>
      </p:sp>
      <p:sp>
        <p:nvSpPr>
          <p:cNvPr id="3" name="Content Placeholder 2"/>
          <p:cNvSpPr>
            <a:spLocks noGrp="1"/>
          </p:cNvSpPr>
          <p:nvPr>
            <p:ph idx="1"/>
          </p:nvPr>
        </p:nvSpPr>
        <p:spPr/>
        <p:txBody>
          <a:bodyPr/>
          <a:lstStyle/>
          <a:p>
            <a:pPr algn="ctr"/>
            <a:r>
              <a:rPr lang="en-US" dirty="0" smtClean="0"/>
              <a:t>Technology and instrumentation for diagnosis and treatment:</a:t>
            </a:r>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20</a:t>
            </a:fld>
            <a:endParaRPr lang="en-US" noProof="0"/>
          </a:p>
        </p:txBody>
      </p:sp>
      <p:graphicFrame>
        <p:nvGraphicFramePr>
          <p:cNvPr id="6" name="Diagram 5"/>
          <p:cNvGraphicFramePr/>
          <p:nvPr/>
        </p:nvGraphicFramePr>
        <p:xfrm>
          <a:off x="1295400" y="1295400"/>
          <a:ext cx="5562600" cy="355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4" descr="Roentgen-x-ray-von-kollikers-hand"/>
          <p:cNvPicPr>
            <a:picLocks noChangeAspect="1" noChangeArrowheads="1"/>
          </p:cNvPicPr>
          <p:nvPr/>
        </p:nvPicPr>
        <p:blipFill>
          <a:blip r:embed="rId9" cstate="print"/>
          <a:srcRect/>
          <a:stretch>
            <a:fillRect/>
          </a:stretch>
        </p:blipFill>
        <p:spPr bwMode="auto">
          <a:xfrm>
            <a:off x="990600" y="1752947"/>
            <a:ext cx="1265863" cy="1904653"/>
          </a:xfrm>
          <a:prstGeom prst="rect">
            <a:avLst/>
          </a:prstGeom>
          <a:noFill/>
        </p:spPr>
      </p:pic>
      <p:graphicFrame>
        <p:nvGraphicFramePr>
          <p:cNvPr id="133122" name="Object 4"/>
          <p:cNvGraphicFramePr>
            <a:graphicFrameLocks noChangeAspect="1"/>
          </p:cNvGraphicFramePr>
          <p:nvPr/>
        </p:nvGraphicFramePr>
        <p:xfrm>
          <a:off x="5811837" y="1665288"/>
          <a:ext cx="3332163" cy="1782762"/>
        </p:xfrm>
        <a:graphic>
          <a:graphicData uri="http://schemas.openxmlformats.org/presentationml/2006/ole">
            <mc:AlternateContent xmlns:mc="http://schemas.openxmlformats.org/markup-compatibility/2006">
              <mc:Choice xmlns:v="urn:schemas-microsoft-com:vml" Requires="v">
                <p:oleObj spid="_x0000_s124959" name="Document" r:id="rId10" imgW="6972300" imgH="3492500" progId="Word.Document.8">
                  <p:embed/>
                </p:oleObj>
              </mc:Choice>
              <mc:Fallback>
                <p:oleObj name="Document" r:id="rId10" imgW="6972300" imgH="3492500" progId="Word.Document.8">
                  <p:embed/>
                  <p:pic>
                    <p:nvPicPr>
                      <p:cNvPr id="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11837" y="1665288"/>
                        <a:ext cx="3332163" cy="1782762"/>
                      </a:xfrm>
                      <a:prstGeom prst="rect">
                        <a:avLst/>
                      </a:prstGeom>
                      <a:noFill/>
                      <a:ln w="12700">
                        <a:solidFill>
                          <a:schemeClr val="bg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5" name="Picture 34" descr="Bragg-3D-Mitsubishi"/>
          <p:cNvPicPr>
            <a:picLocks noChangeAspect="1" noChangeArrowheads="1"/>
          </p:cNvPicPr>
          <p:nvPr/>
        </p:nvPicPr>
        <p:blipFill>
          <a:blip r:embed="rId12"/>
          <a:srcRect/>
          <a:stretch>
            <a:fillRect/>
          </a:stretch>
        </p:blipFill>
        <p:spPr bwMode="auto">
          <a:xfrm>
            <a:off x="2590800" y="4678680"/>
            <a:ext cx="3051048" cy="217932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(Position Emission Tomography)</a:t>
            </a:r>
            <a:endParaRPr lang="en-GB" dirty="0"/>
          </a:p>
        </p:txBody>
      </p:sp>
      <p:sp>
        <p:nvSpPr>
          <p:cNvPr id="3" name="Slide Number Placeholder 2"/>
          <p:cNvSpPr>
            <a:spLocks noGrp="1"/>
          </p:cNvSpPr>
          <p:nvPr>
            <p:ph type="sldNum" sz="quarter" idx="11"/>
          </p:nvPr>
        </p:nvSpPr>
        <p:spPr/>
        <p:txBody>
          <a:bodyPr/>
          <a:lstStyle/>
          <a:p>
            <a:pPr>
              <a:defRPr/>
            </a:pPr>
            <a:fld id="{97A21206-9BBD-4624-9310-DE9DA7093040}" type="slidenum">
              <a:rPr lang="en-US" noProof="0" smtClean="0"/>
              <a:pPr>
                <a:defRPr/>
              </a:pPr>
              <a:t>21</a:t>
            </a:fld>
            <a:endParaRPr lang="en-US" noProof="0"/>
          </a:p>
        </p:txBody>
      </p:sp>
      <p:sp>
        <p:nvSpPr>
          <p:cNvPr id="4" name="Footer Placeholder 3"/>
          <p:cNvSpPr>
            <a:spLocks noGrp="1"/>
          </p:cNvSpPr>
          <p:nvPr>
            <p:ph type="ftr" sz="quarter" idx="4294967295"/>
          </p:nvPr>
        </p:nvSpPr>
        <p:spPr>
          <a:xfrm>
            <a:off x="1214414" y="6215063"/>
            <a:ext cx="2895600" cy="479651"/>
          </a:xfrm>
          <a:prstGeom prst="rect">
            <a:avLst/>
          </a:prstGeom>
        </p:spPr>
        <p:txBody>
          <a:bodyPr/>
          <a:lstStyle/>
          <a:p>
            <a:endParaRPr lang="en-GB" dirty="0"/>
          </a:p>
        </p:txBody>
      </p:sp>
      <p:pic>
        <p:nvPicPr>
          <p:cNvPr id="5" name="Picture 3" descr="PET-schema"/>
          <p:cNvPicPr>
            <a:picLocks noChangeAspect="1" noChangeArrowheads="1"/>
          </p:cNvPicPr>
          <p:nvPr/>
        </p:nvPicPr>
        <p:blipFill>
          <a:blip r:embed="rId3"/>
          <a:srcRect/>
          <a:stretch>
            <a:fillRect/>
          </a:stretch>
        </p:blipFill>
        <p:spPr bwMode="auto">
          <a:xfrm>
            <a:off x="925454" y="855111"/>
            <a:ext cx="7151746" cy="5240889"/>
          </a:xfrm>
          <a:prstGeom prst="rect">
            <a:avLst/>
          </a:prstGeom>
          <a:noFill/>
          <a:ln w="9525">
            <a:noFill/>
            <a:miter lim="800000"/>
            <a:headEnd/>
            <a:tailEnd/>
          </a:ln>
        </p:spPr>
      </p:pic>
    </p:spTree>
    <p:extLst>
      <p:ext uri="{BB962C8B-B14F-4D97-AF65-F5344CB8AC3E}">
        <p14:creationId xmlns:p14="http://schemas.microsoft.com/office/powerpoint/2010/main" val="37638679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pPr>
              <a:defRPr/>
            </a:pPr>
            <a:fld id="{33FFEE07-0A23-4DEF-BF99-C3BC02C0573D}" type="slidenum">
              <a:rPr lang="en-US"/>
              <a:pPr>
                <a:defRPr/>
              </a:pPr>
              <a:t>22</a:t>
            </a:fld>
            <a:endParaRPr lang="en-US" dirty="0"/>
          </a:p>
        </p:txBody>
      </p:sp>
      <p:sp>
        <p:nvSpPr>
          <p:cNvPr id="246787" name="Rectangle 2"/>
          <p:cNvSpPr>
            <a:spLocks noGrp="1" noChangeArrowheads="1"/>
          </p:cNvSpPr>
          <p:nvPr>
            <p:ph type="title" idx="4294967295"/>
          </p:nvPr>
        </p:nvSpPr>
        <p:spPr>
          <a:xfrm>
            <a:off x="0" y="-109537"/>
            <a:ext cx="8991600" cy="871538"/>
          </a:xfrm>
        </p:spPr>
        <p:txBody>
          <a:bodyPr lIns="91440" tIns="45720" rIns="91440" bIns="45720">
            <a:normAutofit/>
          </a:bodyPr>
          <a:lstStyle/>
          <a:p>
            <a:pPr eaLnBrk="1" hangingPunct="1"/>
            <a:r>
              <a:rPr lang="en-US" sz="3000" b="0" dirty="0" smtClean="0">
                <a:solidFill>
                  <a:schemeClr val="tx2"/>
                </a:solidFill>
              </a:rPr>
              <a:t>PET: a key device for functional imaging</a:t>
            </a:r>
            <a:endParaRPr lang="en-US" sz="3000" b="0" dirty="0">
              <a:solidFill>
                <a:schemeClr val="tx2"/>
              </a:solidFill>
            </a:endParaRPr>
          </a:p>
        </p:txBody>
      </p:sp>
      <p:graphicFrame>
        <p:nvGraphicFramePr>
          <p:cNvPr id="246788" name="Object 3"/>
          <p:cNvGraphicFramePr>
            <a:graphicFrameLocks noGrp="1" noChangeAspect="1"/>
          </p:cNvGraphicFramePr>
          <p:nvPr>
            <p:ph sz="half" idx="4294967295"/>
          </p:nvPr>
        </p:nvGraphicFramePr>
        <p:xfrm>
          <a:off x="6632575" y="2971800"/>
          <a:ext cx="2435225" cy="2770188"/>
        </p:xfrm>
        <a:graphic>
          <a:graphicData uri="http://schemas.openxmlformats.org/presentationml/2006/ole">
            <mc:AlternateContent xmlns:mc="http://schemas.openxmlformats.org/markup-compatibility/2006">
              <mc:Choice xmlns:v="urn:schemas-microsoft-com:vml" Requires="v">
                <p:oleObj spid="_x0000_s3128" name="Photo Editor Photo" r:id="rId4" imgW="3619048" imgH="3847619" progId="">
                  <p:embed/>
                </p:oleObj>
              </mc:Choice>
              <mc:Fallback>
                <p:oleObj name="Photo Editor Photo" r:id="rId4" imgW="3619048" imgH="3847619"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2575" y="2971800"/>
                        <a:ext cx="2435225" cy="2770188"/>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6790" name="Text Box 7"/>
          <p:cNvSpPr txBox="1">
            <a:spLocks noChangeArrowheads="1"/>
          </p:cNvSpPr>
          <p:nvPr/>
        </p:nvSpPr>
        <p:spPr bwMode="auto">
          <a:xfrm>
            <a:off x="298450" y="5802312"/>
            <a:ext cx="5645150" cy="293688"/>
          </a:xfrm>
          <a:prstGeom prst="rect">
            <a:avLst/>
          </a:prstGeom>
          <a:noFill/>
          <a:ln w="9525">
            <a:noFill/>
            <a:miter lim="800000"/>
            <a:headEnd/>
            <a:tailEnd/>
          </a:ln>
        </p:spPr>
        <p:txBody>
          <a:bodyPr>
            <a:spAutoFit/>
          </a:bodyPr>
          <a:lstStyle/>
          <a:p>
            <a:pPr algn="l" eaLnBrk="1" hangingPunct="1">
              <a:lnSpc>
                <a:spcPct val="110000"/>
              </a:lnSpc>
              <a:spcBef>
                <a:spcPct val="20000"/>
              </a:spcBef>
              <a:buClr>
                <a:schemeClr val="bg2"/>
              </a:buClr>
              <a:buSzPct val="75000"/>
              <a:buFont typeface="Wingdings" pitchFamily="2" charset="2"/>
              <a:buNone/>
            </a:pPr>
            <a:r>
              <a:rPr lang="en-US" sz="1200" b="1">
                <a:latin typeface="Arial" charset="0"/>
              </a:rPr>
              <a:t>Crystal Clear Collaboration</a:t>
            </a:r>
            <a:r>
              <a:rPr lang="en-US" sz="900" b="1">
                <a:latin typeface="Arial" charset="0"/>
              </a:rPr>
              <a:t>:</a:t>
            </a:r>
            <a:r>
              <a:rPr lang="en-US" sz="900">
                <a:latin typeface="Arial" charset="0"/>
              </a:rPr>
              <a:t> </a:t>
            </a:r>
            <a:r>
              <a:rPr lang="en-US" sz="1200">
                <a:latin typeface="Arial" charset="0"/>
              </a:rPr>
              <a:t>Small animal PET for in-vivo drug screening</a:t>
            </a:r>
          </a:p>
        </p:txBody>
      </p:sp>
      <p:sp>
        <p:nvSpPr>
          <p:cNvPr id="1420296" name="Rectangle 8"/>
          <p:cNvSpPr>
            <a:spLocks noChangeArrowheads="1"/>
          </p:cNvSpPr>
          <p:nvPr/>
        </p:nvSpPr>
        <p:spPr bwMode="auto">
          <a:xfrm>
            <a:off x="152400" y="762000"/>
            <a:ext cx="6248400" cy="3011487"/>
          </a:xfrm>
          <a:prstGeom prst="rect">
            <a:avLst/>
          </a:prstGeom>
          <a:noFill/>
          <a:ln w="9525">
            <a:noFill/>
            <a:miter lim="800000"/>
            <a:headEnd/>
            <a:tailEnd/>
          </a:ln>
          <a:effectLst/>
        </p:spPr>
        <p:txBody>
          <a:bodyPr/>
          <a:lstStyle/>
          <a:p>
            <a:pPr algn="l" eaLnBrk="1" hangingPunct="1">
              <a:lnSpc>
                <a:spcPct val="110000"/>
              </a:lnSpc>
              <a:spcBef>
                <a:spcPct val="20000"/>
              </a:spcBef>
              <a:buClr>
                <a:srgbClr val="1B1B51"/>
              </a:buClr>
              <a:buSzPct val="90000"/>
              <a:buFontTx/>
              <a:buChar char="•"/>
            </a:pPr>
            <a:r>
              <a:rPr lang="en-US" sz="2000" dirty="0" smtClean="0"/>
              <a:t>Generalized </a:t>
            </a:r>
            <a:r>
              <a:rPr lang="en-US" sz="2000" dirty="0"/>
              <a:t>use of PET technologies across multiple domains of medical </a:t>
            </a:r>
            <a:r>
              <a:rPr lang="en-US" sz="2000" dirty="0" smtClean="0"/>
              <a:t>diagnostics</a:t>
            </a:r>
          </a:p>
          <a:p>
            <a:pPr lvl="1" algn="l" eaLnBrk="1" hangingPunct="1">
              <a:lnSpc>
                <a:spcPct val="110000"/>
              </a:lnSpc>
              <a:spcBef>
                <a:spcPct val="20000"/>
              </a:spcBef>
              <a:buClr>
                <a:srgbClr val="1B1B51"/>
              </a:buClr>
              <a:buSzPct val="90000"/>
              <a:buFontTx/>
              <a:buChar char="•"/>
            </a:pPr>
            <a:r>
              <a:rPr lang="en-US" sz="2000" dirty="0" err="1" smtClean="0"/>
              <a:t>Neuro</a:t>
            </a:r>
            <a:r>
              <a:rPr lang="en-US" sz="2000" dirty="0" smtClean="0"/>
              <a:t>-sciences</a:t>
            </a:r>
          </a:p>
          <a:p>
            <a:pPr lvl="1" algn="l" eaLnBrk="1" hangingPunct="1">
              <a:lnSpc>
                <a:spcPct val="110000"/>
              </a:lnSpc>
              <a:spcBef>
                <a:spcPct val="20000"/>
              </a:spcBef>
              <a:buClr>
                <a:srgbClr val="1B1B51"/>
              </a:buClr>
              <a:buSzPct val="90000"/>
              <a:buFontTx/>
              <a:buChar char="•"/>
            </a:pPr>
            <a:r>
              <a:rPr lang="en-US" sz="2000" dirty="0" smtClean="0"/>
              <a:t>Cancer treatment planning</a:t>
            </a:r>
          </a:p>
          <a:p>
            <a:pPr lvl="1" algn="l" eaLnBrk="1" hangingPunct="1">
              <a:lnSpc>
                <a:spcPct val="110000"/>
              </a:lnSpc>
              <a:spcBef>
                <a:spcPct val="20000"/>
              </a:spcBef>
              <a:buClr>
                <a:srgbClr val="1B1B51"/>
              </a:buClr>
              <a:buSzPct val="90000"/>
              <a:buFontTx/>
              <a:buChar char="•"/>
            </a:pPr>
            <a:r>
              <a:rPr lang="en-US" sz="2000" dirty="0" smtClean="0"/>
              <a:t>Small animal PET for drug discovery</a:t>
            </a:r>
          </a:p>
          <a:p>
            <a:pPr algn="l" eaLnBrk="1" hangingPunct="1">
              <a:lnSpc>
                <a:spcPct val="110000"/>
              </a:lnSpc>
              <a:spcBef>
                <a:spcPct val="20000"/>
              </a:spcBef>
              <a:buClr>
                <a:srgbClr val="1B1B51"/>
              </a:buClr>
              <a:buSzPct val="90000"/>
              <a:buFontTx/>
              <a:buChar char="•"/>
            </a:pPr>
            <a:r>
              <a:rPr lang="en-US" sz="2000" dirty="0" smtClean="0"/>
              <a:t>Dedicated PET:</a:t>
            </a:r>
          </a:p>
          <a:p>
            <a:pPr marL="742950" lvl="1" indent="-285750" algn="l" eaLnBrk="1" hangingPunct="1">
              <a:lnSpc>
                <a:spcPct val="110000"/>
              </a:lnSpc>
              <a:spcBef>
                <a:spcPct val="20000"/>
              </a:spcBef>
              <a:buClr>
                <a:schemeClr val="bg2"/>
              </a:buClr>
              <a:buSzPct val="90000"/>
              <a:buFont typeface="Wingdings" pitchFamily="2" charset="2"/>
              <a:buChar char="ú"/>
            </a:pPr>
            <a:r>
              <a:rPr lang="en-US" dirty="0" smtClean="0"/>
              <a:t>Mammography</a:t>
            </a:r>
            <a:r>
              <a:rPr lang="en-US" dirty="0"/>
              <a:t>,</a:t>
            </a:r>
            <a:r>
              <a:rPr lang="en-US" dirty="0" smtClean="0"/>
              <a:t> </a:t>
            </a:r>
          </a:p>
          <a:p>
            <a:pPr marL="742950" lvl="1" indent="-285750" algn="l" eaLnBrk="1" hangingPunct="1">
              <a:lnSpc>
                <a:spcPct val="110000"/>
              </a:lnSpc>
              <a:spcBef>
                <a:spcPct val="20000"/>
              </a:spcBef>
              <a:buClr>
                <a:schemeClr val="bg2"/>
              </a:buClr>
              <a:buSzPct val="90000"/>
              <a:buFont typeface="Wingdings" pitchFamily="2" charset="2"/>
              <a:buChar char="ú"/>
            </a:pPr>
            <a:r>
              <a:rPr lang="en-US" dirty="0" smtClean="0"/>
              <a:t>Brain </a:t>
            </a:r>
            <a:r>
              <a:rPr lang="en-US" dirty="0"/>
              <a:t>devices</a:t>
            </a:r>
          </a:p>
        </p:txBody>
      </p:sp>
      <p:graphicFrame>
        <p:nvGraphicFramePr>
          <p:cNvPr id="246824" name="Group 40"/>
          <p:cNvGraphicFramePr>
            <a:graphicFrameLocks noGrp="1"/>
          </p:cNvGraphicFramePr>
          <p:nvPr/>
        </p:nvGraphicFramePr>
        <p:xfrm>
          <a:off x="6726238" y="1219200"/>
          <a:ext cx="2133600" cy="1460500"/>
        </p:xfrm>
        <a:graphic>
          <a:graphicData uri="http://schemas.openxmlformats.org/drawingml/2006/table">
            <a:tbl>
              <a:tblPr/>
              <a:tblGrid>
                <a:gridCol w="1219200"/>
                <a:gridCol w="914400"/>
              </a:tblGrid>
              <a:tr h="365125">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0"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Year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0"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Mio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2004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880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1" i="1" u="none" strike="noStrike" cap="none" normalizeH="0" baseline="0" dirty="0" smtClean="0">
                          <a:ln>
                            <a:noFill/>
                          </a:ln>
                          <a:solidFill>
                            <a:srgbClr val="1B1B51"/>
                          </a:solidFill>
                          <a:effectLst>
                            <a:outerShdw blurRad="38100" dist="38100" dir="2700000" algn="tl">
                              <a:srgbClr val="C0C0C0"/>
                            </a:outerShdw>
                          </a:effectLst>
                          <a:latin typeface="Arial Narrow" pitchFamily="34" charset="0"/>
                        </a:rPr>
                        <a:t>2005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985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1" i="1" u="none" strike="noStrike" cap="none" normalizeH="0" baseline="0" smtClean="0">
                          <a:ln>
                            <a:noFill/>
                          </a:ln>
                          <a:solidFill>
                            <a:srgbClr val="1B1B51"/>
                          </a:solidFill>
                          <a:effectLst>
                            <a:outerShdw blurRad="38100" dist="38100" dir="2700000" algn="tl">
                              <a:srgbClr val="C0C0C0"/>
                            </a:outerShdw>
                          </a:effectLst>
                          <a:latin typeface="Arial Narrow" pitchFamily="34" charset="0"/>
                        </a:rPr>
                        <a:t>2010 (est.)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85000"/>
                        </a:lnSpc>
                        <a:spcBef>
                          <a:spcPct val="100000"/>
                        </a:spcBef>
                        <a:spcAft>
                          <a:spcPct val="0"/>
                        </a:spcAft>
                        <a:buClr>
                          <a:srgbClr val="185598"/>
                        </a:buClr>
                        <a:buSzPct val="25000"/>
                        <a:buFont typeface="Arial Narrow" pitchFamily="34" charset="0"/>
                        <a:buNone/>
                        <a:tabLst/>
                      </a:pPr>
                      <a:r>
                        <a:rPr kumimoji="0" lang="en-US" sz="1200" b="1" i="1" u="none" strike="noStrike" cap="none" normalizeH="0" baseline="0" dirty="0" smtClean="0">
                          <a:ln>
                            <a:noFill/>
                          </a:ln>
                          <a:solidFill>
                            <a:srgbClr val="1B1B51"/>
                          </a:solidFill>
                          <a:effectLst>
                            <a:outerShdw blurRad="38100" dist="38100" dir="2700000" algn="tl">
                              <a:srgbClr val="C0C0C0"/>
                            </a:outerShdw>
                          </a:effectLst>
                          <a:latin typeface="Arial Narrow" pitchFamily="34" charset="0"/>
                        </a:rPr>
                        <a:t>1870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46809" name="Object 45"/>
          <p:cNvGraphicFramePr>
            <a:graphicFrameLocks noGrp="1" noChangeAspect="1"/>
          </p:cNvGraphicFramePr>
          <p:nvPr>
            <p:ph sz="half" idx="4294967295"/>
          </p:nvPr>
        </p:nvGraphicFramePr>
        <p:xfrm>
          <a:off x="444500" y="3925887"/>
          <a:ext cx="4835525" cy="1865313"/>
        </p:xfrm>
        <a:graphic>
          <a:graphicData uri="http://schemas.openxmlformats.org/presentationml/2006/ole">
            <mc:AlternateContent xmlns:mc="http://schemas.openxmlformats.org/markup-compatibility/2006">
              <mc:Choice xmlns:v="urn:schemas-microsoft-com:vml" Requires="v">
                <p:oleObj spid="_x0000_s3129" name="CorelDRAW" r:id="rId6" imgW="5842000" imgH="2108200" progId="">
                  <p:embed/>
                </p:oleObj>
              </mc:Choice>
              <mc:Fallback>
                <p:oleObj name="CorelDRAW" r:id="rId6" imgW="5842000" imgH="2108200" progId="">
                  <p:embed/>
                  <p:pic>
                    <p:nvPicPr>
                      <p:cNvPr id="0" name="Object 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4500" y="3925887"/>
                        <a:ext cx="4835525" cy="1865313"/>
                      </a:xfrm>
                      <a:prstGeom prst="rect">
                        <a:avLst/>
                      </a:prstGeom>
                      <a:noFill/>
                      <a:ln w="76200">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 name="TextBox 9"/>
          <p:cNvSpPr txBox="1"/>
          <p:nvPr/>
        </p:nvSpPr>
        <p:spPr>
          <a:xfrm>
            <a:off x="6600701" y="838200"/>
            <a:ext cx="2390899" cy="307777"/>
          </a:xfrm>
          <a:prstGeom prst="rect">
            <a:avLst/>
          </a:prstGeom>
          <a:noFill/>
        </p:spPr>
        <p:txBody>
          <a:bodyPr wrap="none" rtlCol="0">
            <a:spAutoFit/>
          </a:bodyPr>
          <a:lstStyle/>
          <a:p>
            <a:r>
              <a:rPr lang="en-GB" dirty="0" smtClean="0"/>
              <a:t>Whole-body PET/CT market</a:t>
            </a:r>
            <a:endParaRPr lang="en-GB" dirty="0"/>
          </a:p>
        </p:txBody>
      </p:sp>
      <p:pic>
        <p:nvPicPr>
          <p:cNvPr id="11" name="Picture 3" descr="ClearPET - Small Animal PET System"/>
          <p:cNvPicPr>
            <a:picLocks noChangeAspect="1" noChangeArrowheads="1"/>
          </p:cNvPicPr>
          <p:nvPr/>
        </p:nvPicPr>
        <p:blipFill>
          <a:blip r:embed="rId8"/>
          <a:srcRect/>
          <a:stretch>
            <a:fillRect/>
          </a:stretch>
        </p:blipFill>
        <p:spPr bwMode="auto">
          <a:xfrm>
            <a:off x="4876800" y="1600200"/>
            <a:ext cx="1746885" cy="227139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technologies</a:t>
            </a:r>
            <a:endParaRPr lang="en-GB" dirty="0"/>
          </a:p>
        </p:txBody>
      </p:sp>
      <p:sp>
        <p:nvSpPr>
          <p:cNvPr id="3" name="Content Placeholder 2"/>
          <p:cNvSpPr>
            <a:spLocks noGrp="1"/>
          </p:cNvSpPr>
          <p:nvPr>
            <p:ph idx="1"/>
          </p:nvPr>
        </p:nvSpPr>
        <p:spPr>
          <a:xfrm>
            <a:off x="315913" y="866775"/>
            <a:ext cx="8535987" cy="5381625"/>
          </a:xfrm>
        </p:spPr>
        <p:txBody>
          <a:bodyPr/>
          <a:lstStyle/>
          <a:p>
            <a:r>
              <a:rPr lang="en-US" sz="1800" dirty="0" smtClean="0"/>
              <a:t>Radiopharmaceuticals</a:t>
            </a:r>
          </a:p>
          <a:p>
            <a:pPr lvl="1"/>
            <a:r>
              <a:rPr lang="en-US" sz="1600" dirty="0" smtClean="0"/>
              <a:t>Tracers: functional specificity</a:t>
            </a:r>
          </a:p>
          <a:p>
            <a:pPr lvl="2"/>
            <a:r>
              <a:rPr lang="en-US" sz="1400" dirty="0" smtClean="0"/>
              <a:t>Most popular: FDG (</a:t>
            </a:r>
            <a:r>
              <a:rPr lang="en-US" sz="1400" dirty="0" err="1" smtClean="0"/>
              <a:t>Fluorodesoxyglucose</a:t>
            </a:r>
            <a:r>
              <a:rPr lang="en-US" sz="1400" dirty="0" smtClean="0"/>
              <a:t>)</a:t>
            </a:r>
          </a:p>
          <a:p>
            <a:pPr lvl="1"/>
            <a:r>
              <a:rPr lang="en-US" sz="1600" dirty="0" smtClean="0"/>
              <a:t>Markers: attached to tracer to generate  </a:t>
            </a:r>
            <a:r>
              <a:rPr lang="el-GR" sz="1600" dirty="0" smtClean="0"/>
              <a:t>γγ</a:t>
            </a:r>
            <a:r>
              <a:rPr lang="en-US" sz="1600" dirty="0" smtClean="0"/>
              <a:t> (511 </a:t>
            </a:r>
            <a:r>
              <a:rPr lang="en-US" sz="1600" dirty="0" err="1" smtClean="0"/>
              <a:t>keV</a:t>
            </a:r>
            <a:r>
              <a:rPr lang="en-US" sz="1600" dirty="0" smtClean="0"/>
              <a:t>) signal</a:t>
            </a:r>
          </a:p>
          <a:p>
            <a:pPr lvl="2"/>
            <a:r>
              <a:rPr lang="en-US" sz="1400" dirty="0" smtClean="0"/>
              <a:t>Ex: </a:t>
            </a:r>
            <a:r>
              <a:rPr lang="en-US" sz="1400" baseline="30000" dirty="0" smtClean="0"/>
              <a:t>18</a:t>
            </a:r>
            <a:r>
              <a:rPr lang="en-US" sz="1400" dirty="0" smtClean="0"/>
              <a:t>F, </a:t>
            </a:r>
            <a:r>
              <a:rPr lang="en-US" sz="1400" baseline="30000" dirty="0" smtClean="0"/>
              <a:t>11</a:t>
            </a:r>
            <a:r>
              <a:rPr lang="en-US" sz="1400" dirty="0" smtClean="0"/>
              <a:t>C</a:t>
            </a:r>
          </a:p>
          <a:p>
            <a:pPr lvl="1"/>
            <a:r>
              <a:rPr lang="en-US" sz="1600" dirty="0" smtClean="0"/>
              <a:t>α-therapy</a:t>
            </a:r>
          </a:p>
          <a:p>
            <a:r>
              <a:rPr lang="en-US" sz="1800" dirty="0" smtClean="0"/>
              <a:t>Detectors</a:t>
            </a:r>
          </a:p>
          <a:p>
            <a:pPr lvl="1"/>
            <a:r>
              <a:rPr lang="en-US" sz="1600" dirty="0" smtClean="0"/>
              <a:t>Photo-converting material (Matrices of mono crystals), ex: LSO, LYSO, GSO</a:t>
            </a:r>
          </a:p>
          <a:p>
            <a:r>
              <a:rPr lang="en-US" sz="1800" dirty="0" smtClean="0"/>
              <a:t>Electronics</a:t>
            </a:r>
          </a:p>
          <a:p>
            <a:pPr lvl="1"/>
            <a:r>
              <a:rPr lang="en-US" sz="1600" dirty="0" smtClean="0"/>
              <a:t>Photo-multipliers</a:t>
            </a:r>
          </a:p>
          <a:p>
            <a:pPr lvl="1"/>
            <a:r>
              <a:rPr lang="en-US" sz="1600" dirty="0" smtClean="0"/>
              <a:t>Avalanche Photo Diodes (APD)</a:t>
            </a:r>
          </a:p>
          <a:p>
            <a:pPr lvl="1"/>
            <a:r>
              <a:rPr lang="en-US" sz="1600" dirty="0" smtClean="0"/>
              <a:t>In the future Single Photon Avalanche Photo Diodes (SPADS) (Higher Gain)</a:t>
            </a:r>
          </a:p>
          <a:p>
            <a:r>
              <a:rPr lang="en-US" sz="1800" dirty="0" smtClean="0"/>
              <a:t>Software</a:t>
            </a:r>
          </a:p>
          <a:p>
            <a:pPr lvl="1"/>
            <a:r>
              <a:rPr lang="en-US" sz="1600" dirty="0" err="1" smtClean="0"/>
              <a:t>Sinograms</a:t>
            </a:r>
            <a:r>
              <a:rPr lang="en-US" sz="1600" dirty="0" smtClean="0"/>
              <a:t> for image reconstruction</a:t>
            </a:r>
            <a:endParaRPr lang="en-GB" sz="1600" dirty="0"/>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23</a:t>
            </a:fld>
            <a:endParaRPr lang="en-US" noProof="0"/>
          </a:p>
        </p:txBody>
      </p:sp>
      <p:sp>
        <p:nvSpPr>
          <p:cNvPr id="5" name="Footer Placeholder 4"/>
          <p:cNvSpPr>
            <a:spLocks noGrp="1"/>
          </p:cNvSpPr>
          <p:nvPr>
            <p:ph type="ftr" sz="quarter" idx="4294967295"/>
          </p:nvPr>
        </p:nvSpPr>
        <p:spPr>
          <a:xfrm>
            <a:off x="1214414" y="6215063"/>
            <a:ext cx="2895600" cy="479651"/>
          </a:xfrm>
          <a:prstGeom prst="rect">
            <a:avLst/>
          </a:prstGeom>
        </p:spPr>
        <p:txBody>
          <a:bodyPr/>
          <a:lstStyle/>
          <a:p>
            <a:endParaRPr lang="en-GB" dirty="0"/>
          </a:p>
        </p:txBody>
      </p:sp>
    </p:spTree>
    <p:extLst>
      <p:ext uri="{BB962C8B-B14F-4D97-AF65-F5344CB8AC3E}">
        <p14:creationId xmlns:p14="http://schemas.microsoft.com/office/powerpoint/2010/main" val="34290977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to combine modalities: Image fusion: PET + CT</a:t>
            </a:r>
            <a:endParaRPr lang="en-GB" dirty="0"/>
          </a:p>
        </p:txBody>
      </p:sp>
      <p:sp>
        <p:nvSpPr>
          <p:cNvPr id="3" name="Slide Number Placeholder 2"/>
          <p:cNvSpPr>
            <a:spLocks noGrp="1"/>
          </p:cNvSpPr>
          <p:nvPr>
            <p:ph type="sldNum" sz="quarter" idx="11"/>
          </p:nvPr>
        </p:nvSpPr>
        <p:spPr/>
        <p:txBody>
          <a:bodyPr/>
          <a:lstStyle/>
          <a:p>
            <a:pPr>
              <a:defRPr/>
            </a:pPr>
            <a:fld id="{97A21206-9BBD-4624-9310-DE9DA7093040}" type="slidenum">
              <a:rPr lang="en-US" noProof="0" smtClean="0"/>
              <a:pPr>
                <a:defRPr/>
              </a:pPr>
              <a:t>24</a:t>
            </a:fld>
            <a:endParaRPr lang="en-US" noProof="0"/>
          </a:p>
        </p:txBody>
      </p:sp>
      <p:sp>
        <p:nvSpPr>
          <p:cNvPr id="4" name="Footer Placeholder 3"/>
          <p:cNvSpPr>
            <a:spLocks noGrp="1"/>
          </p:cNvSpPr>
          <p:nvPr>
            <p:ph type="ftr" sz="quarter" idx="4294967295"/>
          </p:nvPr>
        </p:nvSpPr>
        <p:spPr>
          <a:xfrm>
            <a:off x="1214414" y="6215063"/>
            <a:ext cx="2895600" cy="479651"/>
          </a:xfrm>
          <a:prstGeom prst="rect">
            <a:avLst/>
          </a:prstGeom>
        </p:spPr>
        <p:txBody>
          <a:bodyPr/>
          <a:lstStyle/>
          <a:p>
            <a:endParaRPr lang="en-GB" dirty="0"/>
          </a:p>
        </p:txBody>
      </p:sp>
      <p:grpSp>
        <p:nvGrpSpPr>
          <p:cNvPr id="5" name="Group 40"/>
          <p:cNvGrpSpPr/>
          <p:nvPr/>
        </p:nvGrpSpPr>
        <p:grpSpPr>
          <a:xfrm>
            <a:off x="533400" y="1066800"/>
            <a:ext cx="8040688" cy="5054600"/>
            <a:chOff x="533400" y="1066800"/>
            <a:chExt cx="8040688" cy="5054600"/>
          </a:xfrm>
        </p:grpSpPr>
        <p:sp>
          <p:nvSpPr>
            <p:cNvPr id="31747" name="AutoShape 3"/>
            <p:cNvSpPr>
              <a:spLocks noChangeAspect="1" noChangeArrowheads="1" noTextEdit="1"/>
            </p:cNvSpPr>
            <p:nvPr/>
          </p:nvSpPr>
          <p:spPr bwMode="auto">
            <a:xfrm>
              <a:off x="533400" y="1066800"/>
              <a:ext cx="8040688" cy="505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pic>
          <p:nvPicPr>
            <p:cNvPr id="31749" name="Picture 5"/>
            <p:cNvPicPr>
              <a:picLocks noChangeAspect="1" noChangeArrowheads="1"/>
            </p:cNvPicPr>
            <p:nvPr/>
          </p:nvPicPr>
          <p:blipFill>
            <a:blip r:embed="rId3"/>
            <a:srcRect/>
            <a:stretch>
              <a:fillRect/>
            </a:stretch>
          </p:blipFill>
          <p:spPr bwMode="auto">
            <a:xfrm>
              <a:off x="6227763" y="1141413"/>
              <a:ext cx="1870075" cy="1919288"/>
            </a:xfrm>
            <a:prstGeom prst="rect">
              <a:avLst/>
            </a:prstGeom>
            <a:noFill/>
            <a:ln w="9525">
              <a:noFill/>
              <a:miter lim="800000"/>
              <a:headEnd/>
              <a:tailEnd/>
            </a:ln>
          </p:spPr>
        </p:pic>
        <p:sp>
          <p:nvSpPr>
            <p:cNvPr id="31750" name="Rectangle 6"/>
            <p:cNvSpPr>
              <a:spLocks noChangeArrowheads="1"/>
            </p:cNvSpPr>
            <p:nvPr/>
          </p:nvSpPr>
          <p:spPr bwMode="auto">
            <a:xfrm>
              <a:off x="6203950" y="1117600"/>
              <a:ext cx="1916113" cy="1966913"/>
            </a:xfrm>
            <a:prstGeom prst="rect">
              <a:avLst/>
            </a:prstGeom>
            <a:noFill/>
            <a:ln w="15">
              <a:solidFill>
                <a:srgbClr val="99CC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pic>
          <p:nvPicPr>
            <p:cNvPr id="31751" name="Picture 7"/>
            <p:cNvPicPr>
              <a:picLocks noChangeAspect="1" noChangeArrowheads="1"/>
            </p:cNvPicPr>
            <p:nvPr/>
          </p:nvPicPr>
          <p:blipFill>
            <a:blip r:embed="rId4"/>
            <a:srcRect/>
            <a:stretch>
              <a:fillRect/>
            </a:stretch>
          </p:blipFill>
          <p:spPr bwMode="auto">
            <a:xfrm>
              <a:off x="3379788" y="1122363"/>
              <a:ext cx="2330450" cy="565150"/>
            </a:xfrm>
            <a:prstGeom prst="rect">
              <a:avLst/>
            </a:prstGeom>
            <a:noFill/>
            <a:ln w="9525">
              <a:noFill/>
              <a:miter lim="800000"/>
              <a:headEnd/>
              <a:tailEnd/>
            </a:ln>
          </p:spPr>
        </p:pic>
        <p:pic>
          <p:nvPicPr>
            <p:cNvPr id="31752" name="Picture 8"/>
            <p:cNvPicPr>
              <a:picLocks noChangeAspect="1" noChangeArrowheads="1"/>
            </p:cNvPicPr>
            <p:nvPr/>
          </p:nvPicPr>
          <p:blipFill>
            <a:blip r:embed="rId5"/>
            <a:srcRect/>
            <a:stretch>
              <a:fillRect/>
            </a:stretch>
          </p:blipFill>
          <p:spPr bwMode="auto">
            <a:xfrm>
              <a:off x="3379788" y="1687513"/>
              <a:ext cx="2330450" cy="565150"/>
            </a:xfrm>
            <a:prstGeom prst="rect">
              <a:avLst/>
            </a:prstGeom>
            <a:noFill/>
            <a:ln w="9525">
              <a:noFill/>
              <a:miter lim="800000"/>
              <a:headEnd/>
              <a:tailEnd/>
            </a:ln>
          </p:spPr>
        </p:pic>
        <p:pic>
          <p:nvPicPr>
            <p:cNvPr id="31753" name="Picture 9"/>
            <p:cNvPicPr>
              <a:picLocks noChangeAspect="1" noChangeArrowheads="1"/>
            </p:cNvPicPr>
            <p:nvPr/>
          </p:nvPicPr>
          <p:blipFill>
            <a:blip r:embed="rId6"/>
            <a:srcRect/>
            <a:stretch>
              <a:fillRect/>
            </a:stretch>
          </p:blipFill>
          <p:spPr bwMode="auto">
            <a:xfrm>
              <a:off x="3379788" y="2252663"/>
              <a:ext cx="2330450" cy="563563"/>
            </a:xfrm>
            <a:prstGeom prst="rect">
              <a:avLst/>
            </a:prstGeom>
            <a:noFill/>
            <a:ln w="9525">
              <a:noFill/>
              <a:miter lim="800000"/>
              <a:headEnd/>
              <a:tailEnd/>
            </a:ln>
          </p:spPr>
        </p:pic>
        <p:pic>
          <p:nvPicPr>
            <p:cNvPr id="31754" name="Picture 10"/>
            <p:cNvPicPr>
              <a:picLocks noChangeAspect="1" noChangeArrowheads="1"/>
            </p:cNvPicPr>
            <p:nvPr/>
          </p:nvPicPr>
          <p:blipFill>
            <a:blip r:embed="rId7"/>
            <a:srcRect/>
            <a:stretch>
              <a:fillRect/>
            </a:stretch>
          </p:blipFill>
          <p:spPr bwMode="auto">
            <a:xfrm>
              <a:off x="3379788" y="2816225"/>
              <a:ext cx="2330450" cy="552450"/>
            </a:xfrm>
            <a:prstGeom prst="rect">
              <a:avLst/>
            </a:prstGeom>
            <a:noFill/>
            <a:ln w="9525">
              <a:noFill/>
              <a:miter lim="800000"/>
              <a:headEnd/>
              <a:tailEnd/>
            </a:ln>
          </p:spPr>
        </p:pic>
        <p:sp>
          <p:nvSpPr>
            <p:cNvPr id="31755" name="Rectangle 11"/>
            <p:cNvSpPr>
              <a:spLocks noChangeArrowheads="1"/>
            </p:cNvSpPr>
            <p:nvPr/>
          </p:nvSpPr>
          <p:spPr bwMode="auto">
            <a:xfrm>
              <a:off x="3355975" y="1100138"/>
              <a:ext cx="2378075" cy="2292350"/>
            </a:xfrm>
            <a:prstGeom prst="rect">
              <a:avLst/>
            </a:prstGeom>
            <a:noFill/>
            <a:ln w="15">
              <a:solidFill>
                <a:srgbClr val="99CC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pic>
          <p:nvPicPr>
            <p:cNvPr id="31756" name="Picture 12"/>
            <p:cNvPicPr>
              <a:picLocks noChangeAspect="1" noChangeArrowheads="1"/>
            </p:cNvPicPr>
            <p:nvPr/>
          </p:nvPicPr>
          <p:blipFill>
            <a:blip r:embed="rId8"/>
            <a:srcRect/>
            <a:stretch>
              <a:fillRect/>
            </a:stretch>
          </p:blipFill>
          <p:spPr bwMode="auto">
            <a:xfrm>
              <a:off x="566738" y="1109663"/>
              <a:ext cx="2476500" cy="1139825"/>
            </a:xfrm>
            <a:prstGeom prst="rect">
              <a:avLst/>
            </a:prstGeom>
            <a:noFill/>
            <a:ln w="9525">
              <a:noFill/>
              <a:miter lim="800000"/>
              <a:headEnd/>
              <a:tailEnd/>
            </a:ln>
          </p:spPr>
        </p:pic>
        <p:pic>
          <p:nvPicPr>
            <p:cNvPr id="31757" name="Picture 13"/>
            <p:cNvPicPr>
              <a:picLocks noChangeAspect="1" noChangeArrowheads="1"/>
            </p:cNvPicPr>
            <p:nvPr/>
          </p:nvPicPr>
          <p:blipFill>
            <a:blip r:embed="rId9"/>
            <a:srcRect/>
            <a:stretch>
              <a:fillRect/>
            </a:stretch>
          </p:blipFill>
          <p:spPr bwMode="auto">
            <a:xfrm>
              <a:off x="566738" y="2249488"/>
              <a:ext cx="2476500" cy="1136650"/>
            </a:xfrm>
            <a:prstGeom prst="rect">
              <a:avLst/>
            </a:prstGeom>
            <a:noFill/>
            <a:ln w="9525">
              <a:noFill/>
              <a:miter lim="800000"/>
              <a:headEnd/>
              <a:tailEnd/>
            </a:ln>
          </p:spPr>
        </p:pic>
        <p:sp>
          <p:nvSpPr>
            <p:cNvPr id="31758" name="Rectangle 14"/>
            <p:cNvSpPr>
              <a:spLocks noChangeArrowheads="1"/>
            </p:cNvSpPr>
            <p:nvPr/>
          </p:nvSpPr>
          <p:spPr bwMode="auto">
            <a:xfrm>
              <a:off x="542925" y="1085850"/>
              <a:ext cx="2524125" cy="2324100"/>
            </a:xfrm>
            <a:prstGeom prst="rect">
              <a:avLst/>
            </a:prstGeom>
            <a:noFill/>
            <a:ln w="15">
              <a:solidFill>
                <a:srgbClr val="99CC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1759" name="Rectangle 15"/>
            <p:cNvSpPr>
              <a:spLocks noChangeArrowheads="1"/>
            </p:cNvSpPr>
            <p:nvPr/>
          </p:nvSpPr>
          <p:spPr bwMode="auto">
            <a:xfrm>
              <a:off x="631825" y="3459163"/>
              <a:ext cx="1303338" cy="3206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333399"/>
                  </a:solidFill>
                  <a:effectLst/>
                  <a:latin typeface="Helvetica" pitchFamily="34" charset="0"/>
                </a:rPr>
                <a:t>ECAT ART</a:t>
              </a:r>
              <a:endParaRPr kumimoji="0" lang="en-US" sz="1800" b="0" i="0" u="none" strike="noStrike" cap="none" normalizeH="0" baseline="0" smtClean="0">
                <a:ln>
                  <a:noFill/>
                </a:ln>
                <a:solidFill>
                  <a:schemeClr val="tx1"/>
                </a:solidFill>
                <a:effectLst/>
                <a:latin typeface="Arial" pitchFamily="34" charset="0"/>
              </a:endParaRPr>
            </a:p>
          </p:txBody>
        </p:sp>
        <p:sp>
          <p:nvSpPr>
            <p:cNvPr id="31760" name="Rectangle 16"/>
            <p:cNvSpPr>
              <a:spLocks noChangeArrowheads="1"/>
            </p:cNvSpPr>
            <p:nvPr/>
          </p:nvSpPr>
          <p:spPr bwMode="auto">
            <a:xfrm>
              <a:off x="3681413" y="3454400"/>
              <a:ext cx="1141413" cy="3206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333399"/>
                  </a:solidFill>
                  <a:effectLst/>
                  <a:latin typeface="Helvetica" pitchFamily="34" charset="0"/>
                </a:rPr>
                <a:t>Somatom</a:t>
              </a:r>
              <a:endParaRPr kumimoji="0" lang="en-US" sz="1800" b="0" i="0" u="none" strike="noStrike" cap="none" normalizeH="0" baseline="0" dirty="0" smtClean="0">
                <a:ln>
                  <a:noFill/>
                </a:ln>
                <a:solidFill>
                  <a:schemeClr val="tx1"/>
                </a:solidFill>
                <a:effectLst/>
                <a:latin typeface="Arial" pitchFamily="34" charset="0"/>
              </a:endParaRPr>
            </a:p>
          </p:txBody>
        </p:sp>
        <p:sp>
          <p:nvSpPr>
            <p:cNvPr id="31761" name="Rectangle 17"/>
            <p:cNvSpPr>
              <a:spLocks noChangeArrowheads="1"/>
            </p:cNvSpPr>
            <p:nvPr/>
          </p:nvSpPr>
          <p:spPr bwMode="auto">
            <a:xfrm>
              <a:off x="4694238" y="3454400"/>
              <a:ext cx="898525" cy="3206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333399"/>
                  </a:solidFill>
                  <a:effectLst/>
                  <a:latin typeface="Helvetica" pitchFamily="34" charset="0"/>
                </a:rPr>
                <a:t> AR.SP</a:t>
              </a:r>
              <a:endParaRPr kumimoji="0" lang="en-US" sz="1800" b="0" i="0" u="none" strike="noStrike" cap="none" normalizeH="0" baseline="0" smtClean="0">
                <a:ln>
                  <a:noFill/>
                </a:ln>
                <a:solidFill>
                  <a:schemeClr val="tx1"/>
                </a:solidFill>
                <a:effectLst/>
                <a:latin typeface="Arial" pitchFamily="34" charset="0"/>
              </a:endParaRPr>
            </a:p>
          </p:txBody>
        </p:sp>
        <p:pic>
          <p:nvPicPr>
            <p:cNvPr id="31762" name="Picture 18"/>
            <p:cNvPicPr>
              <a:picLocks noChangeAspect="1" noChangeArrowheads="1"/>
            </p:cNvPicPr>
            <p:nvPr/>
          </p:nvPicPr>
          <p:blipFill>
            <a:blip r:embed="rId10"/>
            <a:srcRect/>
            <a:stretch>
              <a:fillRect/>
            </a:stretch>
          </p:blipFill>
          <p:spPr bwMode="auto">
            <a:xfrm>
              <a:off x="2374900" y="4570413"/>
              <a:ext cx="2109788" cy="1519238"/>
            </a:xfrm>
            <a:prstGeom prst="rect">
              <a:avLst/>
            </a:prstGeom>
            <a:noFill/>
            <a:ln w="9525">
              <a:noFill/>
              <a:miter lim="800000"/>
              <a:headEnd/>
              <a:tailEnd/>
            </a:ln>
          </p:spPr>
        </p:pic>
        <p:sp>
          <p:nvSpPr>
            <p:cNvPr id="31763" name="Rectangle 19"/>
            <p:cNvSpPr>
              <a:spLocks noChangeArrowheads="1"/>
            </p:cNvSpPr>
            <p:nvPr/>
          </p:nvSpPr>
          <p:spPr bwMode="auto">
            <a:xfrm>
              <a:off x="2362200" y="4557713"/>
              <a:ext cx="2133600" cy="1544638"/>
            </a:xfrm>
            <a:prstGeom prst="rect">
              <a:avLst/>
            </a:prstGeom>
            <a:noFill/>
            <a:ln w="7">
              <a:solidFill>
                <a:srgbClr val="333399"/>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pic>
          <p:nvPicPr>
            <p:cNvPr id="31764" name="Picture 20"/>
            <p:cNvPicPr>
              <a:picLocks noChangeAspect="1" noChangeArrowheads="1"/>
            </p:cNvPicPr>
            <p:nvPr/>
          </p:nvPicPr>
          <p:blipFill>
            <a:blip r:embed="rId11"/>
            <a:srcRect/>
            <a:stretch>
              <a:fillRect/>
            </a:stretch>
          </p:blipFill>
          <p:spPr bwMode="auto">
            <a:xfrm>
              <a:off x="1057275" y="4006850"/>
              <a:ext cx="2109788" cy="1520825"/>
            </a:xfrm>
            <a:prstGeom prst="rect">
              <a:avLst/>
            </a:prstGeom>
            <a:noFill/>
            <a:ln w="9525">
              <a:noFill/>
              <a:miter lim="800000"/>
              <a:headEnd/>
              <a:tailEnd/>
            </a:ln>
          </p:spPr>
        </p:pic>
        <p:sp>
          <p:nvSpPr>
            <p:cNvPr id="31765" name="Rectangle 21"/>
            <p:cNvSpPr>
              <a:spLocks noChangeArrowheads="1"/>
            </p:cNvSpPr>
            <p:nvPr/>
          </p:nvSpPr>
          <p:spPr bwMode="auto">
            <a:xfrm>
              <a:off x="1046163" y="3995738"/>
              <a:ext cx="2133600" cy="1543050"/>
            </a:xfrm>
            <a:prstGeom prst="rect">
              <a:avLst/>
            </a:prstGeom>
            <a:noFill/>
            <a:ln w="7">
              <a:solidFill>
                <a:srgbClr val="333399"/>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pic>
          <p:nvPicPr>
            <p:cNvPr id="31766" name="Picture 22"/>
            <p:cNvPicPr>
              <a:picLocks noChangeAspect="1" noChangeArrowheads="1"/>
            </p:cNvPicPr>
            <p:nvPr/>
          </p:nvPicPr>
          <p:blipFill>
            <a:blip r:embed="rId12"/>
            <a:srcRect/>
            <a:stretch>
              <a:fillRect/>
            </a:stretch>
          </p:blipFill>
          <p:spPr bwMode="auto">
            <a:xfrm>
              <a:off x="5649913" y="3700463"/>
              <a:ext cx="2106613" cy="747713"/>
            </a:xfrm>
            <a:prstGeom prst="rect">
              <a:avLst/>
            </a:prstGeom>
            <a:noFill/>
            <a:ln w="9525">
              <a:noFill/>
              <a:miter lim="800000"/>
              <a:headEnd/>
              <a:tailEnd/>
            </a:ln>
          </p:spPr>
        </p:pic>
        <p:pic>
          <p:nvPicPr>
            <p:cNvPr id="31767" name="Picture 23"/>
            <p:cNvPicPr>
              <a:picLocks noChangeAspect="1" noChangeArrowheads="1"/>
            </p:cNvPicPr>
            <p:nvPr/>
          </p:nvPicPr>
          <p:blipFill>
            <a:blip r:embed="rId13"/>
            <a:srcRect/>
            <a:stretch>
              <a:fillRect/>
            </a:stretch>
          </p:blipFill>
          <p:spPr bwMode="auto">
            <a:xfrm>
              <a:off x="5649913" y="4448175"/>
              <a:ext cx="2106613" cy="746125"/>
            </a:xfrm>
            <a:prstGeom prst="rect">
              <a:avLst/>
            </a:prstGeom>
            <a:noFill/>
            <a:ln w="9525">
              <a:noFill/>
              <a:miter lim="800000"/>
              <a:headEnd/>
              <a:tailEnd/>
            </a:ln>
          </p:spPr>
        </p:pic>
        <p:sp>
          <p:nvSpPr>
            <p:cNvPr id="31768" name="Rectangle 24"/>
            <p:cNvSpPr>
              <a:spLocks noChangeArrowheads="1"/>
            </p:cNvSpPr>
            <p:nvPr/>
          </p:nvSpPr>
          <p:spPr bwMode="auto">
            <a:xfrm>
              <a:off x="5626100" y="3676650"/>
              <a:ext cx="2154238" cy="1541463"/>
            </a:xfrm>
            <a:prstGeom prst="rect">
              <a:avLst/>
            </a:prstGeom>
            <a:noFill/>
            <a:ln w="15">
              <a:solidFill>
                <a:srgbClr val="333399"/>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1769" name="Freeform 25"/>
            <p:cNvSpPr>
              <a:spLocks/>
            </p:cNvSpPr>
            <p:nvPr/>
          </p:nvSpPr>
          <p:spPr bwMode="auto">
            <a:xfrm>
              <a:off x="3195638" y="4016375"/>
              <a:ext cx="1292225" cy="546100"/>
            </a:xfrm>
            <a:custGeom>
              <a:avLst/>
              <a:gdLst/>
              <a:ahLst/>
              <a:cxnLst>
                <a:cxn ang="0">
                  <a:pos x="11" y="0"/>
                </a:cxn>
                <a:cxn ang="0">
                  <a:pos x="0" y="28"/>
                </a:cxn>
                <a:cxn ang="0">
                  <a:pos x="110" y="73"/>
                </a:cxn>
                <a:cxn ang="0">
                  <a:pos x="121" y="45"/>
                </a:cxn>
                <a:cxn ang="0">
                  <a:pos x="11" y="0"/>
                </a:cxn>
                <a:cxn ang="0">
                  <a:pos x="205" y="78"/>
                </a:cxn>
                <a:cxn ang="0">
                  <a:pos x="194" y="106"/>
                </a:cxn>
                <a:cxn ang="0">
                  <a:pos x="304" y="151"/>
                </a:cxn>
                <a:cxn ang="0">
                  <a:pos x="315" y="123"/>
                </a:cxn>
                <a:cxn ang="0">
                  <a:pos x="205" y="78"/>
                </a:cxn>
                <a:cxn ang="0">
                  <a:pos x="11" y="0"/>
                </a:cxn>
                <a:cxn ang="0">
                  <a:pos x="399" y="159"/>
                </a:cxn>
                <a:cxn ang="0">
                  <a:pos x="388" y="187"/>
                </a:cxn>
                <a:cxn ang="0">
                  <a:pos x="498" y="231"/>
                </a:cxn>
                <a:cxn ang="0">
                  <a:pos x="509" y="203"/>
                </a:cxn>
                <a:cxn ang="0">
                  <a:pos x="399" y="159"/>
                </a:cxn>
                <a:cxn ang="0">
                  <a:pos x="11" y="0"/>
                </a:cxn>
                <a:cxn ang="0">
                  <a:pos x="591" y="237"/>
                </a:cxn>
                <a:cxn ang="0">
                  <a:pos x="580" y="265"/>
                </a:cxn>
                <a:cxn ang="0">
                  <a:pos x="692" y="310"/>
                </a:cxn>
                <a:cxn ang="0">
                  <a:pos x="703" y="282"/>
                </a:cxn>
                <a:cxn ang="0">
                  <a:pos x="591" y="237"/>
                </a:cxn>
                <a:cxn ang="0">
                  <a:pos x="11" y="0"/>
                </a:cxn>
                <a:cxn ang="0">
                  <a:pos x="785" y="315"/>
                </a:cxn>
                <a:cxn ang="0">
                  <a:pos x="774" y="343"/>
                </a:cxn>
                <a:cxn ang="0">
                  <a:pos x="884" y="388"/>
                </a:cxn>
                <a:cxn ang="0">
                  <a:pos x="895" y="360"/>
                </a:cxn>
                <a:cxn ang="0">
                  <a:pos x="785" y="315"/>
                </a:cxn>
                <a:cxn ang="0">
                  <a:pos x="11" y="0"/>
                </a:cxn>
                <a:cxn ang="0">
                  <a:pos x="979" y="396"/>
                </a:cxn>
                <a:cxn ang="0">
                  <a:pos x="968" y="424"/>
                </a:cxn>
                <a:cxn ang="0">
                  <a:pos x="1078" y="468"/>
                </a:cxn>
                <a:cxn ang="0">
                  <a:pos x="1090" y="440"/>
                </a:cxn>
                <a:cxn ang="0">
                  <a:pos x="979" y="396"/>
                </a:cxn>
                <a:cxn ang="0">
                  <a:pos x="11" y="0"/>
                </a:cxn>
                <a:cxn ang="0">
                  <a:pos x="1172" y="474"/>
                </a:cxn>
                <a:cxn ang="0">
                  <a:pos x="1160" y="502"/>
                </a:cxn>
                <a:cxn ang="0">
                  <a:pos x="1272" y="547"/>
                </a:cxn>
                <a:cxn ang="0">
                  <a:pos x="1284" y="519"/>
                </a:cxn>
                <a:cxn ang="0">
                  <a:pos x="1172" y="474"/>
                </a:cxn>
                <a:cxn ang="0">
                  <a:pos x="11" y="0"/>
                </a:cxn>
                <a:cxn ang="0">
                  <a:pos x="1366" y="552"/>
                </a:cxn>
                <a:cxn ang="0">
                  <a:pos x="1355" y="580"/>
                </a:cxn>
                <a:cxn ang="0">
                  <a:pos x="1465" y="627"/>
                </a:cxn>
                <a:cxn ang="0">
                  <a:pos x="1476" y="599"/>
                </a:cxn>
                <a:cxn ang="0">
                  <a:pos x="1366" y="552"/>
                </a:cxn>
                <a:cxn ang="0">
                  <a:pos x="11" y="0"/>
                </a:cxn>
                <a:cxn ang="0">
                  <a:pos x="1560" y="633"/>
                </a:cxn>
                <a:cxn ang="0">
                  <a:pos x="1549" y="661"/>
                </a:cxn>
                <a:cxn ang="0">
                  <a:pos x="1616" y="689"/>
                </a:cxn>
                <a:cxn ang="0">
                  <a:pos x="1627" y="661"/>
                </a:cxn>
                <a:cxn ang="0">
                  <a:pos x="1560" y="633"/>
                </a:cxn>
                <a:cxn ang="0">
                  <a:pos x="11" y="0"/>
                </a:cxn>
              </a:cxnLst>
              <a:rect l="0" t="0" r="r" b="b"/>
              <a:pathLst>
                <a:path w="1627" h="689">
                  <a:moveTo>
                    <a:pt x="11" y="0"/>
                  </a:moveTo>
                  <a:lnTo>
                    <a:pt x="0" y="28"/>
                  </a:lnTo>
                  <a:lnTo>
                    <a:pt x="110" y="73"/>
                  </a:lnTo>
                  <a:lnTo>
                    <a:pt x="121" y="45"/>
                  </a:lnTo>
                  <a:lnTo>
                    <a:pt x="11" y="0"/>
                  </a:lnTo>
                  <a:lnTo>
                    <a:pt x="205" y="78"/>
                  </a:lnTo>
                  <a:lnTo>
                    <a:pt x="194" y="106"/>
                  </a:lnTo>
                  <a:lnTo>
                    <a:pt x="304" y="151"/>
                  </a:lnTo>
                  <a:lnTo>
                    <a:pt x="315" y="123"/>
                  </a:lnTo>
                  <a:lnTo>
                    <a:pt x="205" y="78"/>
                  </a:lnTo>
                  <a:lnTo>
                    <a:pt x="11" y="0"/>
                  </a:lnTo>
                  <a:lnTo>
                    <a:pt x="399" y="159"/>
                  </a:lnTo>
                  <a:lnTo>
                    <a:pt x="388" y="187"/>
                  </a:lnTo>
                  <a:lnTo>
                    <a:pt x="498" y="231"/>
                  </a:lnTo>
                  <a:lnTo>
                    <a:pt x="509" y="203"/>
                  </a:lnTo>
                  <a:lnTo>
                    <a:pt x="399" y="159"/>
                  </a:lnTo>
                  <a:lnTo>
                    <a:pt x="11" y="0"/>
                  </a:lnTo>
                  <a:lnTo>
                    <a:pt x="591" y="237"/>
                  </a:lnTo>
                  <a:lnTo>
                    <a:pt x="580" y="265"/>
                  </a:lnTo>
                  <a:lnTo>
                    <a:pt x="692" y="310"/>
                  </a:lnTo>
                  <a:lnTo>
                    <a:pt x="703" y="282"/>
                  </a:lnTo>
                  <a:lnTo>
                    <a:pt x="591" y="237"/>
                  </a:lnTo>
                  <a:lnTo>
                    <a:pt x="11" y="0"/>
                  </a:lnTo>
                  <a:lnTo>
                    <a:pt x="785" y="315"/>
                  </a:lnTo>
                  <a:lnTo>
                    <a:pt x="774" y="343"/>
                  </a:lnTo>
                  <a:lnTo>
                    <a:pt x="884" y="388"/>
                  </a:lnTo>
                  <a:lnTo>
                    <a:pt x="895" y="360"/>
                  </a:lnTo>
                  <a:lnTo>
                    <a:pt x="785" y="315"/>
                  </a:lnTo>
                  <a:lnTo>
                    <a:pt x="11" y="0"/>
                  </a:lnTo>
                  <a:lnTo>
                    <a:pt x="979" y="396"/>
                  </a:lnTo>
                  <a:lnTo>
                    <a:pt x="968" y="424"/>
                  </a:lnTo>
                  <a:lnTo>
                    <a:pt x="1078" y="468"/>
                  </a:lnTo>
                  <a:lnTo>
                    <a:pt x="1090" y="440"/>
                  </a:lnTo>
                  <a:lnTo>
                    <a:pt x="979" y="396"/>
                  </a:lnTo>
                  <a:lnTo>
                    <a:pt x="11" y="0"/>
                  </a:lnTo>
                  <a:lnTo>
                    <a:pt x="1172" y="474"/>
                  </a:lnTo>
                  <a:lnTo>
                    <a:pt x="1160" y="502"/>
                  </a:lnTo>
                  <a:lnTo>
                    <a:pt x="1272" y="547"/>
                  </a:lnTo>
                  <a:lnTo>
                    <a:pt x="1284" y="519"/>
                  </a:lnTo>
                  <a:lnTo>
                    <a:pt x="1172" y="474"/>
                  </a:lnTo>
                  <a:lnTo>
                    <a:pt x="11" y="0"/>
                  </a:lnTo>
                  <a:lnTo>
                    <a:pt x="1366" y="552"/>
                  </a:lnTo>
                  <a:lnTo>
                    <a:pt x="1355" y="580"/>
                  </a:lnTo>
                  <a:lnTo>
                    <a:pt x="1465" y="627"/>
                  </a:lnTo>
                  <a:lnTo>
                    <a:pt x="1476" y="599"/>
                  </a:lnTo>
                  <a:lnTo>
                    <a:pt x="1366" y="552"/>
                  </a:lnTo>
                  <a:lnTo>
                    <a:pt x="11" y="0"/>
                  </a:lnTo>
                  <a:lnTo>
                    <a:pt x="1560" y="633"/>
                  </a:lnTo>
                  <a:lnTo>
                    <a:pt x="1549" y="661"/>
                  </a:lnTo>
                  <a:lnTo>
                    <a:pt x="1616" y="689"/>
                  </a:lnTo>
                  <a:lnTo>
                    <a:pt x="1627" y="661"/>
                  </a:lnTo>
                  <a:lnTo>
                    <a:pt x="1560" y="633"/>
                  </a:lnTo>
                  <a:lnTo>
                    <a:pt x="11" y="0"/>
                  </a:lnTo>
                  <a:close/>
                </a:path>
              </a:pathLst>
            </a:custGeom>
            <a:solidFill>
              <a:srgbClr val="3333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0" name="Freeform 26"/>
            <p:cNvSpPr>
              <a:spLocks/>
            </p:cNvSpPr>
            <p:nvPr/>
          </p:nvSpPr>
          <p:spPr bwMode="auto">
            <a:xfrm>
              <a:off x="3190875" y="5551488"/>
              <a:ext cx="1290638" cy="546100"/>
            </a:xfrm>
            <a:custGeom>
              <a:avLst/>
              <a:gdLst/>
              <a:ahLst/>
              <a:cxnLst>
                <a:cxn ang="0">
                  <a:pos x="11" y="0"/>
                </a:cxn>
                <a:cxn ang="0">
                  <a:pos x="0" y="28"/>
                </a:cxn>
                <a:cxn ang="0">
                  <a:pos x="110" y="73"/>
                </a:cxn>
                <a:cxn ang="0">
                  <a:pos x="121" y="45"/>
                </a:cxn>
                <a:cxn ang="0">
                  <a:pos x="11" y="0"/>
                </a:cxn>
                <a:cxn ang="0">
                  <a:pos x="205" y="79"/>
                </a:cxn>
                <a:cxn ang="0">
                  <a:pos x="194" y="107"/>
                </a:cxn>
                <a:cxn ang="0">
                  <a:pos x="304" y="152"/>
                </a:cxn>
                <a:cxn ang="0">
                  <a:pos x="315" y="124"/>
                </a:cxn>
                <a:cxn ang="0">
                  <a:pos x="205" y="79"/>
                </a:cxn>
                <a:cxn ang="0">
                  <a:pos x="11" y="0"/>
                </a:cxn>
                <a:cxn ang="0">
                  <a:pos x="399" y="159"/>
                </a:cxn>
                <a:cxn ang="0">
                  <a:pos x="388" y="187"/>
                </a:cxn>
                <a:cxn ang="0">
                  <a:pos x="498" y="232"/>
                </a:cxn>
                <a:cxn ang="0">
                  <a:pos x="510" y="204"/>
                </a:cxn>
                <a:cxn ang="0">
                  <a:pos x="399" y="159"/>
                </a:cxn>
                <a:cxn ang="0">
                  <a:pos x="11" y="0"/>
                </a:cxn>
                <a:cxn ang="0">
                  <a:pos x="592" y="237"/>
                </a:cxn>
                <a:cxn ang="0">
                  <a:pos x="580" y="265"/>
                </a:cxn>
                <a:cxn ang="0">
                  <a:pos x="691" y="310"/>
                </a:cxn>
                <a:cxn ang="0">
                  <a:pos x="702" y="282"/>
                </a:cxn>
                <a:cxn ang="0">
                  <a:pos x="592" y="237"/>
                </a:cxn>
                <a:cxn ang="0">
                  <a:pos x="11" y="0"/>
                </a:cxn>
                <a:cxn ang="0">
                  <a:pos x="786" y="316"/>
                </a:cxn>
                <a:cxn ang="0">
                  <a:pos x="775" y="344"/>
                </a:cxn>
                <a:cxn ang="0">
                  <a:pos x="885" y="391"/>
                </a:cxn>
                <a:cxn ang="0">
                  <a:pos x="896" y="363"/>
                </a:cxn>
                <a:cxn ang="0">
                  <a:pos x="786" y="316"/>
                </a:cxn>
                <a:cxn ang="0">
                  <a:pos x="11" y="0"/>
                </a:cxn>
                <a:cxn ang="0">
                  <a:pos x="980" y="396"/>
                </a:cxn>
                <a:cxn ang="0">
                  <a:pos x="969" y="424"/>
                </a:cxn>
                <a:cxn ang="0">
                  <a:pos x="1079" y="469"/>
                </a:cxn>
                <a:cxn ang="0">
                  <a:pos x="1090" y="441"/>
                </a:cxn>
                <a:cxn ang="0">
                  <a:pos x="980" y="396"/>
                </a:cxn>
                <a:cxn ang="0">
                  <a:pos x="11" y="0"/>
                </a:cxn>
                <a:cxn ang="0">
                  <a:pos x="1172" y="475"/>
                </a:cxn>
                <a:cxn ang="0">
                  <a:pos x="1161" y="503"/>
                </a:cxn>
                <a:cxn ang="0">
                  <a:pos x="1271" y="549"/>
                </a:cxn>
                <a:cxn ang="0">
                  <a:pos x="1282" y="521"/>
                </a:cxn>
                <a:cxn ang="0">
                  <a:pos x="1172" y="475"/>
                </a:cxn>
                <a:cxn ang="0">
                  <a:pos x="11" y="0"/>
                </a:cxn>
                <a:cxn ang="0">
                  <a:pos x="1366" y="555"/>
                </a:cxn>
                <a:cxn ang="0">
                  <a:pos x="1355" y="583"/>
                </a:cxn>
                <a:cxn ang="0">
                  <a:pos x="1465" y="628"/>
                </a:cxn>
                <a:cxn ang="0">
                  <a:pos x="1476" y="600"/>
                </a:cxn>
                <a:cxn ang="0">
                  <a:pos x="1366" y="555"/>
                </a:cxn>
                <a:cxn ang="0">
                  <a:pos x="11" y="0"/>
                </a:cxn>
                <a:cxn ang="0">
                  <a:pos x="1558" y="633"/>
                </a:cxn>
                <a:cxn ang="0">
                  <a:pos x="1547" y="661"/>
                </a:cxn>
                <a:cxn ang="0">
                  <a:pos x="1614" y="689"/>
                </a:cxn>
                <a:cxn ang="0">
                  <a:pos x="1626" y="661"/>
                </a:cxn>
                <a:cxn ang="0">
                  <a:pos x="1558" y="633"/>
                </a:cxn>
                <a:cxn ang="0">
                  <a:pos x="11" y="0"/>
                </a:cxn>
              </a:cxnLst>
              <a:rect l="0" t="0" r="r" b="b"/>
              <a:pathLst>
                <a:path w="1626" h="689">
                  <a:moveTo>
                    <a:pt x="11" y="0"/>
                  </a:moveTo>
                  <a:lnTo>
                    <a:pt x="0" y="28"/>
                  </a:lnTo>
                  <a:lnTo>
                    <a:pt x="110" y="73"/>
                  </a:lnTo>
                  <a:lnTo>
                    <a:pt x="121" y="45"/>
                  </a:lnTo>
                  <a:lnTo>
                    <a:pt x="11" y="0"/>
                  </a:lnTo>
                  <a:lnTo>
                    <a:pt x="205" y="79"/>
                  </a:lnTo>
                  <a:lnTo>
                    <a:pt x="194" y="107"/>
                  </a:lnTo>
                  <a:lnTo>
                    <a:pt x="304" y="152"/>
                  </a:lnTo>
                  <a:lnTo>
                    <a:pt x="315" y="124"/>
                  </a:lnTo>
                  <a:lnTo>
                    <a:pt x="205" y="79"/>
                  </a:lnTo>
                  <a:lnTo>
                    <a:pt x="11" y="0"/>
                  </a:lnTo>
                  <a:lnTo>
                    <a:pt x="399" y="159"/>
                  </a:lnTo>
                  <a:lnTo>
                    <a:pt x="388" y="187"/>
                  </a:lnTo>
                  <a:lnTo>
                    <a:pt x="498" y="232"/>
                  </a:lnTo>
                  <a:lnTo>
                    <a:pt x="510" y="204"/>
                  </a:lnTo>
                  <a:lnTo>
                    <a:pt x="399" y="159"/>
                  </a:lnTo>
                  <a:lnTo>
                    <a:pt x="11" y="0"/>
                  </a:lnTo>
                  <a:lnTo>
                    <a:pt x="592" y="237"/>
                  </a:lnTo>
                  <a:lnTo>
                    <a:pt x="580" y="265"/>
                  </a:lnTo>
                  <a:lnTo>
                    <a:pt x="691" y="310"/>
                  </a:lnTo>
                  <a:lnTo>
                    <a:pt x="702" y="282"/>
                  </a:lnTo>
                  <a:lnTo>
                    <a:pt x="592" y="237"/>
                  </a:lnTo>
                  <a:lnTo>
                    <a:pt x="11" y="0"/>
                  </a:lnTo>
                  <a:lnTo>
                    <a:pt x="786" y="316"/>
                  </a:lnTo>
                  <a:lnTo>
                    <a:pt x="775" y="344"/>
                  </a:lnTo>
                  <a:lnTo>
                    <a:pt x="885" y="391"/>
                  </a:lnTo>
                  <a:lnTo>
                    <a:pt x="896" y="363"/>
                  </a:lnTo>
                  <a:lnTo>
                    <a:pt x="786" y="316"/>
                  </a:lnTo>
                  <a:lnTo>
                    <a:pt x="11" y="0"/>
                  </a:lnTo>
                  <a:lnTo>
                    <a:pt x="980" y="396"/>
                  </a:lnTo>
                  <a:lnTo>
                    <a:pt x="969" y="424"/>
                  </a:lnTo>
                  <a:lnTo>
                    <a:pt x="1079" y="469"/>
                  </a:lnTo>
                  <a:lnTo>
                    <a:pt x="1090" y="441"/>
                  </a:lnTo>
                  <a:lnTo>
                    <a:pt x="980" y="396"/>
                  </a:lnTo>
                  <a:lnTo>
                    <a:pt x="11" y="0"/>
                  </a:lnTo>
                  <a:lnTo>
                    <a:pt x="1172" y="475"/>
                  </a:lnTo>
                  <a:lnTo>
                    <a:pt x="1161" y="503"/>
                  </a:lnTo>
                  <a:lnTo>
                    <a:pt x="1271" y="549"/>
                  </a:lnTo>
                  <a:lnTo>
                    <a:pt x="1282" y="521"/>
                  </a:lnTo>
                  <a:lnTo>
                    <a:pt x="1172" y="475"/>
                  </a:lnTo>
                  <a:lnTo>
                    <a:pt x="11" y="0"/>
                  </a:lnTo>
                  <a:lnTo>
                    <a:pt x="1366" y="555"/>
                  </a:lnTo>
                  <a:lnTo>
                    <a:pt x="1355" y="583"/>
                  </a:lnTo>
                  <a:lnTo>
                    <a:pt x="1465" y="628"/>
                  </a:lnTo>
                  <a:lnTo>
                    <a:pt x="1476" y="600"/>
                  </a:lnTo>
                  <a:lnTo>
                    <a:pt x="1366" y="555"/>
                  </a:lnTo>
                  <a:lnTo>
                    <a:pt x="11" y="0"/>
                  </a:lnTo>
                  <a:lnTo>
                    <a:pt x="1558" y="633"/>
                  </a:lnTo>
                  <a:lnTo>
                    <a:pt x="1547" y="661"/>
                  </a:lnTo>
                  <a:lnTo>
                    <a:pt x="1614" y="689"/>
                  </a:lnTo>
                  <a:lnTo>
                    <a:pt x="1626" y="661"/>
                  </a:lnTo>
                  <a:lnTo>
                    <a:pt x="1558" y="633"/>
                  </a:lnTo>
                  <a:lnTo>
                    <a:pt x="11" y="0"/>
                  </a:lnTo>
                  <a:close/>
                </a:path>
              </a:pathLst>
            </a:custGeom>
            <a:solidFill>
              <a:srgbClr val="3333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1" name="Freeform 27"/>
            <p:cNvSpPr>
              <a:spLocks/>
            </p:cNvSpPr>
            <p:nvPr/>
          </p:nvSpPr>
          <p:spPr bwMode="auto">
            <a:xfrm>
              <a:off x="1057275" y="5551488"/>
              <a:ext cx="1290638" cy="546100"/>
            </a:xfrm>
            <a:custGeom>
              <a:avLst/>
              <a:gdLst/>
              <a:ahLst/>
              <a:cxnLst>
                <a:cxn ang="0">
                  <a:pos x="11" y="0"/>
                </a:cxn>
                <a:cxn ang="0">
                  <a:pos x="0" y="28"/>
                </a:cxn>
                <a:cxn ang="0">
                  <a:pos x="110" y="73"/>
                </a:cxn>
                <a:cxn ang="0">
                  <a:pos x="121" y="45"/>
                </a:cxn>
                <a:cxn ang="0">
                  <a:pos x="11" y="0"/>
                </a:cxn>
                <a:cxn ang="0">
                  <a:pos x="205" y="79"/>
                </a:cxn>
                <a:cxn ang="0">
                  <a:pos x="194" y="107"/>
                </a:cxn>
                <a:cxn ang="0">
                  <a:pos x="304" y="152"/>
                </a:cxn>
                <a:cxn ang="0">
                  <a:pos x="315" y="124"/>
                </a:cxn>
                <a:cxn ang="0">
                  <a:pos x="205" y="79"/>
                </a:cxn>
                <a:cxn ang="0">
                  <a:pos x="11" y="0"/>
                </a:cxn>
                <a:cxn ang="0">
                  <a:pos x="399" y="159"/>
                </a:cxn>
                <a:cxn ang="0">
                  <a:pos x="388" y="187"/>
                </a:cxn>
                <a:cxn ang="0">
                  <a:pos x="498" y="232"/>
                </a:cxn>
                <a:cxn ang="0">
                  <a:pos x="509" y="204"/>
                </a:cxn>
                <a:cxn ang="0">
                  <a:pos x="399" y="159"/>
                </a:cxn>
                <a:cxn ang="0">
                  <a:pos x="11" y="0"/>
                </a:cxn>
                <a:cxn ang="0">
                  <a:pos x="591" y="237"/>
                </a:cxn>
                <a:cxn ang="0">
                  <a:pos x="580" y="265"/>
                </a:cxn>
                <a:cxn ang="0">
                  <a:pos x="690" y="310"/>
                </a:cxn>
                <a:cxn ang="0">
                  <a:pos x="701" y="282"/>
                </a:cxn>
                <a:cxn ang="0">
                  <a:pos x="591" y="237"/>
                </a:cxn>
                <a:cxn ang="0">
                  <a:pos x="11" y="0"/>
                </a:cxn>
                <a:cxn ang="0">
                  <a:pos x="785" y="316"/>
                </a:cxn>
                <a:cxn ang="0">
                  <a:pos x="774" y="344"/>
                </a:cxn>
                <a:cxn ang="0">
                  <a:pos x="884" y="391"/>
                </a:cxn>
                <a:cxn ang="0">
                  <a:pos x="895" y="363"/>
                </a:cxn>
                <a:cxn ang="0">
                  <a:pos x="785" y="316"/>
                </a:cxn>
                <a:cxn ang="0">
                  <a:pos x="11" y="0"/>
                </a:cxn>
                <a:cxn ang="0">
                  <a:pos x="979" y="396"/>
                </a:cxn>
                <a:cxn ang="0">
                  <a:pos x="968" y="424"/>
                </a:cxn>
                <a:cxn ang="0">
                  <a:pos x="1078" y="469"/>
                </a:cxn>
                <a:cxn ang="0">
                  <a:pos x="1090" y="441"/>
                </a:cxn>
                <a:cxn ang="0">
                  <a:pos x="979" y="396"/>
                </a:cxn>
                <a:cxn ang="0">
                  <a:pos x="11" y="0"/>
                </a:cxn>
                <a:cxn ang="0">
                  <a:pos x="1172" y="475"/>
                </a:cxn>
                <a:cxn ang="0">
                  <a:pos x="1160" y="503"/>
                </a:cxn>
                <a:cxn ang="0">
                  <a:pos x="1271" y="549"/>
                </a:cxn>
                <a:cxn ang="0">
                  <a:pos x="1282" y="521"/>
                </a:cxn>
                <a:cxn ang="0">
                  <a:pos x="1172" y="475"/>
                </a:cxn>
                <a:cxn ang="0">
                  <a:pos x="11" y="0"/>
                </a:cxn>
                <a:cxn ang="0">
                  <a:pos x="1366" y="555"/>
                </a:cxn>
                <a:cxn ang="0">
                  <a:pos x="1355" y="583"/>
                </a:cxn>
                <a:cxn ang="0">
                  <a:pos x="1465" y="628"/>
                </a:cxn>
                <a:cxn ang="0">
                  <a:pos x="1476" y="600"/>
                </a:cxn>
                <a:cxn ang="0">
                  <a:pos x="1366" y="555"/>
                </a:cxn>
                <a:cxn ang="0">
                  <a:pos x="11" y="0"/>
                </a:cxn>
                <a:cxn ang="0">
                  <a:pos x="1558" y="633"/>
                </a:cxn>
                <a:cxn ang="0">
                  <a:pos x="1547" y="661"/>
                </a:cxn>
                <a:cxn ang="0">
                  <a:pos x="1614" y="689"/>
                </a:cxn>
                <a:cxn ang="0">
                  <a:pos x="1625" y="661"/>
                </a:cxn>
                <a:cxn ang="0">
                  <a:pos x="1558" y="633"/>
                </a:cxn>
                <a:cxn ang="0">
                  <a:pos x="11" y="0"/>
                </a:cxn>
              </a:cxnLst>
              <a:rect l="0" t="0" r="r" b="b"/>
              <a:pathLst>
                <a:path w="1625" h="689">
                  <a:moveTo>
                    <a:pt x="11" y="0"/>
                  </a:moveTo>
                  <a:lnTo>
                    <a:pt x="0" y="28"/>
                  </a:lnTo>
                  <a:lnTo>
                    <a:pt x="110" y="73"/>
                  </a:lnTo>
                  <a:lnTo>
                    <a:pt x="121" y="45"/>
                  </a:lnTo>
                  <a:lnTo>
                    <a:pt x="11" y="0"/>
                  </a:lnTo>
                  <a:lnTo>
                    <a:pt x="205" y="79"/>
                  </a:lnTo>
                  <a:lnTo>
                    <a:pt x="194" y="107"/>
                  </a:lnTo>
                  <a:lnTo>
                    <a:pt x="304" y="152"/>
                  </a:lnTo>
                  <a:lnTo>
                    <a:pt x="315" y="124"/>
                  </a:lnTo>
                  <a:lnTo>
                    <a:pt x="205" y="79"/>
                  </a:lnTo>
                  <a:lnTo>
                    <a:pt x="11" y="0"/>
                  </a:lnTo>
                  <a:lnTo>
                    <a:pt x="399" y="159"/>
                  </a:lnTo>
                  <a:lnTo>
                    <a:pt x="388" y="187"/>
                  </a:lnTo>
                  <a:lnTo>
                    <a:pt x="498" y="232"/>
                  </a:lnTo>
                  <a:lnTo>
                    <a:pt x="509" y="204"/>
                  </a:lnTo>
                  <a:lnTo>
                    <a:pt x="399" y="159"/>
                  </a:lnTo>
                  <a:lnTo>
                    <a:pt x="11" y="0"/>
                  </a:lnTo>
                  <a:lnTo>
                    <a:pt x="591" y="237"/>
                  </a:lnTo>
                  <a:lnTo>
                    <a:pt x="580" y="265"/>
                  </a:lnTo>
                  <a:lnTo>
                    <a:pt x="690" y="310"/>
                  </a:lnTo>
                  <a:lnTo>
                    <a:pt x="701" y="282"/>
                  </a:lnTo>
                  <a:lnTo>
                    <a:pt x="591" y="237"/>
                  </a:lnTo>
                  <a:lnTo>
                    <a:pt x="11" y="0"/>
                  </a:lnTo>
                  <a:lnTo>
                    <a:pt x="785" y="316"/>
                  </a:lnTo>
                  <a:lnTo>
                    <a:pt x="774" y="344"/>
                  </a:lnTo>
                  <a:lnTo>
                    <a:pt x="884" y="391"/>
                  </a:lnTo>
                  <a:lnTo>
                    <a:pt x="895" y="363"/>
                  </a:lnTo>
                  <a:lnTo>
                    <a:pt x="785" y="316"/>
                  </a:lnTo>
                  <a:lnTo>
                    <a:pt x="11" y="0"/>
                  </a:lnTo>
                  <a:lnTo>
                    <a:pt x="979" y="396"/>
                  </a:lnTo>
                  <a:lnTo>
                    <a:pt x="968" y="424"/>
                  </a:lnTo>
                  <a:lnTo>
                    <a:pt x="1078" y="469"/>
                  </a:lnTo>
                  <a:lnTo>
                    <a:pt x="1090" y="441"/>
                  </a:lnTo>
                  <a:lnTo>
                    <a:pt x="979" y="396"/>
                  </a:lnTo>
                  <a:lnTo>
                    <a:pt x="11" y="0"/>
                  </a:lnTo>
                  <a:lnTo>
                    <a:pt x="1172" y="475"/>
                  </a:lnTo>
                  <a:lnTo>
                    <a:pt x="1160" y="503"/>
                  </a:lnTo>
                  <a:lnTo>
                    <a:pt x="1271" y="549"/>
                  </a:lnTo>
                  <a:lnTo>
                    <a:pt x="1282" y="521"/>
                  </a:lnTo>
                  <a:lnTo>
                    <a:pt x="1172" y="475"/>
                  </a:lnTo>
                  <a:lnTo>
                    <a:pt x="11" y="0"/>
                  </a:lnTo>
                  <a:lnTo>
                    <a:pt x="1366" y="555"/>
                  </a:lnTo>
                  <a:lnTo>
                    <a:pt x="1355" y="583"/>
                  </a:lnTo>
                  <a:lnTo>
                    <a:pt x="1465" y="628"/>
                  </a:lnTo>
                  <a:lnTo>
                    <a:pt x="1476" y="600"/>
                  </a:lnTo>
                  <a:lnTo>
                    <a:pt x="1366" y="555"/>
                  </a:lnTo>
                  <a:lnTo>
                    <a:pt x="11" y="0"/>
                  </a:lnTo>
                  <a:lnTo>
                    <a:pt x="1558" y="633"/>
                  </a:lnTo>
                  <a:lnTo>
                    <a:pt x="1547" y="661"/>
                  </a:lnTo>
                  <a:lnTo>
                    <a:pt x="1614" y="689"/>
                  </a:lnTo>
                  <a:lnTo>
                    <a:pt x="1625" y="661"/>
                  </a:lnTo>
                  <a:lnTo>
                    <a:pt x="1558" y="633"/>
                  </a:lnTo>
                  <a:lnTo>
                    <a:pt x="11" y="0"/>
                  </a:lnTo>
                  <a:close/>
                </a:path>
              </a:pathLst>
            </a:custGeom>
            <a:solidFill>
              <a:srgbClr val="3333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2" name="Freeform 28"/>
            <p:cNvSpPr>
              <a:spLocks/>
            </p:cNvSpPr>
            <p:nvPr/>
          </p:nvSpPr>
          <p:spPr bwMode="auto">
            <a:xfrm>
              <a:off x="4867275" y="4922838"/>
              <a:ext cx="436563" cy="373063"/>
            </a:xfrm>
            <a:custGeom>
              <a:avLst/>
              <a:gdLst/>
              <a:ahLst/>
              <a:cxnLst>
                <a:cxn ang="0">
                  <a:pos x="274" y="0"/>
                </a:cxn>
                <a:cxn ang="0">
                  <a:pos x="274" y="118"/>
                </a:cxn>
                <a:cxn ang="0">
                  <a:pos x="0" y="118"/>
                </a:cxn>
                <a:cxn ang="0">
                  <a:pos x="0" y="353"/>
                </a:cxn>
                <a:cxn ang="0">
                  <a:pos x="274" y="353"/>
                </a:cxn>
                <a:cxn ang="0">
                  <a:pos x="274" y="470"/>
                </a:cxn>
                <a:cxn ang="0">
                  <a:pos x="548" y="235"/>
                </a:cxn>
                <a:cxn ang="0">
                  <a:pos x="274" y="0"/>
                </a:cxn>
              </a:cxnLst>
              <a:rect l="0" t="0" r="r" b="b"/>
              <a:pathLst>
                <a:path w="548" h="470">
                  <a:moveTo>
                    <a:pt x="274" y="0"/>
                  </a:moveTo>
                  <a:lnTo>
                    <a:pt x="274" y="118"/>
                  </a:lnTo>
                  <a:lnTo>
                    <a:pt x="0" y="118"/>
                  </a:lnTo>
                  <a:lnTo>
                    <a:pt x="0" y="353"/>
                  </a:lnTo>
                  <a:lnTo>
                    <a:pt x="274" y="353"/>
                  </a:lnTo>
                  <a:lnTo>
                    <a:pt x="274" y="470"/>
                  </a:lnTo>
                  <a:lnTo>
                    <a:pt x="548" y="235"/>
                  </a:lnTo>
                  <a:lnTo>
                    <a:pt x="274" y="0"/>
                  </a:lnTo>
                  <a:close/>
                </a:path>
              </a:pathLst>
            </a:custGeom>
            <a:solidFill>
              <a:srgbClr val="3333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3" name="Freeform 29"/>
            <p:cNvSpPr>
              <a:spLocks/>
            </p:cNvSpPr>
            <p:nvPr/>
          </p:nvSpPr>
          <p:spPr bwMode="auto">
            <a:xfrm>
              <a:off x="4862513" y="4911725"/>
              <a:ext cx="449263" cy="398463"/>
            </a:xfrm>
            <a:custGeom>
              <a:avLst/>
              <a:gdLst/>
              <a:ahLst/>
              <a:cxnLst>
                <a:cxn ang="0">
                  <a:pos x="275" y="125"/>
                </a:cxn>
                <a:cxn ang="0">
                  <a:pos x="8" y="125"/>
                </a:cxn>
                <a:cxn ang="0">
                  <a:pos x="0" y="125"/>
                </a:cxn>
                <a:cxn ang="0">
                  <a:pos x="0" y="133"/>
                </a:cxn>
                <a:cxn ang="0">
                  <a:pos x="0" y="368"/>
                </a:cxn>
                <a:cxn ang="0">
                  <a:pos x="0" y="375"/>
                </a:cxn>
                <a:cxn ang="0">
                  <a:pos x="8" y="375"/>
                </a:cxn>
                <a:cxn ang="0">
                  <a:pos x="275" y="375"/>
                </a:cxn>
                <a:cxn ang="0">
                  <a:pos x="275" y="485"/>
                </a:cxn>
                <a:cxn ang="0">
                  <a:pos x="275" y="502"/>
                </a:cxn>
                <a:cxn ang="0">
                  <a:pos x="288" y="491"/>
                </a:cxn>
                <a:cxn ang="0">
                  <a:pos x="562" y="256"/>
                </a:cxn>
                <a:cxn ang="0">
                  <a:pos x="568" y="250"/>
                </a:cxn>
                <a:cxn ang="0">
                  <a:pos x="562" y="245"/>
                </a:cxn>
                <a:cxn ang="0">
                  <a:pos x="288" y="10"/>
                </a:cxn>
                <a:cxn ang="0">
                  <a:pos x="275" y="0"/>
                </a:cxn>
                <a:cxn ang="0">
                  <a:pos x="275" y="15"/>
                </a:cxn>
                <a:cxn ang="0">
                  <a:pos x="275" y="125"/>
                </a:cxn>
                <a:cxn ang="0">
                  <a:pos x="289" y="32"/>
                </a:cxn>
                <a:cxn ang="0">
                  <a:pos x="545" y="250"/>
                </a:cxn>
                <a:cxn ang="0">
                  <a:pos x="289" y="471"/>
                </a:cxn>
                <a:cxn ang="0">
                  <a:pos x="289" y="368"/>
                </a:cxn>
                <a:cxn ang="0">
                  <a:pos x="289" y="360"/>
                </a:cxn>
                <a:cxn ang="0">
                  <a:pos x="282" y="360"/>
                </a:cxn>
                <a:cxn ang="0">
                  <a:pos x="15" y="360"/>
                </a:cxn>
                <a:cxn ang="0">
                  <a:pos x="15" y="140"/>
                </a:cxn>
                <a:cxn ang="0">
                  <a:pos x="282" y="140"/>
                </a:cxn>
                <a:cxn ang="0">
                  <a:pos x="289" y="140"/>
                </a:cxn>
                <a:cxn ang="0">
                  <a:pos x="289" y="133"/>
                </a:cxn>
                <a:cxn ang="0">
                  <a:pos x="289" y="32"/>
                </a:cxn>
                <a:cxn ang="0">
                  <a:pos x="275" y="125"/>
                </a:cxn>
              </a:cxnLst>
              <a:rect l="0" t="0" r="r" b="b"/>
              <a:pathLst>
                <a:path w="568" h="502">
                  <a:moveTo>
                    <a:pt x="275" y="125"/>
                  </a:moveTo>
                  <a:lnTo>
                    <a:pt x="8" y="125"/>
                  </a:lnTo>
                  <a:lnTo>
                    <a:pt x="0" y="125"/>
                  </a:lnTo>
                  <a:lnTo>
                    <a:pt x="0" y="133"/>
                  </a:lnTo>
                  <a:lnTo>
                    <a:pt x="0" y="368"/>
                  </a:lnTo>
                  <a:lnTo>
                    <a:pt x="0" y="375"/>
                  </a:lnTo>
                  <a:lnTo>
                    <a:pt x="8" y="375"/>
                  </a:lnTo>
                  <a:lnTo>
                    <a:pt x="275" y="375"/>
                  </a:lnTo>
                  <a:lnTo>
                    <a:pt x="275" y="485"/>
                  </a:lnTo>
                  <a:lnTo>
                    <a:pt x="275" y="502"/>
                  </a:lnTo>
                  <a:lnTo>
                    <a:pt x="288" y="491"/>
                  </a:lnTo>
                  <a:lnTo>
                    <a:pt x="562" y="256"/>
                  </a:lnTo>
                  <a:lnTo>
                    <a:pt x="568" y="250"/>
                  </a:lnTo>
                  <a:lnTo>
                    <a:pt x="562" y="245"/>
                  </a:lnTo>
                  <a:lnTo>
                    <a:pt x="288" y="10"/>
                  </a:lnTo>
                  <a:lnTo>
                    <a:pt x="275" y="0"/>
                  </a:lnTo>
                  <a:lnTo>
                    <a:pt x="275" y="15"/>
                  </a:lnTo>
                  <a:lnTo>
                    <a:pt x="275" y="125"/>
                  </a:lnTo>
                  <a:lnTo>
                    <a:pt x="289" y="32"/>
                  </a:lnTo>
                  <a:lnTo>
                    <a:pt x="545" y="250"/>
                  </a:lnTo>
                  <a:lnTo>
                    <a:pt x="289" y="471"/>
                  </a:lnTo>
                  <a:lnTo>
                    <a:pt x="289" y="368"/>
                  </a:lnTo>
                  <a:lnTo>
                    <a:pt x="289" y="360"/>
                  </a:lnTo>
                  <a:lnTo>
                    <a:pt x="282" y="360"/>
                  </a:lnTo>
                  <a:lnTo>
                    <a:pt x="15" y="360"/>
                  </a:lnTo>
                  <a:lnTo>
                    <a:pt x="15" y="140"/>
                  </a:lnTo>
                  <a:lnTo>
                    <a:pt x="282" y="140"/>
                  </a:lnTo>
                  <a:lnTo>
                    <a:pt x="289" y="140"/>
                  </a:lnTo>
                  <a:lnTo>
                    <a:pt x="289" y="133"/>
                  </a:lnTo>
                  <a:lnTo>
                    <a:pt x="289" y="32"/>
                  </a:lnTo>
                  <a:lnTo>
                    <a:pt x="275" y="125"/>
                  </a:lnTo>
                  <a:close/>
                </a:path>
              </a:pathLst>
            </a:custGeom>
            <a:solidFill>
              <a:srgbClr val="333399"/>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4" name="Rectangle 30"/>
            <p:cNvSpPr>
              <a:spLocks noChangeArrowheads="1"/>
            </p:cNvSpPr>
            <p:nvPr/>
          </p:nvSpPr>
          <p:spPr bwMode="auto">
            <a:xfrm>
              <a:off x="6269038" y="5267325"/>
              <a:ext cx="1174750" cy="3206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333399"/>
                  </a:solidFill>
                  <a:effectLst/>
                  <a:latin typeface="Helvetica" pitchFamily="34" charset="0"/>
                </a:rPr>
                <a:t>PET + CT</a:t>
              </a:r>
              <a:endParaRPr kumimoji="0" lang="en-US" sz="1800" b="0" i="0" u="none" strike="noStrike" cap="none" normalizeH="0" baseline="0" smtClean="0">
                <a:ln>
                  <a:noFill/>
                </a:ln>
                <a:solidFill>
                  <a:schemeClr val="tx1"/>
                </a:solidFill>
                <a:effectLst/>
                <a:latin typeface="Arial" pitchFamily="34" charset="0"/>
              </a:endParaRPr>
            </a:p>
          </p:txBody>
        </p:sp>
        <p:sp>
          <p:nvSpPr>
            <p:cNvPr id="31775" name="Rectangle 31"/>
            <p:cNvSpPr>
              <a:spLocks noChangeArrowheads="1"/>
            </p:cNvSpPr>
            <p:nvPr/>
          </p:nvSpPr>
          <p:spPr bwMode="auto">
            <a:xfrm>
              <a:off x="584200" y="3789363"/>
              <a:ext cx="23813" cy="1057275"/>
            </a:xfrm>
            <a:prstGeom prst="rect">
              <a:avLst/>
            </a:prstGeom>
            <a:solidFill>
              <a:srgbClr val="99CC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1776" name="Rectangle 32"/>
            <p:cNvSpPr>
              <a:spLocks noChangeArrowheads="1"/>
            </p:cNvSpPr>
            <p:nvPr/>
          </p:nvSpPr>
          <p:spPr bwMode="auto">
            <a:xfrm>
              <a:off x="606425" y="4846638"/>
              <a:ext cx="284163" cy="23813"/>
            </a:xfrm>
            <a:prstGeom prst="rect">
              <a:avLst/>
            </a:prstGeom>
            <a:solidFill>
              <a:srgbClr val="99CC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1777" name="Freeform 33"/>
            <p:cNvSpPr>
              <a:spLocks/>
            </p:cNvSpPr>
            <p:nvPr/>
          </p:nvSpPr>
          <p:spPr bwMode="auto">
            <a:xfrm>
              <a:off x="889000" y="4794250"/>
              <a:ext cx="130175" cy="131763"/>
            </a:xfrm>
            <a:custGeom>
              <a:avLst/>
              <a:gdLst/>
              <a:ahLst/>
              <a:cxnLst>
                <a:cxn ang="0">
                  <a:pos x="0" y="166"/>
                </a:cxn>
                <a:cxn ang="0">
                  <a:pos x="164" y="82"/>
                </a:cxn>
                <a:cxn ang="0">
                  <a:pos x="0" y="0"/>
                </a:cxn>
                <a:cxn ang="0">
                  <a:pos x="0" y="166"/>
                </a:cxn>
              </a:cxnLst>
              <a:rect l="0" t="0" r="r" b="b"/>
              <a:pathLst>
                <a:path w="164" h="166">
                  <a:moveTo>
                    <a:pt x="0" y="166"/>
                  </a:moveTo>
                  <a:lnTo>
                    <a:pt x="164" y="82"/>
                  </a:lnTo>
                  <a:lnTo>
                    <a:pt x="0" y="0"/>
                  </a:lnTo>
                  <a:lnTo>
                    <a:pt x="0" y="166"/>
                  </a:lnTo>
                  <a:close/>
                </a:path>
              </a:pathLst>
            </a:custGeom>
            <a:solidFill>
              <a:srgbClr val="99CC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8" name="Freeform 34"/>
            <p:cNvSpPr>
              <a:spLocks/>
            </p:cNvSpPr>
            <p:nvPr/>
          </p:nvSpPr>
          <p:spPr bwMode="auto">
            <a:xfrm>
              <a:off x="4965700" y="3760788"/>
              <a:ext cx="26988" cy="887413"/>
            </a:xfrm>
            <a:custGeom>
              <a:avLst/>
              <a:gdLst/>
              <a:ahLst/>
              <a:cxnLst>
                <a:cxn ang="0">
                  <a:pos x="33" y="0"/>
                </a:cxn>
                <a:cxn ang="0">
                  <a:pos x="4" y="0"/>
                </a:cxn>
                <a:cxn ang="0">
                  <a:pos x="0" y="1120"/>
                </a:cxn>
                <a:cxn ang="0">
                  <a:pos x="30" y="1120"/>
                </a:cxn>
                <a:cxn ang="0">
                  <a:pos x="33" y="0"/>
                </a:cxn>
              </a:cxnLst>
              <a:rect l="0" t="0" r="r" b="b"/>
              <a:pathLst>
                <a:path w="33" h="1120">
                  <a:moveTo>
                    <a:pt x="33" y="0"/>
                  </a:moveTo>
                  <a:lnTo>
                    <a:pt x="4" y="0"/>
                  </a:lnTo>
                  <a:lnTo>
                    <a:pt x="0" y="1120"/>
                  </a:lnTo>
                  <a:lnTo>
                    <a:pt x="30" y="1120"/>
                  </a:lnTo>
                  <a:lnTo>
                    <a:pt x="33" y="0"/>
                  </a:lnTo>
                  <a:close/>
                </a:path>
              </a:pathLst>
            </a:custGeom>
            <a:solidFill>
              <a:srgbClr val="99CC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79" name="Rectangle 35"/>
            <p:cNvSpPr>
              <a:spLocks noChangeArrowheads="1"/>
            </p:cNvSpPr>
            <p:nvPr/>
          </p:nvSpPr>
          <p:spPr bwMode="auto">
            <a:xfrm>
              <a:off x="4668838" y="4664075"/>
              <a:ext cx="306388" cy="23813"/>
            </a:xfrm>
            <a:prstGeom prst="rect">
              <a:avLst/>
            </a:prstGeom>
            <a:solidFill>
              <a:srgbClr val="99CC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31780" name="Freeform 36"/>
            <p:cNvSpPr>
              <a:spLocks/>
            </p:cNvSpPr>
            <p:nvPr/>
          </p:nvSpPr>
          <p:spPr bwMode="auto">
            <a:xfrm>
              <a:off x="4541838" y="4610100"/>
              <a:ext cx="130175" cy="131763"/>
            </a:xfrm>
            <a:custGeom>
              <a:avLst/>
              <a:gdLst/>
              <a:ahLst/>
              <a:cxnLst>
                <a:cxn ang="0">
                  <a:pos x="164" y="0"/>
                </a:cxn>
                <a:cxn ang="0">
                  <a:pos x="0" y="82"/>
                </a:cxn>
                <a:cxn ang="0">
                  <a:pos x="164" y="166"/>
                </a:cxn>
                <a:cxn ang="0">
                  <a:pos x="164" y="0"/>
                </a:cxn>
              </a:cxnLst>
              <a:rect l="0" t="0" r="r" b="b"/>
              <a:pathLst>
                <a:path w="164" h="166">
                  <a:moveTo>
                    <a:pt x="164" y="0"/>
                  </a:moveTo>
                  <a:lnTo>
                    <a:pt x="0" y="82"/>
                  </a:lnTo>
                  <a:lnTo>
                    <a:pt x="164" y="166"/>
                  </a:lnTo>
                  <a:lnTo>
                    <a:pt x="164" y="0"/>
                  </a:lnTo>
                  <a:close/>
                </a:path>
              </a:pathLst>
            </a:custGeom>
            <a:solidFill>
              <a:srgbClr val="99CC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781" name="Rectangle 37"/>
            <p:cNvSpPr>
              <a:spLocks noChangeArrowheads="1"/>
            </p:cNvSpPr>
            <p:nvPr/>
          </p:nvSpPr>
          <p:spPr bwMode="auto">
            <a:xfrm>
              <a:off x="6216650" y="3136900"/>
              <a:ext cx="1882775" cy="3206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333399"/>
                  </a:solidFill>
                  <a:effectLst/>
                  <a:latin typeface="Helvetica" pitchFamily="34" charset="0"/>
                </a:rPr>
                <a:t>SMART scanner</a:t>
              </a:r>
              <a:endParaRPr kumimoji="0" lang="en-US" sz="1800" b="0" i="0" u="none" strike="noStrike" cap="none" normalizeH="0" baseline="0" smtClean="0">
                <a:ln>
                  <a:noFill/>
                </a:ln>
                <a:solidFill>
                  <a:schemeClr val="tx1"/>
                </a:solidFill>
                <a:effectLst/>
                <a:latin typeface="Arial" pitchFamily="34" charset="0"/>
              </a:endParaRPr>
            </a:p>
          </p:txBody>
        </p:sp>
        <p:sp>
          <p:nvSpPr>
            <p:cNvPr id="31782" name="Rectangle 38"/>
            <p:cNvSpPr>
              <a:spLocks noChangeArrowheads="1"/>
            </p:cNvSpPr>
            <p:nvPr/>
          </p:nvSpPr>
          <p:spPr bwMode="auto">
            <a:xfrm>
              <a:off x="5395913" y="5724525"/>
              <a:ext cx="2489200" cy="1698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333399"/>
                  </a:solidFill>
                  <a:effectLst/>
                  <a:latin typeface="Helvetica" pitchFamily="34" charset="0"/>
                </a:rPr>
                <a:t>from University of Pittsburgh &amp; Siemens</a:t>
              </a:r>
              <a:endParaRPr kumimoji="0" lang="en-US" sz="1800" b="0" i="0" u="none" strike="noStrike" cap="none" normalizeH="0" baseline="0" dirty="0" smtClean="0">
                <a:ln>
                  <a:noFill/>
                </a:ln>
                <a:solidFill>
                  <a:schemeClr val="tx1"/>
                </a:solidFill>
                <a:effectLst/>
                <a:latin typeface="Arial" pitchFamily="34" charset="0"/>
              </a:endParaRPr>
            </a:p>
          </p:txBody>
        </p:sp>
      </p:grpSp>
    </p:spTree>
    <p:extLst>
      <p:ext uri="{BB962C8B-B14F-4D97-AF65-F5344CB8AC3E}">
        <p14:creationId xmlns:p14="http://schemas.microsoft.com/office/powerpoint/2010/main" val="33283776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and Medicine : a century of collaboration</a:t>
            </a:r>
            <a:endParaRPr lang="en-US" dirty="0"/>
          </a:p>
        </p:txBody>
      </p:sp>
      <p:sp>
        <p:nvSpPr>
          <p:cNvPr id="3" name="Content Placeholder 2"/>
          <p:cNvSpPr>
            <a:spLocks noGrp="1"/>
          </p:cNvSpPr>
          <p:nvPr>
            <p:ph idx="1"/>
          </p:nvPr>
        </p:nvSpPr>
        <p:spPr/>
        <p:txBody>
          <a:bodyPr/>
          <a:lstStyle/>
          <a:p>
            <a:pPr algn="ctr"/>
            <a:r>
              <a:rPr lang="en-US" dirty="0" smtClean="0"/>
              <a:t>Technology and instrumentation for diagnosis and treatment:</a:t>
            </a:r>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25</a:t>
            </a:fld>
            <a:endParaRPr lang="en-US" noProof="0"/>
          </a:p>
        </p:txBody>
      </p:sp>
      <p:graphicFrame>
        <p:nvGraphicFramePr>
          <p:cNvPr id="6" name="Diagram 5"/>
          <p:cNvGraphicFramePr/>
          <p:nvPr/>
        </p:nvGraphicFramePr>
        <p:xfrm>
          <a:off x="1295400" y="1295400"/>
          <a:ext cx="5562600" cy="355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4" descr="Roentgen-x-ray-von-kollikers-hand"/>
          <p:cNvPicPr>
            <a:picLocks noChangeAspect="1" noChangeArrowheads="1"/>
          </p:cNvPicPr>
          <p:nvPr/>
        </p:nvPicPr>
        <p:blipFill>
          <a:blip r:embed="rId9" cstate="print"/>
          <a:srcRect/>
          <a:stretch>
            <a:fillRect/>
          </a:stretch>
        </p:blipFill>
        <p:spPr bwMode="auto">
          <a:xfrm>
            <a:off x="762000" y="1752947"/>
            <a:ext cx="1265863" cy="1904653"/>
          </a:xfrm>
          <a:prstGeom prst="rect">
            <a:avLst/>
          </a:prstGeom>
          <a:noFill/>
        </p:spPr>
      </p:pic>
      <p:graphicFrame>
        <p:nvGraphicFramePr>
          <p:cNvPr id="133122" name="Object 4"/>
          <p:cNvGraphicFramePr>
            <a:graphicFrameLocks noChangeAspect="1"/>
          </p:cNvGraphicFramePr>
          <p:nvPr/>
        </p:nvGraphicFramePr>
        <p:xfrm>
          <a:off x="5715000" y="1665288"/>
          <a:ext cx="3332163" cy="1782762"/>
        </p:xfrm>
        <a:graphic>
          <a:graphicData uri="http://schemas.openxmlformats.org/presentationml/2006/ole">
            <mc:AlternateContent xmlns:mc="http://schemas.openxmlformats.org/markup-compatibility/2006">
              <mc:Choice xmlns:v="urn:schemas-microsoft-com:vml" Requires="v">
                <p:oleObj spid="_x0000_s127007" name="Document" r:id="rId10" imgW="6972300" imgH="3492500" progId="Word.Document.8">
                  <p:embed/>
                </p:oleObj>
              </mc:Choice>
              <mc:Fallback>
                <p:oleObj name="Document" r:id="rId10" imgW="6972300" imgH="3492500" progId="Word.Document.8">
                  <p:embed/>
                  <p:pic>
                    <p:nvPicPr>
                      <p:cNvPr id="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00" y="1665288"/>
                        <a:ext cx="3332163" cy="1782762"/>
                      </a:xfrm>
                      <a:prstGeom prst="rect">
                        <a:avLst/>
                      </a:prstGeom>
                      <a:noFill/>
                      <a:ln w="12700">
                        <a:solidFill>
                          <a:schemeClr val="bg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5" name="Picture 34" descr="Bragg-3D-Mitsubishi"/>
          <p:cNvPicPr>
            <a:picLocks noChangeAspect="1" noChangeArrowheads="1"/>
          </p:cNvPicPr>
          <p:nvPr/>
        </p:nvPicPr>
        <p:blipFill>
          <a:blip r:embed="rId12"/>
          <a:srcRect/>
          <a:stretch>
            <a:fillRect/>
          </a:stretch>
        </p:blipFill>
        <p:spPr bwMode="auto">
          <a:xfrm>
            <a:off x="2590800" y="4678680"/>
            <a:ext cx="3051048" cy="217932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0"/>
          </p:nvPr>
        </p:nvSpPr>
        <p:spPr/>
        <p:txBody>
          <a:bodyPr/>
          <a:lstStyle/>
          <a:p>
            <a:pPr>
              <a:defRPr/>
            </a:pPr>
            <a:fld id="{4A660F23-CD9A-4305-8899-6F481F2D57EF}" type="slidenum">
              <a:rPr lang="en-US"/>
              <a:pPr>
                <a:defRPr/>
              </a:pPr>
              <a:t>26</a:t>
            </a:fld>
            <a:endParaRPr lang="en-US" dirty="0"/>
          </a:p>
        </p:txBody>
      </p:sp>
      <p:pic>
        <p:nvPicPr>
          <p:cNvPr id="285698" name="Picture 2" descr="Roentgen-x-ray-von-kollikers-hand"/>
          <p:cNvPicPr>
            <a:picLocks noChangeAspect="1" noChangeArrowheads="1"/>
          </p:cNvPicPr>
          <p:nvPr/>
        </p:nvPicPr>
        <p:blipFill>
          <a:blip r:embed="rId3"/>
          <a:srcRect/>
          <a:stretch>
            <a:fillRect/>
          </a:stretch>
        </p:blipFill>
        <p:spPr bwMode="auto">
          <a:xfrm>
            <a:off x="6477000" y="228600"/>
            <a:ext cx="2147888" cy="3224213"/>
          </a:xfrm>
          <a:prstGeom prst="rect">
            <a:avLst/>
          </a:prstGeom>
          <a:noFill/>
        </p:spPr>
      </p:pic>
      <p:sp>
        <p:nvSpPr>
          <p:cNvPr id="285699" name="Rectangle 3"/>
          <p:cNvSpPr>
            <a:spLocks noGrp="1" noChangeArrowheads="1"/>
          </p:cNvSpPr>
          <p:nvPr>
            <p:ph type="title"/>
          </p:nvPr>
        </p:nvSpPr>
        <p:spPr>
          <a:xfrm>
            <a:off x="-76200" y="-44450"/>
            <a:ext cx="8229600" cy="806450"/>
          </a:xfrm>
        </p:spPr>
        <p:txBody>
          <a:bodyPr/>
          <a:lstStyle/>
          <a:p>
            <a:r>
              <a:rPr lang="fr-FR" sz="4000" b="0" dirty="0">
                <a:solidFill>
                  <a:srgbClr val="1B1B51"/>
                </a:solidFill>
              </a:rPr>
              <a:t>X </a:t>
            </a:r>
            <a:r>
              <a:rPr lang="fr-FR" sz="4000" b="0" dirty="0" smtClean="0">
                <a:solidFill>
                  <a:srgbClr val="1B1B51"/>
                </a:solidFill>
              </a:rPr>
              <a:t>Rays to CT</a:t>
            </a:r>
            <a:endParaRPr lang="fr-FR" sz="4000" b="0" dirty="0">
              <a:solidFill>
                <a:srgbClr val="1B1B51"/>
              </a:solidFill>
            </a:endParaRPr>
          </a:p>
        </p:txBody>
      </p:sp>
      <p:sp>
        <p:nvSpPr>
          <p:cNvPr id="285700" name="Rectangle 4"/>
          <p:cNvSpPr>
            <a:spLocks noGrp="1" noChangeArrowheads="1"/>
          </p:cNvSpPr>
          <p:nvPr>
            <p:ph type="body" sz="half" idx="1"/>
          </p:nvPr>
        </p:nvSpPr>
        <p:spPr>
          <a:xfrm>
            <a:off x="76200" y="838200"/>
            <a:ext cx="5969000" cy="1825625"/>
          </a:xfrm>
        </p:spPr>
        <p:txBody>
          <a:bodyPr/>
          <a:lstStyle/>
          <a:p>
            <a:pPr>
              <a:lnSpc>
                <a:spcPct val="90000"/>
              </a:lnSpc>
            </a:pPr>
            <a:r>
              <a:rPr lang="en-US" dirty="0"/>
              <a:t>Since </a:t>
            </a:r>
            <a:r>
              <a:rPr lang="en-US" dirty="0" smtClean="0"/>
              <a:t>1895, 30 </a:t>
            </a:r>
            <a:r>
              <a:rPr lang="en-US" dirty="0"/>
              <a:t>– 100 </a:t>
            </a:r>
            <a:r>
              <a:rPr lang="en-US" dirty="0" err="1" smtClean="0"/>
              <a:t>kEV</a:t>
            </a:r>
            <a:endParaRPr lang="en-US" dirty="0"/>
          </a:p>
          <a:p>
            <a:pPr>
              <a:lnSpc>
                <a:spcPct val="90000"/>
              </a:lnSpc>
            </a:pPr>
            <a:r>
              <a:rPr lang="en-US" dirty="0" smtClean="0"/>
              <a:t>Originally</a:t>
            </a:r>
            <a:r>
              <a:rPr lang="en-US" dirty="0"/>
              <a:t>: Sensitive film</a:t>
            </a:r>
            <a:br>
              <a:rPr lang="en-US" dirty="0"/>
            </a:br>
            <a:r>
              <a:rPr lang="en-US" dirty="0"/>
              <a:t>Today:</a:t>
            </a:r>
            <a:r>
              <a:rPr lang="en-US" dirty="0" smtClean="0"/>
              <a:t> Digital radiography, Computed tomography (3D)</a:t>
            </a:r>
            <a:endParaRPr lang="en-US" dirty="0"/>
          </a:p>
        </p:txBody>
      </p:sp>
      <p:pic>
        <p:nvPicPr>
          <p:cNvPr id="285701" name="Picture 5" descr="744px-Spectre"/>
          <p:cNvPicPr>
            <a:picLocks noChangeAspect="1" noChangeArrowheads="1"/>
          </p:cNvPicPr>
          <p:nvPr/>
        </p:nvPicPr>
        <p:blipFill>
          <a:blip r:embed="rId4"/>
          <a:srcRect/>
          <a:stretch>
            <a:fillRect/>
          </a:stretch>
        </p:blipFill>
        <p:spPr bwMode="auto">
          <a:xfrm>
            <a:off x="228600" y="2349500"/>
            <a:ext cx="5319713" cy="3746500"/>
          </a:xfrm>
          <a:prstGeom prst="rect">
            <a:avLst/>
          </a:prstGeom>
          <a:noFill/>
          <a:ln w="9525">
            <a:noFill/>
            <a:miter lim="800000"/>
            <a:headEnd/>
            <a:tailEnd/>
          </a:ln>
        </p:spPr>
      </p:pic>
      <p:sp>
        <p:nvSpPr>
          <p:cNvPr id="285702" name="Text Box 6"/>
          <p:cNvSpPr txBox="1">
            <a:spLocks noChangeArrowheads="1"/>
          </p:cNvSpPr>
          <p:nvPr/>
        </p:nvSpPr>
        <p:spPr bwMode="auto">
          <a:xfrm>
            <a:off x="5410200" y="2236788"/>
            <a:ext cx="1111250" cy="366712"/>
          </a:xfrm>
          <a:prstGeom prst="rect">
            <a:avLst/>
          </a:prstGeom>
          <a:noFill/>
          <a:ln w="9525">
            <a:noFill/>
            <a:miter lim="800000"/>
            <a:headEnd/>
            <a:tailEnd/>
          </a:ln>
          <a:effectLst/>
        </p:spPr>
        <p:txBody>
          <a:bodyPr wrap="none">
            <a:spAutoFit/>
          </a:bodyPr>
          <a:lstStyle/>
          <a:p>
            <a:pPr algn="l">
              <a:lnSpc>
                <a:spcPct val="100000"/>
              </a:lnSpc>
            </a:pPr>
            <a:r>
              <a:rPr lang="fr-FR" sz="1800" dirty="0">
                <a:latin typeface="Arial" charset="0"/>
              </a:rPr>
              <a:t>Röntgen</a:t>
            </a:r>
            <a:r>
              <a:rPr lang="en-US" sz="1800" dirty="0">
                <a:latin typeface="Arial" charset="0"/>
              </a:rPr>
              <a:t> </a:t>
            </a:r>
            <a:endParaRPr lang="fr-FR" sz="1800" dirty="0">
              <a:latin typeface="Arial" charset="0"/>
            </a:endParaRPr>
          </a:p>
        </p:txBody>
      </p:sp>
      <p:sp>
        <p:nvSpPr>
          <p:cNvPr id="285703" name="Text Box 7"/>
          <p:cNvSpPr txBox="1">
            <a:spLocks noChangeArrowheads="1"/>
          </p:cNvSpPr>
          <p:nvPr/>
        </p:nvSpPr>
        <p:spPr bwMode="auto">
          <a:xfrm>
            <a:off x="3998913" y="3049588"/>
            <a:ext cx="1435100" cy="304800"/>
          </a:xfrm>
          <a:prstGeom prst="rect">
            <a:avLst/>
          </a:prstGeom>
          <a:noFill/>
          <a:ln w="9525">
            <a:noFill/>
            <a:miter lim="800000"/>
            <a:headEnd/>
            <a:tailEnd/>
          </a:ln>
          <a:effectLst/>
        </p:spPr>
        <p:txBody>
          <a:bodyPr wrap="none">
            <a:spAutoFit/>
          </a:bodyPr>
          <a:lstStyle/>
          <a:p>
            <a:pPr algn="l">
              <a:lnSpc>
                <a:spcPct val="100000"/>
              </a:lnSpc>
            </a:pPr>
            <a:r>
              <a:rPr lang="fr-FR" sz="1400">
                <a:latin typeface="Arial" charset="0"/>
              </a:rPr>
              <a:t>Radiofréquence</a:t>
            </a:r>
          </a:p>
        </p:txBody>
      </p:sp>
      <p:pic>
        <p:nvPicPr>
          <p:cNvPr id="285704" name="Picture 8" descr="cte_cspine_vr1"/>
          <p:cNvPicPr>
            <a:picLocks noChangeAspect="1" noChangeArrowheads="1"/>
          </p:cNvPicPr>
          <p:nvPr/>
        </p:nvPicPr>
        <p:blipFill>
          <a:blip r:embed="rId5"/>
          <a:srcRect/>
          <a:stretch>
            <a:fillRect/>
          </a:stretch>
        </p:blipFill>
        <p:spPr bwMode="auto">
          <a:xfrm>
            <a:off x="6045200" y="3468688"/>
            <a:ext cx="3025775" cy="3008312"/>
          </a:xfrm>
          <a:prstGeom prst="rect">
            <a:avLst/>
          </a:prstGeom>
          <a:noFill/>
          <a:ln w="9525">
            <a:noFill/>
            <a:miter lim="800000"/>
            <a:headEnd/>
            <a:tailEnd/>
          </a:ln>
        </p:spPr>
      </p:pic>
      <p:sp>
        <p:nvSpPr>
          <p:cNvPr id="285705" name="Text Box 9"/>
          <p:cNvSpPr txBox="1">
            <a:spLocks noChangeArrowheads="1"/>
          </p:cNvSpPr>
          <p:nvPr/>
        </p:nvSpPr>
        <p:spPr bwMode="auto">
          <a:xfrm>
            <a:off x="6781800" y="6430963"/>
            <a:ext cx="1055688" cy="274637"/>
          </a:xfrm>
          <a:prstGeom prst="rect">
            <a:avLst/>
          </a:prstGeom>
          <a:noFill/>
          <a:ln w="9525">
            <a:noFill/>
            <a:miter lim="800000"/>
            <a:headEnd/>
            <a:tailEnd/>
          </a:ln>
          <a:effectLst/>
        </p:spPr>
        <p:txBody>
          <a:bodyPr wrap="none">
            <a:spAutoFit/>
          </a:bodyPr>
          <a:lstStyle/>
          <a:p>
            <a:pPr algn="l">
              <a:lnSpc>
                <a:spcPct val="100000"/>
              </a:lnSpc>
            </a:pPr>
            <a:r>
              <a:rPr lang="fr-FR" sz="1200">
                <a:latin typeface="Arial" charset="0"/>
              </a:rPr>
              <a:t>Courtesy GE</a:t>
            </a:r>
          </a:p>
        </p:txBody>
      </p:sp>
      <p:sp>
        <p:nvSpPr>
          <p:cNvPr id="2" name="Footer Placeholder 1"/>
          <p:cNvSpPr>
            <a:spLocks noGrp="1"/>
          </p:cNvSpPr>
          <p:nvPr>
            <p:ph type="ftr" sz="quarter" idx="11"/>
          </p:nvPr>
        </p:nvSpPr>
        <p:spPr/>
        <p:txBody>
          <a:bodyPr/>
          <a:lstStyle/>
          <a:p>
            <a:endParaRPr lang="en-US" sz="1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8305800" y="6477000"/>
            <a:ext cx="485775" cy="103187"/>
          </a:xfrm>
          <a:prstGeom prst="rect">
            <a:avLst/>
          </a:prstGeom>
        </p:spPr>
        <p:txBody>
          <a:bodyPr/>
          <a:lstStyle/>
          <a:p>
            <a:pPr>
              <a:defRPr/>
            </a:pPr>
            <a:fld id="{DF1C028C-EAD5-49D5-8DAB-E59CBFCAD83E}" type="slidenum">
              <a:rPr lang="en-US"/>
              <a:pPr>
                <a:defRPr/>
              </a:pPr>
              <a:t>27</a:t>
            </a:fld>
            <a:endParaRPr lang="en-US" dirty="0"/>
          </a:p>
        </p:txBody>
      </p:sp>
      <p:grpSp>
        <p:nvGrpSpPr>
          <p:cNvPr id="2" name="Group 13"/>
          <p:cNvGrpSpPr>
            <a:grpSpLocks/>
          </p:cNvGrpSpPr>
          <p:nvPr/>
        </p:nvGrpSpPr>
        <p:grpSpPr bwMode="auto">
          <a:xfrm>
            <a:off x="0" y="1981200"/>
            <a:ext cx="7059613" cy="904875"/>
            <a:chOff x="0" y="834402"/>
            <a:chExt cx="7060376" cy="904875"/>
          </a:xfrm>
        </p:grpSpPr>
        <p:pic>
          <p:nvPicPr>
            <p:cNvPr id="147461"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47462"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en-US"/>
            </a:p>
          </p:txBody>
        </p:sp>
        <p:cxnSp>
          <p:nvCxnSpPr>
            <p:cNvPr id="147463"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47464"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147458" name="Rectangle 2"/>
          <p:cNvSpPr>
            <a:spLocks noGrp="1" noChangeArrowheads="1"/>
          </p:cNvSpPr>
          <p:nvPr>
            <p:ph type="title"/>
          </p:nvPr>
        </p:nvSpPr>
        <p:spPr/>
        <p:txBody>
          <a:bodyPr/>
          <a:lstStyle/>
          <a:p>
            <a:r>
              <a:rPr lang="en-US"/>
              <a:t>Index</a:t>
            </a:r>
          </a:p>
        </p:txBody>
      </p:sp>
      <p:sp>
        <p:nvSpPr>
          <p:cNvPr id="147459" name="Rectangle 3"/>
          <p:cNvSpPr>
            <a:spLocks noGrp="1" noChangeArrowheads="1"/>
          </p:cNvSpPr>
          <p:nvPr>
            <p:ph type="body" idx="1"/>
          </p:nvPr>
        </p:nvSpPr>
        <p:spPr/>
        <p:txBody>
          <a:bodyPr/>
          <a:lstStyle/>
          <a:p>
            <a:r>
              <a:rPr lang="en-US" dirty="0"/>
              <a:t>CERN &amp; fundamental research characteristics</a:t>
            </a:r>
          </a:p>
          <a:p>
            <a:r>
              <a:rPr lang="en-US" dirty="0"/>
              <a:t>Research results for health that strongly impacted society</a:t>
            </a:r>
          </a:p>
          <a:p>
            <a:r>
              <a:rPr lang="en-US" dirty="0"/>
              <a:t>How research can help society meet challenges ahead</a:t>
            </a:r>
          </a:p>
          <a:p>
            <a:pPr lvl="1"/>
            <a:r>
              <a:rPr lang="en-US" dirty="0"/>
              <a:t>Health</a:t>
            </a:r>
          </a:p>
          <a:p>
            <a:pPr lvl="1"/>
            <a:r>
              <a:rPr lang="en-US" dirty="0"/>
              <a:t>Molecular biology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can current physics research programme benefit society?</a:t>
            </a:r>
            <a:endParaRPr lang="en-GB" dirty="0"/>
          </a:p>
        </p:txBody>
      </p:sp>
      <p:sp>
        <p:nvSpPr>
          <p:cNvPr id="3" name="Content Placeholder 2"/>
          <p:cNvSpPr>
            <a:spLocks noGrp="1"/>
          </p:cNvSpPr>
          <p:nvPr>
            <p:ph idx="1"/>
          </p:nvPr>
        </p:nvSpPr>
        <p:spPr>
          <a:xfrm>
            <a:off x="66248" y="914608"/>
            <a:ext cx="5627687" cy="5110163"/>
          </a:xfrm>
          <a:noFill/>
          <a:ln w="9525">
            <a:noFill/>
            <a:miter lim="800000"/>
            <a:headEnd/>
            <a:tailEnd/>
          </a:ln>
        </p:spPr>
        <p:txBody>
          <a:bodyPr vert="horz" wrap="square" lIns="180000" tIns="0" rIns="180000" bIns="36000" numCol="1" anchor="t" anchorCtr="0" compatLnSpc="1">
            <a:prstTxWarp prst="textNoShape">
              <a:avLst/>
            </a:prstTxWarp>
          </a:bodyPr>
          <a:lstStyle/>
          <a:p>
            <a:r>
              <a:rPr lang="en-GB" sz="1800" dirty="0"/>
              <a:t>CERN tenders European industry for the procurement of all the main elements (or their constituents) of the accelerator and an important part of the experiments.</a:t>
            </a:r>
          </a:p>
          <a:p>
            <a:pPr lvl="1"/>
            <a:r>
              <a:rPr lang="en-GB" sz="1600" dirty="0"/>
              <a:t>HEP very challenging requirements can greatly enhanced many different industrial processes</a:t>
            </a:r>
          </a:p>
          <a:p>
            <a:pPr lvl="1"/>
            <a:r>
              <a:rPr lang="en-GB" sz="1600" dirty="0"/>
              <a:t>Industry acquires new technologies and know-how through procurement contract with CERN</a:t>
            </a:r>
          </a:p>
          <a:p>
            <a:pPr lvl="1"/>
            <a:r>
              <a:rPr lang="en-GB" sz="1600" dirty="0"/>
              <a:t>Impact of procurement to industry</a:t>
            </a:r>
          </a:p>
          <a:p>
            <a:pPr lvl="1"/>
            <a:r>
              <a:rPr lang="en-GB" sz="1600" dirty="0"/>
              <a:t> Financial:</a:t>
            </a:r>
          </a:p>
          <a:p>
            <a:pPr lvl="2"/>
            <a:r>
              <a:rPr lang="en-GB" sz="1400" dirty="0"/>
              <a:t>For 1 Euro invested in purchasing technology goods, more than 3 Euros are generated in companies</a:t>
            </a:r>
          </a:p>
          <a:p>
            <a:pPr lvl="1"/>
            <a:r>
              <a:rPr lang="en-GB" sz="1600" dirty="0"/>
              <a:t> Knowledge transfer:</a:t>
            </a:r>
          </a:p>
          <a:p>
            <a:pPr lvl="2"/>
            <a:r>
              <a:rPr lang="en-GB" sz="1400" dirty="0"/>
              <a:t>Context: 629 High Tech supplier projects, ~1Bn Euros, 178 survey respondents, No companies with orders &lt; 20 </a:t>
            </a:r>
            <a:r>
              <a:rPr lang="en-GB" sz="1400" dirty="0" err="1"/>
              <a:t>kEuros</a:t>
            </a:r>
            <a:r>
              <a:rPr lang="en-GB" sz="1400" dirty="0"/>
              <a:t>):</a:t>
            </a:r>
          </a:p>
          <a:p>
            <a:pPr lvl="1"/>
            <a:r>
              <a:rPr lang="en-GB" sz="1600" dirty="0"/>
              <a:t>Results:</a:t>
            </a:r>
          </a:p>
          <a:p>
            <a:pPr lvl="2"/>
            <a:r>
              <a:rPr lang="en-GB" sz="1400" dirty="0"/>
              <a:t> 38% developed new products</a:t>
            </a:r>
          </a:p>
          <a:p>
            <a:pPr lvl="2"/>
            <a:r>
              <a:rPr lang="en-GB" sz="1400" dirty="0"/>
              <a:t> 17% opened a new market</a:t>
            </a:r>
          </a:p>
          <a:p>
            <a:pPr lvl="2"/>
            <a:r>
              <a:rPr lang="en-GB" sz="1400" dirty="0"/>
              <a:t> 14% started a new business unit</a:t>
            </a:r>
          </a:p>
          <a:p>
            <a:endParaRPr lang="en-GB" sz="1800" dirty="0"/>
          </a:p>
        </p:txBody>
      </p:sp>
      <p:sp>
        <p:nvSpPr>
          <p:cNvPr id="4" name="Slide Number Placeholder 3"/>
          <p:cNvSpPr>
            <a:spLocks noGrp="1"/>
          </p:cNvSpPr>
          <p:nvPr>
            <p:ph type="sldNum" sz="quarter" idx="11"/>
          </p:nvPr>
        </p:nvSpPr>
        <p:spPr/>
        <p:txBody>
          <a:bodyPr/>
          <a:lstStyle/>
          <a:p>
            <a:pPr>
              <a:defRPr/>
            </a:pPr>
            <a:fld id="{AC1CE3F7-31BF-490B-BFAA-FB5F435B80E9}" type="slidenum">
              <a:rPr lang="en-US" smtClean="0"/>
              <a:pPr>
                <a:defRPr/>
              </a:pPr>
              <a:t>28</a:t>
            </a:fld>
            <a:endParaRPr lang="en-US" dirty="0"/>
          </a:p>
        </p:txBody>
      </p:sp>
      <p:pic>
        <p:nvPicPr>
          <p:cNvPr id="5" name="Picture 6"/>
          <p:cNvPicPr>
            <a:picLocks noChangeAspect="1" noChangeArrowheads="1"/>
          </p:cNvPicPr>
          <p:nvPr/>
        </p:nvPicPr>
        <p:blipFill>
          <a:blip r:embed="rId2"/>
          <a:srcRect/>
          <a:stretch>
            <a:fillRect/>
          </a:stretch>
        </p:blipFill>
        <p:spPr bwMode="auto">
          <a:xfrm>
            <a:off x="5943600" y="3581400"/>
            <a:ext cx="2860675" cy="2184400"/>
          </a:xfrm>
          <a:prstGeom prst="rect">
            <a:avLst/>
          </a:prstGeom>
          <a:noFill/>
          <a:ln w="9525">
            <a:solidFill>
              <a:srgbClr val="CC0000"/>
            </a:solidFill>
            <a:miter lim="800000"/>
            <a:headEnd/>
            <a:tailEnd/>
          </a:ln>
        </p:spPr>
      </p:pic>
      <p:sp>
        <p:nvSpPr>
          <p:cNvPr id="6" name="AutoShape 7"/>
          <p:cNvSpPr>
            <a:spLocks noChangeArrowheads="1"/>
          </p:cNvSpPr>
          <p:nvPr/>
        </p:nvSpPr>
        <p:spPr bwMode="auto">
          <a:xfrm flipH="1" flipV="1">
            <a:off x="6489700" y="3124200"/>
            <a:ext cx="1663700" cy="420688"/>
          </a:xfrm>
          <a:prstGeom prst="triangle">
            <a:avLst>
              <a:gd name="adj" fmla="val 50000"/>
            </a:avLst>
          </a:prstGeom>
          <a:solidFill>
            <a:schemeClr val="accent1"/>
          </a:solidFill>
          <a:ln w="9525">
            <a:solidFill>
              <a:schemeClr val="tx1"/>
            </a:solidFill>
            <a:miter lim="800000"/>
            <a:headEnd/>
            <a:tailEnd/>
          </a:ln>
        </p:spPr>
        <p:txBody>
          <a:bodyPr rot="10800000" wrap="none" anchor="ctr"/>
          <a:lstStyle/>
          <a:p>
            <a:pPr algn="r">
              <a:lnSpc>
                <a:spcPct val="100000"/>
              </a:lnSpc>
            </a:pPr>
            <a:endParaRPr lang="en-GB" sz="3600">
              <a:solidFill>
                <a:srgbClr val="00547E"/>
              </a:solidFill>
              <a:latin typeface="Helvetica" pitchFamily="34" charset="0"/>
            </a:endParaRPr>
          </a:p>
        </p:txBody>
      </p:sp>
      <p:sp>
        <p:nvSpPr>
          <p:cNvPr id="7" name="Text Box 9"/>
          <p:cNvSpPr txBox="1">
            <a:spLocks noChangeArrowheads="1"/>
          </p:cNvSpPr>
          <p:nvPr/>
        </p:nvSpPr>
        <p:spPr bwMode="auto">
          <a:xfrm>
            <a:off x="6096000" y="5759450"/>
            <a:ext cx="2581275" cy="336550"/>
          </a:xfrm>
          <a:prstGeom prst="rect">
            <a:avLst/>
          </a:prstGeom>
          <a:noFill/>
          <a:ln w="9525">
            <a:noFill/>
            <a:miter lim="800000"/>
            <a:headEnd/>
            <a:tailEnd/>
          </a:ln>
        </p:spPr>
        <p:txBody>
          <a:bodyPr wrap="none">
            <a:spAutoFit/>
          </a:bodyPr>
          <a:lstStyle/>
          <a:p>
            <a:pPr algn="r">
              <a:lnSpc>
                <a:spcPct val="100000"/>
              </a:lnSpc>
            </a:pPr>
            <a:r>
              <a:rPr lang="en-GB" b="0">
                <a:solidFill>
                  <a:schemeClr val="tx2"/>
                </a:solidFill>
              </a:rPr>
              <a:t>Hood clamshell tool in elastomer</a:t>
            </a:r>
          </a:p>
        </p:txBody>
      </p:sp>
      <p:pic>
        <p:nvPicPr>
          <p:cNvPr id="8" name="Picture 10" descr="v"/>
          <p:cNvPicPr>
            <a:picLocks noChangeAspect="1" noChangeArrowheads="1"/>
          </p:cNvPicPr>
          <p:nvPr/>
        </p:nvPicPr>
        <p:blipFill>
          <a:blip r:embed="rId3"/>
          <a:srcRect/>
          <a:stretch>
            <a:fillRect/>
          </a:stretch>
        </p:blipFill>
        <p:spPr bwMode="auto">
          <a:xfrm>
            <a:off x="5956300" y="838200"/>
            <a:ext cx="2806700" cy="2039938"/>
          </a:xfrm>
          <a:prstGeom prst="rect">
            <a:avLst/>
          </a:prstGeom>
          <a:noFill/>
          <a:ln w="9525">
            <a:solidFill>
              <a:srgbClr val="CC0000"/>
            </a:solidFill>
            <a:miter lim="800000"/>
            <a:headEnd/>
            <a:tailEnd/>
          </a:ln>
        </p:spPr>
      </p:pic>
      <p:sp>
        <p:nvSpPr>
          <p:cNvPr id="9" name="Text Box 11"/>
          <p:cNvSpPr txBox="1">
            <a:spLocks noChangeArrowheads="1"/>
          </p:cNvSpPr>
          <p:nvPr/>
        </p:nvSpPr>
        <p:spPr bwMode="auto">
          <a:xfrm>
            <a:off x="6553200" y="2819400"/>
            <a:ext cx="1485900" cy="336550"/>
          </a:xfrm>
          <a:prstGeom prst="rect">
            <a:avLst/>
          </a:prstGeom>
          <a:noFill/>
          <a:ln w="9525">
            <a:noFill/>
            <a:miter lim="800000"/>
            <a:headEnd/>
            <a:tailEnd/>
          </a:ln>
        </p:spPr>
        <p:txBody>
          <a:bodyPr wrap="none">
            <a:spAutoFit/>
          </a:bodyPr>
          <a:lstStyle/>
          <a:p>
            <a:pPr algn="r">
              <a:lnSpc>
                <a:spcPct val="100000"/>
              </a:lnSpc>
            </a:pPr>
            <a:r>
              <a:rPr lang="en-GB" b="0">
                <a:solidFill>
                  <a:schemeClr val="tx2"/>
                </a:solidFill>
              </a:rPr>
              <a:t>Vacuum chamber</a:t>
            </a:r>
          </a:p>
        </p:txBody>
      </p:sp>
      <p:sp>
        <p:nvSpPr>
          <p:cNvPr id="10" name="TextBox 9"/>
          <p:cNvSpPr txBox="1"/>
          <p:nvPr/>
        </p:nvSpPr>
        <p:spPr>
          <a:xfrm>
            <a:off x="2971800" y="6096000"/>
            <a:ext cx="3916795" cy="463973"/>
          </a:xfrm>
          <a:prstGeom prst="rect">
            <a:avLst/>
          </a:prstGeom>
          <a:noFill/>
        </p:spPr>
        <p:txBody>
          <a:bodyPr wrap="none" rtlCol="0">
            <a:spAutoFit/>
          </a:bodyPr>
          <a:lstStyle/>
          <a:p>
            <a:pPr algn="l"/>
            <a:r>
              <a:rPr lang="en-GB" sz="1400" b="0" dirty="0" smtClean="0"/>
              <a:t>Example of a new product </a:t>
            </a:r>
            <a:r>
              <a:rPr lang="en-GB" sz="1400" b="0" dirty="0" err="1" smtClean="0"/>
              <a:t>developped</a:t>
            </a:r>
            <a:r>
              <a:rPr lang="en-GB" sz="1400" b="0" dirty="0" smtClean="0"/>
              <a:t> at CERN to detect </a:t>
            </a:r>
          </a:p>
          <a:p>
            <a:pPr algn="l"/>
            <a:r>
              <a:rPr lang="en-US" sz="1400" b="0" dirty="0" smtClean="0"/>
              <a:t>L</a:t>
            </a:r>
            <a:r>
              <a:rPr lang="en-GB" sz="1400" b="0" dirty="0" err="1" smtClean="0"/>
              <a:t>eaks</a:t>
            </a:r>
            <a:r>
              <a:rPr lang="en-GB" sz="1400" b="0" dirty="0" smtClean="0"/>
              <a:t> in vacuum, used by the food processing industry</a:t>
            </a:r>
            <a:endParaRPr lang="en-GB" sz="1400" b="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How can current physics research programme benefit society (2)?</a:t>
            </a:r>
            <a:endParaRPr lang="en-GB" dirty="0"/>
          </a:p>
        </p:txBody>
      </p:sp>
      <p:sp>
        <p:nvSpPr>
          <p:cNvPr id="3" name="Content Placeholder 2"/>
          <p:cNvSpPr>
            <a:spLocks noGrp="1"/>
          </p:cNvSpPr>
          <p:nvPr>
            <p:ph idx="1"/>
          </p:nvPr>
        </p:nvSpPr>
        <p:spPr>
          <a:xfrm>
            <a:off x="315913" y="914400"/>
            <a:ext cx="8672512" cy="5186363"/>
          </a:xfrm>
        </p:spPr>
        <p:txBody>
          <a:bodyPr/>
          <a:lstStyle/>
          <a:p>
            <a:r>
              <a:rPr lang="en-GB" dirty="0" smtClean="0"/>
              <a:t>The LHC with its extremely challenging operational conditions has been the source of many new technical innovations and has pushed many detector technologies to their limits. </a:t>
            </a:r>
          </a:p>
          <a:p>
            <a:pPr lvl="1"/>
            <a:r>
              <a:rPr lang="en-GB" dirty="0" smtClean="0"/>
              <a:t>Particle physics today has an extensive portfolio of generic and well established detector technologies covering many different technology domains such as </a:t>
            </a:r>
            <a:r>
              <a:rPr lang="en-GB" dirty="0" err="1" smtClean="0"/>
              <a:t>photodetectors</a:t>
            </a:r>
            <a:r>
              <a:rPr lang="en-GB" dirty="0" smtClean="0"/>
              <a:t>, gaseous detectors, solid state detectors, </a:t>
            </a:r>
            <a:r>
              <a:rPr lang="en-GB" dirty="0" err="1" smtClean="0"/>
              <a:t>scintillators</a:t>
            </a:r>
            <a:r>
              <a:rPr lang="en-GB" dirty="0" smtClean="0"/>
              <a:t>, related readout electronics and data processing.</a:t>
            </a:r>
          </a:p>
          <a:p>
            <a:pPr lvl="1"/>
            <a:r>
              <a:rPr lang="en-GB" dirty="0" smtClean="0"/>
              <a:t>HEP portfolio matches multiple product needs in many applied physics and industrial application domains such as medical imaging, life science, homeland security and others.</a:t>
            </a:r>
          </a:p>
          <a:p>
            <a:pPr lvl="1"/>
            <a:r>
              <a:rPr lang="en-GB" dirty="0" smtClean="0"/>
              <a:t>Whereas particle detectors for HEP have to meet best possible performance at affordable costs, products from industry have to meet advertised features and customers’ needs using robust and proven technologies at the lowest possible production costs resulting in two different technology transfer schemes:</a:t>
            </a:r>
            <a:r>
              <a:rPr lang="en-US" dirty="0" smtClean="0"/>
              <a:t> </a:t>
            </a:r>
          </a:p>
          <a:p>
            <a:pPr lvl="2"/>
            <a:r>
              <a:rPr lang="en-US" dirty="0" smtClean="0"/>
              <a:t>New products / applications: PET scanners, World Wide Web</a:t>
            </a:r>
          </a:p>
          <a:p>
            <a:pPr lvl="2"/>
            <a:r>
              <a:rPr lang="en-US" dirty="0" smtClean="0"/>
              <a:t>New technology in existing industrial products (illustration in the following slides): </a:t>
            </a:r>
          </a:p>
          <a:p>
            <a:pPr lvl="3"/>
            <a:r>
              <a:rPr lang="en-US" dirty="0" smtClean="0"/>
              <a:t>Super-conducting technologies to reduce device size and energy consumption</a:t>
            </a:r>
          </a:p>
          <a:p>
            <a:pPr lvl="3"/>
            <a:r>
              <a:rPr lang="en-US" dirty="0" smtClean="0"/>
              <a:t>Very fast counting and very sensitive micro-electronics to enhance device performances</a:t>
            </a:r>
          </a:p>
          <a:p>
            <a:r>
              <a:rPr lang="en-US" dirty="0" smtClean="0"/>
              <a:t> </a:t>
            </a:r>
            <a:endParaRPr lang="en-GB" dirty="0"/>
          </a:p>
        </p:txBody>
      </p:sp>
      <p:sp>
        <p:nvSpPr>
          <p:cNvPr id="4" name="Slide Number Placeholder 3"/>
          <p:cNvSpPr>
            <a:spLocks noGrp="1"/>
          </p:cNvSpPr>
          <p:nvPr>
            <p:ph type="sldNum" sz="quarter" idx="11"/>
          </p:nvPr>
        </p:nvSpPr>
        <p:spPr/>
        <p:txBody>
          <a:bodyPr/>
          <a:lstStyle/>
          <a:p>
            <a:fld id="{AC1CE3F7-31BF-490B-BFAA-FB5F435B80E9}" type="slidenum">
              <a:rPr lang="en-US" smtClean="0"/>
              <a:pPr/>
              <a:t>29</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4"/>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40962" name="Rectangle 2"/>
          <p:cNvSpPr>
            <a:spLocks noGrp="1" noChangeArrowheads="1"/>
          </p:cNvSpPr>
          <p:nvPr>
            <p:ph type="title"/>
          </p:nvPr>
        </p:nvSpPr>
        <p:spPr>
          <a:xfrm>
            <a:off x="323850" y="620713"/>
            <a:ext cx="7772400" cy="1143000"/>
          </a:xfrm>
        </p:spPr>
        <p:txBody>
          <a:bodyPr>
            <a:normAutofit fontScale="90000"/>
          </a:bodyPr>
          <a:lstStyle/>
          <a:p>
            <a:pPr algn="l"/>
            <a:r>
              <a:rPr lang="en-GB" sz="9600" dirty="0">
                <a:solidFill>
                  <a:srgbClr val="FFFF00"/>
                </a:solidFill>
              </a:rPr>
              <a:t>CERN…</a:t>
            </a:r>
          </a:p>
        </p:txBody>
      </p:sp>
      <p:sp>
        <p:nvSpPr>
          <p:cNvPr id="40963" name="Rectangle 3"/>
          <p:cNvSpPr>
            <a:spLocks noGrp="1" noChangeArrowheads="1"/>
          </p:cNvSpPr>
          <p:nvPr>
            <p:ph type="body" idx="1"/>
          </p:nvPr>
        </p:nvSpPr>
        <p:spPr>
          <a:xfrm>
            <a:off x="395288" y="3500438"/>
            <a:ext cx="8748712" cy="2743200"/>
          </a:xfrm>
          <a:gradFill rotWithShape="1">
            <a:gsLst>
              <a:gs pos="0">
                <a:schemeClr val="accent1">
                  <a:alpha val="64000"/>
                </a:schemeClr>
              </a:gs>
              <a:gs pos="100000">
                <a:schemeClr val="accent1">
                  <a:gamma/>
                  <a:invGamma/>
                  <a:alpha val="62000"/>
                </a:schemeClr>
              </a:gs>
            </a:gsLst>
            <a:lin ang="5400000" scaled="1"/>
          </a:gradFill>
        </p:spPr>
        <p:txBody>
          <a:bodyPr/>
          <a:lstStyle/>
          <a:p>
            <a:r>
              <a:rPr lang="en-GB" dirty="0">
                <a:solidFill>
                  <a:srgbClr val="FFFF00"/>
                </a:solidFill>
              </a:rPr>
              <a:t>Seeking answers to questions about the Universe</a:t>
            </a:r>
          </a:p>
          <a:p>
            <a:r>
              <a:rPr lang="en-GB" dirty="0">
                <a:solidFill>
                  <a:srgbClr val="FFFF00"/>
                </a:solidFill>
              </a:rPr>
              <a:t>Advancing the frontiers of technology</a:t>
            </a:r>
          </a:p>
          <a:p>
            <a:r>
              <a:rPr lang="en-GB" dirty="0">
                <a:solidFill>
                  <a:srgbClr val="FFFF00"/>
                </a:solidFill>
              </a:rPr>
              <a:t>Training the scientists of tomorrow</a:t>
            </a:r>
          </a:p>
          <a:p>
            <a:r>
              <a:rPr lang="en-GB" dirty="0">
                <a:solidFill>
                  <a:srgbClr val="FFFF00"/>
                </a:solidFill>
              </a:rPr>
              <a:t>Bringing nations together through science</a:t>
            </a:r>
          </a:p>
        </p:txBody>
      </p:sp>
      <p:sp>
        <p:nvSpPr>
          <p:cNvPr id="2" name="Slide Number Placeholder 1"/>
          <p:cNvSpPr>
            <a:spLocks noGrp="1"/>
          </p:cNvSpPr>
          <p:nvPr>
            <p:ph type="sldNum" sz="quarter" idx="11"/>
          </p:nvPr>
        </p:nvSpPr>
        <p:spPr/>
        <p:txBody>
          <a:bodyPr/>
          <a:lstStyle/>
          <a:p>
            <a:pPr>
              <a:defRPr/>
            </a:pPr>
            <a:fld id="{AC1CE3F7-31BF-490B-BFAA-FB5F435B80E9}" type="slidenum">
              <a:rPr lang="en-US" smtClean="0"/>
              <a:pPr>
                <a:defRPr/>
              </a:pPr>
              <a:t>3</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lide Number Placeholder 3"/>
          <p:cNvSpPr>
            <a:spLocks noGrp="1"/>
          </p:cNvSpPr>
          <p:nvPr>
            <p:ph type="sldNum" sz="quarter" idx="4294967295"/>
          </p:nvPr>
        </p:nvSpPr>
        <p:spPr>
          <a:xfrm>
            <a:off x="8763000" y="6553200"/>
            <a:ext cx="355600" cy="277813"/>
          </a:xfrm>
          <a:prstGeom prst="rect">
            <a:avLst/>
          </a:prstGeom>
        </p:spPr>
        <p:txBody>
          <a:bodyPr/>
          <a:lstStyle/>
          <a:p>
            <a:pPr>
              <a:defRPr/>
            </a:pPr>
            <a:fld id="{28A08FD1-8815-45BE-8C48-1B22CEF13E19}" type="slidenum">
              <a:rPr lang="en-US"/>
              <a:pPr>
                <a:defRPr/>
              </a:pPr>
              <a:t>30</a:t>
            </a:fld>
            <a:endParaRPr lang="en-US" dirty="0"/>
          </a:p>
        </p:txBody>
      </p:sp>
      <p:sp>
        <p:nvSpPr>
          <p:cNvPr id="308227" name="Rectangle 3"/>
          <p:cNvSpPr>
            <a:spLocks noGrp="1" noChangeArrowheads="1"/>
          </p:cNvSpPr>
          <p:nvPr>
            <p:ph type="title"/>
          </p:nvPr>
        </p:nvSpPr>
        <p:spPr>
          <a:xfrm>
            <a:off x="0" y="76200"/>
            <a:ext cx="9036050" cy="685800"/>
          </a:xfrm>
        </p:spPr>
        <p:txBody>
          <a:bodyPr/>
          <a:lstStyle/>
          <a:p>
            <a:pPr>
              <a:lnSpc>
                <a:spcPct val="80000"/>
              </a:lnSpc>
            </a:pPr>
            <a:r>
              <a:rPr lang="en-GB" sz="2400" dirty="0"/>
              <a:t>Potential of CERN technologies in non-HEP application domains</a:t>
            </a:r>
            <a:r>
              <a:rPr lang="en-US" sz="3000" dirty="0"/>
              <a:t> </a:t>
            </a:r>
          </a:p>
        </p:txBody>
      </p:sp>
      <p:pic>
        <p:nvPicPr>
          <p:cNvPr id="308232" name="Picture 8" descr="new-3"/>
          <p:cNvPicPr>
            <a:picLocks noChangeAspect="1" noChangeArrowheads="1"/>
          </p:cNvPicPr>
          <p:nvPr/>
        </p:nvPicPr>
        <p:blipFill>
          <a:blip r:embed="rId3"/>
          <a:srcRect/>
          <a:stretch>
            <a:fillRect/>
          </a:stretch>
        </p:blipFill>
        <p:spPr bwMode="auto">
          <a:xfrm>
            <a:off x="7315200" y="914400"/>
            <a:ext cx="1673225" cy="4114800"/>
          </a:xfrm>
          <a:prstGeom prst="rect">
            <a:avLst/>
          </a:prstGeom>
          <a:noFill/>
          <a:ln w="38100">
            <a:solidFill>
              <a:schemeClr val="hlink"/>
            </a:solidFill>
            <a:miter lim="800000"/>
            <a:headEnd/>
            <a:tailEnd/>
          </a:ln>
        </p:spPr>
      </p:pic>
      <p:pic>
        <p:nvPicPr>
          <p:cNvPr id="308233" name="Picture 9" descr="ecable"/>
          <p:cNvPicPr>
            <a:picLocks noChangeAspect="1" noChangeArrowheads="1"/>
          </p:cNvPicPr>
          <p:nvPr/>
        </p:nvPicPr>
        <p:blipFill>
          <a:blip r:embed="rId4" cstate="print"/>
          <a:srcRect/>
          <a:stretch>
            <a:fillRect/>
          </a:stretch>
        </p:blipFill>
        <p:spPr bwMode="auto">
          <a:xfrm>
            <a:off x="7239000" y="5175250"/>
            <a:ext cx="1828800" cy="658813"/>
          </a:xfrm>
          <a:prstGeom prst="rect">
            <a:avLst/>
          </a:prstGeom>
          <a:noFill/>
          <a:ln w="38100">
            <a:solidFill>
              <a:schemeClr val="hlink"/>
            </a:solidFill>
            <a:miter lim="800000"/>
            <a:headEnd/>
            <a:tailEnd/>
          </a:ln>
        </p:spPr>
      </p:pic>
      <p:sp>
        <p:nvSpPr>
          <p:cNvPr id="308234" name="Line 10"/>
          <p:cNvSpPr>
            <a:spLocks noChangeShapeType="1"/>
          </p:cNvSpPr>
          <p:nvPr/>
        </p:nvSpPr>
        <p:spPr bwMode="auto">
          <a:xfrm flipV="1">
            <a:off x="3048000" y="2457450"/>
            <a:ext cx="3810000" cy="9525"/>
          </a:xfrm>
          <a:prstGeom prst="line">
            <a:avLst/>
          </a:prstGeom>
          <a:noFill/>
          <a:ln w="19050">
            <a:solidFill>
              <a:srgbClr val="99CCFF"/>
            </a:solidFill>
            <a:round/>
            <a:headEnd/>
            <a:tailEnd/>
          </a:ln>
          <a:effectLst/>
        </p:spPr>
        <p:txBody>
          <a:bodyPr wrap="none" anchor="ctr"/>
          <a:lstStyle/>
          <a:p>
            <a:endParaRPr lang="en-GB"/>
          </a:p>
        </p:txBody>
      </p:sp>
      <p:sp>
        <p:nvSpPr>
          <p:cNvPr id="308235" name="Rectangle 11"/>
          <p:cNvSpPr>
            <a:spLocks noChangeArrowheads="1"/>
          </p:cNvSpPr>
          <p:nvPr/>
        </p:nvSpPr>
        <p:spPr bwMode="auto">
          <a:xfrm>
            <a:off x="381000" y="1847850"/>
            <a:ext cx="2362200" cy="4267200"/>
          </a:xfrm>
          <a:prstGeom prst="rect">
            <a:avLst/>
          </a:prstGeom>
          <a:solidFill>
            <a:schemeClr val="bg2"/>
          </a:solidFill>
          <a:ln w="9525">
            <a:noFill/>
            <a:miter lim="800000"/>
            <a:headEnd/>
            <a:tailEnd/>
          </a:ln>
          <a:effectLst/>
        </p:spPr>
        <p:txBody>
          <a:bodyPr wrap="none"/>
          <a:lstStyle/>
          <a:p>
            <a:pPr eaLnBrk="1" hangingPunct="1">
              <a:lnSpc>
                <a:spcPct val="100000"/>
              </a:lnSpc>
            </a:pPr>
            <a:endParaRPr lang="en-GB">
              <a:latin typeface="Arial" charset="0"/>
            </a:endParaRPr>
          </a:p>
        </p:txBody>
      </p:sp>
      <p:sp>
        <p:nvSpPr>
          <p:cNvPr id="308236" name="Rectangle 12"/>
          <p:cNvSpPr>
            <a:spLocks noChangeArrowheads="1"/>
          </p:cNvSpPr>
          <p:nvPr/>
        </p:nvSpPr>
        <p:spPr bwMode="auto">
          <a:xfrm rot="16200000">
            <a:off x="44450" y="4057650"/>
            <a:ext cx="1676400" cy="762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400">
                <a:latin typeface="Arial" charset="0"/>
              </a:rPr>
              <a:t>Energy &amp; Environment</a:t>
            </a:r>
          </a:p>
        </p:txBody>
      </p:sp>
      <p:sp>
        <p:nvSpPr>
          <p:cNvPr id="308237" name="AutoShape 13"/>
          <p:cNvSpPr>
            <a:spLocks noChangeArrowheads="1"/>
          </p:cNvSpPr>
          <p:nvPr/>
        </p:nvSpPr>
        <p:spPr bwMode="auto">
          <a:xfrm rot="16200000" flipH="1">
            <a:off x="1257300" y="3714750"/>
            <a:ext cx="3276600" cy="304800"/>
          </a:xfrm>
          <a:prstGeom prst="triangle">
            <a:avLst>
              <a:gd name="adj" fmla="val 50000"/>
            </a:avLst>
          </a:prstGeom>
          <a:solidFill>
            <a:schemeClr val="hlink"/>
          </a:solidFill>
          <a:ln w="9525" algn="ctr">
            <a:noFill/>
            <a:miter lim="800000"/>
            <a:headEnd/>
            <a:tailEnd/>
          </a:ln>
          <a:effectLst/>
        </p:spPr>
        <p:txBody>
          <a:bodyPr wrap="none" anchor="ctr"/>
          <a:lstStyle/>
          <a:p>
            <a:endParaRPr lang="en-GB"/>
          </a:p>
        </p:txBody>
      </p:sp>
      <p:sp>
        <p:nvSpPr>
          <p:cNvPr id="308238" name="Rectangle 14"/>
          <p:cNvSpPr>
            <a:spLocks noChangeArrowheads="1"/>
          </p:cNvSpPr>
          <p:nvPr/>
        </p:nvSpPr>
        <p:spPr bwMode="auto">
          <a:xfrm rot="16200000">
            <a:off x="318293" y="2336007"/>
            <a:ext cx="1128713" cy="762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400">
                <a:latin typeface="Arial" charset="0"/>
              </a:rPr>
              <a:t>Health &amp; Lifesc.</a:t>
            </a:r>
          </a:p>
        </p:txBody>
      </p:sp>
      <p:sp>
        <p:nvSpPr>
          <p:cNvPr id="308239" name="Rectangle 15"/>
          <p:cNvSpPr>
            <a:spLocks noChangeArrowheads="1"/>
          </p:cNvSpPr>
          <p:nvPr/>
        </p:nvSpPr>
        <p:spPr bwMode="auto">
          <a:xfrm>
            <a:off x="1143000" y="1998663"/>
            <a:ext cx="1127125" cy="458787"/>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Detectors</a:t>
            </a:r>
          </a:p>
        </p:txBody>
      </p:sp>
      <p:sp>
        <p:nvSpPr>
          <p:cNvPr id="308240" name="Rectangle 16"/>
          <p:cNvSpPr>
            <a:spLocks noChangeArrowheads="1"/>
          </p:cNvSpPr>
          <p:nvPr/>
        </p:nvSpPr>
        <p:spPr bwMode="auto">
          <a:xfrm>
            <a:off x="1143000" y="248920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Electronics</a:t>
            </a:r>
          </a:p>
        </p:txBody>
      </p:sp>
      <p:sp>
        <p:nvSpPr>
          <p:cNvPr id="308241" name="Rectangle 17"/>
          <p:cNvSpPr>
            <a:spLocks noChangeArrowheads="1"/>
          </p:cNvSpPr>
          <p:nvPr/>
        </p:nvSpPr>
        <p:spPr bwMode="auto">
          <a:xfrm>
            <a:off x="1143000" y="347345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dirty="0" smtClean="0">
                <a:latin typeface="Arial" charset="0"/>
              </a:rPr>
              <a:t>Energy Storage</a:t>
            </a:r>
            <a:endParaRPr lang="en-US" sz="1200" b="0" dirty="0">
              <a:latin typeface="Arial" charset="0"/>
            </a:endParaRPr>
          </a:p>
        </p:txBody>
      </p:sp>
      <p:sp>
        <p:nvSpPr>
          <p:cNvPr id="308242" name="Rectangle 18"/>
          <p:cNvSpPr>
            <a:spLocks noChangeArrowheads="1"/>
          </p:cNvSpPr>
          <p:nvPr/>
        </p:nvSpPr>
        <p:spPr bwMode="auto">
          <a:xfrm>
            <a:off x="1143000" y="3965575"/>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Renewable Energy</a:t>
            </a:r>
          </a:p>
        </p:txBody>
      </p:sp>
      <p:sp>
        <p:nvSpPr>
          <p:cNvPr id="308243" name="Rectangle 19"/>
          <p:cNvSpPr>
            <a:spLocks noChangeArrowheads="1"/>
          </p:cNvSpPr>
          <p:nvPr/>
        </p:nvSpPr>
        <p:spPr bwMode="auto">
          <a:xfrm>
            <a:off x="1143000" y="2981325"/>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dirty="0" smtClean="0">
                <a:latin typeface="Arial" charset="0"/>
              </a:rPr>
              <a:t>Therapy / </a:t>
            </a:r>
          </a:p>
          <a:p>
            <a:pPr algn="l" eaLnBrk="1" hangingPunct="1">
              <a:lnSpc>
                <a:spcPct val="100000"/>
              </a:lnSpc>
              <a:spcBef>
                <a:spcPct val="20000"/>
              </a:spcBef>
              <a:buSzPct val="100000"/>
              <a:buFont typeface="Wingdings" pitchFamily="2" charset="2"/>
              <a:buNone/>
            </a:pPr>
            <a:r>
              <a:rPr lang="en-US" sz="1200" b="0" dirty="0" smtClean="0">
                <a:latin typeface="Arial" charset="0"/>
              </a:rPr>
              <a:t>Isotopes</a:t>
            </a:r>
            <a:endParaRPr lang="en-US" sz="1200" b="0" dirty="0">
              <a:latin typeface="Arial" charset="0"/>
            </a:endParaRPr>
          </a:p>
        </p:txBody>
      </p:sp>
      <p:sp>
        <p:nvSpPr>
          <p:cNvPr id="308244" name="Rectangle 20"/>
          <p:cNvSpPr>
            <a:spLocks noChangeArrowheads="1"/>
          </p:cNvSpPr>
          <p:nvPr/>
        </p:nvSpPr>
        <p:spPr bwMode="auto">
          <a:xfrm>
            <a:off x="1143000" y="445770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Thermal Insulation</a:t>
            </a:r>
          </a:p>
        </p:txBody>
      </p:sp>
      <p:sp>
        <p:nvSpPr>
          <p:cNvPr id="308245" name="Rectangle 21"/>
          <p:cNvSpPr>
            <a:spLocks noChangeArrowheads="1"/>
          </p:cNvSpPr>
          <p:nvPr/>
        </p:nvSpPr>
        <p:spPr bwMode="auto">
          <a:xfrm>
            <a:off x="3048000" y="814388"/>
            <a:ext cx="3810000" cy="1109662"/>
          </a:xfrm>
          <a:prstGeom prst="rect">
            <a:avLst/>
          </a:prstGeom>
          <a:solidFill>
            <a:schemeClr val="bg2"/>
          </a:solidFill>
          <a:ln w="9525" algn="ctr">
            <a:noFill/>
            <a:miter lim="800000"/>
            <a:headEnd/>
            <a:tailEnd/>
          </a:ln>
          <a:effectLst/>
        </p:spPr>
        <p:txBody>
          <a:bodyPr wrap="none"/>
          <a:lstStyle/>
          <a:p>
            <a:pPr eaLnBrk="1" hangingPunct="1">
              <a:lnSpc>
                <a:spcPct val="100000"/>
              </a:lnSpc>
            </a:pPr>
            <a:endParaRPr lang="en-GB" sz="1800">
              <a:latin typeface="Arial" charset="0"/>
            </a:endParaRPr>
          </a:p>
        </p:txBody>
      </p:sp>
      <p:sp>
        <p:nvSpPr>
          <p:cNvPr id="308246" name="Rectangle 22"/>
          <p:cNvSpPr>
            <a:spLocks noChangeArrowheads="1"/>
          </p:cNvSpPr>
          <p:nvPr/>
        </p:nvSpPr>
        <p:spPr bwMode="auto">
          <a:xfrm rot="16200000">
            <a:off x="2743200"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dirty="0">
                <a:latin typeface="Arial" charset="0"/>
              </a:rPr>
              <a:t>Detectors</a:t>
            </a:r>
          </a:p>
        </p:txBody>
      </p:sp>
      <p:sp>
        <p:nvSpPr>
          <p:cNvPr id="308247" name="Rectangle 23"/>
          <p:cNvSpPr>
            <a:spLocks noChangeArrowheads="1"/>
          </p:cNvSpPr>
          <p:nvPr/>
        </p:nvSpPr>
        <p:spPr bwMode="auto">
          <a:xfrm rot="16200000">
            <a:off x="3233057"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dirty="0">
                <a:latin typeface="Arial" charset="0"/>
              </a:rPr>
              <a:t>Electronics</a:t>
            </a:r>
          </a:p>
        </p:txBody>
      </p:sp>
      <p:sp>
        <p:nvSpPr>
          <p:cNvPr id="308248" name="Rectangle 24"/>
          <p:cNvSpPr>
            <a:spLocks noChangeArrowheads="1"/>
          </p:cNvSpPr>
          <p:nvPr/>
        </p:nvSpPr>
        <p:spPr bwMode="auto">
          <a:xfrm rot="16200000">
            <a:off x="3722914"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IT</a:t>
            </a:r>
          </a:p>
        </p:txBody>
      </p:sp>
      <p:sp>
        <p:nvSpPr>
          <p:cNvPr id="308249" name="Rectangle 25"/>
          <p:cNvSpPr>
            <a:spLocks noChangeArrowheads="1"/>
          </p:cNvSpPr>
          <p:nvPr/>
        </p:nvSpPr>
        <p:spPr bwMode="auto">
          <a:xfrm rot="16200000">
            <a:off x="4212771"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a:latin typeface="Arial" charset="0"/>
              </a:rPr>
              <a:t>Accelerator</a:t>
            </a:r>
          </a:p>
        </p:txBody>
      </p:sp>
      <p:sp>
        <p:nvSpPr>
          <p:cNvPr id="308250" name="Rectangle 26"/>
          <p:cNvSpPr>
            <a:spLocks noChangeArrowheads="1"/>
          </p:cNvSpPr>
          <p:nvPr/>
        </p:nvSpPr>
        <p:spPr bwMode="auto">
          <a:xfrm rot="16200000">
            <a:off x="4702628" y="116205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dirty="0">
                <a:latin typeface="Arial" charset="0"/>
              </a:rPr>
              <a:t>Magnets</a:t>
            </a:r>
          </a:p>
        </p:txBody>
      </p:sp>
      <p:sp>
        <p:nvSpPr>
          <p:cNvPr id="308251" name="Rectangle 27"/>
          <p:cNvSpPr>
            <a:spLocks noChangeArrowheads="1"/>
          </p:cNvSpPr>
          <p:nvPr/>
        </p:nvSpPr>
        <p:spPr bwMode="auto">
          <a:xfrm rot="16200000">
            <a:off x="5192485" y="1113064"/>
            <a:ext cx="990600" cy="478971"/>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dirty="0" smtClean="0">
                <a:latin typeface="Arial" charset="0"/>
              </a:rPr>
              <a:t>Material</a:t>
            </a:r>
          </a:p>
          <a:p>
            <a:pPr eaLnBrk="1" hangingPunct="1">
              <a:lnSpc>
                <a:spcPct val="100000"/>
              </a:lnSpc>
              <a:spcBef>
                <a:spcPct val="20000"/>
              </a:spcBef>
              <a:buSzPct val="100000"/>
              <a:buFont typeface="Wingdings" pitchFamily="2" charset="2"/>
              <a:buNone/>
            </a:pPr>
            <a:r>
              <a:rPr lang="en-US" sz="1200" b="0" dirty="0" smtClean="0">
                <a:latin typeface="Arial" charset="0"/>
              </a:rPr>
              <a:t>Mechanics</a:t>
            </a:r>
            <a:endParaRPr lang="en-US" sz="1200" b="0" dirty="0">
              <a:latin typeface="Arial" charset="0"/>
            </a:endParaRPr>
          </a:p>
        </p:txBody>
      </p:sp>
      <p:sp>
        <p:nvSpPr>
          <p:cNvPr id="308252" name="Text Box 28"/>
          <p:cNvSpPr txBox="1">
            <a:spLocks noChangeArrowheads="1"/>
          </p:cNvSpPr>
          <p:nvPr/>
        </p:nvSpPr>
        <p:spPr bwMode="auto">
          <a:xfrm>
            <a:off x="3048000" y="19367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53" name="Text Box 29"/>
          <p:cNvSpPr txBox="1">
            <a:spLocks noChangeArrowheads="1"/>
          </p:cNvSpPr>
          <p:nvPr/>
        </p:nvSpPr>
        <p:spPr bwMode="auto">
          <a:xfrm>
            <a:off x="4495800" y="29908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54" name="Text Box 30"/>
          <p:cNvSpPr txBox="1">
            <a:spLocks noChangeArrowheads="1"/>
          </p:cNvSpPr>
          <p:nvPr/>
        </p:nvSpPr>
        <p:spPr bwMode="auto">
          <a:xfrm>
            <a:off x="3962400" y="19367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55" name="Text Box 31"/>
          <p:cNvSpPr txBox="1">
            <a:spLocks noChangeArrowheads="1"/>
          </p:cNvSpPr>
          <p:nvPr/>
        </p:nvSpPr>
        <p:spPr bwMode="auto">
          <a:xfrm>
            <a:off x="4933950" y="29908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56" name="Text Box 32"/>
          <p:cNvSpPr txBox="1">
            <a:spLocks noChangeArrowheads="1"/>
          </p:cNvSpPr>
          <p:nvPr/>
        </p:nvSpPr>
        <p:spPr bwMode="auto">
          <a:xfrm>
            <a:off x="5448300" y="29908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57" name="Text Box 33"/>
          <p:cNvSpPr txBox="1">
            <a:spLocks noChangeArrowheads="1"/>
          </p:cNvSpPr>
          <p:nvPr/>
        </p:nvSpPr>
        <p:spPr bwMode="auto">
          <a:xfrm>
            <a:off x="3962400" y="24574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58" name="Text Box 34"/>
          <p:cNvSpPr txBox="1">
            <a:spLocks noChangeArrowheads="1"/>
          </p:cNvSpPr>
          <p:nvPr/>
        </p:nvSpPr>
        <p:spPr bwMode="auto">
          <a:xfrm>
            <a:off x="4905375" y="39766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0" name="Text Box 36"/>
          <p:cNvSpPr txBox="1">
            <a:spLocks noChangeArrowheads="1"/>
          </p:cNvSpPr>
          <p:nvPr/>
        </p:nvSpPr>
        <p:spPr bwMode="auto">
          <a:xfrm>
            <a:off x="5410200" y="441960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61" name="Text Box 37"/>
          <p:cNvSpPr txBox="1">
            <a:spLocks noChangeArrowheads="1"/>
          </p:cNvSpPr>
          <p:nvPr/>
        </p:nvSpPr>
        <p:spPr bwMode="auto">
          <a:xfrm>
            <a:off x="4495800" y="4941094"/>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62" name="Text Box 38"/>
          <p:cNvSpPr txBox="1">
            <a:spLocks noChangeArrowheads="1"/>
          </p:cNvSpPr>
          <p:nvPr/>
        </p:nvSpPr>
        <p:spPr bwMode="auto">
          <a:xfrm>
            <a:off x="4914900" y="4941094"/>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3" name="Rectangle 39"/>
          <p:cNvSpPr>
            <a:spLocks noChangeArrowheads="1"/>
          </p:cNvSpPr>
          <p:nvPr/>
        </p:nvSpPr>
        <p:spPr bwMode="auto">
          <a:xfrm rot="16200000">
            <a:off x="591344" y="5290344"/>
            <a:ext cx="582612" cy="762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400">
                <a:latin typeface="Arial" charset="0"/>
              </a:rPr>
              <a:t>Eng.</a:t>
            </a:r>
          </a:p>
        </p:txBody>
      </p:sp>
      <p:sp>
        <p:nvSpPr>
          <p:cNvPr id="308264" name="Rectangle 40"/>
          <p:cNvSpPr>
            <a:spLocks noChangeArrowheads="1"/>
          </p:cNvSpPr>
          <p:nvPr/>
        </p:nvSpPr>
        <p:spPr bwMode="auto">
          <a:xfrm>
            <a:off x="1143000" y="5441950"/>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dirty="0" smtClean="0">
                <a:latin typeface="Arial" charset="0"/>
              </a:rPr>
              <a:t>Industrial processes</a:t>
            </a:r>
            <a:endParaRPr lang="en-US" sz="1200" b="0" dirty="0">
              <a:latin typeface="Arial" charset="0"/>
            </a:endParaRPr>
          </a:p>
        </p:txBody>
      </p:sp>
      <p:sp>
        <p:nvSpPr>
          <p:cNvPr id="308266" name="Rectangle 42"/>
          <p:cNvSpPr>
            <a:spLocks noChangeArrowheads="1"/>
          </p:cNvSpPr>
          <p:nvPr/>
        </p:nvSpPr>
        <p:spPr bwMode="auto">
          <a:xfrm rot="16200000">
            <a:off x="5682342" y="1151163"/>
            <a:ext cx="990600" cy="402774"/>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dirty="0" smtClean="0">
                <a:latin typeface="Arial" charset="0"/>
              </a:rPr>
              <a:t>Vacuum</a:t>
            </a:r>
          </a:p>
          <a:p>
            <a:pPr eaLnBrk="1" hangingPunct="1">
              <a:lnSpc>
                <a:spcPct val="100000"/>
              </a:lnSpc>
              <a:spcBef>
                <a:spcPct val="20000"/>
              </a:spcBef>
              <a:buSzPct val="100000"/>
              <a:buFont typeface="Wingdings" pitchFamily="2" charset="2"/>
              <a:buNone/>
            </a:pPr>
            <a:r>
              <a:rPr lang="en-US" sz="1200" b="0" dirty="0" smtClean="0">
                <a:latin typeface="Arial" charset="0"/>
              </a:rPr>
              <a:t>Technology</a:t>
            </a:r>
            <a:endParaRPr lang="en-US" sz="1200" b="0" dirty="0">
              <a:latin typeface="Arial" charset="0"/>
            </a:endParaRPr>
          </a:p>
        </p:txBody>
      </p:sp>
      <p:sp>
        <p:nvSpPr>
          <p:cNvPr id="308268" name="Text Box 44"/>
          <p:cNvSpPr txBox="1">
            <a:spLocks noChangeArrowheads="1"/>
          </p:cNvSpPr>
          <p:nvPr/>
        </p:nvSpPr>
        <p:spPr bwMode="auto">
          <a:xfrm>
            <a:off x="5915025" y="441960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69" name="Text Box 45"/>
          <p:cNvSpPr txBox="1">
            <a:spLocks noChangeArrowheads="1"/>
          </p:cNvSpPr>
          <p:nvPr/>
        </p:nvSpPr>
        <p:spPr bwMode="auto">
          <a:xfrm>
            <a:off x="4972050" y="5484019"/>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70" name="Line 46"/>
          <p:cNvSpPr>
            <a:spLocks noChangeShapeType="1"/>
          </p:cNvSpPr>
          <p:nvPr/>
        </p:nvSpPr>
        <p:spPr bwMode="auto">
          <a:xfrm>
            <a:off x="3048000" y="2944813"/>
            <a:ext cx="3810000" cy="3175"/>
          </a:xfrm>
          <a:prstGeom prst="line">
            <a:avLst/>
          </a:prstGeom>
          <a:noFill/>
          <a:ln w="19050">
            <a:solidFill>
              <a:srgbClr val="99CCFF"/>
            </a:solidFill>
            <a:round/>
            <a:headEnd/>
            <a:tailEnd/>
          </a:ln>
          <a:effectLst/>
        </p:spPr>
        <p:txBody>
          <a:bodyPr wrap="none" anchor="ctr"/>
          <a:lstStyle/>
          <a:p>
            <a:endParaRPr lang="en-GB"/>
          </a:p>
        </p:txBody>
      </p:sp>
      <p:sp>
        <p:nvSpPr>
          <p:cNvPr id="308271" name="Line 47"/>
          <p:cNvSpPr>
            <a:spLocks noChangeShapeType="1"/>
          </p:cNvSpPr>
          <p:nvPr/>
        </p:nvSpPr>
        <p:spPr bwMode="auto">
          <a:xfrm flipV="1">
            <a:off x="3048000" y="3440113"/>
            <a:ext cx="3810000" cy="26987"/>
          </a:xfrm>
          <a:prstGeom prst="line">
            <a:avLst/>
          </a:prstGeom>
          <a:noFill/>
          <a:ln w="19050">
            <a:solidFill>
              <a:srgbClr val="99CCFF"/>
            </a:solidFill>
            <a:round/>
            <a:headEnd/>
            <a:tailEnd/>
          </a:ln>
          <a:effectLst/>
        </p:spPr>
        <p:txBody>
          <a:bodyPr wrap="none" anchor="ctr"/>
          <a:lstStyle/>
          <a:p>
            <a:endParaRPr lang="en-GB"/>
          </a:p>
        </p:txBody>
      </p:sp>
      <p:sp>
        <p:nvSpPr>
          <p:cNvPr id="308272" name="Line 48"/>
          <p:cNvSpPr>
            <a:spLocks noChangeShapeType="1"/>
          </p:cNvSpPr>
          <p:nvPr/>
        </p:nvSpPr>
        <p:spPr bwMode="auto">
          <a:xfrm flipV="1">
            <a:off x="3048000" y="3932238"/>
            <a:ext cx="3810000" cy="15875"/>
          </a:xfrm>
          <a:prstGeom prst="line">
            <a:avLst/>
          </a:prstGeom>
          <a:noFill/>
          <a:ln w="19050">
            <a:solidFill>
              <a:srgbClr val="99CCFF"/>
            </a:solidFill>
            <a:round/>
            <a:headEnd/>
            <a:tailEnd/>
          </a:ln>
          <a:effectLst/>
        </p:spPr>
        <p:txBody>
          <a:bodyPr wrap="none" anchor="ctr"/>
          <a:lstStyle/>
          <a:p>
            <a:endParaRPr lang="en-GB"/>
          </a:p>
        </p:txBody>
      </p:sp>
      <p:sp>
        <p:nvSpPr>
          <p:cNvPr id="308273" name="Line 49"/>
          <p:cNvSpPr>
            <a:spLocks noChangeShapeType="1"/>
          </p:cNvSpPr>
          <p:nvPr/>
        </p:nvSpPr>
        <p:spPr bwMode="auto">
          <a:xfrm flipV="1">
            <a:off x="3048000" y="4424363"/>
            <a:ext cx="3810000" cy="14287"/>
          </a:xfrm>
          <a:prstGeom prst="line">
            <a:avLst/>
          </a:prstGeom>
          <a:noFill/>
          <a:ln w="19050">
            <a:solidFill>
              <a:srgbClr val="99CCFF"/>
            </a:solidFill>
            <a:round/>
            <a:headEnd/>
            <a:tailEnd/>
          </a:ln>
          <a:effectLst/>
        </p:spPr>
        <p:txBody>
          <a:bodyPr wrap="none" anchor="ctr"/>
          <a:lstStyle/>
          <a:p>
            <a:endParaRPr lang="en-GB"/>
          </a:p>
        </p:txBody>
      </p:sp>
      <p:sp>
        <p:nvSpPr>
          <p:cNvPr id="308274" name="Line 50"/>
          <p:cNvSpPr>
            <a:spLocks noChangeShapeType="1"/>
          </p:cNvSpPr>
          <p:nvPr/>
        </p:nvSpPr>
        <p:spPr bwMode="auto">
          <a:xfrm>
            <a:off x="3048000" y="4938713"/>
            <a:ext cx="3810000" cy="11112"/>
          </a:xfrm>
          <a:prstGeom prst="line">
            <a:avLst/>
          </a:prstGeom>
          <a:noFill/>
          <a:ln w="19050">
            <a:solidFill>
              <a:srgbClr val="99CCFF"/>
            </a:solidFill>
            <a:round/>
            <a:headEnd/>
            <a:tailEnd/>
          </a:ln>
          <a:effectLst/>
        </p:spPr>
        <p:txBody>
          <a:bodyPr wrap="none" anchor="ctr"/>
          <a:lstStyle/>
          <a:p>
            <a:endParaRPr lang="en-GB"/>
          </a:p>
        </p:txBody>
      </p:sp>
      <p:sp>
        <p:nvSpPr>
          <p:cNvPr id="308275" name="Line 51"/>
          <p:cNvSpPr>
            <a:spLocks noChangeShapeType="1"/>
          </p:cNvSpPr>
          <p:nvPr/>
        </p:nvSpPr>
        <p:spPr bwMode="auto">
          <a:xfrm flipV="1">
            <a:off x="3048000" y="5408613"/>
            <a:ext cx="3781425" cy="15875"/>
          </a:xfrm>
          <a:prstGeom prst="line">
            <a:avLst/>
          </a:prstGeom>
          <a:noFill/>
          <a:ln w="19050">
            <a:solidFill>
              <a:srgbClr val="99CCFF"/>
            </a:solidFill>
            <a:round/>
            <a:headEnd/>
            <a:tailEnd/>
          </a:ln>
          <a:effectLst/>
        </p:spPr>
        <p:txBody>
          <a:bodyPr wrap="none" anchor="ctr"/>
          <a:lstStyle/>
          <a:p>
            <a:endParaRPr lang="en-GB"/>
          </a:p>
        </p:txBody>
      </p:sp>
      <p:sp>
        <p:nvSpPr>
          <p:cNvPr id="308276" name="Line 52"/>
          <p:cNvSpPr>
            <a:spLocks noChangeShapeType="1"/>
          </p:cNvSpPr>
          <p:nvPr/>
        </p:nvSpPr>
        <p:spPr bwMode="auto">
          <a:xfrm flipH="1">
            <a:off x="3429000" y="1924050"/>
            <a:ext cx="4762" cy="4191000"/>
          </a:xfrm>
          <a:prstGeom prst="line">
            <a:avLst/>
          </a:prstGeom>
          <a:noFill/>
          <a:ln w="19050">
            <a:solidFill>
              <a:srgbClr val="99CCFF"/>
            </a:solidFill>
            <a:round/>
            <a:headEnd/>
            <a:tailEnd/>
          </a:ln>
          <a:effectLst/>
        </p:spPr>
        <p:txBody>
          <a:bodyPr wrap="none" anchor="ctr"/>
          <a:lstStyle/>
          <a:p>
            <a:endParaRPr lang="en-GB"/>
          </a:p>
        </p:txBody>
      </p:sp>
      <p:sp>
        <p:nvSpPr>
          <p:cNvPr id="308277" name="Line 53"/>
          <p:cNvSpPr>
            <a:spLocks noChangeShapeType="1"/>
          </p:cNvSpPr>
          <p:nvPr/>
        </p:nvSpPr>
        <p:spPr bwMode="auto">
          <a:xfrm>
            <a:off x="3886200"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78" name="Line 54"/>
          <p:cNvSpPr>
            <a:spLocks noChangeShapeType="1"/>
          </p:cNvSpPr>
          <p:nvPr/>
        </p:nvSpPr>
        <p:spPr bwMode="auto">
          <a:xfrm>
            <a:off x="4457700"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79" name="Line 55"/>
          <p:cNvSpPr>
            <a:spLocks noChangeShapeType="1"/>
          </p:cNvSpPr>
          <p:nvPr/>
        </p:nvSpPr>
        <p:spPr bwMode="auto">
          <a:xfrm>
            <a:off x="4931569"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80" name="Line 56"/>
          <p:cNvSpPr>
            <a:spLocks noChangeShapeType="1"/>
          </p:cNvSpPr>
          <p:nvPr/>
        </p:nvSpPr>
        <p:spPr bwMode="auto">
          <a:xfrm>
            <a:off x="5405438" y="1924050"/>
            <a:ext cx="0" cy="4191000"/>
          </a:xfrm>
          <a:prstGeom prst="line">
            <a:avLst/>
          </a:prstGeom>
          <a:noFill/>
          <a:ln w="19050">
            <a:solidFill>
              <a:srgbClr val="99CCFF"/>
            </a:solidFill>
            <a:round/>
            <a:headEnd/>
            <a:tailEnd/>
          </a:ln>
          <a:effectLst/>
        </p:spPr>
        <p:txBody>
          <a:bodyPr wrap="none" anchor="ctr"/>
          <a:lstStyle/>
          <a:p>
            <a:endParaRPr lang="en-GB"/>
          </a:p>
        </p:txBody>
      </p:sp>
      <p:sp>
        <p:nvSpPr>
          <p:cNvPr id="308281" name="Line 57"/>
          <p:cNvSpPr>
            <a:spLocks noChangeShapeType="1"/>
          </p:cNvSpPr>
          <p:nvPr/>
        </p:nvSpPr>
        <p:spPr bwMode="auto">
          <a:xfrm flipH="1">
            <a:off x="5879307" y="1924050"/>
            <a:ext cx="47625" cy="4191000"/>
          </a:xfrm>
          <a:prstGeom prst="line">
            <a:avLst/>
          </a:prstGeom>
          <a:noFill/>
          <a:ln w="19050">
            <a:solidFill>
              <a:srgbClr val="99CCFF"/>
            </a:solidFill>
            <a:round/>
            <a:headEnd/>
            <a:tailEnd/>
          </a:ln>
          <a:effectLst/>
        </p:spPr>
        <p:txBody>
          <a:bodyPr wrap="none" anchor="ctr"/>
          <a:lstStyle/>
          <a:p>
            <a:endParaRPr lang="en-GB"/>
          </a:p>
        </p:txBody>
      </p:sp>
      <p:sp>
        <p:nvSpPr>
          <p:cNvPr id="308282" name="Text Box 58"/>
          <p:cNvSpPr txBox="1">
            <a:spLocks noChangeArrowheads="1"/>
          </p:cNvSpPr>
          <p:nvPr/>
        </p:nvSpPr>
        <p:spPr bwMode="auto">
          <a:xfrm>
            <a:off x="3505200" y="24574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83" name="Text Box 59"/>
          <p:cNvSpPr txBox="1">
            <a:spLocks noChangeArrowheads="1"/>
          </p:cNvSpPr>
          <p:nvPr/>
        </p:nvSpPr>
        <p:spPr bwMode="auto">
          <a:xfrm>
            <a:off x="3581400" y="192405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a:latin typeface="Arial" charset="0"/>
                <a:sym typeface="Wingdings" pitchFamily="2" charset="2"/>
              </a:rPr>
              <a:t></a:t>
            </a:r>
          </a:p>
        </p:txBody>
      </p:sp>
      <p:sp>
        <p:nvSpPr>
          <p:cNvPr id="308284" name="Text Box 60"/>
          <p:cNvSpPr txBox="1">
            <a:spLocks noChangeArrowheads="1"/>
          </p:cNvSpPr>
          <p:nvPr/>
        </p:nvSpPr>
        <p:spPr bwMode="auto">
          <a:xfrm>
            <a:off x="5410200" y="3495675"/>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85" name="Text Box 61"/>
          <p:cNvSpPr txBox="1">
            <a:spLocks noChangeArrowheads="1"/>
          </p:cNvSpPr>
          <p:nvPr/>
        </p:nvSpPr>
        <p:spPr bwMode="auto">
          <a:xfrm>
            <a:off x="5410200" y="3976688"/>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86" name="Text Box 62"/>
          <p:cNvSpPr txBox="1">
            <a:spLocks noChangeArrowheads="1"/>
          </p:cNvSpPr>
          <p:nvPr/>
        </p:nvSpPr>
        <p:spPr bwMode="auto">
          <a:xfrm>
            <a:off x="5448300" y="5484019"/>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87" name="Text Box 63"/>
          <p:cNvSpPr txBox="1">
            <a:spLocks noChangeArrowheads="1"/>
          </p:cNvSpPr>
          <p:nvPr/>
        </p:nvSpPr>
        <p:spPr bwMode="auto">
          <a:xfrm>
            <a:off x="5915025" y="3495675"/>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88" name="Text Box 64"/>
          <p:cNvSpPr txBox="1">
            <a:spLocks noChangeArrowheads="1"/>
          </p:cNvSpPr>
          <p:nvPr/>
        </p:nvSpPr>
        <p:spPr bwMode="auto">
          <a:xfrm>
            <a:off x="5924550" y="5484019"/>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308289" name="Rectangle 65"/>
          <p:cNvSpPr>
            <a:spLocks noChangeArrowheads="1"/>
          </p:cNvSpPr>
          <p:nvPr/>
        </p:nvSpPr>
        <p:spPr bwMode="auto">
          <a:xfrm>
            <a:off x="1143000" y="4949825"/>
            <a:ext cx="1127125" cy="458788"/>
          </a:xfrm>
          <a:prstGeom prst="rect">
            <a:avLst/>
          </a:prstGeom>
          <a:solidFill>
            <a:schemeClr val="hlink"/>
          </a:solidFill>
          <a:ln w="9525" algn="ctr">
            <a:noFill/>
            <a:miter lim="800000"/>
            <a:headEnd/>
            <a:tailEnd/>
          </a:ln>
          <a:effectLst/>
        </p:spPr>
        <p:txBody>
          <a:bodyPr anchor="ctr"/>
          <a:lstStyle/>
          <a:p>
            <a:pPr algn="l" eaLnBrk="1" hangingPunct="1">
              <a:lnSpc>
                <a:spcPct val="100000"/>
              </a:lnSpc>
              <a:spcBef>
                <a:spcPct val="20000"/>
              </a:spcBef>
              <a:buSzPct val="100000"/>
              <a:buFont typeface="Wingdings" pitchFamily="2" charset="2"/>
              <a:buNone/>
            </a:pPr>
            <a:r>
              <a:rPr lang="en-US" sz="1200" b="0">
                <a:latin typeface="Arial" charset="0"/>
              </a:rPr>
              <a:t>Nuclear Waste treatment</a:t>
            </a:r>
          </a:p>
        </p:txBody>
      </p:sp>
      <p:sp>
        <p:nvSpPr>
          <p:cNvPr id="60" name="Rectangle 42"/>
          <p:cNvSpPr>
            <a:spLocks noChangeArrowheads="1"/>
          </p:cNvSpPr>
          <p:nvPr/>
        </p:nvSpPr>
        <p:spPr bwMode="auto">
          <a:xfrm rot="16200000">
            <a:off x="6172200" y="1143000"/>
            <a:ext cx="990600" cy="381000"/>
          </a:xfrm>
          <a:prstGeom prst="rect">
            <a:avLst/>
          </a:prstGeom>
          <a:solidFill>
            <a:srgbClr val="99CCFF"/>
          </a:solidFill>
          <a:ln w="9525" algn="ctr">
            <a:noFill/>
            <a:miter lim="800000"/>
            <a:headEnd/>
            <a:tailEnd/>
          </a:ln>
          <a:effectLst/>
        </p:spPr>
        <p:txBody>
          <a:bodyPr/>
          <a:lstStyle/>
          <a:p>
            <a:pPr eaLnBrk="1" hangingPunct="1">
              <a:lnSpc>
                <a:spcPct val="100000"/>
              </a:lnSpc>
              <a:spcBef>
                <a:spcPct val="20000"/>
              </a:spcBef>
              <a:buSzPct val="100000"/>
              <a:buFont typeface="Wingdings" pitchFamily="2" charset="2"/>
              <a:buNone/>
            </a:pPr>
            <a:r>
              <a:rPr lang="en-US" sz="1200" b="0" dirty="0" smtClean="0">
                <a:latin typeface="Arial" charset="0"/>
              </a:rPr>
              <a:t>Cryogenics</a:t>
            </a:r>
            <a:endParaRPr lang="en-US" sz="1200" b="0" dirty="0">
              <a:latin typeface="Arial" charset="0"/>
            </a:endParaRPr>
          </a:p>
        </p:txBody>
      </p:sp>
      <p:sp>
        <p:nvSpPr>
          <p:cNvPr id="61" name="Line 57"/>
          <p:cNvSpPr>
            <a:spLocks noChangeShapeType="1"/>
          </p:cNvSpPr>
          <p:nvPr/>
        </p:nvSpPr>
        <p:spPr bwMode="auto">
          <a:xfrm flipH="1">
            <a:off x="6400800" y="1905000"/>
            <a:ext cx="47625" cy="4191000"/>
          </a:xfrm>
          <a:prstGeom prst="line">
            <a:avLst/>
          </a:prstGeom>
          <a:noFill/>
          <a:ln w="19050">
            <a:solidFill>
              <a:srgbClr val="99CCFF"/>
            </a:solidFill>
            <a:round/>
            <a:headEnd/>
            <a:tailEnd/>
          </a:ln>
          <a:effectLst/>
        </p:spPr>
        <p:txBody>
          <a:bodyPr wrap="none" anchor="ctr"/>
          <a:lstStyle/>
          <a:p>
            <a:endParaRPr lang="en-GB"/>
          </a:p>
        </p:txBody>
      </p:sp>
      <p:sp>
        <p:nvSpPr>
          <p:cNvPr id="62" name="Text Box 63"/>
          <p:cNvSpPr txBox="1">
            <a:spLocks noChangeArrowheads="1"/>
          </p:cNvSpPr>
          <p:nvPr/>
        </p:nvSpPr>
        <p:spPr bwMode="auto">
          <a:xfrm>
            <a:off x="6400800" y="3495675"/>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3" name="Text Box 63"/>
          <p:cNvSpPr txBox="1">
            <a:spLocks noChangeArrowheads="1"/>
          </p:cNvSpPr>
          <p:nvPr/>
        </p:nvSpPr>
        <p:spPr bwMode="auto">
          <a:xfrm>
            <a:off x="5915025" y="297180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4" name="Text Box 64"/>
          <p:cNvSpPr txBox="1">
            <a:spLocks noChangeArrowheads="1"/>
          </p:cNvSpPr>
          <p:nvPr/>
        </p:nvSpPr>
        <p:spPr bwMode="auto">
          <a:xfrm>
            <a:off x="6400800" y="5484019"/>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5" name="Text Box 45"/>
          <p:cNvSpPr txBox="1">
            <a:spLocks noChangeArrowheads="1"/>
          </p:cNvSpPr>
          <p:nvPr/>
        </p:nvSpPr>
        <p:spPr bwMode="auto">
          <a:xfrm>
            <a:off x="4495800" y="548640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6" name="Text Box 63"/>
          <p:cNvSpPr txBox="1">
            <a:spLocks noChangeArrowheads="1"/>
          </p:cNvSpPr>
          <p:nvPr/>
        </p:nvSpPr>
        <p:spPr bwMode="auto">
          <a:xfrm>
            <a:off x="6477000" y="297180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7" name="Text Box 32"/>
          <p:cNvSpPr txBox="1">
            <a:spLocks noChangeArrowheads="1"/>
          </p:cNvSpPr>
          <p:nvPr/>
        </p:nvSpPr>
        <p:spPr bwMode="auto">
          <a:xfrm>
            <a:off x="5410200" y="4941094"/>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8" name="Text Box 63"/>
          <p:cNvSpPr txBox="1">
            <a:spLocks noChangeArrowheads="1"/>
          </p:cNvSpPr>
          <p:nvPr/>
        </p:nvSpPr>
        <p:spPr bwMode="auto">
          <a:xfrm>
            <a:off x="5915025" y="4941094"/>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69" name="Text Box 63"/>
          <p:cNvSpPr txBox="1">
            <a:spLocks noChangeArrowheads="1"/>
          </p:cNvSpPr>
          <p:nvPr/>
        </p:nvSpPr>
        <p:spPr bwMode="auto">
          <a:xfrm>
            <a:off x="6400800" y="4941094"/>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
        <p:nvSpPr>
          <p:cNvPr id="70" name="Text Box 61"/>
          <p:cNvSpPr txBox="1">
            <a:spLocks noChangeArrowheads="1"/>
          </p:cNvSpPr>
          <p:nvPr/>
        </p:nvSpPr>
        <p:spPr bwMode="auto">
          <a:xfrm>
            <a:off x="5943600" y="3962400"/>
            <a:ext cx="381000" cy="457200"/>
          </a:xfrm>
          <a:prstGeom prst="rect">
            <a:avLst/>
          </a:prstGeom>
          <a:noFill/>
          <a:ln w="9525" algn="ctr">
            <a:noFill/>
            <a:miter lim="800000"/>
            <a:headEnd/>
            <a:tailEnd/>
          </a:ln>
          <a:effectLst/>
        </p:spPr>
        <p:txBody>
          <a:bodyPr>
            <a:spAutoFit/>
          </a:bodyPr>
          <a:lstStyle/>
          <a:p>
            <a:pPr eaLnBrk="1" hangingPunct="1">
              <a:lnSpc>
                <a:spcPct val="100000"/>
              </a:lnSpc>
              <a:spcBef>
                <a:spcPct val="50000"/>
              </a:spcBef>
            </a:pPr>
            <a:r>
              <a:rPr lang="en-US" sz="2400" dirty="0" err="1">
                <a:latin typeface="Arial" charset="0"/>
                <a:sym typeface="Wingdings" pitchFamily="2" charset="2"/>
              </a:rPr>
              <a:t></a:t>
            </a:r>
            <a:endParaRPr lang="en-US" sz="2400" dirty="0">
              <a:latin typeface="Arial" charset="0"/>
              <a:sym typeface="Wingdings" pitchFamily="2" charset="2"/>
            </a:endParaRP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8305800" y="6477000"/>
            <a:ext cx="485775" cy="103187"/>
          </a:xfrm>
          <a:prstGeom prst="rect">
            <a:avLst/>
          </a:prstGeom>
        </p:spPr>
        <p:txBody>
          <a:bodyPr/>
          <a:lstStyle/>
          <a:p>
            <a:pPr>
              <a:defRPr/>
            </a:pPr>
            <a:fld id="{DF1C028C-EAD5-49D5-8DAB-E59CBFCAD83E}" type="slidenum">
              <a:rPr lang="en-US"/>
              <a:pPr>
                <a:defRPr/>
              </a:pPr>
              <a:t>31</a:t>
            </a:fld>
            <a:endParaRPr lang="en-US" dirty="0"/>
          </a:p>
        </p:txBody>
      </p:sp>
      <p:grpSp>
        <p:nvGrpSpPr>
          <p:cNvPr id="2" name="Group 13"/>
          <p:cNvGrpSpPr>
            <a:grpSpLocks/>
          </p:cNvGrpSpPr>
          <p:nvPr/>
        </p:nvGrpSpPr>
        <p:grpSpPr bwMode="auto">
          <a:xfrm>
            <a:off x="0" y="2362200"/>
            <a:ext cx="7059613" cy="904875"/>
            <a:chOff x="0" y="834402"/>
            <a:chExt cx="7060376" cy="904875"/>
          </a:xfrm>
        </p:grpSpPr>
        <p:pic>
          <p:nvPicPr>
            <p:cNvPr id="147461"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47462"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en-US"/>
            </a:p>
          </p:txBody>
        </p:sp>
        <p:cxnSp>
          <p:nvCxnSpPr>
            <p:cNvPr id="147463"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47464"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147458" name="Rectangle 2"/>
          <p:cNvSpPr>
            <a:spLocks noGrp="1" noChangeArrowheads="1"/>
          </p:cNvSpPr>
          <p:nvPr>
            <p:ph type="title"/>
          </p:nvPr>
        </p:nvSpPr>
        <p:spPr/>
        <p:txBody>
          <a:bodyPr/>
          <a:lstStyle/>
          <a:p>
            <a:r>
              <a:rPr lang="en-US"/>
              <a:t>Index</a:t>
            </a:r>
          </a:p>
        </p:txBody>
      </p:sp>
      <p:sp>
        <p:nvSpPr>
          <p:cNvPr id="147459" name="Rectangle 3"/>
          <p:cNvSpPr>
            <a:spLocks noGrp="1" noChangeArrowheads="1"/>
          </p:cNvSpPr>
          <p:nvPr>
            <p:ph type="body" idx="1"/>
          </p:nvPr>
        </p:nvSpPr>
        <p:spPr/>
        <p:txBody>
          <a:bodyPr/>
          <a:lstStyle/>
          <a:p>
            <a:r>
              <a:rPr lang="en-US" dirty="0"/>
              <a:t>CERN &amp; fundamental research characteristics</a:t>
            </a:r>
          </a:p>
          <a:p>
            <a:r>
              <a:rPr lang="en-US" dirty="0"/>
              <a:t>Research results for health that strongly impacted society</a:t>
            </a:r>
          </a:p>
          <a:p>
            <a:r>
              <a:rPr lang="en-US" dirty="0"/>
              <a:t>How research can help society meet challenges ahead</a:t>
            </a:r>
          </a:p>
          <a:p>
            <a:pPr lvl="1"/>
            <a:r>
              <a:rPr lang="en-US" dirty="0"/>
              <a:t>Health</a:t>
            </a:r>
          </a:p>
          <a:p>
            <a:pPr lvl="1"/>
            <a:r>
              <a:rPr lang="en-US" dirty="0"/>
              <a:t>Molecular biology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H</a:t>
            </a:r>
            <a:r>
              <a:rPr lang="en-US" dirty="0" err="1" smtClean="0"/>
              <a:t>e</a:t>
            </a:r>
            <a:r>
              <a:rPr lang="en-GB" dirty="0" err="1" smtClean="0"/>
              <a:t>alth</a:t>
            </a:r>
            <a:r>
              <a:rPr lang="en-GB" dirty="0" smtClean="0"/>
              <a:t>: Defeating cancer</a:t>
            </a:r>
            <a:endParaRPr lang="en-GB" dirty="0"/>
          </a:p>
        </p:txBody>
      </p:sp>
      <p:sp>
        <p:nvSpPr>
          <p:cNvPr id="8" name="Content Placeholder 7"/>
          <p:cNvSpPr>
            <a:spLocks noGrp="1"/>
          </p:cNvSpPr>
          <p:nvPr>
            <p:ph idx="1"/>
          </p:nvPr>
        </p:nvSpPr>
        <p:spPr>
          <a:xfrm>
            <a:off x="0" y="838200"/>
            <a:ext cx="9144000" cy="4975225"/>
          </a:xfrm>
        </p:spPr>
        <p:txBody>
          <a:bodyPr/>
          <a:lstStyle/>
          <a:p>
            <a:r>
              <a:rPr lang="en-GB" sz="2400" dirty="0" smtClean="0"/>
              <a:t>Results from the current research programme can contribute significantly to meet this challenge by enabling:</a:t>
            </a:r>
          </a:p>
          <a:p>
            <a:pPr lvl="1"/>
            <a:r>
              <a:rPr lang="en-GB" sz="2000" dirty="0" smtClean="0"/>
              <a:t>More compact </a:t>
            </a:r>
            <a:r>
              <a:rPr lang="en-GB" sz="2000" dirty="0" err="1" smtClean="0"/>
              <a:t>hadron</a:t>
            </a:r>
            <a:r>
              <a:rPr lang="en-GB" sz="2000" dirty="0" smtClean="0"/>
              <a:t> / proton therapy device using super-conducting technologies and small adjustable (3D) beams:</a:t>
            </a:r>
          </a:p>
          <a:p>
            <a:pPr lvl="2"/>
            <a:r>
              <a:rPr lang="en-GB" sz="1800" dirty="0" smtClean="0"/>
              <a:t>To reduce weight in order to install device on gantry </a:t>
            </a:r>
            <a:r>
              <a:rPr lang="en-GB" sz="1800" dirty="0" err="1" smtClean="0">
                <a:latin typeface="Wingdings"/>
                <a:ea typeface="Wingdings"/>
                <a:cs typeface="Wingdings"/>
              </a:rPr>
              <a:t></a:t>
            </a:r>
            <a:r>
              <a:rPr lang="en-GB" sz="1800" dirty="0" smtClean="0">
                <a:ea typeface="Wingdings"/>
                <a:cs typeface="Wingdings"/>
              </a:rPr>
              <a:t> enhanced flexibility (3D) to optimise beam effect</a:t>
            </a:r>
            <a:endParaRPr lang="en-GB" sz="1800" dirty="0" smtClean="0"/>
          </a:p>
          <a:p>
            <a:pPr lvl="2"/>
            <a:r>
              <a:rPr lang="en-GB" sz="1800" dirty="0" smtClean="0"/>
              <a:t>To reduce size in order to lower costs and make device affordable to a larger community</a:t>
            </a:r>
          </a:p>
          <a:p>
            <a:pPr lvl="1"/>
            <a:r>
              <a:rPr lang="en-GB" sz="2000" dirty="0" smtClean="0"/>
              <a:t>More accurate and more timely diagnostics device using LHC very front-end electronics for:</a:t>
            </a:r>
          </a:p>
          <a:p>
            <a:pPr lvl="2"/>
            <a:r>
              <a:rPr lang="en-GB" sz="1800" dirty="0" smtClean="0"/>
              <a:t>CT: To reduce doses and enhance contrasts </a:t>
            </a:r>
            <a:r>
              <a:rPr lang="en-GB" sz="1800" dirty="0" err="1" smtClean="0">
                <a:latin typeface="Wingdings"/>
                <a:ea typeface="Wingdings"/>
                <a:cs typeface="Wingdings"/>
              </a:rPr>
              <a:t></a:t>
            </a:r>
            <a:r>
              <a:rPr lang="en-GB" sz="1800" dirty="0" smtClean="0">
                <a:ea typeface="Wingdings"/>
                <a:cs typeface="Wingdings"/>
              </a:rPr>
              <a:t> opportunity for screening</a:t>
            </a:r>
            <a:endParaRPr lang="en-GB" sz="1800" dirty="0" smtClean="0"/>
          </a:p>
          <a:p>
            <a:pPr lvl="2"/>
            <a:r>
              <a:rPr lang="en-GB" sz="1800" dirty="0" smtClean="0"/>
              <a:t>Integrated PET-CT: To support 4-D measurement in order to take into account the breathing cycle  </a:t>
            </a:r>
            <a:r>
              <a:rPr lang="en-GB" sz="1800" dirty="0" err="1" smtClean="0">
                <a:latin typeface="Wingdings"/>
                <a:ea typeface="Wingdings"/>
                <a:cs typeface="Wingdings"/>
              </a:rPr>
              <a:t></a:t>
            </a:r>
            <a:r>
              <a:rPr lang="en-GB" sz="1800" dirty="0" err="1" smtClean="0">
                <a:ea typeface="Wingdings"/>
                <a:cs typeface="Wingdings"/>
              </a:rPr>
              <a:t>Better</a:t>
            </a:r>
            <a:r>
              <a:rPr lang="en-GB" sz="1800" dirty="0" smtClean="0">
                <a:ea typeface="Wingdings"/>
                <a:cs typeface="Wingdings"/>
              </a:rPr>
              <a:t> tumour localisation in moving organs </a:t>
            </a:r>
            <a:r>
              <a:rPr lang="en-GB" sz="1800" dirty="0" err="1" smtClean="0">
                <a:latin typeface="Wingdings"/>
                <a:ea typeface="Wingdings"/>
                <a:cs typeface="Wingdings"/>
              </a:rPr>
              <a:t></a:t>
            </a:r>
            <a:r>
              <a:rPr lang="en-GB" sz="1800" dirty="0" smtClean="0">
                <a:latin typeface="Wingdings"/>
                <a:ea typeface="Wingdings"/>
                <a:cs typeface="Wingdings"/>
              </a:rPr>
              <a:t> </a:t>
            </a:r>
            <a:r>
              <a:rPr lang="en-GB" sz="1800" dirty="0" smtClean="0">
                <a:ea typeface="Wingdings"/>
                <a:cs typeface="Wingdings"/>
              </a:rPr>
              <a:t>Optimisation of treatment planning</a:t>
            </a:r>
          </a:p>
          <a:p>
            <a:pPr lvl="2"/>
            <a:r>
              <a:rPr lang="en-GB" sz="1800" dirty="0" smtClean="0">
                <a:ea typeface="Wingdings"/>
                <a:cs typeface="Wingdings"/>
              </a:rPr>
              <a:t>Time of Flight PET: To improve image and monitor uptake </a:t>
            </a:r>
            <a:r>
              <a:rPr lang="en-GB" sz="1800" dirty="0" err="1" smtClean="0">
                <a:latin typeface="Wingdings"/>
                <a:ea typeface="Wingdings"/>
                <a:cs typeface="Wingdings"/>
              </a:rPr>
              <a:t></a:t>
            </a:r>
            <a:r>
              <a:rPr lang="en-GB" sz="1800" dirty="0" smtClean="0">
                <a:ea typeface="Wingdings"/>
                <a:cs typeface="Wingdings"/>
              </a:rPr>
              <a:t> localisation of tumour activity</a:t>
            </a:r>
            <a:endParaRPr lang="en-GB" sz="1800" dirty="0" smtClean="0"/>
          </a:p>
          <a:p>
            <a:pPr lvl="2"/>
            <a:r>
              <a:rPr lang="en-GB" sz="1800" dirty="0" smtClean="0"/>
              <a:t>PET + MRI: To replace CT </a:t>
            </a:r>
            <a:r>
              <a:rPr lang="en-GB" sz="1800" dirty="0" err="1" smtClean="0">
                <a:latin typeface="Wingdings"/>
                <a:ea typeface="Wingdings"/>
                <a:cs typeface="Wingdings"/>
              </a:rPr>
              <a:t></a:t>
            </a:r>
            <a:r>
              <a:rPr lang="en-GB" sz="1800" dirty="0" smtClean="0">
                <a:ea typeface="Wingdings"/>
                <a:cs typeface="Wingdings"/>
              </a:rPr>
              <a:t> R</a:t>
            </a:r>
            <a:r>
              <a:rPr lang="en-GB" sz="1800" dirty="0" smtClean="0"/>
              <a:t>adiation dose suppression</a:t>
            </a:r>
          </a:p>
          <a:p>
            <a:pPr lvl="2"/>
            <a:r>
              <a:rPr lang="en-GB" sz="1800" dirty="0" smtClean="0"/>
              <a:t>In-beam PET: to monitor on-line the dose deposited and provide feedback data to therapy device</a:t>
            </a:r>
          </a:p>
        </p:txBody>
      </p:sp>
      <p:sp>
        <p:nvSpPr>
          <p:cNvPr id="5" name="Slide Number Placeholder 4"/>
          <p:cNvSpPr>
            <a:spLocks noGrp="1"/>
          </p:cNvSpPr>
          <p:nvPr>
            <p:ph type="sldNum" sz="quarter" idx="11"/>
          </p:nvPr>
        </p:nvSpPr>
        <p:spPr/>
        <p:txBody>
          <a:bodyPr/>
          <a:lstStyle/>
          <a:p>
            <a:pPr>
              <a:defRPr/>
            </a:pPr>
            <a:fld id="{72C23D90-155E-49B4-857B-039034CDB8DC}" type="slidenum">
              <a:rPr lang="en-US" smtClean="0"/>
              <a:pPr>
                <a:defRPr/>
              </a:pPr>
              <a:t>32</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7"/>
          <p:cNvSpPr>
            <a:spLocks noGrp="1"/>
          </p:cNvSpPr>
          <p:nvPr>
            <p:ph type="sldNum" sz="quarter" idx="12"/>
          </p:nvPr>
        </p:nvSpPr>
        <p:spPr>
          <a:xfrm>
            <a:off x="8661815" y="6726238"/>
            <a:ext cx="129760" cy="107722"/>
          </a:xfrm>
          <a:noFill/>
        </p:spPr>
        <p:txBody>
          <a:bodyPr/>
          <a:lstStyle/>
          <a:p>
            <a:fld id="{287302E4-E8FC-4F71-8AEC-A10B25D66D50}" type="slidenum">
              <a:rPr lang="en-GB" smtClean="0"/>
              <a:pPr/>
              <a:t>33</a:t>
            </a:fld>
            <a:endParaRPr lang="en-GB" smtClean="0"/>
          </a:p>
        </p:txBody>
      </p:sp>
      <p:sp>
        <p:nvSpPr>
          <p:cNvPr id="2788354" name="Rectangle 2"/>
          <p:cNvSpPr>
            <a:spLocks noGrp="1" noChangeArrowheads="1"/>
          </p:cNvSpPr>
          <p:nvPr>
            <p:ph type="title"/>
          </p:nvPr>
        </p:nvSpPr>
        <p:spPr>
          <a:xfrm>
            <a:off x="76201" y="0"/>
            <a:ext cx="8715373" cy="457200"/>
          </a:xfrm>
        </p:spPr>
        <p:txBody>
          <a:bodyPr>
            <a:normAutofit fontScale="90000"/>
          </a:bodyPr>
          <a:lstStyle/>
          <a:p>
            <a:pPr algn="ctr">
              <a:defRPr/>
            </a:pPr>
            <a:r>
              <a:rPr lang="en-GB" dirty="0" smtClean="0"/>
              <a:t>Super-conducting cyclotron directly installed on a Proton Gantry</a:t>
            </a:r>
            <a:endParaRPr lang="en-US" dirty="0" smtClean="0"/>
          </a:p>
        </p:txBody>
      </p:sp>
      <p:grpSp>
        <p:nvGrpSpPr>
          <p:cNvPr id="2" name="Group 4"/>
          <p:cNvGrpSpPr>
            <a:grpSpLocks/>
          </p:cNvGrpSpPr>
          <p:nvPr/>
        </p:nvGrpSpPr>
        <p:grpSpPr bwMode="auto">
          <a:xfrm>
            <a:off x="1" y="457200"/>
            <a:ext cx="9143999" cy="6015038"/>
            <a:chOff x="233" y="436"/>
            <a:chExt cx="6240" cy="3789"/>
          </a:xfrm>
        </p:grpSpPr>
        <p:pic>
          <p:nvPicPr>
            <p:cNvPr id="34823" name="Picture 5" descr="IBA2"/>
            <p:cNvPicPr>
              <a:picLocks noChangeAspect="1" noChangeArrowheads="1"/>
            </p:cNvPicPr>
            <p:nvPr/>
          </p:nvPicPr>
          <p:blipFill>
            <a:blip r:embed="rId2"/>
            <a:srcRect b="53703"/>
            <a:stretch>
              <a:fillRect/>
            </a:stretch>
          </p:blipFill>
          <p:spPr bwMode="auto">
            <a:xfrm>
              <a:off x="619" y="436"/>
              <a:ext cx="5216" cy="2979"/>
            </a:xfrm>
            <a:prstGeom prst="rect">
              <a:avLst/>
            </a:prstGeom>
            <a:noFill/>
            <a:ln w="9525">
              <a:noFill/>
              <a:miter lim="800000"/>
              <a:headEnd/>
              <a:tailEnd/>
            </a:ln>
          </p:spPr>
        </p:pic>
        <p:pic>
          <p:nvPicPr>
            <p:cNvPr id="34824" name="Picture 6" descr="image006"/>
            <p:cNvPicPr>
              <a:picLocks noChangeAspect="1" noChangeArrowheads="1"/>
            </p:cNvPicPr>
            <p:nvPr/>
          </p:nvPicPr>
          <p:blipFill>
            <a:blip r:embed="rId3">
              <a:lum contrast="30000"/>
            </a:blip>
            <a:srcRect/>
            <a:stretch>
              <a:fillRect/>
            </a:stretch>
          </p:blipFill>
          <p:spPr bwMode="auto">
            <a:xfrm>
              <a:off x="233" y="2259"/>
              <a:ext cx="2238" cy="1761"/>
            </a:xfrm>
            <a:prstGeom prst="rect">
              <a:avLst/>
            </a:prstGeom>
            <a:noFill/>
            <a:ln w="9525">
              <a:solidFill>
                <a:schemeClr val="hlink"/>
              </a:solidFill>
              <a:miter lim="800000"/>
              <a:headEnd/>
              <a:tailEnd/>
            </a:ln>
          </p:spPr>
        </p:pic>
        <p:sp>
          <p:nvSpPr>
            <p:cNvPr id="34825" name="Text Box 7"/>
            <p:cNvSpPr txBox="1">
              <a:spLocks noChangeArrowheads="1"/>
            </p:cNvSpPr>
            <p:nvPr/>
          </p:nvSpPr>
          <p:spPr bwMode="auto">
            <a:xfrm>
              <a:off x="2500" y="3432"/>
              <a:ext cx="3973" cy="538"/>
            </a:xfrm>
            <a:prstGeom prst="rect">
              <a:avLst/>
            </a:prstGeom>
            <a:solidFill>
              <a:schemeClr val="accent1"/>
            </a:solidFill>
            <a:ln w="9525" algn="ctr">
              <a:solidFill>
                <a:schemeClr val="accent1"/>
              </a:solidFill>
              <a:miter lim="800000"/>
              <a:headEnd/>
              <a:tailEnd/>
            </a:ln>
          </p:spPr>
          <p:txBody>
            <a:bodyPr wrap="none">
              <a:spAutoFit/>
            </a:bodyPr>
            <a:lstStyle/>
            <a:p>
              <a:pPr algn="l">
                <a:lnSpc>
                  <a:spcPct val="70000"/>
                </a:lnSpc>
                <a:spcBef>
                  <a:spcPct val="30000"/>
                </a:spcBef>
              </a:pPr>
              <a:r>
                <a:rPr lang="en-US" sz="1800" dirty="0" smtClean="0">
                  <a:solidFill>
                    <a:srgbClr val="FF0000"/>
                  </a:solidFill>
                </a:rPr>
                <a:t>MIT is designing  a super-conducting Nb3Sn synchrocyclotron, </a:t>
              </a:r>
            </a:p>
            <a:p>
              <a:pPr>
                <a:lnSpc>
                  <a:spcPct val="70000"/>
                </a:lnSpc>
                <a:spcBef>
                  <a:spcPct val="30000"/>
                </a:spcBef>
              </a:pPr>
              <a:r>
                <a:rPr lang="en-US" sz="1800" dirty="0" smtClean="0">
                  <a:solidFill>
                    <a:srgbClr val="FF0000"/>
                  </a:solidFill>
                </a:rPr>
                <a:t>9Tesla, 250 </a:t>
              </a:r>
              <a:r>
                <a:rPr lang="en-US" sz="1800" dirty="0" err="1" smtClean="0">
                  <a:solidFill>
                    <a:srgbClr val="FF0000"/>
                  </a:solidFill>
                </a:rPr>
                <a:t>MeV</a:t>
              </a:r>
              <a:r>
                <a:rPr lang="en-US" sz="1800" dirty="0" smtClean="0">
                  <a:solidFill>
                    <a:srgbClr val="FF0000"/>
                  </a:solidFill>
                </a:rPr>
                <a:t> protons, pulsed bunches, cryogen free</a:t>
              </a:r>
            </a:p>
            <a:p>
              <a:pPr>
                <a:lnSpc>
                  <a:spcPct val="70000"/>
                </a:lnSpc>
                <a:spcBef>
                  <a:spcPct val="30000"/>
                </a:spcBef>
              </a:pPr>
              <a:r>
                <a:rPr lang="en-US" sz="1800" dirty="0" smtClean="0">
                  <a:solidFill>
                    <a:srgbClr val="FF0000"/>
                  </a:solidFill>
                </a:rPr>
                <a:t>(</a:t>
              </a:r>
              <a:r>
                <a:rPr lang="en-US" sz="1800" dirty="0" err="1" smtClean="0">
                  <a:solidFill>
                    <a:srgbClr val="FF0000"/>
                  </a:solidFill>
                </a:rPr>
                <a:t>Cryocoolers</a:t>
              </a:r>
              <a:r>
                <a:rPr lang="en-US" sz="1800" dirty="0" smtClean="0">
                  <a:solidFill>
                    <a:srgbClr val="FF0000"/>
                  </a:solidFill>
                </a:rPr>
                <a:t>), weight  &lt; 35 Tons on a gantry</a:t>
              </a:r>
              <a:endParaRPr lang="en-US" sz="1800" dirty="0">
                <a:solidFill>
                  <a:srgbClr val="FF0000"/>
                </a:solidFill>
                <a:cs typeface="Arial" charset="0"/>
              </a:endParaRPr>
            </a:p>
          </p:txBody>
        </p:sp>
        <p:sp>
          <p:nvSpPr>
            <p:cNvPr id="34826" name="Line 8"/>
            <p:cNvSpPr>
              <a:spLocks noChangeShapeType="1"/>
            </p:cNvSpPr>
            <p:nvPr/>
          </p:nvSpPr>
          <p:spPr bwMode="auto">
            <a:xfrm flipV="1">
              <a:off x="1629" y="2033"/>
              <a:ext cx="636" cy="691"/>
            </a:xfrm>
            <a:prstGeom prst="line">
              <a:avLst/>
            </a:prstGeom>
            <a:noFill/>
            <a:ln w="28575">
              <a:solidFill>
                <a:schemeClr val="hlink"/>
              </a:solidFill>
              <a:round/>
              <a:headEnd/>
              <a:tailEnd type="triangle" w="med" len="med"/>
            </a:ln>
          </p:spPr>
          <p:txBody>
            <a:bodyPr>
              <a:spAutoFit/>
            </a:bodyPr>
            <a:lstStyle/>
            <a:p>
              <a:endParaRPr lang="en-GB"/>
            </a:p>
          </p:txBody>
        </p:sp>
        <p:pic>
          <p:nvPicPr>
            <p:cNvPr id="34827" name="Picture 9"/>
            <p:cNvPicPr>
              <a:picLocks noChangeAspect="1" noChangeArrowheads="1"/>
            </p:cNvPicPr>
            <p:nvPr/>
          </p:nvPicPr>
          <p:blipFill>
            <a:blip r:embed="rId4"/>
            <a:srcRect/>
            <a:stretch>
              <a:fillRect/>
            </a:stretch>
          </p:blipFill>
          <p:spPr bwMode="auto">
            <a:xfrm>
              <a:off x="4605" y="1985"/>
              <a:ext cx="1622" cy="1170"/>
            </a:xfrm>
            <a:prstGeom prst="rect">
              <a:avLst/>
            </a:prstGeom>
            <a:noFill/>
            <a:ln w="9525" algn="ctr">
              <a:solidFill>
                <a:schemeClr val="hlink"/>
              </a:solidFill>
              <a:miter lim="800000"/>
              <a:headEnd/>
              <a:tailEnd/>
            </a:ln>
          </p:spPr>
        </p:pic>
        <p:sp>
          <p:nvSpPr>
            <p:cNvPr id="34828" name="Line 10"/>
            <p:cNvSpPr>
              <a:spLocks noChangeShapeType="1"/>
            </p:cNvSpPr>
            <p:nvPr/>
          </p:nvSpPr>
          <p:spPr bwMode="auto">
            <a:xfrm flipH="1" flipV="1">
              <a:off x="4876" y="1531"/>
              <a:ext cx="392" cy="502"/>
            </a:xfrm>
            <a:prstGeom prst="line">
              <a:avLst/>
            </a:prstGeom>
            <a:noFill/>
            <a:ln w="28575">
              <a:solidFill>
                <a:schemeClr val="hlink"/>
              </a:solidFill>
              <a:round/>
              <a:headEnd/>
              <a:tailEnd type="triangle" w="med" len="med"/>
            </a:ln>
          </p:spPr>
          <p:txBody>
            <a:bodyPr/>
            <a:lstStyle/>
            <a:p>
              <a:endParaRPr lang="en-GB"/>
            </a:p>
          </p:txBody>
        </p:sp>
        <p:sp>
          <p:nvSpPr>
            <p:cNvPr id="34829" name="Text Box 11"/>
            <p:cNvSpPr txBox="1">
              <a:spLocks noChangeArrowheads="1"/>
            </p:cNvSpPr>
            <p:nvPr/>
          </p:nvSpPr>
          <p:spPr bwMode="auto">
            <a:xfrm>
              <a:off x="4841" y="2230"/>
              <a:ext cx="354" cy="211"/>
            </a:xfrm>
            <a:prstGeom prst="rect">
              <a:avLst/>
            </a:prstGeom>
            <a:noFill/>
            <a:ln w="9525" algn="ctr">
              <a:noFill/>
              <a:miter lim="800000"/>
              <a:headEnd/>
              <a:tailEnd/>
            </a:ln>
          </p:spPr>
          <p:txBody>
            <a:bodyPr wrap="none">
              <a:spAutoFit/>
            </a:bodyPr>
            <a:lstStyle/>
            <a:p>
              <a:r>
                <a:rPr lang="en-US" sz="1800">
                  <a:solidFill>
                    <a:srgbClr val="000000"/>
                  </a:solidFill>
                </a:rPr>
                <a:t>IBA</a:t>
              </a:r>
            </a:p>
          </p:txBody>
        </p:sp>
        <p:sp>
          <p:nvSpPr>
            <p:cNvPr id="14" name="Text Box 7"/>
            <p:cNvSpPr txBox="1">
              <a:spLocks noChangeArrowheads="1"/>
            </p:cNvSpPr>
            <p:nvPr/>
          </p:nvSpPr>
          <p:spPr bwMode="auto">
            <a:xfrm>
              <a:off x="1169" y="4036"/>
              <a:ext cx="3679" cy="189"/>
            </a:xfrm>
            <a:prstGeom prst="rect">
              <a:avLst/>
            </a:prstGeom>
            <a:solidFill>
              <a:schemeClr val="accent1"/>
            </a:solidFill>
            <a:ln w="9525" algn="ctr">
              <a:solidFill>
                <a:schemeClr val="accent1"/>
              </a:solidFill>
              <a:miter lim="800000"/>
              <a:headEnd/>
              <a:tailEnd/>
            </a:ln>
          </p:spPr>
          <p:txBody>
            <a:bodyPr wrap="none">
              <a:spAutoFit/>
            </a:bodyPr>
            <a:lstStyle/>
            <a:p>
              <a:pPr>
                <a:lnSpc>
                  <a:spcPct val="70000"/>
                </a:lnSpc>
                <a:spcBef>
                  <a:spcPct val="30000"/>
                </a:spcBef>
              </a:pPr>
              <a:r>
                <a:rPr lang="en-US" sz="1800" dirty="0" smtClean="0">
                  <a:solidFill>
                    <a:srgbClr val="000090"/>
                  </a:solidFill>
                </a:rPr>
                <a:t>Standard gantry characteristics: &gt; 100Tons, 10m diameter </a:t>
              </a:r>
              <a:endParaRPr lang="en-US" sz="1800" dirty="0">
                <a:solidFill>
                  <a:srgbClr val="000090"/>
                </a:solidFill>
                <a:cs typeface="Arial" charset="0"/>
              </a:endParaRPr>
            </a:p>
          </p:txBody>
        </p:sp>
        <p:sp>
          <p:nvSpPr>
            <p:cNvPr id="15" name="Text Box 7"/>
            <p:cNvSpPr txBox="1">
              <a:spLocks noChangeArrowheads="1"/>
            </p:cNvSpPr>
            <p:nvPr/>
          </p:nvSpPr>
          <p:spPr bwMode="auto">
            <a:xfrm>
              <a:off x="3124" y="3172"/>
              <a:ext cx="3297" cy="189"/>
            </a:xfrm>
            <a:prstGeom prst="rect">
              <a:avLst/>
            </a:prstGeom>
            <a:solidFill>
              <a:schemeClr val="accent1"/>
            </a:solidFill>
            <a:ln w="9525" algn="ctr">
              <a:solidFill>
                <a:schemeClr val="accent1"/>
              </a:solidFill>
              <a:miter lim="800000"/>
              <a:headEnd/>
              <a:tailEnd/>
            </a:ln>
          </p:spPr>
          <p:txBody>
            <a:bodyPr wrap="none">
              <a:spAutoFit/>
            </a:bodyPr>
            <a:lstStyle/>
            <a:p>
              <a:pPr>
                <a:lnSpc>
                  <a:spcPct val="70000"/>
                </a:lnSpc>
                <a:spcBef>
                  <a:spcPct val="30000"/>
                </a:spcBef>
              </a:pPr>
              <a:r>
                <a:rPr lang="en-US" sz="1800" dirty="0" smtClean="0">
                  <a:solidFill>
                    <a:srgbClr val="000090"/>
                  </a:solidFill>
                </a:rPr>
                <a:t>Standard cyclotron: 200 Tons, 230 </a:t>
              </a:r>
              <a:r>
                <a:rPr lang="en-US" sz="1800" dirty="0" err="1" smtClean="0">
                  <a:solidFill>
                    <a:srgbClr val="000090"/>
                  </a:solidFill>
                </a:rPr>
                <a:t>MeV</a:t>
              </a:r>
              <a:r>
                <a:rPr lang="en-US" sz="1800" dirty="0" smtClean="0">
                  <a:solidFill>
                    <a:srgbClr val="000090"/>
                  </a:solidFill>
                </a:rPr>
                <a:t> protons, 3 T </a:t>
              </a:r>
              <a:endParaRPr lang="en-US" sz="1800" dirty="0">
                <a:solidFill>
                  <a:srgbClr val="000090"/>
                </a:solidFill>
                <a:cs typeface="Arial" charset="0"/>
              </a:endParaRPr>
            </a:p>
          </p:txBody>
        </p:sp>
      </p:grpSp>
      <p:sp>
        <p:nvSpPr>
          <p:cNvPr id="34821" name="Text Box 12"/>
          <p:cNvSpPr txBox="1">
            <a:spLocks noChangeArrowheads="1"/>
          </p:cNvSpPr>
          <p:nvPr/>
        </p:nvSpPr>
        <p:spPr bwMode="auto">
          <a:xfrm>
            <a:off x="1905000" y="1919288"/>
            <a:ext cx="763100" cy="334707"/>
          </a:xfrm>
          <a:prstGeom prst="rect">
            <a:avLst/>
          </a:prstGeom>
          <a:solidFill>
            <a:srgbClr val="CCCCFF"/>
          </a:solidFill>
          <a:ln w="9525" algn="ctr">
            <a:noFill/>
            <a:miter lim="800000"/>
            <a:headEnd/>
            <a:tailEnd/>
          </a:ln>
        </p:spPr>
        <p:txBody>
          <a:bodyPr wrap="none">
            <a:spAutoFit/>
          </a:bodyPr>
          <a:lstStyle/>
          <a:p>
            <a:pPr algn="l"/>
            <a:r>
              <a:rPr lang="en-US" sz="1800"/>
              <a:t>gantry</a:t>
            </a:r>
            <a:endParaRPr lang="en-GB" sz="1800"/>
          </a:p>
        </p:txBody>
      </p:sp>
      <p:sp>
        <p:nvSpPr>
          <p:cNvPr id="3" name="Footer Placeholder 2"/>
          <p:cNvSpPr>
            <a:spLocks noGrp="1"/>
          </p:cNvSpPr>
          <p:nvPr>
            <p:ph type="ftr" sz="quarter" idx="11"/>
          </p:nvPr>
        </p:nvSpPr>
        <p:spPr/>
        <p:txBody>
          <a:bodyPr/>
          <a:lstStyle/>
          <a:p>
            <a:pPr>
              <a:defRPr/>
            </a:pPr>
            <a:endParaRPr lang="en-GB"/>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0" y="76200"/>
            <a:ext cx="9144000" cy="514350"/>
          </a:xfrm>
        </p:spPr>
        <p:txBody>
          <a:bodyPr>
            <a:normAutofit/>
          </a:bodyPr>
          <a:lstStyle/>
          <a:p>
            <a:pPr>
              <a:defRPr/>
            </a:pPr>
            <a:r>
              <a:rPr lang="en-GB" dirty="0" smtClean="0"/>
              <a:t>LHC detector technologies and electronics can help Health</a:t>
            </a:r>
            <a:endParaRPr lang="en-GB" dirty="0"/>
          </a:p>
        </p:txBody>
      </p:sp>
      <p:sp>
        <p:nvSpPr>
          <p:cNvPr id="30725" name="Slide Number Placeholder 4"/>
          <p:cNvSpPr>
            <a:spLocks noGrp="1"/>
          </p:cNvSpPr>
          <p:nvPr>
            <p:ph type="sldNum" sz="quarter" idx="10"/>
          </p:nvPr>
        </p:nvSpPr>
        <p:spPr>
          <a:noFill/>
        </p:spPr>
        <p:txBody>
          <a:bodyPr/>
          <a:lstStyle/>
          <a:p>
            <a:fld id="{6A823670-19B8-4313-BFA4-8CD2EE81F763}" type="slidenum">
              <a:rPr lang="en-US" smtClean="0"/>
              <a:pPr/>
              <a:t>34</a:t>
            </a:fld>
            <a:endParaRPr lang="en-US" smtClean="0"/>
          </a:p>
        </p:txBody>
      </p:sp>
      <p:sp>
        <p:nvSpPr>
          <p:cNvPr id="9" name="Rectangle 5"/>
          <p:cNvSpPr>
            <a:spLocks noChangeArrowheads="1"/>
          </p:cNvSpPr>
          <p:nvPr/>
        </p:nvSpPr>
        <p:spPr bwMode="auto">
          <a:xfrm>
            <a:off x="0" y="3516314"/>
            <a:ext cx="1511300" cy="1296987"/>
          </a:xfrm>
          <a:prstGeom prst="rect">
            <a:avLst/>
          </a:prstGeom>
          <a:noFill/>
          <a:ln w="9525">
            <a:noFill/>
            <a:miter lim="800000"/>
            <a:headEnd/>
            <a:tailEnd/>
          </a:ln>
          <a:effectLst/>
        </p:spPr>
        <p:txBody>
          <a:bodyPr/>
          <a:lstStyle/>
          <a:p>
            <a:pPr algn="l">
              <a:lnSpc>
                <a:spcPct val="80000"/>
              </a:lnSpc>
              <a:spcBef>
                <a:spcPct val="100000"/>
              </a:spcBef>
              <a:buClr>
                <a:srgbClr val="185598"/>
              </a:buClr>
              <a:buSzPct val="25000"/>
              <a:buFont typeface="Arial Narrow" pitchFamily="34" charset="0"/>
              <a:buNone/>
            </a:pPr>
            <a:r>
              <a:rPr lang="en-US" sz="1200" b="0" i="1">
                <a:solidFill>
                  <a:srgbClr val="1B1B51"/>
                </a:solidFill>
              </a:rPr>
              <a:t>Radiation hard, fast and high precision measurement of:</a:t>
            </a:r>
          </a:p>
          <a:p>
            <a:pPr marL="350838" lvl="1" indent="-114300" algn="l">
              <a:lnSpc>
                <a:spcPct val="80000"/>
              </a:lnSpc>
              <a:spcBef>
                <a:spcPct val="55000"/>
              </a:spcBef>
              <a:buClr>
                <a:srgbClr val="185598"/>
              </a:buClr>
              <a:buFontTx/>
              <a:buChar char="•"/>
            </a:pPr>
            <a:r>
              <a:rPr lang="en-US" sz="1000" b="0"/>
              <a:t>Energy</a:t>
            </a:r>
          </a:p>
          <a:p>
            <a:pPr marL="350838" lvl="1" indent="-114300" algn="l">
              <a:lnSpc>
                <a:spcPct val="80000"/>
              </a:lnSpc>
              <a:spcBef>
                <a:spcPct val="55000"/>
              </a:spcBef>
              <a:buClr>
                <a:srgbClr val="185598"/>
              </a:buClr>
              <a:buFontTx/>
              <a:buChar char="•"/>
            </a:pPr>
            <a:r>
              <a:rPr lang="en-US" sz="1000" b="0"/>
              <a:t>Momentum</a:t>
            </a:r>
          </a:p>
          <a:p>
            <a:pPr marL="350838" lvl="1" indent="-114300" algn="l">
              <a:lnSpc>
                <a:spcPct val="80000"/>
              </a:lnSpc>
              <a:spcBef>
                <a:spcPct val="55000"/>
              </a:spcBef>
              <a:buClr>
                <a:srgbClr val="185598"/>
              </a:buClr>
              <a:buFontTx/>
              <a:buChar char="•"/>
            </a:pPr>
            <a:r>
              <a:rPr lang="en-US" sz="1000" b="0"/>
              <a:t>Time</a:t>
            </a:r>
          </a:p>
        </p:txBody>
      </p:sp>
      <p:sp>
        <p:nvSpPr>
          <p:cNvPr id="11" name="AutoShape 6"/>
          <p:cNvSpPr>
            <a:spLocks noChangeArrowheads="1"/>
          </p:cNvSpPr>
          <p:nvPr/>
        </p:nvSpPr>
        <p:spPr bwMode="auto">
          <a:xfrm rot="5400000">
            <a:off x="-791369" y="3621883"/>
            <a:ext cx="4752975" cy="360362"/>
          </a:xfrm>
          <a:prstGeom prst="triangle">
            <a:avLst>
              <a:gd name="adj" fmla="val 50000"/>
            </a:avLst>
          </a:prstGeom>
          <a:solidFill>
            <a:schemeClr val="hlink"/>
          </a:solidFill>
          <a:ln w="9525" algn="ctr">
            <a:noFill/>
            <a:miter lim="800000"/>
            <a:headEnd/>
            <a:tailEnd/>
          </a:ln>
          <a:effectLst/>
        </p:spPr>
        <p:txBody>
          <a:bodyPr wrap="none" anchor="ctr"/>
          <a:lstStyle/>
          <a:p>
            <a:endParaRPr lang="en-US"/>
          </a:p>
        </p:txBody>
      </p:sp>
      <p:sp>
        <p:nvSpPr>
          <p:cNvPr id="12" name="Rectangle 7"/>
          <p:cNvSpPr>
            <a:spLocks noChangeArrowheads="1"/>
          </p:cNvSpPr>
          <p:nvPr/>
        </p:nvSpPr>
        <p:spPr bwMode="auto">
          <a:xfrm rot="16200000">
            <a:off x="-290512" y="3362326"/>
            <a:ext cx="4968875" cy="790575"/>
          </a:xfrm>
          <a:prstGeom prst="rect">
            <a:avLst/>
          </a:prstGeom>
          <a:solidFill>
            <a:schemeClr val="accent1"/>
          </a:solidFill>
          <a:ln w="9525" algn="ctr">
            <a:noFill/>
            <a:miter lim="800000"/>
            <a:headEnd/>
            <a:tailEnd/>
          </a:ln>
          <a:effectLst/>
        </p:spPr>
        <p:txBody>
          <a:bodyPr wrap="none" anchorCtr="1"/>
          <a:lstStyle/>
          <a:p>
            <a:pPr eaLnBrk="1" hangingPunct="1">
              <a:lnSpc>
                <a:spcPct val="100000"/>
              </a:lnSpc>
              <a:spcBef>
                <a:spcPct val="20000"/>
              </a:spcBef>
              <a:buSzPct val="100000"/>
              <a:buFont typeface="Wingdings" pitchFamily="2" charset="2"/>
              <a:buNone/>
            </a:pPr>
            <a:r>
              <a:rPr lang="en-US" sz="1800" b="0">
                <a:latin typeface="Arial" charset="0"/>
              </a:rPr>
              <a:t>Detector &amp; electronic </a:t>
            </a:r>
          </a:p>
          <a:p>
            <a:pPr eaLnBrk="1" hangingPunct="1">
              <a:lnSpc>
                <a:spcPct val="100000"/>
              </a:lnSpc>
              <a:spcBef>
                <a:spcPct val="20000"/>
              </a:spcBef>
              <a:buSzPct val="100000"/>
              <a:buFont typeface="Wingdings" pitchFamily="2" charset="2"/>
              <a:buNone/>
            </a:pPr>
            <a:r>
              <a:rPr lang="en-US" sz="1800" b="0">
                <a:latin typeface="Arial" charset="0"/>
              </a:rPr>
              <a:t>technologies</a:t>
            </a:r>
          </a:p>
        </p:txBody>
      </p:sp>
      <p:sp>
        <p:nvSpPr>
          <p:cNvPr id="13" name="Rectangle 8"/>
          <p:cNvSpPr>
            <a:spLocks noChangeArrowheads="1"/>
          </p:cNvSpPr>
          <p:nvPr/>
        </p:nvSpPr>
        <p:spPr bwMode="auto">
          <a:xfrm>
            <a:off x="2487613" y="1273176"/>
            <a:ext cx="1703387" cy="792163"/>
          </a:xfrm>
          <a:prstGeom prst="rect">
            <a:avLst/>
          </a:prstGeom>
          <a:solidFill>
            <a:schemeClr val="hlink"/>
          </a:solidFill>
          <a:ln w="9525" algn="ctr">
            <a:noFill/>
            <a:miter lim="800000"/>
            <a:headEnd/>
            <a:tailEnd/>
          </a:ln>
          <a:effectLst/>
        </p:spPr>
        <p:txBody>
          <a:bodyPr wrap="none" anchor="ctr"/>
          <a:lstStyle/>
          <a:p>
            <a:pPr algn="l" eaLnBrk="1" hangingPunct="1">
              <a:lnSpc>
                <a:spcPct val="100000"/>
              </a:lnSpc>
              <a:spcBef>
                <a:spcPct val="20000"/>
              </a:spcBef>
              <a:buSzPct val="100000"/>
              <a:buFont typeface="Wingdings" pitchFamily="2" charset="2"/>
              <a:buNone/>
            </a:pPr>
            <a:r>
              <a:rPr lang="en-US" sz="1400" b="0">
                <a:solidFill>
                  <a:schemeClr val="bg1"/>
                </a:solidFill>
                <a:latin typeface="Arial" charset="0"/>
              </a:rPr>
              <a:t>Solid State </a:t>
            </a:r>
          </a:p>
          <a:p>
            <a:pPr algn="l" eaLnBrk="1" hangingPunct="1">
              <a:lnSpc>
                <a:spcPct val="100000"/>
              </a:lnSpc>
              <a:spcBef>
                <a:spcPct val="20000"/>
              </a:spcBef>
              <a:buSzPct val="100000"/>
              <a:buFont typeface="Wingdings" pitchFamily="2" charset="2"/>
              <a:buNone/>
            </a:pPr>
            <a:r>
              <a:rPr lang="en-US" sz="1400" b="0">
                <a:solidFill>
                  <a:schemeClr val="bg1"/>
                </a:solidFill>
                <a:latin typeface="Arial" charset="0"/>
              </a:rPr>
              <a:t>detectors</a:t>
            </a:r>
          </a:p>
        </p:txBody>
      </p:sp>
      <p:sp>
        <p:nvSpPr>
          <p:cNvPr id="14" name="Rectangle 9"/>
          <p:cNvSpPr>
            <a:spLocks noChangeArrowheads="1"/>
          </p:cNvSpPr>
          <p:nvPr/>
        </p:nvSpPr>
        <p:spPr bwMode="auto">
          <a:xfrm>
            <a:off x="2487613" y="2316164"/>
            <a:ext cx="1703387" cy="792162"/>
          </a:xfrm>
          <a:prstGeom prst="rect">
            <a:avLst/>
          </a:prstGeom>
          <a:solidFill>
            <a:schemeClr val="hlink"/>
          </a:solidFill>
          <a:ln w="9525" algn="ctr">
            <a:noFill/>
            <a:miter lim="800000"/>
            <a:headEnd/>
            <a:tailEnd/>
          </a:ln>
          <a:effectLst/>
        </p:spPr>
        <p:txBody>
          <a:bodyPr wrap="none" anchor="ctr"/>
          <a:lstStyle/>
          <a:p>
            <a:pPr algn="l" eaLnBrk="1" hangingPunct="1">
              <a:lnSpc>
                <a:spcPct val="100000"/>
              </a:lnSpc>
              <a:spcBef>
                <a:spcPct val="20000"/>
              </a:spcBef>
              <a:buSzPct val="100000"/>
              <a:buFont typeface="Wingdings" pitchFamily="2" charset="2"/>
              <a:buNone/>
            </a:pPr>
            <a:r>
              <a:rPr lang="en-US" sz="1400" b="0">
                <a:solidFill>
                  <a:schemeClr val="bg1"/>
                </a:solidFill>
                <a:latin typeface="Arial" charset="0"/>
              </a:rPr>
              <a:t>Gaseous detectors</a:t>
            </a:r>
          </a:p>
        </p:txBody>
      </p:sp>
      <p:sp>
        <p:nvSpPr>
          <p:cNvPr id="15" name="Rectangle 10"/>
          <p:cNvSpPr>
            <a:spLocks noChangeArrowheads="1"/>
          </p:cNvSpPr>
          <p:nvPr/>
        </p:nvSpPr>
        <p:spPr bwMode="auto">
          <a:xfrm>
            <a:off x="2487613" y="3360739"/>
            <a:ext cx="1703387" cy="792162"/>
          </a:xfrm>
          <a:prstGeom prst="rect">
            <a:avLst/>
          </a:prstGeom>
          <a:solidFill>
            <a:schemeClr val="hlink"/>
          </a:solidFill>
          <a:ln w="9525" algn="ctr">
            <a:noFill/>
            <a:miter lim="800000"/>
            <a:headEnd/>
            <a:tailEnd/>
          </a:ln>
          <a:effectLst/>
        </p:spPr>
        <p:txBody>
          <a:bodyPr wrap="none" anchor="ctr"/>
          <a:lstStyle/>
          <a:p>
            <a:pPr algn="l" eaLnBrk="1" hangingPunct="1">
              <a:lnSpc>
                <a:spcPct val="100000"/>
              </a:lnSpc>
              <a:spcBef>
                <a:spcPct val="20000"/>
              </a:spcBef>
              <a:buSzPct val="100000"/>
              <a:buFont typeface="Wingdings" pitchFamily="2" charset="2"/>
              <a:buNone/>
            </a:pPr>
            <a:r>
              <a:rPr lang="en-US" sz="1400" b="0">
                <a:solidFill>
                  <a:schemeClr val="bg1"/>
                </a:solidFill>
                <a:latin typeface="Arial" charset="0"/>
              </a:rPr>
              <a:t>Calorimeter</a:t>
            </a:r>
          </a:p>
        </p:txBody>
      </p:sp>
      <p:sp>
        <p:nvSpPr>
          <p:cNvPr id="16" name="Rectangle 11"/>
          <p:cNvSpPr>
            <a:spLocks noChangeArrowheads="1"/>
          </p:cNvSpPr>
          <p:nvPr/>
        </p:nvSpPr>
        <p:spPr bwMode="auto">
          <a:xfrm>
            <a:off x="2487613" y="5449889"/>
            <a:ext cx="1703387" cy="792162"/>
          </a:xfrm>
          <a:prstGeom prst="rect">
            <a:avLst/>
          </a:prstGeom>
          <a:solidFill>
            <a:schemeClr val="hlink"/>
          </a:solidFill>
          <a:ln w="9525" algn="ctr">
            <a:noFill/>
            <a:miter lim="800000"/>
            <a:headEnd/>
            <a:tailEnd/>
          </a:ln>
          <a:effectLst/>
        </p:spPr>
        <p:txBody>
          <a:bodyPr wrap="none" anchor="ctr"/>
          <a:lstStyle/>
          <a:p>
            <a:pPr algn="l" eaLnBrk="1" hangingPunct="1">
              <a:lnSpc>
                <a:spcPct val="100000"/>
              </a:lnSpc>
              <a:spcBef>
                <a:spcPct val="20000"/>
              </a:spcBef>
              <a:buSzPct val="100000"/>
              <a:buFont typeface="Wingdings" pitchFamily="2" charset="2"/>
              <a:buNone/>
            </a:pPr>
            <a:r>
              <a:rPr lang="en-US" sz="1400" b="0">
                <a:solidFill>
                  <a:schemeClr val="bg1"/>
                </a:solidFill>
                <a:latin typeface="Arial" charset="0"/>
              </a:rPr>
              <a:t>Readout electronics</a:t>
            </a:r>
          </a:p>
        </p:txBody>
      </p:sp>
      <p:sp>
        <p:nvSpPr>
          <p:cNvPr id="17" name="Rectangle 12"/>
          <p:cNvSpPr>
            <a:spLocks noChangeArrowheads="1"/>
          </p:cNvSpPr>
          <p:nvPr/>
        </p:nvSpPr>
        <p:spPr bwMode="auto">
          <a:xfrm>
            <a:off x="3962400" y="1177926"/>
            <a:ext cx="1366838" cy="871538"/>
          </a:xfrm>
          <a:prstGeom prst="rect">
            <a:avLst/>
          </a:prstGeom>
          <a:noFill/>
          <a:ln w="9525">
            <a:noFill/>
            <a:miter lim="800000"/>
            <a:headEnd/>
            <a:tailEnd/>
          </a:ln>
          <a:effectLst/>
        </p:spPr>
        <p:txBody>
          <a:bodyPr/>
          <a:lstStyle/>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Microstrip</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Pixel</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A-Si:H</a:t>
            </a:r>
          </a:p>
        </p:txBody>
      </p:sp>
      <p:sp>
        <p:nvSpPr>
          <p:cNvPr id="18" name="Rectangle 13"/>
          <p:cNvSpPr>
            <a:spLocks noChangeArrowheads="1"/>
          </p:cNvSpPr>
          <p:nvPr/>
        </p:nvSpPr>
        <p:spPr bwMode="auto">
          <a:xfrm>
            <a:off x="2487613" y="4405314"/>
            <a:ext cx="1703387" cy="792162"/>
          </a:xfrm>
          <a:prstGeom prst="rect">
            <a:avLst/>
          </a:prstGeom>
          <a:solidFill>
            <a:schemeClr val="hlink"/>
          </a:solidFill>
          <a:ln w="9525" algn="ctr">
            <a:noFill/>
            <a:miter lim="800000"/>
            <a:headEnd/>
            <a:tailEnd/>
          </a:ln>
          <a:effectLst/>
        </p:spPr>
        <p:txBody>
          <a:bodyPr wrap="none" anchor="ctr"/>
          <a:lstStyle/>
          <a:p>
            <a:pPr algn="l" eaLnBrk="1" hangingPunct="1">
              <a:lnSpc>
                <a:spcPct val="100000"/>
              </a:lnSpc>
              <a:spcBef>
                <a:spcPct val="20000"/>
              </a:spcBef>
              <a:buSzPct val="100000"/>
              <a:buFont typeface="Wingdings" pitchFamily="2" charset="2"/>
              <a:buNone/>
            </a:pPr>
            <a:r>
              <a:rPr lang="en-US" sz="1400" b="0">
                <a:solidFill>
                  <a:schemeClr val="bg1"/>
                </a:solidFill>
                <a:latin typeface="Arial" charset="0"/>
              </a:rPr>
              <a:t>Photo detectors</a:t>
            </a:r>
          </a:p>
        </p:txBody>
      </p:sp>
      <p:sp>
        <p:nvSpPr>
          <p:cNvPr id="19" name="Rectangle 14"/>
          <p:cNvSpPr>
            <a:spLocks noChangeArrowheads="1"/>
          </p:cNvSpPr>
          <p:nvPr/>
        </p:nvSpPr>
        <p:spPr bwMode="auto">
          <a:xfrm>
            <a:off x="3962400" y="2274889"/>
            <a:ext cx="1871663" cy="871537"/>
          </a:xfrm>
          <a:prstGeom prst="rect">
            <a:avLst/>
          </a:prstGeom>
          <a:noFill/>
          <a:ln w="9525">
            <a:noFill/>
            <a:miter lim="800000"/>
            <a:headEnd/>
            <a:tailEnd/>
          </a:ln>
          <a:effectLst/>
        </p:spPr>
        <p:txBody>
          <a:bodyPr/>
          <a:lstStyle/>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MWPC</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FGLD</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GEM</a:t>
            </a:r>
          </a:p>
        </p:txBody>
      </p:sp>
      <p:sp>
        <p:nvSpPr>
          <p:cNvPr id="20" name="Rectangle 15"/>
          <p:cNvSpPr>
            <a:spLocks noChangeArrowheads="1"/>
          </p:cNvSpPr>
          <p:nvPr/>
        </p:nvSpPr>
        <p:spPr bwMode="auto">
          <a:xfrm>
            <a:off x="3962400" y="3289301"/>
            <a:ext cx="1871663" cy="871538"/>
          </a:xfrm>
          <a:prstGeom prst="rect">
            <a:avLst/>
          </a:prstGeom>
          <a:noFill/>
          <a:ln w="9525">
            <a:noFill/>
            <a:miter lim="800000"/>
            <a:headEnd/>
            <a:tailEnd/>
          </a:ln>
          <a:effectLst/>
        </p:spPr>
        <p:txBody>
          <a:bodyPr/>
          <a:lstStyle/>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Scintillating crystals</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Scintillating fibers</a:t>
            </a:r>
          </a:p>
        </p:txBody>
      </p:sp>
      <p:sp>
        <p:nvSpPr>
          <p:cNvPr id="21" name="Rectangle 16"/>
          <p:cNvSpPr>
            <a:spLocks noChangeArrowheads="1"/>
          </p:cNvSpPr>
          <p:nvPr/>
        </p:nvSpPr>
        <p:spPr bwMode="auto">
          <a:xfrm>
            <a:off x="3962400" y="4370389"/>
            <a:ext cx="1871663" cy="871537"/>
          </a:xfrm>
          <a:prstGeom prst="rect">
            <a:avLst/>
          </a:prstGeom>
          <a:noFill/>
          <a:ln w="9525">
            <a:noFill/>
            <a:miter lim="800000"/>
            <a:headEnd/>
            <a:tailEnd/>
          </a:ln>
          <a:effectLst/>
        </p:spPr>
        <p:txBody>
          <a:bodyPr/>
          <a:lstStyle/>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HPD’s</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Pixel</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SiPM/SPAD</a:t>
            </a:r>
          </a:p>
        </p:txBody>
      </p:sp>
      <p:sp>
        <p:nvSpPr>
          <p:cNvPr id="22" name="Rectangle 17"/>
          <p:cNvSpPr>
            <a:spLocks noChangeArrowheads="1"/>
          </p:cNvSpPr>
          <p:nvPr/>
        </p:nvSpPr>
        <p:spPr bwMode="auto">
          <a:xfrm>
            <a:off x="3962400" y="5378451"/>
            <a:ext cx="1871663" cy="871538"/>
          </a:xfrm>
          <a:prstGeom prst="rect">
            <a:avLst/>
          </a:prstGeom>
          <a:noFill/>
          <a:ln w="9525">
            <a:noFill/>
            <a:miter lim="800000"/>
            <a:headEnd/>
            <a:tailEnd/>
          </a:ln>
          <a:effectLst/>
        </p:spPr>
        <p:txBody>
          <a:bodyPr/>
          <a:lstStyle/>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Single photon counting</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HPTDC timing</a:t>
            </a:r>
          </a:p>
          <a:p>
            <a:pPr marL="228600" indent="-228600" algn="l">
              <a:lnSpc>
                <a:spcPct val="80000"/>
              </a:lnSpc>
              <a:spcBef>
                <a:spcPct val="100000"/>
              </a:spcBef>
              <a:buClr>
                <a:srgbClr val="185598"/>
              </a:buClr>
              <a:buSzPct val="25000"/>
              <a:buFont typeface="Arial Narrow" pitchFamily="34" charset="0"/>
              <a:buChar char=" "/>
            </a:pPr>
            <a:r>
              <a:rPr lang="en-US" sz="1200" i="1">
                <a:solidFill>
                  <a:srgbClr val="1B1B51"/>
                </a:solidFill>
              </a:rPr>
              <a:t>Discriminators</a:t>
            </a:r>
          </a:p>
        </p:txBody>
      </p:sp>
      <p:sp>
        <p:nvSpPr>
          <p:cNvPr id="23" name="Rectangle 18"/>
          <p:cNvSpPr>
            <a:spLocks noChangeArrowheads="1"/>
          </p:cNvSpPr>
          <p:nvPr/>
        </p:nvSpPr>
        <p:spPr bwMode="auto">
          <a:xfrm>
            <a:off x="4033838" y="841376"/>
            <a:ext cx="1511300" cy="360363"/>
          </a:xfrm>
          <a:prstGeom prst="rect">
            <a:avLst/>
          </a:prstGeom>
          <a:solidFill>
            <a:schemeClr val="hlink"/>
          </a:solidFill>
          <a:ln w="9525" algn="ctr">
            <a:noFill/>
            <a:miter lim="800000"/>
            <a:headEnd/>
            <a:tailEnd/>
          </a:ln>
          <a:effectLst/>
        </p:spPr>
        <p:txBody>
          <a:bodyPr wrap="none" anchor="ctr"/>
          <a:lstStyle/>
          <a:p>
            <a:pPr eaLnBrk="1" hangingPunct="1">
              <a:lnSpc>
                <a:spcPct val="100000"/>
              </a:lnSpc>
              <a:spcBef>
                <a:spcPct val="20000"/>
              </a:spcBef>
              <a:buSzPct val="100000"/>
              <a:buFont typeface="Wingdings" pitchFamily="2" charset="2"/>
              <a:buNone/>
            </a:pPr>
            <a:r>
              <a:rPr lang="en-US" sz="1800" b="0">
                <a:solidFill>
                  <a:schemeClr val="bg1"/>
                </a:solidFill>
                <a:latin typeface="Arial" charset="0"/>
              </a:rPr>
              <a:t>Examples</a:t>
            </a:r>
          </a:p>
        </p:txBody>
      </p:sp>
      <p:sp>
        <p:nvSpPr>
          <p:cNvPr id="24" name="AutoShape 19"/>
          <p:cNvSpPr>
            <a:spLocks noChangeArrowheads="1"/>
          </p:cNvSpPr>
          <p:nvPr/>
        </p:nvSpPr>
        <p:spPr bwMode="auto">
          <a:xfrm>
            <a:off x="71438" y="1981201"/>
            <a:ext cx="1295400" cy="936625"/>
          </a:xfrm>
          <a:prstGeom prst="wedgeRectCallout">
            <a:avLst>
              <a:gd name="adj1" fmla="val -12620"/>
              <a:gd name="adj2" fmla="val 118981"/>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eaLnBrk="1" hangingPunct="1">
              <a:lnSpc>
                <a:spcPct val="100000"/>
              </a:lnSpc>
              <a:spcBef>
                <a:spcPct val="20000"/>
              </a:spcBef>
              <a:buSzPct val="100000"/>
              <a:buFont typeface="Wingdings" pitchFamily="2" charset="2"/>
              <a:buNone/>
            </a:pPr>
            <a:r>
              <a:rPr lang="en-US" b="0">
                <a:latin typeface="Arial" charset="0"/>
              </a:rPr>
              <a:t>What the LHC needs </a:t>
            </a:r>
            <a:endParaRPr lang="en-US" b="0">
              <a:solidFill>
                <a:schemeClr val="bg1"/>
              </a:solidFill>
              <a:latin typeface="Arial" charset="0"/>
            </a:endParaRPr>
          </a:p>
        </p:txBody>
      </p:sp>
      <p:sp>
        <p:nvSpPr>
          <p:cNvPr id="25" name="AutoShape 21"/>
          <p:cNvSpPr>
            <a:spLocks noChangeArrowheads="1"/>
          </p:cNvSpPr>
          <p:nvPr/>
        </p:nvSpPr>
        <p:spPr bwMode="auto">
          <a:xfrm rot="16200000" flipH="1">
            <a:off x="3012282" y="3364707"/>
            <a:ext cx="5727700" cy="369887"/>
          </a:xfrm>
          <a:prstGeom prst="triangle">
            <a:avLst>
              <a:gd name="adj" fmla="val 50000"/>
            </a:avLst>
          </a:prstGeom>
          <a:solidFill>
            <a:schemeClr val="hlink"/>
          </a:solidFill>
          <a:ln w="9525" algn="ctr">
            <a:noFill/>
            <a:miter lim="800000"/>
            <a:headEnd/>
            <a:tailEnd/>
          </a:ln>
          <a:effectLst/>
        </p:spPr>
        <p:txBody>
          <a:bodyPr wrap="none" anchor="ctr"/>
          <a:lstStyle/>
          <a:p>
            <a:endParaRPr lang="en-US"/>
          </a:p>
        </p:txBody>
      </p:sp>
      <p:sp>
        <p:nvSpPr>
          <p:cNvPr id="26" name="Rectangle 28"/>
          <p:cNvSpPr>
            <a:spLocks noChangeArrowheads="1"/>
          </p:cNvSpPr>
          <p:nvPr/>
        </p:nvSpPr>
        <p:spPr bwMode="auto">
          <a:xfrm flipV="1">
            <a:off x="6248400" y="685801"/>
            <a:ext cx="2608263" cy="5564188"/>
          </a:xfrm>
          <a:prstGeom prst="rect">
            <a:avLst/>
          </a:prstGeom>
          <a:solidFill>
            <a:srgbClr val="969696"/>
          </a:solidFill>
          <a:ln w="9525" algn="ctr">
            <a:noFill/>
            <a:miter lim="800000"/>
            <a:headEnd/>
            <a:tailEnd/>
          </a:ln>
          <a:effectLst/>
        </p:spPr>
        <p:txBody>
          <a:bodyPr rot="10800000"/>
          <a:lstStyle/>
          <a:p>
            <a:pPr algn="l" eaLnBrk="1" hangingPunct="1">
              <a:lnSpc>
                <a:spcPct val="100000"/>
              </a:lnSpc>
            </a:pPr>
            <a:r>
              <a:rPr lang="en-US" sz="1800">
                <a:solidFill>
                  <a:schemeClr val="bg1"/>
                </a:solidFill>
                <a:latin typeface="Arial" charset="0"/>
                <a:cs typeface="Arial" charset="0"/>
              </a:rPr>
              <a:t>Applications in Medical and Molecular Imaging:</a:t>
            </a:r>
          </a:p>
          <a:p>
            <a:pPr algn="l" eaLnBrk="1" hangingPunct="1">
              <a:lnSpc>
                <a:spcPct val="100000"/>
              </a:lnSpc>
              <a:buFontTx/>
              <a:buChar char="•"/>
            </a:pPr>
            <a:r>
              <a:rPr lang="en-US" sz="1400" b="0">
                <a:solidFill>
                  <a:schemeClr val="bg1"/>
                </a:solidFill>
                <a:latin typeface="Arial" charset="0"/>
                <a:cs typeface="Arial" charset="0"/>
              </a:rPr>
              <a:t>PET</a:t>
            </a:r>
          </a:p>
          <a:p>
            <a:pPr algn="l" eaLnBrk="1" hangingPunct="1">
              <a:lnSpc>
                <a:spcPct val="100000"/>
              </a:lnSpc>
              <a:buFontTx/>
              <a:buChar char="•"/>
            </a:pPr>
            <a:r>
              <a:rPr lang="en-US" sz="1400" b="0">
                <a:solidFill>
                  <a:schemeClr val="bg1"/>
                </a:solidFill>
                <a:latin typeface="Arial" charset="0"/>
                <a:cs typeface="Arial" charset="0"/>
              </a:rPr>
              <a:t>CT</a:t>
            </a:r>
          </a:p>
          <a:p>
            <a:pPr algn="l" eaLnBrk="1" hangingPunct="1">
              <a:lnSpc>
                <a:spcPct val="100000"/>
              </a:lnSpc>
              <a:buFontTx/>
              <a:buChar char="•"/>
            </a:pPr>
            <a:r>
              <a:rPr lang="en-US" sz="1400" b="0">
                <a:solidFill>
                  <a:schemeClr val="bg1"/>
                </a:solidFill>
                <a:latin typeface="Arial" charset="0"/>
                <a:cs typeface="Arial" charset="0"/>
              </a:rPr>
              <a:t>X-Ray</a:t>
            </a:r>
          </a:p>
          <a:p>
            <a:pPr algn="l" eaLnBrk="1" hangingPunct="1">
              <a:lnSpc>
                <a:spcPct val="100000"/>
              </a:lnSpc>
              <a:buFontTx/>
              <a:buChar char="•"/>
            </a:pPr>
            <a:r>
              <a:rPr lang="en-US" sz="1400" b="0">
                <a:solidFill>
                  <a:schemeClr val="bg1"/>
                </a:solidFill>
                <a:latin typeface="Arial" charset="0"/>
                <a:cs typeface="Arial" charset="0"/>
              </a:rPr>
              <a:t>SPECT</a:t>
            </a:r>
          </a:p>
          <a:p>
            <a:pPr algn="l" eaLnBrk="1" hangingPunct="1">
              <a:lnSpc>
                <a:spcPct val="100000"/>
              </a:lnSpc>
              <a:buFontTx/>
              <a:buChar char="•"/>
            </a:pPr>
            <a:r>
              <a:rPr lang="en-US" sz="1400" b="0">
                <a:solidFill>
                  <a:schemeClr val="bg1"/>
                </a:solidFill>
                <a:latin typeface="Arial" charset="0"/>
                <a:cs typeface="Arial" charset="0"/>
              </a:rPr>
              <a:t>MRI</a:t>
            </a:r>
          </a:p>
          <a:p>
            <a:pPr algn="l" eaLnBrk="1" hangingPunct="1">
              <a:lnSpc>
                <a:spcPct val="100000"/>
              </a:lnSpc>
              <a:buFontTx/>
              <a:buChar char="•"/>
            </a:pPr>
            <a:endParaRPr lang="en-US" sz="1400" b="0">
              <a:solidFill>
                <a:schemeClr val="bg1"/>
              </a:solidFill>
              <a:latin typeface="Arial" charset="0"/>
              <a:cs typeface="Arial" charset="0"/>
            </a:endParaRPr>
          </a:p>
        </p:txBody>
      </p:sp>
      <p:sp>
        <p:nvSpPr>
          <p:cNvPr id="27" name="Rectangle 20"/>
          <p:cNvSpPr>
            <a:spLocks noChangeArrowheads="1"/>
          </p:cNvSpPr>
          <p:nvPr/>
        </p:nvSpPr>
        <p:spPr bwMode="auto">
          <a:xfrm>
            <a:off x="6553200" y="2667001"/>
            <a:ext cx="1981200" cy="3506788"/>
          </a:xfrm>
          <a:prstGeom prst="rect">
            <a:avLst/>
          </a:prstGeom>
          <a:solidFill>
            <a:schemeClr val="bg1"/>
          </a:solidFill>
          <a:ln w="9525">
            <a:noFill/>
            <a:miter lim="800000"/>
            <a:headEnd/>
            <a:tailEnd/>
          </a:ln>
          <a:effectLst/>
        </p:spPr>
        <p:txBody>
          <a:bodyPr/>
          <a:lstStyle/>
          <a:p>
            <a:pPr algn="l">
              <a:lnSpc>
                <a:spcPct val="80000"/>
              </a:lnSpc>
              <a:spcBef>
                <a:spcPct val="100000"/>
              </a:spcBef>
              <a:buClr>
                <a:srgbClr val="185598"/>
              </a:buClr>
              <a:buSzPct val="25000"/>
              <a:buFont typeface="Arial Narrow" pitchFamily="34" charset="0"/>
              <a:buNone/>
            </a:pPr>
            <a:r>
              <a:rPr lang="en-US" b="0" i="1">
                <a:solidFill>
                  <a:srgbClr val="1B1B51"/>
                </a:solidFill>
              </a:rPr>
              <a:t>Performance</a:t>
            </a:r>
          </a:p>
          <a:p>
            <a:pPr marL="350838" lvl="1" indent="-114300" algn="l">
              <a:lnSpc>
                <a:spcPct val="80000"/>
              </a:lnSpc>
              <a:spcBef>
                <a:spcPct val="55000"/>
              </a:spcBef>
              <a:buClr>
                <a:srgbClr val="185598"/>
              </a:buClr>
              <a:buFontTx/>
              <a:buChar char="•"/>
            </a:pPr>
            <a:r>
              <a:rPr lang="en-US" sz="1200" b="0"/>
              <a:t>High sensitivity for small tumor detection</a:t>
            </a:r>
          </a:p>
          <a:p>
            <a:pPr marL="350838" lvl="1" indent="-114300" algn="l">
              <a:lnSpc>
                <a:spcPct val="80000"/>
              </a:lnSpc>
              <a:spcBef>
                <a:spcPct val="55000"/>
              </a:spcBef>
              <a:buClr>
                <a:srgbClr val="185598"/>
              </a:buClr>
              <a:buFontTx/>
              <a:buChar char="•"/>
            </a:pPr>
            <a:r>
              <a:rPr lang="en-US" sz="1200" b="0"/>
              <a:t>High specificity to avoid unnecessary biopsies and wrong diagnostics</a:t>
            </a:r>
          </a:p>
          <a:p>
            <a:pPr marL="350838" lvl="1" indent="-114300" algn="l">
              <a:lnSpc>
                <a:spcPct val="80000"/>
              </a:lnSpc>
              <a:spcBef>
                <a:spcPct val="55000"/>
              </a:spcBef>
              <a:buClr>
                <a:srgbClr val="185598"/>
              </a:buClr>
              <a:buFontTx/>
              <a:buChar char="•"/>
            </a:pPr>
            <a:r>
              <a:rPr lang="en-US" sz="1200" b="0"/>
              <a:t>Ultra  fast Signal Analysis</a:t>
            </a:r>
          </a:p>
          <a:p>
            <a:pPr marL="350838" lvl="1" indent="-114300" algn="l">
              <a:lnSpc>
                <a:spcPct val="80000"/>
              </a:lnSpc>
              <a:spcBef>
                <a:spcPct val="55000"/>
              </a:spcBef>
              <a:buClr>
                <a:srgbClr val="185598"/>
              </a:buClr>
              <a:buFontTx/>
              <a:buChar char="•"/>
            </a:pPr>
            <a:r>
              <a:rPr lang="en-US" sz="1200" b="0"/>
              <a:t>High Spatial Resolution</a:t>
            </a:r>
          </a:p>
          <a:p>
            <a:pPr algn="l">
              <a:lnSpc>
                <a:spcPct val="80000"/>
              </a:lnSpc>
              <a:spcBef>
                <a:spcPct val="100000"/>
              </a:spcBef>
              <a:buClr>
                <a:srgbClr val="185598"/>
              </a:buClr>
              <a:buSzPct val="25000"/>
              <a:buFont typeface="Arial Narrow" pitchFamily="34" charset="0"/>
              <a:buNone/>
            </a:pPr>
            <a:r>
              <a:rPr lang="en-US" sz="1400" b="0" i="1">
                <a:solidFill>
                  <a:srgbClr val="1B1B51"/>
                </a:solidFill>
              </a:rPr>
              <a:t>but  also</a:t>
            </a:r>
          </a:p>
          <a:p>
            <a:pPr marL="350838" lvl="1" indent="-114300" algn="l">
              <a:lnSpc>
                <a:spcPct val="80000"/>
              </a:lnSpc>
              <a:spcBef>
                <a:spcPct val="55000"/>
              </a:spcBef>
              <a:buClr>
                <a:srgbClr val="185598"/>
              </a:buClr>
              <a:buFontTx/>
              <a:buChar char="•"/>
            </a:pPr>
            <a:r>
              <a:rPr lang="en-US" sz="1200" b="0"/>
              <a:t>Compactness </a:t>
            </a:r>
          </a:p>
          <a:p>
            <a:pPr marL="350838" lvl="1" indent="-114300" algn="l">
              <a:lnSpc>
                <a:spcPct val="80000"/>
              </a:lnSpc>
              <a:spcBef>
                <a:spcPct val="55000"/>
              </a:spcBef>
              <a:buClr>
                <a:srgbClr val="185598"/>
              </a:buClr>
              <a:buFontTx/>
              <a:buChar char="•"/>
            </a:pPr>
            <a:r>
              <a:rPr lang="en-US" sz="1200" b="0"/>
              <a:t>Low cost</a:t>
            </a:r>
          </a:p>
          <a:p>
            <a:pPr marL="350838" lvl="1" indent="-114300" algn="l">
              <a:lnSpc>
                <a:spcPct val="80000"/>
              </a:lnSpc>
              <a:spcBef>
                <a:spcPct val="55000"/>
              </a:spcBef>
              <a:buClr>
                <a:srgbClr val="185598"/>
              </a:buClr>
              <a:buFontTx/>
              <a:buChar char="•"/>
            </a:pPr>
            <a:r>
              <a:rPr lang="en-US" sz="1200" b="0"/>
              <a:t>Mature technology</a:t>
            </a:r>
          </a:p>
          <a:p>
            <a:pPr marL="350838" lvl="1" indent="-114300" algn="l">
              <a:lnSpc>
                <a:spcPct val="80000"/>
              </a:lnSpc>
              <a:spcBef>
                <a:spcPct val="55000"/>
              </a:spcBef>
              <a:buClr>
                <a:srgbClr val="185598"/>
              </a:buClr>
              <a:buFontTx/>
              <a:buChar char="•"/>
            </a:pPr>
            <a:r>
              <a:rPr lang="en-US" sz="1200" b="0"/>
              <a:t>Liability</a:t>
            </a:r>
          </a:p>
          <a:p>
            <a:pPr marL="350838" lvl="1" indent="-114300" algn="l">
              <a:lnSpc>
                <a:spcPct val="80000"/>
              </a:lnSpc>
              <a:spcBef>
                <a:spcPct val="55000"/>
              </a:spcBef>
              <a:buClr>
                <a:srgbClr val="185598"/>
              </a:buClr>
              <a:buFontTx/>
              <a:buChar char="•"/>
            </a:pPr>
            <a:r>
              <a:rPr lang="en-US" sz="1200" b="0"/>
              <a:t>Flexibility in use</a:t>
            </a:r>
          </a:p>
        </p:txBody>
      </p:sp>
      <p:sp>
        <p:nvSpPr>
          <p:cNvPr id="2" name="Footer Placeholder 1"/>
          <p:cNvSpPr>
            <a:spLocks noGrp="1"/>
          </p:cNvSpPr>
          <p:nvPr>
            <p:ph type="ftr" sz="quarter" idx="11"/>
          </p:nvPr>
        </p:nvSpPr>
        <p:spPr/>
        <p:txBody>
          <a:bodyPr/>
          <a:lstStyle/>
          <a:p>
            <a:endParaRPr lang="en-US" dirty="0">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1"/>
          <p:cNvSpPr>
            <a:spLocks noGrp="1"/>
          </p:cNvSpPr>
          <p:nvPr>
            <p:ph type="sldNum" sz="quarter" idx="10"/>
          </p:nvPr>
        </p:nvSpPr>
        <p:spPr>
          <a:noFill/>
        </p:spPr>
        <p:txBody>
          <a:bodyPr/>
          <a:lstStyle/>
          <a:p>
            <a:fld id="{6B9BCBE4-C0EB-4FAB-B620-5189547A8CDC}" type="slidenum">
              <a:rPr lang="en-US" smtClean="0"/>
              <a:pPr/>
              <a:t>35</a:t>
            </a:fld>
            <a:endParaRPr lang="en-US" smtClean="0"/>
          </a:p>
        </p:txBody>
      </p:sp>
      <p:sp>
        <p:nvSpPr>
          <p:cNvPr id="32771" name="Rectangle 2"/>
          <p:cNvSpPr>
            <a:spLocks noGrp="1" noChangeArrowheads="1"/>
          </p:cNvSpPr>
          <p:nvPr>
            <p:ph type="title" idx="4294967295"/>
          </p:nvPr>
        </p:nvSpPr>
        <p:spPr>
          <a:xfrm>
            <a:off x="101600" y="0"/>
            <a:ext cx="8966200" cy="823913"/>
          </a:xfrm>
        </p:spPr>
        <p:txBody>
          <a:bodyPr lIns="91440" tIns="45720" rIns="91440" bIns="45720">
            <a:normAutofit/>
          </a:bodyPr>
          <a:lstStyle/>
          <a:p>
            <a:r>
              <a:rPr lang="en-US" sz="2400" dirty="0" smtClean="0"/>
              <a:t>LHC electronics for spectral CT to enhance contrast and reduce dose</a:t>
            </a:r>
            <a:endParaRPr lang="en-GB" sz="2400" dirty="0" smtClean="0"/>
          </a:p>
        </p:txBody>
      </p:sp>
      <p:sp>
        <p:nvSpPr>
          <p:cNvPr id="32772" name="Rectangle 3"/>
          <p:cNvSpPr>
            <a:spLocks noGrp="1" noChangeArrowheads="1"/>
          </p:cNvSpPr>
          <p:nvPr>
            <p:ph type="body" sz="half" idx="4294967295"/>
          </p:nvPr>
        </p:nvSpPr>
        <p:spPr>
          <a:xfrm>
            <a:off x="277813" y="1219200"/>
            <a:ext cx="4065587" cy="2322513"/>
          </a:xfrm>
        </p:spPr>
        <p:txBody>
          <a:bodyPr lIns="91440" tIns="45720" rIns="91440" bIns="45720"/>
          <a:lstStyle/>
          <a:p>
            <a:pPr marL="0" indent="0"/>
            <a:r>
              <a:rPr lang="en-GB" dirty="0" smtClean="0"/>
              <a:t>Current mode CT</a:t>
            </a:r>
          </a:p>
          <a:p>
            <a:pPr lvl="1"/>
            <a:r>
              <a:rPr lang="en-GB" dirty="0" smtClean="0"/>
              <a:t>Limited contrast</a:t>
            </a:r>
          </a:p>
          <a:p>
            <a:pPr lvl="1"/>
            <a:r>
              <a:rPr lang="en-GB" dirty="0" smtClean="0"/>
              <a:t>No information on X-ray energy</a:t>
            </a:r>
          </a:p>
          <a:p>
            <a:pPr lvl="1"/>
            <a:r>
              <a:rPr lang="en-GB" dirty="0" smtClean="0"/>
              <a:t>High dose</a:t>
            </a:r>
          </a:p>
          <a:p>
            <a:pPr marL="509587" lvl="2" indent="-342900">
              <a:buSzPct val="120000"/>
              <a:buFont typeface="Arial Narrow" pitchFamily="34" charset="0"/>
              <a:buChar char="→"/>
            </a:pPr>
            <a:r>
              <a:rPr lang="en-GB" dirty="0" smtClean="0"/>
              <a:t>Restricted use for screening</a:t>
            </a:r>
          </a:p>
          <a:p>
            <a:pPr marL="509587" lvl="2" indent="-342900">
              <a:buSzPct val="120000"/>
              <a:buFont typeface="Arial Narrow" pitchFamily="34" charset="0"/>
              <a:buChar char="→"/>
            </a:pPr>
            <a:r>
              <a:rPr lang="en-GB" dirty="0" smtClean="0"/>
              <a:t>Limited access to preventive health care market</a:t>
            </a:r>
          </a:p>
        </p:txBody>
      </p:sp>
      <p:sp>
        <p:nvSpPr>
          <p:cNvPr id="32773" name="Rectangle 4"/>
          <p:cNvSpPr>
            <a:spLocks noGrp="1" noChangeArrowheads="1"/>
          </p:cNvSpPr>
          <p:nvPr>
            <p:ph type="body" sz="half" idx="4294967295"/>
          </p:nvPr>
        </p:nvSpPr>
        <p:spPr>
          <a:xfrm>
            <a:off x="4830763" y="1219200"/>
            <a:ext cx="4237037" cy="2057400"/>
          </a:xfrm>
        </p:spPr>
        <p:txBody>
          <a:bodyPr lIns="91440" tIns="45720" rIns="91440" bIns="45720"/>
          <a:lstStyle/>
          <a:p>
            <a:pPr marL="0" indent="0"/>
            <a:r>
              <a:rPr lang="en-GB" dirty="0" smtClean="0"/>
              <a:t>Counting mode CT</a:t>
            </a:r>
          </a:p>
          <a:p>
            <a:pPr lvl="1"/>
            <a:r>
              <a:rPr lang="en-GB" dirty="0" smtClean="0"/>
              <a:t>High contrast</a:t>
            </a:r>
          </a:p>
          <a:p>
            <a:pPr lvl="1"/>
            <a:r>
              <a:rPr lang="en-GB" dirty="0" smtClean="0"/>
              <a:t>Tissue decomposition through colour mode</a:t>
            </a:r>
          </a:p>
          <a:p>
            <a:pPr lvl="1"/>
            <a:r>
              <a:rPr lang="en-GB" dirty="0" smtClean="0"/>
              <a:t>Up to 10 times lower dose</a:t>
            </a:r>
          </a:p>
          <a:p>
            <a:pPr lvl="2">
              <a:buSzPct val="120000"/>
              <a:buFont typeface="Arial Narrow" pitchFamily="34" charset="0"/>
              <a:buChar char="→"/>
            </a:pPr>
            <a:r>
              <a:rPr lang="en-GB" dirty="0" smtClean="0"/>
              <a:t>Opportunity for screening</a:t>
            </a:r>
          </a:p>
          <a:p>
            <a:pPr lvl="2">
              <a:buSzPct val="120000"/>
              <a:buFont typeface="Arial Narrow" pitchFamily="34" charset="0"/>
              <a:buChar char="→"/>
            </a:pPr>
            <a:r>
              <a:rPr lang="en-GB" dirty="0" smtClean="0"/>
              <a:t>Access to preventive health care </a:t>
            </a:r>
          </a:p>
        </p:txBody>
      </p:sp>
      <p:sp>
        <p:nvSpPr>
          <p:cNvPr id="32775" name="Text Box 7"/>
          <p:cNvSpPr txBox="1">
            <a:spLocks noChangeArrowheads="1"/>
          </p:cNvSpPr>
          <p:nvPr/>
        </p:nvSpPr>
        <p:spPr bwMode="auto">
          <a:xfrm>
            <a:off x="915892" y="819090"/>
            <a:ext cx="7678833" cy="400110"/>
          </a:xfrm>
          <a:prstGeom prst="rect">
            <a:avLst/>
          </a:prstGeom>
          <a:noFill/>
          <a:ln w="9525">
            <a:noFill/>
            <a:miter lim="800000"/>
            <a:headEnd/>
            <a:tailEnd/>
          </a:ln>
        </p:spPr>
        <p:txBody>
          <a:bodyPr wrap="none">
            <a:spAutoFit/>
          </a:bodyPr>
          <a:lstStyle/>
          <a:p>
            <a:pPr eaLnBrk="0" hangingPunct="0"/>
            <a:r>
              <a:rPr lang="en-GB" sz="2000" dirty="0">
                <a:solidFill>
                  <a:srgbClr val="1B1B51"/>
                </a:solidFill>
                <a:latin typeface="Helvetica" pitchFamily="34" charset="0"/>
              </a:rPr>
              <a:t>A paradigm shift: </a:t>
            </a:r>
            <a:r>
              <a:rPr lang="en-GB" sz="2000" dirty="0" smtClean="0">
                <a:solidFill>
                  <a:srgbClr val="1B1B51"/>
                </a:solidFill>
                <a:latin typeface="Helvetica" pitchFamily="34" charset="0"/>
              </a:rPr>
              <a:t>from current mode CT to </a:t>
            </a:r>
            <a:r>
              <a:rPr lang="en-GB" sz="2000" dirty="0">
                <a:solidFill>
                  <a:srgbClr val="1B1B51"/>
                </a:solidFill>
                <a:latin typeface="Helvetica" pitchFamily="34" charset="0"/>
              </a:rPr>
              <a:t>counting </a:t>
            </a:r>
            <a:r>
              <a:rPr lang="en-GB" sz="2000" dirty="0" smtClean="0">
                <a:solidFill>
                  <a:srgbClr val="1B1B51"/>
                </a:solidFill>
                <a:latin typeface="Helvetica" pitchFamily="34" charset="0"/>
              </a:rPr>
              <a:t>mode CT</a:t>
            </a:r>
            <a:endParaRPr lang="en-GB" sz="2000" dirty="0">
              <a:solidFill>
                <a:srgbClr val="1B1B51"/>
              </a:solidFill>
              <a:latin typeface="Helvetica" pitchFamily="34" charset="0"/>
            </a:endParaRPr>
          </a:p>
        </p:txBody>
      </p:sp>
      <p:sp>
        <p:nvSpPr>
          <p:cNvPr id="32776" name="Text Box 9"/>
          <p:cNvSpPr txBox="1">
            <a:spLocks noChangeArrowheads="1"/>
          </p:cNvSpPr>
          <p:nvPr/>
        </p:nvSpPr>
        <p:spPr bwMode="auto">
          <a:xfrm>
            <a:off x="1897063" y="5851525"/>
            <a:ext cx="2533650" cy="244475"/>
          </a:xfrm>
          <a:prstGeom prst="rect">
            <a:avLst/>
          </a:prstGeom>
          <a:noFill/>
          <a:ln w="9525">
            <a:noFill/>
            <a:miter lim="800000"/>
            <a:headEnd/>
            <a:tailEnd/>
          </a:ln>
        </p:spPr>
        <p:txBody>
          <a:bodyPr>
            <a:spAutoFit/>
          </a:bodyPr>
          <a:lstStyle/>
          <a:p>
            <a:pPr eaLnBrk="0" hangingPunct="0"/>
            <a:r>
              <a:rPr lang="fr-FR" sz="1000" dirty="0" err="1">
                <a:latin typeface="Arial" charset="0"/>
              </a:rPr>
              <a:t>Courtesy</a:t>
            </a:r>
            <a:r>
              <a:rPr lang="fr-FR" sz="1000" dirty="0">
                <a:latin typeface="Arial" charset="0"/>
              </a:rPr>
              <a:t> Rabin </a:t>
            </a:r>
            <a:r>
              <a:rPr lang="fr-FR" sz="1000" dirty="0" err="1">
                <a:latin typeface="Arial" charset="0"/>
              </a:rPr>
              <a:t>Medical</a:t>
            </a:r>
            <a:r>
              <a:rPr lang="fr-FR" sz="1000" dirty="0">
                <a:latin typeface="Arial" charset="0"/>
              </a:rPr>
              <a:t> Center, </a:t>
            </a:r>
            <a:r>
              <a:rPr lang="fr-FR" sz="1000" dirty="0" err="1">
                <a:latin typeface="Arial" charset="0"/>
              </a:rPr>
              <a:t>Israel</a:t>
            </a:r>
            <a:endParaRPr lang="fr-FR" sz="1000" dirty="0">
              <a:latin typeface="Arial" charset="0"/>
            </a:endParaRPr>
          </a:p>
        </p:txBody>
      </p:sp>
      <p:pic>
        <p:nvPicPr>
          <p:cNvPr id="32777" name="Picture 9"/>
          <p:cNvPicPr>
            <a:picLocks noChangeAspect="1" noChangeArrowheads="1"/>
          </p:cNvPicPr>
          <p:nvPr/>
        </p:nvPicPr>
        <p:blipFill>
          <a:blip r:embed="rId3"/>
          <a:srcRect/>
          <a:stretch>
            <a:fillRect/>
          </a:stretch>
        </p:blipFill>
        <p:spPr bwMode="auto">
          <a:xfrm>
            <a:off x="1681994" y="3429000"/>
            <a:ext cx="5697463" cy="2209800"/>
          </a:xfrm>
          <a:prstGeom prst="rect">
            <a:avLst/>
          </a:prstGeom>
          <a:noFill/>
          <a:ln w="9525">
            <a:noFill/>
            <a:miter lim="800000"/>
            <a:headEnd/>
            <a:tailEnd/>
          </a:ln>
        </p:spPr>
      </p:pic>
      <p:pic>
        <p:nvPicPr>
          <p:cNvPr id="32780" name="Picture 12"/>
          <p:cNvPicPr>
            <a:picLocks noChangeAspect="1" noChangeArrowheads="1"/>
          </p:cNvPicPr>
          <p:nvPr/>
        </p:nvPicPr>
        <p:blipFill>
          <a:blip r:embed="rId4"/>
          <a:srcRect/>
          <a:stretch>
            <a:fillRect/>
          </a:stretch>
        </p:blipFill>
        <p:spPr bwMode="auto">
          <a:xfrm>
            <a:off x="4530726" y="5905500"/>
            <a:ext cx="2217737" cy="190500"/>
          </a:xfrm>
          <a:prstGeom prst="rect">
            <a:avLst/>
          </a:prstGeom>
          <a:noFill/>
          <a:ln w="9525">
            <a:noFill/>
            <a:miter lim="800000"/>
            <a:headEnd/>
            <a:tailEnd/>
          </a:ln>
        </p:spPr>
      </p:pic>
      <p:sp>
        <p:nvSpPr>
          <p:cNvPr id="14" name="Oval 13"/>
          <p:cNvSpPr/>
          <p:nvPr/>
        </p:nvSpPr>
        <p:spPr bwMode="auto">
          <a:xfrm>
            <a:off x="723900" y="4114800"/>
            <a:ext cx="723900" cy="755075"/>
          </a:xfrm>
          <a:prstGeom prst="ellipse">
            <a:avLst/>
          </a:prstGeom>
          <a:solidFill>
            <a:srgbClr val="C7C3DD"/>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15" name="Oval 14"/>
          <p:cNvSpPr/>
          <p:nvPr/>
        </p:nvSpPr>
        <p:spPr bwMode="auto">
          <a:xfrm>
            <a:off x="7524749" y="4319150"/>
            <a:ext cx="712787" cy="786250"/>
          </a:xfrm>
          <a:prstGeom prst="ellipse">
            <a:avLst/>
          </a:prstGeom>
          <a:solidFill>
            <a:srgbClr val="FF0000">
              <a:alpha val="50196"/>
            </a:srgbClr>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16" name="Oval 15"/>
          <p:cNvSpPr/>
          <p:nvPr/>
        </p:nvSpPr>
        <p:spPr bwMode="auto">
          <a:xfrm>
            <a:off x="7924799" y="4357250"/>
            <a:ext cx="754063" cy="748150"/>
          </a:xfrm>
          <a:prstGeom prst="ellipse">
            <a:avLst/>
          </a:prstGeom>
          <a:solidFill>
            <a:srgbClr val="66FF33">
              <a:alpha val="49804"/>
            </a:srgbClr>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17" name="Oval 16"/>
          <p:cNvSpPr/>
          <p:nvPr/>
        </p:nvSpPr>
        <p:spPr bwMode="auto">
          <a:xfrm>
            <a:off x="7699982" y="3950275"/>
            <a:ext cx="754063" cy="800100"/>
          </a:xfrm>
          <a:prstGeom prst="ellipse">
            <a:avLst/>
          </a:prstGeom>
          <a:solidFill>
            <a:srgbClr val="00B0F0">
              <a:alpha val="50196"/>
            </a:srgbClr>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19" name="Text Box 9"/>
          <p:cNvSpPr txBox="1">
            <a:spLocks noChangeArrowheads="1"/>
          </p:cNvSpPr>
          <p:nvPr/>
        </p:nvSpPr>
        <p:spPr bwMode="auto">
          <a:xfrm>
            <a:off x="1552575" y="5684837"/>
            <a:ext cx="917575" cy="244475"/>
          </a:xfrm>
          <a:prstGeom prst="rect">
            <a:avLst/>
          </a:prstGeom>
          <a:noFill/>
          <a:ln w="9525">
            <a:noFill/>
            <a:miter lim="800000"/>
            <a:headEnd/>
            <a:tailEnd/>
          </a:ln>
        </p:spPr>
        <p:txBody>
          <a:bodyPr>
            <a:spAutoFit/>
          </a:bodyPr>
          <a:lstStyle/>
          <a:p>
            <a:pPr algn="l">
              <a:lnSpc>
                <a:spcPct val="100000"/>
              </a:lnSpc>
            </a:pPr>
            <a:r>
              <a:rPr lang="fr-FR" sz="1000">
                <a:latin typeface="Arial" charset="0"/>
              </a:rPr>
              <a:t>Courtesy GE</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5250"/>
            <a:ext cx="9144000" cy="514350"/>
          </a:xfrm>
        </p:spPr>
        <p:txBody>
          <a:bodyPr/>
          <a:lstStyle/>
          <a:p>
            <a:r>
              <a:rPr lang="en-US" dirty="0" smtClean="0"/>
              <a:t>Integrated PET-CT for 4-D functional imaging</a:t>
            </a:r>
            <a:endParaRPr lang="en-US" dirty="0"/>
          </a:p>
        </p:txBody>
      </p:sp>
      <p:sp>
        <p:nvSpPr>
          <p:cNvPr id="6" name="Content Placeholder 5"/>
          <p:cNvSpPr>
            <a:spLocks noGrp="1"/>
          </p:cNvSpPr>
          <p:nvPr>
            <p:ph idx="1"/>
          </p:nvPr>
        </p:nvSpPr>
        <p:spPr>
          <a:xfrm>
            <a:off x="93686" y="839774"/>
            <a:ext cx="4249714" cy="5260989"/>
          </a:xfrm>
        </p:spPr>
        <p:txBody>
          <a:bodyPr/>
          <a:lstStyle/>
          <a:p>
            <a:r>
              <a:rPr lang="en-US" sz="1800" dirty="0" smtClean="0"/>
              <a:t>PET-CT integration to multimodal system</a:t>
            </a:r>
          </a:p>
          <a:p>
            <a:pPr lvl="1"/>
            <a:r>
              <a:rPr lang="en-US" sz="1600" dirty="0" smtClean="0"/>
              <a:t>PET and CT event data acquisition using the same detector heads</a:t>
            </a:r>
          </a:p>
          <a:p>
            <a:r>
              <a:rPr lang="en-US" sz="1800" dirty="0" smtClean="0"/>
              <a:t>3-D and time synchronization</a:t>
            </a:r>
          </a:p>
          <a:p>
            <a:pPr lvl="1"/>
            <a:r>
              <a:rPr lang="en-US" sz="1600" dirty="0" smtClean="0"/>
              <a:t>PET  and CT events time stamped throughout the examination</a:t>
            </a:r>
          </a:p>
          <a:p>
            <a:pPr lvl="1"/>
            <a:r>
              <a:rPr lang="en-US" sz="1600" dirty="0" smtClean="0"/>
              <a:t>3-D image reconstruction over examination time</a:t>
            </a:r>
          </a:p>
          <a:p>
            <a:r>
              <a:rPr lang="en-US" sz="1800" dirty="0" smtClean="0"/>
              <a:t>Advantages</a:t>
            </a:r>
          </a:p>
          <a:p>
            <a:pPr lvl="1"/>
            <a:r>
              <a:rPr lang="en-US" sz="1600" dirty="0" smtClean="0"/>
              <a:t>Morphological and functional images are fused taking into account the breathing cycle</a:t>
            </a:r>
          </a:p>
          <a:p>
            <a:pPr lvl="1"/>
            <a:r>
              <a:rPr lang="en-US" sz="1600" dirty="0" smtClean="0"/>
              <a:t>Enriched image information through merging morphological and functional images in the same reference system</a:t>
            </a:r>
          </a:p>
          <a:p>
            <a:pPr lvl="1"/>
            <a:r>
              <a:rPr lang="en-US" sz="1600" dirty="0" smtClean="0"/>
              <a:t>Reduced complexity in cross-modality calibration</a:t>
            </a:r>
          </a:p>
        </p:txBody>
      </p:sp>
      <p:sp>
        <p:nvSpPr>
          <p:cNvPr id="3" name="Slide Number Placeholder 2"/>
          <p:cNvSpPr>
            <a:spLocks noGrp="1"/>
          </p:cNvSpPr>
          <p:nvPr>
            <p:ph type="sldNum" sz="quarter" idx="11"/>
          </p:nvPr>
        </p:nvSpPr>
        <p:spPr/>
        <p:txBody>
          <a:bodyPr/>
          <a:lstStyle/>
          <a:p>
            <a:pPr>
              <a:defRPr/>
            </a:pPr>
            <a:fld id="{97A21206-9BBD-4624-9310-DE9DA7093040}" type="slidenum">
              <a:rPr lang="en-US" noProof="0" smtClean="0"/>
              <a:pPr>
                <a:defRPr/>
              </a:pPr>
              <a:t>36</a:t>
            </a:fld>
            <a:endParaRPr lang="en-US" noProof="0"/>
          </a:p>
        </p:txBody>
      </p:sp>
      <p:pic>
        <p:nvPicPr>
          <p:cNvPr id="5" name="Picture 8" descr="PET-CT"/>
          <p:cNvPicPr>
            <a:picLocks noChangeAspect="1" noChangeArrowheads="1"/>
          </p:cNvPicPr>
          <p:nvPr/>
        </p:nvPicPr>
        <p:blipFill>
          <a:blip r:embed="rId3"/>
          <a:srcRect/>
          <a:stretch>
            <a:fillRect/>
          </a:stretch>
        </p:blipFill>
        <p:spPr bwMode="auto">
          <a:xfrm>
            <a:off x="4402114" y="838200"/>
            <a:ext cx="4741886" cy="5138752"/>
          </a:xfrm>
          <a:prstGeom prst="rect">
            <a:avLst/>
          </a:prstGeom>
          <a:noFill/>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Of Flight PET to improve image quality</a:t>
            </a:r>
            <a:endParaRPr lang="en-GB" dirty="0"/>
          </a:p>
        </p:txBody>
      </p:sp>
      <p:sp>
        <p:nvSpPr>
          <p:cNvPr id="3" name="Content Placeholder 2"/>
          <p:cNvSpPr>
            <a:spLocks noGrp="1"/>
          </p:cNvSpPr>
          <p:nvPr>
            <p:ph idx="1"/>
          </p:nvPr>
        </p:nvSpPr>
        <p:spPr>
          <a:xfrm>
            <a:off x="228600" y="838200"/>
            <a:ext cx="8535987" cy="1374994"/>
          </a:xfrm>
        </p:spPr>
        <p:txBody>
          <a:bodyPr/>
          <a:lstStyle/>
          <a:p>
            <a:r>
              <a:rPr lang="en-GB" dirty="0" smtClean="0"/>
              <a:t>Improve image quality through background reduction:</a:t>
            </a:r>
          </a:p>
          <a:p>
            <a:pPr lvl="1"/>
            <a:r>
              <a:rPr lang="en-GB" dirty="0" smtClean="0"/>
              <a:t>Discriminate random coincidences</a:t>
            </a:r>
          </a:p>
          <a:p>
            <a:pPr lvl="1"/>
            <a:r>
              <a:rPr lang="en-GB" dirty="0" smtClean="0"/>
              <a:t>Exclude events outside target zone</a:t>
            </a:r>
          </a:p>
          <a:p>
            <a:pPr lvl="1">
              <a:buNone/>
            </a:pPr>
            <a:endParaRPr lang="en-GB" dirty="0" smtClean="0"/>
          </a:p>
        </p:txBody>
      </p:sp>
      <p:sp>
        <p:nvSpPr>
          <p:cNvPr id="4" name="Slide Number Placeholder 3"/>
          <p:cNvSpPr>
            <a:spLocks noGrp="1"/>
          </p:cNvSpPr>
          <p:nvPr>
            <p:ph type="sldNum" sz="quarter" idx="11"/>
          </p:nvPr>
        </p:nvSpPr>
        <p:spPr>
          <a:xfrm>
            <a:off x="8289038" y="6726238"/>
            <a:ext cx="197737" cy="104644"/>
          </a:xfrm>
        </p:spPr>
        <p:txBody>
          <a:bodyPr/>
          <a:lstStyle/>
          <a:p>
            <a:pPr>
              <a:defRPr/>
            </a:pPr>
            <a:fld id="{B5BDDAC2-F73E-428F-8E71-3E060AF0914D}" type="slidenum">
              <a:rPr lang="en-US" noProof="0" smtClean="0"/>
              <a:pPr>
                <a:defRPr/>
              </a:pPr>
              <a:t>37</a:t>
            </a:fld>
            <a:endParaRPr lang="en-US" noProof="0"/>
          </a:p>
        </p:txBody>
      </p:sp>
      <p:grpSp>
        <p:nvGrpSpPr>
          <p:cNvPr id="5" name="Group 21"/>
          <p:cNvGrpSpPr/>
          <p:nvPr/>
        </p:nvGrpSpPr>
        <p:grpSpPr>
          <a:xfrm>
            <a:off x="4953000" y="1752600"/>
            <a:ext cx="2286000" cy="1143000"/>
            <a:chOff x="5486400" y="1828800"/>
            <a:chExt cx="2286000" cy="1143000"/>
          </a:xfrm>
        </p:grpSpPr>
        <p:sp>
          <p:nvSpPr>
            <p:cNvPr id="7" name="Oval 6"/>
            <p:cNvSpPr/>
            <p:nvPr/>
          </p:nvSpPr>
          <p:spPr bwMode="auto">
            <a:xfrm>
              <a:off x="5486400" y="2057400"/>
              <a:ext cx="2286000" cy="914400"/>
            </a:xfrm>
            <a:prstGeom prst="ellipse">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8" name="Oval 7"/>
            <p:cNvSpPr/>
            <p:nvPr/>
          </p:nvSpPr>
          <p:spPr bwMode="auto">
            <a:xfrm>
              <a:off x="6248400" y="1828800"/>
              <a:ext cx="838200" cy="838200"/>
            </a:xfrm>
            <a:prstGeom prst="ellipse">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grpSp>
      <p:sp>
        <p:nvSpPr>
          <p:cNvPr id="23" name="Oval 22"/>
          <p:cNvSpPr/>
          <p:nvPr/>
        </p:nvSpPr>
        <p:spPr bwMode="auto">
          <a:xfrm>
            <a:off x="5334000" y="2438400"/>
            <a:ext cx="381000" cy="381000"/>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Narrow" pitchFamily="34" charset="0"/>
              </a:rPr>
              <a:t>e</a:t>
            </a:r>
            <a:r>
              <a:rPr kumimoji="0" lang="en-US" sz="1600" b="1" i="0" u="none" strike="noStrike" cap="none" normalizeH="0" baseline="30000" dirty="0" smtClean="0">
                <a:ln>
                  <a:noFill/>
                </a:ln>
                <a:solidFill>
                  <a:schemeClr val="tx1"/>
                </a:solidFill>
                <a:effectLst/>
                <a:latin typeface="Arial Narrow" pitchFamily="34" charset="0"/>
              </a:rPr>
              <a:t>-</a:t>
            </a:r>
          </a:p>
        </p:txBody>
      </p:sp>
      <p:sp>
        <p:nvSpPr>
          <p:cNvPr id="24" name="Oval 23"/>
          <p:cNvSpPr/>
          <p:nvPr/>
        </p:nvSpPr>
        <p:spPr bwMode="auto">
          <a:xfrm>
            <a:off x="5638800" y="2590800"/>
            <a:ext cx="381000" cy="381000"/>
          </a:xfrm>
          <a:prstGeom prst="ellipse">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Narrow" pitchFamily="34" charset="0"/>
              </a:rPr>
              <a:t>e</a:t>
            </a:r>
            <a:r>
              <a:rPr kumimoji="0" lang="en-US" sz="1600" b="1" i="0" u="none" strike="noStrike" cap="none" normalizeH="0" baseline="30000" dirty="0" smtClean="0">
                <a:ln>
                  <a:noFill/>
                </a:ln>
                <a:solidFill>
                  <a:schemeClr val="tx1"/>
                </a:solidFill>
                <a:effectLst/>
                <a:latin typeface="Arial Narrow" pitchFamily="34" charset="0"/>
              </a:rPr>
              <a:t>+</a:t>
            </a:r>
          </a:p>
        </p:txBody>
      </p:sp>
      <p:grpSp>
        <p:nvGrpSpPr>
          <p:cNvPr id="10" name="Group 28"/>
          <p:cNvGrpSpPr/>
          <p:nvPr/>
        </p:nvGrpSpPr>
        <p:grpSpPr>
          <a:xfrm>
            <a:off x="3271904" y="2486464"/>
            <a:ext cx="5643496" cy="485336"/>
            <a:chOff x="3424304" y="2362200"/>
            <a:chExt cx="5643496" cy="485336"/>
          </a:xfrm>
        </p:grpSpPr>
        <p:grpSp>
          <p:nvGrpSpPr>
            <p:cNvPr id="13" name="Group 16"/>
            <p:cNvGrpSpPr/>
            <p:nvPr/>
          </p:nvGrpSpPr>
          <p:grpSpPr>
            <a:xfrm>
              <a:off x="3424304" y="2362200"/>
              <a:ext cx="1249684" cy="485336"/>
              <a:chOff x="3500504" y="2319996"/>
              <a:chExt cx="1249684" cy="485336"/>
            </a:xfrm>
          </p:grpSpPr>
          <p:sp>
            <p:nvSpPr>
              <p:cNvPr id="9" name="Rectangle 8"/>
              <p:cNvSpPr/>
              <p:nvPr/>
            </p:nvSpPr>
            <p:spPr bwMode="auto">
              <a:xfrm>
                <a:off x="3983402" y="2334064"/>
                <a:ext cx="766786" cy="457200"/>
              </a:xfrm>
              <a:prstGeom prst="rect">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11" name="Rectangle 10"/>
              <p:cNvSpPr/>
              <p:nvPr/>
            </p:nvSpPr>
            <p:spPr bwMode="auto">
              <a:xfrm>
                <a:off x="3502852" y="2319996"/>
                <a:ext cx="457200" cy="228600"/>
              </a:xfrm>
              <a:prstGeom prst="rect">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12" name="Rectangle 11"/>
              <p:cNvSpPr/>
              <p:nvPr/>
            </p:nvSpPr>
            <p:spPr bwMode="auto">
              <a:xfrm>
                <a:off x="3500504" y="2576732"/>
                <a:ext cx="457200" cy="228600"/>
              </a:xfrm>
              <a:prstGeom prst="rect">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grpSp>
        <p:grpSp>
          <p:nvGrpSpPr>
            <p:cNvPr id="14" name="Group 17"/>
            <p:cNvGrpSpPr/>
            <p:nvPr/>
          </p:nvGrpSpPr>
          <p:grpSpPr>
            <a:xfrm rot="10800000">
              <a:off x="7818116" y="2362200"/>
              <a:ext cx="1249684" cy="485336"/>
              <a:chOff x="3500504" y="2319996"/>
              <a:chExt cx="1249684" cy="485336"/>
            </a:xfrm>
          </p:grpSpPr>
          <p:sp>
            <p:nvSpPr>
              <p:cNvPr id="19" name="Rectangle 18"/>
              <p:cNvSpPr/>
              <p:nvPr/>
            </p:nvSpPr>
            <p:spPr bwMode="auto">
              <a:xfrm>
                <a:off x="3983402" y="2334064"/>
                <a:ext cx="766786" cy="457200"/>
              </a:xfrm>
              <a:prstGeom prst="rect">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20" name="Rectangle 19"/>
              <p:cNvSpPr/>
              <p:nvPr/>
            </p:nvSpPr>
            <p:spPr bwMode="auto">
              <a:xfrm>
                <a:off x="3502852" y="2319996"/>
                <a:ext cx="457200" cy="228600"/>
              </a:xfrm>
              <a:prstGeom prst="rect">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21" name="Rectangle 20"/>
              <p:cNvSpPr/>
              <p:nvPr/>
            </p:nvSpPr>
            <p:spPr bwMode="auto">
              <a:xfrm>
                <a:off x="3500504" y="2576732"/>
                <a:ext cx="457200" cy="228600"/>
              </a:xfrm>
              <a:prstGeom prst="rect">
                <a:avLst/>
              </a:prstGeom>
              <a:solidFill>
                <a:schemeClr val="hlink"/>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grpSp>
      </p:grpSp>
      <p:cxnSp>
        <p:nvCxnSpPr>
          <p:cNvPr id="27" name="Straight Arrow Connector 26"/>
          <p:cNvCxnSpPr/>
          <p:nvPr/>
        </p:nvCxnSpPr>
        <p:spPr bwMode="auto">
          <a:xfrm>
            <a:off x="4521588" y="2743200"/>
            <a:ext cx="3144128" cy="1588"/>
          </a:xfrm>
          <a:prstGeom prst="straightConnector1">
            <a:avLst/>
          </a:prstGeom>
          <a:ln w="19050">
            <a:prstDash val="dash"/>
            <a:headEnd type="arrow"/>
            <a:tailEnd type="arrow"/>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3271904" y="2099846"/>
            <a:ext cx="1223986" cy="338554"/>
          </a:xfrm>
          <a:prstGeom prst="rect">
            <a:avLst/>
          </a:prstGeom>
          <a:noFill/>
        </p:spPr>
        <p:txBody>
          <a:bodyPr wrap="square" rtlCol="0">
            <a:spAutoFit/>
          </a:bodyPr>
          <a:lstStyle/>
          <a:p>
            <a:r>
              <a:rPr lang="en-US" dirty="0" smtClean="0"/>
              <a:t>Detector A</a:t>
            </a:r>
            <a:endParaRPr lang="en-US" dirty="0"/>
          </a:p>
        </p:txBody>
      </p:sp>
      <p:sp>
        <p:nvSpPr>
          <p:cNvPr id="31" name="TextBox 30"/>
          <p:cNvSpPr txBox="1"/>
          <p:nvPr/>
        </p:nvSpPr>
        <p:spPr>
          <a:xfrm>
            <a:off x="7665716" y="2099846"/>
            <a:ext cx="1249684" cy="338554"/>
          </a:xfrm>
          <a:prstGeom prst="rect">
            <a:avLst/>
          </a:prstGeom>
          <a:noFill/>
        </p:spPr>
        <p:txBody>
          <a:bodyPr wrap="square" rtlCol="0">
            <a:spAutoFit/>
          </a:bodyPr>
          <a:lstStyle/>
          <a:p>
            <a:r>
              <a:rPr lang="en-US" dirty="0" smtClean="0"/>
              <a:t>Detector B</a:t>
            </a:r>
            <a:endParaRPr lang="en-US" dirty="0"/>
          </a:p>
        </p:txBody>
      </p:sp>
      <p:sp>
        <p:nvSpPr>
          <p:cNvPr id="32" name="TextBox 31"/>
          <p:cNvSpPr txBox="1"/>
          <p:nvPr/>
        </p:nvSpPr>
        <p:spPr>
          <a:xfrm>
            <a:off x="3957614" y="3014246"/>
            <a:ext cx="563974" cy="338554"/>
          </a:xfrm>
          <a:prstGeom prst="rect">
            <a:avLst/>
          </a:prstGeom>
          <a:noFill/>
        </p:spPr>
        <p:txBody>
          <a:bodyPr wrap="square" rtlCol="0">
            <a:spAutoFit/>
          </a:bodyPr>
          <a:lstStyle/>
          <a:p>
            <a:r>
              <a:rPr lang="en-US" dirty="0" smtClean="0"/>
              <a:t>t</a:t>
            </a:r>
            <a:r>
              <a:rPr lang="en-US" baseline="-25000" dirty="0" smtClean="0"/>
              <a:t>A</a:t>
            </a:r>
            <a:endParaRPr lang="en-US" baseline="-25000" dirty="0"/>
          </a:p>
        </p:txBody>
      </p:sp>
      <p:sp>
        <p:nvSpPr>
          <p:cNvPr id="33" name="TextBox 32"/>
          <p:cNvSpPr txBox="1"/>
          <p:nvPr/>
        </p:nvSpPr>
        <p:spPr>
          <a:xfrm>
            <a:off x="7665716" y="3014246"/>
            <a:ext cx="563974" cy="338554"/>
          </a:xfrm>
          <a:prstGeom prst="rect">
            <a:avLst/>
          </a:prstGeom>
          <a:noFill/>
        </p:spPr>
        <p:txBody>
          <a:bodyPr wrap="square" rtlCol="0">
            <a:spAutoFit/>
          </a:bodyPr>
          <a:lstStyle/>
          <a:p>
            <a:r>
              <a:rPr lang="en-US" dirty="0" err="1" smtClean="0"/>
              <a:t>t</a:t>
            </a:r>
            <a:r>
              <a:rPr lang="en-US" baseline="-25000" dirty="0" err="1" smtClean="0"/>
              <a:t>B</a:t>
            </a:r>
            <a:endParaRPr lang="en-US" baseline="-25000" dirty="0"/>
          </a:p>
        </p:txBody>
      </p:sp>
      <p:cxnSp>
        <p:nvCxnSpPr>
          <p:cNvPr id="35" name="Straight Arrow Connector 34"/>
          <p:cNvCxnSpPr/>
          <p:nvPr/>
        </p:nvCxnSpPr>
        <p:spPr bwMode="auto">
          <a:xfrm rot="10800000">
            <a:off x="4495890" y="3014246"/>
            <a:ext cx="1142910" cy="1588"/>
          </a:xfrm>
          <a:prstGeom prst="straightConnector1">
            <a:avLst/>
          </a:prstGeom>
          <a:solidFill>
            <a:schemeClr val="hlink"/>
          </a:solidFill>
          <a:ln w="25400" cap="flat" cmpd="sng" algn="ctr">
            <a:solidFill>
              <a:schemeClr val="tx1"/>
            </a:solidFill>
            <a:prstDash val="solid"/>
            <a:round/>
            <a:headEnd type="none" w="med" len="med"/>
            <a:tailEnd type="arrow"/>
          </a:ln>
          <a:effectLst/>
        </p:spPr>
      </p:cxnSp>
      <p:sp>
        <p:nvSpPr>
          <p:cNvPr id="36" name="TextBox 35"/>
          <p:cNvSpPr txBox="1"/>
          <p:nvPr/>
        </p:nvSpPr>
        <p:spPr>
          <a:xfrm>
            <a:off x="4724400" y="3015835"/>
            <a:ext cx="609600" cy="338554"/>
          </a:xfrm>
          <a:prstGeom prst="rect">
            <a:avLst/>
          </a:prstGeom>
          <a:noFill/>
        </p:spPr>
        <p:txBody>
          <a:bodyPr wrap="square" rtlCol="0">
            <a:spAutoFit/>
          </a:bodyPr>
          <a:lstStyle/>
          <a:p>
            <a:r>
              <a:rPr lang="en-US" dirty="0" smtClean="0"/>
              <a:t>d</a:t>
            </a:r>
            <a:r>
              <a:rPr lang="en-US" baseline="-25000" dirty="0" smtClean="0"/>
              <a:t>A</a:t>
            </a:r>
            <a:endParaRPr lang="en-US" baseline="-25000" dirty="0"/>
          </a:p>
        </p:txBody>
      </p:sp>
      <p:cxnSp>
        <p:nvCxnSpPr>
          <p:cNvPr id="37" name="Straight Arrow Connector 36"/>
          <p:cNvCxnSpPr/>
          <p:nvPr/>
        </p:nvCxnSpPr>
        <p:spPr bwMode="auto">
          <a:xfrm>
            <a:off x="5638800" y="3166646"/>
            <a:ext cx="2026916" cy="1588"/>
          </a:xfrm>
          <a:prstGeom prst="straightConnector1">
            <a:avLst/>
          </a:prstGeom>
          <a:solidFill>
            <a:schemeClr val="hlink"/>
          </a:solidFill>
          <a:ln w="25400" cap="flat" cmpd="sng" algn="ctr">
            <a:solidFill>
              <a:schemeClr val="tx1"/>
            </a:solidFill>
            <a:prstDash val="solid"/>
            <a:round/>
            <a:headEnd type="none" w="med" len="med"/>
            <a:tailEnd type="arrow"/>
          </a:ln>
          <a:effectLst/>
        </p:spPr>
      </p:cxnSp>
      <p:sp>
        <p:nvSpPr>
          <p:cNvPr id="40" name="TextBox 39"/>
          <p:cNvSpPr txBox="1"/>
          <p:nvPr/>
        </p:nvSpPr>
        <p:spPr>
          <a:xfrm>
            <a:off x="6477000" y="3242846"/>
            <a:ext cx="609600" cy="338554"/>
          </a:xfrm>
          <a:prstGeom prst="rect">
            <a:avLst/>
          </a:prstGeom>
          <a:noFill/>
        </p:spPr>
        <p:txBody>
          <a:bodyPr wrap="square" rtlCol="0">
            <a:spAutoFit/>
          </a:bodyPr>
          <a:lstStyle/>
          <a:p>
            <a:r>
              <a:rPr lang="en-US" dirty="0" smtClean="0"/>
              <a:t>d</a:t>
            </a:r>
            <a:r>
              <a:rPr lang="en-US" baseline="-25000" dirty="0" smtClean="0"/>
              <a:t>B</a:t>
            </a:r>
            <a:endParaRPr lang="en-US" baseline="-25000" dirty="0"/>
          </a:p>
        </p:txBody>
      </p:sp>
      <p:cxnSp>
        <p:nvCxnSpPr>
          <p:cNvPr id="43" name="Straight Arrow Connector 42"/>
          <p:cNvCxnSpPr/>
          <p:nvPr/>
        </p:nvCxnSpPr>
        <p:spPr bwMode="auto">
          <a:xfrm rot="5400000" flipH="1" flipV="1">
            <a:off x="3730492" y="4152105"/>
            <a:ext cx="1143000" cy="1590"/>
          </a:xfrm>
          <a:prstGeom prst="straightConnector1">
            <a:avLst/>
          </a:prstGeom>
          <a:solidFill>
            <a:schemeClr val="hlink"/>
          </a:solidFill>
          <a:ln w="9525" cap="flat" cmpd="sng" algn="ctr">
            <a:solidFill>
              <a:schemeClr val="tx1"/>
            </a:solidFill>
            <a:prstDash val="solid"/>
            <a:round/>
            <a:headEnd type="none" w="med" len="med"/>
            <a:tailEnd type="arrow"/>
          </a:ln>
          <a:effectLst/>
        </p:spPr>
      </p:cxnSp>
      <p:cxnSp>
        <p:nvCxnSpPr>
          <p:cNvPr id="46" name="Straight Arrow Connector 45"/>
          <p:cNvCxnSpPr/>
          <p:nvPr/>
        </p:nvCxnSpPr>
        <p:spPr bwMode="auto">
          <a:xfrm>
            <a:off x="4302787" y="4722812"/>
            <a:ext cx="3656009" cy="1588"/>
          </a:xfrm>
          <a:prstGeom prst="straightConnector1">
            <a:avLst/>
          </a:prstGeom>
          <a:solidFill>
            <a:schemeClr val="hlink"/>
          </a:solidFill>
          <a:ln w="9525" cap="flat" cmpd="sng" algn="ctr">
            <a:solidFill>
              <a:schemeClr val="tx1"/>
            </a:solidFill>
            <a:prstDash val="solid"/>
            <a:round/>
            <a:headEnd type="none" w="med" len="med"/>
            <a:tailEnd type="arrow"/>
          </a:ln>
          <a:effectLst/>
        </p:spPr>
      </p:cxnSp>
      <p:sp>
        <p:nvSpPr>
          <p:cNvPr id="47" name="Rectangle 46"/>
          <p:cNvSpPr/>
          <p:nvPr/>
        </p:nvSpPr>
        <p:spPr bwMode="auto">
          <a:xfrm>
            <a:off x="44536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48" name="Rectangle 47"/>
          <p:cNvSpPr/>
          <p:nvPr/>
        </p:nvSpPr>
        <p:spPr bwMode="auto">
          <a:xfrm>
            <a:off x="46060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49" name="Rectangle 48"/>
          <p:cNvSpPr/>
          <p:nvPr/>
        </p:nvSpPr>
        <p:spPr bwMode="auto">
          <a:xfrm>
            <a:off x="47584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0" name="Rectangle 49"/>
          <p:cNvSpPr/>
          <p:nvPr/>
        </p:nvSpPr>
        <p:spPr bwMode="auto">
          <a:xfrm>
            <a:off x="49108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1" name="Rectangle 50"/>
          <p:cNvSpPr/>
          <p:nvPr/>
        </p:nvSpPr>
        <p:spPr bwMode="auto">
          <a:xfrm>
            <a:off x="50632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2" name="Rectangle 51"/>
          <p:cNvSpPr/>
          <p:nvPr/>
        </p:nvSpPr>
        <p:spPr bwMode="auto">
          <a:xfrm>
            <a:off x="52156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3" name="Rectangle 52"/>
          <p:cNvSpPr/>
          <p:nvPr/>
        </p:nvSpPr>
        <p:spPr bwMode="auto">
          <a:xfrm>
            <a:off x="53680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4" name="Rectangle 53"/>
          <p:cNvSpPr/>
          <p:nvPr/>
        </p:nvSpPr>
        <p:spPr bwMode="auto">
          <a:xfrm>
            <a:off x="55204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5" name="Rectangle 54"/>
          <p:cNvSpPr/>
          <p:nvPr/>
        </p:nvSpPr>
        <p:spPr bwMode="auto">
          <a:xfrm>
            <a:off x="56728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6" name="Rectangle 55"/>
          <p:cNvSpPr/>
          <p:nvPr/>
        </p:nvSpPr>
        <p:spPr bwMode="auto">
          <a:xfrm>
            <a:off x="58252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7" name="Rectangle 56"/>
          <p:cNvSpPr/>
          <p:nvPr/>
        </p:nvSpPr>
        <p:spPr bwMode="auto">
          <a:xfrm>
            <a:off x="59776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8" name="Rectangle 57"/>
          <p:cNvSpPr/>
          <p:nvPr/>
        </p:nvSpPr>
        <p:spPr bwMode="auto">
          <a:xfrm>
            <a:off x="61300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59" name="Rectangle 58"/>
          <p:cNvSpPr/>
          <p:nvPr/>
        </p:nvSpPr>
        <p:spPr bwMode="auto">
          <a:xfrm>
            <a:off x="62824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0" name="Rectangle 59"/>
          <p:cNvSpPr/>
          <p:nvPr/>
        </p:nvSpPr>
        <p:spPr bwMode="auto">
          <a:xfrm>
            <a:off x="64348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1" name="Rectangle 60"/>
          <p:cNvSpPr/>
          <p:nvPr/>
        </p:nvSpPr>
        <p:spPr bwMode="auto">
          <a:xfrm>
            <a:off x="65872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2" name="Rectangle 61"/>
          <p:cNvSpPr/>
          <p:nvPr/>
        </p:nvSpPr>
        <p:spPr bwMode="auto">
          <a:xfrm>
            <a:off x="67396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3" name="Rectangle 62"/>
          <p:cNvSpPr/>
          <p:nvPr/>
        </p:nvSpPr>
        <p:spPr bwMode="auto">
          <a:xfrm>
            <a:off x="68920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4" name="Rectangle 63"/>
          <p:cNvSpPr/>
          <p:nvPr/>
        </p:nvSpPr>
        <p:spPr bwMode="auto">
          <a:xfrm>
            <a:off x="70444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5" name="Rectangle 64"/>
          <p:cNvSpPr/>
          <p:nvPr/>
        </p:nvSpPr>
        <p:spPr bwMode="auto">
          <a:xfrm>
            <a:off x="71968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6" name="Rectangle 65"/>
          <p:cNvSpPr/>
          <p:nvPr/>
        </p:nvSpPr>
        <p:spPr bwMode="auto">
          <a:xfrm>
            <a:off x="73492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7" name="Rectangle 66"/>
          <p:cNvSpPr/>
          <p:nvPr/>
        </p:nvSpPr>
        <p:spPr bwMode="auto">
          <a:xfrm>
            <a:off x="75016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68" name="Rectangle 67"/>
          <p:cNvSpPr/>
          <p:nvPr/>
        </p:nvSpPr>
        <p:spPr bwMode="auto">
          <a:xfrm>
            <a:off x="7654086" y="35814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cxnSp>
        <p:nvCxnSpPr>
          <p:cNvPr id="69" name="Straight Arrow Connector 68"/>
          <p:cNvCxnSpPr/>
          <p:nvPr/>
        </p:nvCxnSpPr>
        <p:spPr bwMode="auto">
          <a:xfrm rot="5400000" flipH="1" flipV="1">
            <a:off x="3730491" y="5523705"/>
            <a:ext cx="1143000" cy="1590"/>
          </a:xfrm>
          <a:prstGeom prst="straightConnector1">
            <a:avLst/>
          </a:prstGeom>
          <a:solidFill>
            <a:schemeClr val="hlink"/>
          </a:solidFill>
          <a:ln w="9525" cap="flat" cmpd="sng" algn="ctr">
            <a:solidFill>
              <a:schemeClr val="tx1"/>
            </a:solidFill>
            <a:prstDash val="solid"/>
            <a:round/>
            <a:headEnd type="none" w="med" len="med"/>
            <a:tailEnd type="arrow"/>
          </a:ln>
          <a:effectLst/>
        </p:spPr>
      </p:cxnSp>
      <p:cxnSp>
        <p:nvCxnSpPr>
          <p:cNvPr id="70" name="Straight Arrow Connector 69"/>
          <p:cNvCxnSpPr/>
          <p:nvPr/>
        </p:nvCxnSpPr>
        <p:spPr bwMode="auto">
          <a:xfrm>
            <a:off x="4302786" y="6094412"/>
            <a:ext cx="3656009" cy="1588"/>
          </a:xfrm>
          <a:prstGeom prst="straightConnector1">
            <a:avLst/>
          </a:prstGeom>
          <a:solidFill>
            <a:schemeClr val="hlink"/>
          </a:solidFill>
          <a:ln w="9525" cap="flat" cmpd="sng" algn="ctr">
            <a:solidFill>
              <a:schemeClr val="tx1"/>
            </a:solidFill>
            <a:prstDash val="solid"/>
            <a:round/>
            <a:headEnd type="none" w="med" len="med"/>
            <a:tailEnd type="arrow"/>
          </a:ln>
          <a:effectLst/>
        </p:spPr>
      </p:cxnSp>
      <p:sp>
        <p:nvSpPr>
          <p:cNvPr id="75" name="Rectangle 74"/>
          <p:cNvSpPr/>
          <p:nvPr/>
        </p:nvSpPr>
        <p:spPr bwMode="auto">
          <a:xfrm>
            <a:off x="5063285" y="5943600"/>
            <a:ext cx="67901" cy="1524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76" name="Rectangle 75"/>
          <p:cNvSpPr/>
          <p:nvPr/>
        </p:nvSpPr>
        <p:spPr bwMode="auto">
          <a:xfrm>
            <a:off x="5215685" y="5638800"/>
            <a:ext cx="67901" cy="4572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77" name="Rectangle 76"/>
          <p:cNvSpPr/>
          <p:nvPr/>
        </p:nvSpPr>
        <p:spPr bwMode="auto">
          <a:xfrm>
            <a:off x="5368085" y="5334000"/>
            <a:ext cx="67901" cy="762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78" name="Rectangle 77"/>
          <p:cNvSpPr/>
          <p:nvPr/>
        </p:nvSpPr>
        <p:spPr bwMode="auto">
          <a:xfrm>
            <a:off x="5520485" y="4953000"/>
            <a:ext cx="67901"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79" name="Rectangle 78"/>
          <p:cNvSpPr/>
          <p:nvPr/>
        </p:nvSpPr>
        <p:spPr bwMode="auto">
          <a:xfrm>
            <a:off x="5672885" y="4953000"/>
            <a:ext cx="67902" cy="1143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80" name="Rectangle 79"/>
          <p:cNvSpPr/>
          <p:nvPr/>
        </p:nvSpPr>
        <p:spPr bwMode="auto">
          <a:xfrm>
            <a:off x="5825285" y="5334000"/>
            <a:ext cx="67901" cy="762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81" name="Rectangle 80"/>
          <p:cNvSpPr/>
          <p:nvPr/>
        </p:nvSpPr>
        <p:spPr bwMode="auto">
          <a:xfrm>
            <a:off x="5977686" y="5638800"/>
            <a:ext cx="67900" cy="4572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sp>
        <p:nvSpPr>
          <p:cNvPr id="82" name="Rectangle 81"/>
          <p:cNvSpPr/>
          <p:nvPr/>
        </p:nvSpPr>
        <p:spPr bwMode="auto">
          <a:xfrm>
            <a:off x="6130085" y="5943600"/>
            <a:ext cx="67901" cy="1524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cxnSp>
        <p:nvCxnSpPr>
          <p:cNvPr id="94" name="Straight Connector 93"/>
          <p:cNvCxnSpPr/>
          <p:nvPr/>
        </p:nvCxnSpPr>
        <p:spPr bwMode="auto">
          <a:xfrm rot="5400000">
            <a:off x="2850456" y="4076700"/>
            <a:ext cx="4648200" cy="1588"/>
          </a:xfrm>
          <a:prstGeom prst="line">
            <a:avLst/>
          </a:prstGeom>
          <a:solidFill>
            <a:schemeClr val="hlink"/>
          </a:solidFill>
          <a:ln w="28575" cap="flat" cmpd="sng" algn="ctr">
            <a:solidFill>
              <a:schemeClr val="tx1"/>
            </a:solidFill>
            <a:prstDash val="sysDash"/>
            <a:round/>
            <a:headEnd type="none" w="med" len="med"/>
            <a:tailEnd type="none" w="med" len="med"/>
          </a:ln>
          <a:effectLst/>
        </p:spPr>
      </p:cxnSp>
      <p:sp>
        <p:nvSpPr>
          <p:cNvPr id="95" name="TextBox 94"/>
          <p:cNvSpPr txBox="1"/>
          <p:nvPr/>
        </p:nvSpPr>
        <p:spPr>
          <a:xfrm>
            <a:off x="7958796" y="3581400"/>
            <a:ext cx="1337604" cy="338554"/>
          </a:xfrm>
          <a:prstGeom prst="rect">
            <a:avLst/>
          </a:prstGeom>
          <a:noFill/>
        </p:spPr>
        <p:txBody>
          <a:bodyPr wrap="square" rtlCol="0">
            <a:spAutoFit/>
          </a:bodyPr>
          <a:lstStyle/>
          <a:p>
            <a:r>
              <a:rPr lang="en-US" dirty="0" smtClean="0"/>
              <a:t>Without TOF</a:t>
            </a:r>
            <a:endParaRPr lang="en-US" dirty="0"/>
          </a:p>
        </p:txBody>
      </p:sp>
      <p:sp>
        <p:nvSpPr>
          <p:cNvPr id="120" name="TextBox 119"/>
          <p:cNvSpPr txBox="1"/>
          <p:nvPr/>
        </p:nvSpPr>
        <p:spPr>
          <a:xfrm>
            <a:off x="8001000" y="5130225"/>
            <a:ext cx="1045504" cy="338554"/>
          </a:xfrm>
          <a:prstGeom prst="rect">
            <a:avLst/>
          </a:prstGeom>
          <a:noFill/>
        </p:spPr>
        <p:txBody>
          <a:bodyPr wrap="square" rtlCol="0">
            <a:spAutoFit/>
          </a:bodyPr>
          <a:lstStyle/>
          <a:p>
            <a:r>
              <a:rPr lang="en-US" dirty="0" smtClean="0"/>
              <a:t>With TOF</a:t>
            </a:r>
            <a:endParaRPr lang="en-US" dirty="0"/>
          </a:p>
        </p:txBody>
      </p:sp>
      <p:cxnSp>
        <p:nvCxnSpPr>
          <p:cNvPr id="121" name="Straight Connector 120"/>
          <p:cNvCxnSpPr/>
          <p:nvPr/>
        </p:nvCxnSpPr>
        <p:spPr bwMode="auto">
          <a:xfrm rot="5400000">
            <a:off x="3753919" y="4076303"/>
            <a:ext cx="4648998" cy="1589"/>
          </a:xfrm>
          <a:prstGeom prst="line">
            <a:avLst/>
          </a:prstGeom>
          <a:solidFill>
            <a:schemeClr val="hlink"/>
          </a:solidFill>
          <a:ln w="28575" cap="flat" cmpd="sng" algn="ctr">
            <a:solidFill>
              <a:schemeClr val="tx1"/>
            </a:solidFill>
            <a:prstDash val="sysDash"/>
            <a:round/>
            <a:headEnd type="none" w="med" len="med"/>
            <a:tailEnd type="none" w="med" len="med"/>
          </a:ln>
          <a:effectLst/>
        </p:spPr>
      </p:cxnSp>
      <p:sp>
        <p:nvSpPr>
          <p:cNvPr id="126" name="Line Callout 1 125"/>
          <p:cNvSpPr/>
          <p:nvPr/>
        </p:nvSpPr>
        <p:spPr bwMode="auto">
          <a:xfrm>
            <a:off x="7417188" y="1600200"/>
            <a:ext cx="1629316" cy="499646"/>
          </a:xfrm>
          <a:prstGeom prst="borderCallout1">
            <a:avLst>
              <a:gd name="adj1" fmla="val 100401"/>
              <a:gd name="adj2" fmla="val -1576"/>
              <a:gd name="adj3" fmla="val 230752"/>
              <a:gd name="adj4" fmla="val -46139"/>
            </a:avLst>
          </a:prstGeom>
          <a:no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Narrow" pitchFamily="34" charset="0"/>
              </a:rPr>
              <a:t>Reconstructed axis</a:t>
            </a:r>
          </a:p>
        </p:txBody>
      </p:sp>
      <p:sp>
        <p:nvSpPr>
          <p:cNvPr id="127" name="Content Placeholder 2"/>
          <p:cNvSpPr txBox="1">
            <a:spLocks/>
          </p:cNvSpPr>
          <p:nvPr/>
        </p:nvSpPr>
        <p:spPr bwMode="auto">
          <a:xfrm>
            <a:off x="78549" y="2194035"/>
            <a:ext cx="3118742" cy="2758965"/>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marL="87313" lvl="0" indent="-87313" algn="l">
              <a:spcBef>
                <a:spcPts val="600"/>
              </a:spcBef>
              <a:buClr>
                <a:schemeClr val="bg1"/>
              </a:buClr>
              <a:buSzPct val="25000"/>
              <a:buFont typeface="Arial Narrow" pitchFamily="34" charset="0"/>
              <a:buChar char=" "/>
            </a:pPr>
            <a:r>
              <a:rPr kumimoji="0" lang="en-GB" sz="1800" b="1" i="1" u="none" strike="noStrike" kern="0" cap="none" spc="0" normalizeH="0" baseline="0" noProof="0" dirty="0" smtClean="0">
                <a:ln>
                  <a:noFill/>
                </a:ln>
                <a:solidFill>
                  <a:srgbClr val="1B1B51"/>
                </a:solidFill>
                <a:effectLst/>
                <a:uLnTx/>
                <a:uFillTx/>
                <a:latin typeface="+mn-lt"/>
                <a:ea typeface="+mn-ea"/>
                <a:cs typeface="+mn-cs"/>
              </a:rPr>
              <a:t>Arrival time difference</a:t>
            </a:r>
            <a:r>
              <a:rPr kumimoji="0" lang="en-GB" sz="1800" b="1" i="1" u="none" strike="noStrike" kern="0" cap="none" spc="0" normalizeH="0" noProof="0" dirty="0" smtClean="0">
                <a:ln>
                  <a:noFill/>
                </a:ln>
                <a:solidFill>
                  <a:srgbClr val="1B1B51"/>
                </a:solidFill>
                <a:effectLst/>
                <a:uLnTx/>
                <a:uFillTx/>
                <a:latin typeface="+mn-lt"/>
                <a:ea typeface="+mn-ea"/>
                <a:cs typeface="+mn-cs"/>
              </a:rPr>
              <a:t> </a:t>
            </a:r>
            <a:r>
              <a:rPr lang="en-GB" sz="1800" i="1" kern="0" dirty="0" smtClean="0">
                <a:solidFill>
                  <a:srgbClr val="1B1B51"/>
                </a:solidFill>
                <a:latin typeface="+mn-lt"/>
              </a:rPr>
              <a:t>of photons </a:t>
            </a:r>
            <a:r>
              <a:rPr kumimoji="0" lang="el-GR" sz="1800" b="1" i="1" u="none" strike="noStrike" kern="0" cap="none" spc="0" normalizeH="0" noProof="0" dirty="0" smtClean="0">
                <a:ln>
                  <a:noFill/>
                </a:ln>
                <a:solidFill>
                  <a:srgbClr val="1B1B51"/>
                </a:solidFill>
                <a:effectLst/>
                <a:uLnTx/>
                <a:uFillTx/>
                <a:latin typeface="+mn-lt"/>
                <a:ea typeface="+mn-ea"/>
                <a:cs typeface="+mn-cs"/>
              </a:rPr>
              <a:t>Δ</a:t>
            </a:r>
            <a:r>
              <a:rPr kumimoji="0" lang="en-US" sz="1800" b="1" i="1" u="none" strike="noStrike" kern="0" cap="none" spc="0" normalizeH="0" noProof="0" dirty="0" smtClean="0">
                <a:ln>
                  <a:noFill/>
                </a:ln>
                <a:solidFill>
                  <a:srgbClr val="1B1B51"/>
                </a:solidFill>
                <a:effectLst/>
                <a:uLnTx/>
                <a:uFillTx/>
                <a:latin typeface="+mn-lt"/>
                <a:ea typeface="+mn-ea"/>
                <a:cs typeface="+mn-cs"/>
              </a:rPr>
              <a:t>t=</a:t>
            </a:r>
            <a:r>
              <a:rPr kumimoji="0" lang="en-GB" sz="1800" b="1" i="1" u="none" strike="noStrike" kern="0" cap="none" spc="0" normalizeH="0" noProof="0" dirty="0" smtClean="0">
                <a:ln>
                  <a:noFill/>
                </a:ln>
                <a:solidFill>
                  <a:srgbClr val="1B1B51"/>
                </a:solidFill>
                <a:effectLst/>
                <a:uLnTx/>
                <a:uFillTx/>
                <a:latin typeface="+mn-lt"/>
                <a:ea typeface="+mn-ea"/>
                <a:cs typeface="+mn-cs"/>
              </a:rPr>
              <a:t>t</a:t>
            </a:r>
            <a:r>
              <a:rPr lang="en-GB" sz="1800" i="1" kern="0" baseline="-25000" dirty="0" smtClean="0">
                <a:solidFill>
                  <a:srgbClr val="1B1B51"/>
                </a:solidFill>
                <a:latin typeface="+mn-lt"/>
              </a:rPr>
              <a:t>A</a:t>
            </a:r>
            <a:r>
              <a:rPr kumimoji="0" lang="en-GB" sz="1800" b="1" i="1" u="none" strike="noStrike" kern="0" cap="none" spc="0" normalizeH="0" noProof="0" dirty="0" smtClean="0">
                <a:ln>
                  <a:noFill/>
                </a:ln>
                <a:solidFill>
                  <a:srgbClr val="1B1B51"/>
                </a:solidFill>
                <a:effectLst/>
                <a:uLnTx/>
                <a:uFillTx/>
                <a:latin typeface="+mn-lt"/>
                <a:ea typeface="+mn-ea"/>
                <a:cs typeface="+mn-cs"/>
              </a:rPr>
              <a:t> – t</a:t>
            </a:r>
            <a:r>
              <a:rPr kumimoji="0" lang="en-GB" sz="1800" b="1" i="1" u="none" strike="noStrike" kern="0" cap="none" spc="0" normalizeH="0" baseline="-25000" noProof="0" dirty="0" smtClean="0">
                <a:ln>
                  <a:noFill/>
                </a:ln>
                <a:solidFill>
                  <a:srgbClr val="1B1B51"/>
                </a:solidFill>
                <a:effectLst/>
                <a:uLnTx/>
                <a:uFillTx/>
                <a:latin typeface="+mn-lt"/>
                <a:ea typeface="+mn-ea"/>
                <a:cs typeface="+mn-cs"/>
              </a:rPr>
              <a:t>B</a:t>
            </a:r>
            <a:r>
              <a:rPr kumimoji="0" lang="en-GB" sz="1800" b="1" i="1" u="none" strike="noStrike" kern="0" cap="none" spc="0" normalizeH="0" noProof="0" dirty="0" smtClean="0">
                <a:ln>
                  <a:noFill/>
                </a:ln>
                <a:solidFill>
                  <a:srgbClr val="1B1B51"/>
                </a:solidFill>
                <a:effectLst/>
                <a:uLnTx/>
                <a:uFillTx/>
                <a:latin typeface="+mn-lt"/>
                <a:ea typeface="+mn-ea"/>
                <a:cs typeface="+mn-cs"/>
              </a:rPr>
              <a:t> depends on position of annihilation point </a:t>
            </a:r>
            <a:endParaRPr kumimoji="0" lang="en-GB" sz="1800" b="1" i="1" u="none" strike="noStrike" kern="0" cap="none" spc="0" normalizeH="0" baseline="0" noProof="0" dirty="0" smtClean="0">
              <a:ln>
                <a:noFill/>
              </a:ln>
              <a:solidFill>
                <a:srgbClr val="1B1B51"/>
              </a:solidFill>
              <a:effectLst/>
              <a:uLnTx/>
              <a:uFillTx/>
              <a:latin typeface="+mn-lt"/>
              <a:ea typeface="+mn-ea"/>
              <a:cs typeface="+mn-cs"/>
            </a:endParaRPr>
          </a:p>
          <a:p>
            <a:pPr marL="87313" marR="0" lvl="0" indent="-87313" algn="l" defTabSz="914400" rtl="0" eaLnBrk="1" fontAlgn="base" latinLnBrk="0" hangingPunct="1">
              <a:spcBef>
                <a:spcPts val="600"/>
              </a:spcBef>
              <a:spcAft>
                <a:spcPct val="0"/>
              </a:spcAft>
              <a:buClr>
                <a:schemeClr val="bg1"/>
              </a:buClr>
              <a:buSzPct val="25000"/>
              <a:buFont typeface="Arial Narrow" pitchFamily="34" charset="0"/>
              <a:buChar char=" "/>
              <a:tabLst/>
              <a:defRPr/>
            </a:pPr>
            <a:r>
              <a:rPr kumimoji="0" lang="en-GB" sz="1800" b="1" i="1" u="none" strike="noStrike" kern="0" cap="none" spc="0" normalizeH="0" baseline="0" noProof="0" dirty="0" smtClean="0">
                <a:ln>
                  <a:noFill/>
                </a:ln>
                <a:solidFill>
                  <a:srgbClr val="1B1B51"/>
                </a:solidFill>
                <a:effectLst/>
                <a:uLnTx/>
                <a:uFillTx/>
                <a:latin typeface="+mn-lt"/>
                <a:ea typeface="+mn-ea"/>
                <a:cs typeface="+mn-cs"/>
              </a:rPr>
              <a:t>TOF: use time stamp information of incident photons</a:t>
            </a:r>
            <a:r>
              <a:rPr kumimoji="0" lang="en-GB" sz="1800" b="1" i="1" u="none" strike="noStrike" kern="0" cap="none" spc="0" normalizeH="0" noProof="0" dirty="0" smtClean="0">
                <a:ln>
                  <a:noFill/>
                </a:ln>
                <a:solidFill>
                  <a:srgbClr val="1B1B51"/>
                </a:solidFill>
                <a:effectLst/>
                <a:uLnTx/>
                <a:uFillTx/>
                <a:latin typeface="+mn-lt"/>
                <a:ea typeface="+mn-ea"/>
                <a:cs typeface="+mn-cs"/>
              </a:rPr>
              <a:t> to r</a:t>
            </a:r>
            <a:r>
              <a:rPr lang="en-GB" sz="1800" i="1" kern="0" dirty="0" err="1" smtClean="0">
                <a:solidFill>
                  <a:srgbClr val="1B1B51"/>
                </a:solidFill>
                <a:latin typeface="+mn-lt"/>
              </a:rPr>
              <a:t>econstruct</a:t>
            </a:r>
            <a:r>
              <a:rPr lang="en-GB" sz="1800" i="1" kern="0" dirty="0" smtClean="0">
                <a:solidFill>
                  <a:srgbClr val="1B1B51"/>
                </a:solidFill>
                <a:latin typeface="+mn-lt"/>
              </a:rPr>
              <a:t> annihilation point and to define target zone</a:t>
            </a:r>
            <a:endParaRPr kumimoji="0" lang="en-GB" sz="1800" b="1" i="1" u="none" strike="noStrike" kern="0" cap="none" spc="0" normalizeH="0" baseline="0" noProof="0" dirty="0" smtClean="0">
              <a:ln>
                <a:noFill/>
              </a:ln>
              <a:solidFill>
                <a:srgbClr val="1B1B51"/>
              </a:solidFill>
              <a:effectLst/>
              <a:uLnTx/>
              <a:uFillTx/>
              <a:latin typeface="+mn-lt"/>
              <a:ea typeface="+mn-ea"/>
              <a:cs typeface="+mn-cs"/>
            </a:endParaRPr>
          </a:p>
          <a:p>
            <a:pPr marL="87313" marR="0" lvl="0" indent="-87313" algn="l" defTabSz="914400" rtl="0" eaLnBrk="1" fontAlgn="base" latinLnBrk="0" hangingPunct="1">
              <a:lnSpc>
                <a:spcPct val="85000"/>
              </a:lnSpc>
              <a:spcBef>
                <a:spcPct val="100000"/>
              </a:spcBef>
              <a:spcAft>
                <a:spcPct val="0"/>
              </a:spcAft>
              <a:buClr>
                <a:schemeClr val="bg1"/>
              </a:buClr>
              <a:buSzPct val="25000"/>
              <a:buFont typeface="Arial Narrow" pitchFamily="34" charset="0"/>
              <a:buChar char=" "/>
              <a:tabLst/>
              <a:defRPr/>
            </a:pPr>
            <a:endParaRPr kumimoji="0" lang="en-GB" b="0" i="0" u="none" strike="noStrike" kern="0" cap="none" spc="0" normalizeH="0" baseline="0" noProof="0" dirty="0" smtClean="0">
              <a:ln>
                <a:noFill/>
              </a:ln>
              <a:solidFill>
                <a:schemeClr val="tx1"/>
              </a:solidFill>
              <a:effectLst/>
              <a:uLnTx/>
              <a:uFillTx/>
              <a:latin typeface="+mn-lt"/>
            </a:endParaRPr>
          </a:p>
          <a:p>
            <a:pPr marL="165100" marR="0" lvl="1" indent="-163513" algn="l" defTabSz="914400" rtl="0" eaLnBrk="1" fontAlgn="base" latinLnBrk="0" hangingPunct="1">
              <a:lnSpc>
                <a:spcPct val="85000"/>
              </a:lnSpc>
              <a:spcBef>
                <a:spcPct val="55000"/>
              </a:spcBef>
              <a:spcAft>
                <a:spcPct val="0"/>
              </a:spcAft>
              <a:buClr>
                <a:srgbClr val="185598"/>
              </a:buClr>
              <a:buSzTx/>
              <a:buFontTx/>
              <a:buNone/>
              <a:tabLst/>
              <a:defRPr/>
            </a:pPr>
            <a:endParaRPr kumimoji="0" lang="en-GB" b="0" i="0" u="none" strike="noStrike" kern="0" cap="none" spc="0" normalizeH="0" baseline="0" noProof="0" dirty="0" smtClean="0">
              <a:ln>
                <a:noFill/>
              </a:ln>
              <a:solidFill>
                <a:schemeClr val="tx1"/>
              </a:solidFill>
              <a:effectLst/>
              <a:uLnTx/>
              <a:uFillTx/>
              <a:latin typeface="+mn-lt"/>
            </a:endParaRPr>
          </a:p>
        </p:txBody>
      </p:sp>
      <p:sp>
        <p:nvSpPr>
          <p:cNvPr id="138" name="Line Callout 1 137"/>
          <p:cNvSpPr/>
          <p:nvPr/>
        </p:nvSpPr>
        <p:spPr bwMode="auto">
          <a:xfrm>
            <a:off x="6500542" y="1079331"/>
            <a:ext cx="1629316" cy="499646"/>
          </a:xfrm>
          <a:prstGeom prst="borderCallout1">
            <a:avLst>
              <a:gd name="adj1" fmla="val 100401"/>
              <a:gd name="adj2" fmla="val -1576"/>
              <a:gd name="adj3" fmla="val 334927"/>
              <a:gd name="adj4" fmla="val -53910"/>
            </a:avLst>
          </a:prstGeom>
          <a:no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Narrow" pitchFamily="34" charset="0"/>
              </a:rPr>
              <a:t>“True” annihilation point</a:t>
            </a:r>
          </a:p>
        </p:txBody>
      </p:sp>
      <p:sp>
        <p:nvSpPr>
          <p:cNvPr id="139" name="TextBox 138"/>
          <p:cNvSpPr txBox="1"/>
          <p:nvPr/>
        </p:nvSpPr>
        <p:spPr>
          <a:xfrm>
            <a:off x="7417188" y="4690646"/>
            <a:ext cx="541608" cy="338554"/>
          </a:xfrm>
          <a:prstGeom prst="rect">
            <a:avLst/>
          </a:prstGeom>
          <a:noFill/>
        </p:spPr>
        <p:txBody>
          <a:bodyPr wrap="square" rtlCol="0">
            <a:spAutoFit/>
          </a:bodyPr>
          <a:lstStyle/>
          <a:p>
            <a:r>
              <a:rPr lang="en-US" dirty="0" smtClean="0"/>
              <a:t>d</a:t>
            </a:r>
            <a:r>
              <a:rPr lang="en-US" baseline="-25000" dirty="0" smtClean="0"/>
              <a:t>rec</a:t>
            </a:r>
            <a:endParaRPr lang="en-US" baseline="-25000" dirty="0"/>
          </a:p>
        </p:txBody>
      </p:sp>
      <p:sp>
        <p:nvSpPr>
          <p:cNvPr id="141" name="TextBox 140"/>
          <p:cNvSpPr txBox="1"/>
          <p:nvPr/>
        </p:nvSpPr>
        <p:spPr>
          <a:xfrm>
            <a:off x="7391400" y="6062246"/>
            <a:ext cx="541608" cy="338554"/>
          </a:xfrm>
          <a:prstGeom prst="rect">
            <a:avLst/>
          </a:prstGeom>
          <a:noFill/>
        </p:spPr>
        <p:txBody>
          <a:bodyPr wrap="square" rtlCol="0">
            <a:spAutoFit/>
          </a:bodyPr>
          <a:lstStyle/>
          <a:p>
            <a:r>
              <a:rPr lang="en-US" dirty="0" smtClean="0"/>
              <a:t>d</a:t>
            </a:r>
            <a:r>
              <a:rPr lang="en-US" baseline="-25000" dirty="0" smtClean="0"/>
              <a:t>rec</a:t>
            </a:r>
            <a:endParaRPr lang="en-US" baseline="-25000" dirty="0"/>
          </a:p>
        </p:txBody>
      </p:sp>
      <p:sp>
        <p:nvSpPr>
          <p:cNvPr id="142" name="Content Placeholder 2"/>
          <p:cNvSpPr txBox="1">
            <a:spLocks/>
          </p:cNvSpPr>
          <p:nvPr/>
        </p:nvSpPr>
        <p:spPr bwMode="auto">
          <a:xfrm>
            <a:off x="228600" y="4648200"/>
            <a:ext cx="2968691" cy="1374994"/>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marL="87313" marR="0" lvl="0" indent="-87313" algn="l" defTabSz="914400" rtl="0" eaLnBrk="1" fontAlgn="base" latinLnBrk="0" hangingPunct="1">
              <a:lnSpc>
                <a:spcPct val="85000"/>
              </a:lnSpc>
              <a:spcBef>
                <a:spcPct val="100000"/>
              </a:spcBef>
              <a:spcAft>
                <a:spcPct val="0"/>
              </a:spcAft>
              <a:buClr>
                <a:schemeClr val="bg1"/>
              </a:buClr>
              <a:buSzPct val="25000"/>
              <a:buFont typeface="Arial Narrow" pitchFamily="34" charset="0"/>
              <a:buChar char=" "/>
              <a:tabLst/>
              <a:defRPr/>
            </a:pPr>
            <a:r>
              <a:rPr kumimoji="0" lang="en-GB" sz="2000" b="1" i="1" u="none" strike="noStrike" kern="0" cap="none" spc="0" normalizeH="0" baseline="0" noProof="0" dirty="0" smtClean="0">
                <a:ln>
                  <a:noFill/>
                </a:ln>
                <a:solidFill>
                  <a:srgbClr val="1B1B51"/>
                </a:solidFill>
                <a:effectLst/>
                <a:uLnTx/>
                <a:uFillTx/>
                <a:latin typeface="+mn-lt"/>
                <a:ea typeface="+mn-ea"/>
                <a:cs typeface="+mn-cs"/>
              </a:rPr>
              <a:t>Advantages:</a:t>
            </a:r>
          </a:p>
          <a:p>
            <a:pPr marL="165100" lvl="1" indent="-163513" algn="l">
              <a:lnSpc>
                <a:spcPct val="85000"/>
              </a:lnSpc>
              <a:spcBef>
                <a:spcPct val="55000"/>
              </a:spcBef>
              <a:buClr>
                <a:srgbClr val="185598"/>
              </a:buClr>
              <a:buFontTx/>
              <a:buChar char="•"/>
            </a:pPr>
            <a:r>
              <a:rPr kumimoji="0" lang="en-GB" sz="1800" b="0" i="0" u="none" strike="noStrike" kern="0" cap="none" spc="0" normalizeH="0" baseline="0" noProof="0" dirty="0" smtClean="0">
                <a:ln>
                  <a:noFill/>
                </a:ln>
                <a:solidFill>
                  <a:schemeClr val="tx1"/>
                </a:solidFill>
                <a:effectLst/>
                <a:uLnTx/>
                <a:uFillTx/>
                <a:latin typeface="+mn-lt"/>
              </a:rPr>
              <a:t>Improved</a:t>
            </a:r>
            <a:r>
              <a:rPr kumimoji="0" lang="en-GB" sz="1800" b="0" i="0" u="none" strike="noStrike" kern="0" cap="none" spc="0" normalizeH="0" noProof="0" dirty="0" smtClean="0">
                <a:ln>
                  <a:noFill/>
                </a:ln>
                <a:solidFill>
                  <a:schemeClr val="tx1"/>
                </a:solidFill>
                <a:effectLst/>
                <a:uLnTx/>
                <a:uFillTx/>
                <a:latin typeface="+mn-lt"/>
              </a:rPr>
              <a:t> </a:t>
            </a:r>
            <a:r>
              <a:rPr kumimoji="0" lang="en-GB" sz="1800" b="0" i="0" u="none" strike="noStrike" kern="0" cap="none" spc="0" normalizeH="0" baseline="0" noProof="0" dirty="0" smtClean="0">
                <a:ln>
                  <a:noFill/>
                </a:ln>
                <a:solidFill>
                  <a:schemeClr val="tx1"/>
                </a:solidFill>
                <a:effectLst/>
                <a:uLnTx/>
                <a:uFillTx/>
                <a:latin typeface="+mn-lt"/>
              </a:rPr>
              <a:t>contrast</a:t>
            </a:r>
          </a:p>
          <a:p>
            <a:pPr marL="165100" marR="0" lvl="1" indent="-163513" algn="l" defTabSz="914400" rtl="0" eaLnBrk="1" fontAlgn="base" latinLnBrk="0" hangingPunct="1">
              <a:lnSpc>
                <a:spcPct val="85000"/>
              </a:lnSpc>
              <a:spcBef>
                <a:spcPct val="55000"/>
              </a:spcBef>
              <a:spcAft>
                <a:spcPct val="0"/>
              </a:spcAft>
              <a:buClr>
                <a:srgbClr val="185598"/>
              </a:buClr>
              <a:buSzTx/>
              <a:buFontTx/>
              <a:buChar char="•"/>
              <a:tabLst/>
              <a:defRPr/>
            </a:pPr>
            <a:r>
              <a:rPr kumimoji="0" lang="en-GB" sz="1800" b="0" i="0" u="none" strike="noStrike" kern="0" cap="none" spc="0" normalizeH="0" noProof="0" dirty="0" smtClean="0">
                <a:ln>
                  <a:noFill/>
                </a:ln>
                <a:solidFill>
                  <a:schemeClr val="tx1"/>
                </a:solidFill>
                <a:effectLst/>
                <a:uLnTx/>
                <a:uFillTx/>
                <a:latin typeface="+mn-lt"/>
              </a:rPr>
              <a:t>Shorter reconstruction time</a:t>
            </a:r>
          </a:p>
          <a:p>
            <a:pPr marL="165100" marR="0" lvl="1" indent="-163513" algn="l" defTabSz="914400" rtl="0" eaLnBrk="1" fontAlgn="base" latinLnBrk="0" hangingPunct="1">
              <a:lnSpc>
                <a:spcPct val="85000"/>
              </a:lnSpc>
              <a:spcBef>
                <a:spcPct val="55000"/>
              </a:spcBef>
              <a:spcAft>
                <a:spcPct val="0"/>
              </a:spcAft>
              <a:buClr>
                <a:srgbClr val="185598"/>
              </a:buClr>
              <a:buSzTx/>
              <a:buFontTx/>
              <a:buChar char="•"/>
              <a:tabLst/>
              <a:defRPr/>
            </a:pPr>
            <a:r>
              <a:rPr lang="en-GB" sz="1800" b="0" kern="0" dirty="0" smtClean="0">
                <a:latin typeface="+mn-lt"/>
              </a:rPr>
              <a:t>Less dose for patients</a:t>
            </a:r>
            <a:endParaRPr kumimoji="0" lang="en-GB" sz="1800" b="0" i="0" u="none" strike="noStrike" kern="0" cap="none" spc="0" normalizeH="0" noProof="0" dirty="0" smtClean="0">
              <a:ln>
                <a:noFill/>
              </a:ln>
              <a:solidFill>
                <a:schemeClr val="tx1"/>
              </a:solidFill>
              <a:effectLst/>
              <a:uLnTx/>
              <a:uFillTx/>
              <a:latin typeface="+mn-lt"/>
            </a:endParaRPr>
          </a:p>
          <a:p>
            <a:pPr marL="165100" marR="0" lvl="1" indent="-163513" algn="l" defTabSz="914400" rtl="0" eaLnBrk="1" fontAlgn="base" latinLnBrk="0" hangingPunct="1">
              <a:lnSpc>
                <a:spcPct val="85000"/>
              </a:lnSpc>
              <a:spcBef>
                <a:spcPct val="55000"/>
              </a:spcBef>
              <a:spcAft>
                <a:spcPct val="0"/>
              </a:spcAft>
              <a:buClr>
                <a:srgbClr val="185598"/>
              </a:buClr>
              <a:buSzTx/>
              <a:buFontTx/>
              <a:buChar char="•"/>
              <a:tabLst/>
              <a:defRPr/>
            </a:pPr>
            <a:endParaRPr kumimoji="0" lang="en-GB" sz="1800" b="0" i="0" u="none" strike="noStrike" kern="0" cap="none" spc="0" normalizeH="0" baseline="0" noProof="0" dirty="0" smtClean="0">
              <a:ln>
                <a:noFill/>
              </a:ln>
              <a:solidFill>
                <a:schemeClr val="tx1"/>
              </a:solidFill>
              <a:effectLst/>
              <a:uLnTx/>
              <a:uFillTx/>
              <a:latin typeface="+mn-lt"/>
            </a:endParaRPr>
          </a:p>
          <a:p>
            <a:pPr marL="165100" marR="0" lvl="1" indent="-163513" algn="l" defTabSz="914400" rtl="0" eaLnBrk="1" fontAlgn="base" latinLnBrk="0" hangingPunct="1">
              <a:lnSpc>
                <a:spcPct val="85000"/>
              </a:lnSpc>
              <a:spcBef>
                <a:spcPct val="55000"/>
              </a:spcBef>
              <a:spcAft>
                <a:spcPct val="0"/>
              </a:spcAft>
              <a:buClr>
                <a:srgbClr val="185598"/>
              </a:buClr>
              <a:buSzTx/>
              <a:buFontTx/>
              <a:buNone/>
              <a:tabLst/>
              <a:defRPr/>
            </a:pPr>
            <a:endParaRPr kumimoji="0" lang="en-GB" sz="1800" b="0" i="0" u="none" strike="noStrike" kern="0" cap="none" spc="0" normalizeH="0" baseline="0" noProof="0" dirty="0" smtClean="0">
              <a:ln>
                <a:noFill/>
              </a:ln>
              <a:solidFill>
                <a:schemeClr val="tx1"/>
              </a:solidFill>
              <a:effectLst/>
              <a:uLnTx/>
              <a:uFillTx/>
              <a:latin typeface="+mn-lt"/>
            </a:endParaRPr>
          </a:p>
        </p:txBody>
      </p:sp>
      <p:sp>
        <p:nvSpPr>
          <p:cNvPr id="143" name="Donut 142"/>
          <p:cNvSpPr/>
          <p:nvPr/>
        </p:nvSpPr>
        <p:spPr bwMode="auto">
          <a:xfrm>
            <a:off x="5553228" y="2658792"/>
            <a:ext cx="161772" cy="152400"/>
          </a:xfrm>
          <a:prstGeom prst="donu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Narrow" pitchFamily="34" charset="0"/>
            </a:endParaRPr>
          </a:p>
        </p:txBody>
      </p:sp>
      <p:cxnSp>
        <p:nvCxnSpPr>
          <p:cNvPr id="145" name="Straight Connector 144"/>
          <p:cNvCxnSpPr>
            <a:stCxn id="143" idx="4"/>
          </p:cNvCxnSpPr>
          <p:nvPr/>
        </p:nvCxnSpPr>
        <p:spPr bwMode="auto">
          <a:xfrm rot="16200000" flipH="1">
            <a:off x="3868092" y="4577214"/>
            <a:ext cx="3536730" cy="4686"/>
          </a:xfrm>
          <a:prstGeom prst="line">
            <a:avLst/>
          </a:prstGeom>
          <a:solidFill>
            <a:schemeClr val="hlink"/>
          </a:solidFill>
          <a:ln w="28575" cap="flat" cmpd="sng" algn="ctr">
            <a:solidFill>
              <a:srgbClr val="FF0000"/>
            </a:solidFill>
            <a:prstDash val="solid"/>
            <a:round/>
            <a:headEnd type="none" w="med" len="med"/>
            <a:tailEnd type="none" w="med" len="med"/>
          </a:ln>
          <a:effectLst/>
        </p:spPr>
      </p:cxn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6" name="Picture 2"/>
          <p:cNvPicPr>
            <a:picLocks noChangeAspect="1" noChangeArrowheads="1"/>
          </p:cNvPicPr>
          <p:nvPr/>
        </p:nvPicPr>
        <p:blipFill>
          <a:blip r:embed="rId3"/>
          <a:srcRect/>
          <a:stretch>
            <a:fillRect/>
          </a:stretch>
        </p:blipFill>
        <p:spPr bwMode="auto">
          <a:xfrm>
            <a:off x="4354818" y="3081754"/>
            <a:ext cx="2106307" cy="1266409"/>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US" dirty="0" smtClean="0"/>
              <a:t>In beam Time Of Flight PET for treatment planning and monitoring</a:t>
            </a:r>
            <a:endParaRPr lang="en-GB" dirty="0"/>
          </a:p>
        </p:txBody>
      </p:sp>
      <p:sp>
        <p:nvSpPr>
          <p:cNvPr id="3" name="Content Placeholder 2"/>
          <p:cNvSpPr>
            <a:spLocks noGrp="1"/>
          </p:cNvSpPr>
          <p:nvPr>
            <p:ph idx="1"/>
          </p:nvPr>
        </p:nvSpPr>
        <p:spPr>
          <a:xfrm>
            <a:off x="0" y="838200"/>
            <a:ext cx="5203825" cy="2598737"/>
          </a:xfrm>
        </p:spPr>
        <p:txBody>
          <a:bodyPr/>
          <a:lstStyle/>
          <a:p>
            <a:r>
              <a:rPr lang="en-US" dirty="0" err="1" smtClean="0"/>
              <a:t>Utilisation</a:t>
            </a:r>
            <a:r>
              <a:rPr lang="en-US" dirty="0" smtClean="0"/>
              <a:t> of in-beam TOF PET in </a:t>
            </a:r>
            <a:r>
              <a:rPr lang="en-US" dirty="0" err="1" smtClean="0"/>
              <a:t>hadron</a:t>
            </a:r>
            <a:r>
              <a:rPr lang="en-US" dirty="0" smtClean="0"/>
              <a:t> therapy facilities to monitor treatment online</a:t>
            </a:r>
          </a:p>
          <a:p>
            <a:pPr lvl="1"/>
            <a:r>
              <a:rPr lang="en-US" dirty="0" smtClean="0"/>
              <a:t>Carbon ion beam will induce </a:t>
            </a:r>
            <a:r>
              <a:rPr lang="en-US" baseline="30000" dirty="0" smtClean="0"/>
              <a:t>11</a:t>
            </a:r>
            <a:r>
              <a:rPr lang="en-US" dirty="0" smtClean="0"/>
              <a:t>C after collision with cell DNA</a:t>
            </a:r>
          </a:p>
          <a:p>
            <a:pPr lvl="1"/>
            <a:r>
              <a:rPr lang="en-US" baseline="30000" dirty="0" smtClean="0"/>
              <a:t>11</a:t>
            </a:r>
            <a:r>
              <a:rPr lang="en-US" dirty="0" smtClean="0"/>
              <a:t>C is a </a:t>
            </a:r>
            <a:r>
              <a:rPr lang="el-GR" dirty="0" smtClean="0"/>
              <a:t>β</a:t>
            </a:r>
            <a:r>
              <a:rPr lang="en-US" baseline="30000" dirty="0" smtClean="0"/>
              <a:t>+</a:t>
            </a:r>
            <a:r>
              <a:rPr lang="en-US" dirty="0" smtClean="0"/>
              <a:t> emitter  which can be used for online PET imaging</a:t>
            </a:r>
          </a:p>
          <a:p>
            <a:pPr lvl="1"/>
            <a:r>
              <a:rPr lang="en-US" baseline="30000" dirty="0" smtClean="0"/>
              <a:t>11</a:t>
            </a:r>
            <a:r>
              <a:rPr lang="en-US" dirty="0" smtClean="0"/>
              <a:t>C activity profile correlated with dose profile: measure </a:t>
            </a:r>
            <a:r>
              <a:rPr lang="el-GR" dirty="0" smtClean="0"/>
              <a:t>β</a:t>
            </a:r>
            <a:r>
              <a:rPr lang="en-US" baseline="30000" dirty="0" smtClean="0"/>
              <a:t>+ </a:t>
            </a:r>
            <a:r>
              <a:rPr lang="en-US" dirty="0" smtClean="0"/>
              <a:t>profile to reconstruct “true” dose profile and check against planning</a:t>
            </a:r>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38</a:t>
            </a:fld>
            <a:endParaRPr lang="en-US" noProof="0"/>
          </a:p>
        </p:txBody>
      </p:sp>
      <p:pic>
        <p:nvPicPr>
          <p:cNvPr id="11" name="Picture 2" descr="GSIHeavyIonsIrrad"/>
          <p:cNvPicPr>
            <a:picLocks noChangeAspect="1" noChangeArrowheads="1"/>
          </p:cNvPicPr>
          <p:nvPr/>
        </p:nvPicPr>
        <p:blipFill>
          <a:blip r:embed="rId4"/>
          <a:srcRect/>
          <a:stretch>
            <a:fillRect/>
          </a:stretch>
        </p:blipFill>
        <p:spPr bwMode="auto">
          <a:xfrm>
            <a:off x="7096166" y="3248027"/>
            <a:ext cx="1971634" cy="2647950"/>
          </a:xfrm>
          <a:prstGeom prst="rect">
            <a:avLst/>
          </a:prstGeom>
          <a:noFill/>
          <a:ln w="38100">
            <a:solidFill>
              <a:schemeClr val="hlink"/>
            </a:solidFill>
            <a:miter lim="800000"/>
            <a:headEnd/>
            <a:tailEnd/>
          </a:ln>
        </p:spPr>
      </p:pic>
      <p:sp>
        <p:nvSpPr>
          <p:cNvPr id="12" name="Text Box 6"/>
          <p:cNvSpPr txBox="1">
            <a:spLocks noChangeArrowheads="1"/>
          </p:cNvSpPr>
          <p:nvPr/>
        </p:nvSpPr>
        <p:spPr bwMode="auto">
          <a:xfrm>
            <a:off x="6721475" y="5885656"/>
            <a:ext cx="1593850" cy="366713"/>
          </a:xfrm>
          <a:prstGeom prst="rect">
            <a:avLst/>
          </a:prstGeom>
          <a:noFill/>
          <a:ln w="9525">
            <a:noFill/>
            <a:miter lim="800000"/>
            <a:headEnd/>
            <a:tailEnd/>
          </a:ln>
          <a:effectLst/>
        </p:spPr>
        <p:txBody>
          <a:bodyPr wrap="none">
            <a:spAutoFit/>
          </a:bodyPr>
          <a:lstStyle/>
          <a:p>
            <a:r>
              <a:rPr lang="en-GB" sz="1800" i="0" dirty="0">
                <a:solidFill>
                  <a:srgbClr val="FF0000"/>
                </a:solidFill>
              </a:rPr>
              <a:t>Carbon Beam</a:t>
            </a:r>
          </a:p>
        </p:txBody>
      </p:sp>
      <p:sp>
        <p:nvSpPr>
          <p:cNvPr id="13" name="Line 7"/>
          <p:cNvSpPr>
            <a:spLocks noChangeShapeType="1"/>
          </p:cNvSpPr>
          <p:nvPr/>
        </p:nvSpPr>
        <p:spPr bwMode="auto">
          <a:xfrm flipV="1">
            <a:off x="7096166" y="4724402"/>
            <a:ext cx="638175" cy="1078706"/>
          </a:xfrm>
          <a:prstGeom prst="line">
            <a:avLst/>
          </a:prstGeom>
          <a:noFill/>
          <a:ln w="38100">
            <a:solidFill>
              <a:srgbClr val="FF0000"/>
            </a:solidFill>
            <a:round/>
            <a:headEnd/>
            <a:tailEnd type="triangle" w="med" len="med"/>
          </a:ln>
          <a:effectLst/>
        </p:spPr>
        <p:txBody>
          <a:bodyPr/>
          <a:lstStyle/>
          <a:p>
            <a:endParaRPr lang="en-GB"/>
          </a:p>
        </p:txBody>
      </p:sp>
      <p:sp>
        <p:nvSpPr>
          <p:cNvPr id="14" name="Text Box 11"/>
          <p:cNvSpPr txBox="1">
            <a:spLocks noChangeArrowheads="1"/>
          </p:cNvSpPr>
          <p:nvPr/>
        </p:nvSpPr>
        <p:spPr bwMode="auto">
          <a:xfrm>
            <a:off x="6969166" y="2895600"/>
            <a:ext cx="1530350" cy="366713"/>
          </a:xfrm>
          <a:prstGeom prst="rect">
            <a:avLst/>
          </a:prstGeom>
          <a:noFill/>
          <a:ln w="9525">
            <a:noFill/>
            <a:miter lim="800000"/>
            <a:headEnd/>
            <a:tailEnd/>
          </a:ln>
          <a:effectLst/>
        </p:spPr>
        <p:txBody>
          <a:bodyPr wrap="none">
            <a:spAutoFit/>
          </a:bodyPr>
          <a:lstStyle/>
          <a:p>
            <a:r>
              <a:rPr lang="en-GB" sz="1800" b="1" i="0" dirty="0">
                <a:solidFill>
                  <a:srgbClr val="FFFF00"/>
                </a:solidFill>
              </a:rPr>
              <a:t>PET Camera</a:t>
            </a:r>
          </a:p>
        </p:txBody>
      </p:sp>
      <p:sp>
        <p:nvSpPr>
          <p:cNvPr id="15" name="Line 12"/>
          <p:cNvSpPr>
            <a:spLocks noChangeShapeType="1"/>
          </p:cNvSpPr>
          <p:nvPr/>
        </p:nvSpPr>
        <p:spPr bwMode="auto">
          <a:xfrm>
            <a:off x="7734341" y="3262314"/>
            <a:ext cx="341094" cy="1874046"/>
          </a:xfrm>
          <a:prstGeom prst="line">
            <a:avLst/>
          </a:prstGeom>
          <a:noFill/>
          <a:ln w="38100">
            <a:solidFill>
              <a:srgbClr val="FFFF00"/>
            </a:solidFill>
            <a:round/>
            <a:headEnd/>
            <a:tailEnd type="triangle" w="med" len="med"/>
          </a:ln>
          <a:effectLst/>
        </p:spPr>
        <p:txBody>
          <a:bodyPr/>
          <a:lstStyle/>
          <a:p>
            <a:endParaRPr lang="en-GB"/>
          </a:p>
        </p:txBody>
      </p:sp>
      <p:sp>
        <p:nvSpPr>
          <p:cNvPr id="16" name="Line 13"/>
          <p:cNvSpPr>
            <a:spLocks noChangeShapeType="1"/>
          </p:cNvSpPr>
          <p:nvPr/>
        </p:nvSpPr>
        <p:spPr bwMode="auto">
          <a:xfrm>
            <a:off x="7734341" y="3248027"/>
            <a:ext cx="341094" cy="788853"/>
          </a:xfrm>
          <a:prstGeom prst="line">
            <a:avLst/>
          </a:prstGeom>
          <a:noFill/>
          <a:ln w="38100">
            <a:solidFill>
              <a:srgbClr val="FFFF00"/>
            </a:solidFill>
            <a:round/>
            <a:headEnd/>
            <a:tailEnd type="triangle" w="med" len="med"/>
          </a:ln>
          <a:effectLst/>
        </p:spPr>
        <p:txBody>
          <a:bodyPr/>
          <a:lstStyle/>
          <a:p>
            <a:endParaRPr lang="en-GB"/>
          </a:p>
        </p:txBody>
      </p:sp>
      <p:pic>
        <p:nvPicPr>
          <p:cNvPr id="167938" name="Picture 2"/>
          <p:cNvPicPr>
            <a:picLocks noChangeAspect="1" noChangeArrowheads="1"/>
          </p:cNvPicPr>
          <p:nvPr/>
        </p:nvPicPr>
        <p:blipFill>
          <a:blip r:embed="rId5"/>
          <a:srcRect/>
          <a:stretch>
            <a:fillRect/>
          </a:stretch>
        </p:blipFill>
        <p:spPr bwMode="auto">
          <a:xfrm>
            <a:off x="4891023" y="762000"/>
            <a:ext cx="4252977" cy="1981200"/>
          </a:xfrm>
          <a:prstGeom prst="rect">
            <a:avLst/>
          </a:prstGeom>
          <a:noFill/>
          <a:ln w="9525">
            <a:noFill/>
            <a:miter lim="800000"/>
            <a:headEnd/>
            <a:tailEnd/>
          </a:ln>
          <a:effectLst/>
        </p:spPr>
      </p:pic>
      <p:sp>
        <p:nvSpPr>
          <p:cNvPr id="18" name="TextBox 17"/>
          <p:cNvSpPr txBox="1"/>
          <p:nvPr/>
        </p:nvSpPr>
        <p:spPr>
          <a:xfrm>
            <a:off x="5486400" y="2743200"/>
            <a:ext cx="1949451" cy="338554"/>
          </a:xfrm>
          <a:prstGeom prst="rect">
            <a:avLst/>
          </a:prstGeom>
          <a:noFill/>
        </p:spPr>
        <p:txBody>
          <a:bodyPr wrap="square" rtlCol="0">
            <a:spAutoFit/>
          </a:bodyPr>
          <a:lstStyle/>
          <a:p>
            <a:r>
              <a:rPr lang="el-GR" dirty="0" smtClean="0"/>
              <a:t>β</a:t>
            </a:r>
            <a:r>
              <a:rPr lang="en-US" baseline="30000" dirty="0" smtClean="0"/>
              <a:t>+</a:t>
            </a:r>
            <a:r>
              <a:rPr lang="en-US" dirty="0" smtClean="0"/>
              <a:t> Activity profile</a:t>
            </a:r>
            <a:endParaRPr lang="en-US" dirty="0"/>
          </a:p>
        </p:txBody>
      </p:sp>
      <p:sp>
        <p:nvSpPr>
          <p:cNvPr id="19" name="TextBox 18"/>
          <p:cNvSpPr txBox="1"/>
          <p:nvPr/>
        </p:nvSpPr>
        <p:spPr>
          <a:xfrm>
            <a:off x="7153275" y="2743200"/>
            <a:ext cx="1162050" cy="338554"/>
          </a:xfrm>
          <a:prstGeom prst="rect">
            <a:avLst/>
          </a:prstGeom>
          <a:noFill/>
        </p:spPr>
        <p:txBody>
          <a:bodyPr wrap="square" rtlCol="0">
            <a:spAutoFit/>
          </a:bodyPr>
          <a:lstStyle/>
          <a:p>
            <a:r>
              <a:rPr lang="en-US" dirty="0" smtClean="0"/>
              <a:t>Dose profile</a:t>
            </a:r>
            <a:endParaRPr lang="en-US" dirty="0"/>
          </a:p>
        </p:txBody>
      </p:sp>
      <p:cxnSp>
        <p:nvCxnSpPr>
          <p:cNvPr id="21" name="Straight Arrow Connector 20"/>
          <p:cNvCxnSpPr>
            <a:stCxn id="18" idx="0"/>
          </p:cNvCxnSpPr>
          <p:nvPr/>
        </p:nvCxnSpPr>
        <p:spPr bwMode="auto">
          <a:xfrm rot="16200000" flipV="1">
            <a:off x="5383215" y="1665289"/>
            <a:ext cx="1371600" cy="784222"/>
          </a:xfrm>
          <a:prstGeom prst="straightConnector1">
            <a:avLst/>
          </a:prstGeom>
          <a:solidFill>
            <a:schemeClr val="hlink"/>
          </a:solidFill>
          <a:ln w="28575" cap="flat" cmpd="sng" algn="ctr">
            <a:solidFill>
              <a:srgbClr val="FF0000"/>
            </a:solidFill>
            <a:prstDash val="solid"/>
            <a:round/>
            <a:headEnd type="none" w="med" len="med"/>
            <a:tailEnd type="arrow"/>
          </a:ln>
          <a:effectLst/>
        </p:spPr>
      </p:cxnSp>
      <p:cxnSp>
        <p:nvCxnSpPr>
          <p:cNvPr id="23" name="Straight Arrow Connector 22"/>
          <p:cNvCxnSpPr>
            <a:stCxn id="18" idx="0"/>
          </p:cNvCxnSpPr>
          <p:nvPr/>
        </p:nvCxnSpPr>
        <p:spPr bwMode="auto">
          <a:xfrm rot="5400000" flipH="1" flipV="1">
            <a:off x="6854825" y="1282701"/>
            <a:ext cx="1066800" cy="1854199"/>
          </a:xfrm>
          <a:prstGeom prst="straightConnector1">
            <a:avLst/>
          </a:prstGeom>
          <a:solidFill>
            <a:schemeClr val="hlink"/>
          </a:solidFill>
          <a:ln w="28575" cap="flat" cmpd="sng" algn="ctr">
            <a:solidFill>
              <a:srgbClr val="FF0000"/>
            </a:solidFill>
            <a:prstDash val="solid"/>
            <a:round/>
            <a:headEnd type="none" w="med" len="med"/>
            <a:tailEnd type="arrow"/>
          </a:ln>
          <a:effectLst/>
        </p:spPr>
      </p:cxnSp>
      <p:cxnSp>
        <p:nvCxnSpPr>
          <p:cNvPr id="25" name="Straight Arrow Connector 24"/>
          <p:cNvCxnSpPr>
            <a:stCxn id="19" idx="0"/>
          </p:cNvCxnSpPr>
          <p:nvPr/>
        </p:nvCxnSpPr>
        <p:spPr bwMode="auto">
          <a:xfrm rot="16200000" flipV="1">
            <a:off x="6449219" y="1458119"/>
            <a:ext cx="1617662" cy="952500"/>
          </a:xfrm>
          <a:prstGeom prst="straightConnector1">
            <a:avLst/>
          </a:prstGeom>
          <a:solidFill>
            <a:schemeClr val="hlink"/>
          </a:solidFill>
          <a:ln w="28575" cap="flat" cmpd="sng" algn="ctr">
            <a:solidFill>
              <a:srgbClr val="FF0000"/>
            </a:solidFill>
            <a:prstDash val="solid"/>
            <a:round/>
            <a:headEnd type="none" w="med" len="med"/>
            <a:tailEnd type="arrow"/>
          </a:ln>
          <a:effectLst/>
        </p:spPr>
      </p:cxnSp>
      <p:cxnSp>
        <p:nvCxnSpPr>
          <p:cNvPr id="27" name="Straight Arrow Connector 26"/>
          <p:cNvCxnSpPr>
            <a:stCxn id="19" idx="0"/>
          </p:cNvCxnSpPr>
          <p:nvPr/>
        </p:nvCxnSpPr>
        <p:spPr bwMode="auto">
          <a:xfrm rot="5400000" flipH="1" flipV="1">
            <a:off x="7483475" y="2155825"/>
            <a:ext cx="838200" cy="336550"/>
          </a:xfrm>
          <a:prstGeom prst="straightConnector1">
            <a:avLst/>
          </a:prstGeom>
          <a:solidFill>
            <a:schemeClr val="hlink"/>
          </a:solidFill>
          <a:ln w="28575" cap="flat" cmpd="sng" algn="ctr">
            <a:solidFill>
              <a:srgbClr val="FF0000"/>
            </a:solidFill>
            <a:prstDash val="solid"/>
            <a:round/>
            <a:headEnd type="none" w="med" len="med"/>
            <a:tailEnd type="arrow"/>
          </a:ln>
          <a:effectLst/>
        </p:spPr>
      </p:cxnSp>
      <p:sp>
        <p:nvSpPr>
          <p:cNvPr id="28" name="TextBox 27"/>
          <p:cNvSpPr txBox="1"/>
          <p:nvPr/>
        </p:nvSpPr>
        <p:spPr>
          <a:xfrm>
            <a:off x="5832475" y="892175"/>
            <a:ext cx="949325" cy="338554"/>
          </a:xfrm>
          <a:prstGeom prst="rect">
            <a:avLst/>
          </a:prstGeom>
          <a:noFill/>
        </p:spPr>
        <p:txBody>
          <a:bodyPr wrap="square" rtlCol="0">
            <a:spAutoFit/>
          </a:bodyPr>
          <a:lstStyle/>
          <a:p>
            <a:r>
              <a:rPr lang="en-US" dirty="0" smtClean="0"/>
              <a:t>protons</a:t>
            </a:r>
            <a:endParaRPr lang="en-US" dirty="0"/>
          </a:p>
        </p:txBody>
      </p:sp>
      <p:sp>
        <p:nvSpPr>
          <p:cNvPr id="29" name="TextBox 28"/>
          <p:cNvSpPr txBox="1"/>
          <p:nvPr/>
        </p:nvSpPr>
        <p:spPr>
          <a:xfrm>
            <a:off x="7737475" y="914400"/>
            <a:ext cx="949325" cy="584775"/>
          </a:xfrm>
          <a:prstGeom prst="rect">
            <a:avLst/>
          </a:prstGeom>
          <a:noFill/>
        </p:spPr>
        <p:txBody>
          <a:bodyPr wrap="square" rtlCol="0">
            <a:spAutoFit/>
          </a:bodyPr>
          <a:lstStyle/>
          <a:p>
            <a:r>
              <a:rPr lang="en-US" dirty="0" smtClean="0"/>
              <a:t>Carbon ions</a:t>
            </a:r>
            <a:endParaRPr lang="en-US" dirty="0"/>
          </a:p>
        </p:txBody>
      </p:sp>
      <p:sp>
        <p:nvSpPr>
          <p:cNvPr id="30" name="TextBox 29"/>
          <p:cNvSpPr txBox="1"/>
          <p:nvPr/>
        </p:nvSpPr>
        <p:spPr>
          <a:xfrm>
            <a:off x="7572375" y="592180"/>
            <a:ext cx="1377950" cy="253916"/>
          </a:xfrm>
          <a:prstGeom prst="rect">
            <a:avLst/>
          </a:prstGeom>
          <a:noFill/>
        </p:spPr>
        <p:txBody>
          <a:bodyPr wrap="square" rtlCol="0">
            <a:spAutoFit/>
          </a:bodyPr>
          <a:lstStyle/>
          <a:p>
            <a:r>
              <a:rPr lang="en-US" sz="1050" dirty="0" smtClean="0"/>
              <a:t>Courtesy </a:t>
            </a:r>
            <a:r>
              <a:rPr lang="en-US" sz="1050" dirty="0" err="1" smtClean="0"/>
              <a:t>K.Parodi</a:t>
            </a:r>
            <a:endParaRPr lang="en-US" dirty="0"/>
          </a:p>
        </p:txBody>
      </p:sp>
      <p:pic>
        <p:nvPicPr>
          <p:cNvPr id="167939" name="Picture 3"/>
          <p:cNvPicPr>
            <a:picLocks noChangeAspect="1" noChangeArrowheads="1"/>
          </p:cNvPicPr>
          <p:nvPr/>
        </p:nvPicPr>
        <p:blipFill>
          <a:blip r:embed="rId6"/>
          <a:srcRect/>
          <a:stretch>
            <a:fillRect/>
          </a:stretch>
        </p:blipFill>
        <p:spPr bwMode="auto">
          <a:xfrm>
            <a:off x="4924268" y="4515586"/>
            <a:ext cx="2044898" cy="1961414"/>
          </a:xfrm>
          <a:prstGeom prst="rect">
            <a:avLst/>
          </a:prstGeom>
          <a:noFill/>
          <a:ln w="9525">
            <a:noFill/>
            <a:miter lim="800000"/>
            <a:headEnd/>
            <a:tailEnd/>
          </a:ln>
          <a:effectLst/>
        </p:spPr>
      </p:pic>
      <p:sp>
        <p:nvSpPr>
          <p:cNvPr id="37" name="Content Placeholder 2"/>
          <p:cNvSpPr txBox="1">
            <a:spLocks/>
          </p:cNvSpPr>
          <p:nvPr/>
        </p:nvSpPr>
        <p:spPr bwMode="auto">
          <a:xfrm>
            <a:off x="-152400" y="3733800"/>
            <a:ext cx="3527425" cy="2487613"/>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marL="87313" marR="0" lvl="0" indent="-87313" algn="l" defTabSz="914400" rtl="0" eaLnBrk="1" fontAlgn="base" latinLnBrk="0" hangingPunct="1">
              <a:lnSpc>
                <a:spcPct val="85000"/>
              </a:lnSpc>
              <a:spcBef>
                <a:spcPct val="100000"/>
              </a:spcBef>
              <a:spcAft>
                <a:spcPct val="0"/>
              </a:spcAft>
              <a:buClr>
                <a:schemeClr val="bg1"/>
              </a:buClr>
              <a:buSzPct val="25000"/>
              <a:buFont typeface="Arial Narrow" pitchFamily="34" charset="0"/>
              <a:buChar char=" "/>
              <a:tabLst/>
              <a:defRPr/>
            </a:pPr>
            <a:r>
              <a:rPr kumimoji="0" lang="en-GB" sz="2000" b="1" i="1" u="none" strike="noStrike" kern="0" cap="none" spc="0" normalizeH="0" baseline="0" noProof="0" dirty="0" smtClean="0">
                <a:ln>
                  <a:noFill/>
                </a:ln>
                <a:solidFill>
                  <a:srgbClr val="1B1B51"/>
                </a:solidFill>
                <a:effectLst/>
                <a:uLnTx/>
                <a:uFillTx/>
                <a:latin typeface="+mn-lt"/>
                <a:ea typeface="+mn-ea"/>
                <a:cs typeface="+mn-cs"/>
              </a:rPr>
              <a:t>In beam-PET</a:t>
            </a:r>
            <a:r>
              <a:rPr lang="en-GB" sz="2000" i="1" kern="0" dirty="0" smtClean="0">
                <a:solidFill>
                  <a:srgbClr val="1B1B51"/>
                </a:solidFill>
                <a:latin typeface="+mn-lt"/>
              </a:rPr>
              <a:t> </a:t>
            </a:r>
            <a:r>
              <a:rPr kumimoji="0" lang="en-GB" sz="2000" b="1" i="1" u="none" strike="noStrike" kern="0" cap="none" spc="0" normalizeH="0" baseline="0" noProof="0" dirty="0" smtClean="0">
                <a:ln>
                  <a:noFill/>
                </a:ln>
                <a:solidFill>
                  <a:srgbClr val="1B1B51"/>
                </a:solidFill>
                <a:effectLst/>
                <a:uLnTx/>
                <a:uFillTx/>
                <a:latin typeface="+mn-lt"/>
                <a:ea typeface="+mn-ea"/>
                <a:cs typeface="+mn-cs"/>
              </a:rPr>
              <a:t>offers a unique  tool to control the precision of the irradiation profile as well as the treatment plan in real-time</a:t>
            </a:r>
          </a:p>
          <a:p>
            <a:pPr marL="87313" indent="-87313" algn="l">
              <a:lnSpc>
                <a:spcPct val="85000"/>
              </a:lnSpc>
              <a:spcBef>
                <a:spcPts val="600"/>
              </a:spcBef>
              <a:buClr>
                <a:schemeClr val="bg1"/>
              </a:buClr>
              <a:buSzPct val="25000"/>
              <a:buFont typeface="Arial Narrow" pitchFamily="34" charset="0"/>
              <a:buChar char=" "/>
            </a:pPr>
            <a:r>
              <a:rPr lang="en-US" sz="1800" b="0" dirty="0" smtClean="0">
                <a:latin typeface="+mn-lt"/>
              </a:rPr>
              <a:t>Time Of Flight PET:</a:t>
            </a:r>
          </a:p>
          <a:p>
            <a:pPr marL="225425" lvl="1" indent="-87313" algn="l">
              <a:lnSpc>
                <a:spcPct val="85000"/>
              </a:lnSpc>
              <a:spcBef>
                <a:spcPts val="600"/>
              </a:spcBef>
              <a:buSzPct val="100000"/>
              <a:buFont typeface="Wingdings" pitchFamily="2" charset="2"/>
              <a:buChar char="§"/>
            </a:pPr>
            <a:r>
              <a:rPr lang="en-US" sz="1800" b="0" dirty="0" smtClean="0">
                <a:latin typeface="+mn-lt"/>
              </a:rPr>
              <a:t>Reduce background </a:t>
            </a:r>
          </a:p>
          <a:p>
            <a:pPr marL="225425" lvl="1" indent="-87313" algn="l">
              <a:lnSpc>
                <a:spcPct val="85000"/>
              </a:lnSpc>
              <a:spcBef>
                <a:spcPts val="600"/>
              </a:spcBef>
              <a:buSzPct val="100000"/>
              <a:buFont typeface="Wingdings" pitchFamily="2" charset="2"/>
              <a:buChar char="§"/>
            </a:pPr>
            <a:r>
              <a:rPr lang="en-US" sz="1800" b="0" dirty="0" smtClean="0">
                <a:latin typeface="+mn-lt"/>
              </a:rPr>
              <a:t>Minimize time to reconstruct the data</a:t>
            </a:r>
          </a:p>
        </p:txBody>
      </p:sp>
      <p:grpSp>
        <p:nvGrpSpPr>
          <p:cNvPr id="5" name="Group 38"/>
          <p:cNvGrpSpPr/>
          <p:nvPr/>
        </p:nvGrpSpPr>
        <p:grpSpPr>
          <a:xfrm>
            <a:off x="3048000" y="4643421"/>
            <a:ext cx="1873535" cy="1985979"/>
            <a:chOff x="7118064" y="3553151"/>
            <a:chExt cx="1873535" cy="2390449"/>
          </a:xfrm>
        </p:grpSpPr>
        <p:sp>
          <p:nvSpPr>
            <p:cNvPr id="40" name="Rectangle 39"/>
            <p:cNvSpPr/>
            <p:nvPr/>
          </p:nvSpPr>
          <p:spPr bwMode="auto">
            <a:xfrm>
              <a:off x="7302499" y="3553151"/>
              <a:ext cx="1689100" cy="2390449"/>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defTabSz="914400" rtl="0" eaLnBrk="0" fontAlgn="base" latinLnBrk="0" hangingPunct="0">
                <a:lnSpc>
                  <a:spcPct val="85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Narrow" pitchFamily="34" charset="0"/>
                </a:rPr>
                <a:t>LHC detector front-end electronics can</a:t>
              </a:r>
              <a:r>
                <a:rPr kumimoji="0" lang="en-US" sz="1600" b="1" i="0" u="none" strike="noStrike" cap="none" normalizeH="0" dirty="0" smtClean="0">
                  <a:ln>
                    <a:noFill/>
                  </a:ln>
                  <a:solidFill>
                    <a:schemeClr val="bg1"/>
                  </a:solidFill>
                  <a:effectLst/>
                  <a:latin typeface="Arial Narrow" pitchFamily="34" charset="0"/>
                </a:rPr>
                <a:t> open the path to industrial solutions:</a:t>
              </a:r>
            </a:p>
            <a:p>
              <a:pPr marL="168275" lvl="1" indent="-61913" eaLnBrk="0" hangingPunct="0">
                <a:lnSpc>
                  <a:spcPct val="85000"/>
                </a:lnSpc>
                <a:buFont typeface="Arial" pitchFamily="34" charset="0"/>
                <a:buChar char="•"/>
              </a:pPr>
              <a:r>
                <a:rPr lang="en-US" sz="1400" baseline="0" dirty="0" smtClean="0">
                  <a:solidFill>
                    <a:schemeClr val="bg1"/>
                  </a:solidFill>
                </a:rPr>
                <a:t>Crystal</a:t>
              </a:r>
              <a:r>
                <a:rPr lang="en-US" sz="1400" dirty="0" smtClean="0">
                  <a:solidFill>
                    <a:schemeClr val="bg1"/>
                  </a:solidFill>
                </a:rPr>
                <a:t> readout with APD’s and </a:t>
              </a:r>
              <a:r>
                <a:rPr lang="en-US" sz="1400" dirty="0" err="1" smtClean="0">
                  <a:solidFill>
                    <a:schemeClr val="bg1"/>
                  </a:solidFill>
                </a:rPr>
                <a:t>SiPMs</a:t>
              </a:r>
              <a:endParaRPr lang="en-US" sz="1400" baseline="0" dirty="0" smtClean="0">
                <a:solidFill>
                  <a:schemeClr val="bg1"/>
                </a:solidFill>
              </a:endParaRPr>
            </a:p>
            <a:p>
              <a:pPr marL="168275" lvl="1" indent="-61913" eaLnBrk="0" hangingPunct="0">
                <a:lnSpc>
                  <a:spcPct val="85000"/>
                </a:lnSpc>
                <a:buFont typeface="Arial" pitchFamily="34" charset="0"/>
                <a:buChar char="•"/>
              </a:pPr>
              <a:r>
                <a:rPr lang="en-US" sz="1400" baseline="0" dirty="0" smtClean="0">
                  <a:solidFill>
                    <a:schemeClr val="bg1"/>
                  </a:solidFill>
                </a:rPr>
                <a:t>Ultrafast counting electronics</a:t>
              </a:r>
              <a:endParaRPr lang="en-US" sz="1400" dirty="0" smtClean="0">
                <a:solidFill>
                  <a:schemeClr val="bg1"/>
                </a:solidFill>
              </a:endParaRPr>
            </a:p>
            <a:p>
              <a:pPr marL="0" marR="0" indent="0" defTabSz="914400" rtl="0" eaLnBrk="0" fontAlgn="base" latinLnBrk="0" hangingPunct="0">
                <a:lnSpc>
                  <a:spcPct val="85000"/>
                </a:lnSpc>
                <a:spcBef>
                  <a:spcPct val="0"/>
                </a:spcBef>
                <a:spcAft>
                  <a:spcPct val="0"/>
                </a:spcAft>
                <a:buClrTx/>
                <a:buSzTx/>
                <a:buFont typeface="Arial" pitchFamily="34" charset="0"/>
                <a:buChar char="•"/>
                <a:tabLst/>
              </a:pPr>
              <a:endParaRPr kumimoji="0" lang="en-US" sz="1600" b="1" i="0" u="none" strike="noStrike" cap="none" normalizeH="0" baseline="0" dirty="0" smtClean="0">
                <a:ln>
                  <a:noFill/>
                </a:ln>
                <a:solidFill>
                  <a:schemeClr val="bg1"/>
                </a:solidFill>
                <a:effectLst/>
                <a:latin typeface="Arial Narrow" pitchFamily="34" charset="0"/>
              </a:endParaRPr>
            </a:p>
          </p:txBody>
        </p:sp>
        <p:sp>
          <p:nvSpPr>
            <p:cNvPr id="41" name="Isosceles Triangle 40"/>
            <p:cNvSpPr/>
            <p:nvPr/>
          </p:nvSpPr>
          <p:spPr bwMode="auto">
            <a:xfrm rot="16200000">
              <a:off x="6014897" y="4672261"/>
              <a:ext cx="2374505" cy="168171"/>
            </a:xfrm>
            <a:prstGeom prst="triangle">
              <a:avLst/>
            </a:prstGeom>
            <a:solidFill>
              <a:schemeClr val="bg1">
                <a:lumMod val="65000"/>
              </a:schemeClr>
            </a:solidFill>
            <a:ln w="9525" cap="flat" cmpd="sng" algn="ctr">
              <a:no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algn="ctr" eaLnBrk="0" hangingPunct="0">
                <a:lnSpc>
                  <a:spcPct val="85000"/>
                </a:lnSpc>
              </a:pPr>
              <a:endParaRPr lang="en-US" smtClean="0"/>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 MRI to substantially reduce dose delivered to patient</a:t>
            </a:r>
            <a:endParaRPr lang="en-GB" dirty="0"/>
          </a:p>
        </p:txBody>
      </p:sp>
      <p:sp>
        <p:nvSpPr>
          <p:cNvPr id="5" name="Content Placeholder 4"/>
          <p:cNvSpPr>
            <a:spLocks noGrp="1"/>
          </p:cNvSpPr>
          <p:nvPr>
            <p:ph idx="1"/>
          </p:nvPr>
        </p:nvSpPr>
        <p:spPr>
          <a:xfrm>
            <a:off x="0" y="762000"/>
            <a:ext cx="8991599" cy="5262563"/>
          </a:xfrm>
        </p:spPr>
        <p:txBody>
          <a:bodyPr/>
          <a:lstStyle/>
          <a:p>
            <a:pPr algn="ctr"/>
            <a:r>
              <a:rPr lang="en-US" dirty="0" smtClean="0"/>
              <a:t>"The development of combined PET/CT scanners has allowed major expansion of molecular imaging," Michael Welch, co-director of the Division of Radiological Sciences at the Washington University School of Medicine (St Louis)</a:t>
            </a:r>
          </a:p>
          <a:p>
            <a:pPr lvl="1"/>
            <a:r>
              <a:rPr lang="en-US" dirty="0" smtClean="0"/>
              <a:t>PET scanning requires a very small dose for patient</a:t>
            </a:r>
          </a:p>
          <a:p>
            <a:r>
              <a:rPr lang="en-US" dirty="0" smtClean="0"/>
              <a:t>But: </a:t>
            </a:r>
            <a:r>
              <a:rPr lang="en-US" b="0" dirty="0" smtClean="0"/>
              <a:t>the addition of CT to PET means a substantial increased radiation dose for the patient.</a:t>
            </a:r>
          </a:p>
          <a:p>
            <a:r>
              <a:rPr lang="en-US" dirty="0" smtClean="0"/>
              <a:t>Solution</a:t>
            </a:r>
            <a:r>
              <a:rPr lang="en-US" b="0" dirty="0" smtClean="0"/>
              <a:t>: </a:t>
            </a:r>
            <a:r>
              <a:rPr lang="en-US" dirty="0" smtClean="0"/>
              <a:t>Replace CT with MRI</a:t>
            </a:r>
          </a:p>
          <a:p>
            <a:pPr lvl="1"/>
            <a:r>
              <a:rPr lang="en-US" dirty="0" smtClean="0"/>
              <a:t>No additional radiation dose to patient</a:t>
            </a:r>
          </a:p>
          <a:p>
            <a:pPr lvl="1"/>
            <a:r>
              <a:rPr lang="en-US" dirty="0" smtClean="0"/>
              <a:t>High contrast morphological information</a:t>
            </a:r>
          </a:p>
          <a:p>
            <a:r>
              <a:rPr lang="en-US" dirty="0" smtClean="0"/>
              <a:t>Challenge</a:t>
            </a:r>
          </a:p>
          <a:p>
            <a:pPr lvl="1"/>
            <a:r>
              <a:rPr lang="en-US" dirty="0" smtClean="0"/>
              <a:t>Development of PET electronics compatible with high magnetic field of MRI</a:t>
            </a:r>
          </a:p>
          <a:p>
            <a:r>
              <a:rPr lang="en-US" dirty="0" smtClean="0"/>
              <a:t>LHC detector front-end electronic can open the path to an industrial solution</a:t>
            </a:r>
          </a:p>
          <a:p>
            <a:pPr lvl="1"/>
            <a:r>
              <a:rPr lang="en-US" dirty="0" smtClean="0"/>
              <a:t>Crystal Read-out: APD, </a:t>
            </a:r>
            <a:r>
              <a:rPr lang="en-US" dirty="0" err="1" smtClean="0"/>
              <a:t>SiPM</a:t>
            </a:r>
            <a:endParaRPr lang="en-GB" dirty="0"/>
          </a:p>
        </p:txBody>
      </p:sp>
      <p:sp>
        <p:nvSpPr>
          <p:cNvPr id="3" name="Slide Number Placeholder 2"/>
          <p:cNvSpPr>
            <a:spLocks noGrp="1"/>
          </p:cNvSpPr>
          <p:nvPr>
            <p:ph type="sldNum" sz="quarter" idx="11"/>
          </p:nvPr>
        </p:nvSpPr>
        <p:spPr/>
        <p:txBody>
          <a:bodyPr/>
          <a:lstStyle/>
          <a:p>
            <a:pPr>
              <a:defRPr/>
            </a:pPr>
            <a:fld id="{97A21206-9BBD-4624-9310-DE9DA7093040}" type="slidenum">
              <a:rPr lang="en-US" noProof="0" smtClean="0"/>
              <a:pPr>
                <a:defRPr/>
              </a:pPr>
              <a:t>39</a:t>
            </a:fld>
            <a:endParaRPr lang="en-US" noProof="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3513"/>
            <a:ext cx="9144000" cy="555625"/>
          </a:xfrm>
        </p:spPr>
        <p:txBody>
          <a:bodyPr/>
          <a:lstStyle/>
          <a:p>
            <a:r>
              <a:rPr lang="en-GB" dirty="0" smtClean="0"/>
              <a:t>Particle, </a:t>
            </a:r>
            <a:r>
              <a:rPr lang="en-GB" dirty="0" err="1" smtClean="0"/>
              <a:t>Astro</a:t>
            </a:r>
            <a:r>
              <a:rPr lang="en-GB" dirty="0" smtClean="0"/>
              <a:t>-Particle &amp; Nuclear Physics research characteristics</a:t>
            </a:r>
            <a:endParaRPr lang="en-GB" dirty="0"/>
          </a:p>
        </p:txBody>
      </p:sp>
      <p:sp>
        <p:nvSpPr>
          <p:cNvPr id="3" name="Content Placeholder 2"/>
          <p:cNvSpPr>
            <a:spLocks noGrp="1"/>
          </p:cNvSpPr>
          <p:nvPr>
            <p:ph idx="1"/>
          </p:nvPr>
        </p:nvSpPr>
        <p:spPr>
          <a:xfrm>
            <a:off x="0" y="856183"/>
            <a:ext cx="9144000" cy="5316017"/>
          </a:xfrm>
        </p:spPr>
        <p:txBody>
          <a:bodyPr/>
          <a:lstStyle/>
          <a:p>
            <a:pPr eaLnBrk="1" hangingPunct="1">
              <a:lnSpc>
                <a:spcPct val="90000"/>
              </a:lnSpc>
            </a:pPr>
            <a:r>
              <a:rPr lang="en-GB" dirty="0" smtClean="0"/>
              <a:t>Large projects requiring long and Intensive R&amp;D and Prototyping</a:t>
            </a:r>
          </a:p>
          <a:p>
            <a:pPr lvl="1" eaLnBrk="1" hangingPunct="1">
              <a:lnSpc>
                <a:spcPct val="90000"/>
              </a:lnSpc>
            </a:pPr>
            <a:r>
              <a:rPr lang="en-GB" dirty="0" smtClean="0"/>
              <a:t>Source of innovation</a:t>
            </a:r>
          </a:p>
          <a:p>
            <a:pPr lvl="1" eaLnBrk="1" hangingPunct="1">
              <a:lnSpc>
                <a:spcPct val="90000"/>
              </a:lnSpc>
            </a:pPr>
            <a:r>
              <a:rPr lang="en-GB" dirty="0" smtClean="0"/>
              <a:t>Source of new technologies and expertise</a:t>
            </a:r>
          </a:p>
          <a:p>
            <a:pPr lvl="1" eaLnBrk="1" hangingPunct="1">
              <a:lnSpc>
                <a:spcPct val="90000"/>
              </a:lnSpc>
            </a:pPr>
            <a:r>
              <a:rPr lang="en-GB" dirty="0" smtClean="0"/>
              <a:t>Existing technologies pushed to the limits</a:t>
            </a:r>
          </a:p>
          <a:p>
            <a:pPr eaLnBrk="1" hangingPunct="1">
              <a:lnSpc>
                <a:spcPct val="90000"/>
              </a:lnSpc>
            </a:pPr>
            <a:r>
              <a:rPr lang="en-GB" dirty="0" smtClean="0"/>
              <a:t>Highly collaborative international open science environment offering top quality education from apprentice to post-doctoral</a:t>
            </a:r>
          </a:p>
          <a:p>
            <a:pPr lvl="1" eaLnBrk="1" hangingPunct="1">
              <a:lnSpc>
                <a:spcPct val="90000"/>
              </a:lnSpc>
            </a:pPr>
            <a:r>
              <a:rPr lang="en-GB" dirty="0" smtClean="0"/>
              <a:t>Shared research results</a:t>
            </a:r>
            <a:endParaRPr lang="en-GB" sz="1600" dirty="0" smtClean="0"/>
          </a:p>
          <a:p>
            <a:pPr eaLnBrk="1" hangingPunct="1">
              <a:lnSpc>
                <a:spcPct val="90000"/>
              </a:lnSpc>
            </a:pPr>
            <a:r>
              <a:rPr lang="en-GB" dirty="0" smtClean="0"/>
              <a:t>World standard institutions (centres of excellence) with high tech laboratories for:</a:t>
            </a:r>
          </a:p>
          <a:p>
            <a:pPr lvl="1" eaLnBrk="1" hangingPunct="1">
              <a:lnSpc>
                <a:spcPct val="90000"/>
              </a:lnSpc>
            </a:pPr>
            <a:r>
              <a:rPr lang="en-GB" dirty="0" smtClean="0"/>
              <a:t>Accelerator elements, </a:t>
            </a:r>
            <a:r>
              <a:rPr lang="en-US" dirty="0" smtClean="0"/>
              <a:t>Vacuum</a:t>
            </a:r>
            <a:r>
              <a:rPr lang="en-GB" dirty="0" smtClean="0"/>
              <a:t> technologies, magnets</a:t>
            </a:r>
          </a:p>
          <a:p>
            <a:pPr lvl="1" eaLnBrk="1" hangingPunct="1">
              <a:lnSpc>
                <a:spcPct val="90000"/>
              </a:lnSpc>
            </a:pPr>
            <a:r>
              <a:rPr lang="en-US" dirty="0" smtClean="0"/>
              <a:t>P</a:t>
            </a:r>
            <a:r>
              <a:rPr lang="en-GB" dirty="0" smtClean="0"/>
              <a:t>article detectors</a:t>
            </a:r>
          </a:p>
          <a:p>
            <a:pPr lvl="1" eaLnBrk="1" hangingPunct="1">
              <a:lnSpc>
                <a:spcPct val="90000"/>
              </a:lnSpc>
            </a:pPr>
            <a:r>
              <a:rPr lang="en-GB" dirty="0" smtClean="0"/>
              <a:t>Electronics &amp; IT</a:t>
            </a:r>
          </a:p>
          <a:p>
            <a:pPr lvl="1" eaLnBrk="1" hangingPunct="1">
              <a:lnSpc>
                <a:spcPct val="90000"/>
              </a:lnSpc>
            </a:pPr>
            <a:r>
              <a:rPr lang="en-GB" dirty="0" smtClean="0"/>
              <a:t>Super-conductivity and Cryogenics</a:t>
            </a:r>
          </a:p>
          <a:p>
            <a:pPr lvl="1" eaLnBrk="1" hangingPunct="1">
              <a:lnSpc>
                <a:spcPct val="90000"/>
              </a:lnSpc>
            </a:pPr>
            <a:r>
              <a:rPr lang="en-GB" dirty="0" smtClean="0"/>
              <a:t>Mechanics &amp; surface Treatments</a:t>
            </a:r>
          </a:p>
        </p:txBody>
      </p:sp>
      <p:sp>
        <p:nvSpPr>
          <p:cNvPr id="4" name="Slide Number Placeholder 3"/>
          <p:cNvSpPr>
            <a:spLocks noGrp="1"/>
          </p:cNvSpPr>
          <p:nvPr>
            <p:ph type="sldNum" sz="quarter" idx="4294967295"/>
          </p:nvPr>
        </p:nvSpPr>
        <p:spPr>
          <a:xfrm>
            <a:off x="8594725" y="6726238"/>
            <a:ext cx="196850" cy="103187"/>
          </a:xfrm>
          <a:prstGeom prst="rect">
            <a:avLst/>
          </a:prstGeom>
        </p:spPr>
        <p:txBody>
          <a:bodyPr/>
          <a:lstStyle/>
          <a:p>
            <a:pPr>
              <a:defRPr/>
            </a:pPr>
            <a:fld id="{B6E24351-7B9C-4F2D-BAD9-468B30458BA7}" type="slidenum">
              <a:rPr lang="en-US" smtClean="0"/>
              <a:pPr>
                <a:defRPr/>
              </a:pPr>
              <a:t>4</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sosceles Triangle 9"/>
          <p:cNvSpPr/>
          <p:nvPr/>
        </p:nvSpPr>
        <p:spPr bwMode="auto">
          <a:xfrm rot="20495350" flipV="1">
            <a:off x="784152" y="3218109"/>
            <a:ext cx="6246632" cy="670084"/>
          </a:xfrm>
          <a:prstGeom prst="triangle">
            <a:avLst/>
          </a:prstGeom>
          <a:solidFill>
            <a:srgbClr val="C7C3DD">
              <a:alpha val="74902"/>
            </a:srgbClr>
          </a:solidFill>
          <a:ln w="9525" cap="flat" cmpd="sng" algn="ctr">
            <a:no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algn="ctr" defTabSz="914400" rtl="0" eaLnBrk="0" fontAlgn="base" latinLnBrk="0" hangingPunct="0">
              <a:lnSpc>
                <a:spcPct val="85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Narrow" pitchFamily="34" charset="0"/>
            </a:endParaRPr>
          </a:p>
        </p:txBody>
      </p:sp>
      <p:sp>
        <p:nvSpPr>
          <p:cNvPr id="2" name="Title 1"/>
          <p:cNvSpPr>
            <a:spLocks noGrp="1"/>
          </p:cNvSpPr>
          <p:nvPr>
            <p:ph type="title"/>
          </p:nvPr>
        </p:nvSpPr>
        <p:spPr/>
        <p:txBody>
          <a:bodyPr/>
          <a:lstStyle/>
          <a:p>
            <a:r>
              <a:rPr lang="en-US" dirty="0" smtClean="0"/>
              <a:t>PET Functional imaging: PET - MRI</a:t>
            </a:r>
            <a:endParaRPr lang="en-GB" dirty="0"/>
          </a:p>
        </p:txBody>
      </p:sp>
      <p:sp>
        <p:nvSpPr>
          <p:cNvPr id="5" name="Content Placeholder 4"/>
          <p:cNvSpPr>
            <a:spLocks noGrp="1"/>
          </p:cNvSpPr>
          <p:nvPr>
            <p:ph idx="1"/>
          </p:nvPr>
        </p:nvSpPr>
        <p:spPr>
          <a:xfrm>
            <a:off x="0" y="838201"/>
            <a:ext cx="8991599" cy="914400"/>
          </a:xfrm>
        </p:spPr>
        <p:txBody>
          <a:bodyPr/>
          <a:lstStyle/>
          <a:p>
            <a:pPr algn="ctr"/>
            <a:r>
              <a:rPr lang="en-US" sz="1800" dirty="0" smtClean="0"/>
              <a:t>"The development of combined PET/CT scanners has allowed major expansion of molecular imaging," Michael Welch, co-director of the Division of Radiological Sciences at the Washington University School of Medicine (St Louis)</a:t>
            </a:r>
          </a:p>
        </p:txBody>
      </p:sp>
      <p:sp>
        <p:nvSpPr>
          <p:cNvPr id="3" name="Slide Number Placeholder 2"/>
          <p:cNvSpPr>
            <a:spLocks noGrp="1"/>
          </p:cNvSpPr>
          <p:nvPr>
            <p:ph type="sldNum" sz="quarter" idx="11"/>
          </p:nvPr>
        </p:nvSpPr>
        <p:spPr/>
        <p:txBody>
          <a:bodyPr/>
          <a:lstStyle/>
          <a:p>
            <a:pPr>
              <a:defRPr/>
            </a:pPr>
            <a:fld id="{97A21206-9BBD-4624-9310-DE9DA7093040}" type="slidenum">
              <a:rPr lang="en-US" noProof="0" smtClean="0"/>
              <a:pPr>
                <a:defRPr/>
              </a:pPr>
              <a:t>40</a:t>
            </a:fld>
            <a:endParaRPr lang="en-US" noProof="0"/>
          </a:p>
        </p:txBody>
      </p:sp>
      <p:graphicFrame>
        <p:nvGraphicFramePr>
          <p:cNvPr id="7" name="Table 6"/>
          <p:cNvGraphicFramePr>
            <a:graphicFrameLocks noGrp="1"/>
          </p:cNvGraphicFramePr>
          <p:nvPr/>
        </p:nvGraphicFramePr>
        <p:xfrm>
          <a:off x="2438400" y="4140992"/>
          <a:ext cx="4356099" cy="2183608"/>
        </p:xfrm>
        <a:graphic>
          <a:graphicData uri="http://schemas.openxmlformats.org/drawingml/2006/table">
            <a:tbl>
              <a:tblPr firstRow="1" bandRow="1">
                <a:tableStyleId>{5C22544A-7EE6-4342-B048-85BDC9FD1C3A}</a:tableStyleId>
              </a:tblPr>
              <a:tblGrid>
                <a:gridCol w="1452033"/>
                <a:gridCol w="1452033"/>
                <a:gridCol w="1452033"/>
              </a:tblGrid>
              <a:tr h="311944">
                <a:tc>
                  <a:txBody>
                    <a:bodyPr/>
                    <a:lstStyle/>
                    <a:p>
                      <a:r>
                        <a:rPr lang="en-US" sz="1400" dirty="0" smtClean="0"/>
                        <a:t>Key parameter</a:t>
                      </a:r>
                      <a:endParaRPr lang="en-US" sz="1400" dirty="0"/>
                    </a:p>
                  </a:txBody>
                  <a:tcPr/>
                </a:tc>
                <a:tc>
                  <a:txBody>
                    <a:bodyPr/>
                    <a:lstStyle/>
                    <a:p>
                      <a:pPr algn="ctr"/>
                      <a:r>
                        <a:rPr lang="en-US" sz="1400" dirty="0" smtClean="0"/>
                        <a:t>MRI</a:t>
                      </a:r>
                      <a:endParaRPr lang="en-US" sz="1400" dirty="0"/>
                    </a:p>
                  </a:txBody>
                  <a:tcPr/>
                </a:tc>
                <a:tc>
                  <a:txBody>
                    <a:bodyPr/>
                    <a:lstStyle/>
                    <a:p>
                      <a:pPr algn="ctr"/>
                      <a:r>
                        <a:rPr lang="en-US" sz="1400" dirty="0" smtClean="0"/>
                        <a:t>PET</a:t>
                      </a:r>
                      <a:endParaRPr lang="en-US" sz="1400" dirty="0"/>
                    </a:p>
                  </a:txBody>
                  <a:tcPr/>
                </a:tc>
              </a:tr>
              <a:tr h="311944">
                <a:tc>
                  <a:txBody>
                    <a:bodyPr/>
                    <a:lstStyle/>
                    <a:p>
                      <a:r>
                        <a:rPr lang="en-US" sz="1400" dirty="0" smtClean="0"/>
                        <a:t>Anatomical detail</a:t>
                      </a:r>
                      <a:endParaRPr lang="en-US" sz="1400" dirty="0"/>
                    </a:p>
                  </a:txBody>
                  <a:tcPr/>
                </a:tc>
                <a:tc>
                  <a:txBody>
                    <a:bodyPr/>
                    <a:lstStyle/>
                    <a:p>
                      <a:pPr algn="ctr"/>
                      <a:r>
                        <a:rPr lang="en-US" sz="1400" dirty="0" smtClean="0">
                          <a:solidFill>
                            <a:srgbClr val="FF0000"/>
                          </a:solidFill>
                        </a:rPr>
                        <a:t>Excellent</a:t>
                      </a:r>
                      <a:endParaRPr lang="en-US" sz="1400" dirty="0">
                        <a:solidFill>
                          <a:srgbClr val="FF0000"/>
                        </a:solidFill>
                      </a:endParaRPr>
                    </a:p>
                  </a:txBody>
                  <a:tcPr/>
                </a:tc>
                <a:tc>
                  <a:txBody>
                    <a:bodyPr/>
                    <a:lstStyle/>
                    <a:p>
                      <a:pPr algn="ctr"/>
                      <a:r>
                        <a:rPr lang="en-US" sz="1400" dirty="0" smtClean="0"/>
                        <a:t>Poor</a:t>
                      </a:r>
                      <a:endParaRPr lang="en-US" sz="1400" dirty="0"/>
                    </a:p>
                  </a:txBody>
                  <a:tcPr/>
                </a:tc>
              </a:tr>
              <a:tr h="311944">
                <a:tc>
                  <a:txBody>
                    <a:bodyPr/>
                    <a:lstStyle/>
                    <a:p>
                      <a:r>
                        <a:rPr lang="en-US" sz="1400" dirty="0" smtClean="0"/>
                        <a:t>Spatial resolution</a:t>
                      </a:r>
                      <a:endParaRPr lang="en-US" sz="1400" dirty="0"/>
                    </a:p>
                  </a:txBody>
                  <a:tcPr/>
                </a:tc>
                <a:tc>
                  <a:txBody>
                    <a:bodyPr/>
                    <a:lstStyle/>
                    <a:p>
                      <a:pPr algn="ctr"/>
                      <a:r>
                        <a:rPr lang="en-US" sz="1400" dirty="0" smtClean="0">
                          <a:solidFill>
                            <a:srgbClr val="FF0000"/>
                          </a:solidFill>
                        </a:rPr>
                        <a:t>Excellent</a:t>
                      </a:r>
                      <a:endParaRPr lang="en-US" sz="1400" dirty="0">
                        <a:solidFill>
                          <a:srgbClr val="FF0000"/>
                        </a:solidFill>
                      </a:endParaRPr>
                    </a:p>
                  </a:txBody>
                  <a:tcPr/>
                </a:tc>
                <a:tc>
                  <a:txBody>
                    <a:bodyPr/>
                    <a:lstStyle/>
                    <a:p>
                      <a:pPr algn="ctr"/>
                      <a:r>
                        <a:rPr lang="en-US" sz="1400" dirty="0" smtClean="0"/>
                        <a:t>Compromised</a:t>
                      </a:r>
                      <a:endParaRPr lang="en-US" sz="1400" dirty="0"/>
                    </a:p>
                  </a:txBody>
                  <a:tcPr/>
                </a:tc>
              </a:tr>
              <a:tr h="311944">
                <a:tc>
                  <a:txBody>
                    <a:bodyPr/>
                    <a:lstStyle/>
                    <a:p>
                      <a:r>
                        <a:rPr lang="en-US" sz="1400" dirty="0" smtClean="0"/>
                        <a:t>Clinical penetration</a:t>
                      </a:r>
                      <a:endParaRPr lang="en-US" sz="1400" dirty="0"/>
                    </a:p>
                  </a:txBody>
                  <a:tcPr/>
                </a:tc>
                <a:tc>
                  <a:txBody>
                    <a:bodyPr/>
                    <a:lstStyle/>
                    <a:p>
                      <a:pPr algn="ctr"/>
                      <a:r>
                        <a:rPr lang="en-US" sz="1400" dirty="0" smtClean="0">
                          <a:solidFill>
                            <a:srgbClr val="FF0000"/>
                          </a:solidFill>
                        </a:rPr>
                        <a:t>Excellent</a:t>
                      </a:r>
                      <a:endParaRPr lang="en-US" sz="1400" dirty="0">
                        <a:solidFill>
                          <a:srgbClr val="FF0000"/>
                        </a:solidFill>
                      </a:endParaRPr>
                    </a:p>
                  </a:txBody>
                  <a:tcPr/>
                </a:tc>
                <a:tc>
                  <a:txBody>
                    <a:bodyPr/>
                    <a:lstStyle/>
                    <a:p>
                      <a:pPr algn="ctr"/>
                      <a:r>
                        <a:rPr lang="en-US" sz="1400" dirty="0" smtClean="0"/>
                        <a:t>Limited</a:t>
                      </a:r>
                      <a:endParaRPr lang="en-US" sz="1400" dirty="0"/>
                    </a:p>
                  </a:txBody>
                  <a:tcPr/>
                </a:tc>
              </a:tr>
              <a:tr h="311944">
                <a:tc>
                  <a:txBody>
                    <a:bodyPr/>
                    <a:lstStyle/>
                    <a:p>
                      <a:r>
                        <a:rPr lang="en-US" sz="1400" dirty="0" smtClean="0"/>
                        <a:t>Dose rate</a:t>
                      </a:r>
                      <a:endParaRPr lang="en-US" sz="1400" dirty="0"/>
                    </a:p>
                  </a:txBody>
                  <a:tcPr/>
                </a:tc>
                <a:tc>
                  <a:txBody>
                    <a:bodyPr/>
                    <a:lstStyle/>
                    <a:p>
                      <a:pPr algn="ctr"/>
                      <a:r>
                        <a:rPr lang="en-US" sz="1400" dirty="0" smtClean="0">
                          <a:solidFill>
                            <a:srgbClr val="FF0000"/>
                          </a:solidFill>
                        </a:rPr>
                        <a:t>Excellent</a:t>
                      </a:r>
                      <a:endParaRPr lang="en-US" sz="1400" dirty="0">
                        <a:solidFill>
                          <a:srgbClr val="FF0000"/>
                        </a:solidFill>
                      </a:endParaRPr>
                    </a:p>
                  </a:txBody>
                  <a:tcPr/>
                </a:tc>
                <a:tc>
                  <a:txBody>
                    <a:bodyPr/>
                    <a:lstStyle/>
                    <a:p>
                      <a:pPr algn="ctr"/>
                      <a:r>
                        <a:rPr lang="en-US" sz="1400" dirty="0" smtClean="0">
                          <a:solidFill>
                            <a:srgbClr val="000000"/>
                          </a:solidFill>
                        </a:rPr>
                        <a:t>low</a:t>
                      </a:r>
                      <a:endParaRPr lang="en-US" sz="1400" dirty="0">
                        <a:solidFill>
                          <a:srgbClr val="000000"/>
                        </a:solidFill>
                      </a:endParaRPr>
                    </a:p>
                  </a:txBody>
                  <a:tcPr/>
                </a:tc>
              </a:tr>
              <a:tr h="311944">
                <a:tc>
                  <a:txBody>
                    <a:bodyPr/>
                    <a:lstStyle/>
                    <a:p>
                      <a:r>
                        <a:rPr lang="en-US" sz="1400" dirty="0" smtClean="0"/>
                        <a:t>Sensitivity</a:t>
                      </a:r>
                      <a:endParaRPr lang="en-US" sz="1400" dirty="0"/>
                    </a:p>
                  </a:txBody>
                  <a:tcPr/>
                </a:tc>
                <a:tc>
                  <a:txBody>
                    <a:bodyPr/>
                    <a:lstStyle/>
                    <a:p>
                      <a:pPr algn="ctr"/>
                      <a:r>
                        <a:rPr lang="en-US" sz="1400" dirty="0" smtClean="0"/>
                        <a:t>Poor</a:t>
                      </a:r>
                      <a:endParaRPr lang="en-US" sz="1400" dirty="0"/>
                    </a:p>
                  </a:txBody>
                  <a:tcPr/>
                </a:tc>
                <a:tc>
                  <a:txBody>
                    <a:bodyPr/>
                    <a:lstStyle/>
                    <a:p>
                      <a:pPr algn="ctr"/>
                      <a:r>
                        <a:rPr lang="en-US" sz="1400" dirty="0" smtClean="0">
                          <a:solidFill>
                            <a:srgbClr val="FF0000"/>
                          </a:solidFill>
                        </a:rPr>
                        <a:t>Excellent</a:t>
                      </a:r>
                      <a:endParaRPr lang="en-US" sz="1400" dirty="0">
                        <a:solidFill>
                          <a:srgbClr val="FF0000"/>
                        </a:solidFill>
                      </a:endParaRPr>
                    </a:p>
                  </a:txBody>
                  <a:tcPr/>
                </a:tc>
              </a:tr>
              <a:tr h="311944">
                <a:tc>
                  <a:txBody>
                    <a:bodyPr/>
                    <a:lstStyle/>
                    <a:p>
                      <a:r>
                        <a:rPr lang="en-US" sz="1400" dirty="0" smtClean="0"/>
                        <a:t>Molecular</a:t>
                      </a:r>
                      <a:r>
                        <a:rPr lang="en-US" sz="1400" baseline="0" dirty="0" smtClean="0"/>
                        <a:t> imaging</a:t>
                      </a:r>
                      <a:endParaRPr lang="en-US" sz="1400" dirty="0"/>
                    </a:p>
                  </a:txBody>
                  <a:tcPr/>
                </a:tc>
                <a:tc>
                  <a:txBody>
                    <a:bodyPr/>
                    <a:lstStyle/>
                    <a:p>
                      <a:pPr algn="ctr"/>
                      <a:r>
                        <a:rPr lang="en-US" sz="1400" dirty="0" smtClean="0"/>
                        <a:t>Limited</a:t>
                      </a:r>
                      <a:endParaRPr lang="en-US" sz="1400" dirty="0"/>
                    </a:p>
                  </a:txBody>
                  <a:tcPr/>
                </a:tc>
                <a:tc>
                  <a:txBody>
                    <a:bodyPr/>
                    <a:lstStyle/>
                    <a:p>
                      <a:pPr algn="ctr"/>
                      <a:r>
                        <a:rPr lang="en-US" sz="1400" dirty="0" smtClean="0">
                          <a:solidFill>
                            <a:srgbClr val="FF0000"/>
                          </a:solidFill>
                        </a:rPr>
                        <a:t>excellent</a:t>
                      </a:r>
                      <a:endParaRPr lang="en-US" sz="1400" dirty="0">
                        <a:solidFill>
                          <a:srgbClr val="FF0000"/>
                        </a:solidFill>
                      </a:endParaRPr>
                    </a:p>
                  </a:txBody>
                  <a:tcPr/>
                </a:tc>
              </a:tr>
            </a:tbl>
          </a:graphicData>
        </a:graphic>
      </p:graphicFrame>
      <p:graphicFrame>
        <p:nvGraphicFramePr>
          <p:cNvPr id="8" name="Diagram 7"/>
          <p:cNvGraphicFramePr/>
          <p:nvPr/>
        </p:nvGraphicFramePr>
        <p:xfrm>
          <a:off x="0" y="1724350"/>
          <a:ext cx="5110186" cy="1828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5163435" y="6451684"/>
            <a:ext cx="2139064" cy="253916"/>
          </a:xfrm>
          <a:prstGeom prst="rect">
            <a:avLst/>
          </a:prstGeom>
          <a:noFill/>
        </p:spPr>
        <p:txBody>
          <a:bodyPr wrap="square" rtlCol="0">
            <a:spAutoFit/>
          </a:bodyPr>
          <a:lstStyle/>
          <a:p>
            <a:pPr algn="r"/>
            <a:r>
              <a:rPr lang="en-US" sz="1050" dirty="0" smtClean="0"/>
              <a:t>Courtesy U. Pietrzyk, </a:t>
            </a:r>
            <a:r>
              <a:rPr lang="en-US" sz="1050" dirty="0" err="1" smtClean="0"/>
              <a:t>FZJue;ich</a:t>
            </a:r>
            <a:endParaRPr lang="en-US" sz="1050" dirty="0"/>
          </a:p>
        </p:txBody>
      </p:sp>
      <p:pic>
        <p:nvPicPr>
          <p:cNvPr id="165890" name="Picture 2"/>
          <p:cNvPicPr>
            <a:picLocks noChangeAspect="1" noChangeArrowheads="1"/>
          </p:cNvPicPr>
          <p:nvPr/>
        </p:nvPicPr>
        <p:blipFill>
          <a:blip r:embed="rId8"/>
          <a:srcRect/>
          <a:stretch>
            <a:fillRect/>
          </a:stretch>
        </p:blipFill>
        <p:spPr bwMode="auto">
          <a:xfrm>
            <a:off x="4602186" y="3257571"/>
            <a:ext cx="769237" cy="883421"/>
          </a:xfrm>
          <a:prstGeom prst="rect">
            <a:avLst/>
          </a:prstGeom>
          <a:noFill/>
          <a:ln w="9525">
            <a:noFill/>
            <a:miter lim="800000"/>
            <a:headEnd/>
            <a:tailEnd/>
          </a:ln>
          <a:effectLst/>
        </p:spPr>
      </p:pic>
      <p:pic>
        <p:nvPicPr>
          <p:cNvPr id="165891" name="Picture 3"/>
          <p:cNvPicPr>
            <a:picLocks noChangeAspect="1" noChangeArrowheads="1"/>
          </p:cNvPicPr>
          <p:nvPr/>
        </p:nvPicPr>
        <p:blipFill>
          <a:blip r:embed="rId9"/>
          <a:srcRect/>
          <a:stretch>
            <a:fillRect/>
          </a:stretch>
        </p:blipFill>
        <p:spPr bwMode="auto">
          <a:xfrm>
            <a:off x="6085066" y="3257571"/>
            <a:ext cx="709433" cy="881249"/>
          </a:xfrm>
          <a:prstGeom prst="rect">
            <a:avLst/>
          </a:prstGeom>
          <a:noFill/>
          <a:ln w="9525">
            <a:noFill/>
            <a:miter lim="800000"/>
            <a:headEnd/>
            <a:tailEnd/>
          </a:ln>
          <a:effectLst/>
        </p:spPr>
      </p:pic>
      <p:grpSp>
        <p:nvGrpSpPr>
          <p:cNvPr id="4" name="Group 15"/>
          <p:cNvGrpSpPr/>
          <p:nvPr/>
        </p:nvGrpSpPr>
        <p:grpSpPr>
          <a:xfrm>
            <a:off x="6858000" y="4290670"/>
            <a:ext cx="1873535" cy="1985979"/>
            <a:chOff x="7118064" y="3553151"/>
            <a:chExt cx="1873535" cy="2390449"/>
          </a:xfrm>
        </p:grpSpPr>
        <p:sp>
          <p:nvSpPr>
            <p:cNvPr id="14" name="Rectangle 13"/>
            <p:cNvSpPr/>
            <p:nvPr/>
          </p:nvSpPr>
          <p:spPr bwMode="auto">
            <a:xfrm>
              <a:off x="7302499" y="3553151"/>
              <a:ext cx="1689100" cy="2390449"/>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marL="0" marR="0" indent="0" defTabSz="914400" rtl="0" eaLnBrk="0" fontAlgn="base" latinLnBrk="0" hangingPunct="0">
                <a:lnSpc>
                  <a:spcPct val="85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Narrow" pitchFamily="34" charset="0"/>
                </a:rPr>
                <a:t>LHC detector front-end electronics can</a:t>
              </a:r>
              <a:r>
                <a:rPr kumimoji="0" lang="en-US" sz="1600" b="1" i="0" u="none" strike="noStrike" cap="none" normalizeH="0" dirty="0" smtClean="0">
                  <a:ln>
                    <a:noFill/>
                  </a:ln>
                  <a:solidFill>
                    <a:schemeClr val="bg1"/>
                  </a:solidFill>
                  <a:effectLst/>
                  <a:latin typeface="Arial Narrow" pitchFamily="34" charset="0"/>
                </a:rPr>
                <a:t> open the path to industrial solutions:</a:t>
              </a:r>
            </a:p>
            <a:p>
              <a:pPr marL="168275" lvl="1" indent="-61913" eaLnBrk="0" hangingPunct="0">
                <a:lnSpc>
                  <a:spcPct val="85000"/>
                </a:lnSpc>
                <a:buFont typeface="Arial" pitchFamily="34" charset="0"/>
                <a:buChar char="•"/>
              </a:pPr>
              <a:r>
                <a:rPr lang="en-US" sz="1400" baseline="0" dirty="0" smtClean="0">
                  <a:solidFill>
                    <a:schemeClr val="bg1"/>
                  </a:solidFill>
                </a:rPr>
                <a:t>Crystal</a:t>
              </a:r>
              <a:r>
                <a:rPr lang="en-US" sz="1400" dirty="0" smtClean="0">
                  <a:solidFill>
                    <a:schemeClr val="bg1"/>
                  </a:solidFill>
                </a:rPr>
                <a:t> readout with APD’s and </a:t>
              </a:r>
              <a:r>
                <a:rPr lang="en-US" sz="1400" dirty="0" err="1" smtClean="0">
                  <a:solidFill>
                    <a:schemeClr val="bg1"/>
                  </a:solidFill>
                </a:rPr>
                <a:t>SiPMs</a:t>
              </a:r>
              <a:endParaRPr lang="en-US" sz="1400" baseline="0" dirty="0" smtClean="0">
                <a:solidFill>
                  <a:schemeClr val="bg1"/>
                </a:solidFill>
              </a:endParaRPr>
            </a:p>
            <a:p>
              <a:pPr marL="168275" lvl="1" indent="-61913" eaLnBrk="0" hangingPunct="0">
                <a:lnSpc>
                  <a:spcPct val="85000"/>
                </a:lnSpc>
                <a:buFont typeface="Arial" pitchFamily="34" charset="0"/>
                <a:buChar char="•"/>
              </a:pPr>
              <a:r>
                <a:rPr lang="en-US" sz="1400" baseline="0" dirty="0" smtClean="0">
                  <a:solidFill>
                    <a:schemeClr val="bg1"/>
                  </a:solidFill>
                </a:rPr>
                <a:t>Compatible</a:t>
              </a:r>
              <a:r>
                <a:rPr lang="en-US" sz="1400" dirty="0" smtClean="0">
                  <a:solidFill>
                    <a:schemeClr val="bg1"/>
                  </a:solidFill>
                </a:rPr>
                <a:t> with high magnetic fields in MRI</a:t>
              </a:r>
            </a:p>
            <a:p>
              <a:pPr marL="0" marR="0" indent="0" defTabSz="914400" rtl="0" eaLnBrk="0" fontAlgn="base" latinLnBrk="0" hangingPunct="0">
                <a:lnSpc>
                  <a:spcPct val="85000"/>
                </a:lnSpc>
                <a:spcBef>
                  <a:spcPct val="0"/>
                </a:spcBef>
                <a:spcAft>
                  <a:spcPct val="0"/>
                </a:spcAft>
                <a:buClrTx/>
                <a:buSzTx/>
                <a:buFont typeface="Arial" pitchFamily="34" charset="0"/>
                <a:buChar char="•"/>
                <a:tabLst/>
              </a:pPr>
              <a:endParaRPr kumimoji="0" lang="en-US" sz="1600" b="1" i="0" u="none" strike="noStrike" cap="none" normalizeH="0" baseline="0" dirty="0" smtClean="0">
                <a:ln>
                  <a:noFill/>
                </a:ln>
                <a:solidFill>
                  <a:schemeClr val="bg1"/>
                </a:solidFill>
                <a:effectLst/>
                <a:latin typeface="Arial Narrow" pitchFamily="34" charset="0"/>
              </a:endParaRPr>
            </a:p>
          </p:txBody>
        </p:sp>
        <p:sp>
          <p:nvSpPr>
            <p:cNvPr id="15" name="Isosceles Triangle 14"/>
            <p:cNvSpPr/>
            <p:nvPr/>
          </p:nvSpPr>
          <p:spPr bwMode="auto">
            <a:xfrm rot="16200000">
              <a:off x="6014897" y="4672261"/>
              <a:ext cx="2374505" cy="168171"/>
            </a:xfrm>
            <a:prstGeom prst="triangle">
              <a:avLst/>
            </a:prstGeom>
            <a:solidFill>
              <a:schemeClr val="bg1">
                <a:lumMod val="65000"/>
              </a:schemeClr>
            </a:solidFill>
            <a:ln w="9525" cap="flat" cmpd="sng" algn="ctr">
              <a:noFill/>
              <a:prstDash val="solid"/>
              <a:round/>
              <a:headEnd type="none" w="med" len="med"/>
              <a:tailEnd type="none" w="med" len="med"/>
            </a:ln>
            <a:effectLst/>
          </p:spPr>
          <p:txBody>
            <a:bodyPr vert="horz" wrap="square" lIns="18000" tIns="10800" rIns="18000" bIns="10800" numCol="1" rtlCol="0" anchor="ctr" anchorCtr="0" compatLnSpc="1">
              <a:prstTxWarp prst="textNoShape">
                <a:avLst/>
              </a:prstTxWarp>
            </a:bodyPr>
            <a:lstStyle/>
            <a:p>
              <a:pPr algn="ctr" eaLnBrk="0" hangingPunct="0">
                <a:lnSpc>
                  <a:spcPct val="85000"/>
                </a:lnSpc>
              </a:pPr>
              <a:endParaRPr lang="en-US" smtClean="0"/>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ClearPEM</a:t>
            </a:r>
            <a:r>
              <a:rPr lang="en-US" dirty="0" smtClean="0"/>
              <a:t>-Sonic: Introduction</a:t>
            </a:r>
            <a:endParaRPr lang="en-US" dirty="0"/>
          </a:p>
        </p:txBody>
      </p:sp>
      <p:sp>
        <p:nvSpPr>
          <p:cNvPr id="3" name="Content Placeholder 2"/>
          <p:cNvSpPr>
            <a:spLocks noGrp="1"/>
          </p:cNvSpPr>
          <p:nvPr>
            <p:ph idx="1"/>
          </p:nvPr>
        </p:nvSpPr>
        <p:spPr>
          <a:xfrm>
            <a:off x="315913" y="838201"/>
            <a:ext cx="8672512" cy="3505200"/>
          </a:xfrm>
        </p:spPr>
        <p:txBody>
          <a:bodyPr>
            <a:normAutofit fontScale="92500" lnSpcReduction="10000"/>
          </a:bodyPr>
          <a:lstStyle/>
          <a:p>
            <a:r>
              <a:rPr lang="en-US" dirty="0"/>
              <a:t>High risk of breast cancer at some point of life, 2nd cause of cancer death amongst </a:t>
            </a:r>
            <a:r>
              <a:rPr lang="en-US" dirty="0" smtClean="0"/>
              <a:t>women</a:t>
            </a:r>
          </a:p>
          <a:p>
            <a:pPr lvl="1"/>
            <a:r>
              <a:rPr lang="en-US" dirty="0" smtClean="0"/>
              <a:t>Very </a:t>
            </a:r>
            <a:r>
              <a:rPr lang="en-US" dirty="0"/>
              <a:t>good survival rates if detected at an early </a:t>
            </a:r>
            <a:r>
              <a:rPr lang="en-US" dirty="0" smtClean="0"/>
              <a:t>stage</a:t>
            </a:r>
          </a:p>
          <a:p>
            <a:r>
              <a:rPr lang="en-US" dirty="0"/>
              <a:t>But available techniques (</a:t>
            </a:r>
            <a:r>
              <a:rPr lang="en-US" dirty="0" err="1"/>
              <a:t>Xray</a:t>
            </a:r>
            <a:r>
              <a:rPr lang="en-US" dirty="0"/>
              <a:t>, US, MRI, </a:t>
            </a:r>
            <a:r>
              <a:rPr lang="en-US" dirty="0" err="1"/>
              <a:t>wholebody</a:t>
            </a:r>
            <a:r>
              <a:rPr lang="en-US" dirty="0"/>
              <a:t> PET/CT) all have disadvantages</a:t>
            </a:r>
          </a:p>
          <a:p>
            <a:r>
              <a:rPr lang="en-US" dirty="0"/>
              <a:t>Room for another technique, </a:t>
            </a:r>
            <a:r>
              <a:rPr lang="en-US" dirty="0" err="1"/>
              <a:t>ClearPEM</a:t>
            </a:r>
            <a:r>
              <a:rPr lang="en-US" dirty="0"/>
              <a:t>-Sonic, that combines:</a:t>
            </a:r>
          </a:p>
          <a:p>
            <a:pPr lvl="1"/>
            <a:r>
              <a:rPr lang="en-US" dirty="0" err="1"/>
              <a:t>ClearPEM</a:t>
            </a:r>
            <a:r>
              <a:rPr lang="en-US" dirty="0"/>
              <a:t>, a dedicated mammography PET → METABOLIC information</a:t>
            </a:r>
          </a:p>
          <a:p>
            <a:pPr lvl="1"/>
            <a:r>
              <a:rPr lang="en-US" dirty="0" err="1"/>
              <a:t>SupersonicImagine</a:t>
            </a:r>
            <a:r>
              <a:rPr lang="en-US" dirty="0"/>
              <a:t> </a:t>
            </a:r>
            <a:r>
              <a:rPr lang="en-US" dirty="0" err="1"/>
              <a:t>Aixplorer</a:t>
            </a:r>
            <a:r>
              <a:rPr lang="en-US" dirty="0"/>
              <a:t>,</a:t>
            </a:r>
          </a:p>
          <a:p>
            <a:pPr lvl="2"/>
            <a:r>
              <a:rPr lang="en-US" dirty="0"/>
              <a:t>a 3D ultrasound and </a:t>
            </a:r>
            <a:r>
              <a:rPr lang="en-US" dirty="0" err="1"/>
              <a:t>elastography</a:t>
            </a:r>
            <a:r>
              <a:rPr lang="en-US" dirty="0"/>
              <a:t> system → MORPHOLOGIC and STRUCTURAL information</a:t>
            </a:r>
          </a:p>
          <a:p>
            <a:r>
              <a:rPr lang="en-US" dirty="0" smtClean="0"/>
              <a:t>…. an </a:t>
            </a:r>
            <a:r>
              <a:rPr lang="en-US" dirty="0"/>
              <a:t>imaging modality that improves the quality of breast cancer diagnosis</a:t>
            </a:r>
          </a:p>
        </p:txBody>
      </p:sp>
      <p:sp>
        <p:nvSpPr>
          <p:cNvPr id="4" name="Slide Number Placeholder 3"/>
          <p:cNvSpPr>
            <a:spLocks noGrp="1"/>
          </p:cNvSpPr>
          <p:nvPr>
            <p:ph type="sldNum" sz="quarter" idx="11"/>
          </p:nvPr>
        </p:nvSpPr>
        <p:spPr/>
        <p:txBody>
          <a:bodyPr/>
          <a:lstStyle/>
          <a:p>
            <a:pPr>
              <a:defRPr/>
            </a:pPr>
            <a:fld id="{AC1CE3F7-31BF-490B-BFAA-FB5F435B80E9}" type="slidenum">
              <a:rPr lang="en-US" smtClean="0"/>
              <a:pPr>
                <a:defRPr/>
              </a:pPr>
              <a:t>41</a:t>
            </a:fld>
            <a:endParaRPr lang="en-US" dirty="0"/>
          </a:p>
        </p:txBody>
      </p:sp>
      <p:pic>
        <p:nvPicPr>
          <p:cNvPr id="5" name="Picture 4"/>
          <p:cNvPicPr>
            <a:picLocks noChangeAspect="1"/>
          </p:cNvPicPr>
          <p:nvPr/>
        </p:nvPicPr>
        <p:blipFill>
          <a:blip r:embed="rId2"/>
          <a:stretch>
            <a:fillRect/>
          </a:stretch>
        </p:blipFill>
        <p:spPr>
          <a:xfrm>
            <a:off x="2590800" y="4114800"/>
            <a:ext cx="3733800" cy="2477233"/>
          </a:xfrm>
          <a:prstGeom prst="rect">
            <a:avLst/>
          </a:prstGeom>
        </p:spPr>
      </p:pic>
    </p:spTree>
    <p:extLst>
      <p:ext uri="{BB962C8B-B14F-4D97-AF65-F5344CB8AC3E}">
        <p14:creationId xmlns:p14="http://schemas.microsoft.com/office/powerpoint/2010/main" val="4168514808"/>
      </p:ext>
    </p:extLst>
  </p:cSld>
  <p:clrMapOvr>
    <a:masterClrMapping/>
  </p:clrMapOvr>
  <p:transition xmlns:p14="http://schemas.microsoft.com/office/powerpoint/2010/mai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ClearPEM</a:t>
            </a:r>
            <a:r>
              <a:rPr lang="en-US" dirty="0" smtClean="0"/>
              <a:t>-Sonic: the machine</a:t>
            </a:r>
            <a:endParaRPr lang="en-US" dirty="0"/>
          </a:p>
        </p:txBody>
      </p:sp>
      <p:sp>
        <p:nvSpPr>
          <p:cNvPr id="3" name="Content Placeholder 2"/>
          <p:cNvSpPr>
            <a:spLocks noGrp="1"/>
          </p:cNvSpPr>
          <p:nvPr>
            <p:ph idx="1"/>
          </p:nvPr>
        </p:nvSpPr>
        <p:spPr>
          <a:xfrm>
            <a:off x="4495799" y="1125538"/>
            <a:ext cx="4492625" cy="4975225"/>
          </a:xfrm>
        </p:spPr>
        <p:txBody>
          <a:bodyPr/>
          <a:lstStyle/>
          <a:p>
            <a:r>
              <a:rPr lang="en-US" dirty="0"/>
              <a:t>A dedicated mammography PET:</a:t>
            </a:r>
          </a:p>
          <a:p>
            <a:pPr lvl="1"/>
            <a:r>
              <a:rPr lang="en-US" dirty="0"/>
              <a:t>Breast exams with patient in prone position</a:t>
            </a:r>
          </a:p>
          <a:p>
            <a:pPr lvl="1"/>
            <a:r>
              <a:rPr lang="en-US" dirty="0"/>
              <a:t>Plates rotate around the breast</a:t>
            </a:r>
          </a:p>
          <a:p>
            <a:pPr lvl="1"/>
            <a:r>
              <a:rPr lang="en-US" dirty="0"/>
              <a:t>Plates can be rotated for axillary exams</a:t>
            </a:r>
          </a:p>
          <a:p>
            <a:r>
              <a:rPr lang="en-US" dirty="0"/>
              <a:t>Two prototypes in operation</a:t>
            </a:r>
          </a:p>
          <a:p>
            <a:pPr lvl="1"/>
            <a:r>
              <a:rPr lang="en-US" dirty="0"/>
              <a:t>ICNAS – Coimbra (</a:t>
            </a:r>
            <a:r>
              <a:rPr lang="en-US" dirty="0" err="1"/>
              <a:t>ClearPEM</a:t>
            </a:r>
            <a:r>
              <a:rPr lang="en-US" dirty="0"/>
              <a:t>)</a:t>
            </a:r>
          </a:p>
          <a:p>
            <a:pPr lvl="1"/>
            <a:r>
              <a:rPr lang="en-US" dirty="0" err="1"/>
              <a:t>Hopital</a:t>
            </a:r>
            <a:r>
              <a:rPr lang="en-US" dirty="0"/>
              <a:t> Nord – Marseille (</a:t>
            </a:r>
            <a:r>
              <a:rPr lang="en-US" dirty="0" err="1"/>
              <a:t>ClearPEM</a:t>
            </a:r>
            <a:r>
              <a:rPr lang="en-US" dirty="0"/>
              <a:t>-Sonic)</a:t>
            </a:r>
          </a:p>
          <a:p>
            <a:r>
              <a:rPr lang="en-US" dirty="0" smtClean="0"/>
              <a:t>Technology</a:t>
            </a:r>
            <a:endParaRPr lang="en-US" dirty="0"/>
          </a:p>
          <a:p>
            <a:pPr lvl="1"/>
            <a:r>
              <a:rPr lang="en-US" dirty="0"/>
              <a:t>6144 </a:t>
            </a:r>
            <a:r>
              <a:rPr lang="en-US" dirty="0" err="1"/>
              <a:t>LYSO:Ce</a:t>
            </a:r>
            <a:r>
              <a:rPr lang="en-US" dirty="0"/>
              <a:t> crystals in 192 matrices</a:t>
            </a:r>
          </a:p>
          <a:p>
            <a:pPr lvl="1"/>
            <a:r>
              <a:rPr lang="en-US" dirty="0"/>
              <a:t>APD readout on both sides of each crustal</a:t>
            </a:r>
          </a:p>
          <a:p>
            <a:pPr lvl="1"/>
            <a:r>
              <a:rPr lang="en-US" dirty="0"/>
              <a:t>Fast Front-End readout with dedicated ASICs</a:t>
            </a:r>
          </a:p>
        </p:txBody>
      </p:sp>
      <p:sp>
        <p:nvSpPr>
          <p:cNvPr id="4" name="Slide Number Placeholder 3"/>
          <p:cNvSpPr>
            <a:spLocks noGrp="1"/>
          </p:cNvSpPr>
          <p:nvPr>
            <p:ph type="sldNum" sz="quarter" idx="11"/>
          </p:nvPr>
        </p:nvSpPr>
        <p:spPr/>
        <p:txBody>
          <a:bodyPr/>
          <a:lstStyle/>
          <a:p>
            <a:pPr>
              <a:defRPr/>
            </a:pPr>
            <a:fld id="{AC1CE3F7-31BF-490B-BFAA-FB5F435B80E9}" type="slidenum">
              <a:rPr lang="en-US" smtClean="0"/>
              <a:pPr>
                <a:defRPr/>
              </a:pPr>
              <a:t>42</a:t>
            </a:fld>
            <a:endParaRPr lang="en-US" dirty="0"/>
          </a:p>
        </p:txBody>
      </p:sp>
      <p:pic>
        <p:nvPicPr>
          <p:cNvPr id="5" name="Picture 4"/>
          <p:cNvPicPr>
            <a:picLocks noChangeAspect="1"/>
          </p:cNvPicPr>
          <p:nvPr/>
        </p:nvPicPr>
        <p:blipFill>
          <a:blip r:embed="rId2"/>
          <a:stretch>
            <a:fillRect/>
          </a:stretch>
        </p:blipFill>
        <p:spPr>
          <a:xfrm>
            <a:off x="359237" y="914400"/>
            <a:ext cx="3253981" cy="2667000"/>
          </a:xfrm>
          <a:prstGeom prst="rect">
            <a:avLst/>
          </a:prstGeom>
        </p:spPr>
      </p:pic>
      <p:pic>
        <p:nvPicPr>
          <p:cNvPr id="6" name="Picture 5"/>
          <p:cNvPicPr>
            <a:picLocks noChangeAspect="1"/>
          </p:cNvPicPr>
          <p:nvPr/>
        </p:nvPicPr>
        <p:blipFill>
          <a:blip r:embed="rId3"/>
          <a:stretch>
            <a:fillRect/>
          </a:stretch>
        </p:blipFill>
        <p:spPr>
          <a:xfrm>
            <a:off x="359237" y="3776796"/>
            <a:ext cx="2258017" cy="2286000"/>
          </a:xfrm>
          <a:prstGeom prst="rect">
            <a:avLst/>
          </a:prstGeom>
        </p:spPr>
      </p:pic>
      <p:pic>
        <p:nvPicPr>
          <p:cNvPr id="7" name="Picture 6"/>
          <p:cNvPicPr>
            <a:picLocks noChangeAspect="1"/>
          </p:cNvPicPr>
          <p:nvPr/>
        </p:nvPicPr>
        <p:blipFill>
          <a:blip r:embed="rId4"/>
          <a:stretch>
            <a:fillRect/>
          </a:stretch>
        </p:blipFill>
        <p:spPr>
          <a:xfrm>
            <a:off x="2994197" y="3776796"/>
            <a:ext cx="1529709" cy="1439726"/>
          </a:xfrm>
          <a:prstGeom prst="rect">
            <a:avLst/>
          </a:prstGeom>
        </p:spPr>
      </p:pic>
      <p:pic>
        <p:nvPicPr>
          <p:cNvPr id="8" name="Picture 7"/>
          <p:cNvPicPr>
            <a:picLocks noChangeAspect="1"/>
          </p:cNvPicPr>
          <p:nvPr/>
        </p:nvPicPr>
        <p:blipFill>
          <a:blip r:embed="rId5"/>
          <a:stretch>
            <a:fillRect/>
          </a:stretch>
        </p:blipFill>
        <p:spPr>
          <a:xfrm>
            <a:off x="2994196" y="5304857"/>
            <a:ext cx="1349203" cy="1413965"/>
          </a:xfrm>
          <a:prstGeom prst="rect">
            <a:avLst/>
          </a:prstGeom>
        </p:spPr>
      </p:pic>
      <p:pic>
        <p:nvPicPr>
          <p:cNvPr id="9" name="Picture 8"/>
          <p:cNvPicPr>
            <a:picLocks noChangeAspect="1"/>
          </p:cNvPicPr>
          <p:nvPr/>
        </p:nvPicPr>
        <p:blipFill>
          <a:blip r:embed="rId6"/>
          <a:stretch>
            <a:fillRect/>
          </a:stretch>
        </p:blipFill>
        <p:spPr>
          <a:xfrm>
            <a:off x="4724400" y="5678621"/>
            <a:ext cx="902113" cy="1150804"/>
          </a:xfrm>
          <a:prstGeom prst="rect">
            <a:avLst/>
          </a:prstGeom>
        </p:spPr>
      </p:pic>
    </p:spTree>
    <p:extLst>
      <p:ext uri="{BB962C8B-B14F-4D97-AF65-F5344CB8AC3E}">
        <p14:creationId xmlns:p14="http://schemas.microsoft.com/office/powerpoint/2010/main" val="1605235190"/>
      </p:ext>
    </p:extLst>
  </p:cSld>
  <p:clrMapOvr>
    <a:masterClrMapping/>
  </p:clrMapOvr>
  <p:transition xmlns:p14="http://schemas.microsoft.com/office/powerpoint/2010/mai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Rectangle 1026"/>
          <p:cNvSpPr>
            <a:spLocks noGrp="1" noChangeArrowheads="1"/>
          </p:cNvSpPr>
          <p:nvPr>
            <p:ph type="title"/>
          </p:nvPr>
        </p:nvSpPr>
        <p:spPr>
          <a:xfrm>
            <a:off x="1262755" y="228602"/>
            <a:ext cx="6541477" cy="530225"/>
          </a:xfrm>
        </p:spPr>
        <p:txBody>
          <a:bodyPr/>
          <a:lstStyle/>
          <a:p>
            <a:pPr>
              <a:lnSpc>
                <a:spcPct val="75000"/>
              </a:lnSpc>
            </a:pPr>
            <a:r>
              <a:rPr lang="en-US" dirty="0" smtClean="0"/>
              <a:t>US system: Elastography Principle</a:t>
            </a:r>
            <a:endParaRPr lang="en-US" dirty="0"/>
          </a:p>
        </p:txBody>
      </p:sp>
      <p:sp>
        <p:nvSpPr>
          <p:cNvPr id="562180" name="Text Box 1028"/>
          <p:cNvSpPr txBox="1">
            <a:spLocks noChangeArrowheads="1"/>
          </p:cNvSpPr>
          <p:nvPr/>
        </p:nvSpPr>
        <p:spPr bwMode="auto">
          <a:xfrm>
            <a:off x="86454" y="1071547"/>
            <a:ext cx="8773200" cy="1976453"/>
          </a:xfrm>
          <a:prstGeom prst="rect">
            <a:avLst/>
          </a:prstGeom>
          <a:noFill/>
          <a:ln w="9525">
            <a:noFill/>
            <a:miter lim="800000"/>
            <a:headEnd/>
            <a:tailEnd/>
          </a:ln>
        </p:spPr>
        <p:txBody>
          <a:bodyPr vert="horz" wrap="square" lIns="180000" tIns="0" rIns="180000" bIns="36000" numCol="1" anchor="t" anchorCtr="0" compatLnSpc="1">
            <a:prstTxWarp prst="textNoShape">
              <a:avLst/>
            </a:prstTxWarp>
            <a:normAutofit/>
          </a:bodyPr>
          <a:lstStyle>
            <a:lvl1pPr algn="l" eaLnBrk="1" hangingPunct="1">
              <a:spcBef>
                <a:spcPct val="100000"/>
              </a:spcBef>
              <a:buClr>
                <a:schemeClr val="bg1"/>
              </a:buClr>
              <a:buSzPct val="25000"/>
              <a:buFont typeface="Arial Narrow" pitchFamily="34" charset="0"/>
              <a:buChar char=" "/>
              <a:defRPr sz="2000" i="1">
                <a:solidFill>
                  <a:srgbClr val="1B1B51"/>
                </a:solidFill>
                <a:latin typeface="+mn-lt"/>
              </a:defRPr>
            </a:lvl1pPr>
            <a:lvl2pPr marL="165100" lvl="1" indent="-163513" algn="l" eaLnBrk="1" hangingPunct="1">
              <a:spcBef>
                <a:spcPct val="55000"/>
              </a:spcBef>
              <a:buClr>
                <a:srgbClr val="185598"/>
              </a:buClr>
              <a:buChar char="•"/>
              <a:defRPr baseline="0">
                <a:latin typeface="+mn-lt"/>
              </a:defRPr>
            </a:lvl2pPr>
            <a:lvl3pPr marL="330200" lvl="2" indent="-163513" algn="l" eaLnBrk="1" hangingPunct="1">
              <a:spcBef>
                <a:spcPct val="50000"/>
              </a:spcBef>
              <a:buClr>
                <a:srgbClr val="185598"/>
              </a:buClr>
              <a:buSzPct val="40000"/>
              <a:buFont typeface="Wingdings" pitchFamily="2" charset="2"/>
              <a:buChar char="q"/>
              <a:defRPr>
                <a:latin typeface="+mn-lt"/>
              </a:defRPr>
            </a:lvl3pPr>
            <a:lvl4pPr marL="504825" indent="-173038" algn="l" eaLnBrk="1" hangingPunct="1">
              <a:spcBef>
                <a:spcPct val="20000"/>
              </a:spcBef>
              <a:buChar char="–"/>
              <a:defRPr sz="1200">
                <a:latin typeface="+mn-lt"/>
              </a:defRPr>
            </a:lvl4pPr>
            <a:lvl5pPr marL="1962150" indent="-228600" algn="l" eaLnBrk="1" hangingPunct="1">
              <a:spcBef>
                <a:spcPct val="20000"/>
              </a:spcBef>
              <a:buChar char="»"/>
              <a:defRPr sz="2200">
                <a:latin typeface="Arial" charset="0"/>
              </a:defRPr>
            </a:lvl5pPr>
            <a:lvl6pPr marL="2419350" indent="-228600" fontAlgn="base">
              <a:spcBef>
                <a:spcPct val="20000"/>
              </a:spcBef>
              <a:spcAft>
                <a:spcPct val="0"/>
              </a:spcAft>
              <a:buChar char="»"/>
              <a:defRPr sz="2200">
                <a:latin typeface="Arial" charset="0"/>
              </a:defRPr>
            </a:lvl6pPr>
            <a:lvl7pPr marL="2876550" indent="-228600" fontAlgn="base">
              <a:spcBef>
                <a:spcPct val="20000"/>
              </a:spcBef>
              <a:spcAft>
                <a:spcPct val="0"/>
              </a:spcAft>
              <a:buChar char="»"/>
              <a:defRPr sz="2200">
                <a:latin typeface="Arial" charset="0"/>
              </a:defRPr>
            </a:lvl7pPr>
            <a:lvl8pPr marL="3333750" indent="-228600" fontAlgn="base">
              <a:spcBef>
                <a:spcPct val="20000"/>
              </a:spcBef>
              <a:spcAft>
                <a:spcPct val="0"/>
              </a:spcAft>
              <a:buChar char="»"/>
              <a:defRPr sz="2200">
                <a:latin typeface="Arial" charset="0"/>
              </a:defRPr>
            </a:lvl8pPr>
            <a:lvl9pPr marL="3790950" indent="-228600" fontAlgn="base">
              <a:spcBef>
                <a:spcPct val="20000"/>
              </a:spcBef>
              <a:spcAft>
                <a:spcPct val="0"/>
              </a:spcAft>
              <a:buChar char="»"/>
              <a:defRPr sz="2200">
                <a:latin typeface="Arial" charset="0"/>
              </a:defRPr>
            </a:lvl9pPr>
          </a:lstStyle>
          <a:p>
            <a:pPr lvl="2"/>
            <a:r>
              <a:rPr lang="en-US" dirty="0" smtClean="0"/>
              <a:t>injects </a:t>
            </a:r>
            <a:r>
              <a:rPr lang="en-US" dirty="0"/>
              <a:t>a focalized beam that moves with supersonic speed through the tissue</a:t>
            </a:r>
          </a:p>
          <a:p>
            <a:pPr lvl="2"/>
            <a:r>
              <a:rPr lang="en-US" dirty="0" smtClean="0"/>
              <a:t>this </a:t>
            </a:r>
            <a:r>
              <a:rPr lang="en-US" dirty="0"/>
              <a:t>long focused pulse creates Dynamic Radiation Force that generates transient Shear Waves</a:t>
            </a:r>
          </a:p>
          <a:p>
            <a:pPr lvl="2"/>
            <a:r>
              <a:rPr lang="en-US" dirty="0" smtClean="0"/>
              <a:t>this </a:t>
            </a:r>
            <a:r>
              <a:rPr lang="en-US" dirty="0"/>
              <a:t>Shear Wave front is altered by different tissue </a:t>
            </a:r>
            <a:r>
              <a:rPr lang="en-US" dirty="0" err="1"/>
              <a:t>stiffnesses</a:t>
            </a:r>
            <a:endParaRPr lang="en-US" dirty="0"/>
          </a:p>
          <a:p>
            <a:pPr lvl="2"/>
            <a:r>
              <a:rPr lang="en-US" dirty="0" smtClean="0"/>
              <a:t>this </a:t>
            </a:r>
            <a:r>
              <a:rPr lang="en-US" dirty="0"/>
              <a:t>information is captured with Ultrafast ™ imaging</a:t>
            </a:r>
            <a:endParaRPr lang="en-US" dirty="0">
              <a:sym typeface="Wingdings" pitchFamily="2" charset="2"/>
            </a:endParaRPr>
          </a:p>
          <a:p>
            <a:r>
              <a:rPr lang="en-US" dirty="0">
                <a:sym typeface="Wingdings" pitchFamily="2" charset="2"/>
              </a:rPr>
              <a:t> user-independent, real-time, quantitative method</a:t>
            </a:r>
            <a:endParaRPr lang="en-US" dirty="0"/>
          </a:p>
        </p:txBody>
      </p:sp>
      <p:pic>
        <p:nvPicPr>
          <p:cNvPr id="562184" name="Picture 1032"/>
          <p:cNvPicPr>
            <a:picLocks noChangeAspect="1" noChangeArrowheads="1"/>
          </p:cNvPicPr>
          <p:nvPr/>
        </p:nvPicPr>
        <p:blipFill>
          <a:blip r:embed="rId3"/>
          <a:srcRect l="2917" r="6644"/>
          <a:stretch>
            <a:fillRect/>
          </a:stretch>
        </p:blipFill>
        <p:spPr bwMode="auto">
          <a:xfrm>
            <a:off x="20490" y="3038452"/>
            <a:ext cx="4588514" cy="3286148"/>
          </a:xfrm>
          <a:prstGeom prst="rect">
            <a:avLst/>
          </a:prstGeom>
          <a:solidFill>
            <a:srgbClr val="FCFFAE"/>
          </a:solidFill>
          <a:ln w="12700">
            <a:noFill/>
            <a:miter lim="800000"/>
            <a:headEnd/>
            <a:tailEnd/>
          </a:ln>
          <a:effectLst/>
        </p:spPr>
      </p:pic>
      <p:grpSp>
        <p:nvGrpSpPr>
          <p:cNvPr id="21" name="Group 20"/>
          <p:cNvGrpSpPr/>
          <p:nvPr/>
        </p:nvGrpSpPr>
        <p:grpSpPr>
          <a:xfrm>
            <a:off x="4703927" y="3013135"/>
            <a:ext cx="4419582" cy="3286148"/>
            <a:chOff x="4737098" y="2571744"/>
            <a:chExt cx="4786346" cy="3286148"/>
          </a:xfrm>
        </p:grpSpPr>
        <p:sp>
          <p:nvSpPr>
            <p:cNvPr id="20" name="Rectangle 19"/>
            <p:cNvSpPr/>
            <p:nvPr/>
          </p:nvSpPr>
          <p:spPr bwMode="auto">
            <a:xfrm>
              <a:off x="4737098" y="2571744"/>
              <a:ext cx="4786346" cy="3286148"/>
            </a:xfrm>
            <a:prstGeom prst="rect">
              <a:avLst/>
            </a:prstGeom>
            <a:solidFill>
              <a:srgbClr val="F5F7A7"/>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pic>
          <p:nvPicPr>
            <p:cNvPr id="7" name="Picture 1036"/>
            <p:cNvPicPr>
              <a:picLocks noChangeAspect="1" noChangeArrowheads="1"/>
            </p:cNvPicPr>
            <p:nvPr/>
          </p:nvPicPr>
          <p:blipFill>
            <a:blip r:embed="rId4"/>
            <a:srcRect/>
            <a:stretch>
              <a:fillRect/>
            </a:stretch>
          </p:blipFill>
          <p:spPr bwMode="auto">
            <a:xfrm>
              <a:off x="6411420" y="4214818"/>
              <a:ext cx="1414746" cy="1571636"/>
            </a:xfrm>
            <a:prstGeom prst="rect">
              <a:avLst/>
            </a:prstGeom>
            <a:noFill/>
            <a:ln w="12700">
              <a:noFill/>
              <a:miter lim="800000"/>
              <a:headEnd/>
              <a:tailEnd/>
            </a:ln>
            <a:effectLst/>
          </p:spPr>
        </p:pic>
        <p:grpSp>
          <p:nvGrpSpPr>
            <p:cNvPr id="17" name="Group 16"/>
            <p:cNvGrpSpPr/>
            <p:nvPr/>
          </p:nvGrpSpPr>
          <p:grpSpPr>
            <a:xfrm>
              <a:off x="4765210" y="2615401"/>
              <a:ext cx="1614962" cy="1527979"/>
              <a:chOff x="4522784" y="2615401"/>
              <a:chExt cx="1614962" cy="1527979"/>
            </a:xfrm>
          </p:grpSpPr>
          <p:pic>
            <p:nvPicPr>
              <p:cNvPr id="15" name="Picture 1033"/>
              <p:cNvPicPr>
                <a:picLocks noChangeAspect="1" noChangeArrowheads="1"/>
              </p:cNvPicPr>
              <p:nvPr/>
            </p:nvPicPr>
            <p:blipFill>
              <a:blip r:embed="rId5"/>
              <a:srcRect t="9486"/>
              <a:stretch>
                <a:fillRect/>
              </a:stretch>
            </p:blipFill>
            <p:spPr bwMode="auto">
              <a:xfrm>
                <a:off x="4534791" y="2615401"/>
                <a:ext cx="1602955" cy="1527979"/>
              </a:xfrm>
              <a:prstGeom prst="rect">
                <a:avLst/>
              </a:prstGeom>
              <a:noFill/>
              <a:ln w="12700">
                <a:noFill/>
                <a:miter lim="800000"/>
                <a:headEnd/>
                <a:tailEnd/>
              </a:ln>
              <a:effectLst/>
            </p:spPr>
          </p:pic>
          <p:sp>
            <p:nvSpPr>
              <p:cNvPr id="16" name="Text Box 1041"/>
              <p:cNvSpPr txBox="1">
                <a:spLocks noChangeArrowheads="1"/>
              </p:cNvSpPr>
              <p:nvPr/>
            </p:nvSpPr>
            <p:spPr bwMode="auto">
              <a:xfrm>
                <a:off x="4522784" y="2643182"/>
                <a:ext cx="587291" cy="280846"/>
              </a:xfrm>
              <a:prstGeom prst="rect">
                <a:avLst/>
              </a:prstGeom>
              <a:noFill/>
              <a:ln w="9525">
                <a:noFill/>
                <a:miter lim="800000"/>
                <a:headEnd/>
                <a:tailEnd/>
              </a:ln>
              <a:effectLst/>
            </p:spPr>
            <p:txBody>
              <a:bodyPr wrap="square">
                <a:spAutoFit/>
              </a:bodyPr>
              <a:lstStyle/>
              <a:p>
                <a:r>
                  <a:rPr lang="en-US" sz="1400" dirty="0">
                    <a:solidFill>
                      <a:schemeClr val="tx2"/>
                    </a:solidFill>
                  </a:rPr>
                  <a:t>2 ms</a:t>
                </a:r>
                <a:endParaRPr lang="en-US" sz="1400" dirty="0"/>
              </a:p>
            </p:txBody>
          </p:sp>
        </p:grpSp>
        <p:grpSp>
          <p:nvGrpSpPr>
            <p:cNvPr id="18" name="Group 17"/>
            <p:cNvGrpSpPr/>
            <p:nvPr/>
          </p:nvGrpSpPr>
          <p:grpSpPr>
            <a:xfrm>
              <a:off x="6363667" y="2615401"/>
              <a:ext cx="1618886" cy="1527979"/>
              <a:chOff x="6363667" y="2615401"/>
              <a:chExt cx="1618886" cy="1527979"/>
            </a:xfrm>
          </p:grpSpPr>
          <p:pic>
            <p:nvPicPr>
              <p:cNvPr id="13" name="Picture 1034"/>
              <p:cNvPicPr>
                <a:picLocks noChangeAspect="1" noChangeArrowheads="1"/>
              </p:cNvPicPr>
              <p:nvPr/>
            </p:nvPicPr>
            <p:blipFill>
              <a:blip r:embed="rId6"/>
              <a:srcRect t="9486"/>
              <a:stretch>
                <a:fillRect/>
              </a:stretch>
            </p:blipFill>
            <p:spPr bwMode="auto">
              <a:xfrm>
                <a:off x="6379598" y="2615401"/>
                <a:ext cx="1602955" cy="1527979"/>
              </a:xfrm>
              <a:prstGeom prst="rect">
                <a:avLst/>
              </a:prstGeom>
              <a:noFill/>
              <a:ln w="12700">
                <a:noFill/>
                <a:miter lim="800000"/>
                <a:headEnd/>
                <a:tailEnd/>
              </a:ln>
              <a:effectLst/>
            </p:spPr>
          </p:pic>
          <p:sp>
            <p:nvSpPr>
              <p:cNvPr id="14" name="Text Box 1042"/>
              <p:cNvSpPr txBox="1">
                <a:spLocks noChangeArrowheads="1"/>
              </p:cNvSpPr>
              <p:nvPr/>
            </p:nvSpPr>
            <p:spPr bwMode="auto">
              <a:xfrm>
                <a:off x="6363667" y="2643182"/>
                <a:ext cx="652091" cy="280846"/>
              </a:xfrm>
              <a:prstGeom prst="rect">
                <a:avLst/>
              </a:prstGeom>
              <a:noFill/>
              <a:ln w="9525">
                <a:noFill/>
                <a:miter lim="800000"/>
                <a:headEnd/>
                <a:tailEnd/>
              </a:ln>
              <a:effectLst/>
            </p:spPr>
            <p:txBody>
              <a:bodyPr wrap="none">
                <a:spAutoFit/>
              </a:bodyPr>
              <a:lstStyle/>
              <a:p>
                <a:r>
                  <a:rPr lang="en-US" sz="1400" dirty="0" smtClean="0">
                    <a:solidFill>
                      <a:schemeClr val="tx2"/>
                    </a:solidFill>
                  </a:rPr>
                  <a:t>12 </a:t>
                </a:r>
                <a:r>
                  <a:rPr lang="en-US" sz="1400" dirty="0">
                    <a:solidFill>
                      <a:schemeClr val="tx2"/>
                    </a:solidFill>
                  </a:rPr>
                  <a:t>ms</a:t>
                </a:r>
                <a:endParaRPr lang="en-US" sz="1400" dirty="0"/>
              </a:p>
            </p:txBody>
          </p:sp>
        </p:grpSp>
        <p:grpSp>
          <p:nvGrpSpPr>
            <p:cNvPr id="19" name="Group 18"/>
            <p:cNvGrpSpPr/>
            <p:nvPr/>
          </p:nvGrpSpPr>
          <p:grpSpPr>
            <a:xfrm>
              <a:off x="7935303" y="2615401"/>
              <a:ext cx="1540619" cy="1527979"/>
              <a:chOff x="8244917" y="2615401"/>
              <a:chExt cx="1540619" cy="1527979"/>
            </a:xfrm>
          </p:grpSpPr>
          <p:pic>
            <p:nvPicPr>
              <p:cNvPr id="11" name="Picture 1035"/>
              <p:cNvPicPr>
                <a:picLocks noChangeAspect="1" noChangeArrowheads="1"/>
              </p:cNvPicPr>
              <p:nvPr/>
            </p:nvPicPr>
            <p:blipFill>
              <a:blip r:embed="rId7"/>
              <a:srcRect t="9486"/>
              <a:stretch>
                <a:fillRect/>
              </a:stretch>
            </p:blipFill>
            <p:spPr bwMode="auto">
              <a:xfrm>
                <a:off x="8288050" y="2615401"/>
                <a:ext cx="1497486" cy="1527979"/>
              </a:xfrm>
              <a:prstGeom prst="rect">
                <a:avLst/>
              </a:prstGeom>
              <a:noFill/>
              <a:ln w="12700">
                <a:noFill/>
                <a:miter lim="800000"/>
                <a:headEnd/>
                <a:tailEnd/>
              </a:ln>
              <a:effectLst/>
            </p:spPr>
          </p:pic>
          <p:sp>
            <p:nvSpPr>
              <p:cNvPr id="12" name="Text Box 1043"/>
              <p:cNvSpPr txBox="1">
                <a:spLocks noChangeArrowheads="1"/>
              </p:cNvSpPr>
              <p:nvPr/>
            </p:nvSpPr>
            <p:spPr bwMode="auto">
              <a:xfrm>
                <a:off x="8244917" y="2621157"/>
                <a:ext cx="652091" cy="280846"/>
              </a:xfrm>
              <a:prstGeom prst="rect">
                <a:avLst/>
              </a:prstGeom>
              <a:noFill/>
              <a:ln w="9525">
                <a:noFill/>
                <a:miter lim="800000"/>
                <a:headEnd/>
                <a:tailEnd/>
              </a:ln>
              <a:effectLst/>
            </p:spPr>
            <p:txBody>
              <a:bodyPr wrap="none">
                <a:spAutoFit/>
              </a:bodyPr>
              <a:lstStyle/>
              <a:p>
                <a:r>
                  <a:rPr lang="en-US" sz="1400" dirty="0">
                    <a:solidFill>
                      <a:schemeClr val="tx2"/>
                    </a:solidFill>
                  </a:rPr>
                  <a:t>17 ms</a:t>
                </a:r>
                <a:endParaRPr lang="en-US" sz="1400" dirty="0"/>
              </a:p>
            </p:txBody>
          </p:sp>
        </p:grpSp>
      </p:grpSp>
      <p:sp>
        <p:nvSpPr>
          <p:cNvPr id="22" name="Text Box 5"/>
          <p:cNvSpPr txBox="1">
            <a:spLocks noChangeArrowheads="1"/>
          </p:cNvSpPr>
          <p:nvPr/>
        </p:nvSpPr>
        <p:spPr bwMode="auto">
          <a:xfrm>
            <a:off x="1009948" y="6299284"/>
            <a:ext cx="2374701" cy="253916"/>
          </a:xfrm>
          <a:prstGeom prst="rect">
            <a:avLst/>
          </a:prstGeom>
          <a:noFill/>
          <a:ln w="12700" cap="sq">
            <a:noFill/>
            <a:miter lim="800000"/>
            <a:headEnd type="none" w="sm" len="sm"/>
            <a:tailEnd type="none" w="sm" len="sm"/>
          </a:ln>
          <a:effectLst/>
        </p:spPr>
        <p:txBody>
          <a:bodyPr wrap="square">
            <a:spAutoFit/>
          </a:bodyPr>
          <a:lstStyle/>
          <a:p>
            <a:pPr algn="ctr">
              <a:spcBef>
                <a:spcPct val="50000"/>
              </a:spcBef>
            </a:pPr>
            <a:r>
              <a:rPr lang="en-GB" sz="1200" b="1" dirty="0" smtClean="0">
                <a:cs typeface="Arial" charset="0"/>
              </a:rPr>
              <a:t>The principle of elastography</a:t>
            </a:r>
          </a:p>
        </p:txBody>
      </p:sp>
      <p:sp>
        <p:nvSpPr>
          <p:cNvPr id="23" name="Text Box 5"/>
          <p:cNvSpPr txBox="1">
            <a:spLocks noChangeArrowheads="1"/>
          </p:cNvSpPr>
          <p:nvPr/>
        </p:nvSpPr>
        <p:spPr bwMode="auto">
          <a:xfrm>
            <a:off x="5561458" y="6299284"/>
            <a:ext cx="2638556" cy="253916"/>
          </a:xfrm>
          <a:prstGeom prst="rect">
            <a:avLst/>
          </a:prstGeom>
          <a:noFill/>
          <a:ln w="12700" cap="sq">
            <a:noFill/>
            <a:miter lim="800000"/>
            <a:headEnd type="none" w="sm" len="sm"/>
            <a:tailEnd type="none" w="sm" len="sm"/>
          </a:ln>
          <a:effectLst/>
        </p:spPr>
        <p:txBody>
          <a:bodyPr wrap="square">
            <a:spAutoFit/>
          </a:bodyPr>
          <a:lstStyle/>
          <a:p>
            <a:pPr algn="ctr">
              <a:spcBef>
                <a:spcPct val="50000"/>
              </a:spcBef>
            </a:pPr>
            <a:r>
              <a:rPr lang="en-GB" sz="1200" b="1" dirty="0" err="1" smtClean="0">
                <a:cs typeface="Arial" charset="0"/>
              </a:rPr>
              <a:t>Shearwave</a:t>
            </a:r>
            <a:r>
              <a:rPr lang="en-GB" sz="1200" b="1" dirty="0" smtClean="0">
                <a:cs typeface="Arial" charset="0"/>
              </a:rPr>
              <a:t> propagation around a lesion</a:t>
            </a:r>
          </a:p>
        </p:txBody>
      </p:sp>
      <p:sp>
        <p:nvSpPr>
          <p:cNvPr id="3" name="Slide Number Placeholder 2"/>
          <p:cNvSpPr>
            <a:spLocks noGrp="1"/>
          </p:cNvSpPr>
          <p:nvPr>
            <p:ph type="sldNum" sz="quarter" idx="10"/>
          </p:nvPr>
        </p:nvSpPr>
        <p:spPr>
          <a:xfrm>
            <a:off x="8594725" y="4621213"/>
            <a:ext cx="196850" cy="103187"/>
          </a:xfrm>
        </p:spPr>
        <p:txBody>
          <a:bodyPr/>
          <a:lstStyle/>
          <a:p>
            <a:pPr>
              <a:defRPr/>
            </a:pPr>
            <a:fld id="{14A74C19-0B73-471E-A946-B9B5AB7A9B87}" type="slidenum">
              <a:rPr lang="en-US" smtClean="0"/>
              <a:pPr>
                <a:defRPr/>
              </a:pPr>
              <a:t>43</a:t>
            </a:fld>
            <a:endParaRPr lang="en-US" dirty="0"/>
          </a:p>
        </p:txBody>
      </p:sp>
    </p:spTree>
    <p:extLst>
      <p:ext uri="{BB962C8B-B14F-4D97-AF65-F5344CB8AC3E}">
        <p14:creationId xmlns:p14="http://schemas.microsoft.com/office/powerpoint/2010/main" val="38571272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ClearPEM-Sonic: Proof of Concept</a:t>
            </a:r>
            <a:endParaRPr lang="en-GB" dirty="0"/>
          </a:p>
        </p:txBody>
      </p:sp>
      <p:sp>
        <p:nvSpPr>
          <p:cNvPr id="6" name="Rectangle 3"/>
          <p:cNvSpPr txBox="1">
            <a:spLocks noChangeArrowheads="1"/>
          </p:cNvSpPr>
          <p:nvPr/>
        </p:nvSpPr>
        <p:spPr bwMode="auto">
          <a:xfrm>
            <a:off x="86454" y="5572140"/>
            <a:ext cx="8905128" cy="107157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marL="742950" lvl="1" indent="-285750">
              <a:lnSpc>
                <a:spcPct val="80000"/>
              </a:lnSpc>
              <a:spcBef>
                <a:spcPct val="20000"/>
              </a:spcBef>
              <a:buClr>
                <a:schemeClr val="tx1"/>
              </a:buClr>
              <a:buSzPct val="100000"/>
              <a:buFontTx/>
              <a:buChar char="–"/>
            </a:pPr>
            <a:r>
              <a:rPr lang="en-US" sz="1400" b="1" dirty="0" smtClean="0">
                <a:sym typeface="Wingdings" pitchFamily="2" charset="2"/>
              </a:rPr>
              <a:t>Agar-Agar / Gelatin phantom with lesions </a:t>
            </a:r>
            <a:r>
              <a:rPr lang="en-US" sz="1400" dirty="0" smtClean="0">
                <a:sym typeface="Wingdings" pitchFamily="2" charset="2"/>
              </a:rPr>
              <a:t>(developed by Dang JUN from Brussels University, see his talk)</a:t>
            </a:r>
          </a:p>
          <a:p>
            <a:pPr marL="742950" lvl="1" indent="-285750">
              <a:lnSpc>
                <a:spcPct val="80000"/>
              </a:lnSpc>
              <a:spcBef>
                <a:spcPct val="20000"/>
              </a:spcBef>
              <a:buClr>
                <a:schemeClr val="tx1"/>
              </a:buClr>
              <a:buSzPct val="100000"/>
              <a:buFontTx/>
              <a:buChar char="–"/>
            </a:pPr>
            <a:r>
              <a:rPr lang="en-US" sz="1400" dirty="0" smtClean="0">
                <a:sym typeface="Wingdings" pitchFamily="2" charset="2"/>
              </a:rPr>
              <a:t>First image taken with SSI </a:t>
            </a:r>
            <a:r>
              <a:rPr lang="en-US" sz="1400" dirty="0" err="1" smtClean="0">
                <a:sym typeface="Wingdings" pitchFamily="2" charset="2"/>
              </a:rPr>
              <a:t>AIXplorer</a:t>
            </a:r>
            <a:r>
              <a:rPr lang="en-US" sz="1400" dirty="0" smtClean="0">
                <a:sym typeface="Wingdings" pitchFamily="2" charset="2"/>
              </a:rPr>
              <a:t> in </a:t>
            </a:r>
            <a:r>
              <a:rPr lang="en-US" sz="1400" b="1" dirty="0" smtClean="0">
                <a:sym typeface="Wingdings" pitchFamily="2" charset="2"/>
              </a:rPr>
              <a:t>elastographic mode</a:t>
            </a:r>
            <a:r>
              <a:rPr lang="en-US" sz="1400" dirty="0" smtClean="0">
                <a:sym typeface="Wingdings" pitchFamily="2" charset="2"/>
              </a:rPr>
              <a:t>, second image taken with </a:t>
            </a:r>
            <a:r>
              <a:rPr lang="en-US" sz="1400" b="1" dirty="0" smtClean="0">
                <a:sym typeface="Wingdings" pitchFamily="2" charset="2"/>
              </a:rPr>
              <a:t>full-body PET </a:t>
            </a:r>
            <a:r>
              <a:rPr lang="en-US" sz="1400" dirty="0" smtClean="0">
                <a:sym typeface="Wingdings" pitchFamily="2" charset="2"/>
              </a:rPr>
              <a:t>(IPO)</a:t>
            </a:r>
          </a:p>
          <a:p>
            <a:pPr marL="742950" lvl="1" indent="-285750">
              <a:lnSpc>
                <a:spcPct val="80000"/>
              </a:lnSpc>
              <a:spcBef>
                <a:spcPct val="20000"/>
              </a:spcBef>
              <a:buClr>
                <a:schemeClr val="tx1"/>
              </a:buClr>
              <a:buSzPct val="100000"/>
              <a:buFontTx/>
              <a:buChar char="–"/>
            </a:pPr>
            <a:endParaRPr lang="en-US" sz="1400" dirty="0" smtClean="0">
              <a:sym typeface="Wingdings" pitchFamily="2" charset="2"/>
            </a:endParaRPr>
          </a:p>
          <a:p>
            <a:pPr marL="742950" lvl="1" indent="-285750">
              <a:lnSpc>
                <a:spcPct val="80000"/>
              </a:lnSpc>
              <a:spcBef>
                <a:spcPct val="20000"/>
              </a:spcBef>
              <a:buClr>
                <a:schemeClr val="tx1"/>
              </a:buClr>
              <a:buSzPct val="100000"/>
              <a:buFont typeface="Wingdings" pitchFamily="2" charset="2"/>
              <a:buChar char="à"/>
            </a:pPr>
            <a:r>
              <a:rPr lang="en-US" sz="1400" b="1" dirty="0" smtClean="0">
                <a:sym typeface="Wingdings" pitchFamily="2" charset="2"/>
              </a:rPr>
              <a:t>Reconstructed images (courtesy Dang JUN) show it is possible to match both images using fiducial markers and the magnetic positioning system</a:t>
            </a:r>
          </a:p>
          <a:p>
            <a:pPr marL="742950" lvl="1" indent="-285750">
              <a:lnSpc>
                <a:spcPct val="80000"/>
              </a:lnSpc>
              <a:spcBef>
                <a:spcPct val="20000"/>
              </a:spcBef>
              <a:buClr>
                <a:schemeClr val="tx1"/>
              </a:buClr>
              <a:buSzPct val="100000"/>
              <a:buFont typeface="Wingdings" pitchFamily="2" charset="2"/>
              <a:buChar char="à"/>
            </a:pPr>
            <a:endParaRPr lang="en-US" sz="1400" dirty="0" smtClean="0">
              <a:sym typeface="Wingdings" pitchFamily="2" charset="2"/>
            </a:endParaRPr>
          </a:p>
          <a:p>
            <a:pPr marL="742950" lvl="1" indent="-285750">
              <a:lnSpc>
                <a:spcPct val="80000"/>
              </a:lnSpc>
              <a:spcBef>
                <a:spcPct val="20000"/>
              </a:spcBef>
              <a:buClr>
                <a:schemeClr val="tx1"/>
              </a:buClr>
              <a:buSzPct val="100000"/>
              <a:buFont typeface="Wingdings" pitchFamily="2" charset="2"/>
              <a:buChar char="à"/>
            </a:pPr>
            <a:endParaRPr lang="en-US" sz="1400" dirty="0" smtClean="0">
              <a:sym typeface="Wingdings" pitchFamily="2" charset="2"/>
            </a:endParaRPr>
          </a:p>
          <a:p>
            <a:pPr marL="742950" lvl="1" indent="-285750">
              <a:lnSpc>
                <a:spcPct val="80000"/>
              </a:lnSpc>
              <a:spcBef>
                <a:spcPct val="20000"/>
              </a:spcBef>
              <a:buClr>
                <a:schemeClr val="tx1"/>
              </a:buClr>
              <a:buSzPct val="100000"/>
            </a:pPr>
            <a:endParaRPr lang="en-US" sz="1400" dirty="0" smtClean="0">
              <a:sym typeface="Wingdings" pitchFamily="2" charset="2"/>
            </a:endParaRPr>
          </a:p>
          <a:p>
            <a:pPr marL="342900" marR="0" lvl="0" indent="-342900" algn="l" defTabSz="914400" rtl="0" eaLnBrk="0" fontAlgn="base" latinLnBrk="0" hangingPunct="0">
              <a:lnSpc>
                <a:spcPct val="80000"/>
              </a:lnSpc>
              <a:spcBef>
                <a:spcPct val="20000"/>
              </a:spcBef>
              <a:spcAft>
                <a:spcPct val="0"/>
              </a:spcAft>
              <a:buClr>
                <a:schemeClr val="accent2"/>
              </a:buClr>
              <a:buSzPct val="75000"/>
              <a:buFont typeface="Monotype Sorts" charset="2"/>
              <a:buChar char=""/>
              <a:tabLst/>
              <a:defRPr/>
            </a:pPr>
            <a:endParaRPr kumimoji="0" lang="en-US" sz="1400" b="1" i="0" u="none" strike="noStrike" kern="0" cap="none" spc="0" normalizeH="0" baseline="0" noProof="0" dirty="0" smtClean="0">
              <a:ln>
                <a:noFill/>
              </a:ln>
              <a:solidFill>
                <a:schemeClr val="tx2"/>
              </a:solidFill>
              <a:effectLst/>
              <a:uLnTx/>
              <a:uFillTx/>
              <a:latin typeface="+mn-lt"/>
              <a:ea typeface="+mn-ea"/>
              <a:cs typeface="+mn-cs"/>
            </a:endParaRPr>
          </a:p>
          <a:p>
            <a:pPr marL="742950" marR="0" lvl="1" indent="-285750" algn="l" defTabSz="914400" rtl="0" eaLnBrk="0" fontAlgn="base" latinLnBrk="0" hangingPunct="0">
              <a:lnSpc>
                <a:spcPct val="80000"/>
              </a:lnSpc>
              <a:spcBef>
                <a:spcPct val="20000"/>
              </a:spcBef>
              <a:spcAft>
                <a:spcPct val="0"/>
              </a:spcAft>
              <a:buClr>
                <a:schemeClr val="tx1"/>
              </a:buClr>
              <a:buSzPct val="100000"/>
              <a:buFontTx/>
              <a:buChar char="–"/>
              <a:tabLst/>
              <a:defRPr/>
            </a:pPr>
            <a:endParaRPr kumimoji="0" lang="en-US" sz="1400" b="0" i="0" u="none" strike="noStrike" kern="0" cap="none" spc="0" normalizeH="0" baseline="0" noProof="0" dirty="0" smtClean="0">
              <a:ln>
                <a:noFill/>
              </a:ln>
              <a:solidFill>
                <a:schemeClr val="tx2"/>
              </a:solidFill>
              <a:effectLst/>
              <a:uLnTx/>
              <a:uFillTx/>
              <a:latin typeface="+mn-lt"/>
            </a:endParaRPr>
          </a:p>
          <a:p>
            <a:pPr marL="742950" marR="0" lvl="1" indent="-285750" algn="l" defTabSz="914400" rtl="0" eaLnBrk="0" fontAlgn="base" latinLnBrk="0" hangingPunct="0">
              <a:lnSpc>
                <a:spcPct val="80000"/>
              </a:lnSpc>
              <a:spcBef>
                <a:spcPct val="20000"/>
              </a:spcBef>
              <a:spcAft>
                <a:spcPct val="0"/>
              </a:spcAft>
              <a:buClr>
                <a:schemeClr val="tx1"/>
              </a:buClr>
              <a:buSzPct val="100000"/>
              <a:buFontTx/>
              <a:buChar char="–"/>
              <a:tabLst/>
              <a:defRPr/>
            </a:pPr>
            <a:endParaRPr kumimoji="0" lang="en-US" sz="1400" b="1" i="0" u="none" strike="noStrike" kern="0" cap="none" spc="0" normalizeH="0" baseline="0" noProof="0" dirty="0" smtClean="0">
              <a:ln>
                <a:noFill/>
              </a:ln>
              <a:solidFill>
                <a:schemeClr val="tx2"/>
              </a:solidFill>
              <a:effectLst/>
              <a:uLnTx/>
              <a:uFillTx/>
              <a:latin typeface="+mn-lt"/>
            </a:endParaRPr>
          </a:p>
        </p:txBody>
      </p:sp>
      <p:grpSp>
        <p:nvGrpSpPr>
          <p:cNvPr id="21" name="Group 20"/>
          <p:cNvGrpSpPr/>
          <p:nvPr/>
        </p:nvGrpSpPr>
        <p:grpSpPr>
          <a:xfrm>
            <a:off x="5577684" y="2143117"/>
            <a:ext cx="3479862" cy="2182193"/>
            <a:chOff x="5660620" y="2049653"/>
            <a:chExt cx="4220014" cy="2396507"/>
          </a:xfrm>
        </p:grpSpPr>
        <p:pic>
          <p:nvPicPr>
            <p:cNvPr id="36866" name="Picture 2" descr="\\cern.ch\dfs\Users\f\frisch\Documents\conferences\090913 ITBS Milo\material\WholeBodyPETSSIEchoElasto.jpg"/>
            <p:cNvPicPr>
              <a:picLocks noChangeAspect="1" noChangeArrowheads="1"/>
            </p:cNvPicPr>
            <p:nvPr/>
          </p:nvPicPr>
          <p:blipFill>
            <a:blip r:embed="rId2" cstate="print"/>
            <a:srcRect/>
            <a:stretch>
              <a:fillRect/>
            </a:stretch>
          </p:blipFill>
          <p:spPr bwMode="auto">
            <a:xfrm>
              <a:off x="5700680" y="2049653"/>
              <a:ext cx="4179954" cy="2396507"/>
            </a:xfrm>
            <a:prstGeom prst="rect">
              <a:avLst/>
            </a:prstGeom>
            <a:noFill/>
          </p:spPr>
        </p:pic>
        <p:sp>
          <p:nvSpPr>
            <p:cNvPr id="9" name="TextBox 8"/>
            <p:cNvSpPr txBox="1"/>
            <p:nvPr/>
          </p:nvSpPr>
          <p:spPr>
            <a:xfrm>
              <a:off x="5660620" y="4143380"/>
              <a:ext cx="1159502" cy="278853"/>
            </a:xfrm>
            <a:prstGeom prst="rect">
              <a:avLst/>
            </a:prstGeom>
            <a:noFill/>
          </p:spPr>
          <p:txBody>
            <a:bodyPr wrap="none" rtlCol="0">
              <a:spAutoFit/>
            </a:bodyPr>
            <a:lstStyle/>
            <a:p>
              <a:r>
                <a:rPr lang="en-GB" sz="1200" b="1" dirty="0" smtClean="0">
                  <a:solidFill>
                    <a:schemeClr val="bg1"/>
                  </a:solidFill>
                </a:rPr>
                <a:t>Fused Image</a:t>
              </a:r>
              <a:endParaRPr lang="en-GB" sz="1200" b="1" dirty="0">
                <a:solidFill>
                  <a:schemeClr val="bg1"/>
                </a:solidFill>
              </a:endParaRPr>
            </a:p>
          </p:txBody>
        </p:sp>
      </p:grpSp>
      <p:pic>
        <p:nvPicPr>
          <p:cNvPr id="10" name="Picture 2" descr="\\cern.ch\dfs\Users\f\frisch\Documents\conferences\090913 ITBS Milo\material\2009_07_31_100158_564.png"/>
          <p:cNvPicPr>
            <a:picLocks noChangeAspect="1" noChangeArrowheads="1"/>
          </p:cNvPicPr>
          <p:nvPr/>
        </p:nvPicPr>
        <p:blipFill>
          <a:blip r:embed="rId3" cstate="print"/>
          <a:srcRect/>
          <a:stretch>
            <a:fillRect/>
          </a:stretch>
        </p:blipFill>
        <p:spPr bwMode="auto">
          <a:xfrm rot="-2700000">
            <a:off x="3150085" y="1573478"/>
            <a:ext cx="1180939" cy="1225651"/>
          </a:xfrm>
          <a:prstGeom prst="rect">
            <a:avLst/>
          </a:prstGeom>
          <a:noFill/>
        </p:spPr>
      </p:pic>
      <p:grpSp>
        <p:nvGrpSpPr>
          <p:cNvPr id="20" name="Group 19"/>
          <p:cNvGrpSpPr/>
          <p:nvPr/>
        </p:nvGrpSpPr>
        <p:grpSpPr>
          <a:xfrm>
            <a:off x="1339768" y="3668044"/>
            <a:ext cx="2770484" cy="1689783"/>
            <a:chOff x="2451082" y="3668043"/>
            <a:chExt cx="3000396" cy="1689783"/>
          </a:xfrm>
        </p:grpSpPr>
        <p:pic>
          <p:nvPicPr>
            <p:cNvPr id="1027" name="Picture 3" descr="\\cern.ch\dfs\Users\f\frisch\Documents\conferences\090913 ITBS Milo\material\WholeBodyPETReverse.jpg"/>
            <p:cNvPicPr>
              <a:picLocks noChangeAspect="1" noChangeArrowheads="1"/>
            </p:cNvPicPr>
            <p:nvPr/>
          </p:nvPicPr>
          <p:blipFill>
            <a:blip r:embed="rId4"/>
            <a:srcRect l="20400" t="5764" r="17199" b="7780"/>
            <a:stretch>
              <a:fillRect/>
            </a:stretch>
          </p:blipFill>
          <p:spPr bwMode="auto">
            <a:xfrm>
              <a:off x="2522520" y="3668043"/>
              <a:ext cx="2928958" cy="1689783"/>
            </a:xfrm>
            <a:prstGeom prst="rect">
              <a:avLst/>
            </a:prstGeom>
            <a:noFill/>
          </p:spPr>
        </p:pic>
        <p:sp>
          <p:nvSpPr>
            <p:cNvPr id="11" name="Text Box 5"/>
            <p:cNvSpPr txBox="1">
              <a:spLocks noChangeArrowheads="1"/>
            </p:cNvSpPr>
            <p:nvPr/>
          </p:nvSpPr>
          <p:spPr bwMode="auto">
            <a:xfrm>
              <a:off x="2451082" y="5072074"/>
              <a:ext cx="1357322" cy="253916"/>
            </a:xfrm>
            <a:prstGeom prst="rect">
              <a:avLst/>
            </a:prstGeom>
            <a:noFill/>
            <a:ln w="12700" cap="sq">
              <a:noFill/>
              <a:miter lim="800000"/>
              <a:headEnd type="none" w="sm" len="sm"/>
              <a:tailEnd type="none" w="sm" len="sm"/>
            </a:ln>
            <a:effectLst/>
          </p:spPr>
          <p:txBody>
            <a:bodyPr wrap="square">
              <a:spAutoFit/>
            </a:bodyPr>
            <a:lstStyle/>
            <a:p>
              <a:pPr algn="ctr">
                <a:spcBef>
                  <a:spcPct val="50000"/>
                </a:spcBef>
              </a:pPr>
              <a:r>
                <a:rPr lang="en-GB" sz="1200" b="1" dirty="0" smtClean="0">
                  <a:solidFill>
                    <a:schemeClr val="bg1"/>
                  </a:solidFill>
                  <a:cs typeface="Arial" charset="0"/>
                </a:rPr>
                <a:t>Full-body PET</a:t>
              </a:r>
            </a:p>
          </p:txBody>
        </p:sp>
      </p:grpSp>
      <p:grpSp>
        <p:nvGrpSpPr>
          <p:cNvPr id="19" name="Group 18"/>
          <p:cNvGrpSpPr/>
          <p:nvPr/>
        </p:nvGrpSpPr>
        <p:grpSpPr>
          <a:xfrm>
            <a:off x="-111438" y="1071546"/>
            <a:ext cx="2836446" cy="2143140"/>
            <a:chOff x="-120686" y="1071546"/>
            <a:chExt cx="3071832" cy="2143140"/>
          </a:xfrm>
        </p:grpSpPr>
        <p:pic>
          <p:nvPicPr>
            <p:cNvPr id="1026" name="Picture 2" descr="\\cern.ch\dfs\Users\f\frisch\Documents\conferences\090913 ITBS Milo\material\2009_07_31_100158_564.png"/>
            <p:cNvPicPr>
              <a:picLocks noChangeAspect="1" noChangeArrowheads="1"/>
            </p:cNvPicPr>
            <p:nvPr/>
          </p:nvPicPr>
          <p:blipFill>
            <a:blip r:embed="rId5" cstate="print"/>
            <a:srcRect/>
            <a:stretch>
              <a:fillRect/>
            </a:stretch>
          </p:blipFill>
          <p:spPr bwMode="auto">
            <a:xfrm>
              <a:off x="93627" y="1071546"/>
              <a:ext cx="2857519" cy="2143140"/>
            </a:xfrm>
            <a:prstGeom prst="rect">
              <a:avLst/>
            </a:prstGeom>
            <a:noFill/>
          </p:spPr>
        </p:pic>
        <p:sp>
          <p:nvSpPr>
            <p:cNvPr id="12" name="Text Box 5"/>
            <p:cNvSpPr txBox="1">
              <a:spLocks noChangeArrowheads="1"/>
            </p:cNvSpPr>
            <p:nvPr/>
          </p:nvSpPr>
          <p:spPr bwMode="auto">
            <a:xfrm>
              <a:off x="-120686" y="2937687"/>
              <a:ext cx="1357322" cy="253916"/>
            </a:xfrm>
            <a:prstGeom prst="rect">
              <a:avLst/>
            </a:prstGeom>
            <a:noFill/>
            <a:ln w="12700" cap="sq">
              <a:noFill/>
              <a:miter lim="800000"/>
              <a:headEnd type="none" w="sm" len="sm"/>
              <a:tailEnd type="none" w="sm" len="sm"/>
            </a:ln>
            <a:effectLst/>
          </p:spPr>
          <p:txBody>
            <a:bodyPr wrap="square">
              <a:spAutoFit/>
            </a:bodyPr>
            <a:lstStyle/>
            <a:p>
              <a:pPr algn="ctr">
                <a:spcBef>
                  <a:spcPct val="50000"/>
                </a:spcBef>
              </a:pPr>
              <a:r>
                <a:rPr lang="en-GB" sz="1200" b="1" dirty="0" smtClean="0">
                  <a:solidFill>
                    <a:schemeClr val="bg1"/>
                  </a:solidFill>
                  <a:cs typeface="Arial" charset="0"/>
                </a:rPr>
                <a:t>Elastography</a:t>
              </a:r>
            </a:p>
          </p:txBody>
        </p:sp>
      </p:grpSp>
      <p:sp>
        <p:nvSpPr>
          <p:cNvPr id="13" name="Plus 12"/>
          <p:cNvSpPr/>
          <p:nvPr/>
        </p:nvSpPr>
        <p:spPr bwMode="auto">
          <a:xfrm>
            <a:off x="2527119" y="3286124"/>
            <a:ext cx="395783" cy="357190"/>
          </a:xfrm>
          <a:prstGeom prst="mathPlus">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4" name="Equal 13"/>
          <p:cNvSpPr/>
          <p:nvPr/>
        </p:nvSpPr>
        <p:spPr bwMode="auto">
          <a:xfrm>
            <a:off x="4835855" y="3286124"/>
            <a:ext cx="593675" cy="357190"/>
          </a:xfrm>
          <a:prstGeom prst="mathEqual">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6" name="Line Callout 1 15"/>
          <p:cNvSpPr/>
          <p:nvPr/>
        </p:nvSpPr>
        <p:spPr bwMode="auto">
          <a:xfrm>
            <a:off x="2856938" y="1214422"/>
            <a:ext cx="1781026" cy="1928826"/>
          </a:xfrm>
          <a:prstGeom prst="borderCallout1">
            <a:avLst>
              <a:gd name="adj1" fmla="val 49969"/>
              <a:gd name="adj2" fmla="val -625"/>
              <a:gd name="adj3" fmla="val 38469"/>
              <a:gd name="adj4" fmla="val -29083"/>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3" name="Slide Number Placeholder 2"/>
          <p:cNvSpPr>
            <a:spLocks noGrp="1"/>
          </p:cNvSpPr>
          <p:nvPr>
            <p:ph type="sldNum" sz="quarter" idx="11"/>
          </p:nvPr>
        </p:nvSpPr>
        <p:spPr/>
        <p:txBody>
          <a:bodyPr/>
          <a:lstStyle/>
          <a:p>
            <a:pPr>
              <a:defRPr/>
            </a:pPr>
            <a:fld id="{AC1CE3F7-31BF-490B-BFAA-FB5F435B80E9}" type="slidenum">
              <a:rPr lang="en-US" smtClean="0"/>
              <a:pPr>
                <a:defRPr/>
              </a:pPr>
              <a:t>44</a:t>
            </a:fld>
            <a:endParaRPr lang="en-US" dirty="0"/>
          </a:p>
        </p:txBody>
      </p:sp>
    </p:spTree>
    <p:extLst>
      <p:ext uri="{BB962C8B-B14F-4D97-AF65-F5344CB8AC3E}">
        <p14:creationId xmlns:p14="http://schemas.microsoft.com/office/powerpoint/2010/main" val="24607838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8305800" y="6477000"/>
            <a:ext cx="485775" cy="103187"/>
          </a:xfrm>
          <a:prstGeom prst="rect">
            <a:avLst/>
          </a:prstGeom>
        </p:spPr>
        <p:txBody>
          <a:bodyPr/>
          <a:lstStyle/>
          <a:p>
            <a:pPr>
              <a:defRPr/>
            </a:pPr>
            <a:fld id="{DF1C028C-EAD5-49D5-8DAB-E59CBFCAD83E}" type="slidenum">
              <a:rPr lang="en-US"/>
              <a:pPr>
                <a:defRPr/>
              </a:pPr>
              <a:t>45</a:t>
            </a:fld>
            <a:endParaRPr lang="en-US" dirty="0"/>
          </a:p>
        </p:txBody>
      </p:sp>
      <p:grpSp>
        <p:nvGrpSpPr>
          <p:cNvPr id="2" name="Group 13"/>
          <p:cNvGrpSpPr>
            <a:grpSpLocks/>
          </p:cNvGrpSpPr>
          <p:nvPr/>
        </p:nvGrpSpPr>
        <p:grpSpPr bwMode="auto">
          <a:xfrm>
            <a:off x="0" y="2743200"/>
            <a:ext cx="7059613" cy="904875"/>
            <a:chOff x="0" y="834402"/>
            <a:chExt cx="7060376" cy="904875"/>
          </a:xfrm>
        </p:grpSpPr>
        <p:pic>
          <p:nvPicPr>
            <p:cNvPr id="147461"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47462"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en-US"/>
            </a:p>
          </p:txBody>
        </p:sp>
        <p:cxnSp>
          <p:nvCxnSpPr>
            <p:cNvPr id="147463"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47464"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147458" name="Rectangle 2"/>
          <p:cNvSpPr>
            <a:spLocks noGrp="1" noChangeArrowheads="1"/>
          </p:cNvSpPr>
          <p:nvPr>
            <p:ph type="title"/>
          </p:nvPr>
        </p:nvSpPr>
        <p:spPr/>
        <p:txBody>
          <a:bodyPr/>
          <a:lstStyle/>
          <a:p>
            <a:r>
              <a:rPr lang="en-US"/>
              <a:t>Index</a:t>
            </a:r>
          </a:p>
        </p:txBody>
      </p:sp>
      <p:sp>
        <p:nvSpPr>
          <p:cNvPr id="147459" name="Rectangle 3"/>
          <p:cNvSpPr>
            <a:spLocks noGrp="1" noChangeArrowheads="1"/>
          </p:cNvSpPr>
          <p:nvPr>
            <p:ph type="body" idx="1"/>
          </p:nvPr>
        </p:nvSpPr>
        <p:spPr/>
        <p:txBody>
          <a:bodyPr/>
          <a:lstStyle/>
          <a:p>
            <a:r>
              <a:rPr lang="en-US" dirty="0"/>
              <a:t>CERN &amp; fundamental research characteristics</a:t>
            </a:r>
          </a:p>
          <a:p>
            <a:r>
              <a:rPr lang="en-US" dirty="0"/>
              <a:t>Research results for health that strongly impacted society</a:t>
            </a:r>
          </a:p>
          <a:p>
            <a:r>
              <a:rPr lang="en-US" dirty="0"/>
              <a:t>How research can help society meet challenges ahead</a:t>
            </a:r>
          </a:p>
          <a:p>
            <a:pPr lvl="1"/>
            <a:r>
              <a:rPr lang="en-US" dirty="0"/>
              <a:t>Health</a:t>
            </a:r>
          </a:p>
          <a:p>
            <a:pPr lvl="1"/>
            <a:r>
              <a:rPr lang="en-US" dirty="0"/>
              <a:t>Molecular biology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a:t>
            </a:r>
            <a:r>
              <a:rPr lang="en-GB" dirty="0" err="1" smtClean="0"/>
              <a:t>dvanced</a:t>
            </a:r>
            <a:r>
              <a:rPr lang="en-GB" dirty="0" smtClean="0"/>
              <a:t> accelerator and detector techniques to probe molecules in cells</a:t>
            </a:r>
            <a:endParaRPr lang="en-GB" dirty="0"/>
          </a:p>
        </p:txBody>
      </p:sp>
      <p:sp>
        <p:nvSpPr>
          <p:cNvPr id="3" name="Content Placeholder 2"/>
          <p:cNvSpPr>
            <a:spLocks noGrp="1"/>
          </p:cNvSpPr>
          <p:nvPr>
            <p:ph idx="1"/>
          </p:nvPr>
        </p:nvSpPr>
        <p:spPr>
          <a:xfrm>
            <a:off x="0" y="990600"/>
            <a:ext cx="4572000" cy="5110163"/>
          </a:xfrm>
        </p:spPr>
        <p:txBody>
          <a:bodyPr/>
          <a:lstStyle/>
          <a:p>
            <a:r>
              <a:rPr lang="en-GB" dirty="0" smtClean="0"/>
              <a:t>Molecular biology is in great need of technologies from fundamental research to unravel the mechanisms of life</a:t>
            </a:r>
          </a:p>
          <a:p>
            <a:pPr lvl="1"/>
            <a:r>
              <a:rPr lang="en-GB" dirty="0" smtClean="0"/>
              <a:t>Advanced simulation tools to build an accurate model of a living cell</a:t>
            </a:r>
          </a:p>
          <a:p>
            <a:pPr lvl="1"/>
            <a:r>
              <a:rPr lang="en-GB" dirty="0" smtClean="0"/>
              <a:t>Synchrotron light sources (accelerators) to image complex molecules</a:t>
            </a:r>
          </a:p>
          <a:p>
            <a:pPr lvl="1"/>
            <a:r>
              <a:rPr lang="en-GB" dirty="0" smtClean="0"/>
              <a:t>Very fast, very sensitive read-out electronics to capture intra and inter cellular ions and molecule exchanges using fluorescence imaging techniques</a:t>
            </a:r>
          </a:p>
          <a:p>
            <a:pPr lvl="1"/>
            <a:r>
              <a:rPr lang="en-GB" dirty="0" smtClean="0"/>
              <a:t>Complex analysis techniques to exploit the huge amount of data generated by micro-arrays assays </a:t>
            </a:r>
            <a:endParaRPr lang="en-GB" dirty="0"/>
          </a:p>
        </p:txBody>
      </p:sp>
      <p:sp>
        <p:nvSpPr>
          <p:cNvPr id="4" name="Slide Number Placeholder 3"/>
          <p:cNvSpPr>
            <a:spLocks noGrp="1"/>
          </p:cNvSpPr>
          <p:nvPr>
            <p:ph type="sldNum" sz="quarter" idx="11"/>
          </p:nvPr>
        </p:nvSpPr>
        <p:spPr/>
        <p:txBody>
          <a:bodyPr/>
          <a:lstStyle/>
          <a:p>
            <a:pPr>
              <a:defRPr/>
            </a:pPr>
            <a:fld id="{AC1CE3F7-31BF-490B-BFAA-FB5F435B80E9}" type="slidenum">
              <a:rPr lang="en-US" smtClean="0"/>
              <a:pPr>
                <a:defRPr/>
              </a:pPr>
              <a:t>46</a:t>
            </a:fld>
            <a:endParaRPr lang="en-US" dirty="0"/>
          </a:p>
        </p:txBody>
      </p:sp>
      <p:sp>
        <p:nvSpPr>
          <p:cNvPr id="5" name="TextBox 4"/>
          <p:cNvSpPr txBox="1"/>
          <p:nvPr/>
        </p:nvSpPr>
        <p:spPr>
          <a:xfrm>
            <a:off x="2831941" y="5655135"/>
            <a:ext cx="6159659" cy="517065"/>
          </a:xfrm>
          <a:prstGeom prst="rect">
            <a:avLst/>
          </a:prstGeom>
          <a:noFill/>
        </p:spPr>
        <p:txBody>
          <a:bodyPr wrap="none" rtlCol="0">
            <a:spAutoFit/>
          </a:bodyPr>
          <a:lstStyle/>
          <a:p>
            <a:pPr algn="l"/>
            <a:r>
              <a:rPr lang="en-GB" dirty="0" smtClean="0"/>
              <a:t>The intrinsic structure of a complex protein molecule has been determined</a:t>
            </a:r>
          </a:p>
          <a:p>
            <a:pPr algn="l"/>
            <a:r>
              <a:rPr lang="en-US" dirty="0" smtClean="0"/>
              <a:t>b</a:t>
            </a:r>
            <a:r>
              <a:rPr lang="en-GB" dirty="0" err="1" smtClean="0"/>
              <a:t>y</a:t>
            </a:r>
            <a:r>
              <a:rPr lang="en-GB" dirty="0" smtClean="0"/>
              <a:t> reconstructing scattered synchrotron radiations (Spring 8, Japan)</a:t>
            </a:r>
            <a:endParaRPr lang="en-GB" dirty="0"/>
          </a:p>
        </p:txBody>
      </p:sp>
      <p:pic>
        <p:nvPicPr>
          <p:cNvPr id="6" name="Picture 5" descr="ComplexProtein.tiff"/>
          <p:cNvPicPr>
            <a:picLocks noChangeAspect="1"/>
          </p:cNvPicPr>
          <p:nvPr/>
        </p:nvPicPr>
        <p:blipFill>
          <a:blip r:embed="rId2"/>
          <a:stretch>
            <a:fillRect/>
          </a:stretch>
        </p:blipFill>
        <p:spPr>
          <a:xfrm>
            <a:off x="4406901" y="1149351"/>
            <a:ext cx="4717034" cy="4468114"/>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fontScale="90000"/>
          </a:bodyPr>
          <a:lstStyle/>
          <a:p>
            <a:r>
              <a:rPr lang="en-US" dirty="0"/>
              <a:t>Applications of fast counting read-out electronics to spectroscopic imaging</a:t>
            </a:r>
            <a:endParaRPr lang="en-GB" dirty="0"/>
          </a:p>
        </p:txBody>
      </p:sp>
      <p:sp>
        <p:nvSpPr>
          <p:cNvPr id="14339" name="Content Placeholder 2"/>
          <p:cNvSpPr>
            <a:spLocks noGrp="1"/>
          </p:cNvSpPr>
          <p:nvPr>
            <p:ph idx="1"/>
          </p:nvPr>
        </p:nvSpPr>
        <p:spPr>
          <a:xfrm>
            <a:off x="7938" y="836613"/>
            <a:ext cx="8872537" cy="5378450"/>
          </a:xfrm>
        </p:spPr>
        <p:txBody>
          <a:bodyPr/>
          <a:lstStyle/>
          <a:p>
            <a:pPr marL="0" indent="0">
              <a:buFont typeface="Arial Narrow" pitchFamily="-112" charset="0"/>
              <a:buNone/>
            </a:pPr>
            <a:r>
              <a:rPr lang="en-US" sz="1800"/>
              <a:t>Single photon counting electronics allows extremely low dose rate imaging and access to spectroscopic information enabling new imaging applications</a:t>
            </a:r>
            <a:endParaRPr lang="en-GB" sz="1600"/>
          </a:p>
          <a:p>
            <a:pPr marL="0" lvl="1" indent="0">
              <a:spcBef>
                <a:spcPct val="100000"/>
              </a:spcBef>
              <a:buSzPct val="25000"/>
              <a:buFont typeface="Arial Narrow" pitchFamily="-112" charset="0"/>
              <a:buChar char=" "/>
            </a:pPr>
            <a:r>
              <a:rPr lang="en-US" b="1" i="1">
                <a:solidFill>
                  <a:srgbClr val="1B1B51"/>
                </a:solidFill>
              </a:rPr>
              <a:t>Life Science</a:t>
            </a:r>
            <a:endParaRPr lang="en-GB" b="1" i="1">
              <a:solidFill>
                <a:srgbClr val="1B1B51"/>
              </a:solidFill>
            </a:endParaRPr>
          </a:p>
          <a:p>
            <a:pPr marL="0" lvl="1" indent="0">
              <a:spcBef>
                <a:spcPct val="100000"/>
              </a:spcBef>
              <a:buSzPct val="25000"/>
              <a:buFont typeface="Arial Narrow" pitchFamily="-112" charset="0"/>
              <a:buChar char=" "/>
            </a:pPr>
            <a:r>
              <a:rPr lang="en-US" sz="1600"/>
              <a:t>Time resolved diffraction measurements at synchrotrons with unprecedented dynamic range and speed</a:t>
            </a:r>
            <a:endParaRPr lang="en-GB" sz="1600"/>
          </a:p>
          <a:p>
            <a:pPr marL="0" indent="0"/>
            <a:r>
              <a:rPr lang="en-US" sz="1800"/>
              <a:t>Medicine</a:t>
            </a:r>
          </a:p>
          <a:p>
            <a:pPr marL="0" lvl="1" indent="0">
              <a:buFontTx/>
              <a:buNone/>
            </a:pPr>
            <a:r>
              <a:rPr lang="en-US" sz="1600"/>
              <a:t>  First experiments in spectral X-ray imaging</a:t>
            </a:r>
          </a:p>
          <a:p>
            <a:pPr lvl="2"/>
            <a:r>
              <a:rPr lang="en-US" sz="1400"/>
              <a:t>Starting with small animal CT</a:t>
            </a:r>
          </a:p>
          <a:p>
            <a:pPr lvl="2"/>
            <a:r>
              <a:rPr lang="en-US" sz="1400"/>
              <a:t>Aiming for CT for preclinical studies in the coming years</a:t>
            </a:r>
          </a:p>
          <a:p>
            <a:pPr lvl="2"/>
            <a:r>
              <a:rPr lang="en-US" sz="1400"/>
              <a:t>Ultimate aim is colour X-ray CT for mammography and </a:t>
            </a:r>
            <a:br>
              <a:rPr lang="en-US" sz="1400"/>
            </a:br>
            <a:r>
              <a:rPr lang="en-US" sz="1400"/>
              <a:t>whole-body</a:t>
            </a:r>
            <a:endParaRPr lang="en-US"/>
          </a:p>
          <a:p>
            <a:pPr marL="0" indent="0"/>
            <a:r>
              <a:rPr lang="en-US" sz="1800"/>
              <a:t>Material Science</a:t>
            </a:r>
          </a:p>
          <a:p>
            <a:pPr marL="0" lvl="1" indent="0">
              <a:spcBef>
                <a:spcPct val="100000"/>
              </a:spcBef>
              <a:buSzPct val="25000"/>
              <a:buFont typeface="Arial Narrow" pitchFamily="-112" charset="0"/>
              <a:buChar char=" "/>
            </a:pPr>
            <a:r>
              <a:rPr lang="en-US"/>
              <a:t>Improved </a:t>
            </a:r>
            <a:r>
              <a:rPr lang="en-GB" sz="1600"/>
              <a:t>thickness gauging and material determination </a:t>
            </a:r>
          </a:p>
          <a:p>
            <a:pPr marL="0" lvl="1" indent="0">
              <a:spcBef>
                <a:spcPct val="100000"/>
              </a:spcBef>
              <a:buSzPct val="25000"/>
              <a:buFont typeface="Arial Narrow" pitchFamily="-112" charset="0"/>
              <a:buChar char=" "/>
            </a:pPr>
            <a:r>
              <a:rPr lang="en-US" b="1" i="1">
                <a:solidFill>
                  <a:srgbClr val="1B1B51"/>
                </a:solidFill>
              </a:rPr>
              <a:t>Environmental Monitoring</a:t>
            </a:r>
          </a:p>
          <a:p>
            <a:pPr marL="0" lvl="1" indent="0">
              <a:buFontTx/>
              <a:buNone/>
            </a:pPr>
            <a:r>
              <a:rPr lang="en-GB" sz="1600"/>
              <a:t> Radiation monitoring instruments (area radiation monitoring, object monitoring, personal dosimetry)</a:t>
            </a:r>
          </a:p>
        </p:txBody>
      </p:sp>
      <p:sp>
        <p:nvSpPr>
          <p:cNvPr id="14340" name="Slide Number Placeholder 3"/>
          <p:cNvSpPr>
            <a:spLocks noGrp="1"/>
          </p:cNvSpPr>
          <p:nvPr>
            <p:ph type="sldNum" sz="quarter" idx="4294967295"/>
          </p:nvPr>
        </p:nvSpPr>
        <p:spPr>
          <a:xfrm>
            <a:off x="8594725" y="6726238"/>
            <a:ext cx="196850" cy="103187"/>
          </a:xfrm>
          <a:prstGeom prst="rect">
            <a:avLst/>
          </a:prstGeom>
          <a:noFill/>
        </p:spPr>
        <p:txBody>
          <a:bodyPr/>
          <a:lstStyle/>
          <a:p>
            <a:fld id="{4BAE0B7C-47A1-454E-8BB0-314E0D415FE6}" type="slidenum">
              <a:rPr lang="en-US"/>
              <a:pPr/>
              <a:t>47</a:t>
            </a:fld>
            <a:endParaRPr lang="en-US"/>
          </a:p>
        </p:txBody>
      </p:sp>
      <p:sp>
        <p:nvSpPr>
          <p:cNvPr id="14341" name="Footer Placeholder 4"/>
          <p:cNvSpPr>
            <a:spLocks noGrp="1"/>
          </p:cNvSpPr>
          <p:nvPr>
            <p:ph type="ftr" sz="quarter" idx="11"/>
          </p:nvPr>
        </p:nvSpPr>
        <p:spPr>
          <a:noFill/>
        </p:spPr>
        <p:txBody>
          <a:bodyPr/>
          <a:lstStyle/>
          <a:p>
            <a:endParaRPr lang="en-GB" sz="1400">
              <a:latin typeface="Arial" pitchFamily="-112" charset="0"/>
            </a:endParaRPr>
          </a:p>
        </p:txBody>
      </p:sp>
      <p:pic>
        <p:nvPicPr>
          <p:cNvPr id="14342" name="Picture 4"/>
          <p:cNvPicPr>
            <a:picLocks noChangeAspect="1" noChangeArrowheads="1"/>
          </p:cNvPicPr>
          <p:nvPr/>
        </p:nvPicPr>
        <p:blipFill>
          <a:blip r:embed="rId3"/>
          <a:srcRect/>
          <a:stretch>
            <a:fillRect/>
          </a:stretch>
        </p:blipFill>
        <p:spPr bwMode="auto">
          <a:xfrm>
            <a:off x="4389438" y="2551113"/>
            <a:ext cx="4733925" cy="2328862"/>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eaLnBrk="1" hangingPunct="1"/>
            <a:r>
              <a:rPr lang="en-US" sz="4000"/>
              <a:t>High-resolution X-ray Radiography</a:t>
            </a:r>
            <a:endParaRPr lang="cs-CZ" sz="4000"/>
          </a:p>
        </p:txBody>
      </p:sp>
      <p:sp>
        <p:nvSpPr>
          <p:cNvPr id="15363" name="Text Box 3"/>
          <p:cNvSpPr txBox="1">
            <a:spLocks noChangeArrowheads="1"/>
          </p:cNvSpPr>
          <p:nvPr/>
        </p:nvSpPr>
        <p:spPr bwMode="auto">
          <a:xfrm>
            <a:off x="338138" y="5410200"/>
            <a:ext cx="8435975" cy="726353"/>
          </a:xfrm>
          <a:prstGeom prst="rect">
            <a:avLst/>
          </a:prstGeom>
          <a:noFill/>
          <a:ln w="9525">
            <a:noFill/>
            <a:miter lim="800000"/>
            <a:headEnd/>
            <a:tailEnd/>
          </a:ln>
        </p:spPr>
        <p:txBody>
          <a:bodyPr>
            <a:prstTxWarp prst="textNoShape">
              <a:avLst/>
            </a:prstTxWarp>
            <a:spAutoFit/>
          </a:bodyPr>
          <a:lstStyle/>
          <a:p>
            <a:pPr algn="l"/>
            <a:r>
              <a:rPr lang="en-GB" dirty="0">
                <a:latin typeface="Calibri" pitchFamily="-112" charset="0"/>
              </a:rPr>
              <a:t>Polychromatic source is used. Single photon counting permits ultra-high contrast imaging after correction for spectral hardening</a:t>
            </a:r>
          </a:p>
          <a:p>
            <a:pPr algn="l"/>
            <a:r>
              <a:rPr lang="en-US" dirty="0">
                <a:latin typeface="Calibri" pitchFamily="-112" charset="0"/>
                <a:ea typeface="ＭＳ Ｐゴシック" pitchFamily="-112" charset="-128"/>
                <a:cs typeface="ＭＳ Ｐゴシック" pitchFamily="-112" charset="-128"/>
              </a:rPr>
              <a:t>Institute of Experimental and Applied Physics, Prague</a:t>
            </a:r>
            <a:endParaRPr lang="cs-CZ" dirty="0">
              <a:latin typeface="Calibri" pitchFamily="-112" charset="0"/>
              <a:ea typeface="ＭＳ Ｐゴシック" pitchFamily="-112" charset="-128"/>
              <a:cs typeface="ＭＳ Ｐゴシック" pitchFamily="-112" charset="-128"/>
            </a:endParaRPr>
          </a:p>
        </p:txBody>
      </p:sp>
      <p:sp>
        <p:nvSpPr>
          <p:cNvPr id="15364" name="Rectangle 5"/>
          <p:cNvSpPr>
            <a:spLocks noChangeArrowheads="1"/>
          </p:cNvSpPr>
          <p:nvPr/>
        </p:nvSpPr>
        <p:spPr bwMode="auto">
          <a:xfrm>
            <a:off x="457200" y="1143000"/>
            <a:ext cx="8001000" cy="5308600"/>
          </a:xfrm>
          <a:prstGeom prst="rect">
            <a:avLst/>
          </a:prstGeom>
          <a:noFill/>
          <a:ln w="9525">
            <a:noFill/>
            <a:miter lim="800000"/>
            <a:headEnd/>
            <a:tailEnd/>
          </a:ln>
        </p:spPr>
        <p:txBody>
          <a:bodyPr>
            <a:prstTxWarp prst="textNoShape">
              <a:avLst/>
            </a:prstTxWarp>
          </a:bodyPr>
          <a:lstStyle/>
          <a:p>
            <a:pPr marL="341313" indent="-341313" defTabSz="449263">
              <a:spcBef>
                <a:spcPts val="800"/>
              </a:spcBef>
              <a:buClr>
                <a:srgbClr val="000000"/>
              </a:buClr>
              <a:buSzPct val="100000"/>
              <a:buFont typeface="Times New Roman" pitchFamily="-112" charset="0"/>
              <a:buChar char="•"/>
            </a:pPr>
            <a:r>
              <a:rPr lang="en-US" sz="2800">
                <a:solidFill>
                  <a:srgbClr val="000000"/>
                </a:solidFill>
                <a:latin typeface="Calibri" pitchFamily="-112" charset="0"/>
                <a:ea typeface="Lucida Sans Unicode" pitchFamily="-112" charset="-52"/>
                <a:cs typeface="Lucida Sans Unicode" pitchFamily="-112" charset="-52"/>
              </a:rPr>
              <a:t>Image of a daisy (almost transparent to X-rays)</a:t>
            </a:r>
          </a:p>
        </p:txBody>
      </p:sp>
      <p:pic>
        <p:nvPicPr>
          <p:cNvPr id="15365"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153400" y="0"/>
            <a:ext cx="990600" cy="879475"/>
          </a:xfrm>
          <a:prstGeom prst="rect">
            <a:avLst/>
          </a:prstGeom>
          <a:noFill/>
          <a:ln w="9525">
            <a:noFill/>
            <a:miter lim="800000"/>
            <a:headEnd/>
            <a:tailEnd/>
          </a:ln>
        </p:spPr>
      </p:pic>
      <p:pic>
        <p:nvPicPr>
          <p:cNvPr id="15366" name="Picture 2"/>
          <p:cNvPicPr>
            <a:picLocks noChangeAspect="1" noChangeArrowheads="1"/>
          </p:cNvPicPr>
          <p:nvPr/>
        </p:nvPicPr>
        <p:blipFill>
          <a:blip r:embed="rId4"/>
          <a:srcRect/>
          <a:stretch>
            <a:fillRect/>
          </a:stretch>
        </p:blipFill>
        <p:spPr bwMode="auto">
          <a:xfrm>
            <a:off x="4357688" y="1504950"/>
            <a:ext cx="4448175" cy="3600450"/>
          </a:xfrm>
          <a:prstGeom prst="rect">
            <a:avLst/>
          </a:prstGeom>
          <a:noFill/>
          <a:ln w="9525">
            <a:noFill/>
            <a:miter lim="800000"/>
            <a:headEnd/>
            <a:tailEnd/>
          </a:ln>
        </p:spPr>
      </p:pic>
      <p:pic>
        <p:nvPicPr>
          <p:cNvPr id="15367" name="Picture 3"/>
          <p:cNvPicPr>
            <a:picLocks noChangeAspect="1" noChangeArrowheads="1"/>
          </p:cNvPicPr>
          <p:nvPr/>
        </p:nvPicPr>
        <p:blipFill>
          <a:blip r:embed="rId5"/>
          <a:srcRect/>
          <a:stretch>
            <a:fillRect/>
          </a:stretch>
        </p:blipFill>
        <p:spPr bwMode="auto">
          <a:xfrm>
            <a:off x="714375" y="1828800"/>
            <a:ext cx="3365500" cy="3600450"/>
          </a:xfrm>
          <a:prstGeom prst="rect">
            <a:avLst/>
          </a:prstGeom>
          <a:noFill/>
          <a:ln w="9525">
            <a:noFill/>
            <a:miter lim="800000"/>
            <a:headEnd/>
            <a:tailEnd/>
          </a:ln>
        </p:spPr>
      </p:pic>
      <p:sp>
        <p:nvSpPr>
          <p:cNvPr id="9" name="Rectangle 8"/>
          <p:cNvSpPr/>
          <p:nvPr/>
        </p:nvSpPr>
        <p:spPr>
          <a:xfrm>
            <a:off x="1357313" y="2828925"/>
            <a:ext cx="1143000" cy="714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endParaRPr lang="en-GB">
              <a:solidFill>
                <a:srgbClr val="FFFFFF"/>
              </a:solidFill>
            </a:endParaRPr>
          </a:p>
        </p:txBody>
      </p:sp>
      <p:cxnSp>
        <p:nvCxnSpPr>
          <p:cNvPr id="11" name="Straight Connector 10"/>
          <p:cNvCxnSpPr/>
          <p:nvPr/>
        </p:nvCxnSpPr>
        <p:spPr>
          <a:xfrm flipV="1">
            <a:off x="1357313" y="1971675"/>
            <a:ext cx="3286125" cy="8572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500313" y="1971675"/>
            <a:ext cx="6215062" cy="8572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500313" y="3543300"/>
            <a:ext cx="6215062" cy="10715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357313" y="3543300"/>
            <a:ext cx="3286125" cy="10715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643438" y="1971675"/>
            <a:ext cx="4071937" cy="26431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endParaRPr lang="en-GB">
              <a:solidFill>
                <a:srgbClr val="FFFFFF"/>
              </a:solidFill>
            </a:endParaRPr>
          </a:p>
        </p:txBody>
      </p:sp>
      <p:sp>
        <p:nvSpPr>
          <p:cNvPr id="2" name="Slide Number Placeholder 1"/>
          <p:cNvSpPr>
            <a:spLocks noGrp="1"/>
          </p:cNvSpPr>
          <p:nvPr>
            <p:ph type="sldNum" sz="quarter" idx="11"/>
          </p:nvPr>
        </p:nvSpPr>
        <p:spPr/>
        <p:txBody>
          <a:bodyPr/>
          <a:lstStyle/>
          <a:p>
            <a:pPr>
              <a:defRPr/>
            </a:pPr>
            <a:fld id="{AC1CE3F7-31BF-490B-BFAA-FB5F435B80E9}" type="slidenum">
              <a:rPr lang="en-US" smtClean="0"/>
              <a:pPr>
                <a:defRPr/>
              </a:pPr>
              <a:t>48</a:t>
            </a:fld>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Confocal</a:t>
            </a:r>
            <a:r>
              <a:rPr lang="en-US" dirty="0" smtClean="0"/>
              <a:t> laser scanning microscope</a:t>
            </a:r>
            <a:endParaRPr lang="en-GB" dirty="0"/>
          </a:p>
        </p:txBody>
      </p:sp>
      <p:sp>
        <p:nvSpPr>
          <p:cNvPr id="3" name="Content Placeholder 2"/>
          <p:cNvSpPr>
            <a:spLocks noGrp="1"/>
          </p:cNvSpPr>
          <p:nvPr>
            <p:ph idx="1"/>
          </p:nvPr>
        </p:nvSpPr>
        <p:spPr>
          <a:xfrm>
            <a:off x="315913" y="1125538"/>
            <a:ext cx="4941887" cy="4975225"/>
          </a:xfrm>
        </p:spPr>
        <p:txBody>
          <a:bodyPr/>
          <a:lstStyle/>
          <a:p>
            <a:r>
              <a:rPr lang="en-US" dirty="0" smtClean="0"/>
              <a:t>A laser beam passes through a light source </a:t>
            </a:r>
            <a:r>
              <a:rPr lang="en-US" dirty="0" smtClean="0">
                <a:hlinkClick r:id="rId3" action="ppaction://hlinkfile" tooltip="Aperture"/>
              </a:rPr>
              <a:t>aperture</a:t>
            </a:r>
            <a:r>
              <a:rPr lang="en-US" dirty="0" smtClean="0"/>
              <a:t> and then is focused by an </a:t>
            </a:r>
            <a:r>
              <a:rPr lang="en-US" dirty="0" smtClean="0">
                <a:hlinkClick r:id="rId4" action="ppaction://hlinkfile" tooltip="Objective lens"/>
              </a:rPr>
              <a:t>objective lens</a:t>
            </a:r>
            <a:r>
              <a:rPr lang="en-US" dirty="0" smtClean="0"/>
              <a:t> into a small (ideally </a:t>
            </a:r>
            <a:r>
              <a:rPr lang="en-US" dirty="0" smtClean="0">
                <a:hlinkClick r:id="rId5" action="ppaction://hlinkfile" tooltip="Diffraction limited"/>
              </a:rPr>
              <a:t>diffraction limited</a:t>
            </a:r>
            <a:r>
              <a:rPr lang="en-US" dirty="0" smtClean="0"/>
              <a:t>) focal volume within a </a:t>
            </a:r>
            <a:r>
              <a:rPr lang="en-US" dirty="0" smtClean="0">
                <a:hlinkClick r:id="rId6" action="ppaction://hlinkfile" tooltip="Fluorescent"/>
              </a:rPr>
              <a:t>fluorescent</a:t>
            </a:r>
            <a:r>
              <a:rPr lang="en-US" dirty="0" smtClean="0"/>
              <a:t> specimen. A mixture of emitted </a:t>
            </a:r>
            <a:r>
              <a:rPr lang="en-US" dirty="0" smtClean="0">
                <a:hlinkClick r:id="rId7" action="ppaction://hlinkfile" tooltip="Fluorescent light"/>
              </a:rPr>
              <a:t>fluorescent light</a:t>
            </a:r>
            <a:r>
              <a:rPr lang="en-US" dirty="0" smtClean="0"/>
              <a:t> as well as reflected laser light from the illuminated spot is then recollected by the objective lens. </a:t>
            </a:r>
          </a:p>
          <a:p>
            <a:r>
              <a:rPr lang="en-US" dirty="0" smtClean="0"/>
              <a:t>A </a:t>
            </a:r>
            <a:r>
              <a:rPr lang="en-US" dirty="0" smtClean="0">
                <a:hlinkClick r:id="rId8" action="ppaction://hlinkfile" tooltip="Beam splitter"/>
              </a:rPr>
              <a:t>beam splitter</a:t>
            </a:r>
            <a:r>
              <a:rPr lang="en-US" dirty="0" smtClean="0"/>
              <a:t> separates the light mixture by allowing only the laser light to pass through and reflecting the fluorescent light into the detection apparatus. After passing a pinhole, the fluorescent light is detected by a </a:t>
            </a:r>
            <a:r>
              <a:rPr lang="en-US" dirty="0" err="1" smtClean="0"/>
              <a:t>photodetection</a:t>
            </a:r>
            <a:r>
              <a:rPr lang="en-US" dirty="0" smtClean="0"/>
              <a:t> device (a </a:t>
            </a:r>
            <a:r>
              <a:rPr lang="en-US" dirty="0" smtClean="0">
                <a:hlinkClick r:id="rId9" action="ppaction://hlinkfile" tooltip="Photomultiplier"/>
              </a:rPr>
              <a:t>photomultiplier</a:t>
            </a:r>
            <a:r>
              <a:rPr lang="en-US" dirty="0" smtClean="0"/>
              <a:t> tube (PMT) or </a:t>
            </a:r>
            <a:r>
              <a:rPr lang="en-US" dirty="0" smtClean="0">
                <a:hlinkClick r:id="rId10" action="ppaction://hlinkfile" tooltip="Avalanche photodiode"/>
              </a:rPr>
              <a:t>avalanche photodiode</a:t>
            </a:r>
            <a:r>
              <a:rPr lang="en-US" dirty="0" smtClean="0"/>
              <a:t>), transforming the light signal into an electrical one that is recorded by a computer.</a:t>
            </a:r>
            <a:endParaRPr lang="en-GB" dirty="0"/>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49</a:t>
            </a:fld>
            <a:endParaRPr lang="en-US" noProof="0"/>
          </a:p>
        </p:txBody>
      </p:sp>
      <p:sp>
        <p:nvSpPr>
          <p:cNvPr id="5" name="Footer Placeholder 4"/>
          <p:cNvSpPr>
            <a:spLocks noGrp="1"/>
          </p:cNvSpPr>
          <p:nvPr>
            <p:ph type="ftr" sz="quarter" idx="4294967295"/>
          </p:nvPr>
        </p:nvSpPr>
        <p:spPr>
          <a:xfrm>
            <a:off x="1214414" y="6215063"/>
            <a:ext cx="2895600" cy="479651"/>
          </a:xfrm>
          <a:prstGeom prst="rect">
            <a:avLst/>
          </a:prstGeom>
        </p:spPr>
        <p:txBody>
          <a:bodyPr/>
          <a:lstStyle/>
          <a:p>
            <a:endParaRPr lang="en-GB" dirty="0"/>
          </a:p>
        </p:txBody>
      </p:sp>
      <p:pic>
        <p:nvPicPr>
          <p:cNvPr id="23554" name="Picture 2" descr="Image:Confocalprinciple.svg">
            <a:hlinkClick r:id="rId11"/>
          </p:cNvPr>
          <p:cNvPicPr>
            <a:picLocks noChangeAspect="1" noChangeArrowheads="1"/>
          </p:cNvPicPr>
          <p:nvPr/>
        </p:nvPicPr>
        <p:blipFill>
          <a:blip r:embed="rId12"/>
          <a:srcRect/>
          <a:stretch>
            <a:fillRect/>
          </a:stretch>
        </p:blipFill>
        <p:spPr bwMode="auto">
          <a:xfrm>
            <a:off x="5257800" y="762000"/>
            <a:ext cx="3810000" cy="1943100"/>
          </a:xfrm>
          <a:prstGeom prst="rect">
            <a:avLst/>
          </a:prstGeom>
          <a:noFill/>
        </p:spPr>
      </p:pic>
      <p:pic>
        <p:nvPicPr>
          <p:cNvPr id="23556" name="Picture 4" descr="http://upload.wikimedia.org/wikipedia/commons/c/c0/MP-30-GFP.jpg"/>
          <p:cNvPicPr>
            <a:picLocks noChangeAspect="1" noChangeArrowheads="1"/>
          </p:cNvPicPr>
          <p:nvPr/>
        </p:nvPicPr>
        <p:blipFill>
          <a:blip r:embed="rId13" cstate="print"/>
          <a:srcRect/>
          <a:stretch>
            <a:fillRect/>
          </a:stretch>
        </p:blipFill>
        <p:spPr bwMode="auto">
          <a:xfrm>
            <a:off x="5620756" y="2667000"/>
            <a:ext cx="3370844" cy="3370844"/>
          </a:xfrm>
          <a:prstGeom prst="rect">
            <a:avLst/>
          </a:prstGeom>
          <a:noFill/>
        </p:spPr>
      </p:pic>
    </p:spTree>
    <p:extLst>
      <p:ext uri="{BB962C8B-B14F-4D97-AF65-F5344CB8AC3E}">
        <p14:creationId xmlns:p14="http://schemas.microsoft.com/office/powerpoint/2010/main" val="20438446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7239001" y="6553200"/>
            <a:ext cx="1041400" cy="277813"/>
          </a:xfrm>
          <a:prstGeom prst="rect">
            <a:avLst/>
          </a:prstGeom>
        </p:spPr>
        <p:txBody>
          <a:bodyPr/>
          <a:lstStyle/>
          <a:p>
            <a:pPr>
              <a:defRPr/>
            </a:pPr>
            <a:fld id="{30AF3BB4-D256-4F12-8179-BC590CEF3F60}" type="slidenum">
              <a:rPr lang="en-US"/>
              <a:pPr>
                <a:defRPr/>
              </a:pPr>
              <a:t>5</a:t>
            </a:fld>
            <a:endParaRPr lang="en-US" dirty="0"/>
          </a:p>
        </p:txBody>
      </p:sp>
      <p:sp>
        <p:nvSpPr>
          <p:cNvPr id="10" name="Footer Placeholder 4"/>
          <p:cNvSpPr>
            <a:spLocks noGrp="1"/>
          </p:cNvSpPr>
          <p:nvPr>
            <p:ph type="ftr" sz="quarter" idx="11"/>
          </p:nvPr>
        </p:nvSpPr>
        <p:spPr/>
        <p:txBody>
          <a:bodyPr/>
          <a:lstStyle/>
          <a:p>
            <a:endParaRPr lang="en-US" sz="1400">
              <a:latin typeface="Arial" charset="0"/>
            </a:endParaRPr>
          </a:p>
        </p:txBody>
      </p:sp>
      <p:grpSp>
        <p:nvGrpSpPr>
          <p:cNvPr id="2" name="Group 2"/>
          <p:cNvGrpSpPr>
            <a:grpSpLocks/>
          </p:cNvGrpSpPr>
          <p:nvPr/>
        </p:nvGrpSpPr>
        <p:grpSpPr bwMode="auto">
          <a:xfrm>
            <a:off x="0" y="-107950"/>
            <a:ext cx="9144000" cy="6965950"/>
            <a:chOff x="0" y="-68"/>
            <a:chExt cx="5760" cy="4388"/>
          </a:xfrm>
        </p:grpSpPr>
        <p:pic>
          <p:nvPicPr>
            <p:cNvPr id="275459" name="Picture 3"/>
            <p:cNvPicPr>
              <a:picLocks noChangeAspect="1" noChangeArrowheads="1"/>
            </p:cNvPicPr>
            <p:nvPr/>
          </p:nvPicPr>
          <p:blipFill>
            <a:blip r:embed="rId3"/>
            <a:srcRect/>
            <a:stretch>
              <a:fillRect/>
            </a:stretch>
          </p:blipFill>
          <p:spPr bwMode="auto">
            <a:xfrm>
              <a:off x="0" y="0"/>
              <a:ext cx="5760" cy="4320"/>
            </a:xfrm>
            <a:prstGeom prst="rect">
              <a:avLst/>
            </a:prstGeom>
            <a:noFill/>
            <a:ln w="57150">
              <a:solidFill>
                <a:schemeClr val="hlink"/>
              </a:solidFill>
              <a:miter lim="800000"/>
              <a:headEnd/>
              <a:tailEnd/>
            </a:ln>
          </p:spPr>
        </p:pic>
        <p:sp>
          <p:nvSpPr>
            <p:cNvPr id="275460" name="Text Box 4"/>
            <p:cNvSpPr txBox="1">
              <a:spLocks noChangeArrowheads="1"/>
            </p:cNvSpPr>
            <p:nvPr/>
          </p:nvSpPr>
          <p:spPr bwMode="auto">
            <a:xfrm>
              <a:off x="295" y="1389"/>
              <a:ext cx="1673"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Research</a:t>
              </a:r>
            </a:p>
          </p:txBody>
        </p:sp>
        <p:sp>
          <p:nvSpPr>
            <p:cNvPr id="275461" name="Text Box 5"/>
            <p:cNvSpPr txBox="1">
              <a:spLocks noChangeArrowheads="1"/>
            </p:cNvSpPr>
            <p:nvPr/>
          </p:nvSpPr>
          <p:spPr bwMode="auto">
            <a:xfrm>
              <a:off x="1625" y="2810"/>
              <a:ext cx="1303"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wrap="square">
              <a:spAutoFit/>
            </a:bodyPr>
            <a:lstStyle/>
            <a:p>
              <a:pPr algn="l">
                <a:lnSpc>
                  <a:spcPct val="100000"/>
                </a:lnSpc>
                <a:spcBef>
                  <a:spcPct val="50000"/>
                </a:spcBef>
              </a:pPr>
              <a:r>
                <a:rPr lang="en-GB" sz="3600" dirty="0" smtClean="0">
                  <a:latin typeface="Arial" charset="0"/>
                </a:rPr>
                <a:t>Training</a:t>
              </a:r>
              <a:endParaRPr lang="en-GB" sz="3600" dirty="0">
                <a:latin typeface="Arial" charset="0"/>
              </a:endParaRPr>
            </a:p>
          </p:txBody>
        </p:sp>
        <p:sp>
          <p:nvSpPr>
            <p:cNvPr id="275462" name="Text Box 6"/>
            <p:cNvSpPr txBox="1">
              <a:spLocks noChangeArrowheads="1"/>
            </p:cNvSpPr>
            <p:nvPr/>
          </p:nvSpPr>
          <p:spPr bwMode="auto">
            <a:xfrm>
              <a:off x="2865" y="2099"/>
              <a:ext cx="186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Technology</a:t>
              </a:r>
            </a:p>
          </p:txBody>
        </p:sp>
        <p:sp>
          <p:nvSpPr>
            <p:cNvPr id="275463" name="Text Box 7"/>
            <p:cNvSpPr txBox="1">
              <a:spLocks noChangeArrowheads="1"/>
            </p:cNvSpPr>
            <p:nvPr/>
          </p:nvSpPr>
          <p:spPr bwMode="auto">
            <a:xfrm>
              <a:off x="3606" y="3521"/>
              <a:ext cx="2041" cy="404"/>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lgn="l">
                <a:lnSpc>
                  <a:spcPct val="100000"/>
                </a:lnSpc>
                <a:spcBef>
                  <a:spcPct val="50000"/>
                </a:spcBef>
              </a:pPr>
              <a:r>
                <a:rPr lang="en-GB" sz="3600">
                  <a:latin typeface="Arial" charset="0"/>
                </a:rPr>
                <a:t>Collaboration</a:t>
              </a:r>
            </a:p>
          </p:txBody>
        </p:sp>
        <p:sp>
          <p:nvSpPr>
            <p:cNvPr id="275464" name="Text Box 8"/>
            <p:cNvSpPr txBox="1">
              <a:spLocks noChangeArrowheads="1"/>
            </p:cNvSpPr>
            <p:nvPr/>
          </p:nvSpPr>
          <p:spPr bwMode="auto">
            <a:xfrm>
              <a:off x="464" y="-68"/>
              <a:ext cx="4624" cy="1221"/>
            </a:xfrm>
            <a:prstGeom prst="rect">
              <a:avLst/>
            </a:prstGeom>
            <a:noFill/>
            <a:ln w="9525">
              <a:noFill/>
              <a:miter lim="800000"/>
              <a:headEnd/>
              <a:tailEnd/>
            </a:ln>
            <a:effectLst/>
          </p:spPr>
          <p:txBody>
            <a:bodyPr wrap="none">
              <a:spAutoFit/>
            </a:bodyPr>
            <a:lstStyle/>
            <a:p>
              <a:pPr>
                <a:lnSpc>
                  <a:spcPct val="100000"/>
                </a:lnSpc>
              </a:pPr>
              <a:r>
                <a:rPr lang="en-GB" sz="4800" i="1" dirty="0">
                  <a:solidFill>
                    <a:srgbClr val="FFFF00"/>
                  </a:solidFill>
                  <a:latin typeface="Tahoma" pitchFamily="34" charset="0"/>
                </a:rPr>
                <a:t>CERN</a:t>
              </a:r>
              <a:r>
                <a:rPr lang="en-GB" sz="2400" i="1" dirty="0">
                  <a:solidFill>
                    <a:srgbClr val="FFFF00"/>
                  </a:solidFill>
                  <a:latin typeface="Tahoma" pitchFamily="34" charset="0"/>
                </a:rPr>
                <a:t> </a:t>
              </a:r>
              <a:endParaRPr lang="en-GB" sz="2400" i="1" dirty="0" smtClean="0">
                <a:solidFill>
                  <a:srgbClr val="FFFF00"/>
                </a:solidFill>
                <a:latin typeface="Tahoma" pitchFamily="34" charset="0"/>
              </a:endParaRPr>
            </a:p>
            <a:p>
              <a:pPr>
                <a:lnSpc>
                  <a:spcPct val="100000"/>
                </a:lnSpc>
              </a:pPr>
              <a:r>
                <a:rPr lang="en-US" sz="2400" i="1" dirty="0" smtClean="0">
                  <a:solidFill>
                    <a:srgbClr val="FFFF00"/>
                  </a:solidFill>
                  <a:latin typeface="Tahoma" pitchFamily="34" charset="0"/>
                </a:rPr>
                <a:t>the world largest particle physics laboratory</a:t>
              </a:r>
              <a:endParaRPr lang="en-GB" sz="2400" i="1" dirty="0" smtClean="0">
                <a:solidFill>
                  <a:srgbClr val="FFFF00"/>
                </a:solidFill>
                <a:latin typeface="Tahoma" pitchFamily="34" charset="0"/>
              </a:endParaRPr>
            </a:p>
            <a:p>
              <a:pPr>
                <a:lnSpc>
                  <a:spcPct val="100000"/>
                </a:lnSpc>
              </a:pPr>
              <a:r>
                <a:rPr lang="en-US" sz="2400" i="1" dirty="0" smtClean="0">
                  <a:solidFill>
                    <a:srgbClr val="FFFF00"/>
                  </a:solidFill>
                  <a:latin typeface="Tahoma" pitchFamily="34" charset="0"/>
                </a:rPr>
                <a:t>w</a:t>
              </a:r>
              <a:r>
                <a:rPr lang="en-GB" sz="2400" i="1" dirty="0" smtClean="0">
                  <a:solidFill>
                    <a:srgbClr val="FFFF00"/>
                  </a:solidFill>
                  <a:latin typeface="Tahoma" pitchFamily="34" charset="0"/>
                </a:rPr>
                <a:t>here scientific </a:t>
              </a:r>
              <a:r>
                <a:rPr lang="en-GB" sz="2400" i="1" dirty="0">
                  <a:solidFill>
                    <a:srgbClr val="FFFF00"/>
                  </a:solidFill>
                  <a:latin typeface="Tahoma" pitchFamily="34" charset="0"/>
                </a:rPr>
                <a:t>knowledge and</a:t>
              </a:r>
              <a:r>
                <a:rPr lang="en-GB" sz="2400" i="1" dirty="0" smtClean="0">
                  <a:solidFill>
                    <a:srgbClr val="FFFF00"/>
                  </a:solidFill>
                  <a:latin typeface="Tahoma" pitchFamily="34" charset="0"/>
                </a:rPr>
                <a:t> technology </a:t>
              </a:r>
              <a:endParaRPr lang="en-GB" sz="2400" i="1" dirty="0">
                <a:solidFill>
                  <a:srgbClr val="FFFF00"/>
                </a:solidFill>
                <a:latin typeface="Tahoma" pitchFamily="34" charset="0"/>
              </a:endParaRPr>
            </a:p>
            <a:p>
              <a:pPr>
                <a:lnSpc>
                  <a:spcPct val="100000"/>
                </a:lnSpc>
              </a:pPr>
              <a:r>
                <a:rPr lang="en-GB" sz="2400" i="1" dirty="0">
                  <a:solidFill>
                    <a:srgbClr val="FFFF00"/>
                  </a:solidFill>
                  <a:latin typeface="Tahoma" pitchFamily="34" charset="0"/>
                </a:rPr>
                <a:t>are transferred to industry and society</a:t>
              </a:r>
              <a:endParaRPr lang="en-GB" sz="2400" i="1" dirty="0">
                <a:solidFill>
                  <a:srgbClr val="FFFF00"/>
                </a:solidFill>
                <a:latin typeface="Arial" charset="0"/>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2"/>
          <p:cNvSpPr>
            <a:spLocks noGrp="1"/>
          </p:cNvSpPr>
          <p:nvPr>
            <p:ph type="sldNum" sz="quarter" idx="10"/>
          </p:nvPr>
        </p:nvSpPr>
        <p:spPr/>
        <p:txBody>
          <a:bodyPr/>
          <a:lstStyle/>
          <a:p>
            <a:fld id="{3DC06CE0-C79C-BD43-B707-A2783050BD66}" type="slidenum">
              <a:rPr lang="en-US"/>
              <a:pPr/>
              <a:t>50</a:t>
            </a:fld>
            <a:endParaRPr lang="en-US"/>
          </a:p>
        </p:txBody>
      </p:sp>
      <p:sp>
        <p:nvSpPr>
          <p:cNvPr id="231426" name="Rectangle 2"/>
          <p:cNvSpPr>
            <a:spLocks noChangeArrowheads="1"/>
          </p:cNvSpPr>
          <p:nvPr/>
        </p:nvSpPr>
        <p:spPr bwMode="auto">
          <a:xfrm>
            <a:off x="228600" y="1638300"/>
            <a:ext cx="4051300" cy="38989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231427" name="Line 3"/>
          <p:cNvSpPr>
            <a:spLocks noChangeShapeType="1"/>
          </p:cNvSpPr>
          <p:nvPr/>
        </p:nvSpPr>
        <p:spPr bwMode="auto">
          <a:xfrm flipV="1">
            <a:off x="2819400" y="4889500"/>
            <a:ext cx="1384300"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28" name="Rectangle 4"/>
          <p:cNvSpPr>
            <a:spLocks noChangeArrowheads="1"/>
          </p:cNvSpPr>
          <p:nvPr/>
        </p:nvSpPr>
        <p:spPr bwMode="auto">
          <a:xfrm>
            <a:off x="4178300" y="4584700"/>
            <a:ext cx="1536700" cy="685800"/>
          </a:xfrm>
          <a:prstGeom prst="rect">
            <a:avLst/>
          </a:prstGeom>
          <a:solidFill>
            <a:srgbClr val="C0C0C0">
              <a:alpha val="47000"/>
            </a:srgb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231429" name="Text Box 5"/>
          <p:cNvSpPr txBox="1">
            <a:spLocks noChangeArrowheads="1"/>
          </p:cNvSpPr>
          <p:nvPr/>
        </p:nvSpPr>
        <p:spPr bwMode="auto">
          <a:xfrm>
            <a:off x="4638675" y="4746625"/>
            <a:ext cx="652463" cy="366713"/>
          </a:xfrm>
          <a:prstGeom prst="rect">
            <a:avLst/>
          </a:prstGeom>
          <a:noFill/>
          <a:ln w="9525">
            <a:noFill/>
            <a:miter lim="800000"/>
            <a:headEnd/>
            <a:tailEnd/>
          </a:ln>
          <a:effectLst/>
        </p:spPr>
        <p:txBody>
          <a:bodyPr wrap="none">
            <a:prstTxWarp prst="textNoShape">
              <a:avLst/>
            </a:prstTxWarp>
            <a:spAutoFit/>
          </a:bodyPr>
          <a:lstStyle/>
          <a:p>
            <a:pPr>
              <a:lnSpc>
                <a:spcPct val="100000"/>
              </a:lnSpc>
            </a:pPr>
            <a:r>
              <a:rPr lang="en-US" sz="1800"/>
              <a:t>NINO</a:t>
            </a:r>
          </a:p>
        </p:txBody>
      </p:sp>
      <p:grpSp>
        <p:nvGrpSpPr>
          <p:cNvPr id="2" name="Group 6"/>
          <p:cNvGrpSpPr>
            <a:grpSpLocks/>
          </p:cNvGrpSpPr>
          <p:nvPr/>
        </p:nvGrpSpPr>
        <p:grpSpPr bwMode="auto">
          <a:xfrm>
            <a:off x="4051300" y="4660900"/>
            <a:ext cx="139700" cy="558800"/>
            <a:chOff x="2952" y="3376"/>
            <a:chExt cx="160" cy="352"/>
          </a:xfrm>
        </p:grpSpPr>
        <p:sp>
          <p:nvSpPr>
            <p:cNvPr id="231431" name="Line 7"/>
            <p:cNvSpPr>
              <a:spLocks noChangeShapeType="1"/>
            </p:cNvSpPr>
            <p:nvPr/>
          </p:nvSpPr>
          <p:spPr bwMode="auto">
            <a:xfrm flipH="1">
              <a:off x="2952" y="3376"/>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32" name="Line 8"/>
            <p:cNvSpPr>
              <a:spLocks noChangeShapeType="1"/>
            </p:cNvSpPr>
            <p:nvPr/>
          </p:nvSpPr>
          <p:spPr bwMode="auto">
            <a:xfrm flipH="1">
              <a:off x="2960" y="3424"/>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33" name="Line 9"/>
            <p:cNvSpPr>
              <a:spLocks noChangeShapeType="1"/>
            </p:cNvSpPr>
            <p:nvPr/>
          </p:nvSpPr>
          <p:spPr bwMode="auto">
            <a:xfrm flipH="1">
              <a:off x="2960" y="3472"/>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34" name="Line 10"/>
            <p:cNvSpPr>
              <a:spLocks noChangeShapeType="1"/>
            </p:cNvSpPr>
            <p:nvPr/>
          </p:nvSpPr>
          <p:spPr bwMode="auto">
            <a:xfrm flipH="1">
              <a:off x="2952" y="3568"/>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35" name="Line 11"/>
            <p:cNvSpPr>
              <a:spLocks noChangeShapeType="1"/>
            </p:cNvSpPr>
            <p:nvPr/>
          </p:nvSpPr>
          <p:spPr bwMode="auto">
            <a:xfrm flipH="1">
              <a:off x="2952" y="3624"/>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36" name="Line 12"/>
            <p:cNvSpPr>
              <a:spLocks noChangeShapeType="1"/>
            </p:cNvSpPr>
            <p:nvPr/>
          </p:nvSpPr>
          <p:spPr bwMode="auto">
            <a:xfrm flipH="1">
              <a:off x="2960" y="3680"/>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37" name="Line 13"/>
            <p:cNvSpPr>
              <a:spLocks noChangeShapeType="1"/>
            </p:cNvSpPr>
            <p:nvPr/>
          </p:nvSpPr>
          <p:spPr bwMode="auto">
            <a:xfrm flipH="1">
              <a:off x="2960" y="3728"/>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grpSp>
      <p:grpSp>
        <p:nvGrpSpPr>
          <p:cNvPr id="3" name="Group 14"/>
          <p:cNvGrpSpPr>
            <a:grpSpLocks/>
          </p:cNvGrpSpPr>
          <p:nvPr/>
        </p:nvGrpSpPr>
        <p:grpSpPr bwMode="auto">
          <a:xfrm>
            <a:off x="5727700" y="4673600"/>
            <a:ext cx="101600" cy="558800"/>
            <a:chOff x="4080" y="3384"/>
            <a:chExt cx="160" cy="352"/>
          </a:xfrm>
        </p:grpSpPr>
        <p:sp>
          <p:nvSpPr>
            <p:cNvPr id="231439" name="Line 15"/>
            <p:cNvSpPr>
              <a:spLocks noChangeShapeType="1"/>
            </p:cNvSpPr>
            <p:nvPr/>
          </p:nvSpPr>
          <p:spPr bwMode="auto">
            <a:xfrm flipH="1">
              <a:off x="4080" y="3384"/>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40" name="Line 16"/>
            <p:cNvSpPr>
              <a:spLocks noChangeShapeType="1"/>
            </p:cNvSpPr>
            <p:nvPr/>
          </p:nvSpPr>
          <p:spPr bwMode="auto">
            <a:xfrm flipH="1">
              <a:off x="4088" y="3432"/>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41" name="Line 17"/>
            <p:cNvSpPr>
              <a:spLocks noChangeShapeType="1"/>
            </p:cNvSpPr>
            <p:nvPr/>
          </p:nvSpPr>
          <p:spPr bwMode="auto">
            <a:xfrm flipH="1">
              <a:off x="4088" y="3480"/>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42" name="Line 18"/>
            <p:cNvSpPr>
              <a:spLocks noChangeShapeType="1"/>
            </p:cNvSpPr>
            <p:nvPr/>
          </p:nvSpPr>
          <p:spPr bwMode="auto">
            <a:xfrm flipH="1">
              <a:off x="4080" y="3576"/>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43" name="Line 19"/>
            <p:cNvSpPr>
              <a:spLocks noChangeShapeType="1"/>
            </p:cNvSpPr>
            <p:nvPr/>
          </p:nvSpPr>
          <p:spPr bwMode="auto">
            <a:xfrm flipH="1">
              <a:off x="4080" y="3632"/>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44" name="Line 20"/>
            <p:cNvSpPr>
              <a:spLocks noChangeShapeType="1"/>
            </p:cNvSpPr>
            <p:nvPr/>
          </p:nvSpPr>
          <p:spPr bwMode="auto">
            <a:xfrm flipH="1">
              <a:off x="4088" y="3688"/>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231445" name="Line 21"/>
            <p:cNvSpPr>
              <a:spLocks noChangeShapeType="1"/>
            </p:cNvSpPr>
            <p:nvPr/>
          </p:nvSpPr>
          <p:spPr bwMode="auto">
            <a:xfrm flipH="1">
              <a:off x="4088" y="3736"/>
              <a:ext cx="152"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grpSp>
      <p:sp>
        <p:nvSpPr>
          <p:cNvPr id="231446" name="Line 22"/>
          <p:cNvSpPr>
            <a:spLocks noChangeShapeType="1"/>
          </p:cNvSpPr>
          <p:nvPr/>
        </p:nvSpPr>
        <p:spPr bwMode="auto">
          <a:xfrm flipV="1">
            <a:off x="5715000" y="4902200"/>
            <a:ext cx="449263"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pic>
        <p:nvPicPr>
          <p:cNvPr id="231448" name="Picture 24"/>
          <p:cNvPicPr>
            <a:picLocks noChangeAspect="1" noChangeArrowheads="1"/>
          </p:cNvPicPr>
          <p:nvPr/>
        </p:nvPicPr>
        <p:blipFill>
          <a:blip r:embed="rId3"/>
          <a:srcRect/>
          <a:stretch>
            <a:fillRect/>
          </a:stretch>
        </p:blipFill>
        <p:spPr bwMode="auto">
          <a:xfrm>
            <a:off x="0" y="1600200"/>
            <a:ext cx="4314825" cy="3733800"/>
          </a:xfrm>
          <a:prstGeom prst="rect">
            <a:avLst/>
          </a:prstGeom>
          <a:noFill/>
          <a:ln w="9525">
            <a:noFill/>
            <a:miter lim="800000"/>
            <a:headEnd/>
            <a:tailEnd/>
          </a:ln>
          <a:effectLst/>
        </p:spPr>
      </p:pic>
      <p:sp>
        <p:nvSpPr>
          <p:cNvPr id="231449" name="Rectangle 25"/>
          <p:cNvSpPr>
            <a:spLocks noChangeArrowheads="1"/>
          </p:cNvSpPr>
          <p:nvPr/>
        </p:nvSpPr>
        <p:spPr bwMode="auto">
          <a:xfrm>
            <a:off x="4572000" y="1638300"/>
            <a:ext cx="4572000" cy="2286000"/>
          </a:xfrm>
          <a:prstGeom prst="rect">
            <a:avLst/>
          </a:prstGeom>
          <a:noFill/>
          <a:ln w="12700" cap="sq">
            <a:noFill/>
            <a:miter lim="800000"/>
            <a:headEnd type="none" w="sm" len="sm"/>
            <a:tailEnd type="none" w="sm" len="sm"/>
          </a:ln>
          <a:effectLst/>
        </p:spPr>
        <p:txBody>
          <a:bodyPr>
            <a:prstTxWarp prst="textNoShape">
              <a:avLst/>
            </a:prstTxWarp>
            <a:spAutoFit/>
          </a:bodyPr>
          <a:lstStyle/>
          <a:p>
            <a:pPr algn="l" eaLnBrk="1" hangingPunct="1">
              <a:lnSpc>
                <a:spcPct val="100000"/>
              </a:lnSpc>
              <a:spcAft>
                <a:spcPct val="60000"/>
              </a:spcAft>
              <a:buSzPct val="55000"/>
              <a:buFont typeface="Wingdings" pitchFamily="-106" charset="2"/>
              <a:buChar char="q"/>
            </a:pPr>
            <a:r>
              <a:rPr lang="en-US" sz="2000"/>
              <a:t> The front end NINO read out a pixelated micro channel plate</a:t>
            </a:r>
          </a:p>
          <a:p>
            <a:pPr algn="l" eaLnBrk="1" hangingPunct="1">
              <a:lnSpc>
                <a:spcPct val="100000"/>
              </a:lnSpc>
              <a:spcAft>
                <a:spcPct val="60000"/>
              </a:spcAft>
              <a:buSzPct val="55000"/>
              <a:buFont typeface="Wingdings" pitchFamily="-106" charset="2"/>
              <a:buChar char="q"/>
            </a:pPr>
            <a:r>
              <a:rPr lang="en-US" sz="2000"/>
              <a:t> Signal from NINO are “time stamped” by the HPTDC</a:t>
            </a:r>
          </a:p>
          <a:p>
            <a:pPr algn="l" eaLnBrk="1" hangingPunct="1">
              <a:lnSpc>
                <a:spcPct val="100000"/>
              </a:lnSpc>
              <a:spcAft>
                <a:spcPct val="60000"/>
              </a:spcAft>
              <a:buSzPct val="55000"/>
              <a:buFont typeface="Wingdings" pitchFamily="-106" charset="2"/>
              <a:buChar char="q"/>
            </a:pPr>
            <a:r>
              <a:rPr lang="en-US" sz="2000"/>
              <a:t> Following signal processing is performed in FPGA by user</a:t>
            </a:r>
          </a:p>
        </p:txBody>
      </p:sp>
      <p:sp>
        <p:nvSpPr>
          <p:cNvPr id="231450" name="Text Box 26"/>
          <p:cNvSpPr txBox="1">
            <a:spLocks noChangeArrowheads="1"/>
          </p:cNvSpPr>
          <p:nvPr/>
        </p:nvSpPr>
        <p:spPr bwMode="auto">
          <a:xfrm>
            <a:off x="990600" y="5156200"/>
            <a:ext cx="2109788" cy="4572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l">
              <a:lnSpc>
                <a:spcPct val="100000"/>
              </a:lnSpc>
            </a:pPr>
            <a:r>
              <a:rPr lang="en-US" sz="2400" b="0"/>
              <a:t>Pixelated anodes</a:t>
            </a:r>
          </a:p>
        </p:txBody>
      </p:sp>
      <p:sp>
        <p:nvSpPr>
          <p:cNvPr id="231451" name="Rectangle 27"/>
          <p:cNvSpPr>
            <a:spLocks noChangeArrowheads="1"/>
          </p:cNvSpPr>
          <p:nvPr/>
        </p:nvSpPr>
        <p:spPr bwMode="auto">
          <a:xfrm>
            <a:off x="6164263" y="4584700"/>
            <a:ext cx="1536700" cy="685800"/>
          </a:xfrm>
          <a:prstGeom prst="rect">
            <a:avLst/>
          </a:prstGeom>
          <a:solidFill>
            <a:srgbClr val="C0C0C0">
              <a:alpha val="47000"/>
            </a:srgbClr>
          </a:solidFill>
          <a:ln w="9525">
            <a:solidFill>
              <a:schemeClr val="tx1"/>
            </a:solidFill>
            <a:miter lim="800000"/>
            <a:headEnd/>
            <a:tailEnd/>
          </a:ln>
          <a:effectLst/>
        </p:spPr>
        <p:txBody>
          <a:bodyPr wrap="none" anchor="ctr">
            <a:prstTxWarp prst="textNoShape">
              <a:avLst/>
            </a:prstTxWarp>
          </a:bodyPr>
          <a:lstStyle/>
          <a:p>
            <a:r>
              <a:rPr lang="en-US"/>
              <a:t>HPTDC</a:t>
            </a:r>
          </a:p>
        </p:txBody>
      </p:sp>
      <p:sp>
        <p:nvSpPr>
          <p:cNvPr id="231452" name="Line 28"/>
          <p:cNvSpPr>
            <a:spLocks noChangeShapeType="1"/>
          </p:cNvSpPr>
          <p:nvPr/>
        </p:nvSpPr>
        <p:spPr bwMode="auto">
          <a:xfrm flipV="1">
            <a:off x="7700963" y="4902200"/>
            <a:ext cx="449262" cy="0"/>
          </a:xfrm>
          <a:prstGeom prst="line">
            <a:avLst/>
          </a:prstGeom>
          <a:noFill/>
          <a:ln w="25400">
            <a:solidFill>
              <a:schemeClr val="tx1"/>
            </a:solidFill>
            <a:round/>
            <a:headEnd/>
            <a:tailEnd type="arrow" w="med" len="med"/>
          </a:ln>
          <a:effectLst/>
        </p:spPr>
        <p:txBody>
          <a:bodyPr wrap="none" anchor="ctr">
            <a:prstTxWarp prst="textNoShape">
              <a:avLst/>
            </a:prstTxWarp>
          </a:bodyPr>
          <a:lstStyle/>
          <a:p>
            <a:endParaRPr lang="en-US"/>
          </a:p>
        </p:txBody>
      </p:sp>
      <p:sp>
        <p:nvSpPr>
          <p:cNvPr id="231453" name="Text Box 29"/>
          <p:cNvSpPr txBox="1">
            <a:spLocks noChangeArrowheads="1"/>
          </p:cNvSpPr>
          <p:nvPr/>
        </p:nvSpPr>
        <p:spPr bwMode="auto">
          <a:xfrm>
            <a:off x="7913688" y="4718050"/>
            <a:ext cx="792162" cy="438150"/>
          </a:xfrm>
          <a:prstGeom prst="rect">
            <a:avLst/>
          </a:prstGeom>
          <a:noFill/>
          <a:ln w="9525">
            <a:noFill/>
            <a:miter lim="800000"/>
            <a:headEnd/>
            <a:tailEnd/>
          </a:ln>
          <a:effectLst/>
        </p:spPr>
        <p:txBody>
          <a:bodyPr wrap="none" lIns="18000" tIns="10800" rIns="18000" bIns="10800">
            <a:prstTxWarp prst="textNoShape">
              <a:avLst/>
            </a:prstTxWarp>
            <a:spAutoFit/>
          </a:bodyPr>
          <a:lstStyle/>
          <a:p>
            <a:r>
              <a:rPr lang="en-US"/>
              <a:t>To</a:t>
            </a:r>
          </a:p>
          <a:p>
            <a:r>
              <a:rPr lang="en-US"/>
              <a:t>computer</a:t>
            </a:r>
          </a:p>
        </p:txBody>
      </p:sp>
      <p:sp>
        <p:nvSpPr>
          <p:cNvPr id="231454" name="Rectangle 30"/>
          <p:cNvSpPr>
            <a:spLocks noGrp="1" noChangeArrowheads="1"/>
          </p:cNvSpPr>
          <p:nvPr>
            <p:ph type="title"/>
          </p:nvPr>
        </p:nvSpPr>
        <p:spPr/>
        <p:txBody>
          <a:bodyPr/>
          <a:lstStyle/>
          <a:p>
            <a:r>
              <a:rPr lang="en-US"/>
              <a:t>Single photon counting and imaging with microchannel plate</a:t>
            </a:r>
          </a:p>
        </p:txBody>
      </p:sp>
      <p:sp>
        <p:nvSpPr>
          <p:cNvPr id="4" name="Footer Placeholder 3"/>
          <p:cNvSpPr>
            <a:spLocks noGrp="1"/>
          </p:cNvSpPr>
          <p:nvPr>
            <p:ph type="ftr" sz="quarter" idx="11"/>
          </p:nvPr>
        </p:nvSpPr>
        <p:spPr/>
        <p:txBody>
          <a:bodyPr/>
          <a:lstStyle/>
          <a:p>
            <a:endParaRPr lang="en-US" sz="1400">
              <a:latin typeface="Arial" charset="0"/>
            </a:endParaRPr>
          </a:p>
        </p:txBody>
      </p:sp>
    </p:spTree>
    <p:extLst>
      <p:ext uri="{BB962C8B-B14F-4D97-AF65-F5344CB8AC3E}">
        <p14:creationId xmlns:p14="http://schemas.microsoft.com/office/powerpoint/2010/main" val="67117820"/>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imaging: Fluorescence Lifetime Imaging</a:t>
            </a:r>
            <a:endParaRPr lang="en-GB" dirty="0"/>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51</a:t>
            </a:fld>
            <a:endParaRPr lang="en-US" noProof="0"/>
          </a:p>
        </p:txBody>
      </p:sp>
      <p:sp>
        <p:nvSpPr>
          <p:cNvPr id="5" name="Footer Placeholder 4"/>
          <p:cNvSpPr>
            <a:spLocks noGrp="1"/>
          </p:cNvSpPr>
          <p:nvPr>
            <p:ph type="ftr" sz="quarter" idx="4294967295"/>
          </p:nvPr>
        </p:nvSpPr>
        <p:spPr>
          <a:xfrm>
            <a:off x="1214414" y="6215063"/>
            <a:ext cx="2895600" cy="479651"/>
          </a:xfrm>
          <a:prstGeom prst="rect">
            <a:avLst/>
          </a:prstGeom>
        </p:spPr>
        <p:txBody>
          <a:bodyPr/>
          <a:lstStyle/>
          <a:p>
            <a:endParaRPr lang="en-GB" dirty="0"/>
          </a:p>
        </p:txBody>
      </p:sp>
      <p:sp>
        <p:nvSpPr>
          <p:cNvPr id="6" name="Rectangle 3"/>
          <p:cNvSpPr>
            <a:spLocks noGrp="1" noChangeArrowheads="1"/>
          </p:cNvSpPr>
          <p:nvPr>
            <p:ph idx="1"/>
          </p:nvPr>
        </p:nvSpPr>
        <p:spPr>
          <a:xfrm>
            <a:off x="1" y="990600"/>
            <a:ext cx="4724400" cy="3932238"/>
          </a:xfrm>
        </p:spPr>
        <p:txBody>
          <a:bodyPr/>
          <a:lstStyle/>
          <a:p>
            <a:pPr>
              <a:lnSpc>
                <a:spcPct val="100000"/>
              </a:lnSpc>
            </a:pPr>
            <a:r>
              <a:rPr lang="en-US" dirty="0"/>
              <a:t>Fluorescence imaging</a:t>
            </a:r>
          </a:p>
          <a:p>
            <a:pPr lvl="1">
              <a:lnSpc>
                <a:spcPct val="100000"/>
              </a:lnSpc>
            </a:pPr>
            <a:r>
              <a:rPr lang="en-US" dirty="0"/>
              <a:t>Each visible photon quanta is detected and counted in a pixel or correlated with its time stamp</a:t>
            </a:r>
          </a:p>
          <a:p>
            <a:pPr>
              <a:lnSpc>
                <a:spcPct val="100000"/>
              </a:lnSpc>
            </a:pPr>
            <a:r>
              <a:rPr lang="en-US" dirty="0"/>
              <a:t>Single quanta detectors for visible photon</a:t>
            </a:r>
          </a:p>
          <a:p>
            <a:pPr lvl="1">
              <a:lnSpc>
                <a:spcPct val="100000"/>
              </a:lnSpc>
            </a:pPr>
            <a:r>
              <a:rPr lang="en-US" dirty="0"/>
              <a:t>Photomultiplier</a:t>
            </a:r>
          </a:p>
          <a:p>
            <a:pPr lvl="1">
              <a:lnSpc>
                <a:spcPct val="100000"/>
              </a:lnSpc>
            </a:pPr>
            <a:r>
              <a:rPr lang="en-US" dirty="0" err="1"/>
              <a:t>Microchannel</a:t>
            </a:r>
            <a:r>
              <a:rPr lang="en-US" dirty="0"/>
              <a:t> plate </a:t>
            </a:r>
          </a:p>
          <a:p>
            <a:pPr lvl="1">
              <a:lnSpc>
                <a:spcPct val="100000"/>
              </a:lnSpc>
            </a:pPr>
            <a:r>
              <a:rPr lang="en-US" dirty="0"/>
              <a:t>Hybrid Photo detector</a:t>
            </a:r>
          </a:p>
          <a:p>
            <a:pPr lvl="1">
              <a:lnSpc>
                <a:spcPct val="100000"/>
              </a:lnSpc>
            </a:pPr>
            <a:r>
              <a:rPr lang="en-US" dirty="0" smtClean="0"/>
              <a:t>Single Photon Avalanche Diode (SPAD)</a:t>
            </a:r>
          </a:p>
        </p:txBody>
      </p:sp>
      <p:pic>
        <p:nvPicPr>
          <p:cNvPr id="7" name="Picture 4"/>
          <p:cNvPicPr>
            <a:picLocks noChangeAspect="1" noChangeArrowheads="1"/>
          </p:cNvPicPr>
          <p:nvPr/>
        </p:nvPicPr>
        <p:blipFill>
          <a:blip r:embed="rId3"/>
          <a:srcRect/>
          <a:stretch>
            <a:fillRect/>
          </a:stretch>
        </p:blipFill>
        <p:spPr bwMode="auto">
          <a:xfrm>
            <a:off x="4795838" y="914400"/>
            <a:ext cx="4056062" cy="3856038"/>
          </a:xfrm>
          <a:prstGeom prst="rect">
            <a:avLst/>
          </a:prstGeom>
          <a:noFill/>
          <a:ln w="12700" cap="sq">
            <a:noFill/>
            <a:miter lim="800000"/>
            <a:headEnd type="none" w="sm" len="sm"/>
            <a:tailEnd type="none" w="sm" len="sm"/>
          </a:ln>
          <a:effectLst/>
        </p:spPr>
      </p:pic>
      <p:sp>
        <p:nvSpPr>
          <p:cNvPr id="14" name="Rectangle 3"/>
          <p:cNvSpPr txBox="1">
            <a:spLocks noChangeArrowheads="1"/>
          </p:cNvSpPr>
          <p:nvPr/>
        </p:nvSpPr>
        <p:spPr bwMode="auto">
          <a:xfrm>
            <a:off x="0" y="4465638"/>
            <a:ext cx="8206487" cy="1828800"/>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marL="87313" marR="0" lvl="0" indent="-87313" algn="l" defTabSz="914400" rtl="0" eaLnBrk="1" fontAlgn="base" latinLnBrk="0" hangingPunct="1">
              <a:lnSpc>
                <a:spcPct val="100000"/>
              </a:lnSpc>
              <a:spcBef>
                <a:spcPct val="100000"/>
              </a:spcBef>
              <a:spcAft>
                <a:spcPct val="0"/>
              </a:spcAft>
              <a:buClr>
                <a:schemeClr val="bg1"/>
              </a:buClr>
              <a:buSzPct val="25000"/>
              <a:buFont typeface="Arial Narrow" pitchFamily="34" charset="0"/>
              <a:buChar char=" "/>
              <a:tabLst/>
              <a:defRPr/>
            </a:pPr>
            <a:r>
              <a:rPr kumimoji="0" lang="en-US" sz="2000" b="1" i="1" u="none" strike="noStrike" kern="0" cap="none" spc="0" normalizeH="0" baseline="0" noProof="0" dirty="0" smtClean="0">
                <a:ln>
                  <a:noFill/>
                </a:ln>
                <a:solidFill>
                  <a:srgbClr val="1B1B51"/>
                </a:solidFill>
                <a:effectLst/>
                <a:uLnTx/>
                <a:uFillTx/>
                <a:latin typeface="+mn-lt"/>
                <a:ea typeface="+mn-ea"/>
                <a:cs typeface="+mn-cs"/>
              </a:rPr>
              <a:t>Benefits</a:t>
            </a:r>
          </a:p>
          <a:p>
            <a:pPr marL="165100" marR="0" lvl="1" indent="-163513" algn="l" defTabSz="914400" rtl="0" eaLnBrk="1" fontAlgn="base" latinLnBrk="0" hangingPunct="1">
              <a:lnSpc>
                <a:spcPct val="100000"/>
              </a:lnSpc>
              <a:spcBef>
                <a:spcPct val="55000"/>
              </a:spcBef>
              <a:spcAft>
                <a:spcPct val="0"/>
              </a:spcAft>
              <a:buClr>
                <a:srgbClr val="185598"/>
              </a:buClr>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Very sensitive to various interactions between fluorescent molecules and cell environment</a:t>
            </a:r>
          </a:p>
          <a:p>
            <a:pPr marL="165100" marR="0" lvl="1" indent="-163513" algn="l" defTabSz="914400" rtl="0" eaLnBrk="1" fontAlgn="base" latinLnBrk="0" hangingPunct="1">
              <a:lnSpc>
                <a:spcPct val="100000"/>
              </a:lnSpc>
              <a:spcBef>
                <a:spcPct val="55000"/>
              </a:spcBef>
              <a:spcAft>
                <a:spcPct val="0"/>
              </a:spcAft>
              <a:buClr>
                <a:srgbClr val="185598"/>
              </a:buClr>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Ultra-high Time Resolution - 25 </a:t>
            </a:r>
            <a:r>
              <a:rPr kumimoji="0" lang="en-US" sz="1800" b="0" i="0" u="none" strike="noStrike" kern="0" cap="none" spc="0" normalizeH="0" baseline="0" noProof="0" dirty="0" err="1" smtClean="0">
                <a:ln>
                  <a:noFill/>
                </a:ln>
                <a:solidFill>
                  <a:schemeClr val="tx1"/>
                </a:solidFill>
                <a:effectLst/>
                <a:uLnTx/>
                <a:uFillTx/>
                <a:latin typeface="+mn-lt"/>
              </a:rPr>
              <a:t>ps</a:t>
            </a:r>
            <a:endParaRPr kumimoji="0" lang="en-US" sz="1800" b="0" i="0" u="none" strike="noStrike" kern="0" cap="none" spc="0" normalizeH="0" baseline="0" noProof="0" dirty="0" smtClean="0">
              <a:ln>
                <a:noFill/>
              </a:ln>
              <a:solidFill>
                <a:schemeClr val="tx1"/>
              </a:solidFill>
              <a:effectLst/>
              <a:uLnTx/>
              <a:uFillTx/>
              <a:latin typeface="+mn-lt"/>
            </a:endParaRPr>
          </a:p>
          <a:p>
            <a:pPr marL="165100" marR="0" lvl="1" indent="-163513" algn="l" defTabSz="914400" rtl="0" eaLnBrk="1" fontAlgn="base" latinLnBrk="0" hangingPunct="1">
              <a:lnSpc>
                <a:spcPct val="100000"/>
              </a:lnSpc>
              <a:spcBef>
                <a:spcPct val="55000"/>
              </a:spcBef>
              <a:spcAft>
                <a:spcPct val="0"/>
              </a:spcAft>
              <a:buClr>
                <a:srgbClr val="185598"/>
              </a:buClr>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Ultra-High Sensitivity - down to the single photon level</a:t>
            </a:r>
          </a:p>
        </p:txBody>
      </p:sp>
    </p:spTree>
    <p:extLst>
      <p:ext uri="{BB962C8B-B14F-4D97-AF65-F5344CB8AC3E}">
        <p14:creationId xmlns:p14="http://schemas.microsoft.com/office/powerpoint/2010/main" val="103324162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8048CF52-B16B-48D1-8C91-8C6A957A5BC2}" type="slidenum">
              <a:rPr lang="en-US"/>
              <a:pPr>
                <a:defRPr/>
              </a:pPr>
              <a:t>52</a:t>
            </a:fld>
            <a:endParaRPr lang="en-US" dirty="0"/>
          </a:p>
        </p:txBody>
      </p:sp>
      <p:sp>
        <p:nvSpPr>
          <p:cNvPr id="267267" name="Rectangle 2"/>
          <p:cNvSpPr>
            <a:spLocks noGrp="1" noChangeArrowheads="1"/>
          </p:cNvSpPr>
          <p:nvPr>
            <p:ph type="title" idx="4294967295"/>
          </p:nvPr>
        </p:nvSpPr>
        <p:spPr>
          <a:xfrm>
            <a:off x="0" y="76200"/>
            <a:ext cx="8229600" cy="663575"/>
          </a:xfrm>
        </p:spPr>
        <p:txBody>
          <a:bodyPr lIns="91440" tIns="45720" rIns="91440" bIns="45720"/>
          <a:lstStyle/>
          <a:p>
            <a:pPr eaLnBrk="1" hangingPunct="1"/>
            <a:r>
              <a:rPr lang="fr-CH" sz="3800" b="0">
                <a:solidFill>
                  <a:srgbClr val="1B1B51"/>
                </a:solidFill>
              </a:rPr>
              <a:t>Conclusions</a:t>
            </a:r>
            <a:endParaRPr lang="en-US" sz="3800" b="0">
              <a:solidFill>
                <a:srgbClr val="1B1B51"/>
              </a:solidFill>
            </a:endParaRPr>
          </a:p>
        </p:txBody>
      </p:sp>
      <p:sp>
        <p:nvSpPr>
          <p:cNvPr id="1379331" name="Rectangle 3"/>
          <p:cNvSpPr>
            <a:spLocks noGrp="1" noChangeArrowheads="1"/>
          </p:cNvSpPr>
          <p:nvPr>
            <p:ph type="body" idx="4294967295"/>
          </p:nvPr>
        </p:nvSpPr>
        <p:spPr>
          <a:xfrm>
            <a:off x="457200" y="917575"/>
            <a:ext cx="8229600" cy="5230813"/>
          </a:xfrm>
        </p:spPr>
        <p:txBody>
          <a:bodyPr lIns="91440" tIns="45720" rIns="91440" bIns="45720"/>
          <a:lstStyle/>
          <a:p>
            <a:pPr eaLnBrk="1" hangingPunct="1">
              <a:lnSpc>
                <a:spcPct val="90000"/>
              </a:lnSpc>
            </a:pPr>
            <a:r>
              <a:rPr lang="en-GB" sz="2400"/>
              <a:t>Basic research has a strong impact on technology developments and innovation</a:t>
            </a:r>
          </a:p>
          <a:p>
            <a:pPr eaLnBrk="1" hangingPunct="1">
              <a:lnSpc>
                <a:spcPct val="90000"/>
              </a:lnSpc>
            </a:pPr>
            <a:r>
              <a:rPr lang="en-GB" sz="2400"/>
              <a:t>Technology developed for science have major repercussions on the global community</a:t>
            </a:r>
          </a:p>
          <a:p>
            <a:pPr eaLnBrk="1" hangingPunct="1">
              <a:lnSpc>
                <a:spcPct val="90000"/>
              </a:lnSpc>
            </a:pPr>
            <a:r>
              <a:rPr lang="en-GB" sz="2400"/>
              <a:t>Technology developed for science is a source for Industry that leads to important business prospects</a:t>
            </a:r>
          </a:p>
          <a:p>
            <a:pPr eaLnBrk="1" hangingPunct="1">
              <a:lnSpc>
                <a:spcPct val="90000"/>
              </a:lnSpc>
            </a:pPr>
            <a:r>
              <a:rPr lang="en-GB" sz="2400"/>
              <a:t>Fundamental science accelerates the industrial process and improves daily life  </a:t>
            </a:r>
          </a:p>
          <a:p>
            <a:pPr eaLnBrk="1" hangingPunct="1">
              <a:lnSpc>
                <a:spcPct val="90000"/>
              </a:lnSpc>
            </a:pPr>
            <a:r>
              <a:rPr lang="en-GB" sz="2400"/>
              <a:t>Many issues, including funding are limiting the impact of public research to industry and society</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514350"/>
          </a:xfrm>
        </p:spPr>
        <p:txBody>
          <a:bodyPr/>
          <a:lstStyle/>
          <a:p>
            <a:r>
              <a:rPr lang="en-GB" dirty="0" smtClean="0"/>
              <a:t>Fundamental research and its impact on society</a:t>
            </a:r>
            <a:endParaRPr lang="en-GB" dirty="0"/>
          </a:p>
        </p:txBody>
      </p:sp>
      <p:sp>
        <p:nvSpPr>
          <p:cNvPr id="3" name="Content Placeholder 2"/>
          <p:cNvSpPr>
            <a:spLocks noGrp="1"/>
          </p:cNvSpPr>
          <p:nvPr>
            <p:ph idx="1"/>
          </p:nvPr>
        </p:nvSpPr>
        <p:spPr>
          <a:xfrm>
            <a:off x="315913" y="838200"/>
            <a:ext cx="8672512" cy="5257800"/>
          </a:xfrm>
        </p:spPr>
        <p:txBody>
          <a:bodyPr/>
          <a:lstStyle/>
          <a:p>
            <a:r>
              <a:rPr lang="en-GB" dirty="0" smtClean="0"/>
              <a:t>Research results have contributed to the development of major applications that strongly impacted society</a:t>
            </a:r>
          </a:p>
          <a:p>
            <a:pPr lvl="1"/>
            <a:r>
              <a:rPr lang="en-GB" dirty="0" smtClean="0"/>
              <a:t>Health: Devices to assist clinicians in diagnostic and therapy</a:t>
            </a:r>
          </a:p>
          <a:p>
            <a:pPr lvl="1"/>
            <a:r>
              <a:rPr lang="en-GB" dirty="0" smtClean="0"/>
              <a:t>Information and Communication Technology: WWW, A fundamental change in dealing with digital information</a:t>
            </a:r>
          </a:p>
          <a:p>
            <a:r>
              <a:rPr lang="en-US" dirty="0" smtClean="0"/>
              <a:t>Technology</a:t>
            </a:r>
            <a:r>
              <a:rPr lang="en-GB" dirty="0" smtClean="0"/>
              <a:t> developments motivated by the current research programme can help society meet challenges</a:t>
            </a:r>
          </a:p>
          <a:p>
            <a:pPr lvl="1"/>
            <a:r>
              <a:rPr lang="en-GB" dirty="0" smtClean="0"/>
              <a:t>Health</a:t>
            </a:r>
          </a:p>
          <a:p>
            <a:pPr lvl="2"/>
            <a:r>
              <a:rPr lang="en-GB" dirty="0" smtClean="0"/>
              <a:t>Defeating cancer </a:t>
            </a:r>
          </a:p>
          <a:p>
            <a:pPr lvl="1"/>
            <a:r>
              <a:rPr lang="en-GB" dirty="0" smtClean="0"/>
              <a:t>Molecular biology</a:t>
            </a:r>
          </a:p>
          <a:p>
            <a:pPr lvl="2"/>
            <a:r>
              <a:rPr lang="en-GB" dirty="0" smtClean="0"/>
              <a:t>Providing biologist an insight on the fundamental mechanisms of Life </a:t>
            </a:r>
          </a:p>
          <a:p>
            <a:pPr lvl="1"/>
            <a:r>
              <a:rPr lang="en-GB" dirty="0" smtClean="0"/>
              <a:t>Information society</a:t>
            </a:r>
          </a:p>
          <a:p>
            <a:pPr lvl="2"/>
            <a:r>
              <a:rPr lang="en-GB" dirty="0" smtClean="0"/>
              <a:t>The seed of </a:t>
            </a:r>
            <a:r>
              <a:rPr lang="en-GB" dirty="0" err="1" smtClean="0"/>
              <a:t>IT’s</a:t>
            </a:r>
            <a:r>
              <a:rPr lang="en-GB" dirty="0" smtClean="0"/>
              <a:t> next generation</a:t>
            </a:r>
          </a:p>
          <a:p>
            <a:pPr lvl="1"/>
            <a:r>
              <a:rPr lang="en-GB" dirty="0" smtClean="0"/>
              <a:t>Sustainable energy and environment</a:t>
            </a:r>
          </a:p>
          <a:p>
            <a:pPr lvl="2"/>
            <a:r>
              <a:rPr lang="en-GB" dirty="0" smtClean="0"/>
              <a:t>Improved energy collection production and management</a:t>
            </a:r>
          </a:p>
        </p:txBody>
      </p:sp>
      <p:sp>
        <p:nvSpPr>
          <p:cNvPr id="4" name="Slide Number Placeholder 3"/>
          <p:cNvSpPr>
            <a:spLocks noGrp="1"/>
          </p:cNvSpPr>
          <p:nvPr>
            <p:ph type="sldNum" sz="quarter" idx="11"/>
          </p:nvPr>
        </p:nvSpPr>
        <p:spPr/>
        <p:txBody>
          <a:bodyPr/>
          <a:lstStyle/>
          <a:p>
            <a:pPr>
              <a:defRPr/>
            </a:pPr>
            <a:fld id="{AC1CE3F7-31BF-490B-BFAA-FB5F435B80E9}" type="slidenum">
              <a:rPr lang="en-US" smtClean="0"/>
              <a:pPr>
                <a:defRPr/>
              </a:pPr>
              <a:t>6</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4294967295"/>
          </p:nvPr>
        </p:nvSpPr>
        <p:spPr>
          <a:xfrm>
            <a:off x="8305800" y="6477000"/>
            <a:ext cx="485775" cy="103187"/>
          </a:xfrm>
          <a:prstGeom prst="rect">
            <a:avLst/>
          </a:prstGeom>
        </p:spPr>
        <p:txBody>
          <a:bodyPr/>
          <a:lstStyle/>
          <a:p>
            <a:pPr>
              <a:defRPr/>
            </a:pPr>
            <a:fld id="{DF1C028C-EAD5-49D5-8DAB-E59CBFCAD83E}" type="slidenum">
              <a:rPr lang="en-US"/>
              <a:pPr>
                <a:defRPr/>
              </a:pPr>
              <a:t>7</a:t>
            </a:fld>
            <a:endParaRPr lang="en-US" dirty="0"/>
          </a:p>
        </p:txBody>
      </p:sp>
      <p:grpSp>
        <p:nvGrpSpPr>
          <p:cNvPr id="2" name="Group 13"/>
          <p:cNvGrpSpPr>
            <a:grpSpLocks/>
          </p:cNvGrpSpPr>
          <p:nvPr/>
        </p:nvGrpSpPr>
        <p:grpSpPr bwMode="auto">
          <a:xfrm>
            <a:off x="0" y="1405493"/>
            <a:ext cx="7059613" cy="904875"/>
            <a:chOff x="0" y="834402"/>
            <a:chExt cx="7060376" cy="904875"/>
          </a:xfrm>
        </p:grpSpPr>
        <p:pic>
          <p:nvPicPr>
            <p:cNvPr id="147461" name="Picture 6" descr="CERNLogo original"/>
            <p:cNvPicPr>
              <a:picLocks noChangeAspect="1" noChangeArrowheads="1"/>
            </p:cNvPicPr>
            <p:nvPr/>
          </p:nvPicPr>
          <p:blipFill>
            <a:blip r:embed="rId3"/>
            <a:srcRect/>
            <a:stretch>
              <a:fillRect/>
            </a:stretch>
          </p:blipFill>
          <p:spPr bwMode="auto">
            <a:xfrm>
              <a:off x="6155501" y="834402"/>
              <a:ext cx="904875" cy="904875"/>
            </a:xfrm>
            <a:prstGeom prst="rect">
              <a:avLst/>
            </a:prstGeom>
            <a:noFill/>
            <a:ln w="9525">
              <a:noFill/>
              <a:miter lim="800000"/>
              <a:headEnd/>
              <a:tailEnd/>
            </a:ln>
          </p:spPr>
        </p:pic>
        <p:sp>
          <p:nvSpPr>
            <p:cNvPr id="147462" name="Rectangle 4"/>
            <p:cNvSpPr>
              <a:spLocks noChangeArrowheads="1"/>
            </p:cNvSpPr>
            <p:nvPr/>
          </p:nvSpPr>
          <p:spPr bwMode="auto">
            <a:xfrm>
              <a:off x="459551" y="1061415"/>
              <a:ext cx="5695950" cy="387350"/>
            </a:xfrm>
            <a:prstGeom prst="rect">
              <a:avLst/>
            </a:prstGeom>
            <a:solidFill>
              <a:srgbClr val="99CCFF"/>
            </a:solidFill>
            <a:ln w="22225" algn="ctr">
              <a:solidFill>
                <a:srgbClr val="7D8DB8"/>
              </a:solidFill>
              <a:miter lim="800000"/>
              <a:headEnd/>
              <a:tailEnd/>
            </a:ln>
          </p:spPr>
          <p:txBody>
            <a:bodyPr wrap="none" anchor="ctr"/>
            <a:lstStyle/>
            <a:p>
              <a:endParaRPr lang="en-US"/>
            </a:p>
          </p:txBody>
        </p:sp>
        <p:cxnSp>
          <p:nvCxnSpPr>
            <p:cNvPr id="147463" name="Straight Connector 16"/>
            <p:cNvCxnSpPr>
              <a:cxnSpLocks noChangeShapeType="1"/>
            </p:cNvCxnSpPr>
            <p:nvPr/>
          </p:nvCxnSpPr>
          <p:spPr bwMode="auto">
            <a:xfrm>
              <a:off x="0" y="1285860"/>
              <a:ext cx="459551" cy="1588"/>
            </a:xfrm>
            <a:prstGeom prst="line">
              <a:avLst/>
            </a:prstGeom>
            <a:noFill/>
            <a:ln w="9525" algn="ctr">
              <a:noFill/>
              <a:round/>
              <a:headEnd/>
              <a:tailEnd/>
            </a:ln>
          </p:spPr>
        </p:cxnSp>
        <p:cxnSp>
          <p:nvCxnSpPr>
            <p:cNvPr id="147464" name="Straight Connector 17"/>
            <p:cNvCxnSpPr>
              <a:cxnSpLocks noChangeShapeType="1"/>
            </p:cNvCxnSpPr>
            <p:nvPr/>
          </p:nvCxnSpPr>
          <p:spPr bwMode="auto">
            <a:xfrm rot="5400000">
              <a:off x="-50037" y="1255090"/>
              <a:ext cx="387350" cy="1588"/>
            </a:xfrm>
            <a:prstGeom prst="line">
              <a:avLst/>
            </a:prstGeom>
            <a:noFill/>
            <a:ln w="9525" algn="ctr">
              <a:noFill/>
              <a:round/>
              <a:headEnd/>
              <a:tailEnd/>
            </a:ln>
          </p:spPr>
        </p:cxnSp>
      </p:grpSp>
      <p:sp>
        <p:nvSpPr>
          <p:cNvPr id="147458" name="Rectangle 2"/>
          <p:cNvSpPr>
            <a:spLocks noGrp="1" noChangeArrowheads="1"/>
          </p:cNvSpPr>
          <p:nvPr>
            <p:ph type="title"/>
          </p:nvPr>
        </p:nvSpPr>
        <p:spPr/>
        <p:txBody>
          <a:bodyPr/>
          <a:lstStyle/>
          <a:p>
            <a:r>
              <a:rPr lang="en-US"/>
              <a:t>Index</a:t>
            </a:r>
          </a:p>
        </p:txBody>
      </p:sp>
      <p:sp>
        <p:nvSpPr>
          <p:cNvPr id="147459" name="Rectangle 3"/>
          <p:cNvSpPr>
            <a:spLocks noGrp="1" noChangeArrowheads="1"/>
          </p:cNvSpPr>
          <p:nvPr>
            <p:ph type="body" idx="1"/>
          </p:nvPr>
        </p:nvSpPr>
        <p:spPr/>
        <p:txBody>
          <a:bodyPr/>
          <a:lstStyle/>
          <a:p>
            <a:r>
              <a:rPr lang="en-US" dirty="0"/>
              <a:t>CERN &amp; fundamental research characteristics</a:t>
            </a:r>
          </a:p>
          <a:p>
            <a:r>
              <a:rPr lang="en-US" dirty="0"/>
              <a:t>Research results for health that strongly impacted society</a:t>
            </a:r>
          </a:p>
          <a:p>
            <a:r>
              <a:rPr lang="en-US" dirty="0"/>
              <a:t>How research can help society meet challenges ahead</a:t>
            </a:r>
          </a:p>
          <a:p>
            <a:pPr lvl="1"/>
            <a:r>
              <a:rPr lang="en-US" dirty="0"/>
              <a:t>Health</a:t>
            </a:r>
          </a:p>
          <a:p>
            <a:pPr lvl="1"/>
            <a:r>
              <a:rPr lang="en-US" dirty="0"/>
              <a:t>Molecular biology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and Medicine : a century of collaboration</a:t>
            </a:r>
            <a:endParaRPr lang="en-US" dirty="0"/>
          </a:p>
        </p:txBody>
      </p:sp>
      <p:sp>
        <p:nvSpPr>
          <p:cNvPr id="3" name="Content Placeholder 2"/>
          <p:cNvSpPr>
            <a:spLocks noGrp="1"/>
          </p:cNvSpPr>
          <p:nvPr>
            <p:ph idx="1"/>
          </p:nvPr>
        </p:nvSpPr>
        <p:spPr/>
        <p:txBody>
          <a:bodyPr/>
          <a:lstStyle/>
          <a:p>
            <a:pPr algn="ctr"/>
            <a:r>
              <a:rPr lang="en-US" dirty="0" smtClean="0"/>
              <a:t>Technology and instrumentation for diagnosis and treatment:</a:t>
            </a:r>
          </a:p>
        </p:txBody>
      </p:sp>
      <p:sp>
        <p:nvSpPr>
          <p:cNvPr id="4" name="Slide Number Placeholder 3"/>
          <p:cNvSpPr>
            <a:spLocks noGrp="1"/>
          </p:cNvSpPr>
          <p:nvPr>
            <p:ph type="sldNum" sz="quarter" idx="11"/>
          </p:nvPr>
        </p:nvSpPr>
        <p:spPr/>
        <p:txBody>
          <a:bodyPr/>
          <a:lstStyle/>
          <a:p>
            <a:pPr>
              <a:defRPr/>
            </a:pPr>
            <a:fld id="{B5BDDAC2-F73E-428F-8E71-3E060AF0914D}" type="slidenum">
              <a:rPr lang="en-US" noProof="0" smtClean="0"/>
              <a:pPr>
                <a:defRPr/>
              </a:pPr>
              <a:t>8</a:t>
            </a:fld>
            <a:endParaRPr lang="en-US" noProof="0"/>
          </a:p>
        </p:txBody>
      </p:sp>
      <p:graphicFrame>
        <p:nvGraphicFramePr>
          <p:cNvPr id="6" name="Diagram 5"/>
          <p:cNvGraphicFramePr/>
          <p:nvPr/>
        </p:nvGraphicFramePr>
        <p:xfrm>
          <a:off x="1295400" y="1143000"/>
          <a:ext cx="5562600" cy="355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4" descr="Roentgen-x-ray-von-kollikers-hand"/>
          <p:cNvPicPr>
            <a:picLocks noChangeAspect="1" noChangeArrowheads="1"/>
          </p:cNvPicPr>
          <p:nvPr/>
        </p:nvPicPr>
        <p:blipFill>
          <a:blip r:embed="rId9" cstate="print"/>
          <a:srcRect/>
          <a:stretch>
            <a:fillRect/>
          </a:stretch>
        </p:blipFill>
        <p:spPr bwMode="auto">
          <a:xfrm>
            <a:off x="990600" y="1752947"/>
            <a:ext cx="1265863" cy="1904653"/>
          </a:xfrm>
          <a:prstGeom prst="rect">
            <a:avLst/>
          </a:prstGeom>
          <a:noFill/>
        </p:spPr>
      </p:pic>
      <p:graphicFrame>
        <p:nvGraphicFramePr>
          <p:cNvPr id="133122" name="Object 4"/>
          <p:cNvGraphicFramePr>
            <a:graphicFrameLocks noChangeAspect="1"/>
          </p:cNvGraphicFramePr>
          <p:nvPr/>
        </p:nvGraphicFramePr>
        <p:xfrm>
          <a:off x="5715000" y="1665288"/>
          <a:ext cx="3332163" cy="1782762"/>
        </p:xfrm>
        <a:graphic>
          <a:graphicData uri="http://schemas.openxmlformats.org/presentationml/2006/ole">
            <mc:AlternateContent xmlns:mc="http://schemas.openxmlformats.org/markup-compatibility/2006">
              <mc:Choice xmlns:v="urn:schemas-microsoft-com:vml" Requires="v">
                <p:oleObj spid="_x0000_s92191" name="Document" r:id="rId10" imgW="6972300" imgH="3492500" progId="Word.Document.8">
                  <p:embed/>
                </p:oleObj>
              </mc:Choice>
              <mc:Fallback>
                <p:oleObj name="Document" r:id="rId10" imgW="6972300" imgH="3492500" progId="Word.Document.8">
                  <p:embed/>
                  <p:pic>
                    <p:nvPicPr>
                      <p:cNvPr id="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00" y="1665288"/>
                        <a:ext cx="3332163" cy="1782762"/>
                      </a:xfrm>
                      <a:prstGeom prst="rect">
                        <a:avLst/>
                      </a:prstGeom>
                      <a:noFill/>
                      <a:ln w="12700">
                        <a:solidFill>
                          <a:schemeClr val="bg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5" name="Picture 34" descr="Bragg-3D-Mitsubishi"/>
          <p:cNvPicPr>
            <a:picLocks noChangeAspect="1" noChangeArrowheads="1"/>
          </p:cNvPicPr>
          <p:nvPr/>
        </p:nvPicPr>
        <p:blipFill>
          <a:blip r:embed="rId12"/>
          <a:srcRect/>
          <a:stretch>
            <a:fillRect/>
          </a:stretch>
        </p:blipFill>
        <p:spPr bwMode="auto">
          <a:xfrm>
            <a:off x="2590800" y="4678680"/>
            <a:ext cx="3051048" cy="217932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9"/>
          <p:cNvGrpSpPr>
            <a:grpSpLocks/>
          </p:cNvGrpSpPr>
          <p:nvPr/>
        </p:nvGrpSpPr>
        <p:grpSpPr bwMode="auto">
          <a:xfrm>
            <a:off x="5621946" y="42792"/>
            <a:ext cx="3518520" cy="2887960"/>
            <a:chOff x="606" y="636"/>
            <a:chExt cx="3968" cy="3081"/>
          </a:xfrm>
        </p:grpSpPr>
        <p:pic>
          <p:nvPicPr>
            <p:cNvPr id="48" name="Picture 10" descr="figure"/>
            <p:cNvPicPr>
              <a:picLocks noChangeAspect="1" noChangeArrowheads="1"/>
            </p:cNvPicPr>
            <p:nvPr/>
          </p:nvPicPr>
          <p:blipFill>
            <a:blip r:embed="rId4"/>
            <a:srcRect/>
            <a:stretch>
              <a:fillRect/>
            </a:stretch>
          </p:blipFill>
          <p:spPr bwMode="auto">
            <a:xfrm>
              <a:off x="606" y="636"/>
              <a:ext cx="3968" cy="3081"/>
            </a:xfrm>
            <a:prstGeom prst="rect">
              <a:avLst/>
            </a:prstGeom>
            <a:noFill/>
            <a:ln w="9525">
              <a:noFill/>
              <a:miter lim="800000"/>
              <a:headEnd/>
              <a:tailEnd/>
            </a:ln>
          </p:spPr>
        </p:pic>
        <p:sp>
          <p:nvSpPr>
            <p:cNvPr id="49" name="Text Box 11"/>
            <p:cNvSpPr txBox="1">
              <a:spLocks noChangeArrowheads="1"/>
            </p:cNvSpPr>
            <p:nvPr/>
          </p:nvSpPr>
          <p:spPr bwMode="auto">
            <a:xfrm>
              <a:off x="3357" y="3465"/>
              <a:ext cx="992" cy="202"/>
            </a:xfrm>
            <a:prstGeom prst="rect">
              <a:avLst/>
            </a:prstGeom>
            <a:noFill/>
            <a:ln w="9525">
              <a:noFill/>
              <a:miter lim="800000"/>
              <a:headEnd/>
              <a:tailEnd/>
            </a:ln>
          </p:spPr>
          <p:txBody>
            <a:bodyPr wrap="none">
              <a:spAutoFit/>
            </a:bodyPr>
            <a:lstStyle/>
            <a:p>
              <a:pPr algn="r"/>
              <a:r>
                <a:rPr lang="en-GB" sz="1000" b="1">
                  <a:solidFill>
                    <a:schemeClr val="bg1"/>
                  </a:solidFill>
                  <a:latin typeface="Calibri" pitchFamily="34" charset="0"/>
                </a:rPr>
                <a:t>Courtesy of IBA</a:t>
              </a:r>
            </a:p>
          </p:txBody>
        </p:sp>
      </p:grpSp>
      <p:sp>
        <p:nvSpPr>
          <p:cNvPr id="2" name="Title 1"/>
          <p:cNvSpPr>
            <a:spLocks noGrp="1"/>
          </p:cNvSpPr>
          <p:nvPr>
            <p:ph type="title"/>
          </p:nvPr>
        </p:nvSpPr>
        <p:spPr/>
        <p:txBody>
          <a:bodyPr/>
          <a:lstStyle/>
          <a:p>
            <a:r>
              <a:rPr lang="fr-CH" sz="3200" dirty="0" smtClean="0"/>
              <a:t>Hadron </a:t>
            </a:r>
            <a:r>
              <a:rPr lang="fr-CH" sz="3200" dirty="0" err="1" smtClean="0"/>
              <a:t>Therapy</a:t>
            </a:r>
            <a:endParaRPr lang="en-GB" sz="3200" dirty="0"/>
          </a:p>
        </p:txBody>
      </p:sp>
      <p:grpSp>
        <p:nvGrpSpPr>
          <p:cNvPr id="16" name="Group 3"/>
          <p:cNvGrpSpPr>
            <a:grpSpLocks/>
          </p:cNvGrpSpPr>
          <p:nvPr/>
        </p:nvGrpSpPr>
        <p:grpSpPr bwMode="auto">
          <a:xfrm>
            <a:off x="1656183" y="834926"/>
            <a:ext cx="4320480" cy="1755874"/>
            <a:chOff x="1497" y="459"/>
            <a:chExt cx="4037" cy="1419"/>
          </a:xfrm>
        </p:grpSpPr>
        <p:graphicFrame>
          <p:nvGraphicFramePr>
            <p:cNvPr id="17" name="Object 4"/>
            <p:cNvGraphicFramePr>
              <a:graphicFrameLocks noChangeAspect="1"/>
            </p:cNvGraphicFramePr>
            <p:nvPr/>
          </p:nvGraphicFramePr>
          <p:xfrm>
            <a:off x="1506" y="459"/>
            <a:ext cx="4028" cy="1419"/>
          </p:xfrm>
          <a:graphic>
            <a:graphicData uri="http://schemas.openxmlformats.org/presentationml/2006/ole">
              <mc:AlternateContent xmlns:mc="http://schemas.openxmlformats.org/markup-compatibility/2006">
                <mc:Choice xmlns:v="urn:schemas-microsoft-com:vml" Requires="v">
                  <p:oleObj spid="_x0000_s1040" name="Bitmap Image" r:id="rId5" imgW="7000000" imgH="2657846" progId="">
                    <p:embed/>
                  </p:oleObj>
                </mc:Choice>
                <mc:Fallback>
                  <p:oleObj name="Bitmap Image" r:id="rId5" imgW="7000000" imgH="2657846"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b="7225"/>
                        <a:stretch>
                          <a:fillRect/>
                        </a:stretch>
                      </p:blipFill>
                      <p:spPr bwMode="auto">
                        <a:xfrm>
                          <a:off x="1506" y="459"/>
                          <a:ext cx="4028" cy="1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FF66"/>
                              </a:solidFill>
                              <a:miter lim="800000"/>
                              <a:headEnd/>
                              <a:tailEnd/>
                            </a14:hiddenLine>
                          </a:ext>
                        </a:extLst>
                      </p:spPr>
                    </p:pic>
                  </p:oleObj>
                </mc:Fallback>
              </mc:AlternateContent>
            </a:graphicData>
          </a:graphic>
        </p:graphicFrame>
        <p:sp>
          <p:nvSpPr>
            <p:cNvPr id="18" name="Line 5"/>
            <p:cNvSpPr>
              <a:spLocks noChangeShapeType="1"/>
            </p:cNvSpPr>
            <p:nvPr/>
          </p:nvSpPr>
          <p:spPr bwMode="auto">
            <a:xfrm>
              <a:off x="1497" y="731"/>
              <a:ext cx="2939" cy="0"/>
            </a:xfrm>
            <a:prstGeom prst="line">
              <a:avLst/>
            </a:prstGeom>
            <a:noFill/>
            <a:ln w="6350">
              <a:solidFill>
                <a:srgbClr val="FFFF66"/>
              </a:solidFill>
              <a:round/>
              <a:headEnd type="triangle" w="med" len="med"/>
              <a:tailEnd type="triangle" w="med" len="med"/>
            </a:ln>
            <a:effectLst/>
          </p:spPr>
          <p:txBody>
            <a:bodyPr>
              <a:spAutoFit/>
            </a:bodyPr>
            <a:lstStyle/>
            <a:p>
              <a:endParaRPr lang="en-GB"/>
            </a:p>
          </p:txBody>
        </p:sp>
        <p:sp>
          <p:nvSpPr>
            <p:cNvPr id="19" name="Text Box 6"/>
            <p:cNvSpPr txBox="1">
              <a:spLocks noChangeArrowheads="1"/>
            </p:cNvSpPr>
            <p:nvPr/>
          </p:nvSpPr>
          <p:spPr bwMode="auto">
            <a:xfrm>
              <a:off x="1534" y="1412"/>
              <a:ext cx="1784" cy="438"/>
            </a:xfrm>
            <a:prstGeom prst="rect">
              <a:avLst/>
            </a:prstGeom>
            <a:noFill/>
            <a:ln w="28575">
              <a:noFill/>
              <a:miter lim="800000"/>
              <a:headEnd/>
              <a:tailEnd/>
            </a:ln>
            <a:effectLst/>
          </p:spPr>
          <p:txBody>
            <a:bodyPr wrap="none">
              <a:spAutoFit/>
            </a:bodyPr>
            <a:lstStyle/>
            <a:p>
              <a:pPr algn="ctr">
                <a:spcBef>
                  <a:spcPct val="25000"/>
                </a:spcBef>
              </a:pPr>
              <a:r>
                <a:rPr lang="en-US" sz="1600" b="1" dirty="0">
                  <a:solidFill>
                    <a:schemeClr val="folHlink"/>
                  </a:solidFill>
                  <a:latin typeface="Arial" charset="0"/>
                </a:rPr>
                <a:t>charged </a:t>
              </a:r>
              <a:r>
                <a:rPr lang="en-US" sz="1600" b="1" dirty="0" err="1">
                  <a:solidFill>
                    <a:schemeClr val="folHlink"/>
                  </a:solidFill>
                  <a:latin typeface="Arial" charset="0"/>
                </a:rPr>
                <a:t>hadron</a:t>
              </a:r>
              <a:r>
                <a:rPr lang="en-US" sz="1600" b="1" dirty="0">
                  <a:solidFill>
                    <a:schemeClr val="folHlink"/>
                  </a:solidFill>
                  <a:latin typeface="Arial" charset="0"/>
                </a:rPr>
                <a:t> beam</a:t>
              </a:r>
            </a:p>
            <a:p>
              <a:pPr algn="ctr">
                <a:spcBef>
                  <a:spcPct val="25000"/>
                </a:spcBef>
              </a:pPr>
              <a:r>
                <a:rPr lang="en-US" sz="1600" b="1" dirty="0">
                  <a:solidFill>
                    <a:schemeClr val="folHlink"/>
                  </a:solidFill>
                  <a:latin typeface="Arial" charset="0"/>
                </a:rPr>
                <a:t>that loses energy in matter</a:t>
              </a:r>
              <a:endParaRPr lang="en-US" sz="1400" b="1" dirty="0">
                <a:solidFill>
                  <a:schemeClr val="folHlink"/>
                </a:solidFill>
                <a:latin typeface="Arial" charset="0"/>
              </a:endParaRPr>
            </a:p>
          </p:txBody>
        </p:sp>
        <p:sp>
          <p:nvSpPr>
            <p:cNvPr id="20" name="Text Box 7"/>
            <p:cNvSpPr txBox="1">
              <a:spLocks noChangeArrowheads="1"/>
            </p:cNvSpPr>
            <p:nvPr/>
          </p:nvSpPr>
          <p:spPr bwMode="auto">
            <a:xfrm>
              <a:off x="2500" y="528"/>
              <a:ext cx="489" cy="229"/>
            </a:xfrm>
            <a:prstGeom prst="rect">
              <a:avLst/>
            </a:prstGeom>
            <a:noFill/>
            <a:ln w="28575">
              <a:noFill/>
              <a:miter lim="800000"/>
              <a:headEnd/>
              <a:tailEnd/>
            </a:ln>
            <a:effectLst/>
          </p:spPr>
          <p:txBody>
            <a:bodyPr wrap="none">
              <a:spAutoFit/>
            </a:bodyPr>
            <a:lstStyle/>
            <a:p>
              <a:pPr algn="ctr">
                <a:spcBef>
                  <a:spcPct val="50000"/>
                </a:spcBef>
              </a:pPr>
              <a:r>
                <a:rPr lang="en-US" sz="1600" b="1">
                  <a:solidFill>
                    <a:schemeClr val="folHlink"/>
                  </a:solidFill>
                  <a:latin typeface="Arial" charset="0"/>
                </a:rPr>
                <a:t>28 cm</a:t>
              </a:r>
            </a:p>
          </p:txBody>
        </p:sp>
        <p:sp>
          <p:nvSpPr>
            <p:cNvPr id="21" name="Text Box 8"/>
            <p:cNvSpPr txBox="1">
              <a:spLocks noChangeArrowheads="1"/>
            </p:cNvSpPr>
            <p:nvPr/>
          </p:nvSpPr>
          <p:spPr bwMode="auto">
            <a:xfrm>
              <a:off x="4843" y="709"/>
              <a:ext cx="568" cy="478"/>
            </a:xfrm>
            <a:prstGeom prst="rect">
              <a:avLst/>
            </a:prstGeom>
            <a:noFill/>
            <a:ln w="28575">
              <a:noFill/>
              <a:miter lim="800000"/>
              <a:headEnd/>
              <a:tailEnd/>
            </a:ln>
            <a:effectLst/>
          </p:spPr>
          <p:txBody>
            <a:bodyPr wrap="none">
              <a:spAutoFit/>
            </a:bodyPr>
            <a:lstStyle/>
            <a:p>
              <a:pPr algn="ctr">
                <a:spcBef>
                  <a:spcPct val="50000"/>
                </a:spcBef>
              </a:pPr>
              <a:r>
                <a:rPr lang="en-US" sz="1600" b="1" dirty="0" err="1">
                  <a:solidFill>
                    <a:srgbClr val="00FF00"/>
                  </a:solidFill>
                  <a:latin typeface="Arial" charset="0"/>
                </a:rPr>
                <a:t>tumour</a:t>
              </a:r>
              <a:endParaRPr lang="en-US" sz="1600" b="1" dirty="0">
                <a:solidFill>
                  <a:srgbClr val="00FF00"/>
                </a:solidFill>
                <a:latin typeface="Arial" charset="0"/>
              </a:endParaRPr>
            </a:p>
            <a:p>
              <a:pPr algn="ctr">
                <a:spcBef>
                  <a:spcPct val="50000"/>
                </a:spcBef>
              </a:pPr>
              <a:r>
                <a:rPr lang="en-US" sz="1600" b="1" dirty="0">
                  <a:solidFill>
                    <a:srgbClr val="00FF00"/>
                  </a:solidFill>
                  <a:latin typeface="Arial" charset="0"/>
                </a:rPr>
                <a:t>target</a:t>
              </a:r>
            </a:p>
          </p:txBody>
        </p:sp>
      </p:grpSp>
      <p:sp>
        <p:nvSpPr>
          <p:cNvPr id="22" name="Text Box 9"/>
          <p:cNvSpPr txBox="1">
            <a:spLocks noChangeArrowheads="1"/>
          </p:cNvSpPr>
          <p:nvPr/>
        </p:nvSpPr>
        <p:spPr bwMode="auto">
          <a:xfrm>
            <a:off x="104625" y="1194966"/>
            <a:ext cx="1479550" cy="1158875"/>
          </a:xfrm>
          <a:prstGeom prst="rect">
            <a:avLst/>
          </a:prstGeom>
          <a:solidFill>
            <a:schemeClr val="bg2">
              <a:alpha val="80000"/>
            </a:schemeClr>
          </a:solidFill>
          <a:ln w="28575">
            <a:noFill/>
            <a:miter lim="800000"/>
            <a:headEnd/>
            <a:tailEnd/>
          </a:ln>
          <a:effectLst/>
        </p:spPr>
        <p:txBody>
          <a:bodyPr wrap="none">
            <a:spAutoFit/>
          </a:bodyPr>
          <a:lstStyle/>
          <a:p>
            <a:pPr algn="ctr">
              <a:lnSpc>
                <a:spcPct val="65000"/>
              </a:lnSpc>
            </a:pPr>
            <a:r>
              <a:rPr lang="en-US" sz="1800" b="1" dirty="0">
                <a:solidFill>
                  <a:schemeClr val="folHlink"/>
                </a:solidFill>
                <a:latin typeface="Arial" charset="0"/>
              </a:rPr>
              <a:t> </a:t>
            </a:r>
            <a:r>
              <a:rPr lang="en-US" sz="1800" b="1" dirty="0">
                <a:solidFill>
                  <a:schemeClr val="folHlink"/>
                </a:solidFill>
                <a:effectLst>
                  <a:outerShdw blurRad="38100" dist="38100" dir="2700000" algn="tl">
                    <a:srgbClr val="000000"/>
                  </a:outerShdw>
                </a:effectLst>
                <a:latin typeface="Arial" charset="0"/>
              </a:rPr>
              <a:t>200 MeV</a:t>
            </a:r>
          </a:p>
          <a:p>
            <a:pPr algn="ctr">
              <a:lnSpc>
                <a:spcPct val="65000"/>
              </a:lnSpc>
            </a:pPr>
            <a:r>
              <a:rPr lang="en-US" sz="1800" b="1" dirty="0">
                <a:solidFill>
                  <a:schemeClr val="folHlink"/>
                </a:solidFill>
                <a:effectLst>
                  <a:outerShdw blurRad="38100" dist="38100" dir="2700000" algn="tl">
                    <a:srgbClr val="000000"/>
                  </a:outerShdw>
                </a:effectLst>
                <a:latin typeface="Arial" charset="0"/>
              </a:rPr>
              <a:t>protons</a:t>
            </a:r>
          </a:p>
          <a:p>
            <a:pPr algn="ctr">
              <a:lnSpc>
                <a:spcPct val="65000"/>
              </a:lnSpc>
            </a:pPr>
            <a:endParaRPr lang="en-US" sz="1800" b="1" dirty="0">
              <a:solidFill>
                <a:schemeClr val="folHlink"/>
              </a:solidFill>
              <a:effectLst>
                <a:outerShdw blurRad="38100" dist="38100" dir="2700000" algn="tl">
                  <a:srgbClr val="000000"/>
                </a:outerShdw>
              </a:effectLst>
              <a:latin typeface="Arial" charset="0"/>
            </a:endParaRPr>
          </a:p>
          <a:p>
            <a:pPr algn="ctr">
              <a:lnSpc>
                <a:spcPct val="65000"/>
              </a:lnSpc>
            </a:pPr>
            <a:endParaRPr lang="en-US" sz="1800" b="1" dirty="0">
              <a:solidFill>
                <a:schemeClr val="folHlink"/>
              </a:solidFill>
              <a:effectLst>
                <a:outerShdw blurRad="38100" dist="38100" dir="2700000" algn="tl">
                  <a:srgbClr val="000000"/>
                </a:outerShdw>
              </a:effectLst>
              <a:latin typeface="Arial" charset="0"/>
            </a:endParaRPr>
          </a:p>
          <a:p>
            <a:pPr algn="ctr">
              <a:lnSpc>
                <a:spcPct val="65000"/>
              </a:lnSpc>
            </a:pPr>
            <a:r>
              <a:rPr lang="en-US" sz="1800" b="1" dirty="0">
                <a:solidFill>
                  <a:schemeClr val="folHlink"/>
                </a:solidFill>
                <a:effectLst>
                  <a:outerShdw blurRad="38100" dist="38100" dir="2700000" algn="tl">
                    <a:srgbClr val="000000"/>
                  </a:outerShdw>
                </a:effectLst>
                <a:latin typeface="Arial" charset="0"/>
              </a:rPr>
              <a:t>480 MeV</a:t>
            </a:r>
          </a:p>
          <a:p>
            <a:pPr algn="ctr">
              <a:lnSpc>
                <a:spcPct val="65000"/>
              </a:lnSpc>
            </a:pPr>
            <a:r>
              <a:rPr lang="en-US" sz="1800" b="1" dirty="0">
                <a:solidFill>
                  <a:schemeClr val="folHlink"/>
                </a:solidFill>
                <a:effectLst>
                  <a:outerShdw blurRad="38100" dist="38100" dir="2700000" algn="tl">
                    <a:srgbClr val="000000"/>
                  </a:outerShdw>
                </a:effectLst>
                <a:latin typeface="Arial" charset="0"/>
              </a:rPr>
              <a:t>carbon ions</a:t>
            </a:r>
          </a:p>
        </p:txBody>
      </p:sp>
      <p:sp>
        <p:nvSpPr>
          <p:cNvPr id="23" name="Line 10"/>
          <p:cNvSpPr>
            <a:spLocks noChangeShapeType="1"/>
          </p:cNvSpPr>
          <p:nvPr/>
        </p:nvSpPr>
        <p:spPr bwMode="auto">
          <a:xfrm flipV="1">
            <a:off x="0" y="1859638"/>
            <a:ext cx="1656184" cy="0"/>
          </a:xfrm>
          <a:prstGeom prst="line">
            <a:avLst/>
          </a:prstGeom>
          <a:noFill/>
          <a:ln w="57150">
            <a:solidFill>
              <a:schemeClr val="accent1"/>
            </a:solidFill>
            <a:round/>
            <a:headEnd/>
            <a:tailEnd type="triangle" w="med" len="med"/>
          </a:ln>
          <a:effectLst/>
        </p:spPr>
        <p:txBody>
          <a:bodyPr wrap="square">
            <a:spAutoFit/>
          </a:bodyPr>
          <a:lstStyle/>
          <a:p>
            <a:endParaRPr lang="en-GB"/>
          </a:p>
        </p:txBody>
      </p:sp>
      <p:grpSp>
        <p:nvGrpSpPr>
          <p:cNvPr id="24" name="Group 11"/>
          <p:cNvGrpSpPr>
            <a:grpSpLocks/>
          </p:cNvGrpSpPr>
          <p:nvPr/>
        </p:nvGrpSpPr>
        <p:grpSpPr bwMode="auto">
          <a:xfrm>
            <a:off x="4644008" y="3284984"/>
            <a:ext cx="4327525" cy="3048000"/>
            <a:chOff x="2794" y="2304"/>
            <a:chExt cx="2726" cy="1920"/>
          </a:xfrm>
        </p:grpSpPr>
        <p:grpSp>
          <p:nvGrpSpPr>
            <p:cNvPr id="25" name="Group 12"/>
            <p:cNvGrpSpPr>
              <a:grpSpLocks/>
            </p:cNvGrpSpPr>
            <p:nvPr/>
          </p:nvGrpSpPr>
          <p:grpSpPr bwMode="auto">
            <a:xfrm>
              <a:off x="2794" y="2304"/>
              <a:ext cx="2726" cy="1920"/>
              <a:chOff x="1882" y="1872"/>
              <a:chExt cx="2726" cy="1920"/>
            </a:xfrm>
          </p:grpSpPr>
          <p:grpSp>
            <p:nvGrpSpPr>
              <p:cNvPr id="28" name="Group 27"/>
              <p:cNvGrpSpPr>
                <a:grpSpLocks/>
              </p:cNvGrpSpPr>
              <p:nvPr/>
            </p:nvGrpSpPr>
            <p:grpSpPr bwMode="auto">
              <a:xfrm>
                <a:off x="1882" y="1880"/>
                <a:ext cx="2726" cy="1912"/>
                <a:chOff x="1882" y="1880"/>
                <a:chExt cx="3500" cy="2468"/>
              </a:xfrm>
            </p:grpSpPr>
            <p:sp>
              <p:nvSpPr>
                <p:cNvPr id="31" name="Rectangle 14"/>
                <p:cNvSpPr>
                  <a:spLocks noChangeArrowheads="1"/>
                </p:cNvSpPr>
                <p:nvPr/>
              </p:nvSpPr>
              <p:spPr bwMode="auto">
                <a:xfrm>
                  <a:off x="1882" y="1928"/>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pSp>
              <p:nvGrpSpPr>
                <p:cNvPr id="32" name="Group 15"/>
                <p:cNvGrpSpPr>
                  <a:grpSpLocks noChangeAspect="1"/>
                </p:cNvGrpSpPr>
                <p:nvPr/>
              </p:nvGrpSpPr>
              <p:grpSpPr bwMode="auto">
                <a:xfrm>
                  <a:off x="2191" y="1935"/>
                  <a:ext cx="3078" cy="2413"/>
                  <a:chOff x="2191" y="1935"/>
                  <a:chExt cx="3078" cy="2413"/>
                </a:xfrm>
              </p:grpSpPr>
              <p:sp>
                <p:nvSpPr>
                  <p:cNvPr id="38" name="AutoShape 16"/>
                  <p:cNvSpPr>
                    <a:spLocks noChangeAspect="1" noChangeArrowheads="1" noTextEdit="1"/>
                  </p:cNvSpPr>
                  <p:nvPr/>
                </p:nvSpPr>
                <p:spPr bwMode="auto">
                  <a:xfrm>
                    <a:off x="2192" y="1936"/>
                    <a:ext cx="3077" cy="2336"/>
                  </a:xfrm>
                  <a:prstGeom prst="rect">
                    <a:avLst/>
                  </a:prstGeom>
                  <a:noFill/>
                  <a:ln w="9525">
                    <a:noFill/>
                    <a:miter lim="800000"/>
                    <a:headEnd/>
                    <a:tailEnd/>
                  </a:ln>
                </p:spPr>
                <p:txBody>
                  <a:bodyPr/>
                  <a:lstStyle/>
                  <a:p>
                    <a:endParaRPr lang="en-GB"/>
                  </a:p>
                </p:txBody>
              </p:sp>
              <p:sp>
                <p:nvSpPr>
                  <p:cNvPr id="39" name="Rectangle 17"/>
                  <p:cNvSpPr>
                    <a:spLocks noChangeArrowheads="1"/>
                  </p:cNvSpPr>
                  <p:nvPr/>
                </p:nvSpPr>
                <p:spPr bwMode="auto">
                  <a:xfrm>
                    <a:off x="2191" y="1935"/>
                    <a:ext cx="3078" cy="2413"/>
                  </a:xfrm>
                  <a:prstGeom prst="rect">
                    <a:avLst/>
                  </a:prstGeom>
                  <a:solidFill>
                    <a:srgbClr val="000000"/>
                  </a:solidFill>
                  <a:ln w="9525">
                    <a:noFill/>
                    <a:miter lim="800000"/>
                    <a:headEnd/>
                    <a:tailEnd/>
                  </a:ln>
                </p:spPr>
                <p:txBody>
                  <a:bodyPr/>
                  <a:lstStyle/>
                  <a:p>
                    <a:endParaRPr lang="en-GB"/>
                  </a:p>
                </p:txBody>
              </p:sp>
              <p:pic>
                <p:nvPicPr>
                  <p:cNvPr id="40" name="Picture 18"/>
                  <p:cNvPicPr>
                    <a:picLocks noChangeAspect="1" noChangeArrowheads="1"/>
                  </p:cNvPicPr>
                  <p:nvPr/>
                </p:nvPicPr>
                <p:blipFill>
                  <a:blip r:embed="rId7"/>
                  <a:srcRect/>
                  <a:stretch>
                    <a:fillRect/>
                  </a:stretch>
                </p:blipFill>
                <p:spPr bwMode="auto">
                  <a:xfrm>
                    <a:off x="2295" y="2365"/>
                    <a:ext cx="1410" cy="1474"/>
                  </a:xfrm>
                  <a:prstGeom prst="rect">
                    <a:avLst/>
                  </a:prstGeom>
                  <a:noFill/>
                  <a:ln w="9525">
                    <a:noFill/>
                    <a:miter lim="800000"/>
                    <a:headEnd/>
                    <a:tailEnd/>
                  </a:ln>
                </p:spPr>
              </p:pic>
              <p:pic>
                <p:nvPicPr>
                  <p:cNvPr id="41" name="Picture 19"/>
                  <p:cNvPicPr>
                    <a:picLocks noChangeAspect="1" noChangeArrowheads="1"/>
                  </p:cNvPicPr>
                  <p:nvPr/>
                </p:nvPicPr>
                <p:blipFill>
                  <a:blip r:embed="rId8"/>
                  <a:srcRect/>
                  <a:stretch>
                    <a:fillRect/>
                  </a:stretch>
                </p:blipFill>
                <p:spPr bwMode="auto">
                  <a:xfrm>
                    <a:off x="3782" y="2365"/>
                    <a:ext cx="1360" cy="1474"/>
                  </a:xfrm>
                  <a:prstGeom prst="rect">
                    <a:avLst/>
                  </a:prstGeom>
                  <a:noFill/>
                  <a:ln w="9525">
                    <a:noFill/>
                    <a:miter lim="800000"/>
                    <a:headEnd/>
                    <a:tailEnd/>
                  </a:ln>
                </p:spPr>
              </p:pic>
              <p:pic>
                <p:nvPicPr>
                  <p:cNvPr id="42" name="Picture 20"/>
                  <p:cNvPicPr>
                    <a:picLocks noChangeAspect="1" noChangeArrowheads="1"/>
                  </p:cNvPicPr>
                  <p:nvPr/>
                </p:nvPicPr>
                <p:blipFill>
                  <a:blip r:embed="rId9"/>
                  <a:srcRect/>
                  <a:stretch>
                    <a:fillRect/>
                  </a:stretch>
                </p:blipFill>
                <p:spPr bwMode="auto">
                  <a:xfrm>
                    <a:off x="3576" y="3518"/>
                    <a:ext cx="390" cy="750"/>
                  </a:xfrm>
                  <a:prstGeom prst="rect">
                    <a:avLst/>
                  </a:prstGeom>
                  <a:noFill/>
                  <a:ln w="9525">
                    <a:noFill/>
                    <a:miter lim="800000"/>
                    <a:headEnd/>
                    <a:tailEnd/>
                  </a:ln>
                </p:spPr>
              </p:pic>
              <p:sp>
                <p:nvSpPr>
                  <p:cNvPr id="43" name="Rectangle 21"/>
                  <p:cNvSpPr>
                    <a:spLocks noChangeArrowheads="1"/>
                  </p:cNvSpPr>
                  <p:nvPr/>
                </p:nvSpPr>
                <p:spPr bwMode="auto">
                  <a:xfrm>
                    <a:off x="2765" y="2120"/>
                    <a:ext cx="461"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Photons</a:t>
                    </a:r>
                    <a:endParaRPr lang="en-US" sz="1600" b="1">
                      <a:solidFill>
                        <a:schemeClr val="folHlink"/>
                      </a:solidFill>
                      <a:latin typeface="Arial" charset="0"/>
                    </a:endParaRPr>
                  </a:p>
                </p:txBody>
              </p:sp>
              <p:sp>
                <p:nvSpPr>
                  <p:cNvPr id="44" name="Rectangle 22"/>
                  <p:cNvSpPr>
                    <a:spLocks noChangeArrowheads="1"/>
                  </p:cNvSpPr>
                  <p:nvPr/>
                </p:nvSpPr>
                <p:spPr bwMode="auto">
                  <a:xfrm>
                    <a:off x="4180" y="2120"/>
                    <a:ext cx="446"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Protons</a:t>
                    </a:r>
                    <a:endParaRPr lang="en-US" sz="1600" b="1">
                      <a:solidFill>
                        <a:schemeClr val="folHlink"/>
                      </a:solidFill>
                      <a:latin typeface="Arial" charset="0"/>
                    </a:endParaRPr>
                  </a:p>
                </p:txBody>
              </p:sp>
            </p:grpSp>
            <p:grpSp>
              <p:nvGrpSpPr>
                <p:cNvPr id="33" name="Group 23"/>
                <p:cNvGrpSpPr>
                  <a:grpSpLocks/>
                </p:cNvGrpSpPr>
                <p:nvPr/>
              </p:nvGrpSpPr>
              <p:grpSpPr bwMode="auto">
                <a:xfrm>
                  <a:off x="1882" y="1880"/>
                  <a:ext cx="3500" cy="2392"/>
                  <a:chOff x="1920" y="1855"/>
                  <a:chExt cx="3500" cy="2392"/>
                </a:xfrm>
              </p:grpSpPr>
              <p:sp>
                <p:nvSpPr>
                  <p:cNvPr id="36" name="Rectangle 24"/>
                  <p:cNvSpPr>
                    <a:spLocks noChangeArrowheads="1"/>
                  </p:cNvSpPr>
                  <p:nvPr/>
                </p:nvSpPr>
                <p:spPr bwMode="auto">
                  <a:xfrm>
                    <a:off x="1920" y="1855"/>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aphicFrame>
                <p:nvGraphicFramePr>
                  <p:cNvPr id="37" name="Object 25"/>
                  <p:cNvGraphicFramePr>
                    <a:graphicFrameLocks noChangeAspect="1"/>
                  </p:cNvGraphicFramePr>
                  <p:nvPr/>
                </p:nvGraphicFramePr>
                <p:xfrm>
                  <a:off x="2230" y="1911"/>
                  <a:ext cx="3077" cy="2336"/>
                </p:xfrm>
                <a:graphic>
                  <a:graphicData uri="http://schemas.openxmlformats.org/presentationml/2006/ole">
                    <mc:AlternateContent xmlns:mc="http://schemas.openxmlformats.org/markup-compatibility/2006">
                      <mc:Choice xmlns:v="urn:schemas-microsoft-com:vml" Requires="v">
                        <p:oleObj spid="_x0000_s1041" name="Slide" r:id="rId10" imgW="5092700" imgH="3390900" progId="">
                          <p:embed/>
                        </p:oleObj>
                      </mc:Choice>
                      <mc:Fallback>
                        <p:oleObj name="Slide" r:id="rId10" imgW="5092700" imgH="33909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b="3232"/>
                              <a:stretch>
                                <a:fillRect/>
                              </a:stretch>
                            </p:blipFill>
                            <p:spPr bwMode="auto">
                              <a:xfrm>
                                <a:off x="2230" y="1911"/>
                                <a:ext cx="3077" cy="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
              <p:nvSpPr>
                <p:cNvPr id="34" name="AutoShape 26"/>
                <p:cNvSpPr>
                  <a:spLocks noChangeArrowheads="1"/>
                </p:cNvSpPr>
                <p:nvPr/>
              </p:nvSpPr>
              <p:spPr bwMode="auto">
                <a:xfrm rot="719038">
                  <a:off x="3723" y="2511"/>
                  <a:ext cx="212" cy="470"/>
                </a:xfrm>
                <a:prstGeom prst="parallelogram">
                  <a:avLst>
                    <a:gd name="adj" fmla="val 25000"/>
                  </a:avLst>
                </a:prstGeom>
                <a:solidFill>
                  <a:schemeClr val="bg2"/>
                </a:solidFill>
                <a:ln w="28575">
                  <a:solidFill>
                    <a:schemeClr val="bg2"/>
                  </a:solidFill>
                  <a:miter lim="800000"/>
                  <a:headEnd/>
                  <a:tailEnd/>
                </a:ln>
                <a:effectLst/>
              </p:spPr>
              <p:txBody>
                <a:bodyPr anchor="ctr">
                  <a:spAutoFit/>
                </a:bodyPr>
                <a:lstStyle/>
                <a:p>
                  <a:endParaRPr lang="en-GB"/>
                </a:p>
              </p:txBody>
            </p:sp>
            <p:sp>
              <p:nvSpPr>
                <p:cNvPr id="35" name="AutoShape 27"/>
                <p:cNvSpPr>
                  <a:spLocks noChangeArrowheads="1"/>
                </p:cNvSpPr>
                <p:nvPr/>
              </p:nvSpPr>
              <p:spPr bwMode="auto">
                <a:xfrm rot="594400">
                  <a:off x="3795" y="2069"/>
                  <a:ext cx="352" cy="602"/>
                </a:xfrm>
                <a:prstGeom prst="diamond">
                  <a:avLst/>
                </a:prstGeom>
                <a:solidFill>
                  <a:schemeClr val="bg2"/>
                </a:solidFill>
                <a:ln w="28575">
                  <a:solidFill>
                    <a:schemeClr val="bg2"/>
                  </a:solidFill>
                  <a:miter lim="800000"/>
                  <a:headEnd/>
                  <a:tailEnd/>
                </a:ln>
                <a:effectLst/>
              </p:spPr>
              <p:txBody>
                <a:bodyPr anchor="ctr">
                  <a:spAutoFit/>
                </a:bodyPr>
                <a:lstStyle/>
                <a:p>
                  <a:endParaRPr lang="en-GB"/>
                </a:p>
              </p:txBody>
            </p:sp>
          </p:grpSp>
          <p:sp>
            <p:nvSpPr>
              <p:cNvPr id="29" name="Text Box 28"/>
              <p:cNvSpPr txBox="1">
                <a:spLocks noChangeArrowheads="1"/>
              </p:cNvSpPr>
              <p:nvPr/>
            </p:nvSpPr>
            <p:spPr bwMode="auto">
              <a:xfrm>
                <a:off x="2357" y="1872"/>
                <a:ext cx="715" cy="320"/>
              </a:xfrm>
              <a:prstGeom prst="rect">
                <a:avLst/>
              </a:prstGeom>
              <a:solidFill>
                <a:schemeClr val="bg2"/>
              </a:solidFill>
              <a:ln w="28575">
                <a:noFill/>
                <a:miter lim="800000"/>
                <a:headEnd/>
                <a:tailEnd/>
              </a:ln>
              <a:effectLst/>
            </p:spPr>
            <p:txBody>
              <a:bodyPr>
                <a:spAutoFit/>
              </a:bodyPr>
              <a:lstStyle/>
              <a:p>
                <a:pPr algn="ctr">
                  <a:lnSpc>
                    <a:spcPct val="70000"/>
                  </a:lnSpc>
                  <a:spcBef>
                    <a:spcPct val="30000"/>
                  </a:spcBef>
                </a:pPr>
                <a:endParaRPr lang="en-US" sz="1600" b="1" dirty="0">
                  <a:solidFill>
                    <a:schemeClr val="accent1"/>
                  </a:solidFill>
                  <a:latin typeface="Arial" charset="0"/>
                </a:endParaRPr>
              </a:p>
              <a:p>
                <a:pPr algn="ctr">
                  <a:lnSpc>
                    <a:spcPct val="70000"/>
                  </a:lnSpc>
                  <a:spcBef>
                    <a:spcPct val="30000"/>
                  </a:spcBef>
                </a:pPr>
                <a:r>
                  <a:rPr lang="en-US" sz="1600" b="1" dirty="0">
                    <a:solidFill>
                      <a:schemeClr val="tx2"/>
                    </a:solidFill>
                    <a:latin typeface="Arial" charset="0"/>
                  </a:rPr>
                  <a:t>X rays</a:t>
                </a:r>
              </a:p>
            </p:txBody>
          </p:sp>
          <p:sp>
            <p:nvSpPr>
              <p:cNvPr id="30" name="Text Box 29"/>
              <p:cNvSpPr txBox="1">
                <a:spLocks noChangeArrowheads="1"/>
              </p:cNvSpPr>
              <p:nvPr/>
            </p:nvSpPr>
            <p:spPr bwMode="auto">
              <a:xfrm>
                <a:off x="3441" y="1920"/>
                <a:ext cx="848" cy="324"/>
              </a:xfrm>
              <a:prstGeom prst="rect">
                <a:avLst/>
              </a:prstGeom>
              <a:solidFill>
                <a:schemeClr val="bg2"/>
              </a:solidFill>
              <a:ln w="28575">
                <a:noFill/>
                <a:miter lim="800000"/>
                <a:headEnd/>
                <a:tailEnd/>
              </a:ln>
              <a:effectLst/>
            </p:spPr>
            <p:txBody>
              <a:bodyPr wrap="none">
                <a:spAutoFit/>
              </a:bodyPr>
              <a:lstStyle/>
              <a:p>
                <a:pPr algn="ctr">
                  <a:lnSpc>
                    <a:spcPct val="70000"/>
                  </a:lnSpc>
                  <a:spcBef>
                    <a:spcPct val="30000"/>
                  </a:spcBef>
                </a:pPr>
                <a:r>
                  <a:rPr lang="en-US" sz="1600" b="1" dirty="0">
                    <a:solidFill>
                      <a:schemeClr val="tx2"/>
                    </a:solidFill>
                    <a:latin typeface="Arial" charset="0"/>
                  </a:rPr>
                  <a:t>protons or</a:t>
                </a:r>
              </a:p>
              <a:p>
                <a:pPr algn="ctr">
                  <a:lnSpc>
                    <a:spcPct val="70000"/>
                  </a:lnSpc>
                  <a:spcBef>
                    <a:spcPct val="30000"/>
                  </a:spcBef>
                </a:pPr>
                <a:r>
                  <a:rPr lang="en-US" sz="1600" b="1" dirty="0">
                    <a:solidFill>
                      <a:schemeClr val="tx2"/>
                    </a:solidFill>
                    <a:latin typeface="Arial" charset="0"/>
                  </a:rPr>
                  <a:t>carbon ions</a:t>
                </a:r>
              </a:p>
            </p:txBody>
          </p:sp>
        </p:grpSp>
        <p:sp>
          <p:nvSpPr>
            <p:cNvPr id="26" name="Line 30"/>
            <p:cNvSpPr>
              <a:spLocks noChangeShapeType="1"/>
            </p:cNvSpPr>
            <p:nvPr/>
          </p:nvSpPr>
          <p:spPr bwMode="auto">
            <a:xfrm>
              <a:off x="4098" y="2978"/>
              <a:ext cx="318" cy="94"/>
            </a:xfrm>
            <a:prstGeom prst="line">
              <a:avLst/>
            </a:prstGeom>
            <a:noFill/>
            <a:ln w="76200">
              <a:solidFill>
                <a:srgbClr val="FF0000"/>
              </a:solidFill>
              <a:round/>
              <a:headEnd/>
              <a:tailEnd type="triangle" w="med" len="med"/>
            </a:ln>
            <a:effectLst/>
          </p:spPr>
          <p:txBody>
            <a:bodyPr>
              <a:spAutoFit/>
            </a:bodyPr>
            <a:lstStyle/>
            <a:p>
              <a:endParaRPr lang="en-GB"/>
            </a:p>
          </p:txBody>
        </p:sp>
        <p:sp>
          <p:nvSpPr>
            <p:cNvPr id="27" name="Line 31"/>
            <p:cNvSpPr>
              <a:spLocks noChangeShapeType="1"/>
            </p:cNvSpPr>
            <p:nvPr/>
          </p:nvSpPr>
          <p:spPr bwMode="auto">
            <a:xfrm>
              <a:off x="2898" y="2930"/>
              <a:ext cx="318" cy="94"/>
            </a:xfrm>
            <a:prstGeom prst="line">
              <a:avLst/>
            </a:prstGeom>
            <a:noFill/>
            <a:ln w="76200">
              <a:solidFill>
                <a:srgbClr val="FF0000"/>
              </a:solidFill>
              <a:round/>
              <a:headEnd/>
              <a:tailEnd type="triangle" w="med" len="med"/>
            </a:ln>
            <a:effectLst/>
          </p:spPr>
          <p:txBody>
            <a:bodyPr>
              <a:spAutoFit/>
            </a:bodyPr>
            <a:lstStyle/>
            <a:p>
              <a:endParaRPr lang="en-GB"/>
            </a:p>
          </p:txBody>
        </p:sp>
      </p:grpSp>
      <p:sp>
        <p:nvSpPr>
          <p:cNvPr id="45" name="Text Box 42"/>
          <p:cNvSpPr txBox="1">
            <a:spLocks noChangeArrowheads="1"/>
          </p:cNvSpPr>
          <p:nvPr/>
        </p:nvSpPr>
        <p:spPr bwMode="auto">
          <a:xfrm>
            <a:off x="7935913" y="5824538"/>
            <a:ext cx="708025" cy="457200"/>
          </a:xfrm>
          <a:prstGeom prst="rect">
            <a:avLst/>
          </a:prstGeom>
          <a:noFill/>
          <a:ln w="9525">
            <a:noFill/>
            <a:miter lim="800000"/>
            <a:headEnd/>
            <a:tailEnd/>
          </a:ln>
          <a:effectLst/>
        </p:spPr>
        <p:txBody>
          <a:bodyPr wrap="none">
            <a:spAutoFit/>
          </a:bodyPr>
          <a:lstStyle/>
          <a:p>
            <a:pPr eaLnBrk="0" hangingPunct="0"/>
            <a:r>
              <a:rPr lang="en-GB">
                <a:solidFill>
                  <a:schemeClr val="folHlink"/>
                </a:solidFill>
                <a:latin typeface="Arial" charset="0"/>
              </a:rPr>
              <a:t>GSI</a:t>
            </a:r>
          </a:p>
        </p:txBody>
      </p:sp>
      <p:sp>
        <p:nvSpPr>
          <p:cNvPr id="46" name="Text Box 43"/>
          <p:cNvSpPr txBox="1">
            <a:spLocks noChangeArrowheads="1"/>
          </p:cNvSpPr>
          <p:nvPr/>
        </p:nvSpPr>
        <p:spPr bwMode="auto">
          <a:xfrm>
            <a:off x="285720" y="2743200"/>
            <a:ext cx="4206875" cy="2855397"/>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lvl1pPr algn="l" eaLnBrk="1" hangingPunct="1">
              <a:spcBef>
                <a:spcPct val="100000"/>
              </a:spcBef>
              <a:buClr>
                <a:schemeClr val="bg1"/>
              </a:buClr>
              <a:buSzPct val="25000"/>
              <a:buFont typeface="Arial Narrow" pitchFamily="34" charset="0"/>
              <a:buChar char=" "/>
              <a:defRPr sz="1800" i="1">
                <a:solidFill>
                  <a:srgbClr val="1B1B51"/>
                </a:solidFill>
                <a:latin typeface="+mn-lt"/>
              </a:defRPr>
            </a:lvl1pPr>
            <a:lvl2pPr marL="165100" lvl="1" indent="-163513" algn="l" eaLnBrk="1" hangingPunct="1">
              <a:spcBef>
                <a:spcPct val="55000"/>
              </a:spcBef>
              <a:buClr>
                <a:srgbClr val="185598"/>
              </a:buClr>
              <a:buChar char="•"/>
              <a:defRPr baseline="0">
                <a:latin typeface="+mn-lt"/>
              </a:defRPr>
            </a:lvl2pPr>
            <a:lvl3pPr marL="330200" lvl="2" indent="-163513" algn="l" eaLnBrk="1" hangingPunct="1">
              <a:spcBef>
                <a:spcPct val="50000"/>
              </a:spcBef>
              <a:buClr>
                <a:srgbClr val="185598"/>
              </a:buClr>
              <a:buSzPct val="40000"/>
              <a:buFont typeface="Wingdings" pitchFamily="2" charset="2"/>
              <a:buChar char="q"/>
              <a:defRPr sz="1400">
                <a:latin typeface="+mn-lt"/>
              </a:defRPr>
            </a:lvl3pPr>
            <a:lvl4pPr marL="504825" indent="-173038" algn="l" eaLnBrk="1" hangingPunct="1">
              <a:spcBef>
                <a:spcPct val="20000"/>
              </a:spcBef>
              <a:buChar char="–"/>
              <a:defRPr sz="1200">
                <a:latin typeface="+mn-lt"/>
              </a:defRPr>
            </a:lvl4pPr>
            <a:lvl5pPr marL="1962150" indent="-228600" algn="l" eaLnBrk="1" hangingPunct="1">
              <a:spcBef>
                <a:spcPct val="20000"/>
              </a:spcBef>
              <a:buChar char="»"/>
              <a:defRPr sz="2200">
                <a:latin typeface="Arial" charset="0"/>
              </a:defRPr>
            </a:lvl5pPr>
            <a:lvl6pPr marL="2419350" indent="-228600" fontAlgn="base">
              <a:spcBef>
                <a:spcPct val="20000"/>
              </a:spcBef>
              <a:spcAft>
                <a:spcPct val="0"/>
              </a:spcAft>
              <a:buChar char="»"/>
              <a:defRPr sz="2200">
                <a:latin typeface="Arial" charset="0"/>
              </a:defRPr>
            </a:lvl6pPr>
            <a:lvl7pPr marL="2876550" indent="-228600" fontAlgn="base">
              <a:spcBef>
                <a:spcPct val="20000"/>
              </a:spcBef>
              <a:spcAft>
                <a:spcPct val="0"/>
              </a:spcAft>
              <a:buChar char="»"/>
              <a:defRPr sz="2200">
                <a:latin typeface="Arial" charset="0"/>
              </a:defRPr>
            </a:lvl7pPr>
            <a:lvl8pPr marL="3333750" indent="-228600" fontAlgn="base">
              <a:spcBef>
                <a:spcPct val="20000"/>
              </a:spcBef>
              <a:spcAft>
                <a:spcPct val="0"/>
              </a:spcAft>
              <a:buChar char="»"/>
              <a:defRPr sz="2200">
                <a:latin typeface="Arial" charset="0"/>
              </a:defRPr>
            </a:lvl8pPr>
            <a:lvl9pPr marL="3790950" indent="-228600" fontAlgn="base">
              <a:spcBef>
                <a:spcPct val="20000"/>
              </a:spcBef>
              <a:spcAft>
                <a:spcPct val="0"/>
              </a:spcAft>
              <a:buChar char="»"/>
              <a:defRPr sz="2200">
                <a:latin typeface="Arial" charset="0"/>
              </a:defRPr>
            </a:lvl9pPr>
          </a:lstStyle>
          <a:p>
            <a:r>
              <a:rPr lang="fr-FR" dirty="0"/>
              <a:t>Hadron </a:t>
            </a:r>
            <a:r>
              <a:rPr lang="fr-FR" dirty="0" err="1"/>
              <a:t>beams</a:t>
            </a:r>
            <a:r>
              <a:rPr lang="fr-FR" dirty="0"/>
              <a:t> </a:t>
            </a:r>
            <a:r>
              <a:rPr lang="fr-FR" dirty="0" err="1"/>
              <a:t>provide</a:t>
            </a:r>
            <a:r>
              <a:rPr lang="fr-FR" dirty="0"/>
              <a:t> new </a:t>
            </a:r>
            <a:r>
              <a:rPr lang="fr-FR" dirty="0" err="1"/>
              <a:t>treatment</a:t>
            </a:r>
            <a:r>
              <a:rPr lang="fr-FR" dirty="0"/>
              <a:t> </a:t>
            </a:r>
            <a:r>
              <a:rPr lang="fr-FR" dirty="0" err="1"/>
              <a:t>opportunities</a:t>
            </a:r>
            <a:r>
              <a:rPr lang="fr-FR" dirty="0"/>
              <a:t> for </a:t>
            </a:r>
            <a:r>
              <a:rPr lang="fr-FR" dirty="0" err="1" smtClean="0"/>
              <a:t>deep</a:t>
            </a:r>
            <a:r>
              <a:rPr lang="fr-FR" dirty="0" err="1"/>
              <a:t>-seated</a:t>
            </a:r>
            <a:r>
              <a:rPr lang="fr-FR" dirty="0"/>
              <a:t>  </a:t>
            </a:r>
            <a:r>
              <a:rPr lang="fr-FR" dirty="0" err="1"/>
              <a:t>tumours</a:t>
            </a:r>
            <a:r>
              <a:rPr lang="fr-FR" dirty="0" smtClean="0"/>
              <a:t>.</a:t>
            </a:r>
            <a:endParaRPr lang="fr-FR" dirty="0"/>
          </a:p>
          <a:p>
            <a:r>
              <a:rPr lang="fr-FR" dirty="0"/>
              <a:t>Hadron </a:t>
            </a:r>
            <a:r>
              <a:rPr lang="fr-FR" dirty="0" err="1"/>
              <a:t>beams</a:t>
            </a:r>
            <a:r>
              <a:rPr lang="fr-FR" dirty="0"/>
              <a:t> are more effective </a:t>
            </a:r>
            <a:r>
              <a:rPr lang="fr-FR" dirty="0" err="1"/>
              <a:t>than</a:t>
            </a:r>
            <a:r>
              <a:rPr lang="fr-FR" dirty="0"/>
              <a:t> X-rays in </a:t>
            </a:r>
            <a:r>
              <a:rPr lang="fr-FR" dirty="0" err="1"/>
              <a:t>destroying</a:t>
            </a:r>
            <a:r>
              <a:rPr lang="fr-FR" dirty="0"/>
              <a:t> </a:t>
            </a:r>
            <a:r>
              <a:rPr lang="fr-FR" dirty="0" err="1"/>
              <a:t>tumours</a:t>
            </a:r>
            <a:r>
              <a:rPr lang="fr-FR" dirty="0"/>
              <a:t> </a:t>
            </a:r>
            <a:r>
              <a:rPr lang="fr-FR" dirty="0" err="1" smtClean="0"/>
              <a:t>while</a:t>
            </a:r>
            <a:r>
              <a:rPr lang="fr-FR" dirty="0" smtClean="0"/>
              <a:t>  </a:t>
            </a:r>
            <a:r>
              <a:rPr lang="fr-FR" dirty="0" err="1"/>
              <a:t>sparing</a:t>
            </a:r>
            <a:r>
              <a:rPr lang="fr-FR" dirty="0"/>
              <a:t> </a:t>
            </a:r>
            <a:r>
              <a:rPr lang="fr-FR" dirty="0" err="1"/>
              <a:t>healthy</a:t>
            </a:r>
            <a:r>
              <a:rPr lang="fr-FR" dirty="0"/>
              <a:t> tissues </a:t>
            </a:r>
            <a:r>
              <a:rPr lang="fr-FR" dirty="0" err="1"/>
              <a:t>nearby</a:t>
            </a:r>
            <a:r>
              <a:rPr lang="fr-FR" dirty="0"/>
              <a:t>.</a:t>
            </a:r>
          </a:p>
        </p:txBody>
      </p:sp>
      <p:pic>
        <p:nvPicPr>
          <p:cNvPr id="50" name="Picture 34" descr="Bragg-3D-Mitsubishi"/>
          <p:cNvPicPr>
            <a:picLocks noChangeAspect="1" noChangeArrowheads="1"/>
          </p:cNvPicPr>
          <p:nvPr/>
        </p:nvPicPr>
        <p:blipFill>
          <a:blip r:embed="rId12"/>
          <a:srcRect/>
          <a:stretch>
            <a:fillRect/>
          </a:stretch>
        </p:blipFill>
        <p:spPr bwMode="auto">
          <a:xfrm>
            <a:off x="930696" y="4278759"/>
            <a:ext cx="3412704" cy="2437646"/>
          </a:xfrm>
          <a:prstGeom prst="rect">
            <a:avLst/>
          </a:prstGeom>
          <a:noFill/>
          <a:ln w="9525">
            <a:noFill/>
            <a:miter lim="800000"/>
            <a:headEnd/>
            <a:tailEnd/>
          </a:ln>
        </p:spPr>
      </p:pic>
    </p:spTree>
    <p:extLst>
      <p:ext uri="{BB962C8B-B14F-4D97-AF65-F5344CB8AC3E}">
        <p14:creationId xmlns:p14="http://schemas.microsoft.com/office/powerpoint/2010/main" val="13933209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TT template may 2007">
  <a:themeElements>
    <a:clrScheme name="BI_mal_20051220 8">
      <a:dk1>
        <a:srgbClr val="292929"/>
      </a:dk1>
      <a:lt1>
        <a:srgbClr val="FFFFFF"/>
      </a:lt1>
      <a:dk2>
        <a:srgbClr val="292929"/>
      </a:dk2>
      <a:lt2>
        <a:srgbClr val="D0D0D0"/>
      </a:lt2>
      <a:accent1>
        <a:srgbClr val="99CCFF"/>
      </a:accent1>
      <a:accent2>
        <a:srgbClr val="21B5C9"/>
      </a:accent2>
      <a:accent3>
        <a:srgbClr val="FFFFFF"/>
      </a:accent3>
      <a:accent4>
        <a:srgbClr val="212121"/>
      </a:accent4>
      <a:accent5>
        <a:srgbClr val="CAE2FF"/>
      </a:accent5>
      <a:accent6>
        <a:srgbClr val="1DA4B6"/>
      </a:accent6>
      <a:hlink>
        <a:srgbClr val="96C0BE"/>
      </a:hlink>
      <a:folHlink>
        <a:srgbClr val="CC0000"/>
      </a:folHlink>
    </a:clrScheme>
    <a:fontScheme name="BI_mal_20051220">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18000" tIns="10800" rIns="18000" bIns="10800" numCol="1" anchor="ctr" anchorCtr="0" compatLnSpc="1">
        <a:prstTxWarp prst="textNoShape">
          <a:avLst/>
        </a:prstTxWarp>
      </a:bodyPr>
      <a:lstStyle>
        <a:defPPr marL="0" marR="0" indent="0" algn="ctr" defTabSz="914400" rtl="0" eaLnBrk="0" fontAlgn="base" latinLnBrk="0" hangingPunct="0">
          <a:lnSpc>
            <a:spcPct val="85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18000" tIns="10800" rIns="18000" bIns="10800" numCol="1" anchor="ctr" anchorCtr="0" compatLnSpc="1">
        <a:prstTxWarp prst="textNoShape">
          <a:avLst/>
        </a:prstTxWarp>
      </a:bodyPr>
      <a:lstStyle>
        <a:defPPr marL="0" marR="0" indent="0" algn="ctr" defTabSz="914400" rtl="0" eaLnBrk="0" fontAlgn="base" latinLnBrk="0" hangingPunct="0">
          <a:lnSpc>
            <a:spcPct val="85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BI_mal_20051220 1">
        <a:dk1>
          <a:srgbClr val="000000"/>
        </a:dk1>
        <a:lt1>
          <a:srgbClr val="FFFFFF"/>
        </a:lt1>
        <a:dk2>
          <a:srgbClr val="9E9E9E"/>
        </a:dk2>
        <a:lt2>
          <a:srgbClr val="DDDDDD"/>
        </a:lt2>
        <a:accent1>
          <a:srgbClr val="BCBCBC"/>
        </a:accent1>
        <a:accent2>
          <a:srgbClr val="E9E9E9"/>
        </a:accent2>
        <a:accent3>
          <a:srgbClr val="FFFFFF"/>
        </a:accent3>
        <a:accent4>
          <a:srgbClr val="000000"/>
        </a:accent4>
        <a:accent5>
          <a:srgbClr val="DADADA"/>
        </a:accent5>
        <a:accent6>
          <a:srgbClr val="D3D3D3"/>
        </a:accent6>
        <a:hlink>
          <a:srgbClr val="BCBCBC"/>
        </a:hlink>
        <a:folHlink>
          <a:srgbClr val="535353"/>
        </a:folHlink>
      </a:clrScheme>
      <a:clrMap bg1="lt1" tx1="dk1" bg2="lt2" tx2="dk2" accent1="accent1" accent2="accent2" accent3="accent3" accent4="accent4" accent5="accent5" accent6="accent6" hlink="hlink" folHlink="folHlink"/>
    </a:extraClrScheme>
    <a:extraClrScheme>
      <a:clrScheme name="BI_mal_20051220 2">
        <a:dk1>
          <a:srgbClr val="292929"/>
        </a:dk1>
        <a:lt1>
          <a:srgbClr val="FFFFFF"/>
        </a:lt1>
        <a:dk2>
          <a:srgbClr val="000000"/>
        </a:dk2>
        <a:lt2>
          <a:srgbClr val="F0CD96"/>
        </a:lt2>
        <a:accent1>
          <a:srgbClr val="B4AA82"/>
        </a:accent1>
        <a:accent2>
          <a:srgbClr val="D0D0D0"/>
        </a:accent2>
        <a:accent3>
          <a:srgbClr val="FFFFFF"/>
        </a:accent3>
        <a:accent4>
          <a:srgbClr val="212121"/>
        </a:accent4>
        <a:accent5>
          <a:srgbClr val="D6D2C1"/>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BI_mal_20051220 3">
        <a:dk1>
          <a:srgbClr val="292929"/>
        </a:dk1>
        <a:lt1>
          <a:srgbClr val="FFFFFF"/>
        </a:lt1>
        <a:dk2>
          <a:srgbClr val="000000"/>
        </a:dk2>
        <a:lt2>
          <a:srgbClr val="292929"/>
        </a:lt2>
        <a:accent1>
          <a:srgbClr val="B4AA82"/>
        </a:accent1>
        <a:accent2>
          <a:srgbClr val="D0D0D0"/>
        </a:accent2>
        <a:accent3>
          <a:srgbClr val="FFFFFF"/>
        </a:accent3>
        <a:accent4>
          <a:srgbClr val="212121"/>
        </a:accent4>
        <a:accent5>
          <a:srgbClr val="D6D2C1"/>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BI_mal_20051220 4">
        <a:dk1>
          <a:srgbClr val="292929"/>
        </a:dk1>
        <a:lt1>
          <a:srgbClr val="FFFFFF"/>
        </a:lt1>
        <a:dk2>
          <a:srgbClr val="292929"/>
        </a:dk2>
        <a:lt2>
          <a:srgbClr val="292929"/>
        </a:lt2>
        <a:accent1>
          <a:srgbClr val="96C0BE"/>
        </a:accent1>
        <a:accent2>
          <a:srgbClr val="D0D0D0"/>
        </a:accent2>
        <a:accent3>
          <a:srgbClr val="FFFFFF"/>
        </a:accent3>
        <a:accent4>
          <a:srgbClr val="212121"/>
        </a:accent4>
        <a:accent5>
          <a:srgbClr val="C9DCDB"/>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BI_mal_20051220 5">
        <a:dk1>
          <a:srgbClr val="292929"/>
        </a:dk1>
        <a:lt1>
          <a:srgbClr val="FFFFFF"/>
        </a:lt1>
        <a:dk2>
          <a:srgbClr val="292929"/>
        </a:dk2>
        <a:lt2>
          <a:srgbClr val="292929"/>
        </a:lt2>
        <a:accent1>
          <a:srgbClr val="96C0BE"/>
        </a:accent1>
        <a:accent2>
          <a:srgbClr val="D0D0D0"/>
        </a:accent2>
        <a:accent3>
          <a:srgbClr val="FFFFFF"/>
        </a:accent3>
        <a:accent4>
          <a:srgbClr val="212121"/>
        </a:accent4>
        <a:accent5>
          <a:srgbClr val="C9DCDB"/>
        </a:accent5>
        <a:accent6>
          <a:srgbClr val="BCBCBC"/>
        </a:accent6>
        <a:hlink>
          <a:srgbClr val="99CCFF"/>
        </a:hlink>
        <a:folHlink>
          <a:srgbClr val="F0CD96"/>
        </a:folHlink>
      </a:clrScheme>
      <a:clrMap bg1="lt1" tx1="dk1" bg2="lt2" tx2="dk2" accent1="accent1" accent2="accent2" accent3="accent3" accent4="accent4" accent5="accent5" accent6="accent6" hlink="hlink" folHlink="folHlink"/>
    </a:extraClrScheme>
    <a:extraClrScheme>
      <a:clrScheme name="BI_mal_20051220 6">
        <a:dk1>
          <a:srgbClr val="292929"/>
        </a:dk1>
        <a:lt1>
          <a:srgbClr val="FFFFFF"/>
        </a:lt1>
        <a:dk2>
          <a:srgbClr val="292929"/>
        </a:dk2>
        <a:lt2>
          <a:srgbClr val="D0D0D0"/>
        </a:lt2>
        <a:accent1>
          <a:srgbClr val="96C0BE"/>
        </a:accent1>
        <a:accent2>
          <a:srgbClr val="D0D0D0"/>
        </a:accent2>
        <a:accent3>
          <a:srgbClr val="FFFFFF"/>
        </a:accent3>
        <a:accent4>
          <a:srgbClr val="212121"/>
        </a:accent4>
        <a:accent5>
          <a:srgbClr val="C9DCDB"/>
        </a:accent5>
        <a:accent6>
          <a:srgbClr val="BCBCBC"/>
        </a:accent6>
        <a:hlink>
          <a:srgbClr val="99CCFF"/>
        </a:hlink>
        <a:folHlink>
          <a:srgbClr val="F0CD96"/>
        </a:folHlink>
      </a:clrScheme>
      <a:clrMap bg1="lt1" tx1="dk1" bg2="lt2" tx2="dk2" accent1="accent1" accent2="accent2" accent3="accent3" accent4="accent4" accent5="accent5" accent6="accent6" hlink="hlink" folHlink="folHlink"/>
    </a:extraClrScheme>
    <a:extraClrScheme>
      <a:clrScheme name="BI_mal_20051220 7">
        <a:dk1>
          <a:srgbClr val="292929"/>
        </a:dk1>
        <a:lt1>
          <a:srgbClr val="FFFFFF"/>
        </a:lt1>
        <a:dk2>
          <a:srgbClr val="292929"/>
        </a:dk2>
        <a:lt2>
          <a:srgbClr val="D0D0D0"/>
        </a:lt2>
        <a:accent1>
          <a:srgbClr val="21B5C9"/>
        </a:accent1>
        <a:accent2>
          <a:srgbClr val="96C0BE"/>
        </a:accent2>
        <a:accent3>
          <a:srgbClr val="FFFFFF"/>
        </a:accent3>
        <a:accent4>
          <a:srgbClr val="212121"/>
        </a:accent4>
        <a:accent5>
          <a:srgbClr val="ABD7E1"/>
        </a:accent5>
        <a:accent6>
          <a:srgbClr val="87AEAC"/>
        </a:accent6>
        <a:hlink>
          <a:srgbClr val="99CCFF"/>
        </a:hlink>
        <a:folHlink>
          <a:srgbClr val="CC0000"/>
        </a:folHlink>
      </a:clrScheme>
      <a:clrMap bg1="lt1" tx1="dk1" bg2="lt2" tx2="dk2" accent1="accent1" accent2="accent2" accent3="accent3" accent4="accent4" accent5="accent5" accent6="accent6" hlink="hlink" folHlink="folHlink"/>
    </a:extraClrScheme>
    <a:extraClrScheme>
      <a:clrScheme name="BI_mal_20051220 8">
        <a:dk1>
          <a:srgbClr val="292929"/>
        </a:dk1>
        <a:lt1>
          <a:srgbClr val="FFFFFF"/>
        </a:lt1>
        <a:dk2>
          <a:srgbClr val="292929"/>
        </a:dk2>
        <a:lt2>
          <a:srgbClr val="D0D0D0"/>
        </a:lt2>
        <a:accent1>
          <a:srgbClr val="99CCFF"/>
        </a:accent1>
        <a:accent2>
          <a:srgbClr val="21B5C9"/>
        </a:accent2>
        <a:accent3>
          <a:srgbClr val="FFFFFF"/>
        </a:accent3>
        <a:accent4>
          <a:srgbClr val="212121"/>
        </a:accent4>
        <a:accent5>
          <a:srgbClr val="CAE2FF"/>
        </a:accent5>
        <a:accent6>
          <a:srgbClr val="1DA4B6"/>
        </a:accent6>
        <a:hlink>
          <a:srgbClr val="96C0BE"/>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 template may 2007</Template>
  <TotalTime>5446</TotalTime>
  <Words>4054</Words>
  <Application>Microsoft Macintosh PowerPoint</Application>
  <PresentationFormat>On-screen Show (4:3)</PresentationFormat>
  <Paragraphs>744</Paragraphs>
  <Slides>52</Slides>
  <Notes>39</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52</vt:i4>
      </vt:variant>
    </vt:vector>
  </HeadingPairs>
  <TitlesOfParts>
    <vt:vector size="58" baseType="lpstr">
      <vt:lpstr>TT template may 2007</vt:lpstr>
      <vt:lpstr>Document</vt:lpstr>
      <vt:lpstr>Bitmap Image</vt:lpstr>
      <vt:lpstr>Slide</vt:lpstr>
      <vt:lpstr>Photo Editor Photo</vt:lpstr>
      <vt:lpstr>CorelDRAW</vt:lpstr>
      <vt:lpstr>Medical Applications at CERN</vt:lpstr>
      <vt:lpstr>Index</vt:lpstr>
      <vt:lpstr>CERN…</vt:lpstr>
      <vt:lpstr>Particle, Astro-Particle &amp; Nuclear Physics research characteristics</vt:lpstr>
      <vt:lpstr>PowerPoint Presentation</vt:lpstr>
      <vt:lpstr>Fundamental research and its impact on society</vt:lpstr>
      <vt:lpstr>Index</vt:lpstr>
      <vt:lpstr>Physics and Medicine : a century of collaboration</vt:lpstr>
      <vt:lpstr>Hadron Therapy</vt:lpstr>
      <vt:lpstr>Protons are quantitatively different from X-rays</vt:lpstr>
      <vt:lpstr>Protontherapy: a mature market…</vt:lpstr>
      <vt:lpstr>Cyclotron solution for protons by IBA - Belgium</vt:lpstr>
      <vt:lpstr>Radiotherapy is the main user of Linear accelerators</vt:lpstr>
      <vt:lpstr>Hadron therapy: PIMM Study at CERN in 1996 - 2000</vt:lpstr>
      <vt:lpstr>CNAO: The Hadron facility in Pavia</vt:lpstr>
      <vt:lpstr>The site of HIT the Heidelberg Ion Therapy</vt:lpstr>
      <vt:lpstr>Heidelberg ion gantry: 600 tons and 400 kW</vt:lpstr>
      <vt:lpstr>Science to Health: Hadron Therapy </vt:lpstr>
      <vt:lpstr>Science to Health: Radiopharmaceuticals</vt:lpstr>
      <vt:lpstr>Physics and Medicine : a century of collaboration</vt:lpstr>
      <vt:lpstr>PET (Position Emission Tomography)</vt:lpstr>
      <vt:lpstr>PET: a key device for functional imaging</vt:lpstr>
      <vt:lpstr>PET technologies</vt:lpstr>
      <vt:lpstr>Software to combine modalities: Image fusion: PET + CT</vt:lpstr>
      <vt:lpstr>Physics and Medicine : a century of collaboration</vt:lpstr>
      <vt:lpstr>X Rays to CT</vt:lpstr>
      <vt:lpstr>Index</vt:lpstr>
      <vt:lpstr>How can current physics research programme benefit society?</vt:lpstr>
      <vt:lpstr>How can current physics research programme benefit society (2)?</vt:lpstr>
      <vt:lpstr>Potential of CERN technologies in non-HEP application domains </vt:lpstr>
      <vt:lpstr>Index</vt:lpstr>
      <vt:lpstr>Health: Defeating cancer</vt:lpstr>
      <vt:lpstr>Super-conducting cyclotron directly installed on a Proton Gantry</vt:lpstr>
      <vt:lpstr>LHC detector technologies and electronics can help Health</vt:lpstr>
      <vt:lpstr>LHC electronics for spectral CT to enhance contrast and reduce dose</vt:lpstr>
      <vt:lpstr>Integrated PET-CT for 4-D functional imaging</vt:lpstr>
      <vt:lpstr>Time Of Flight PET to improve image quality</vt:lpstr>
      <vt:lpstr>In beam Time Of Flight PET for treatment planning and monitoring</vt:lpstr>
      <vt:lpstr>PET – MRI to substantially reduce dose delivered to patient</vt:lpstr>
      <vt:lpstr>PET Functional imaging: PET - MRI</vt:lpstr>
      <vt:lpstr>ClearPEM-Sonic: Introduction</vt:lpstr>
      <vt:lpstr>ClearPEM-Sonic: the machine</vt:lpstr>
      <vt:lpstr>US system: Elastography Principle</vt:lpstr>
      <vt:lpstr>ClearPEM-Sonic: Proof of Concept</vt:lpstr>
      <vt:lpstr>Index</vt:lpstr>
      <vt:lpstr>Advanced accelerator and detector techniques to probe molecules in cells</vt:lpstr>
      <vt:lpstr>Applications of fast counting read-out electronics to spectroscopic imaging</vt:lpstr>
      <vt:lpstr>High-resolution X-ray Radiography</vt:lpstr>
      <vt:lpstr>Confocal laser scanning microscope</vt:lpstr>
      <vt:lpstr>Single photon counting and imaging with microchannel plate</vt:lpstr>
      <vt:lpstr>Molecular imaging: Fluorescence Lifetime Imaging</vt:lpstr>
      <vt:lpstr>Conclusions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legoffjm</dc:creator>
  <cp:lastModifiedBy>Hartmut Hillemanns</cp:lastModifiedBy>
  <cp:revision>171</cp:revision>
  <cp:lastPrinted>2011-06-17T08:36:10Z</cp:lastPrinted>
  <dcterms:created xsi:type="dcterms:W3CDTF">2010-07-05T13:51:21Z</dcterms:created>
  <dcterms:modified xsi:type="dcterms:W3CDTF">2011-11-17T15:56:43Z</dcterms:modified>
</cp:coreProperties>
</file>