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39" r:id="rId2"/>
    <p:sldId id="34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3" autoAdjust="0"/>
    <p:restoredTop sz="94686"/>
  </p:normalViewPr>
  <p:slideViewPr>
    <p:cSldViewPr snapToGrid="0" snapToObjects="1">
      <p:cViewPr varScale="1">
        <p:scale>
          <a:sx n="97" d="100"/>
          <a:sy n="97" d="100"/>
        </p:scale>
        <p:origin x="78" y="3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0211141-A77D-4E0E-8CAF-4CD3B2799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it-IT" noProof="0"/>
              <a:t>Fare clic per modificare lo stile del titolo dello schema</a:t>
            </a:r>
            <a:endParaRPr lang="it-IT" noProof="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17EFDE0-5A54-402A-B0C3-6BC0BB739C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it-IT" noProof="0"/>
              <a:t>Fare clic per modificare gli stili del testo dello schema</a:t>
            </a:r>
          </a:p>
          <a:p>
            <a:pPr lvl="1" rtl="0"/>
            <a:r>
              <a:rPr lang="it-IT" noProof="0"/>
              <a:t>Secondo livello</a:t>
            </a:r>
          </a:p>
          <a:p>
            <a:pPr lvl="2" rtl="0"/>
            <a:r>
              <a:rPr lang="it-IT" noProof="0"/>
              <a:t>Terzo livello</a:t>
            </a:r>
          </a:p>
          <a:p>
            <a:pPr lvl="3" rtl="0"/>
            <a:r>
              <a:rPr lang="it-IT" noProof="0"/>
              <a:t>Quarto livello</a:t>
            </a:r>
          </a:p>
          <a:p>
            <a:pPr lvl="4" rtl="0"/>
            <a:r>
              <a:rPr lang="it-IT" noProof="0"/>
              <a:t>Quinto livello</a:t>
            </a:r>
            <a:endParaRPr lang="it-IT" noProof="0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A2825AD-4585-4E37-A076-3D0070C93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A526380-105C-43CE-8837-3DD12907CD3B}" type="datetime1">
              <a:rPr lang="it-IT" noProof="0" smtClean="0"/>
              <a:t>09/07/2025</a:t>
            </a:fld>
            <a:endParaRPr lang="it-IT" noProof="0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12064AD-EDC3-4B13-8CD6-49EB60099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it-IT" noProof="0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90FD1E-16F6-49B1-A938-8CE601ED7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2EE24B5-652C-4DB5-B7C3-B5BBEC1280B1}" type="slidenum">
              <a:rPr lang="it-IT" noProof="0" smtClean="0"/>
              <a:t>‹#›</a:t>
            </a:fld>
            <a:endParaRPr lang="it-IT" noProof="0" dirty="0"/>
          </a:p>
        </p:txBody>
      </p:sp>
      <p:sp>
        <p:nvSpPr>
          <p:cNvPr id="7" name="oggetto 18" descr="Rettangolo beige">
            <a:extLst>
              <a:ext uri="{FF2B5EF4-FFF2-40B4-BE49-F238E27FC236}">
                <a16:creationId xmlns:a16="http://schemas.microsoft.com/office/drawing/2014/main" id="{13550742-D32E-4FE5-A6DF-B63B4406B5D9}"/>
              </a:ext>
            </a:extLst>
          </p:cNvPr>
          <p:cNvSpPr/>
          <p:nvPr userDrawn="1"/>
        </p:nvSpPr>
        <p:spPr>
          <a:xfrm>
            <a:off x="927187" y="1346809"/>
            <a:ext cx="4992350" cy="45719"/>
          </a:xfrm>
          <a:custGeom>
            <a:avLst/>
            <a:gdLst/>
            <a:ahLst/>
            <a:cxnLst/>
            <a:rect l="l" t="t" r="r" b="b"/>
            <a:pathLst>
              <a:path w="3218815">
                <a:moveTo>
                  <a:pt x="0" y="0"/>
                </a:moveTo>
                <a:lnTo>
                  <a:pt x="3218395" y="0"/>
                </a:lnTo>
              </a:path>
            </a:pathLst>
          </a:custGeom>
          <a:ln w="54863">
            <a:solidFill>
              <a:schemeClr val="accent1"/>
            </a:solidFill>
          </a:ln>
        </p:spPr>
        <p:txBody>
          <a:bodyPr wrap="square" lIns="0" tIns="0" rIns="0" bIns="0" rtlCol="0"/>
          <a:lstStyle/>
          <a:p>
            <a:pPr rtl="0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16689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9 July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eamlight.cern.ch/asset/HCXGXANA00003-EMXEK09604796726" TargetMode="External"/><Relationship Id="rId3" Type="http://schemas.openxmlformats.org/officeDocument/2006/relationships/hyperlink" Target="https://eamlight.cern.ch/asset/HCXGXCU00007-HB503006" TargetMode="External"/><Relationship Id="rId7" Type="http://schemas.openxmlformats.org/officeDocument/2006/relationships/hyperlink" Target="https://eamlight.cern.ch/asset/HCXGXANA00001-EM1210103429920" TargetMode="External"/><Relationship Id="rId2" Type="http://schemas.openxmlformats.org/officeDocument/2006/relationships/hyperlink" Target="https://eamlight.cern.ch/asset/HCXGXANA00002-EMXEA10105285091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eamlight.cern.ch/asset/HCXGXANA00001-EM1206102965243#iss=https%3A%2F%2Fauth.cern.ch%2Fauth%2Frealms%2Fcern" TargetMode="External"/><Relationship Id="rId5" Type="http://schemas.openxmlformats.org/officeDocument/2006/relationships/hyperlink" Target="https://eamlight.cern.ch/asset/HCXGXANA00002-EMXEA06102965242" TargetMode="External"/><Relationship Id="rId4" Type="http://schemas.openxmlformats.org/officeDocument/2006/relationships/hyperlink" Target="https://eamlight.cern.ch/asset/HCXGXANA00001-EM120982118175" TargetMode="External"/><Relationship Id="rId9" Type="http://schemas.openxmlformats.org/officeDocument/2006/relationships/hyperlink" Target="https://eamlight.cern.ch/asset/HCXGXANA00001-EM1205102933135#iss=https%3A%2F%2Fauth.cern.ch%2Fauth%2Frealms%2Fcern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9E79215-E210-57F0-B703-CAD821E1B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24" y="302303"/>
            <a:ext cx="11376025" cy="1065742"/>
          </a:xfrm>
        </p:spPr>
        <p:txBody>
          <a:bodyPr/>
          <a:lstStyle/>
          <a:p>
            <a:r>
              <a:rPr lang="en-US" dirty="0"/>
              <a:t>IR Analyzer Asset Registry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D9E85E-2086-BB3F-CA89-DE1890938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FEA53B-0C1C-271E-0D32-E53A22690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Miguel Afonso | IR Analyzer Asset Registry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7009F8-811C-F4AF-93A3-5AC2484B2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77C7822D-5445-F335-AFEF-1DF833FDC4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59557"/>
              </p:ext>
            </p:extLst>
          </p:nvPr>
        </p:nvGraphicFramePr>
        <p:xfrm>
          <a:off x="407987" y="1624175"/>
          <a:ext cx="11376025" cy="1043771"/>
        </p:xfrm>
        <a:graphic>
          <a:graphicData uri="http://schemas.openxmlformats.org/drawingml/2006/table">
            <a:tbl>
              <a:tblPr/>
              <a:tblGrid>
                <a:gridCol w="1592050">
                  <a:extLst>
                    <a:ext uri="{9D8B030D-6E8A-4147-A177-3AD203B41FA5}">
                      <a16:colId xmlns:a16="http://schemas.microsoft.com/office/drawing/2014/main" val="3533124524"/>
                    </a:ext>
                  </a:extLst>
                </a:gridCol>
                <a:gridCol w="1013842">
                  <a:extLst>
                    <a:ext uri="{9D8B030D-6E8A-4147-A177-3AD203B41FA5}">
                      <a16:colId xmlns:a16="http://schemas.microsoft.com/office/drawing/2014/main" val="2287925743"/>
                    </a:ext>
                  </a:extLst>
                </a:gridCol>
                <a:gridCol w="1592050">
                  <a:extLst>
                    <a:ext uri="{9D8B030D-6E8A-4147-A177-3AD203B41FA5}">
                      <a16:colId xmlns:a16="http://schemas.microsoft.com/office/drawing/2014/main" val="2911959859"/>
                    </a:ext>
                  </a:extLst>
                </a:gridCol>
                <a:gridCol w="1592050">
                  <a:extLst>
                    <a:ext uri="{9D8B030D-6E8A-4147-A177-3AD203B41FA5}">
                      <a16:colId xmlns:a16="http://schemas.microsoft.com/office/drawing/2014/main" val="2660217653"/>
                    </a:ext>
                  </a:extLst>
                </a:gridCol>
                <a:gridCol w="1813827">
                  <a:extLst>
                    <a:ext uri="{9D8B030D-6E8A-4147-A177-3AD203B41FA5}">
                      <a16:colId xmlns:a16="http://schemas.microsoft.com/office/drawing/2014/main" val="666442210"/>
                    </a:ext>
                  </a:extLst>
                </a:gridCol>
                <a:gridCol w="1847490">
                  <a:extLst>
                    <a:ext uri="{9D8B030D-6E8A-4147-A177-3AD203B41FA5}">
                      <a16:colId xmlns:a16="http://schemas.microsoft.com/office/drawing/2014/main" val="2838068819"/>
                    </a:ext>
                  </a:extLst>
                </a:gridCol>
                <a:gridCol w="1924716">
                  <a:extLst>
                    <a:ext uri="{9D8B030D-6E8A-4147-A177-3AD203B41FA5}">
                      <a16:colId xmlns:a16="http://schemas.microsoft.com/office/drawing/2014/main" val="3524087511"/>
                    </a:ext>
                  </a:extLst>
                </a:gridCol>
              </a:tblGrid>
              <a:tr h="1307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EXPERIMENT </a:t>
                      </a:r>
                    </a:p>
                  </a:txBody>
                  <a:tcPr marL="6538" marR="6538" marT="6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GAS SYSTEM</a:t>
                      </a:r>
                    </a:p>
                  </a:txBody>
                  <a:tcPr marL="6538" marR="6538" marT="6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MODULE </a:t>
                      </a:r>
                    </a:p>
                  </a:txBody>
                  <a:tcPr marL="6538" marR="6538" marT="6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FUNCTIONAL POSITION</a:t>
                      </a:r>
                    </a:p>
                  </a:txBody>
                  <a:tcPr marL="6538" marR="6538" marT="6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 (MODEL)</a:t>
                      </a:r>
                    </a:p>
                  </a:txBody>
                  <a:tcPr marL="6538" marR="6538" marT="6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ASSET </a:t>
                      </a:r>
                    </a:p>
                  </a:txBody>
                  <a:tcPr marL="6538" marR="6538" marT="6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URL From EAM Light </a:t>
                      </a:r>
                    </a:p>
                  </a:txBody>
                  <a:tcPr marL="6538" marR="6538" marT="6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5054450"/>
                  </a:ext>
                </a:extLst>
              </a:tr>
              <a:tr h="13075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ATLAS</a:t>
                      </a:r>
                    </a:p>
                  </a:txBody>
                  <a:tcPr marL="6538" marR="6538" marT="6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RPC</a:t>
                      </a:r>
                    </a:p>
                  </a:txBody>
                  <a:tcPr marL="6538" marR="6538" marT="6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ANALYSIS 1</a:t>
                      </a:r>
                    </a:p>
                  </a:txBody>
                  <a:tcPr marL="6538" marR="6538" marT="65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282828"/>
                          </a:solidFill>
                          <a:effectLst/>
                          <a:latin typeface="Calibri" panose="020F0502020204030204" pitchFamily="34" charset="0"/>
                        </a:rPr>
                        <a:t>HCXGATLRPCAN-XANA9119</a:t>
                      </a:r>
                    </a:p>
                  </a:txBody>
                  <a:tcPr marL="6538" marR="6538" marT="65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HCXGXANA00002 (XEGP)</a:t>
                      </a:r>
                    </a:p>
                  </a:txBody>
                  <a:tcPr marL="6538" marR="6538" marT="65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282828"/>
                          </a:solidFill>
                          <a:effectLst/>
                          <a:latin typeface="Calibri" panose="020F0502020204030204" pitchFamily="34" charset="0"/>
                        </a:rPr>
                        <a:t>HCXGXANA00002-EMXEA10105285091</a:t>
                      </a:r>
                    </a:p>
                  </a:txBody>
                  <a:tcPr marL="6538" marR="6538" marT="65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Asset HCXGXANA00002-EMXEA10105285091</a:t>
                      </a:r>
                      <a:endParaRPr lang="en-US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38" marR="6538" marT="65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995568"/>
                  </a:ext>
                </a:extLst>
              </a:tr>
              <a:tr h="1307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MMG</a:t>
                      </a:r>
                    </a:p>
                  </a:txBody>
                  <a:tcPr marL="6538" marR="6538" marT="6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ANALYSIS 1</a:t>
                      </a:r>
                    </a:p>
                  </a:txBody>
                  <a:tcPr marL="6538" marR="6538" marT="65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282828"/>
                          </a:solidFill>
                          <a:effectLst/>
                          <a:latin typeface="Calibri" panose="020F0502020204030204" pitchFamily="34" charset="0"/>
                        </a:rPr>
                        <a:t>HCXGATLMMGAN-XANA9119</a:t>
                      </a:r>
                    </a:p>
                  </a:txBody>
                  <a:tcPr marL="6538" marR="6538" marT="65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HCXGXANA00002 (XEGP)</a:t>
                      </a:r>
                    </a:p>
                  </a:txBody>
                  <a:tcPr marL="6538" marR="6538" marT="65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282828"/>
                          </a:solidFill>
                          <a:effectLst/>
                          <a:latin typeface="Calibri" panose="020F0502020204030204" pitchFamily="34" charset="0"/>
                        </a:rPr>
                        <a:t>HCXGXANA00002-EMXEA1015285122</a:t>
                      </a:r>
                    </a:p>
                  </a:txBody>
                  <a:tcPr marL="6538" marR="6538" marT="65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3"/>
                        </a:rPr>
                        <a:t>Asset HCXGXCU00007-HB503006</a:t>
                      </a:r>
                      <a:endParaRPr lang="en-US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38" marR="6538" marT="6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3473077"/>
                  </a:ext>
                </a:extLst>
              </a:tr>
              <a:tr h="130759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CMS </a:t>
                      </a:r>
                    </a:p>
                  </a:txBody>
                  <a:tcPr marL="6538" marR="6538" marT="6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FGR </a:t>
                      </a:r>
                    </a:p>
                  </a:txBody>
                  <a:tcPr marL="6538" marR="6538" marT="6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6538" marR="6538" marT="6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282828"/>
                          </a:solidFill>
                          <a:effectLst/>
                          <a:latin typeface="Calibri" panose="020F0502020204030204" pitchFamily="34" charset="0"/>
                        </a:rPr>
                        <a:t>HCXGCMSFGR-XANA10041</a:t>
                      </a:r>
                    </a:p>
                  </a:txBody>
                  <a:tcPr marL="6538" marR="6538" marT="65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282828"/>
                          </a:solidFill>
                          <a:effectLst/>
                          <a:latin typeface="Calibri" panose="020F0502020204030204" pitchFamily="34" charset="0"/>
                        </a:rPr>
                        <a:t>HCXGXANA00001 (BINOS 100)</a:t>
                      </a:r>
                    </a:p>
                  </a:txBody>
                  <a:tcPr marL="6538" marR="6538" marT="65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282828"/>
                          </a:solidFill>
                          <a:effectLst/>
                          <a:latin typeface="Calibri" panose="020F0502020204030204" pitchFamily="34" charset="0"/>
                        </a:rPr>
                        <a:t>HCXGXANA00001-EM120982118175</a:t>
                      </a:r>
                    </a:p>
                  </a:txBody>
                  <a:tcPr marL="6538" marR="6538" marT="65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4"/>
                        </a:rPr>
                        <a:t>Asset HCXGXANA00001-EM120982118175</a:t>
                      </a:r>
                      <a:endParaRPr lang="en-US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38" marR="6538" marT="65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4427934"/>
                  </a:ext>
                </a:extLst>
              </a:tr>
              <a:tr h="1307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CSC</a:t>
                      </a:r>
                    </a:p>
                  </a:txBody>
                  <a:tcPr marL="6538" marR="6538" marT="6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ANALYSIS 2</a:t>
                      </a:r>
                    </a:p>
                  </a:txBody>
                  <a:tcPr marL="6538" marR="6538" marT="6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82828"/>
                          </a:solidFill>
                          <a:effectLst/>
                          <a:latin typeface="Calibri" panose="020F0502020204030204" pitchFamily="34" charset="0"/>
                        </a:rPr>
                        <a:t>HCXGCMSCSCANL2-XANA92XX</a:t>
                      </a:r>
                    </a:p>
                  </a:txBody>
                  <a:tcPr marL="6538" marR="6538" marT="6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HCXGXANA00002 (XEGP)</a:t>
                      </a:r>
                    </a:p>
                  </a:txBody>
                  <a:tcPr marL="6538" marR="6538" marT="65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282828"/>
                          </a:solidFill>
                          <a:effectLst/>
                          <a:latin typeface="Calibri" panose="020F0502020204030204" pitchFamily="34" charset="0"/>
                        </a:rPr>
                        <a:t>HCXGXANA00002-EMXEA06102965242</a:t>
                      </a:r>
                    </a:p>
                  </a:txBody>
                  <a:tcPr marL="6538" marR="6538" marT="65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5"/>
                        </a:rPr>
                        <a:t>Asset HCXGXANA00002-EMXEA06102965242</a:t>
                      </a:r>
                      <a:endParaRPr lang="en-US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38" marR="6538" marT="65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7910113"/>
                  </a:ext>
                </a:extLst>
              </a:tr>
              <a:tr h="1242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RPC</a:t>
                      </a:r>
                    </a:p>
                  </a:txBody>
                  <a:tcPr marL="6538" marR="6538" marT="6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ANALYSIS 1 </a:t>
                      </a:r>
                    </a:p>
                  </a:txBody>
                  <a:tcPr marL="6538" marR="6538" marT="6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282828"/>
                          </a:solidFill>
                          <a:effectLst/>
                          <a:latin typeface="Calibri" panose="020F0502020204030204" pitchFamily="34" charset="0"/>
                        </a:rPr>
                        <a:t>HCXGCMSRPCAN-XANA9119</a:t>
                      </a:r>
                    </a:p>
                  </a:txBody>
                  <a:tcPr marL="6538" marR="6538" marT="65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282828"/>
                          </a:solidFill>
                          <a:effectLst/>
                          <a:latin typeface="Calibri" panose="020F0502020204030204" pitchFamily="34" charset="0"/>
                        </a:rPr>
                        <a:t>HCXGXANA00001 (BINOS 100)</a:t>
                      </a:r>
                    </a:p>
                  </a:txBody>
                  <a:tcPr marL="6538" marR="6538" marT="65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282828"/>
                          </a:solidFill>
                          <a:effectLst/>
                          <a:latin typeface="Calibri" panose="020F0502020204030204" pitchFamily="34" charset="0"/>
                        </a:rPr>
                        <a:t>HCXGXANA00001-EM1206102965243</a:t>
                      </a:r>
                    </a:p>
                  </a:txBody>
                  <a:tcPr marL="6538" marR="6538" marT="65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6"/>
                        </a:rPr>
                        <a:t>Asset HCXGXANA00001-EM1206102965243</a:t>
                      </a:r>
                      <a:endParaRPr lang="en-US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38" marR="6538" marT="65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8653840"/>
                  </a:ext>
                </a:extLst>
              </a:tr>
              <a:tr h="1307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82828"/>
                          </a:solidFill>
                          <a:effectLst/>
                          <a:latin typeface="Calibri" panose="020F0502020204030204" pitchFamily="34" charset="0"/>
                        </a:rPr>
                        <a:t>HCXGCMSRPCAN-XANA91192</a:t>
                      </a:r>
                    </a:p>
                  </a:txBody>
                  <a:tcPr marL="6538" marR="6538" marT="6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282828"/>
                          </a:solidFill>
                          <a:effectLst/>
                          <a:latin typeface="Calibri" panose="020F0502020204030204" pitchFamily="34" charset="0"/>
                        </a:rPr>
                        <a:t>HCXGXANA00001 (BINOS 100)</a:t>
                      </a:r>
                    </a:p>
                  </a:txBody>
                  <a:tcPr marL="6538" marR="6538" marT="65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282828"/>
                          </a:solidFill>
                          <a:effectLst/>
                          <a:latin typeface="Calibri" panose="020F0502020204030204" pitchFamily="34" charset="0"/>
                        </a:rPr>
                        <a:t>HCXGXANA00001-EM1210103429920</a:t>
                      </a:r>
                    </a:p>
                  </a:txBody>
                  <a:tcPr marL="6538" marR="6538" marT="65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7"/>
                        </a:rPr>
                        <a:t>Asset HCXGXANA00001-EM1210103429920</a:t>
                      </a:r>
                      <a:endParaRPr lang="en-US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38" marR="6538" marT="65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2010799"/>
                  </a:ext>
                </a:extLst>
              </a:tr>
              <a:tr h="1307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LHCb</a:t>
                      </a:r>
                    </a:p>
                  </a:txBody>
                  <a:tcPr marL="6538" marR="6538" marT="65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RI2</a:t>
                      </a:r>
                    </a:p>
                  </a:txBody>
                  <a:tcPr marL="6538" marR="6538" marT="65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ANALYSIS 1</a:t>
                      </a:r>
                    </a:p>
                  </a:txBody>
                  <a:tcPr marL="6538" marR="6538" marT="65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282828"/>
                          </a:solidFill>
                          <a:effectLst/>
                          <a:latin typeface="Calibri" panose="020F0502020204030204" pitchFamily="34" charset="0"/>
                        </a:rPr>
                        <a:t>HCXGLHCBRI2AN-XANA9116</a:t>
                      </a:r>
                    </a:p>
                  </a:txBody>
                  <a:tcPr marL="6538" marR="6538" marT="65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HCXGXANA00003 (XEGK)</a:t>
                      </a:r>
                    </a:p>
                  </a:txBody>
                  <a:tcPr marL="6538" marR="6538" marT="65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282828"/>
                          </a:solidFill>
                          <a:effectLst/>
                          <a:latin typeface="Calibri" panose="020F0502020204030204" pitchFamily="34" charset="0"/>
                        </a:rPr>
                        <a:t>HCXGXANA00003-EMXEK09604796726</a:t>
                      </a:r>
                    </a:p>
                  </a:txBody>
                  <a:tcPr marL="6538" marR="6538" marT="65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sng" strike="noStrike" dirty="0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8"/>
                        </a:rPr>
                        <a:t>Asset HCXGXANA00003-EMXEK09604796726</a:t>
                      </a:r>
                      <a:endParaRPr lang="en-US" sz="8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38" marR="6538" marT="653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0227974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81A3931-F27E-B77D-612B-93B7F3185D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4572001"/>
              </p:ext>
            </p:extLst>
          </p:nvPr>
        </p:nvGraphicFramePr>
        <p:xfrm>
          <a:off x="407987" y="3310794"/>
          <a:ext cx="11376024" cy="1311360"/>
        </p:xfrm>
        <a:graphic>
          <a:graphicData uri="http://schemas.openxmlformats.org/drawingml/2006/table">
            <a:tbl>
              <a:tblPr/>
              <a:tblGrid>
                <a:gridCol w="1474922">
                  <a:extLst>
                    <a:ext uri="{9D8B030D-6E8A-4147-A177-3AD203B41FA5}">
                      <a16:colId xmlns:a16="http://schemas.microsoft.com/office/drawing/2014/main" val="2256911908"/>
                    </a:ext>
                  </a:extLst>
                </a:gridCol>
                <a:gridCol w="2195996">
                  <a:extLst>
                    <a:ext uri="{9D8B030D-6E8A-4147-A177-3AD203B41FA5}">
                      <a16:colId xmlns:a16="http://schemas.microsoft.com/office/drawing/2014/main" val="473509494"/>
                    </a:ext>
                  </a:extLst>
                </a:gridCol>
                <a:gridCol w="2501906">
                  <a:extLst>
                    <a:ext uri="{9D8B030D-6E8A-4147-A177-3AD203B41FA5}">
                      <a16:colId xmlns:a16="http://schemas.microsoft.com/office/drawing/2014/main" val="1868281752"/>
                    </a:ext>
                  </a:extLst>
                </a:gridCol>
                <a:gridCol w="2548339">
                  <a:extLst>
                    <a:ext uri="{9D8B030D-6E8A-4147-A177-3AD203B41FA5}">
                      <a16:colId xmlns:a16="http://schemas.microsoft.com/office/drawing/2014/main" val="678902773"/>
                    </a:ext>
                  </a:extLst>
                </a:gridCol>
                <a:gridCol w="2654861">
                  <a:extLst>
                    <a:ext uri="{9D8B030D-6E8A-4147-A177-3AD203B41FA5}">
                      <a16:colId xmlns:a16="http://schemas.microsoft.com/office/drawing/2014/main" val="35900910"/>
                    </a:ext>
                  </a:extLst>
                </a:gridCol>
              </a:tblGrid>
              <a:tr h="163920">
                <a:tc>
                  <a:txBody>
                    <a:bodyPr/>
                    <a:lstStyle/>
                    <a:p>
                      <a:pPr algn="ctr" fontAlgn="b"/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6" marR="8196" marT="8196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LOCATION</a:t>
                      </a:r>
                    </a:p>
                  </a:txBody>
                  <a:tcPr marL="8196" marR="8196" marT="8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 (MODEL) </a:t>
                      </a:r>
                    </a:p>
                  </a:txBody>
                  <a:tcPr marL="8196" marR="8196" marT="8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ASSET</a:t>
                      </a:r>
                    </a:p>
                  </a:txBody>
                  <a:tcPr marL="8196" marR="8196" marT="8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URL From EAM Light </a:t>
                      </a:r>
                    </a:p>
                  </a:txBody>
                  <a:tcPr marL="8196" marR="8196" marT="8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4570015"/>
                  </a:ext>
                </a:extLst>
              </a:tr>
              <a:tr h="163920"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SPARES</a:t>
                      </a:r>
                    </a:p>
                  </a:txBody>
                  <a:tcPr marL="8196" marR="8196" marT="81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WORKSHOP (164)</a:t>
                      </a:r>
                    </a:p>
                  </a:txBody>
                  <a:tcPr marL="8196" marR="8196" marT="81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196" marR="8196" marT="8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196" marR="8196" marT="8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196" marR="8196" marT="8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0731223"/>
                  </a:ext>
                </a:extLst>
              </a:tr>
              <a:tr h="1639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196" marR="8196" marT="8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196" marR="8196" marT="8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196" marR="8196" marT="8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8515453"/>
                  </a:ext>
                </a:extLst>
              </a:tr>
              <a:tr h="1639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ATLAS (SGX1)</a:t>
                      </a:r>
                    </a:p>
                  </a:txBody>
                  <a:tcPr marL="8196" marR="8196" marT="81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196" marR="8196" marT="8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196" marR="8196" marT="8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196" marR="8196" marT="8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1191961"/>
                  </a:ext>
                </a:extLst>
              </a:tr>
              <a:tr h="1639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196" marR="8196" marT="8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196" marR="8196" marT="8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196" marR="8196" marT="8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6260308"/>
                  </a:ext>
                </a:extLst>
              </a:tr>
              <a:tr h="1639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CMS (SGX5)</a:t>
                      </a:r>
                    </a:p>
                  </a:txBody>
                  <a:tcPr marL="8196" marR="8196" marT="819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282828"/>
                          </a:solidFill>
                          <a:effectLst/>
                          <a:latin typeface="Calibri" panose="020F0502020204030204" pitchFamily="34" charset="0"/>
                        </a:rPr>
                        <a:t>HCXGXANA00001 (BINOS 100)</a:t>
                      </a:r>
                    </a:p>
                  </a:txBody>
                  <a:tcPr marL="8196" marR="8196" marT="8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HCXGXANA00001-EM1205102933135</a:t>
                      </a:r>
                    </a:p>
                  </a:txBody>
                  <a:tcPr marL="8196" marR="8196" marT="8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9"/>
                        </a:rPr>
                        <a:t>Asset HCXGXANA00001-EM1205102933135</a:t>
                      </a:r>
                      <a:endParaRPr lang="en-US" sz="9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96" marR="8196" marT="8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6851549"/>
                  </a:ext>
                </a:extLst>
              </a:tr>
              <a:tr h="1639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196" marR="8196" marT="8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196" marR="8196" marT="8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196" marR="8196" marT="8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0687933"/>
                  </a:ext>
                </a:extLst>
              </a:tr>
              <a:tr h="16392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LHCb (SG8)</a:t>
                      </a:r>
                    </a:p>
                  </a:txBody>
                  <a:tcPr marL="8196" marR="8196" marT="8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196" marR="8196" marT="8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196" marR="8196" marT="8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8196" marR="8196" marT="819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3918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8707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B2BDCE8-3BD5-9DC1-6FA3-5305E2D22B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13650" y="1124744"/>
            <a:ext cx="3764699" cy="460851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91AD410-3535-ABB1-BBDD-F19F2C15C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IR Analyzer Asset Registry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92D4B5-9178-D40D-7DDE-10A7AEA77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9 July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9CF26-FB0B-C67A-57D4-299AA2B19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B656DD-2B83-92EE-9686-45CD69038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49104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13453</TotalTime>
  <Words>170</Words>
  <Application>Microsoft Office PowerPoint</Application>
  <PresentationFormat>Widescreen</PresentationFormat>
  <Paragraphs>88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Tema di Office</vt:lpstr>
      <vt:lpstr>IR Analyzer Asset Registry</vt:lpstr>
      <vt:lpstr>IR Analyzer Asset Registry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Paolillo  Bonaventura</dc:creator>
  <cp:lastModifiedBy>Miguel Afonso</cp:lastModifiedBy>
  <cp:revision>61</cp:revision>
  <dcterms:created xsi:type="dcterms:W3CDTF">2025-03-12T07:43:36Z</dcterms:created>
  <dcterms:modified xsi:type="dcterms:W3CDTF">2025-07-09T15:46:09Z</dcterms:modified>
</cp:coreProperties>
</file>