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60" r:id="rId2"/>
    <p:sldMasterId id="2147483667" r:id="rId3"/>
  </p:sldMasterIdLst>
  <p:notesMasterIdLst>
    <p:notesMasterId r:id="rId18"/>
  </p:notesMasterIdLst>
  <p:sldIdLst>
    <p:sldId id="4447" r:id="rId4"/>
    <p:sldId id="4504" r:id="rId5"/>
    <p:sldId id="256" r:id="rId6"/>
    <p:sldId id="505" r:id="rId7"/>
    <p:sldId id="4448" r:id="rId8"/>
    <p:sldId id="4449" r:id="rId9"/>
    <p:sldId id="2147196886" r:id="rId10"/>
    <p:sldId id="5403" r:id="rId11"/>
    <p:sldId id="2147196889" r:id="rId12"/>
    <p:sldId id="2147196890" r:id="rId13"/>
    <p:sldId id="2147196893" r:id="rId14"/>
    <p:sldId id="2147196887" r:id="rId15"/>
    <p:sldId id="2147196888" r:id="rId16"/>
    <p:sldId id="2147196894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7932"/>
    <p:restoredTop sz="96281"/>
  </p:normalViewPr>
  <p:slideViewPr>
    <p:cSldViewPr snapToGrid="0" snapToObjects="1">
      <p:cViewPr varScale="1">
        <p:scale>
          <a:sx n="121" d="100"/>
          <a:sy n="121" d="100"/>
        </p:scale>
        <p:origin x="192" y="10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theme" Target="theme/theme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0" Type="http://schemas.openxmlformats.org/officeDocument/2006/relationships/slide" Target="slides/slide7.xml"/><Relationship Id="rId19" Type="http://schemas.openxmlformats.org/officeDocument/2006/relationships/presProps" Target="pres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9B4E744-9148-6A43-AB5D-9C0C8C659CF1}" type="datetimeFigureOut">
              <a:rPr lang="en-GB" smtClean="0"/>
              <a:t>11/07/2025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DDDDDF5-EEA7-DC4A-AE06-A8263F66117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640226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45BA5B6-381D-24D2-81BB-05F0BB02B30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665C44CC-7D4D-E774-213E-E8F333E8467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CD633B6-35F0-5697-0FF6-D8D18B21AFA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FR" dirty="0"/>
              <a:t>ATLAS solenoid: 2.56 x 5.8 m</a:t>
            </a:r>
          </a:p>
          <a:p>
            <a:r>
              <a:rPr lang="en-FR" dirty="0"/>
              <a:t>ALICE 3 solenoid (V1): 3.2 x 7.5 m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F78F6D8-5EE2-EFBE-943B-F268EF4AA14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16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9D02C6D-DF73-E34A-8742-CFDADBB8B243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16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6996772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4345A17-FE94-41CB-9081-28C6EA64086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423070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1.pn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FDC137-4E9E-3446-A1CF-95197A6E29F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356CB76-D19F-7841-94CE-592E3B3AA13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965700-7749-ED47-99BB-B796496EE5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911CB7-17E1-914B-8499-13EC853A2AF7}" type="datetimeFigureOut">
              <a:rPr lang="en-GB" smtClean="0"/>
              <a:t>11/07/2025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88AA8E8-CEE8-EC47-AE94-8186054527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8E29865-DD9D-9D4D-A716-3763C3971D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D69572-2C6C-FB43-88DE-586BCABA67C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686643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EBE285-0611-6743-8F42-77DDAB8FA7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6C8A4C0-6F49-444A-8178-A3428799C76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DD52B85-36C2-D843-BAA5-DA10AAB2AC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911CB7-17E1-914B-8499-13EC853A2AF7}" type="datetimeFigureOut">
              <a:rPr lang="en-GB" smtClean="0"/>
              <a:t>11/07/2025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E1B5C71-06C2-4F48-B420-AA71726F23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46E0A17-72A0-1740-BEDC-4F006B25D6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D69572-2C6C-FB43-88DE-586BCABA67C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080796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3B5E509-B078-944B-A29E-4E7DC7EB563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4260030-4014-4C4F-8598-F473DB401F6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C74D1BB-7350-B640-ADD1-584EDE2602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911CB7-17E1-914B-8499-13EC853A2AF7}" type="datetimeFigureOut">
              <a:rPr lang="en-GB" smtClean="0"/>
              <a:t>11/07/2025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D46EEEB-43B5-EB4E-AC89-AAD9387946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818627F-962E-4F46-92B3-57DC5E4155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D69572-2C6C-FB43-88DE-586BCABA67C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98480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Fro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414218" y="5128273"/>
            <a:ext cx="3459933" cy="1400836"/>
          </a:xfrm>
          <a:prstGeom prst="rect">
            <a:avLst/>
          </a:prstGeom>
          <a:solidFill>
            <a:schemeClr val="lt1">
              <a:alpha val="56000"/>
            </a:schemeClr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575733" y="1511694"/>
            <a:ext cx="11021312" cy="1157935"/>
          </a:xfrm>
        </p:spPr>
        <p:txBody>
          <a:bodyPr tIns="0" bIns="0" anchor="b">
            <a:normAutofit/>
          </a:bodyPr>
          <a:lstStyle>
            <a:lvl1pPr algn="l">
              <a:lnSpc>
                <a:spcPct val="90000"/>
              </a:lnSpc>
              <a:spcBef>
                <a:spcPts val="0"/>
              </a:spcBef>
              <a:buNone/>
              <a:defRPr kumimoji="0" lang="en-US" sz="5333" b="1" i="0" kern="1200" cap="none" spc="0" baseline="0" dirty="0">
                <a:ln w="12700">
                  <a:noFill/>
                  <a:prstDash val="solid"/>
                </a:ln>
                <a:solidFill>
                  <a:schemeClr val="accent1"/>
                </a:solidFill>
                <a:effectLst/>
                <a:latin typeface="+mj-lt"/>
                <a:ea typeface="+mj-ea"/>
                <a:cs typeface="Ubuntu"/>
              </a:defRPr>
            </a:lvl1pPr>
          </a:lstStyle>
          <a:p>
            <a:r>
              <a:rPr kumimoji="0" lang="x-none" dirty="0"/>
              <a:t>Presentation Title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575733" y="3562348"/>
            <a:ext cx="11021312" cy="1066688"/>
          </a:xfrm>
        </p:spPr>
        <p:txBody>
          <a:bodyPr lIns="45717" tIns="0" rIns="45717" bIns="0" anchor="t">
            <a:norm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 sz="3733" b="0" i="0">
                <a:solidFill>
                  <a:schemeClr val="accent4"/>
                </a:solidFill>
                <a:effectLst/>
                <a:latin typeface="+mn-lt"/>
                <a:cs typeface="Ubuntu Light"/>
              </a:defRPr>
            </a:lvl1pPr>
            <a:lvl2pPr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x-none" dirty="0"/>
              <a:t>Author and Affiliation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CD71390-AD26-A27F-34A8-EED40BF27C2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88"/>
          <a:stretch/>
        </p:blipFill>
        <p:spPr>
          <a:xfrm>
            <a:off x="7394843" y="2860804"/>
            <a:ext cx="4308032" cy="3356059"/>
          </a:xfrm>
          <a:prstGeom prst="rect">
            <a:avLst/>
          </a:prstGeom>
        </p:spPr>
      </p:pic>
      <p:pic>
        <p:nvPicPr>
          <p:cNvPr id="6" name="Picture 2" descr="Logo of the ALICE Experiment - CERN Document Server">
            <a:extLst>
              <a:ext uri="{FF2B5EF4-FFF2-40B4-BE49-F238E27FC236}">
                <a16:creationId xmlns:a16="http://schemas.microsoft.com/office/drawing/2014/main" id="{932656C4-CD20-EA27-C9B6-8B043DB8A939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3224" y="5243778"/>
            <a:ext cx="879029" cy="11886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4" descr="European Organization for Nuclear Research - CERN | Genève ...">
            <a:extLst>
              <a:ext uri="{FF2B5EF4-FFF2-40B4-BE49-F238E27FC236}">
                <a16:creationId xmlns:a16="http://schemas.microsoft.com/office/drawing/2014/main" id="{11A2125F-2837-54BB-8FDF-74B49BCB248C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6599" y="5250794"/>
            <a:ext cx="1180420" cy="11989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7967576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sz="3200" b="1"/>
            </a:lvl1pPr>
          </a:lstStyle>
          <a:p>
            <a:r>
              <a:rPr lang="x-none" dirty="0"/>
              <a:t>Slide Title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latin typeface="Arial"/>
              </a:rPr>
              <a:t>LHCC - A.Tauro</a:t>
            </a:r>
            <a:endParaRPr lang="en-US" dirty="0">
              <a:latin typeface="Arial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>
                <a:latin typeface="Arial"/>
              </a:rPr>
              <a:pPr/>
              <a:t>‹#›</a:t>
            </a:fld>
            <a:endParaRPr lang="en-US">
              <a:latin typeface="Arial"/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 hasCustomPrompt="1"/>
          </p:nvPr>
        </p:nvSpPr>
        <p:spPr>
          <a:xfrm>
            <a:off x="609631" y="1260003"/>
            <a:ext cx="10968567" cy="5016068"/>
          </a:xfrm>
        </p:spPr>
        <p:txBody>
          <a:bodyPr/>
          <a:lstStyle>
            <a:lvl2pPr>
              <a:defRPr baseline="0"/>
            </a:lvl2pPr>
          </a:lstStyle>
          <a:p>
            <a:pPr lvl="0"/>
            <a:r>
              <a:rPr lang="x-none" dirty="0"/>
              <a:t>Slide text first level</a:t>
            </a:r>
          </a:p>
          <a:p>
            <a:pPr lvl="1"/>
            <a:r>
              <a:rPr lang="x-none" dirty="0"/>
              <a:t>Slide text second level</a:t>
            </a:r>
          </a:p>
          <a:p>
            <a:pPr lvl="2"/>
            <a:r>
              <a:rPr lang="x-none" dirty="0"/>
              <a:t>Slide text third level</a:t>
            </a:r>
          </a:p>
          <a:p>
            <a:pPr lvl="3"/>
            <a:r>
              <a:rPr lang="x-none" dirty="0"/>
              <a:t>Slide text fourth level</a:t>
            </a:r>
          </a:p>
          <a:p>
            <a:pPr lvl="4"/>
            <a:r>
              <a:rPr lang="x-none" dirty="0"/>
              <a:t>Slide text fifth level</a:t>
            </a:r>
            <a:endParaRPr lang="en-US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1387140" y="6356352"/>
            <a:ext cx="2844800" cy="365125"/>
          </a:xfrm>
          <a:prstGeom prst="rect">
            <a:avLst/>
          </a:prstGeom>
        </p:spPr>
        <p:txBody>
          <a:bodyPr/>
          <a:lstStyle>
            <a:lvl1pPr>
              <a:defRPr sz="1467">
                <a:solidFill>
                  <a:schemeClr val="accent1">
                    <a:lumMod val="40000"/>
                    <a:lumOff val="60000"/>
                  </a:schemeClr>
                </a:solidFill>
              </a:defRPr>
            </a:lvl1pPr>
          </a:lstStyle>
          <a:p>
            <a:r>
              <a:rPr lang="fr-FR"/>
              <a:t>19/11/2024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18826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 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sz="3200" b="1"/>
            </a:lvl1pPr>
          </a:lstStyle>
          <a:p>
            <a:r>
              <a:rPr lang="x-none" dirty="0"/>
              <a:t>Slide Title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latin typeface="Arial"/>
              </a:rPr>
              <a:t>LHCC - A.Tauro</a:t>
            </a:r>
            <a:endParaRPr lang="en-US" dirty="0">
              <a:latin typeface="Arial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>
                <a:latin typeface="Arial"/>
              </a:rPr>
              <a:pPr/>
              <a:t>‹#›</a:t>
            </a:fld>
            <a:endParaRPr lang="en-US">
              <a:latin typeface="Arial"/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 hasCustomPrompt="1"/>
          </p:nvPr>
        </p:nvSpPr>
        <p:spPr>
          <a:xfrm>
            <a:off x="609631" y="1245528"/>
            <a:ext cx="10968567" cy="5028279"/>
          </a:xfrm>
        </p:spPr>
        <p:txBody>
          <a:bodyPr/>
          <a:lstStyle>
            <a:lvl2pPr>
              <a:defRPr sz="3200" baseline="0"/>
            </a:lvl2pPr>
            <a:lvl3pPr>
              <a:defRPr sz="3200"/>
            </a:lvl3pPr>
            <a:lvl4pPr>
              <a:defRPr sz="2667"/>
            </a:lvl4pPr>
            <a:lvl5pPr>
              <a:defRPr sz="2667"/>
            </a:lvl5pPr>
          </a:lstStyle>
          <a:p>
            <a:pPr lvl="0"/>
            <a:r>
              <a:rPr lang="x-none" dirty="0"/>
              <a:t>Slide text first level</a:t>
            </a:r>
          </a:p>
          <a:p>
            <a:pPr lvl="1"/>
            <a:r>
              <a:rPr lang="x-none" dirty="0"/>
              <a:t>Slide text second level</a:t>
            </a:r>
          </a:p>
          <a:p>
            <a:pPr lvl="2"/>
            <a:r>
              <a:rPr lang="x-none" dirty="0"/>
              <a:t>Slide text third level</a:t>
            </a:r>
          </a:p>
          <a:p>
            <a:pPr lvl="3"/>
            <a:r>
              <a:rPr lang="x-none" dirty="0"/>
              <a:t>Slide text fourth level</a:t>
            </a:r>
          </a:p>
          <a:p>
            <a:pPr lvl="4"/>
            <a:r>
              <a:rPr lang="x-none" dirty="0"/>
              <a:t>Slide text fifth level</a:t>
            </a:r>
            <a:endParaRPr lang="en-US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1387140" y="6356352"/>
            <a:ext cx="2844800" cy="365125"/>
          </a:xfrm>
          <a:prstGeom prst="rect">
            <a:avLst/>
          </a:prstGeom>
        </p:spPr>
        <p:txBody>
          <a:bodyPr/>
          <a:lstStyle>
            <a:lvl1pPr>
              <a:defRPr sz="1467">
                <a:solidFill>
                  <a:schemeClr val="accent1">
                    <a:lumMod val="40000"/>
                    <a:lumOff val="60000"/>
                  </a:schemeClr>
                </a:solidFill>
              </a:defRPr>
            </a:lvl1pPr>
          </a:lstStyle>
          <a:p>
            <a:r>
              <a:rPr lang="fr-FR"/>
              <a:t>19/11/2024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513373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ust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sz="3200" b="1"/>
            </a:lvl1pPr>
          </a:lstStyle>
          <a:p>
            <a:r>
              <a:rPr lang="x-none" dirty="0"/>
              <a:t>Slide Title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latin typeface="Arial"/>
              </a:rPr>
              <a:t>LHCC - A.Tauro</a:t>
            </a:r>
            <a:endParaRPr lang="en-US" dirty="0">
              <a:latin typeface="Arial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>
                <a:latin typeface="Arial"/>
              </a:rPr>
              <a:pPr/>
              <a:t>‹#›</a:t>
            </a:fld>
            <a:endParaRPr lang="en-US">
              <a:latin typeface="Arial"/>
            </a:endParaRP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2"/>
          </p:nvPr>
        </p:nvSpPr>
        <p:spPr>
          <a:xfrm>
            <a:off x="1387140" y="6356352"/>
            <a:ext cx="2844800" cy="365125"/>
          </a:xfrm>
          <a:prstGeom prst="rect">
            <a:avLst/>
          </a:prstGeom>
        </p:spPr>
        <p:txBody>
          <a:bodyPr/>
          <a:lstStyle>
            <a:lvl1pPr>
              <a:defRPr sz="1467">
                <a:solidFill>
                  <a:schemeClr val="accent1">
                    <a:lumMod val="40000"/>
                    <a:lumOff val="60000"/>
                  </a:schemeClr>
                </a:solidFill>
              </a:defRPr>
            </a:lvl1pPr>
          </a:lstStyle>
          <a:p>
            <a:r>
              <a:rPr lang="fr-FR"/>
              <a:t>19/11/2024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280226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latin typeface="Arial"/>
              </a:rPr>
              <a:t>LHCC - A.Tauro</a:t>
            </a:r>
            <a:endParaRPr lang="en-US" dirty="0">
              <a:latin typeface="Arial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>
                <a:latin typeface="Arial"/>
              </a:rPr>
              <a:pPr/>
              <a:t>‹#›</a:t>
            </a:fld>
            <a:endParaRPr lang="en-US">
              <a:latin typeface="Arial"/>
            </a:endParaRP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2"/>
          </p:nvPr>
        </p:nvSpPr>
        <p:spPr>
          <a:xfrm>
            <a:off x="1387140" y="6356352"/>
            <a:ext cx="2844800" cy="365125"/>
          </a:xfrm>
          <a:prstGeom prst="rect">
            <a:avLst/>
          </a:prstGeom>
        </p:spPr>
        <p:txBody>
          <a:bodyPr/>
          <a:lstStyle>
            <a:lvl1pPr>
              <a:defRPr sz="1467">
                <a:solidFill>
                  <a:schemeClr val="accent1">
                    <a:lumMod val="40000"/>
                    <a:lumOff val="60000"/>
                  </a:schemeClr>
                </a:solidFill>
              </a:defRPr>
            </a:lvl1pPr>
          </a:lstStyle>
          <a:p>
            <a:r>
              <a:rPr lang="fr-FR"/>
              <a:t>19/11/2024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024595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Las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1752600" y="4214820"/>
            <a:ext cx="8714317" cy="1609725"/>
          </a:xfrm>
        </p:spPr>
        <p:txBody>
          <a:bodyPr anchor="ctr"/>
          <a:lstStyle>
            <a:lvl1pPr marL="0" indent="0" algn="ctr">
              <a:buNone/>
              <a:defRPr>
                <a:solidFill>
                  <a:schemeClr val="accent4"/>
                </a:solidFill>
              </a:defRPr>
            </a:lvl1pPr>
          </a:lstStyle>
          <a:p>
            <a:pPr lvl="0"/>
            <a:r>
              <a:rPr lang="x-none"/>
              <a:t>Click to edit Master text styles</a:t>
            </a:r>
          </a:p>
        </p:txBody>
      </p:sp>
      <p:pic>
        <p:nvPicPr>
          <p:cNvPr id="2" name="Picture 2" descr="Logo of the ALICE Experiment - CERN Document Server">
            <a:extLst>
              <a:ext uri="{FF2B5EF4-FFF2-40B4-BE49-F238E27FC236}">
                <a16:creationId xmlns:a16="http://schemas.microsoft.com/office/drawing/2014/main" id="{2EC82CAE-677C-6A59-31E5-80524E752006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85689" y="3312722"/>
            <a:ext cx="1109939" cy="15009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4" descr="European Organization for Nuclear Research - CERN | Genève ...">
            <a:extLst>
              <a:ext uri="{FF2B5EF4-FFF2-40B4-BE49-F238E27FC236}">
                <a16:creationId xmlns:a16="http://schemas.microsoft.com/office/drawing/2014/main" id="{891DA377-2815-BB8D-5A79-3EA2BCF5EAD4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39065" y="3317047"/>
            <a:ext cx="1490500" cy="15138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3325440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B56147-5ABF-4E62-9DEF-CF736B286912}" type="datetime1">
              <a:rPr lang="en-US" smtClean="0"/>
              <a:t>7/11/25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82AE2-4555-41EF-9E5C-3129493854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277401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6C511-3BFC-45C7-86D1-C00592D60BB3}" type="datetime1">
              <a:rPr lang="en-US" smtClean="0"/>
              <a:t>7/11/25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82AE2-4555-41EF-9E5C-3129493854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83918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6C80D9-E5BB-8449-A590-0BE9583A97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E39461F-B765-0146-AB1F-8B86A9BD79E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534B09-17C8-C24F-BDF9-FF6535D18D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911CB7-17E1-914B-8499-13EC853A2AF7}" type="datetimeFigureOut">
              <a:rPr lang="en-GB" smtClean="0"/>
              <a:t>11/07/2025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BB5B6E-C058-AE4F-96DC-B2BE709427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8C69D4-7641-184D-ABA3-420DF614C7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D69572-2C6C-FB43-88DE-586BCABA67C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2370604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677F6-0893-4413-8281-E6F8F0C9E44F}" type="datetime1">
              <a:rPr lang="en-US" smtClean="0"/>
              <a:t>7/11/25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82AE2-4555-41EF-9E5C-3129493854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033632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7C5DE7-6385-4754-A8EA-44AD09FDCFE5}" type="datetime1">
              <a:rPr lang="en-US" smtClean="0"/>
              <a:t>7/11/25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82AE2-4555-41EF-9E5C-3129493854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311229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0B0102-BB82-4C2F-899F-3C736DA91AFB}" type="datetime1">
              <a:rPr lang="en-US" smtClean="0"/>
              <a:t>7/11/25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82AE2-4555-41EF-9E5C-3129493854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673888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69F198-5F5F-4DC8-8738-AC63EFD76258}" type="datetime1">
              <a:rPr lang="en-US" smtClean="0"/>
              <a:t>7/11/25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82AE2-4555-41EF-9E5C-3129493854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059896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04B101-E431-4A31-A1DB-DA57E8FDBE8D}" type="datetime1">
              <a:rPr lang="en-US" smtClean="0"/>
              <a:t>7/11/25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82AE2-4555-41EF-9E5C-3129493854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369379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AD5AA4-B9D2-4B3C-9AC8-3D93054383C8}" type="datetime1">
              <a:rPr lang="en-US" smtClean="0"/>
              <a:t>7/11/25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82AE2-4555-41EF-9E5C-3129493854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462129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639B9A-6DBC-406D-B0ED-1A49E06C197C}" type="datetime1">
              <a:rPr lang="en-US" smtClean="0"/>
              <a:t>7/11/25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82AE2-4555-41EF-9E5C-3129493854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05283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2FDF1-06B6-4DBC-973F-B11F894BD32E}" type="datetime1">
              <a:rPr lang="en-US" smtClean="0"/>
              <a:t>7/11/25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82AE2-4555-41EF-9E5C-3129493854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197727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15B0E-651D-4653-A4A4-8B96BEEF741A}" type="datetime1">
              <a:rPr lang="en-US" smtClean="0"/>
              <a:t>7/11/25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82AE2-4555-41EF-9E5C-3129493854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8906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164318-6648-E248-AB89-2C49CD2677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0CF47B2-84F0-574A-BE44-84EC85A26EC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779688F-3F79-564D-849F-13DD53058F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911CB7-17E1-914B-8499-13EC853A2AF7}" type="datetimeFigureOut">
              <a:rPr lang="en-GB" smtClean="0"/>
              <a:t>11/07/2025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2FAEB8A-0124-2347-987F-722A08B36A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5542BFF-E230-C946-9458-B204C6E621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D69572-2C6C-FB43-88DE-586BCABA67C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933927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316901-9A42-9245-8AE4-8630EC1480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B505039-3014-1645-8DA8-D681BFAF04B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CFEACD9-8317-5D47-87F1-16C768B450D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8A89174-EB8F-3044-BD2B-5882B36BE4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911CB7-17E1-914B-8499-13EC853A2AF7}" type="datetimeFigureOut">
              <a:rPr lang="en-GB" smtClean="0"/>
              <a:t>11/07/2025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6BB814A-6189-7F4B-8BDF-2F50FC4475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A8D6BA-8B60-0C4B-9127-5666A7F2C4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D69572-2C6C-FB43-88DE-586BCABA67C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418207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DDD762-BFC0-B141-B8C0-B33A941895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B18BE0C-DBCD-4344-9A3F-B6E4BF29133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BC2D159-D478-1046-BB2D-ABBBAE238A6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0DE68DC-9DB2-694D-B930-3B6D980AB70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5DAEE2A-7CE1-9B43-91A3-EABE226161F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E8DD079-A5E5-DB4F-9A5E-9378A2BA7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911CB7-17E1-914B-8499-13EC853A2AF7}" type="datetimeFigureOut">
              <a:rPr lang="en-GB" smtClean="0"/>
              <a:t>11/07/2025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AE57415-6B02-DD4E-B73E-D044429954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2300FF1-3D3B-E54C-94C8-27EBEDA3EF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D69572-2C6C-FB43-88DE-586BCABA67C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859847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527789-02EC-664E-B5AD-1607AF9965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ABA659D-508D-884F-AF24-A36D578104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911CB7-17E1-914B-8499-13EC853A2AF7}" type="datetimeFigureOut">
              <a:rPr lang="en-GB" smtClean="0"/>
              <a:t>11/07/2025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6DB2A8D-811E-1D43-BA29-F081CA5438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7A71D6E-1511-0845-9555-CD24F3C10C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D69572-2C6C-FB43-88DE-586BCABA67C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821938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B808DD8-68AB-BA4A-8F69-AB848C91BE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911CB7-17E1-914B-8499-13EC853A2AF7}" type="datetimeFigureOut">
              <a:rPr lang="en-GB" smtClean="0"/>
              <a:t>11/07/2025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DA21571-9427-DA40-977E-5F391E3B12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E42763D-A796-4C4B-A732-324F0A5290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D69572-2C6C-FB43-88DE-586BCABA67C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6732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56FF7D-7C95-E44D-B23E-E7D76F0C39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77BDC12-7DAC-0E4A-B7EF-4F9F6FD9BF2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3DFEA0F-E5CE-1D40-A8A0-F79C744DAAE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1967906-0B6C-844F-B8FD-7EB0F52AAF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911CB7-17E1-914B-8499-13EC853A2AF7}" type="datetimeFigureOut">
              <a:rPr lang="en-GB" smtClean="0"/>
              <a:t>11/07/2025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000838A-DF43-3D4A-81FE-94758F5AF0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2A511EC-6630-1244-844E-7D1C1030AA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D69572-2C6C-FB43-88DE-586BCABA67C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62369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A446B7-AC40-2442-959A-CEC56C5A68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03F60A1-B49F-AA43-ACF8-EA0FE107DA1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51E05A1-AD03-DE44-8FD3-505D5A94FBA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332EFFB-7824-094F-BD66-305E98B940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911CB7-17E1-914B-8499-13EC853A2AF7}" type="datetimeFigureOut">
              <a:rPr lang="en-GB" smtClean="0"/>
              <a:t>11/07/2025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8F4840C-3826-DB40-9D78-3809964BAF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31C6BE6-1A97-2644-9489-2838304BF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D69572-2C6C-FB43-88DE-586BCABA67C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726614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14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Relationship Id="rId9" Type="http://schemas.openxmlformats.org/officeDocument/2006/relationships/image" Target="../media/image2.jpe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304EE78-13C8-EC43-9A4F-0A5280558E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A0364B6-0D3B-2D48-922A-1AC03235C1D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2F97F1D-42AB-B943-A4E6-F08AD524EAA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911CB7-17E1-914B-8499-13EC853A2AF7}" type="datetimeFigureOut">
              <a:rPr lang="en-GB" smtClean="0"/>
              <a:t>11/07/2025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997CD6-927F-C547-B3D5-FB31F05604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63178C7-E0C2-0047-B3E0-62B9135BEBE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D69572-2C6C-FB43-88DE-586BCABA67C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638497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1465511" y="6356356"/>
            <a:ext cx="9143748" cy="365125"/>
          </a:xfrm>
          <a:prstGeom prst="rect">
            <a:avLst/>
          </a:prstGeom>
        </p:spPr>
        <p:txBody>
          <a:bodyPr vert="horz" lIns="91434" tIns="45717" rIns="91434" bIns="45717" rtlCol="0" anchor="ctr"/>
          <a:lstStyle>
            <a:lvl1pPr algn="ctr">
              <a:defRPr sz="1467" b="0" i="0">
                <a:solidFill>
                  <a:srgbClr val="729FCF"/>
                </a:solidFill>
                <a:latin typeface="+mn-lt"/>
                <a:cs typeface="Ubuntu Light"/>
              </a:defRPr>
            </a:lvl1pPr>
          </a:lstStyle>
          <a:p>
            <a:pPr defTabSz="1219080"/>
            <a:r>
              <a:rPr lang="en-US"/>
              <a:t>LHCC - A.Tauro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609232" y="6356356"/>
            <a:ext cx="973168" cy="365125"/>
          </a:xfrm>
          <a:prstGeom prst="rect">
            <a:avLst/>
          </a:prstGeom>
        </p:spPr>
        <p:txBody>
          <a:bodyPr vert="horz" lIns="91434" tIns="45717" rIns="91434" bIns="45717" rtlCol="0" anchor="ctr"/>
          <a:lstStyle>
            <a:lvl1pPr algn="r">
              <a:defRPr sz="1600" b="0" i="0">
                <a:solidFill>
                  <a:srgbClr val="729FCF"/>
                </a:solidFill>
                <a:latin typeface="+mn-lt"/>
                <a:cs typeface="Ubuntu Light"/>
              </a:defRPr>
            </a:lvl1pPr>
          </a:lstStyle>
          <a:p>
            <a:pPr defTabSz="1219080"/>
            <a:fld id="{8D6C380F-326D-3C40-9EE7-7FBAB0953422}" type="slidenum">
              <a:rPr lang="en-US" smtClean="0"/>
              <a:pPr defTabSz="1219080"/>
              <a:t>‹#›</a:t>
            </a:fld>
            <a:endParaRPr lang="en-US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609601" y="1260008"/>
            <a:ext cx="10969139" cy="5028031"/>
          </a:xfrm>
          <a:prstGeom prst="rect">
            <a:avLst/>
          </a:prstGeom>
        </p:spPr>
        <p:txBody>
          <a:bodyPr vert="horz" lIns="91434" tIns="45717" rIns="91434" bIns="45717">
            <a:normAutofit/>
          </a:bodyPr>
          <a:lstStyle/>
          <a:p>
            <a:pPr lvl="0" eaLnBrk="1" latinLnBrk="0" hangingPunct="1"/>
            <a:r>
              <a:rPr kumimoji="0" lang="fr-CH" dirty="0"/>
              <a:t>Slide text first level</a:t>
            </a:r>
          </a:p>
          <a:p>
            <a:pPr lvl="1" eaLnBrk="1" latinLnBrk="0" hangingPunct="1"/>
            <a:r>
              <a:rPr kumimoji="0" lang="fr-CH" dirty="0"/>
              <a:t>Slide text second level</a:t>
            </a:r>
          </a:p>
          <a:p>
            <a:pPr lvl="2" eaLnBrk="1" latinLnBrk="0" hangingPunct="1"/>
            <a:r>
              <a:rPr kumimoji="0" lang="fr-CH" dirty="0"/>
              <a:t>Slide text third level</a:t>
            </a:r>
          </a:p>
          <a:p>
            <a:pPr lvl="3" eaLnBrk="1" latinLnBrk="0" hangingPunct="1"/>
            <a:r>
              <a:rPr kumimoji="0" lang="fr-CH" dirty="0"/>
              <a:t>Slide text fourth level</a:t>
            </a:r>
          </a:p>
          <a:p>
            <a:pPr lvl="4" eaLnBrk="1" latinLnBrk="0" hangingPunct="1"/>
            <a:r>
              <a:rPr kumimoji="0" lang="fr-CH" dirty="0"/>
              <a:t>Slide text fifth level</a:t>
            </a:r>
            <a:endParaRPr kumimoji="0" lang="en-US" dirty="0"/>
          </a:p>
        </p:txBody>
      </p:sp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609601" y="233493"/>
            <a:ext cx="10969139" cy="715840"/>
          </a:xfrm>
          <a:prstGeom prst="rect">
            <a:avLst/>
          </a:prstGeom>
        </p:spPr>
        <p:txBody>
          <a:bodyPr vert="horz" lIns="45717" tIns="45717" rIns="45717" bIns="45717" anchor="ctr">
            <a:noAutofit/>
          </a:bodyPr>
          <a:lstStyle/>
          <a:p>
            <a:r>
              <a:rPr kumimoji="0" lang="en-GB" noProof="0" dirty="0"/>
              <a:t>Slide Title</a:t>
            </a:r>
          </a:p>
        </p:txBody>
      </p:sp>
      <p:cxnSp>
        <p:nvCxnSpPr>
          <p:cNvPr id="8" name="Straight Connector 7"/>
          <p:cNvCxnSpPr/>
          <p:nvPr/>
        </p:nvCxnSpPr>
        <p:spPr>
          <a:xfrm>
            <a:off x="609601" y="6285763"/>
            <a:ext cx="10969139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1387140" y="6356352"/>
            <a:ext cx="2844800" cy="365125"/>
          </a:xfrm>
          <a:prstGeom prst="rect">
            <a:avLst/>
          </a:prstGeom>
        </p:spPr>
        <p:txBody>
          <a:bodyPr/>
          <a:lstStyle>
            <a:lvl1pPr>
              <a:defRPr sz="1467">
                <a:solidFill>
                  <a:schemeClr val="accent1">
                    <a:lumMod val="40000"/>
                    <a:lumOff val="60000"/>
                  </a:schemeClr>
                </a:solidFill>
              </a:defRPr>
            </a:lvl1pPr>
          </a:lstStyle>
          <a:p>
            <a:r>
              <a:rPr lang="fr-FR"/>
              <a:t>19/11/2024</a:t>
            </a:r>
            <a:endParaRPr lang="en-US" dirty="0"/>
          </a:p>
        </p:txBody>
      </p:sp>
      <p:pic>
        <p:nvPicPr>
          <p:cNvPr id="5" name="Picture 4" descr="European Organization for Nuclear Research - CERN | Genève ...">
            <a:extLst>
              <a:ext uri="{FF2B5EF4-FFF2-40B4-BE49-F238E27FC236}">
                <a16:creationId xmlns:a16="http://schemas.microsoft.com/office/drawing/2014/main" id="{F9D4BAFC-25E3-9FEC-A827-0C124351B7E2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1" y="6356350"/>
            <a:ext cx="359492" cy="3651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Logo of the ALICE Experiment - CERN Document Server">
            <a:extLst>
              <a:ext uri="{FF2B5EF4-FFF2-40B4-BE49-F238E27FC236}">
                <a16:creationId xmlns:a16="http://schemas.microsoft.com/office/drawing/2014/main" id="{BCF2F8D3-51E0-2012-0C68-2E60D2056440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12430" y="246067"/>
            <a:ext cx="525279" cy="7103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634099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3200" b="1" i="0" kern="1200">
          <a:solidFill>
            <a:srgbClr val="0C377B"/>
          </a:solidFill>
          <a:latin typeface="+mj-lt"/>
          <a:ea typeface="+mj-ea"/>
          <a:cs typeface="Ubuntu Light"/>
        </a:defRPr>
      </a:lvl1pPr>
    </p:titleStyle>
    <p:bodyStyle>
      <a:lvl1pPr marL="300535" indent="-300535" algn="l" rtl="0" eaLnBrk="1" latinLnBrk="0" hangingPunct="1">
        <a:lnSpc>
          <a:spcPct val="100000"/>
        </a:lnSpc>
        <a:spcBef>
          <a:spcPts val="400"/>
        </a:spcBef>
        <a:buClr>
          <a:schemeClr val="accent1"/>
        </a:buClr>
        <a:buSzPct val="100000"/>
        <a:buFont typeface="Arial"/>
        <a:buChar char="•"/>
        <a:defRPr kumimoji="0" sz="2133" b="0" i="0" kern="1200">
          <a:solidFill>
            <a:srgbClr val="0C377B"/>
          </a:solidFill>
          <a:latin typeface="+mn-lt"/>
          <a:ea typeface="+mn-ea"/>
          <a:cs typeface="Ubuntu Light"/>
        </a:defRPr>
      </a:lvl1pPr>
      <a:lvl2pPr marL="613771" indent="-304768" algn="l" rtl="0" eaLnBrk="1" latinLnBrk="0" hangingPunct="1">
        <a:lnSpc>
          <a:spcPct val="100000"/>
        </a:lnSpc>
        <a:spcBef>
          <a:spcPts val="400"/>
        </a:spcBef>
        <a:buClr>
          <a:schemeClr val="bg2"/>
        </a:buClr>
        <a:buSzPct val="100000"/>
        <a:buFont typeface="Arial"/>
        <a:buChar char="•"/>
        <a:defRPr kumimoji="0" sz="1867" b="0" i="0" kern="1200">
          <a:solidFill>
            <a:srgbClr val="0C377B"/>
          </a:solidFill>
          <a:latin typeface="+mn-lt"/>
          <a:ea typeface="+mn-ea"/>
          <a:cs typeface="Ubuntu Light"/>
        </a:defRPr>
      </a:lvl2pPr>
      <a:lvl3pPr marL="914309" indent="-300535" algn="l" rtl="0" eaLnBrk="1" latinLnBrk="0" hangingPunct="1">
        <a:lnSpc>
          <a:spcPct val="100000"/>
        </a:lnSpc>
        <a:spcBef>
          <a:spcPts val="400"/>
        </a:spcBef>
        <a:buClr>
          <a:schemeClr val="accent2"/>
        </a:buClr>
        <a:buSzPct val="100000"/>
        <a:buFont typeface="Arial"/>
        <a:buChar char="•"/>
        <a:defRPr kumimoji="0" sz="1600" b="0" i="0" kern="1200">
          <a:solidFill>
            <a:srgbClr val="0C377B"/>
          </a:solidFill>
          <a:latin typeface="+mn-lt"/>
          <a:ea typeface="+mn-ea"/>
          <a:cs typeface="Ubuntu Light"/>
        </a:defRPr>
      </a:lvl3pPr>
      <a:lvl4pPr marL="1212730" indent="-298419" algn="l" rtl="0" eaLnBrk="1" latinLnBrk="0" hangingPunct="1">
        <a:lnSpc>
          <a:spcPct val="100000"/>
        </a:lnSpc>
        <a:spcBef>
          <a:spcPts val="400"/>
        </a:spcBef>
        <a:buClr>
          <a:schemeClr val="accent3"/>
        </a:buClr>
        <a:buSzPct val="100000"/>
        <a:buFont typeface="Arial"/>
        <a:buChar char="•"/>
        <a:defRPr kumimoji="0" sz="1467" b="0" i="0" kern="1200">
          <a:solidFill>
            <a:srgbClr val="0C377B"/>
          </a:solidFill>
          <a:latin typeface="+mn-lt"/>
          <a:ea typeface="+mn-ea"/>
          <a:cs typeface="Ubuntu Light"/>
        </a:defRPr>
      </a:lvl4pPr>
      <a:lvl5pPr marL="1528080" indent="-315352" algn="l" rtl="0" eaLnBrk="1" latinLnBrk="0" hangingPunct="1">
        <a:lnSpc>
          <a:spcPct val="100000"/>
        </a:lnSpc>
        <a:spcBef>
          <a:spcPts val="400"/>
        </a:spcBef>
        <a:buClr>
          <a:schemeClr val="accent4"/>
        </a:buClr>
        <a:buSzPct val="100000"/>
        <a:buFont typeface="Arial"/>
        <a:buChar char="•"/>
        <a:defRPr kumimoji="0" sz="1400" b="0" i="0" kern="1200" baseline="0">
          <a:solidFill>
            <a:srgbClr val="0C377B"/>
          </a:solidFill>
          <a:latin typeface="+mn-lt"/>
          <a:ea typeface="+mn-ea"/>
          <a:cs typeface="Ubuntu Light"/>
        </a:defRPr>
      </a:lvl5pPr>
      <a:lvl6pPr marL="2267486" indent="-243817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667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560064" indent="-243817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24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852643" indent="-243817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2133" kern="1200">
          <a:solidFill>
            <a:schemeClr val="tx1"/>
          </a:solidFill>
          <a:latin typeface="+mn-lt"/>
          <a:ea typeface="+mn-ea"/>
          <a:cs typeface="+mn-cs"/>
        </a:defRPr>
      </a:lvl8pPr>
      <a:lvl9pPr marL="3108650" indent="-243817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21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609539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121908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828618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2438158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3047696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365723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4266773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4876313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A958ED-157B-4FE7-B70C-DA4E1662069F}" type="datetimeFigureOut">
              <a:rPr lang="en-GB" smtClean="0"/>
              <a:t>11/07/2025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A69231-8EE5-456F-B9BA-243D32AA66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587274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1" r:id="rId4"/>
    <p:sldLayoutId id="2147483672" r:id="rId5"/>
    <p:sldLayoutId id="2147483673" r:id="rId6"/>
    <p:sldLayoutId id="2147483674" r:id="rId7"/>
    <p:sldLayoutId id="2147483675" r:id="rId8"/>
    <p:sldLayoutId id="2147483676" r:id="rId9"/>
    <p:sldLayoutId id="2147483677" r:id="rId10"/>
    <p:sldLayoutId id="2147483678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tiff"/><Relationship Id="rId2" Type="http://schemas.openxmlformats.org/officeDocument/2006/relationships/image" Target="../media/image19.tif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4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tif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6.png"/><Relationship Id="rId4" Type="http://schemas.openxmlformats.org/officeDocument/2006/relationships/image" Target="../media/image15.tif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tiff"/><Relationship Id="rId2" Type="http://schemas.openxmlformats.org/officeDocument/2006/relationships/image" Target="../media/image17.tif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27376A-690E-F79F-8F1B-57A3862B3E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5733" y="1315386"/>
            <a:ext cx="11021312" cy="1157935"/>
          </a:xfrm>
        </p:spPr>
        <p:txBody>
          <a:bodyPr>
            <a:noAutofit/>
          </a:bodyPr>
          <a:lstStyle/>
          <a:p>
            <a:r>
              <a:rPr lang="en-GB" sz="3733" dirty="0"/>
              <a:t>ALICE 3 Installation</a:t>
            </a:r>
            <a:endParaRPr lang="en-FR" sz="3733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3188BCD-BEF8-13C6-8DB3-C700E3D2C32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75734" y="4178530"/>
            <a:ext cx="1907001" cy="450505"/>
          </a:xfrm>
        </p:spPr>
        <p:txBody>
          <a:bodyPr>
            <a:normAutofit/>
          </a:bodyPr>
          <a:lstStyle/>
          <a:p>
            <a:r>
              <a:rPr lang="en-FR" sz="2133" dirty="0"/>
              <a:t>11.7.2025</a:t>
            </a:r>
          </a:p>
        </p:txBody>
      </p:sp>
      <p:sp>
        <p:nvSpPr>
          <p:cNvPr id="4" name="Espace réservé du texte 2">
            <a:extLst>
              <a:ext uri="{FF2B5EF4-FFF2-40B4-BE49-F238E27FC236}">
                <a16:creationId xmlns:a16="http://schemas.microsoft.com/office/drawing/2014/main" id="{8EE84F1B-682F-E9E4-EBDB-2CBE466A7484}"/>
              </a:ext>
            </a:extLst>
          </p:cNvPr>
          <p:cNvSpPr txBox="1">
            <a:spLocks/>
          </p:cNvSpPr>
          <p:nvPr/>
        </p:nvSpPr>
        <p:spPr>
          <a:xfrm>
            <a:off x="575733" y="3217425"/>
            <a:ext cx="5139267" cy="635100"/>
          </a:xfrm>
          <a:prstGeom prst="rect">
            <a:avLst/>
          </a:prstGeom>
        </p:spPr>
        <p:txBody>
          <a:bodyPr vert="horz" lIns="60956" tIns="0" rIns="60956" bIns="0" anchor="t">
            <a:normAutofit/>
          </a:bodyPr>
          <a:lstStyle>
            <a:lvl1pPr marL="0" indent="0" algn="l" rtl="0" eaLnBrk="1" latinLnBrk="0" hangingPunct="1">
              <a:lnSpc>
                <a:spcPct val="90000"/>
              </a:lnSpc>
              <a:spcBef>
                <a:spcPts val="0"/>
              </a:spcBef>
              <a:buClr>
                <a:schemeClr val="accent1"/>
              </a:buClr>
              <a:buSzPct val="100000"/>
              <a:buFont typeface="Arial"/>
              <a:buNone/>
              <a:defRPr kumimoji="0" sz="2800" b="0" i="0" kern="1200">
                <a:solidFill>
                  <a:schemeClr val="accent4"/>
                </a:solidFill>
                <a:effectLst/>
                <a:latin typeface="+mn-lt"/>
                <a:ea typeface="+mn-ea"/>
                <a:cs typeface="Ubuntu Light"/>
              </a:defRPr>
            </a:lvl1pPr>
            <a:lvl2pPr marL="460340" indent="-228582" algn="l" rtl="0" eaLnBrk="1" latinLnBrk="0" hangingPunct="1">
              <a:lnSpc>
                <a:spcPct val="100000"/>
              </a:lnSpc>
              <a:spcBef>
                <a:spcPts val="300"/>
              </a:spcBef>
              <a:buClr>
                <a:schemeClr val="bg2"/>
              </a:buClr>
              <a:buSzPct val="100000"/>
              <a:buFont typeface="Arial"/>
              <a:buNone/>
              <a:defRPr kumimoji="0" sz="1800" b="0" i="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Ubuntu Light"/>
              </a:defRPr>
            </a:lvl2pPr>
            <a:lvl3pPr marL="685749" indent="-225407" algn="l" rtl="0" eaLnBrk="1" latinLnBrk="0" hangingPunct="1">
              <a:lnSpc>
                <a:spcPct val="100000"/>
              </a:lnSpc>
              <a:spcBef>
                <a:spcPts val="300"/>
              </a:spcBef>
              <a:buClr>
                <a:schemeClr val="accent2"/>
              </a:buClr>
              <a:buSzPct val="100000"/>
              <a:buFont typeface="Arial"/>
              <a:buNone/>
              <a:defRPr kumimoji="0" sz="1600" b="0" i="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Ubuntu Light"/>
              </a:defRPr>
            </a:lvl3pPr>
            <a:lvl4pPr marL="909570" indent="-223820" algn="l" rtl="0" eaLnBrk="1" latinLnBrk="0" hangingPunct="1">
              <a:lnSpc>
                <a:spcPct val="100000"/>
              </a:lnSpc>
              <a:spcBef>
                <a:spcPts val="300"/>
              </a:spcBef>
              <a:buClr>
                <a:schemeClr val="accent3"/>
              </a:buClr>
              <a:buSzPct val="100000"/>
              <a:buFont typeface="Arial"/>
              <a:buNone/>
              <a:defRPr kumimoji="0" sz="1400" b="0" i="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Ubuntu Light"/>
              </a:defRPr>
            </a:lvl4pPr>
            <a:lvl5pPr marL="1146089" indent="-236520" algn="l" rtl="0" eaLnBrk="1" latinLnBrk="0" hangingPunct="1">
              <a:lnSpc>
                <a:spcPct val="100000"/>
              </a:lnSpc>
              <a:spcBef>
                <a:spcPts val="300"/>
              </a:spcBef>
              <a:buClr>
                <a:schemeClr val="accent4"/>
              </a:buClr>
              <a:buSzPct val="100000"/>
              <a:buFont typeface="Arial"/>
              <a:buNone/>
              <a:defRPr kumimoji="0" sz="1400" b="0" i="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Ubuntu Light"/>
              </a:defRPr>
            </a:lvl5pPr>
            <a:lvl6pPr marL="1700657" indent="-182867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096" indent="-182867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536" indent="-182867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546" indent="-182867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1219170">
              <a:buClr>
                <a:srgbClr val="0C377B"/>
              </a:buClr>
            </a:pPr>
            <a:r>
              <a:rPr lang="en-US" sz="2133" dirty="0" err="1">
                <a:solidFill>
                  <a:srgbClr val="5197CC"/>
                </a:solidFill>
                <a:latin typeface="Arial"/>
              </a:rPr>
              <a:t>A.Tauro</a:t>
            </a:r>
            <a:r>
              <a:rPr lang="en-US" sz="2133" dirty="0">
                <a:solidFill>
                  <a:srgbClr val="5197CC"/>
                </a:solidFill>
                <a:latin typeface="Arial"/>
              </a:rPr>
              <a:t>, C. Gargiulo, E. </a:t>
            </a:r>
            <a:r>
              <a:rPr lang="en-US" sz="2133" dirty="0" err="1">
                <a:solidFill>
                  <a:srgbClr val="5197CC"/>
                </a:solidFill>
                <a:latin typeface="Arial"/>
              </a:rPr>
              <a:t>Laudi</a:t>
            </a:r>
            <a:r>
              <a:rPr lang="en-US" sz="2133" dirty="0">
                <a:solidFill>
                  <a:srgbClr val="5197CC"/>
                </a:solidFill>
                <a:latin typeface="Arial"/>
              </a:rPr>
              <a:t>, </a:t>
            </a:r>
            <a:r>
              <a:rPr lang="en-US" sz="2133" u="sng" dirty="0">
                <a:solidFill>
                  <a:srgbClr val="5197CC"/>
                </a:solidFill>
                <a:latin typeface="Arial"/>
              </a:rPr>
              <a:t>W. </a:t>
            </a:r>
            <a:r>
              <a:rPr lang="en-US" sz="2133" u="sng" dirty="0" err="1">
                <a:solidFill>
                  <a:srgbClr val="5197CC"/>
                </a:solidFill>
                <a:latin typeface="Arial"/>
              </a:rPr>
              <a:t>Riegler</a:t>
            </a:r>
            <a:endParaRPr lang="x-none" sz="2133" u="sng" dirty="0">
              <a:solidFill>
                <a:srgbClr val="5197CC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26194698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8E11CD77-3A84-604C-ABED-8B6C220CBC2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59823" y="2944209"/>
            <a:ext cx="6932177" cy="3913791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7287AC34-2DF5-C04D-BF62-927E5F9C3D2B}"/>
              </a:ext>
            </a:extLst>
          </p:cNvPr>
          <p:cNvSpPr txBox="1"/>
          <p:nvPr/>
        </p:nvSpPr>
        <p:spPr>
          <a:xfrm>
            <a:off x="317786" y="867099"/>
            <a:ext cx="5263207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002060"/>
                </a:solidFill>
              </a:rPr>
              <a:t>Engineering team: </a:t>
            </a:r>
            <a:r>
              <a:rPr lang="en-GB" dirty="0" err="1">
                <a:solidFill>
                  <a:srgbClr val="002060"/>
                </a:solidFill>
              </a:rPr>
              <a:t>Corrado</a:t>
            </a:r>
            <a:r>
              <a:rPr lang="en-GB" dirty="0">
                <a:solidFill>
                  <a:srgbClr val="002060"/>
                </a:solidFill>
              </a:rPr>
              <a:t> &amp; Elisa from </a:t>
            </a:r>
          </a:p>
          <a:p>
            <a:r>
              <a:rPr lang="en-GB" dirty="0">
                <a:solidFill>
                  <a:srgbClr val="002060"/>
                </a:solidFill>
              </a:rPr>
              <a:t>‘satellite &amp; space background’</a:t>
            </a:r>
          </a:p>
          <a:p>
            <a:endParaRPr lang="en-GB" dirty="0">
              <a:solidFill>
                <a:srgbClr val="002060"/>
              </a:solidFill>
            </a:endParaRPr>
          </a:p>
          <a:p>
            <a:r>
              <a:rPr lang="en-GB" dirty="0">
                <a:solidFill>
                  <a:schemeClr val="accent6">
                    <a:lumMod val="50000"/>
                  </a:schemeClr>
                </a:solidFill>
              </a:rPr>
              <a:t>Planning and P2 management: Arturo</a:t>
            </a:r>
          </a:p>
          <a:p>
            <a:endParaRPr lang="en-GB" dirty="0">
              <a:solidFill>
                <a:srgbClr val="002060"/>
              </a:solidFill>
            </a:endParaRPr>
          </a:p>
          <a:p>
            <a:endParaRPr lang="en-GB" dirty="0">
              <a:solidFill>
                <a:srgbClr val="002060"/>
              </a:solidFill>
            </a:endParaRPr>
          </a:p>
          <a:p>
            <a:r>
              <a:rPr lang="en-GB" dirty="0">
                <a:solidFill>
                  <a:srgbClr val="002060"/>
                </a:solidFill>
              </a:rPr>
              <a:t>Massive ‘investment’ in design personnel.</a:t>
            </a:r>
          </a:p>
          <a:p>
            <a:endParaRPr lang="en-GB" dirty="0">
              <a:solidFill>
                <a:srgbClr val="002060"/>
              </a:solidFill>
            </a:endParaRPr>
          </a:p>
          <a:p>
            <a:r>
              <a:rPr lang="en-GB" dirty="0">
                <a:solidFill>
                  <a:schemeClr val="accent6">
                    <a:lumMod val="50000"/>
                  </a:schemeClr>
                </a:solidFill>
              </a:rPr>
              <a:t>CAD tools allowed design of services.</a:t>
            </a:r>
          </a:p>
          <a:p>
            <a:endParaRPr lang="en-GB" dirty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en-GB" dirty="0">
                <a:solidFill>
                  <a:srgbClr val="002060"/>
                </a:solidFill>
              </a:rPr>
              <a:t>Engineered installation sequences with procedures.</a:t>
            </a:r>
          </a:p>
          <a:p>
            <a:endParaRPr lang="en-GB" dirty="0">
              <a:solidFill>
                <a:srgbClr val="002060"/>
              </a:solidFill>
            </a:endParaRPr>
          </a:p>
          <a:p>
            <a:r>
              <a:rPr lang="en-GB" dirty="0">
                <a:solidFill>
                  <a:schemeClr val="accent6">
                    <a:lumMod val="50000"/>
                  </a:schemeClr>
                </a:solidFill>
              </a:rPr>
              <a:t>Significant testing on </a:t>
            </a:r>
            <a:r>
              <a:rPr lang="en-GB" dirty="0" err="1">
                <a:solidFill>
                  <a:schemeClr val="accent6">
                    <a:lumMod val="50000"/>
                  </a:schemeClr>
                </a:solidFill>
              </a:rPr>
              <a:t>mockups</a:t>
            </a:r>
            <a:r>
              <a:rPr lang="en-GB" dirty="0">
                <a:solidFill>
                  <a:schemeClr val="accent6">
                    <a:lumMod val="50000"/>
                  </a:schemeClr>
                </a:solidFill>
              </a:rPr>
              <a:t>.</a:t>
            </a:r>
          </a:p>
          <a:p>
            <a:endParaRPr lang="en-GB" dirty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en-GB" dirty="0">
                <a:solidFill>
                  <a:srgbClr val="002060"/>
                </a:solidFill>
              </a:rPr>
              <a:t>Central tracker and installation tooling design that allows servicing in a YETS.</a:t>
            </a:r>
          </a:p>
          <a:p>
            <a:endParaRPr lang="en-GB" dirty="0">
              <a:solidFill>
                <a:srgbClr val="002060"/>
              </a:solidFill>
            </a:endParaRPr>
          </a:p>
          <a:p>
            <a:endParaRPr lang="en-GB" dirty="0">
              <a:solidFill>
                <a:srgbClr val="002060"/>
              </a:solidFill>
            </a:endParaRPr>
          </a:p>
          <a:p>
            <a:endParaRPr lang="en-GB" dirty="0">
              <a:solidFill>
                <a:srgbClr val="002060"/>
              </a:solidFill>
            </a:endParaRPr>
          </a:p>
          <a:p>
            <a:endParaRPr lang="en-GB" dirty="0">
              <a:solidFill>
                <a:srgbClr val="002060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7F7487C-E32D-BF4E-94CC-C0249F5DBF39}"/>
              </a:ext>
            </a:extLst>
          </p:cNvPr>
          <p:cNvSpPr txBox="1"/>
          <p:nvPr/>
        </p:nvSpPr>
        <p:spPr>
          <a:xfrm>
            <a:off x="317786" y="190861"/>
            <a:ext cx="287880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>
                <a:solidFill>
                  <a:srgbClr val="FF0000"/>
                </a:solidFill>
              </a:rPr>
              <a:t>ALICE2 Installation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C296063-EED6-0E43-8843-1A62C1DECA2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66450" y="357353"/>
            <a:ext cx="4040093" cy="22809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083706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39E8A119-4545-B248-807E-D65E1E0FA20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6634" y="94593"/>
            <a:ext cx="2188831" cy="2864068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8374229E-6AD1-0C46-BEE0-2A23FE56915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82302" y="1227641"/>
            <a:ext cx="2230070" cy="2918029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48E6A410-914E-BD4C-B723-CC83110EF17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12219" y="2267217"/>
            <a:ext cx="2221181" cy="2906398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CA58D914-8004-E741-9215-8C7B8783CF3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209244" y="3126825"/>
            <a:ext cx="2198370" cy="287655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DB1DFBD8-09D3-F34A-B2D4-DC863FB44A9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583458" y="3891023"/>
            <a:ext cx="2198370" cy="2876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442626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E699CB68-2782-A54C-B834-BDD754224B3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05684" y="1064012"/>
            <a:ext cx="6415875" cy="4216861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7021AE7B-3C5B-A042-9760-177F86EE6E00}"/>
              </a:ext>
            </a:extLst>
          </p:cNvPr>
          <p:cNvSpPr txBox="1"/>
          <p:nvPr/>
        </p:nvSpPr>
        <p:spPr>
          <a:xfrm>
            <a:off x="317786" y="867099"/>
            <a:ext cx="5263207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002060"/>
                </a:solidFill>
              </a:rPr>
              <a:t>Take the approach even one step further:</a:t>
            </a:r>
          </a:p>
          <a:p>
            <a:endParaRPr lang="en-GB" dirty="0">
              <a:solidFill>
                <a:srgbClr val="002060"/>
              </a:solidFill>
            </a:endParaRPr>
          </a:p>
          <a:p>
            <a:r>
              <a:rPr lang="en-GB" dirty="0">
                <a:solidFill>
                  <a:srgbClr val="002060"/>
                </a:solidFill>
              </a:rPr>
              <a:t>In addition to the global mechanics i.e.</a:t>
            </a:r>
          </a:p>
          <a:p>
            <a:r>
              <a:rPr lang="en-GB" dirty="0">
                <a:solidFill>
                  <a:schemeClr val="accent6">
                    <a:lumMod val="50000"/>
                  </a:schemeClr>
                </a:solidFill>
              </a:rPr>
              <a:t>major support structures, </a:t>
            </a:r>
          </a:p>
          <a:p>
            <a:r>
              <a:rPr lang="en-GB" dirty="0">
                <a:solidFill>
                  <a:schemeClr val="accent6">
                    <a:lumMod val="50000"/>
                  </a:schemeClr>
                </a:solidFill>
              </a:rPr>
              <a:t>magnet,</a:t>
            </a:r>
          </a:p>
          <a:p>
            <a:r>
              <a:rPr lang="en-GB" dirty="0">
                <a:solidFill>
                  <a:schemeClr val="accent6">
                    <a:lumMod val="50000"/>
                  </a:schemeClr>
                </a:solidFill>
              </a:rPr>
              <a:t>service galleries, </a:t>
            </a:r>
          </a:p>
          <a:p>
            <a:r>
              <a:rPr lang="en-GB" dirty="0">
                <a:solidFill>
                  <a:schemeClr val="accent6">
                    <a:lumMod val="50000"/>
                  </a:schemeClr>
                </a:solidFill>
              </a:rPr>
              <a:t>global service routing</a:t>
            </a:r>
          </a:p>
          <a:p>
            <a:r>
              <a:rPr lang="en-GB" dirty="0">
                <a:solidFill>
                  <a:schemeClr val="accent6">
                    <a:lumMod val="50000"/>
                  </a:schemeClr>
                </a:solidFill>
              </a:rPr>
              <a:t>etc.</a:t>
            </a:r>
          </a:p>
          <a:p>
            <a:endParaRPr lang="en-GB" dirty="0">
              <a:solidFill>
                <a:srgbClr val="002060"/>
              </a:solidFill>
            </a:endParaRPr>
          </a:p>
          <a:p>
            <a:r>
              <a:rPr lang="en-GB" dirty="0">
                <a:solidFill>
                  <a:srgbClr val="002060"/>
                </a:solidFill>
              </a:rPr>
              <a:t>, the detector mechanics and installation tooling would also follow a global unified design and possibly centralized construction.</a:t>
            </a:r>
          </a:p>
          <a:p>
            <a:endParaRPr lang="en-GB" dirty="0">
              <a:solidFill>
                <a:srgbClr val="002060"/>
              </a:solidFill>
            </a:endParaRPr>
          </a:p>
          <a:p>
            <a:r>
              <a:rPr lang="en-GB" dirty="0">
                <a:solidFill>
                  <a:schemeClr val="accent6">
                    <a:lumMod val="50000"/>
                  </a:schemeClr>
                </a:solidFill>
              </a:rPr>
              <a:t>The modularity also allows for fast extraction and installation during YETS and also delayed installation in case of delays of ‘a few’ components.</a:t>
            </a:r>
          </a:p>
          <a:p>
            <a:endParaRPr lang="en-GB" dirty="0">
              <a:solidFill>
                <a:srgbClr val="002060"/>
              </a:solidFill>
            </a:endParaRPr>
          </a:p>
          <a:p>
            <a:endParaRPr lang="en-GB" dirty="0">
              <a:solidFill>
                <a:srgbClr val="002060"/>
              </a:solidFill>
            </a:endParaRPr>
          </a:p>
          <a:p>
            <a:endParaRPr lang="en-GB" dirty="0">
              <a:solidFill>
                <a:srgbClr val="002060"/>
              </a:solidFill>
            </a:endParaRPr>
          </a:p>
          <a:p>
            <a:endParaRPr lang="en-GB" dirty="0">
              <a:solidFill>
                <a:srgbClr val="002060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5D21F43-F5D9-6E4F-ACE9-246C1A5438C0}"/>
              </a:ext>
            </a:extLst>
          </p:cNvPr>
          <p:cNvSpPr txBox="1"/>
          <p:nvPr/>
        </p:nvSpPr>
        <p:spPr>
          <a:xfrm>
            <a:off x="317786" y="190861"/>
            <a:ext cx="287880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>
                <a:solidFill>
                  <a:srgbClr val="FF0000"/>
                </a:solidFill>
              </a:rPr>
              <a:t>ALICE3 Installation</a:t>
            </a:r>
          </a:p>
        </p:txBody>
      </p:sp>
    </p:spTree>
    <p:extLst>
      <p:ext uri="{BB962C8B-B14F-4D97-AF65-F5344CB8AC3E}">
        <p14:creationId xmlns:p14="http://schemas.microsoft.com/office/powerpoint/2010/main" val="35493826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16FC69FD-6E7E-3542-B750-6A66FD664359}"/>
              </a:ext>
            </a:extLst>
          </p:cNvPr>
          <p:cNvSpPr txBox="1"/>
          <p:nvPr/>
        </p:nvSpPr>
        <p:spPr>
          <a:xfrm>
            <a:off x="0" y="0"/>
            <a:ext cx="12192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b="1" dirty="0">
                <a:solidFill>
                  <a:srgbClr val="FF0000"/>
                </a:solidFill>
              </a:rPr>
              <a:t>ALICE3 Overall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FD01616-3AFB-6C4D-B6E2-CC69B70BF640}"/>
              </a:ext>
            </a:extLst>
          </p:cNvPr>
          <p:cNvSpPr txBox="1"/>
          <p:nvPr/>
        </p:nvSpPr>
        <p:spPr>
          <a:xfrm>
            <a:off x="469899" y="937603"/>
            <a:ext cx="10311708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002060"/>
                </a:solidFill>
              </a:rPr>
              <a:t>Full exploitation of the LHC physics potential. ‘Post LHC machines’ might be quite far in the future.</a:t>
            </a:r>
          </a:p>
          <a:p>
            <a:endParaRPr lang="en-GB" dirty="0">
              <a:solidFill>
                <a:srgbClr val="002060"/>
              </a:solidFill>
            </a:endParaRPr>
          </a:p>
          <a:p>
            <a:r>
              <a:rPr lang="en-GB" dirty="0">
                <a:solidFill>
                  <a:schemeClr val="accent6">
                    <a:lumMod val="50000"/>
                  </a:schemeClr>
                </a:solidFill>
              </a:rPr>
              <a:t>ALICE3 in LS4 is an excellent opportunity to make one more step in precision QGP physics and pp physics that is complementary to the general purpose experiments.</a:t>
            </a:r>
          </a:p>
          <a:p>
            <a:endParaRPr lang="en-GB" dirty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en-GB" dirty="0">
                <a:solidFill>
                  <a:srgbClr val="002060"/>
                </a:solidFill>
              </a:rPr>
              <a:t>CERN should have all the interest to support the ALICE/</a:t>
            </a:r>
            <a:r>
              <a:rPr lang="en-GB" dirty="0" err="1">
                <a:solidFill>
                  <a:srgbClr val="002060"/>
                </a:solidFill>
              </a:rPr>
              <a:t>LHCb</a:t>
            </a:r>
            <a:r>
              <a:rPr lang="en-GB" dirty="0">
                <a:solidFill>
                  <a:srgbClr val="002060"/>
                </a:solidFill>
              </a:rPr>
              <a:t> upgrades in LS4. There is no way we can do only detector R&amp;D between now and the FCC project.</a:t>
            </a:r>
          </a:p>
          <a:p>
            <a:endParaRPr lang="en-GB" dirty="0">
              <a:solidFill>
                <a:srgbClr val="002060"/>
              </a:solidFill>
            </a:endParaRPr>
          </a:p>
          <a:p>
            <a:r>
              <a:rPr lang="en-GB" dirty="0">
                <a:solidFill>
                  <a:schemeClr val="accent6">
                    <a:lumMod val="50000"/>
                  </a:schemeClr>
                </a:solidFill>
              </a:rPr>
              <a:t>ALICE technology specifically is the perfect development path towards detectors for future </a:t>
            </a:r>
            <a:r>
              <a:rPr lang="en-GB" dirty="0" err="1">
                <a:solidFill>
                  <a:schemeClr val="accent6">
                    <a:lumMod val="50000"/>
                  </a:schemeClr>
                </a:solidFill>
              </a:rPr>
              <a:t>e+e</a:t>
            </a:r>
            <a:r>
              <a:rPr lang="en-GB" dirty="0">
                <a:solidFill>
                  <a:schemeClr val="accent6">
                    <a:lumMod val="50000"/>
                  </a:schemeClr>
                </a:solidFill>
              </a:rPr>
              <a:t>- Higgs factories. </a:t>
            </a:r>
          </a:p>
          <a:p>
            <a:endParaRPr lang="en-GB" dirty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en-GB" dirty="0">
                <a:solidFill>
                  <a:srgbClr val="002060"/>
                </a:solidFill>
              </a:rPr>
              <a:t>ALICE 50kHz </a:t>
            </a:r>
            <a:r>
              <a:rPr lang="en-GB" dirty="0" err="1">
                <a:solidFill>
                  <a:srgbClr val="002060"/>
                </a:solidFill>
              </a:rPr>
              <a:t>PbPb</a:t>
            </a:r>
            <a:r>
              <a:rPr lang="en-GB" dirty="0">
                <a:solidFill>
                  <a:srgbClr val="002060"/>
                </a:solidFill>
              </a:rPr>
              <a:t> collision rate, with 1000-2000 tracks per collision.</a:t>
            </a:r>
          </a:p>
          <a:p>
            <a:r>
              <a:rPr lang="en-GB" dirty="0" err="1">
                <a:solidFill>
                  <a:srgbClr val="002060"/>
                </a:solidFill>
              </a:rPr>
              <a:t>FCCee</a:t>
            </a:r>
            <a:r>
              <a:rPr lang="en-GB" dirty="0">
                <a:solidFill>
                  <a:srgbClr val="002060"/>
                </a:solidFill>
              </a:rPr>
              <a:t> @ Z-pole, 50-100kHz of </a:t>
            </a:r>
            <a:r>
              <a:rPr lang="en-GB" dirty="0" err="1">
                <a:solidFill>
                  <a:srgbClr val="002060"/>
                </a:solidFill>
              </a:rPr>
              <a:t>Zs</a:t>
            </a:r>
            <a:r>
              <a:rPr lang="en-GB" dirty="0">
                <a:solidFill>
                  <a:srgbClr val="002060"/>
                </a:solidFill>
              </a:rPr>
              <a:t> with only a few tracks.</a:t>
            </a:r>
          </a:p>
          <a:p>
            <a:r>
              <a:rPr lang="en-GB" dirty="0">
                <a:solidFill>
                  <a:srgbClr val="002060"/>
                </a:solidFill>
                <a:sym typeface="Wingdings" pitchFamily="2" charset="2"/>
              </a:rPr>
              <a:t> readout speed, architectures similar</a:t>
            </a:r>
          </a:p>
          <a:p>
            <a:endParaRPr lang="en-GB" dirty="0">
              <a:solidFill>
                <a:srgbClr val="002060"/>
              </a:solidFill>
            </a:endParaRPr>
          </a:p>
          <a:p>
            <a:r>
              <a:rPr lang="en-GB" dirty="0">
                <a:solidFill>
                  <a:schemeClr val="accent6">
                    <a:lumMod val="50000"/>
                  </a:schemeClr>
                </a:solidFill>
              </a:rPr>
              <a:t>Low radiation load,  precision spectroscopy of low momentum tracks …</a:t>
            </a:r>
          </a:p>
          <a:p>
            <a:endParaRPr lang="en-GB" dirty="0">
              <a:solidFill>
                <a:schemeClr val="accent6">
                  <a:lumMod val="50000"/>
                </a:schemeClr>
              </a:solidFill>
            </a:endParaRPr>
          </a:p>
          <a:p>
            <a:endParaRPr lang="en-GB" dirty="0">
              <a:solidFill>
                <a:schemeClr val="accent6">
                  <a:lumMod val="50000"/>
                </a:schemeClr>
              </a:solidFill>
            </a:endParaRPr>
          </a:p>
          <a:p>
            <a:endParaRPr lang="en-GB" dirty="0">
              <a:solidFill>
                <a:schemeClr val="accent6">
                  <a:lumMod val="50000"/>
                </a:schemeClr>
              </a:solidFill>
            </a:endParaRPr>
          </a:p>
          <a:p>
            <a:endParaRPr lang="en-GB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751590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16FC69FD-6E7E-3542-B750-6A66FD664359}"/>
              </a:ext>
            </a:extLst>
          </p:cNvPr>
          <p:cNvSpPr txBox="1"/>
          <p:nvPr/>
        </p:nvSpPr>
        <p:spPr>
          <a:xfrm>
            <a:off x="0" y="0"/>
            <a:ext cx="12192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b="1" dirty="0">
                <a:solidFill>
                  <a:srgbClr val="FF0000"/>
                </a:solidFill>
              </a:rPr>
              <a:t>ALICE3 Installation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FD01616-3AFB-6C4D-B6E2-CC69B70BF640}"/>
              </a:ext>
            </a:extLst>
          </p:cNvPr>
          <p:cNvSpPr txBox="1"/>
          <p:nvPr/>
        </p:nvSpPr>
        <p:spPr>
          <a:xfrm>
            <a:off x="940146" y="1353239"/>
            <a:ext cx="10311708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solidFill>
                  <a:srgbClr val="002060"/>
                </a:solidFill>
              </a:rPr>
              <a:t>We are confident that ALICE3 can be installed during an LS4 of two years,  </a:t>
            </a:r>
          </a:p>
          <a:p>
            <a:endParaRPr lang="en-GB" sz="2400" dirty="0">
              <a:solidFill>
                <a:srgbClr val="002060"/>
              </a:solidFill>
            </a:endParaRPr>
          </a:p>
          <a:p>
            <a:r>
              <a:rPr lang="en-GB" sz="2400" dirty="0">
                <a:solidFill>
                  <a:srgbClr val="C00000"/>
                </a:solidFill>
              </a:rPr>
              <a:t>if the detectors are delivered at P2 on time, tested and pre-commissioned.</a:t>
            </a:r>
          </a:p>
          <a:p>
            <a:endParaRPr lang="en-GB" sz="2400" dirty="0">
              <a:solidFill>
                <a:srgbClr val="C00000"/>
              </a:solidFill>
            </a:endParaRPr>
          </a:p>
          <a:p>
            <a:r>
              <a:rPr lang="en-GB" sz="2400" dirty="0">
                <a:solidFill>
                  <a:srgbClr val="002060"/>
                </a:solidFill>
              </a:rPr>
              <a:t>Magnet and service installation are during the 1</a:t>
            </a:r>
            <a:r>
              <a:rPr lang="en-GB" sz="2400" baseline="30000" dirty="0">
                <a:solidFill>
                  <a:srgbClr val="002060"/>
                </a:solidFill>
              </a:rPr>
              <a:t>st</a:t>
            </a:r>
            <a:r>
              <a:rPr lang="en-GB" sz="2400" dirty="0">
                <a:solidFill>
                  <a:srgbClr val="002060"/>
                </a:solidFill>
              </a:rPr>
              <a:t> year are of course critical.</a:t>
            </a:r>
          </a:p>
          <a:p>
            <a:endParaRPr lang="en-GB" dirty="0">
              <a:solidFill>
                <a:srgbClr val="002060"/>
              </a:solidFill>
            </a:endParaRPr>
          </a:p>
          <a:p>
            <a:endParaRPr lang="en-GB" dirty="0">
              <a:solidFill>
                <a:srgbClr val="002060"/>
              </a:solidFill>
            </a:endParaRPr>
          </a:p>
          <a:p>
            <a:pPr marL="285750" indent="-285750">
              <a:buFont typeface="Wingdings" pitchFamily="2" charset="2"/>
              <a:buChar char="à"/>
            </a:pPr>
            <a:r>
              <a:rPr lang="en-GB" dirty="0" err="1">
                <a:solidFill>
                  <a:schemeClr val="accent6">
                    <a:lumMod val="50000"/>
                  </a:schemeClr>
                </a:solidFill>
                <a:sym typeface="Wingdings" pitchFamily="2" charset="2"/>
              </a:rPr>
              <a:t>Corrado</a:t>
            </a:r>
            <a:r>
              <a:rPr lang="en-GB" dirty="0">
                <a:solidFill>
                  <a:schemeClr val="accent6">
                    <a:lumMod val="50000"/>
                  </a:schemeClr>
                </a:solidFill>
                <a:sym typeface="Wingdings" pitchFamily="2" charset="2"/>
              </a:rPr>
              <a:t> on the overall concept</a:t>
            </a:r>
          </a:p>
          <a:p>
            <a:pPr marL="285750" indent="-285750">
              <a:buFont typeface="Wingdings" pitchFamily="2" charset="2"/>
              <a:buChar char="à"/>
            </a:pPr>
            <a:r>
              <a:rPr lang="en-GB" dirty="0">
                <a:solidFill>
                  <a:schemeClr val="accent6">
                    <a:lumMod val="50000"/>
                  </a:schemeClr>
                </a:solidFill>
                <a:sym typeface="Wingdings" pitchFamily="2" charset="2"/>
              </a:rPr>
              <a:t>Arturo on the magnet and the schedule</a:t>
            </a:r>
            <a:endParaRPr lang="en-GB" dirty="0">
              <a:solidFill>
                <a:schemeClr val="accent6">
                  <a:lumMod val="50000"/>
                </a:schemeClr>
              </a:solidFill>
            </a:endParaRPr>
          </a:p>
          <a:p>
            <a:endParaRPr lang="en-GB" dirty="0">
              <a:solidFill>
                <a:schemeClr val="accent6">
                  <a:lumMod val="50000"/>
                </a:schemeClr>
              </a:solidFill>
            </a:endParaRPr>
          </a:p>
          <a:p>
            <a:endParaRPr lang="en-GB" dirty="0">
              <a:solidFill>
                <a:schemeClr val="accent6">
                  <a:lumMod val="50000"/>
                </a:schemeClr>
              </a:solidFill>
            </a:endParaRPr>
          </a:p>
          <a:p>
            <a:endParaRPr lang="en-GB" dirty="0">
              <a:solidFill>
                <a:schemeClr val="accent6">
                  <a:lumMod val="50000"/>
                </a:schemeClr>
              </a:solidFill>
            </a:endParaRPr>
          </a:p>
          <a:p>
            <a:endParaRPr lang="en-GB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45764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D876FCC-63C9-8090-A7B4-A9FD6A3825E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0DFBAE9D-ECAB-226A-6245-4561012DC5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0321" y="1221007"/>
            <a:ext cx="8981324" cy="4723943"/>
          </a:xfrm>
          <a:prstGeom prst="rect">
            <a:avLst/>
          </a:prstGeom>
        </p:spPr>
      </p:pic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94A13FA-5F48-B63A-B327-7F1DC5F181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609539"/>
            <a:r>
              <a:rPr lang="en-US">
                <a:latin typeface="Arial"/>
              </a:rPr>
              <a:t>ALICE 3 Magnet Project - A.Tauro</a:t>
            </a:r>
            <a:endParaRPr lang="en-US" dirty="0">
              <a:latin typeface="Arial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5A40B0D-8CA0-07BC-85E6-170E9AFBB7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609539"/>
            <a:fld id="{8D6C380F-326D-3C40-9EE7-7FBAB0953422}" type="slidenum">
              <a:rPr lang="en-US">
                <a:latin typeface="Arial"/>
              </a:rPr>
              <a:pPr defTabSz="609539"/>
              <a:t>2</a:t>
            </a:fld>
            <a:endParaRPr lang="en-US">
              <a:latin typeface="Arial"/>
            </a:endParaRP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37787370-6E3C-7DCD-775E-906513B61340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defTabSz="609539"/>
            <a:r>
              <a:rPr lang="fr-FR">
                <a:solidFill>
                  <a:srgbClr val="0C377B">
                    <a:lumMod val="40000"/>
                    <a:lumOff val="60000"/>
                  </a:srgbClr>
                </a:solidFill>
                <a:latin typeface="Arial"/>
              </a:rPr>
              <a:t>18/6/2025</a:t>
            </a:r>
            <a:endParaRPr lang="en-US" dirty="0">
              <a:solidFill>
                <a:srgbClr val="0C377B">
                  <a:lumMod val="40000"/>
                  <a:lumOff val="60000"/>
                </a:srgbClr>
              </a:solidFill>
              <a:latin typeface="Arial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DCD55B55-033D-B59D-49AB-D3788E9B2226}"/>
              </a:ext>
            </a:extLst>
          </p:cNvPr>
          <p:cNvSpPr txBox="1"/>
          <p:nvPr/>
        </p:nvSpPr>
        <p:spPr>
          <a:xfrm>
            <a:off x="1286020" y="1566663"/>
            <a:ext cx="1907895" cy="666977"/>
          </a:xfrm>
          <a:prstGeom prst="rect">
            <a:avLst/>
          </a:prstGeom>
          <a:solidFill>
            <a:schemeClr val="bg1">
              <a:alpha val="69887"/>
            </a:schemeClr>
          </a:solidFill>
        </p:spPr>
        <p:txBody>
          <a:bodyPr wrap="none" rtlCol="0">
            <a:spAutoFit/>
          </a:bodyPr>
          <a:lstStyle/>
          <a:p>
            <a:pPr algn="ctr" defTabSz="609539"/>
            <a:r>
              <a:rPr lang="en-FR" sz="1867" b="1" dirty="0">
                <a:solidFill>
                  <a:srgbClr val="0C377B"/>
                </a:solidFill>
                <a:latin typeface="Arial"/>
              </a:rPr>
              <a:t>ATLAS</a:t>
            </a:r>
          </a:p>
          <a:p>
            <a:pPr algn="ctr" defTabSz="609539"/>
            <a:r>
              <a:rPr lang="en-FR" sz="1867" dirty="0">
                <a:solidFill>
                  <a:srgbClr val="0C377B"/>
                </a:solidFill>
                <a:latin typeface="Arial"/>
              </a:rPr>
              <a:t>Sol.: 2.3 x 5.3 m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C451666-A7B0-A766-C22F-63C17B4CD9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FR" dirty="0"/>
              <a:t>ALICE 3 magnet vs. ATLAS central solenoid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BF48E09-6F7A-334A-1343-50314619AEE8}"/>
              </a:ext>
            </a:extLst>
          </p:cNvPr>
          <p:cNvSpPr txBox="1"/>
          <p:nvPr/>
        </p:nvSpPr>
        <p:spPr>
          <a:xfrm>
            <a:off x="9934576" y="1566663"/>
            <a:ext cx="1973617" cy="6669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609539"/>
            <a:r>
              <a:rPr lang="en-FR" sz="1867" b="1" dirty="0">
                <a:solidFill>
                  <a:srgbClr val="0C377B"/>
                </a:solidFill>
                <a:latin typeface="Arial"/>
              </a:rPr>
              <a:t>ALICE 3 (v2)</a:t>
            </a:r>
          </a:p>
          <a:p>
            <a:pPr algn="ctr" defTabSz="609539"/>
            <a:r>
              <a:rPr lang="en-FR" sz="1867" dirty="0">
                <a:solidFill>
                  <a:srgbClr val="0C377B"/>
                </a:solidFill>
                <a:latin typeface="Arial"/>
              </a:rPr>
              <a:t>Sol.: 2.5 x 7.5 m 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857B6C19-31C4-2D4B-39DE-7CF6A38F8EAE}"/>
              </a:ext>
            </a:extLst>
          </p:cNvPr>
          <p:cNvGrpSpPr>
            <a:grpSpLocks noChangeAspect="1"/>
          </p:cNvGrpSpPr>
          <p:nvPr/>
        </p:nvGrpSpPr>
        <p:grpSpPr>
          <a:xfrm>
            <a:off x="10048174" y="2433676"/>
            <a:ext cx="1746421" cy="1436817"/>
            <a:chOff x="557349" y="1055313"/>
            <a:chExt cx="3970675" cy="3211888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911B78F6-F5C6-671F-0DEF-237B0992251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b="705"/>
            <a:stretch/>
          </p:blipFill>
          <p:spPr>
            <a:xfrm>
              <a:off x="602343" y="1190231"/>
              <a:ext cx="3759201" cy="3076970"/>
            </a:xfrm>
            <a:prstGeom prst="rect">
              <a:avLst/>
            </a:prstGeom>
          </p:spPr>
        </p:pic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AA912B30-2FED-7E5E-3C1B-82B7950548B6}"/>
                </a:ext>
              </a:extLst>
            </p:cNvPr>
            <p:cNvSpPr/>
            <p:nvPr/>
          </p:nvSpPr>
          <p:spPr>
            <a:xfrm>
              <a:off x="3056710" y="3692434"/>
              <a:ext cx="1471314" cy="36576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defTabSz="609539"/>
              <a:endParaRPr lang="en-FR" sz="2400" dirty="0">
                <a:solidFill>
                  <a:srgbClr val="0C377B"/>
                </a:solidFill>
                <a:latin typeface="Arial"/>
              </a:endParaRP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DF5F5B6E-FF54-D97C-9261-29F6DD0C0490}"/>
                </a:ext>
              </a:extLst>
            </p:cNvPr>
            <p:cNvSpPr/>
            <p:nvPr/>
          </p:nvSpPr>
          <p:spPr>
            <a:xfrm>
              <a:off x="557349" y="1055313"/>
              <a:ext cx="1471314" cy="36576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defTabSz="609539"/>
              <a:endParaRPr lang="en-FR" sz="2400" dirty="0">
                <a:solidFill>
                  <a:srgbClr val="0C377B"/>
                </a:solidFill>
                <a:latin typeface="Arial"/>
              </a:endParaRPr>
            </a:p>
          </p:txBody>
        </p:sp>
      </p:grpSp>
      <p:sp>
        <p:nvSpPr>
          <p:cNvPr id="13" name="TextBox 12">
            <a:extLst>
              <a:ext uri="{FF2B5EF4-FFF2-40B4-BE49-F238E27FC236}">
                <a16:creationId xmlns:a16="http://schemas.microsoft.com/office/drawing/2014/main" id="{D5EC490D-D544-2840-4BE9-FE4E96193FDB}"/>
              </a:ext>
            </a:extLst>
          </p:cNvPr>
          <p:cNvSpPr txBox="1"/>
          <p:nvPr/>
        </p:nvSpPr>
        <p:spPr>
          <a:xfrm>
            <a:off x="7194320" y="5408168"/>
            <a:ext cx="4713873" cy="6669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09539"/>
            <a:r>
              <a:rPr lang="en-FR" sz="1867" dirty="0">
                <a:solidFill>
                  <a:srgbClr val="0C377B"/>
                </a:solidFill>
                <a:latin typeface="Arial"/>
              </a:rPr>
              <a:t>ALICE </a:t>
            </a:r>
            <a:r>
              <a:rPr lang="en-FR" sz="1867">
                <a:solidFill>
                  <a:srgbClr val="0C377B"/>
                </a:solidFill>
                <a:latin typeface="Arial"/>
              </a:rPr>
              <a:t>3 </a:t>
            </a:r>
            <a:r>
              <a:rPr lang="en-US" sz="1867" dirty="0">
                <a:solidFill>
                  <a:srgbClr val="0C377B"/>
                </a:solidFill>
                <a:latin typeface="Arial"/>
              </a:rPr>
              <a:t>solenoid</a:t>
            </a:r>
            <a:r>
              <a:rPr lang="en-FR" sz="1867">
                <a:solidFill>
                  <a:srgbClr val="0C377B"/>
                </a:solidFill>
                <a:latin typeface="Arial"/>
              </a:rPr>
              <a:t>: </a:t>
            </a:r>
            <a:r>
              <a:rPr lang="en-FR" sz="1867" dirty="0">
                <a:solidFill>
                  <a:srgbClr val="0C377B"/>
                </a:solidFill>
                <a:latin typeface="Arial"/>
              </a:rPr>
              <a:t>similar diameter but longer than </a:t>
            </a:r>
            <a:r>
              <a:rPr lang="en-FR" sz="1867">
                <a:solidFill>
                  <a:srgbClr val="0C377B"/>
                </a:solidFill>
                <a:latin typeface="Arial"/>
              </a:rPr>
              <a:t>ATLAS </a:t>
            </a:r>
            <a:r>
              <a:rPr lang="en-US" sz="1867" dirty="0">
                <a:solidFill>
                  <a:srgbClr val="0C377B"/>
                </a:solidFill>
                <a:latin typeface="Arial"/>
              </a:rPr>
              <a:t>central solenoid</a:t>
            </a:r>
            <a:endParaRPr lang="en-FR" sz="1867" dirty="0">
              <a:solidFill>
                <a:srgbClr val="0C377B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6958230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8B4D81AC-623C-6947-B6FB-D8AFEEFA43F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8840" y="0"/>
            <a:ext cx="1043432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81155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Picture 36" descr="A cross section of a machine&#10;&#10;Description automatically generated">
            <a:extLst>
              <a:ext uri="{FF2B5EF4-FFF2-40B4-BE49-F238E27FC236}">
                <a16:creationId xmlns:a16="http://schemas.microsoft.com/office/drawing/2014/main" id="{F4CF586D-AC3D-74DB-757A-B98CAEC553B2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751000"/>
            <a:ext cx="9659280" cy="5284629"/>
          </a:xfrm>
          <a:prstGeom prst="rect">
            <a:avLst/>
          </a:prstGeom>
        </p:spPr>
      </p:pic>
      <p:pic>
        <p:nvPicPr>
          <p:cNvPr id="30" name="Picture 29" descr="A yellow object with a few words&#10;&#10;Description automatically generated with medium confidence">
            <a:extLst>
              <a:ext uri="{FF2B5EF4-FFF2-40B4-BE49-F238E27FC236}">
                <a16:creationId xmlns:a16="http://schemas.microsoft.com/office/drawing/2014/main" id="{9B03446F-9520-D320-FD9C-D493578A4C53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263319" y="4802744"/>
            <a:ext cx="3936093" cy="2049566"/>
          </a:xfrm>
          <a:prstGeom prst="rect">
            <a:avLst/>
          </a:prstGeom>
          <a:solidFill>
            <a:schemeClr val="tx1"/>
          </a:solidFill>
        </p:spPr>
      </p:pic>
      <p:pic>
        <p:nvPicPr>
          <p:cNvPr id="31" name="Picture 30" descr="A blue and yellow tube with a blue tube inside&#10;&#10;Description automatically generated">
            <a:extLst>
              <a:ext uri="{FF2B5EF4-FFF2-40B4-BE49-F238E27FC236}">
                <a16:creationId xmlns:a16="http://schemas.microsoft.com/office/drawing/2014/main" id="{80F1A02E-FCAD-676B-8625-B5A4EC277652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59"/>
          <a:stretch/>
        </p:blipFill>
        <p:spPr>
          <a:xfrm>
            <a:off x="8267700" y="4802744"/>
            <a:ext cx="3910284" cy="2042393"/>
          </a:xfrm>
          <a:prstGeom prst="rect">
            <a:avLst/>
          </a:prstGeom>
          <a:solidFill>
            <a:schemeClr val="tx1"/>
          </a:solidFill>
        </p:spPr>
      </p:pic>
      <p:pic>
        <p:nvPicPr>
          <p:cNvPr id="32" name="Picture 31" descr="A pencil with a blue top&#10;&#10;Description automatically generated with medium confidence">
            <a:extLst>
              <a:ext uri="{FF2B5EF4-FFF2-40B4-BE49-F238E27FC236}">
                <a16:creationId xmlns:a16="http://schemas.microsoft.com/office/drawing/2014/main" id="{4099E16F-488B-A5EC-2B78-9CE6A583C7F5}"/>
              </a:ext>
            </a:extLst>
          </p:cNvPr>
          <p:cNvPicPr>
            <a:picLocks noChangeAspect="1"/>
          </p:cNvPicPr>
          <p:nvPr/>
        </p:nvPicPr>
        <p:blipFill>
          <a:blip r:embed="rId6" cstate="hq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58"/>
          <a:stretch/>
        </p:blipFill>
        <p:spPr>
          <a:xfrm>
            <a:off x="8267700" y="4867601"/>
            <a:ext cx="3905904" cy="1979918"/>
          </a:xfrm>
          <a:prstGeom prst="rect">
            <a:avLst/>
          </a:prstGeom>
          <a:solidFill>
            <a:schemeClr val="tx1"/>
          </a:solidFill>
        </p:spPr>
      </p:pic>
      <p:sp>
        <p:nvSpPr>
          <p:cNvPr id="33" name="Freeform: Shape 32">
            <a:extLst>
              <a:ext uri="{FF2B5EF4-FFF2-40B4-BE49-F238E27FC236}">
                <a16:creationId xmlns:a16="http://schemas.microsoft.com/office/drawing/2014/main" id="{DE6FF56A-82B9-2942-42FA-D05E95370C4C}"/>
              </a:ext>
            </a:extLst>
          </p:cNvPr>
          <p:cNvSpPr/>
          <p:nvPr/>
        </p:nvSpPr>
        <p:spPr>
          <a:xfrm>
            <a:off x="5594350" y="3212550"/>
            <a:ext cx="6056630" cy="2790190"/>
          </a:xfrm>
          <a:custGeom>
            <a:avLst/>
            <a:gdLst>
              <a:gd name="connsiteX0" fmla="*/ 0 w 5753100"/>
              <a:gd name="connsiteY0" fmla="*/ 0 h 2537460"/>
              <a:gd name="connsiteX1" fmla="*/ 5753100 w 5753100"/>
              <a:gd name="connsiteY1" fmla="*/ 1973580 h 2537460"/>
              <a:gd name="connsiteX2" fmla="*/ 2834640 w 5753100"/>
              <a:gd name="connsiteY2" fmla="*/ 2537460 h 2537460"/>
              <a:gd name="connsiteX3" fmla="*/ 0 w 5753100"/>
              <a:gd name="connsiteY3" fmla="*/ 0 h 25374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53100" h="2537460">
                <a:moveTo>
                  <a:pt x="0" y="0"/>
                </a:moveTo>
                <a:lnTo>
                  <a:pt x="5753100" y="1973580"/>
                </a:lnTo>
                <a:lnTo>
                  <a:pt x="2834640" y="2537460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17000">
                <a:srgbClr val="FDEAB0">
                  <a:alpha val="80000"/>
                </a:srgbClr>
              </a:gs>
              <a:gs pos="32000">
                <a:srgbClr val="FAF1D6"/>
              </a:gs>
              <a:gs pos="78000">
                <a:schemeClr val="accent1">
                  <a:lumMod val="5000"/>
                  <a:lumOff val="95000"/>
                  <a:alpha val="0"/>
                </a:schemeClr>
              </a:gs>
              <a:gs pos="14000">
                <a:schemeClr val="accent4">
                  <a:lumMod val="40000"/>
                  <a:lumOff val="60000"/>
                </a:schemeClr>
              </a:gs>
            </a:gsLst>
            <a:lin ang="480000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03EAC029-593A-0FAA-2513-727D94B78DD8}"/>
              </a:ext>
            </a:extLst>
          </p:cNvPr>
          <p:cNvSpPr txBox="1"/>
          <p:nvPr/>
        </p:nvSpPr>
        <p:spPr>
          <a:xfrm>
            <a:off x="8442960" y="5902887"/>
            <a:ext cx="373776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2000" b="1" i="1">
                <a:solidFill>
                  <a:srgbClr val="A6A6A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1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IRIS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1" u="none" strike="noStrike" kern="1200" cap="none" spc="0" normalizeH="0" baseline="0" noProof="0" dirty="0">
                <a:ln>
                  <a:noFill/>
                </a:ln>
                <a:solidFill>
                  <a:srgbClr val="A6A6A6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n-US" sz="1800" b="0" i="1" u="none" strike="noStrike" kern="1200" cap="none" spc="0" normalizeH="0" baseline="0" noProof="0" dirty="0">
                <a:ln>
                  <a:noFill/>
                </a:ln>
                <a:solidFill>
                  <a:srgbClr val="5B9BD5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IR= 5mm, 700mm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1" u="none" strike="noStrike" kern="1200" cap="none" spc="0" normalizeH="0" baseline="0" noProof="0" dirty="0">
                <a:ln>
                  <a:noFill/>
                </a:ln>
                <a:solidFill>
                  <a:srgbClr val="A6A6A6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retractable Vertex inside beampipe 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52E62D83-F955-6557-A8D1-639CCD3C81B1}"/>
              </a:ext>
            </a:extLst>
          </p:cNvPr>
          <p:cNvSpPr txBox="1"/>
          <p:nvPr/>
        </p:nvSpPr>
        <p:spPr>
          <a:xfrm>
            <a:off x="10231365" y="795722"/>
            <a:ext cx="1860442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1" u="none" strike="noStrike" kern="1200" cap="none" spc="0" normalizeH="0" baseline="0" noProof="0" dirty="0">
                <a:ln>
                  <a:noFill/>
                </a:ln>
                <a:solidFill>
                  <a:srgbClr val="A6A6A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anose="020F0502020204030204"/>
                <a:ea typeface="+mn-ea"/>
                <a:cs typeface="+mn-cs"/>
              </a:rPr>
              <a:t>ABSORBER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anose="020F0502020204030204"/>
                <a:ea typeface="+mn-ea"/>
                <a:cs typeface="+mn-cs"/>
              </a:rPr>
              <a:t>MAGNET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1" u="none" strike="noStrike" kern="1200" cap="none" spc="0" normalizeH="0" baseline="0" noProof="0" dirty="0">
                <a:ln>
                  <a:noFill/>
                </a:ln>
                <a:solidFill>
                  <a:srgbClr val="FF9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anose="020F0502020204030204"/>
                <a:ea typeface="+mn-ea"/>
                <a:cs typeface="+mn-cs"/>
              </a:rPr>
              <a:t>RICH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1" u="none" strike="noStrike" kern="1200" cap="none" spc="0" normalizeH="0" baseline="0" noProof="0" dirty="0">
                <a:ln>
                  <a:noFill/>
                </a:ln>
                <a:solidFill>
                  <a:srgbClr val="ED7D31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anose="020F0502020204030204"/>
                <a:ea typeface="+mn-ea"/>
                <a:cs typeface="+mn-cs"/>
              </a:rPr>
              <a:t>TOF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1" i="1" u="none" strike="noStrike" kern="1200" cap="none" spc="0" normalizeH="0" baseline="0" noProof="0" dirty="0">
              <a:ln>
                <a:noFill/>
              </a:ln>
              <a:solidFill>
                <a:srgbClr val="FF902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5FA5AA1F-8DBE-E456-A310-AE7392E3EE9C}"/>
              </a:ext>
            </a:extLst>
          </p:cNvPr>
          <p:cNvCxnSpPr>
            <a:cxnSpLocks/>
          </p:cNvCxnSpPr>
          <p:nvPr/>
        </p:nvCxnSpPr>
        <p:spPr>
          <a:xfrm flipH="1">
            <a:off x="7500395" y="1328298"/>
            <a:ext cx="2705220" cy="674135"/>
          </a:xfrm>
          <a:prstGeom prst="straightConnector1">
            <a:avLst/>
          </a:prstGeom>
          <a:ln w="12700">
            <a:solidFill>
              <a:schemeClr val="bg1"/>
            </a:solidFill>
            <a:headEnd type="none"/>
            <a:tailEnd type="oval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49" name="Straight Arrow Connector 48">
            <a:extLst>
              <a:ext uri="{FF2B5EF4-FFF2-40B4-BE49-F238E27FC236}">
                <a16:creationId xmlns:a16="http://schemas.microsoft.com/office/drawing/2014/main" id="{B75D9B56-99D0-CD58-F3B8-4BD78145131D}"/>
              </a:ext>
            </a:extLst>
          </p:cNvPr>
          <p:cNvCxnSpPr>
            <a:cxnSpLocks/>
          </p:cNvCxnSpPr>
          <p:nvPr/>
        </p:nvCxnSpPr>
        <p:spPr>
          <a:xfrm flipH="1">
            <a:off x="7500395" y="957400"/>
            <a:ext cx="2705220" cy="674135"/>
          </a:xfrm>
          <a:prstGeom prst="straightConnector1">
            <a:avLst/>
          </a:prstGeom>
          <a:ln w="12700">
            <a:solidFill>
              <a:schemeClr val="bg1"/>
            </a:solidFill>
            <a:headEnd type="none"/>
            <a:tailEnd type="oval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C6C5E706-0194-AE1D-6364-F51DEB0023E2}"/>
              </a:ext>
            </a:extLst>
          </p:cNvPr>
          <p:cNvCxnSpPr>
            <a:cxnSpLocks/>
          </p:cNvCxnSpPr>
          <p:nvPr/>
        </p:nvCxnSpPr>
        <p:spPr>
          <a:xfrm flipH="1">
            <a:off x="7515432" y="1627484"/>
            <a:ext cx="2705220" cy="674135"/>
          </a:xfrm>
          <a:prstGeom prst="straightConnector1">
            <a:avLst/>
          </a:prstGeom>
          <a:ln w="12700">
            <a:solidFill>
              <a:schemeClr val="bg1"/>
            </a:solidFill>
            <a:headEnd type="none"/>
            <a:tailEnd type="oval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51" name="Straight Arrow Connector 50">
            <a:extLst>
              <a:ext uri="{FF2B5EF4-FFF2-40B4-BE49-F238E27FC236}">
                <a16:creationId xmlns:a16="http://schemas.microsoft.com/office/drawing/2014/main" id="{49F69C88-AAAC-9EA2-4FB1-32C717CC5240}"/>
              </a:ext>
            </a:extLst>
          </p:cNvPr>
          <p:cNvCxnSpPr>
            <a:cxnSpLocks/>
          </p:cNvCxnSpPr>
          <p:nvPr/>
        </p:nvCxnSpPr>
        <p:spPr>
          <a:xfrm flipV="1">
            <a:off x="2342773" y="3790958"/>
            <a:ext cx="1141230" cy="2372574"/>
          </a:xfrm>
          <a:prstGeom prst="straightConnector1">
            <a:avLst/>
          </a:prstGeom>
          <a:ln w="12700">
            <a:solidFill>
              <a:schemeClr val="bg1"/>
            </a:solidFill>
            <a:headEnd type="none"/>
            <a:tailEnd type="oval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53" name="TextBox 52">
            <a:extLst>
              <a:ext uri="{FF2B5EF4-FFF2-40B4-BE49-F238E27FC236}">
                <a16:creationId xmlns:a16="http://schemas.microsoft.com/office/drawing/2014/main" id="{5CC40542-1757-6472-328F-B10D1AAF8176}"/>
              </a:ext>
            </a:extLst>
          </p:cNvPr>
          <p:cNvSpPr txBox="1"/>
          <p:nvPr/>
        </p:nvSpPr>
        <p:spPr>
          <a:xfrm>
            <a:off x="727049" y="6246011"/>
            <a:ext cx="359393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1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anose="020F0502020204030204"/>
                <a:ea typeface="+mn-ea"/>
                <a:cs typeface="+mn-cs"/>
              </a:rPr>
              <a:t>OUTER TRACKER </a:t>
            </a:r>
            <a:r>
              <a:rPr kumimoji="0" lang="en-US" sz="1800" b="1" i="1" u="none" strike="noStrike" kern="1200" cap="none" spc="0" normalizeH="0" baseline="0" noProof="0" dirty="0">
                <a:ln>
                  <a:noFill/>
                </a:ln>
                <a:solidFill>
                  <a:srgbClr val="5B9BD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anose="020F0502020204030204"/>
                <a:ea typeface="+mn-ea"/>
                <a:cs typeface="+mn-cs"/>
              </a:rPr>
              <a:t>LAYERS</a:t>
            </a:r>
            <a:r>
              <a:rPr kumimoji="0" lang="en-US" sz="1800" b="1" i="1" u="none" strike="noStrike" kern="1200" cap="none" spc="0" normalizeH="0" baseline="0" noProof="0" dirty="0">
                <a:ln>
                  <a:noFill/>
                </a:ln>
                <a:solidFill>
                  <a:srgbClr val="FF7C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n-US" sz="1800" b="1" i="1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anose="020F0502020204030204"/>
                <a:ea typeface="+mn-ea"/>
                <a:cs typeface="+mn-cs"/>
              </a:rPr>
              <a:t>- </a:t>
            </a:r>
            <a:r>
              <a:rPr kumimoji="0" lang="en-US" sz="1800" b="1" i="1" u="none" strike="noStrike" kern="1200" cap="none" spc="0" normalizeH="0" baseline="0" noProof="0" dirty="0">
                <a:ln>
                  <a:noFill/>
                </a:ln>
                <a:solidFill>
                  <a:srgbClr val="FF99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anose="020F0502020204030204"/>
                <a:ea typeface="+mn-ea"/>
                <a:cs typeface="+mn-cs"/>
              </a:rPr>
              <a:t>DISKS</a:t>
            </a:r>
          </a:p>
        </p:txBody>
      </p:sp>
      <p:cxnSp>
        <p:nvCxnSpPr>
          <p:cNvPr id="56" name="Straight Arrow Connector 55">
            <a:extLst>
              <a:ext uri="{FF2B5EF4-FFF2-40B4-BE49-F238E27FC236}">
                <a16:creationId xmlns:a16="http://schemas.microsoft.com/office/drawing/2014/main" id="{B3435A3A-47CA-3AC3-645B-28FBD07E155D}"/>
              </a:ext>
            </a:extLst>
          </p:cNvPr>
          <p:cNvCxnSpPr>
            <a:cxnSpLocks/>
          </p:cNvCxnSpPr>
          <p:nvPr/>
        </p:nvCxnSpPr>
        <p:spPr>
          <a:xfrm flipH="1" flipV="1">
            <a:off x="5404086" y="3357099"/>
            <a:ext cx="544988" cy="2645641"/>
          </a:xfrm>
          <a:prstGeom prst="straightConnector1">
            <a:avLst/>
          </a:prstGeom>
          <a:ln w="12700">
            <a:solidFill>
              <a:schemeClr val="bg1"/>
            </a:solidFill>
            <a:headEnd type="none"/>
            <a:tailEnd type="oval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60" name="Straight Arrow Connector 59">
            <a:extLst>
              <a:ext uri="{FF2B5EF4-FFF2-40B4-BE49-F238E27FC236}">
                <a16:creationId xmlns:a16="http://schemas.microsoft.com/office/drawing/2014/main" id="{9EF229A8-8708-1CE5-B356-2425067C9CCB}"/>
              </a:ext>
            </a:extLst>
          </p:cNvPr>
          <p:cNvCxnSpPr>
            <a:cxnSpLocks/>
          </p:cNvCxnSpPr>
          <p:nvPr/>
        </p:nvCxnSpPr>
        <p:spPr>
          <a:xfrm flipV="1">
            <a:off x="2342773" y="3790958"/>
            <a:ext cx="2486868" cy="2372574"/>
          </a:xfrm>
          <a:prstGeom prst="straightConnector1">
            <a:avLst/>
          </a:prstGeom>
          <a:ln w="12700">
            <a:solidFill>
              <a:schemeClr val="bg1"/>
            </a:solidFill>
            <a:headEnd type="none"/>
            <a:tailEnd type="oval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63" name="Straight Arrow Connector 62">
            <a:extLst>
              <a:ext uri="{FF2B5EF4-FFF2-40B4-BE49-F238E27FC236}">
                <a16:creationId xmlns:a16="http://schemas.microsoft.com/office/drawing/2014/main" id="{108F260E-9CB4-F563-75B9-C9B3703D1FE9}"/>
              </a:ext>
            </a:extLst>
          </p:cNvPr>
          <p:cNvCxnSpPr>
            <a:cxnSpLocks/>
          </p:cNvCxnSpPr>
          <p:nvPr/>
        </p:nvCxnSpPr>
        <p:spPr>
          <a:xfrm flipH="1" flipV="1">
            <a:off x="4983216" y="3435046"/>
            <a:ext cx="965858" cy="2557040"/>
          </a:xfrm>
          <a:prstGeom prst="straightConnector1">
            <a:avLst/>
          </a:prstGeom>
          <a:ln w="12700">
            <a:solidFill>
              <a:schemeClr val="bg1"/>
            </a:solidFill>
            <a:headEnd type="none"/>
            <a:tailEnd type="oval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80" name="TextBox 79">
            <a:extLst>
              <a:ext uri="{FF2B5EF4-FFF2-40B4-BE49-F238E27FC236}">
                <a16:creationId xmlns:a16="http://schemas.microsoft.com/office/drawing/2014/main" id="{F2C3AF88-2E4C-B4DA-FC50-3A229777C371}"/>
              </a:ext>
            </a:extLst>
          </p:cNvPr>
          <p:cNvSpPr txBox="1"/>
          <p:nvPr/>
        </p:nvSpPr>
        <p:spPr>
          <a:xfrm>
            <a:off x="4514871" y="6254596"/>
            <a:ext cx="359393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1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anose="020F0502020204030204"/>
                <a:ea typeface="+mn-ea"/>
                <a:cs typeface="+mn-cs"/>
              </a:rPr>
              <a:t>INNER TRACKER    </a:t>
            </a:r>
            <a:r>
              <a:rPr kumimoji="0" lang="en-US" sz="1800" b="1" i="1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anose="020F0502020204030204"/>
                <a:ea typeface="+mn-ea"/>
                <a:cs typeface="+mn-cs"/>
              </a:rPr>
              <a:t>LAYERS</a:t>
            </a:r>
            <a:r>
              <a:rPr kumimoji="0" lang="en-US" sz="1800" b="1" i="1" u="none" strike="noStrike" kern="1200" cap="none" spc="0" normalizeH="0" baseline="0" noProof="0" dirty="0">
                <a:ln>
                  <a:noFill/>
                </a:ln>
                <a:solidFill>
                  <a:srgbClr val="FF7C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n-US" sz="1800" b="1" i="1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anose="020F0502020204030204"/>
                <a:ea typeface="+mn-ea"/>
                <a:cs typeface="+mn-cs"/>
              </a:rPr>
              <a:t>- </a:t>
            </a:r>
            <a:r>
              <a:rPr kumimoji="0" lang="en-US" sz="1800" b="1" i="1" u="none" strike="noStrike" kern="1200" cap="none" spc="0" normalizeH="0" baseline="0" noProof="0" dirty="0">
                <a:ln>
                  <a:noFill/>
                </a:ln>
                <a:solidFill>
                  <a:srgbClr val="FF7C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anose="020F0502020204030204"/>
                <a:ea typeface="+mn-ea"/>
                <a:cs typeface="+mn-cs"/>
              </a:rPr>
              <a:t>DISKS</a:t>
            </a:r>
          </a:p>
        </p:txBody>
      </p:sp>
      <p:cxnSp>
        <p:nvCxnSpPr>
          <p:cNvPr id="3" name="Straight Arrow Connector 2">
            <a:extLst>
              <a:ext uri="{FF2B5EF4-FFF2-40B4-BE49-F238E27FC236}">
                <a16:creationId xmlns:a16="http://schemas.microsoft.com/office/drawing/2014/main" id="{20DD7D91-E230-351A-E617-0C281E0FEC4C}"/>
              </a:ext>
            </a:extLst>
          </p:cNvPr>
          <p:cNvCxnSpPr>
            <a:cxnSpLocks/>
          </p:cNvCxnSpPr>
          <p:nvPr/>
        </p:nvCxnSpPr>
        <p:spPr>
          <a:xfrm flipH="1">
            <a:off x="7606624" y="1980996"/>
            <a:ext cx="2598991" cy="654932"/>
          </a:xfrm>
          <a:prstGeom prst="straightConnector1">
            <a:avLst/>
          </a:prstGeom>
          <a:ln w="12700">
            <a:solidFill>
              <a:schemeClr val="bg1"/>
            </a:solidFill>
            <a:headEnd type="none"/>
            <a:tailEnd type="oval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9" name="Parallelogram 8">
            <a:extLst>
              <a:ext uri="{FF2B5EF4-FFF2-40B4-BE49-F238E27FC236}">
                <a16:creationId xmlns:a16="http://schemas.microsoft.com/office/drawing/2014/main" id="{7CE79AFD-A158-83D1-0D03-4F41577FD57E}"/>
              </a:ext>
            </a:extLst>
          </p:cNvPr>
          <p:cNvSpPr/>
          <p:nvPr/>
        </p:nvSpPr>
        <p:spPr>
          <a:xfrm>
            <a:off x="2917014" y="124977"/>
            <a:ext cx="2712822" cy="458629"/>
          </a:xfrm>
          <a:prstGeom prst="parallelogram">
            <a:avLst/>
          </a:prstGeom>
          <a:solidFill>
            <a:schemeClr val="bg1"/>
          </a:solidFill>
          <a:effectLst>
            <a:outerShdw blurRad="50800" dist="127000" dir="2700000" algn="tl" rotWithShape="0">
              <a:prstClr val="black">
                <a:alpha val="40000"/>
              </a:prstClr>
            </a:outerShdw>
          </a:effectLst>
        </p:spPr>
        <p:txBody>
          <a:bodyPr wrap="square" tIns="0" bIns="0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</a:t>
            </a:r>
            <a:r>
              <a:rPr kumimoji="0" lang="en-US" sz="24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ayout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86C93EA-88AE-8891-F87C-0C91A4EFB5E7}"/>
              </a:ext>
            </a:extLst>
          </p:cNvPr>
          <p:cNvSpPr txBox="1"/>
          <p:nvPr/>
        </p:nvSpPr>
        <p:spPr>
          <a:xfrm>
            <a:off x="216588" y="87831"/>
            <a:ext cx="2518888" cy="886658"/>
          </a:xfrm>
          <a:prstGeom prst="parallelogram">
            <a:avLst/>
          </a:prstGeom>
          <a:solidFill>
            <a:schemeClr val="accent1">
              <a:lumMod val="50000"/>
            </a:schemeClr>
          </a:solidFill>
        </p:spPr>
        <p:txBody>
          <a:bodyPr wrap="square" tIns="0" bIns="0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ALICE</a:t>
            </a:r>
            <a:r>
              <a:rPr kumimoji="0" lang="en-US" sz="4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Ǝ</a:t>
            </a:r>
            <a:endParaRPr kumimoji="0" lang="en-US" sz="44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" name="Slide Number Placeholder 4">
            <a:extLst>
              <a:ext uri="{FF2B5EF4-FFF2-40B4-BE49-F238E27FC236}">
                <a16:creationId xmlns:a16="http://schemas.microsoft.com/office/drawing/2014/main" id="{3F2B5620-56C1-B9F6-5B42-9163A784F638}"/>
              </a:ext>
            </a:extLst>
          </p:cNvPr>
          <p:cNvSpPr txBox="1">
            <a:spLocks/>
          </p:cNvSpPr>
          <p:nvPr/>
        </p:nvSpPr>
        <p:spPr>
          <a:xfrm>
            <a:off x="11342224" y="124977"/>
            <a:ext cx="74958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9F82AE2-4555-41EF-9E5C-3129493854F8}" type="slidenum">
              <a:rPr kumimoji="0" lang="en-US" sz="20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908163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18D2A472-D951-5C46-AFC8-E353311D86E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633887"/>
            <a:ext cx="12192000" cy="3590226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EE615839-1BE2-5442-8972-011B862D2AAE}"/>
              </a:ext>
            </a:extLst>
          </p:cNvPr>
          <p:cNvSpPr txBox="1"/>
          <p:nvPr/>
        </p:nvSpPr>
        <p:spPr>
          <a:xfrm>
            <a:off x="457200" y="440575"/>
            <a:ext cx="27073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rgbClr val="C00000"/>
                </a:solidFill>
              </a:rPr>
              <a:t>Original Version with ECAL</a:t>
            </a:r>
          </a:p>
        </p:txBody>
      </p:sp>
    </p:spTree>
    <p:extLst>
      <p:ext uri="{BB962C8B-B14F-4D97-AF65-F5344CB8AC3E}">
        <p14:creationId xmlns:p14="http://schemas.microsoft.com/office/powerpoint/2010/main" val="385743278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C74A08F8-CD86-904C-87BC-A17D9941166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7977"/>
          <a:stretch/>
        </p:blipFill>
        <p:spPr>
          <a:xfrm>
            <a:off x="0" y="1335797"/>
            <a:ext cx="12192000" cy="3898355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429CB720-1266-4D43-94AD-00878273F44C}"/>
              </a:ext>
            </a:extLst>
          </p:cNvPr>
          <p:cNvSpPr txBox="1"/>
          <p:nvPr/>
        </p:nvSpPr>
        <p:spPr>
          <a:xfrm>
            <a:off x="457200" y="440575"/>
            <a:ext cx="30343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rgbClr val="C00000"/>
                </a:solidFill>
              </a:rPr>
              <a:t>Original Version without ECAL</a:t>
            </a:r>
          </a:p>
        </p:txBody>
      </p:sp>
    </p:spTree>
    <p:extLst>
      <p:ext uri="{BB962C8B-B14F-4D97-AF65-F5344CB8AC3E}">
        <p14:creationId xmlns:p14="http://schemas.microsoft.com/office/powerpoint/2010/main" val="102794653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3B82CA3-DC1B-F843-EA4C-37CBEB3A83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33A0">
                    <a:tint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33A0">
                  <a:tint val="75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4" name="Picture 3" descr="A screenshot of a graph&#10;&#10;Description automatically generated">
            <a:extLst>
              <a:ext uri="{FF2B5EF4-FFF2-40B4-BE49-F238E27FC236}">
                <a16:creationId xmlns:a16="http://schemas.microsoft.com/office/drawing/2014/main" id="{F90AB171-C4F0-D92D-3DB8-A68D896DD35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500958" y="1228686"/>
            <a:ext cx="11141056" cy="47628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5EDA8856-C2F5-D549-9E62-8D6C3290FF2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19774" y="438931"/>
            <a:ext cx="1336794" cy="706444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826379FB-81F8-7643-A16D-C93318C0DF60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462512" y="365163"/>
            <a:ext cx="1500641" cy="843954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21133ACD-2EC0-2743-899D-B7A67EA52EBD}"/>
              </a:ext>
            </a:extLst>
          </p:cNvPr>
          <p:cNvSpPr txBox="1"/>
          <p:nvPr/>
        </p:nvSpPr>
        <p:spPr>
          <a:xfrm>
            <a:off x="8400047" y="58015"/>
            <a:ext cx="5762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ITS3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82D42F2-F535-5644-9AEA-DF831EA3AAC1}"/>
              </a:ext>
            </a:extLst>
          </p:cNvPr>
          <p:cNvSpPr txBox="1"/>
          <p:nvPr/>
        </p:nvSpPr>
        <p:spPr>
          <a:xfrm>
            <a:off x="9699870" y="69599"/>
            <a:ext cx="7949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FOCAL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EDD621AE-6CD9-444A-AF9F-5A85B87E2590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059752" y="3611341"/>
            <a:ext cx="1647322" cy="1288290"/>
          </a:xfrm>
          <a:prstGeom prst="rect">
            <a:avLst/>
          </a:prstGeom>
        </p:spPr>
      </p:pic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D94A4A2B-BBD4-974D-BD74-B4C93F949D39}"/>
              </a:ext>
            </a:extLst>
          </p:cNvPr>
          <p:cNvCxnSpPr>
            <a:cxnSpLocks/>
          </p:cNvCxnSpPr>
          <p:nvPr/>
        </p:nvCxnSpPr>
        <p:spPr>
          <a:xfrm flipV="1">
            <a:off x="5454699" y="4351127"/>
            <a:ext cx="0" cy="1568784"/>
          </a:xfrm>
          <a:prstGeom prst="straightConnector1">
            <a:avLst/>
          </a:prstGeom>
          <a:ln w="381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739674F7-E409-6441-98EB-117ACAD409DF}"/>
              </a:ext>
            </a:extLst>
          </p:cNvPr>
          <p:cNvSpPr txBox="1"/>
          <p:nvPr/>
        </p:nvSpPr>
        <p:spPr>
          <a:xfrm>
            <a:off x="4489675" y="5924188"/>
            <a:ext cx="1966692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b="1" dirty="0">
                <a:solidFill>
                  <a:srgbClr val="C00000"/>
                </a:solidFill>
              </a:rPr>
              <a:t>8.5 years from today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D5DE73E6-276E-7C46-8F68-01987998490C}"/>
              </a:ext>
            </a:extLst>
          </p:cNvPr>
          <p:cNvCxnSpPr>
            <a:cxnSpLocks/>
          </p:cNvCxnSpPr>
          <p:nvPr/>
        </p:nvCxnSpPr>
        <p:spPr>
          <a:xfrm>
            <a:off x="6130974" y="787140"/>
            <a:ext cx="0" cy="1118437"/>
          </a:xfrm>
          <a:prstGeom prst="straightConnector1">
            <a:avLst/>
          </a:prstGeom>
          <a:ln w="381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>
            <a:extLst>
              <a:ext uri="{FF2B5EF4-FFF2-40B4-BE49-F238E27FC236}">
                <a16:creationId xmlns:a16="http://schemas.microsoft.com/office/drawing/2014/main" id="{6CF7398D-0099-A04F-8F0C-A32997DDB180}"/>
              </a:ext>
            </a:extLst>
          </p:cNvPr>
          <p:cNvSpPr txBox="1"/>
          <p:nvPr/>
        </p:nvSpPr>
        <p:spPr>
          <a:xfrm>
            <a:off x="5765713" y="19463"/>
            <a:ext cx="7305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Today</a:t>
            </a:r>
          </a:p>
        </p:txBody>
      </p:sp>
    </p:spTree>
    <p:extLst>
      <p:ext uri="{BB962C8B-B14F-4D97-AF65-F5344CB8AC3E}">
        <p14:creationId xmlns:p14="http://schemas.microsoft.com/office/powerpoint/2010/main" val="216826578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2CF36F0-D495-4F4A-8660-E6089A1339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9DEC6F8-5CFC-6F46-A138-678EE677CDD1}" type="datetime1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7/11/25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1D7D9F1-C8E7-AC4E-A967-35480E1F40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ALICE TC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F73DA4D-EB05-854C-9B59-F4FB23C061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3113CC8-9C64-B04E-AAEE-7E1400224AE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2A9848A-3EBE-6943-A14C-6EE9E50710B0}"/>
              </a:ext>
            </a:extLst>
          </p:cNvPr>
          <p:cNvSpPr txBox="1"/>
          <p:nvPr/>
        </p:nvSpPr>
        <p:spPr>
          <a:xfrm>
            <a:off x="241801" y="940174"/>
            <a:ext cx="11708398" cy="41549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Challenge: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00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Before Run1: ALICE1 Construction only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00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i="0" u="none" strike="noStrike" kern="1200" cap="none" spc="0" normalizeH="0" baseline="0" noProof="0" dirty="0">
                <a:ln>
                  <a:noFill/>
                </a:ln>
                <a:solidFill>
                  <a:srgbClr val="70AD47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Run1+Run2: ALICE1 Operation + ALICE1 Data Analysis + ALICE2 construction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00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Run3:            ALICE2 Operation + ALICE(1+2) Data Analysis + LS3 Upgrades Construction + ALICE3 Construction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00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00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ALICE3 opportunity: 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00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Full exploitation of the LHC with the most advanced technology.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3328472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B2C2CDAA-2A50-2642-932D-439FDC35196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84583" y="3762704"/>
            <a:ext cx="5349761" cy="3020386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9AB032C1-8C2E-0E47-AA47-4636456A2B4A}"/>
              </a:ext>
            </a:extLst>
          </p:cNvPr>
          <p:cNvSpPr txBox="1"/>
          <p:nvPr/>
        </p:nvSpPr>
        <p:spPr>
          <a:xfrm>
            <a:off x="170641" y="-21316"/>
            <a:ext cx="287880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>
                <a:solidFill>
                  <a:srgbClr val="FF0000"/>
                </a:solidFill>
              </a:rPr>
              <a:t>ALICE1 Installation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D76E5DA-F0EA-C240-816E-F964B0C649B3}"/>
              </a:ext>
            </a:extLst>
          </p:cNvPr>
          <p:cNvSpPr txBox="1"/>
          <p:nvPr/>
        </p:nvSpPr>
        <p:spPr>
          <a:xfrm>
            <a:off x="170641" y="596781"/>
            <a:ext cx="7249662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002060"/>
                </a:solidFill>
              </a:rPr>
              <a:t>Engineering only for large structures.</a:t>
            </a:r>
          </a:p>
          <a:p>
            <a:endParaRPr lang="en-GB" dirty="0">
              <a:solidFill>
                <a:srgbClr val="002060"/>
              </a:solidFill>
            </a:endParaRPr>
          </a:p>
          <a:p>
            <a:r>
              <a:rPr lang="en-GB" dirty="0">
                <a:solidFill>
                  <a:schemeClr val="accent6">
                    <a:lumMod val="50000"/>
                  </a:schemeClr>
                </a:solidFill>
              </a:rPr>
              <a:t>Very limited engineering of services (EUCLID, 0.5 designers).</a:t>
            </a:r>
          </a:p>
          <a:p>
            <a:endParaRPr lang="en-GB" dirty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en-GB" dirty="0">
                <a:solidFill>
                  <a:srgbClr val="002060"/>
                </a:solidFill>
              </a:rPr>
              <a:t>Partial engineering of installation procedures.</a:t>
            </a:r>
          </a:p>
          <a:p>
            <a:endParaRPr lang="en-GB" dirty="0">
              <a:solidFill>
                <a:srgbClr val="002060"/>
              </a:solidFill>
            </a:endParaRPr>
          </a:p>
          <a:p>
            <a:r>
              <a:rPr lang="en-GB" dirty="0">
                <a:solidFill>
                  <a:schemeClr val="accent6">
                    <a:lumMod val="50000"/>
                  </a:schemeClr>
                </a:solidFill>
              </a:rPr>
              <a:t>Numerous installation tools with only limited global integration.</a:t>
            </a:r>
          </a:p>
          <a:p>
            <a:endParaRPr lang="en-GB" dirty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en-GB" dirty="0">
                <a:solidFill>
                  <a:srgbClr val="002060"/>
                </a:solidFill>
              </a:rPr>
              <a:t>Access to Silicon tracker only in long shutdowns with major opening activity.</a:t>
            </a:r>
          </a:p>
          <a:p>
            <a:endParaRPr lang="en-GB" dirty="0">
              <a:solidFill>
                <a:srgbClr val="002060"/>
              </a:solidFill>
            </a:endParaRPr>
          </a:p>
          <a:p>
            <a:r>
              <a:rPr lang="en-GB" dirty="0">
                <a:solidFill>
                  <a:schemeClr val="accent6">
                    <a:lumMod val="50000"/>
                  </a:schemeClr>
                </a:solidFill>
              </a:rPr>
              <a:t>Partial decoupling of planning &amp; area management (TS) and ALICE (EP) activity – major adjustment of responsibilities and hierarchy during installation process.</a:t>
            </a:r>
          </a:p>
          <a:p>
            <a:endParaRPr lang="en-GB" dirty="0">
              <a:solidFill>
                <a:srgbClr val="002060"/>
              </a:solidFill>
            </a:endParaRPr>
          </a:p>
          <a:p>
            <a:r>
              <a:rPr lang="en-GB" dirty="0">
                <a:solidFill>
                  <a:srgbClr val="C00000"/>
                </a:solidFill>
              </a:rPr>
              <a:t>Delays were ‘always’ with </a:t>
            </a:r>
          </a:p>
          <a:p>
            <a:r>
              <a:rPr lang="en-GB" dirty="0">
                <a:solidFill>
                  <a:srgbClr val="C00000"/>
                </a:solidFill>
              </a:rPr>
              <a:t>service installation </a:t>
            </a:r>
          </a:p>
          <a:p>
            <a:r>
              <a:rPr lang="en-GB" dirty="0">
                <a:solidFill>
                  <a:srgbClr val="C00000"/>
                </a:solidFill>
              </a:rPr>
              <a:t>waiting for detectors to arrive at P2.</a:t>
            </a:r>
          </a:p>
          <a:p>
            <a:endParaRPr lang="en-GB" dirty="0">
              <a:solidFill>
                <a:srgbClr val="002060"/>
              </a:solidFill>
            </a:endParaRPr>
          </a:p>
          <a:p>
            <a:r>
              <a:rPr lang="en-GB" dirty="0">
                <a:solidFill>
                  <a:srgbClr val="002060"/>
                </a:solidFill>
              </a:rPr>
              <a:t>Typical vibe:</a:t>
            </a:r>
          </a:p>
          <a:p>
            <a:r>
              <a:rPr lang="en-GB" dirty="0">
                <a:solidFill>
                  <a:srgbClr val="002060"/>
                </a:solidFill>
              </a:rPr>
              <a:t>wait 5 years for the detector,</a:t>
            </a:r>
          </a:p>
          <a:p>
            <a:r>
              <a:rPr lang="en-GB" dirty="0">
                <a:solidFill>
                  <a:srgbClr val="002060"/>
                </a:solidFill>
              </a:rPr>
              <a:t>install it in 5 days</a:t>
            </a:r>
          </a:p>
          <a:p>
            <a:r>
              <a:rPr lang="en-GB" dirty="0">
                <a:solidFill>
                  <a:srgbClr val="002060"/>
                </a:solidFill>
              </a:rPr>
              <a:t>take 1 year for commissioning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43C5894-B02F-A446-8329-552A79AA08C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34183" y="240294"/>
            <a:ext cx="3828117" cy="23606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179338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CERN_ENdept_Presentation_ArialFont copy">
  <a:themeElements>
    <a:clrScheme name="CERN">
      <a:dk1>
        <a:srgbClr val="0C377B"/>
      </a:dk1>
      <a:lt1>
        <a:srgbClr val="FFFFFF"/>
      </a:lt1>
      <a:dk2>
        <a:srgbClr val="333333"/>
      </a:dk2>
      <a:lt2>
        <a:srgbClr val="999999"/>
      </a:lt2>
      <a:accent1>
        <a:srgbClr val="0C377B"/>
      </a:accent1>
      <a:accent2>
        <a:srgbClr val="A40000"/>
      </a:accent2>
      <a:accent3>
        <a:srgbClr val="4F9A06"/>
      </a:accent3>
      <a:accent4>
        <a:srgbClr val="5197CC"/>
      </a:accent4>
      <a:accent5>
        <a:srgbClr val="EF2929"/>
      </a:accent5>
      <a:accent6>
        <a:srgbClr val="8AE234"/>
      </a:accent6>
      <a:hlink>
        <a:srgbClr val="3465A4"/>
      </a:hlink>
      <a:folHlink>
        <a:srgbClr val="3465A4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2013 - 2022 Theme">
  <a:themeElements>
    <a:clrScheme name="Office 2013 - 2022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2013 - 2022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2013 - 2022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200</TotalTime>
  <Words>639</Words>
  <Application>Microsoft Macintosh PowerPoint</Application>
  <PresentationFormat>Widescreen</PresentationFormat>
  <Paragraphs>132</Paragraphs>
  <Slides>14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14</vt:i4>
      </vt:variant>
    </vt:vector>
  </HeadingPairs>
  <TitlesOfParts>
    <vt:vector size="23" baseType="lpstr">
      <vt:lpstr>Arial</vt:lpstr>
      <vt:lpstr>Calibri</vt:lpstr>
      <vt:lpstr>Calibri Light</vt:lpstr>
      <vt:lpstr>Ubuntu</vt:lpstr>
      <vt:lpstr>Ubuntu Light</vt:lpstr>
      <vt:lpstr>Wingdings</vt:lpstr>
      <vt:lpstr>Office Theme</vt:lpstr>
      <vt:lpstr>1_CERN_ENdept_Presentation_ArialFont copy</vt:lpstr>
      <vt:lpstr>Office 2013 - 2022 Theme</vt:lpstr>
      <vt:lpstr>ALICE 3 Installation</vt:lpstr>
      <vt:lpstr>ALICE 3 magnet vs. ATLAS central solenoid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ALICE 3 Installation</dc:title>
  <dc:creator>Werner Riegler</dc:creator>
  <cp:lastModifiedBy>Werner Riegler</cp:lastModifiedBy>
  <cp:revision>74</cp:revision>
  <dcterms:created xsi:type="dcterms:W3CDTF">2025-07-10T14:07:21Z</dcterms:created>
  <dcterms:modified xsi:type="dcterms:W3CDTF">2025-07-11T12:50:26Z</dcterms:modified>
</cp:coreProperties>
</file>