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sldIdLst>
    <p:sldId id="260" r:id="rId2"/>
    <p:sldId id="365" r:id="rId3"/>
    <p:sldId id="376" r:id="rId4"/>
    <p:sldId id="386" r:id="rId5"/>
    <p:sldId id="374" r:id="rId6"/>
    <p:sldId id="387" r:id="rId7"/>
    <p:sldId id="375" r:id="rId8"/>
    <p:sldId id="377" r:id="rId9"/>
    <p:sldId id="379" r:id="rId10"/>
    <p:sldId id="378" r:id="rId11"/>
    <p:sldId id="381" r:id="rId12"/>
    <p:sldId id="392" r:id="rId13"/>
    <p:sldId id="380" r:id="rId14"/>
    <p:sldId id="388" r:id="rId15"/>
    <p:sldId id="385" r:id="rId16"/>
    <p:sldId id="382" r:id="rId17"/>
    <p:sldId id="384" r:id="rId18"/>
    <p:sldId id="389" r:id="rId19"/>
    <p:sldId id="390" r:id="rId20"/>
    <p:sldId id="391" r:id="rId21"/>
    <p:sldId id="319" r:id="rId22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C96500"/>
    <a:srgbClr val="A0DCE5"/>
    <a:srgbClr val="61C4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751" autoAdjust="0"/>
  </p:normalViewPr>
  <p:slideViewPr>
    <p:cSldViewPr snapToGrid="0">
      <p:cViewPr varScale="1">
        <p:scale>
          <a:sx n="104" d="100"/>
          <a:sy n="104" d="100"/>
        </p:scale>
        <p:origin x="11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7DC97DC-CFE2-45C2-9641-0BAB9B7F45AF}" type="datetimeFigureOut">
              <a:rPr lang="en-GB" smtClean="0"/>
              <a:t>07/07/2025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52371BAD-BD93-44A7-A9CC-5AF42DC156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739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016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059A3-6D6F-10BA-DF0B-4E710F89D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74D042-7169-953A-5B6F-F684DC4DD7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7391B9-5E11-1C0A-46AA-D4700DEF45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09C295-CEAE-D763-1406-CDF4F92FA1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667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323462-F14F-C4AF-560F-02DEF09644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1BB73E-B141-E67A-A77F-136F8E00CC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EE1776-831A-A6DA-A937-9FA8103467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5FB79-17BD-01B5-FDBC-1E1B4ECFAA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6219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A9D0CD-6697-1CA8-EF00-C44C980C72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731863-25E1-2B07-0405-4A19D86CCD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B84CBA-1236-31A2-BB3D-74847262B3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F14F6-170E-ACA1-C724-ED7E9FD0B9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0570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D23332-28E4-417C-9385-6704312074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8E54A9-AC8F-3A6E-1149-8ACD23A76B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E14AA-1894-99EF-A428-0DFACB8C1F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7BB379-1C98-735E-40F7-F03A89CA2C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405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61214-2C55-3F49-0A95-BD0A825221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2E5642-3AA9-496B-AC44-0B3CDD533C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95C115-05EB-1C3D-E0C5-C65392DE42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756A99-0CB7-6C7D-8033-8E9CF719E0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1118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8349B-B15E-CFA5-3BDF-2E4DA3C74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E34AE3-795A-1BEA-92E9-1E1574B5AB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413480-5FF6-BED8-8254-BCDC4B7D7F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6A4F0-5C3D-1DAB-794B-74A4591298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535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28B0C-3B32-E0C2-E6AE-7408C8146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F7E15D-EB7E-FF6F-B94C-38B366DD7D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C2A49F-2167-A8D0-49BD-1B1BF7B202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F01DE4-17D6-D01A-5482-B59A242A429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0707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233105-A16F-B8ED-1C4F-AAF0930D1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DC2828-782C-7321-FF49-E0918A0732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2E5125-F778-E3D5-7F5E-2910B845B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4F2FC2-FBCC-6E33-E288-CDD8C06E78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5643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2C6331-045C-5B82-34AE-3F7B3C9680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6AB348-2902-40B2-18F2-A9775E40CF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CF00B1-0D36-18F9-FDCB-204A6CF9A5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711889-F0F5-5F5F-0E78-C90F3A05E0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73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96C8B0-D2D2-968A-FA81-651E80271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E46F22-5761-C473-DD74-1974E54725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6040D2-230B-C970-3029-253356EBDE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15F878-E41D-7E71-CF53-F573534B25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521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A64922-6935-9BA6-5972-C06F36C932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33FF790-8F3E-8CAD-FB09-165C5773E1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35B043-AC0E-9971-D329-7ECB7122F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FCD656-2C7C-69D0-BECD-FF190142C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220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AD6E0-4AB6-C9C9-847B-1D5447678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75928-B292-AFEE-ED4A-5DD121565B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B2666D-09E6-B1FF-F976-4B6E6F989D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E39A1C-FA5D-9FF8-0773-25B4264535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31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7E4A4-BDBE-5495-BBF4-07763379D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78EC73-00D2-88B2-CA00-6D88E531951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F02E4A-D7C9-DE00-FE53-B6BBF6495D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E10F17-6D84-5E12-DF57-CE4391B4FF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46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04810-90C7-D85D-E3D3-9E3858698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922CA7-B5F6-8D46-235D-CBB887B550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0AD8B8A-A6EA-FB13-9DD0-97B41CDBD2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CB35B-0C22-B1B5-74C6-A387EDF4BC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760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BF6D6-8DE1-4E4D-BD71-D33902E74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0CF095B-0A6A-2724-84E0-A8A37543C6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2989B6C-35AD-43D1-9D27-852C34C42D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9EEEF-07D7-7DD2-1B3F-96A599EE7E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3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FC47EB-5EB5-3ACA-BEC2-918FFF9CBD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929849-0C98-3DF5-E77A-CD0873CBED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E681C6-E35C-F987-302D-35C1DD6EAF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5B5F2-2592-6FFE-C642-CFDCA70951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83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823C8-8C12-B271-884D-DA59016B2E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08DBDA-4793-D616-0E84-BDB4015F53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45E21D-4BA2-C2EC-5364-540963410D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42EB1-27F8-84B4-3A1F-F975CC3074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119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08B58F-9C22-A053-9D37-94859CF52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63B6F1-382F-0EA8-4037-C5F66611172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A196A9-E761-E0BB-30CC-3C8BAA0ECD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AA19CE-1E65-D68E-6509-A4451E2E36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371BAD-BD93-44A7-A9CC-5AF42DC156F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801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05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6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6671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1190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7633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0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8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550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4585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1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65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6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3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8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8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85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211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64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15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69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7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61567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AF4KT5IaTvKPG50fkP0bWw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6754/" TargetMode="External"/><Relationship Id="rId7" Type="http://schemas.openxmlformats.org/officeDocument/2006/relationships/hyperlink" Target="https://gitlab.cern.ch/acc-models/acc-models-ea/-/blob/en-ea-le/P42/integration/p42-cern-coordinate-frame-survey-bdf-v6-catia.xlsx?ref_type=head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hyperlink" Target="https://gitlab.cern.ch/acc-models/acc-models-ea/-/tree/en-ea-le/P42/integration?ref_type=heads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Integration P42 line</a:t>
            </a:r>
            <a:br>
              <a:rPr lang="en-US" dirty="0"/>
            </a:br>
            <a:r>
              <a:rPr lang="en-US" dirty="0"/>
              <a:t>BDF-</a:t>
            </a:r>
            <a:r>
              <a:rPr lang="en-US" dirty="0" err="1"/>
              <a:t>SHiP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233480"/>
            <a:ext cx="11376026" cy="1270559"/>
          </a:xfrm>
        </p:spPr>
        <p:txBody>
          <a:bodyPr/>
          <a:lstStyle/>
          <a:p>
            <a:pPr algn="ctr"/>
            <a:r>
              <a:rPr lang="en-US" sz="1800" b="1" dirty="0"/>
              <a:t>Target Integration #7</a:t>
            </a:r>
          </a:p>
          <a:p>
            <a:pPr algn="ctr"/>
            <a:r>
              <a:rPr lang="en-US" sz="1800" dirty="0"/>
              <a:t>Beatriz Martinez Sutil (BE-EA-DC) </a:t>
            </a:r>
          </a:p>
          <a:p>
            <a:pPr algn="ctr"/>
            <a:r>
              <a:rPr lang="en-US" sz="1800" dirty="0"/>
              <a:t>09/07/2025</a:t>
            </a:r>
          </a:p>
        </p:txBody>
      </p:sp>
    </p:spTree>
    <p:extLst>
      <p:ext uri="{BB962C8B-B14F-4D97-AF65-F5344CB8AC3E}">
        <p14:creationId xmlns:p14="http://schemas.microsoft.com/office/powerpoint/2010/main" val="401735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3E75C-11C6-6D30-9377-9ADADC5F1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559947C-2615-9B6D-6E8A-DDF525866732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2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00DA41E-E426-818E-A9A6-C4DA84BBC598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43C1B-2113-6B31-E542-2B4D02EF8D1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BCB26D-CE8D-A0B3-461B-7ABEF3B01C8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C93F15-5ADB-28FA-9036-8F75D1FC056D}"/>
              </a:ext>
            </a:extLst>
          </p:cNvPr>
          <p:cNvSpPr txBox="1"/>
          <p:nvPr/>
        </p:nvSpPr>
        <p:spPr>
          <a:xfrm>
            <a:off x="403200" y="989250"/>
            <a:ext cx="10984041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Offset between the beam line v1 and </a:t>
            </a:r>
            <a:r>
              <a:rPr lang="en-US" b="1" dirty="0" err="1"/>
              <a:t>SHiP</a:t>
            </a:r>
            <a:endParaRPr lang="en-US" b="1" dirty="0"/>
          </a:p>
          <a:p>
            <a:pPr algn="l"/>
            <a:r>
              <a:rPr lang="en-US" dirty="0">
                <a:solidFill>
                  <a:srgbClr val="000000"/>
                </a:solidFill>
              </a:rPr>
              <a:t>- Problem: 3cm offset the v1 and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start.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Cause: not founded. Possibly was because the problem with the TT85-ECN3 assembly model. Difficult to tell since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position was positioned with beam files in 2704, not in 205, and there is no record of all the beam lines applied.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Solution: New way to implement the beam lines is more accurate, easy and allow its </a:t>
            </a:r>
            <a:r>
              <a:rPr lang="en-US" dirty="0" err="1">
                <a:solidFill>
                  <a:srgbClr val="000000"/>
                </a:solidFill>
              </a:rPr>
              <a:t>traceabilty</a:t>
            </a:r>
            <a:r>
              <a:rPr lang="en-US" dirty="0">
                <a:solidFill>
                  <a:srgbClr val="000000"/>
                </a:solidFill>
              </a:rPr>
              <a:t>. </a:t>
            </a:r>
          </a:p>
          <a:p>
            <a:pPr algn="l"/>
            <a:r>
              <a:rPr lang="en-US" dirty="0">
                <a:solidFill>
                  <a:srgbClr val="FF0000"/>
                </a:solidFill>
              </a:rPr>
              <a:t>Not solved yet. </a:t>
            </a:r>
            <a:r>
              <a:rPr lang="en-US" dirty="0">
                <a:solidFill>
                  <a:srgbClr val="000000"/>
                </a:solidFill>
              </a:rPr>
              <a:t>After the implementation of the Layout, a meeting will be held.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AE95B9-B932-5FD1-7AE5-EC2990CE94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730" y="3205241"/>
            <a:ext cx="5062979" cy="303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804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013AFB-3E72-71FF-4031-64A19C6BE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9507D07-F4EB-25F9-EF32-4A47D3221994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7D3331-3B23-60A4-9669-8F8A7EFECD74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61036-FE54-515A-F9DE-1EFDB838AC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F78B2-6EA5-C5BE-EB0B-D4928237EA1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FA588C-1831-971E-3F70-55BAB7583C9A}"/>
              </a:ext>
            </a:extLst>
          </p:cNvPr>
          <p:cNvSpPr txBox="1"/>
          <p:nvPr/>
        </p:nvSpPr>
        <p:spPr>
          <a:xfrm>
            <a:off x="464132" y="1048456"/>
            <a:ext cx="10984041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Angle between the last bend of P42 and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Problem: Deviation of 0.021degrees respect to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Cause: depends if CATIA measure in exact or approximate 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Solution: Check that while getting the measure, the measure is ‘exact’.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E6B1DEE-8F95-0C30-220A-B9B571969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87" y="3342376"/>
            <a:ext cx="5679156" cy="263425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CA7EEB-0EFC-400F-702D-ED451A1442B1}"/>
              </a:ext>
            </a:extLst>
          </p:cNvPr>
          <p:cNvSpPr txBox="1"/>
          <p:nvPr/>
        </p:nvSpPr>
        <p:spPr>
          <a:xfrm>
            <a:off x="464132" y="2253673"/>
            <a:ext cx="67494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Problem </a:t>
            </a:r>
            <a:r>
              <a:rPr lang="en-US" dirty="0">
                <a:solidFill>
                  <a:srgbClr val="00B050"/>
                </a:solidFill>
              </a:rPr>
              <a:t>solved</a:t>
            </a:r>
            <a:r>
              <a:rPr lang="en-US" dirty="0">
                <a:solidFill>
                  <a:srgbClr val="000000"/>
                </a:solidFill>
              </a:rPr>
              <a:t> after understand the mistake. Always be careful to check what is being measured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8C20413-F5D4-290F-4ABD-5C559FF800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1273" y="3342376"/>
            <a:ext cx="5947480" cy="263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47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A0606-6221-1940-1E12-8F3658BEA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1DBFFE9-27C4-5E97-9F06-28D3ADB6C46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72F51DE-437C-CCDB-9044-0B9754D3A3E5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09D66-B7B6-0B13-46C0-7C318CA87AC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D8999-4AFE-8BCE-F045-3923FA05058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32BB77-BE21-430E-B9F8-AB30EC5DE903}"/>
              </a:ext>
            </a:extLst>
          </p:cNvPr>
          <p:cNvSpPr txBox="1"/>
          <p:nvPr/>
        </p:nvSpPr>
        <p:spPr>
          <a:xfrm>
            <a:off x="464132" y="1048456"/>
            <a:ext cx="10984041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Angle between the last bend of P42 and the wall.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- As suggested by Camille, it has been checked with scans on the area 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59A54D-B37F-1D1D-0833-5BBFEA53A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132" y="2119277"/>
            <a:ext cx="5061226" cy="33161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9685E0D-A10F-D930-042E-E61C8C91BB08}"/>
              </a:ext>
            </a:extLst>
          </p:cNvPr>
          <p:cNvSpPr txBox="1"/>
          <p:nvPr/>
        </p:nvSpPr>
        <p:spPr>
          <a:xfrm>
            <a:off x="2084572" y="5536748"/>
            <a:ext cx="13854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2705 C.S.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EA3B1F9-1346-3913-16CA-F30D6965E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1644" y="2119277"/>
            <a:ext cx="5444493" cy="331614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8AF7B3-93AA-478D-5404-FE93A181D0FC}"/>
              </a:ext>
            </a:extLst>
          </p:cNvPr>
          <p:cNvSpPr txBox="1"/>
          <p:nvPr/>
        </p:nvSpPr>
        <p:spPr>
          <a:xfrm>
            <a:off x="8369918" y="5536748"/>
            <a:ext cx="13854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0 C.S.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9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C562B-2D28-366E-126B-46D3230DC3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0D562360-EDB5-8626-6C03-999207A5ED90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Conclusions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AB3FFF9-336B-67A8-7366-3DD9F732BE2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6480D-37D4-2D90-5F25-6D372FCA1B8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BA503-1550-EBD1-E47B-36B9276401D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576498-B40C-E172-49BE-09E55129EDEF}"/>
              </a:ext>
            </a:extLst>
          </p:cNvPr>
          <p:cNvSpPr txBox="1"/>
          <p:nvPr/>
        </p:nvSpPr>
        <p:spPr>
          <a:xfrm>
            <a:off x="403198" y="1587886"/>
            <a:ext cx="10984041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As suggested by Sylvain, is </a:t>
            </a:r>
            <a:r>
              <a:rPr lang="en-US" u="sng" dirty="0">
                <a:solidFill>
                  <a:srgbClr val="000000"/>
                </a:solidFill>
              </a:rPr>
              <a:t>extremely important to apply the beam skeleton in its coordinate system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After so many hours moving skeletons with the macro and applying the skeletons directly in its C.S., I have seen several precision errors.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This will also help to avoid error as the offset with the </a:t>
            </a: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 Layout (error 2).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After checking with Fabian and Camille, they have agreed on </a:t>
            </a:r>
            <a:r>
              <a:rPr lang="en-US" dirty="0">
                <a:solidFill>
                  <a:srgbClr val="00B050"/>
                </a:solidFill>
              </a:rPr>
              <a:t>starting with the implementation of the P42 beam Layout.</a:t>
            </a:r>
          </a:p>
          <a:p>
            <a:pPr algn="l"/>
            <a:r>
              <a:rPr lang="en-US" dirty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162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1A99C8-A5A8-65BA-AEE1-9EE703A7F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92BE664-8194-B0F8-DDBD-BF91D136863E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364D9-3807-7E3A-772D-C249B60CE74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8AEA8-E6CB-6E27-EE22-1470217F59A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B6B8E8-DFFC-ABFB-E54C-FB894ED22969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P42 LAYOUT</a:t>
            </a:r>
          </a:p>
        </p:txBody>
      </p:sp>
    </p:spTree>
    <p:extLst>
      <p:ext uri="{BB962C8B-B14F-4D97-AF65-F5344CB8AC3E}">
        <p14:creationId xmlns:p14="http://schemas.microsoft.com/office/powerpoint/2010/main" val="949443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344B43-42D3-F3D6-AD89-462F4DDF8B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CE67BD3-5C8F-5DC0-58B6-F61EE868E125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 expected changes 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162D194-DD94-EB4A-81AA-14A63EA8705F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A8AC7D-9834-4E63-EFBB-623CB17BE93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F712F0-C00D-522F-6718-0DD4B50B4CC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CBF0F2-8F47-9762-4057-D7520590E743}"/>
              </a:ext>
            </a:extLst>
          </p:cNvPr>
          <p:cNvSpPr txBox="1"/>
          <p:nvPr/>
        </p:nvSpPr>
        <p:spPr>
          <a:xfrm>
            <a:off x="868217" y="1330036"/>
            <a:ext cx="9963265" cy="38779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0000"/>
                </a:solidFill>
              </a:rPr>
              <a:t>From</a:t>
            </a:r>
            <a:r>
              <a:rPr lang="es-ES" dirty="0">
                <a:solidFill>
                  <a:srgbClr val="000000"/>
                </a:solidFill>
              </a:rPr>
              <a:t> the </a:t>
            </a:r>
            <a:r>
              <a:rPr lang="es-ES" dirty="0" err="1">
                <a:solidFill>
                  <a:srgbClr val="000000"/>
                </a:solidFill>
              </a:rPr>
              <a:t>old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table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provided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by</a:t>
            </a:r>
            <a:r>
              <a:rPr lang="es-ES" dirty="0">
                <a:solidFill>
                  <a:srgbClr val="000000"/>
                </a:solidFill>
              </a:rPr>
              <a:t> Dipanwita, the </a:t>
            </a:r>
            <a:r>
              <a:rPr lang="es-ES" dirty="0" err="1">
                <a:solidFill>
                  <a:srgbClr val="000000"/>
                </a:solidFill>
              </a:rPr>
              <a:t>expected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changes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were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s-ES" dirty="0" err="1">
                <a:solidFill>
                  <a:srgbClr val="000000"/>
                </a:solidFill>
              </a:rPr>
              <a:t>from</a:t>
            </a:r>
            <a:r>
              <a:rPr lang="es-ES" dirty="0">
                <a:solidFill>
                  <a:srgbClr val="000000"/>
                </a:solidFill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MBNH.X0430718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However, there are some </a:t>
            </a:r>
            <a:r>
              <a:rPr lang="en-GB" dirty="0" err="1">
                <a:solidFill>
                  <a:srgbClr val="000000"/>
                </a:solidFill>
              </a:rPr>
              <a:t>quadropoles</a:t>
            </a:r>
            <a:r>
              <a:rPr lang="en-GB" dirty="0">
                <a:solidFill>
                  <a:srgbClr val="000000"/>
                </a:solidFill>
              </a:rPr>
              <a:t> and correctors removed before, but this doesn´t impact the geometry.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Some of the changes are: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QNL.X0430714 is gone for now. 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QNL.X0430710 moved downstream by 35m. 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All the collimators are removed from the line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QNL.X0450817 is removed for now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QNL.X0450792 and QNL.X0450795 gone for now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QNL.X0450814 moved downstream by 14m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All the quadrupoles will likely change position when we update the optics</a:t>
            </a:r>
          </a:p>
          <a:p>
            <a:pPr marL="742950" lvl="1" indent="-285750">
              <a:buFont typeface="Arial" panose="020B0604020202020204" pitchFamily="34" charset="0"/>
              <a:buChar char="‒"/>
            </a:pPr>
            <a:r>
              <a:rPr lang="en-GB" dirty="0">
                <a:solidFill>
                  <a:srgbClr val="000000"/>
                </a:solidFill>
              </a:rPr>
              <a:t>Need to make the beam as ship wants it. And for this, the quadrupoles are probably not placed optimally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C3746-DF4D-C215-6601-E43D4960C912}"/>
              </a:ext>
            </a:extLst>
          </p:cNvPr>
          <p:cNvSpPr txBox="1"/>
          <p:nvPr/>
        </p:nvSpPr>
        <p:spPr>
          <a:xfrm>
            <a:off x="3075709" y="5745018"/>
            <a:ext cx="42764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Source: </a:t>
            </a:r>
            <a:r>
              <a:rPr lang="en-US" dirty="0" err="1"/>
              <a:t>Mattermost</a:t>
            </a:r>
            <a:r>
              <a:rPr lang="en-US" dirty="0"/>
              <a:t> chat with Fabian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59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84661-D647-1E00-8650-D97BED9417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14ADDCB0-3BFC-CBF8-C1C1-ADECC9D6238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792A36F-A566-FAB6-BF84-8069BE785E6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36A54-DD19-C7CF-8E29-58F845C4869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0E316-214A-EBA7-12E1-E50DD3696F0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415845-C949-2F2E-F1DD-A7BBD44A6B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1850" y="993340"/>
            <a:ext cx="6219549" cy="30587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51334F-EE03-B019-8C0D-7BA8E525E382}"/>
              </a:ext>
            </a:extLst>
          </p:cNvPr>
          <p:cNvSpPr txBox="1"/>
          <p:nvPr/>
        </p:nvSpPr>
        <p:spPr>
          <a:xfrm>
            <a:off x="7561555" y="2654627"/>
            <a:ext cx="259847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Offset found in the beginning of TT85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8DC087-EF19-F5F0-2A77-E353E090B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55117"/>
            <a:ext cx="12192000" cy="24957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8E4F19-C17E-40D2-B7D6-4FF9F20F364F}"/>
              </a:ext>
            </a:extLst>
          </p:cNvPr>
          <p:cNvSpPr txBox="1"/>
          <p:nvPr/>
        </p:nvSpPr>
        <p:spPr>
          <a:xfrm>
            <a:off x="8275782" y="993340"/>
            <a:ext cx="283176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In this overview I have included the changes I find while implementing the new beam line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32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A41E2F-1C1C-88D4-85F3-39E0A0205E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B9DDDD4-5DC6-AFE3-BAD1-9538A0F4F06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2040F2B-5B16-7E81-78AB-6C5CE8A8596A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1369B-F1A4-A0B1-15E3-18317C62722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402F9-A8E4-9AB0-7156-55518CC220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21767D-46F5-1377-D7B1-54A15DB1E37A}"/>
              </a:ext>
            </a:extLst>
          </p:cNvPr>
          <p:cNvSpPr txBox="1"/>
          <p:nvPr/>
        </p:nvSpPr>
        <p:spPr>
          <a:xfrm>
            <a:off x="2720197" y="1704785"/>
            <a:ext cx="482891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XCHV removed respect to v1 and current (also in beginning of TT85)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9C48F88-F5FA-DC3E-8D2E-6A133B9B0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20" y="1637612"/>
            <a:ext cx="1448002" cy="82879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4D18DF-F542-0700-2DD1-0F8B65AC73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038" y="994629"/>
            <a:ext cx="3573642" cy="27915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041A3CF-6D18-F32E-C453-F5D74B13C6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597" y="3783395"/>
            <a:ext cx="5493570" cy="17999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7D63468-789B-5E25-64D5-C9D775178D6D}"/>
              </a:ext>
            </a:extLst>
          </p:cNvPr>
          <p:cNvSpPr txBox="1"/>
          <p:nvPr/>
        </p:nvSpPr>
        <p:spPr>
          <a:xfrm>
            <a:off x="6209414" y="4869712"/>
            <a:ext cx="345203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QNL 710 and QNL 714 have been removed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28500-831E-49A8-B5CF-8329563AB3B8}"/>
              </a:ext>
            </a:extLst>
          </p:cNvPr>
          <p:cNvSpPr txBox="1"/>
          <p:nvPr/>
        </p:nvSpPr>
        <p:spPr>
          <a:xfrm>
            <a:off x="1389321" y="4074200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D9C0EE-70F3-1E31-6F26-59FC5E081FC0}"/>
              </a:ext>
            </a:extLst>
          </p:cNvPr>
          <p:cNvSpPr txBox="1"/>
          <p:nvPr/>
        </p:nvSpPr>
        <p:spPr>
          <a:xfrm>
            <a:off x="327652" y="4212699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708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CAC000-5E44-4A3F-D6DF-7E4C30CA94A7}"/>
              </a:ext>
            </a:extLst>
          </p:cNvPr>
          <p:cNvSpPr txBox="1"/>
          <p:nvPr/>
        </p:nvSpPr>
        <p:spPr>
          <a:xfrm>
            <a:off x="3508744" y="3880784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714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107B59-EE3A-BE40-9259-E31C33BBA4C5}"/>
              </a:ext>
            </a:extLst>
          </p:cNvPr>
          <p:cNvSpPr txBox="1"/>
          <p:nvPr/>
        </p:nvSpPr>
        <p:spPr>
          <a:xfrm>
            <a:off x="4568455" y="3880785"/>
            <a:ext cx="476837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715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95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5E620-1AAE-0B96-C2BE-D89DAC69EE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2A3E3E01-C687-E6C1-5256-0B10E62AD52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Changes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144B858-25AD-5330-3BAA-63C4FB8D5A2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6875C-8E6E-E9B3-90C7-BBD76AE33FC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EDFE-DA84-FCC3-8713-A5EE67CFB74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B259AF-E03A-AA5C-48CC-DC2425E41524}"/>
              </a:ext>
            </a:extLst>
          </p:cNvPr>
          <p:cNvSpPr txBox="1"/>
          <p:nvPr/>
        </p:nvSpPr>
        <p:spPr>
          <a:xfrm>
            <a:off x="3123180" y="1646221"/>
            <a:ext cx="594564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I will keep adding all the changes I see respect to the current or v1 layout to keep track of them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963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9EAE0-35C4-57A2-0699-1C4862773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5CAB94B3-0793-3072-9ADB-7BA57F6D7838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Process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85ACDEE-EF2F-78CD-00C4-ED8E01C2C829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A2573-CA84-6D45-231A-82C7059458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36058-F721-7FF9-BBF6-09BDB8C438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27408A-9CA7-8B00-DA4A-C22DD59357C1}"/>
              </a:ext>
            </a:extLst>
          </p:cNvPr>
          <p:cNvSpPr txBox="1"/>
          <p:nvPr/>
        </p:nvSpPr>
        <p:spPr>
          <a:xfrm>
            <a:off x="7918652" y="246127"/>
            <a:ext cx="4179482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Last time the Layout was implemented in preliminary (with Snap tool + Fix)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Now I will implement the full beam line (no only from 718) and with the constraints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It will take longer but will be more robust solution.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C8016F-0D45-810C-846E-1A651CE45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23" y="1401848"/>
            <a:ext cx="7604529" cy="40543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AC8DEA-84F0-AA5E-DEA3-A5F6DC3101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7969" y="3000275"/>
            <a:ext cx="3200847" cy="2791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811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A5C33-8B30-AA3C-3E2F-9DA1C75209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EB65D-DD23-8FFC-6C15-72764157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5047CB-0CB9-7B71-42FB-F0491F0BA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FF77EBC-49D6-4567-BCC8-6CFF2055B62C}"/>
              </a:ext>
            </a:extLst>
          </p:cNvPr>
          <p:cNvSpPr txBox="1">
            <a:spLocks/>
          </p:cNvSpPr>
          <p:nvPr/>
        </p:nvSpPr>
        <p:spPr>
          <a:xfrm>
            <a:off x="412775" y="565818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INDEX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514AB8E-D1B1-9924-EFA4-F9EABE8A4712}"/>
              </a:ext>
            </a:extLst>
          </p:cNvPr>
          <p:cNvSpPr txBox="1"/>
          <p:nvPr/>
        </p:nvSpPr>
        <p:spPr>
          <a:xfrm>
            <a:off x="412775" y="1393534"/>
            <a:ext cx="4698655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Overview of tasks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Beam skeleton analysis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P42 Layout implementation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First Layout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Beam Skeleton Study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MADX files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Skeletons overview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Errors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Conclusions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FD6EED-BD57-6C92-38F1-C7AFCDD5DC02}"/>
              </a:ext>
            </a:extLst>
          </p:cNvPr>
          <p:cNvSpPr txBox="1"/>
          <p:nvPr/>
        </p:nvSpPr>
        <p:spPr>
          <a:xfrm>
            <a:off x="5972634" y="1393533"/>
            <a:ext cx="469865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P42 expected changes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Changes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</a:rPr>
              <a:t>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3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C6318-11AD-DD25-B558-58613258DF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E1081865-30FF-588D-C730-88A8CA5A60DC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P42 Layout: Process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3A23F3E-1D95-036E-D98F-CC96EFEEEB8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1B5A3-3011-7DE8-8906-7EE4EBA1270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2DBB6-A688-A5E1-3338-27A7EE2F937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FFF0CA-C8EC-2226-0715-558184F7DC71}"/>
              </a:ext>
            </a:extLst>
          </p:cNvPr>
          <p:cNvSpPr txBox="1"/>
          <p:nvPr/>
        </p:nvSpPr>
        <p:spPr>
          <a:xfrm>
            <a:off x="257396" y="3493888"/>
            <a:ext cx="5455083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000000"/>
                </a:solidFill>
              </a:rPr>
              <a:t>Contraints</a:t>
            </a:r>
            <a:r>
              <a:rPr lang="en-US" dirty="0">
                <a:solidFill>
                  <a:srgbClr val="000000"/>
                </a:solidFill>
              </a:rPr>
              <a:t> applied: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Coincident in the exit point (MADX files and element skeleton)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Coincident in the beam line (MADX files and element skeleton)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Parallelism between the XY plane of the MADX and one of </a:t>
            </a:r>
            <a:r>
              <a:rPr lang="en-US" dirty="0" err="1">
                <a:solidFill>
                  <a:srgbClr val="000000"/>
                </a:solidFill>
              </a:rPr>
              <a:t>te</a:t>
            </a:r>
            <a:r>
              <a:rPr lang="en-US" dirty="0">
                <a:solidFill>
                  <a:srgbClr val="000000"/>
                </a:solidFill>
              </a:rPr>
              <a:t> lines of the element (as shown in the photo of the right)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C214FE-50B8-381D-5F6C-C1BC04E51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9099" y="979323"/>
            <a:ext cx="2790163" cy="243308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9C3D61-253A-DE59-1A4B-9204886CC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1057" y="1287389"/>
            <a:ext cx="6980943" cy="359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09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CEFDC-836A-4FF0-88A7-4E62868BE83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05575"/>
            <a:ext cx="788988" cy="238125"/>
          </a:xfrm>
        </p:spPr>
        <p:txBody>
          <a:bodyPr/>
          <a:lstStyle/>
          <a:p>
            <a:r>
              <a:rPr lang="en-US"/>
              <a:t>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025506-FB81-4842-822C-D0CEAA06595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510338"/>
            <a:ext cx="681037" cy="238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53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3514A-B699-0D53-4AE8-40EEBC07D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28EFA5-B1BD-4B88-F596-2B49436F4AA4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7B5415-0CEA-4314-8748-8B79D75B0D1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1D3CA-C4AE-0E5C-619C-CB1B0BB44CE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00373D-1452-B4F0-820D-47D06F5BF462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TASKS OVERVIEW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67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5219DF-7676-9242-F771-4E6DF89B7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853BF55-9723-9B86-583A-5129E57CE4CB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Tasks: P42 Layout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2A3A62-1506-A369-1C02-B76774201D2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77852-A1F8-267C-D735-66B979F33E9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EF118-A85E-F290-2289-555BE46CE53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5E922-47A6-4C45-2C06-4D5F4FEA50D0}"/>
              </a:ext>
            </a:extLst>
          </p:cNvPr>
          <p:cNvSpPr txBox="1"/>
          <p:nvPr/>
        </p:nvSpPr>
        <p:spPr>
          <a:xfrm>
            <a:off x="409902" y="1726324"/>
            <a:ext cx="10026869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Last Week - 29/6/25 to 4/7/25: Study of the beam line skeletons provided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Checking the different version provided and its accuracy while implementing them in different C.S., or moving them with the macro in CATIA.</a:t>
            </a: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This week – 7/7/25 to 11/7/25: Implementing the Layout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The beam line skeletons have been inserted in each product (TT83+TDC8, TT85+TDC85, TCC8+ECN3)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Started with the zone TT85+TDC85. This time, I will insert the full beam line and no only the part that changes.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105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B98D3D-4485-6C90-AF31-0E15D67DBA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4E4D8D2E-1647-CE26-7541-BC75137C79E0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First Layout Integration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196FE88-6B83-9B11-1F8A-9527583483B5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134DC-45DD-292D-3BC0-7396A7AA003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30951-E6D4-3AA9-B9AE-43A4EE2DE3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A2F2D9-C84F-9746-CB52-0BA1A65FA2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795" y="890899"/>
            <a:ext cx="9272410" cy="520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817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F61911-1257-9A1D-75CA-2026F6BE6B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1E6AC3A-49B5-CD02-D11D-AA9BC119928D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43972E-90A9-B64B-5A38-904DFBE2F3F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372EA-BE98-D4EF-B7CF-715CDD24B36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908E91-3C4B-C708-76B8-DBFED00A77FA}"/>
              </a:ext>
            </a:extLst>
          </p:cNvPr>
          <p:cNvSpPr txBox="1"/>
          <p:nvPr/>
        </p:nvSpPr>
        <p:spPr>
          <a:xfrm>
            <a:off x="1082565" y="2505670"/>
            <a:ext cx="100268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6000" b="1" dirty="0">
                <a:solidFill>
                  <a:srgbClr val="000000"/>
                </a:solidFill>
              </a:rPr>
              <a:t>BEAM SKELETON</a:t>
            </a:r>
            <a:endParaRPr lang="en-US" sz="6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416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E7197-1488-2A8A-C04F-4F33916B7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FDD30586-F5EB-D976-E762-F24C7A96C54D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MADX files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2A7D06D-12B7-ABBD-7824-A06F33BAB270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44D17-D297-11CA-2CEB-ABEFA6C9D9E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FDAFA-365C-1DB1-F1FF-EC47905291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7D2C09-B88A-8A29-7F70-1CC76E4DF852}"/>
              </a:ext>
            </a:extLst>
          </p:cNvPr>
          <p:cNvSpPr txBox="1"/>
          <p:nvPr/>
        </p:nvSpPr>
        <p:spPr>
          <a:xfrm>
            <a:off x="6338917" y="2935511"/>
            <a:ext cx="54498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hlinkClick r:id="rId3"/>
              </a:rPr>
              <a:t>https://indico.cern.ch/event/1556754/</a:t>
            </a:r>
            <a:r>
              <a:rPr lang="en-GB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27DAA4-0E72-954E-B443-6F680B23B4F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3" t="7186" r="1254" b="4733"/>
          <a:stretch/>
        </p:blipFill>
        <p:spPr>
          <a:xfrm>
            <a:off x="4675655" y="973439"/>
            <a:ext cx="7346731" cy="18566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D104D4-BA0B-2143-417F-5B54765275D0}"/>
              </a:ext>
            </a:extLst>
          </p:cNvPr>
          <p:cNvSpPr txBox="1"/>
          <p:nvPr/>
        </p:nvSpPr>
        <p:spPr>
          <a:xfrm>
            <a:off x="407988" y="1686910"/>
            <a:ext cx="409522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In this meeting it was agreed in several aspects about the P42 beam line: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8B0FEF-20D3-7D7C-0D15-4DF751E7BC77}"/>
              </a:ext>
            </a:extLst>
          </p:cNvPr>
          <p:cNvSpPr txBox="1"/>
          <p:nvPr/>
        </p:nvSpPr>
        <p:spPr>
          <a:xfrm>
            <a:off x="407987" y="3620371"/>
            <a:ext cx="1042349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The MADX files will be uploaded in the following folder created specifically for integration: </a:t>
            </a:r>
            <a:r>
              <a:rPr lang="en-US" dirty="0">
                <a:solidFill>
                  <a:srgbClr val="000000"/>
                </a:solidFill>
                <a:hlinkClick r:id="rId5"/>
              </a:rPr>
              <a:t>https://gitlab.cern.ch/acc-models/acc-models-ea/-/tree/en-ea-le/P42/integration?ref_type=heads</a:t>
            </a:r>
            <a:endParaRPr lang="en-US" dirty="0">
              <a:solidFill>
                <a:srgbClr val="000000"/>
              </a:solidFill>
            </a:endParaRPr>
          </a:p>
          <a:p>
            <a:pPr algn="l"/>
            <a:endParaRPr lang="en-US" dirty="0">
              <a:solidFill>
                <a:srgbClr val="000000"/>
              </a:solidFill>
            </a:endParaRPr>
          </a:p>
          <a:p>
            <a:pPr algn="l"/>
            <a:r>
              <a:rPr lang="en-US" dirty="0">
                <a:solidFill>
                  <a:srgbClr val="000000"/>
                </a:solidFill>
              </a:rPr>
              <a:t>2. The beam lines will be provided in each respective CAD coordinate system as follows: 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026" name="Picture 4">
            <a:extLst>
              <a:ext uri="{FF2B5EF4-FFF2-40B4-BE49-F238E27FC236}">
                <a16:creationId xmlns:a16="http://schemas.microsoft.com/office/drawing/2014/main" id="{E9A8478B-119B-10CA-E84F-8908C1371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910" y="4679660"/>
            <a:ext cx="10405125" cy="109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C1AB4AF-6B64-8122-3920-999EEE39765C}"/>
              </a:ext>
            </a:extLst>
          </p:cNvPr>
          <p:cNvSpPr txBox="1"/>
          <p:nvPr/>
        </p:nvSpPr>
        <p:spPr>
          <a:xfrm>
            <a:off x="407987" y="5846137"/>
            <a:ext cx="1148972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</a:rPr>
              <a:t>Beam Skeleton implemented, divide in the 4 zones: </a:t>
            </a:r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https://gitlab.cern.ch/acc-models/acc-models-ea/-/blob/en-ea-le/P42/integration/p42-cern-coordinate-frame-survey-bdf-v6-catia.xlsx?ref_type=heads</a:t>
            </a:r>
            <a:r>
              <a:rPr lang="en-US" sz="1400" dirty="0">
                <a:solidFill>
                  <a:srgbClr val="000000"/>
                </a:solidFill>
                <a:highlight>
                  <a:srgbClr val="FFFF00"/>
                </a:highlight>
              </a:rPr>
              <a:t> </a:t>
            </a:r>
            <a:endParaRPr lang="en-GB" sz="1400" dirty="0">
              <a:solidFill>
                <a:srgbClr val="0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58238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E9942-2CC9-F72D-3083-599460C84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A2E09A2-42B9-AA62-7C7E-2FA39AC39886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Skeletons overview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67ED786-D303-DF99-EF68-EE1EAB5D237C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14246-5948-CAC9-70B1-A10EBFACF42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669CCC-0EF6-EEB7-A95A-676486CCADB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942B74-D096-EBFB-0D0E-3D89D7CB8766}"/>
              </a:ext>
            </a:extLst>
          </p:cNvPr>
          <p:cNvSpPr txBox="1"/>
          <p:nvPr/>
        </p:nvSpPr>
        <p:spPr>
          <a:xfrm>
            <a:off x="403200" y="1001849"/>
            <a:ext cx="93823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Several problem were encountered in the implementation of the beam files: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4A925A-81D4-970B-1D7B-5D557E8FD188}"/>
              </a:ext>
            </a:extLst>
          </p:cNvPr>
          <p:cNvSpPr txBox="1"/>
          <p:nvPr/>
        </p:nvSpPr>
        <p:spPr>
          <a:xfrm>
            <a:off x="403199" y="1587886"/>
            <a:ext cx="7731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List of the Skeletons studied: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D9BC4E-C5F1-E1EF-EF87-385DA007C174}"/>
              </a:ext>
            </a:extLst>
          </p:cNvPr>
          <p:cNvSpPr txBox="1"/>
          <p:nvPr/>
        </p:nvSpPr>
        <p:spPr>
          <a:xfrm>
            <a:off x="403199" y="2226806"/>
            <a:ext cx="1104888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V1: After checking with Fabian, it is the skeleton we think is currently applied (Nov. 2024)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V6: Last version (June 2024)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Current: Implemented with an extension until BDF start to compare the offset respect to the new beam line.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00"/>
                </a:solidFill>
              </a:rPr>
              <a:t>SHiP</a:t>
            </a:r>
            <a:r>
              <a:rPr lang="en-US" dirty="0">
                <a:solidFill>
                  <a:srgbClr val="000000"/>
                </a:solidFill>
              </a:rPr>
              <a:t>: straight line that joins MBXGD.X0450846 and ENDP42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F98CB3-CE9F-102D-DA8A-E8ED5DF8B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7868" y="3695110"/>
            <a:ext cx="3934374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66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18A921-7E43-6A1F-0E20-A48BBCAC5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B3DC1453-1CCD-3D9C-D6BD-9DD1F6377419}"/>
              </a:ext>
            </a:extLst>
          </p:cNvPr>
          <p:cNvSpPr txBox="1">
            <a:spLocks/>
          </p:cNvSpPr>
          <p:nvPr/>
        </p:nvSpPr>
        <p:spPr>
          <a:xfrm>
            <a:off x="407988" y="365125"/>
            <a:ext cx="11380812" cy="1084263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b="1" kern="1200" dirty="0">
                <a:latin typeface="+mj-lt"/>
                <a:ea typeface="+mj-ea"/>
                <a:cs typeface="+mj-cs"/>
              </a:rPr>
              <a:t>Beam Skeletons Study: Error 1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0866D6A-3BA2-9BB8-CF7E-40A5F592541A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FFFFFF"/>
                </a:solidFill>
                <a:latin typeface="Arial"/>
              </a:rPr>
              <a:t>9</a:t>
            </a:r>
            <a:r>
              <a:rPr lang="en-US" baseline="30000" dirty="0">
                <a:solidFill>
                  <a:srgbClr val="FFFFFF"/>
                </a:solidFill>
                <a:latin typeface="Arial"/>
              </a:rPr>
              <a:t>th</a:t>
            </a:r>
            <a:r>
              <a:rPr lang="en-US" dirty="0">
                <a:solidFill>
                  <a:srgbClr val="FFFFFF"/>
                </a:solidFill>
                <a:latin typeface="Arial"/>
              </a:rPr>
              <a:t> July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DF1C6-9E79-B456-113A-876DFAE6D3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Beatriz Martinez Sutil | HI ECN3 Integration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B9030-78F4-5D7D-E6C0-360297D7A45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 marR="0" lvl="0" indent="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b="0" i="0" u="none" strike="noStrike" cap="none" spc="0" normalizeH="0" baseline="0" noProof="0" smtClean="0">
                <a:ln>
                  <a:noFill/>
                </a:ln>
                <a:effectLst/>
                <a:uLnTx/>
                <a:uFillTx/>
              </a:rPr>
              <a:pPr marR="0" lvl="0" indent="0" fontAlgn="auto"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4B7221-4C3D-8A59-C3FC-9522445ACE03}"/>
              </a:ext>
            </a:extLst>
          </p:cNvPr>
          <p:cNvSpPr txBox="1"/>
          <p:nvPr/>
        </p:nvSpPr>
        <p:spPr>
          <a:xfrm>
            <a:off x="403200" y="1001849"/>
            <a:ext cx="938239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Several problem were encountered in the implementation of the beam files: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9EADC3-A3E6-7DEA-BFE7-77B006CB34FD}"/>
              </a:ext>
            </a:extLst>
          </p:cNvPr>
          <p:cNvSpPr txBox="1"/>
          <p:nvPr/>
        </p:nvSpPr>
        <p:spPr>
          <a:xfrm>
            <a:off x="403199" y="1587886"/>
            <a:ext cx="77318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1" dirty="0"/>
              <a:t>Offset during the superposition of TT85+TDC85 and TCC8+ECN3   </a:t>
            </a:r>
            <a:endParaRPr lang="en-GB" b="1" dirty="0"/>
          </a:p>
        </p:txBody>
      </p:sp>
      <p:pic>
        <p:nvPicPr>
          <p:cNvPr id="2050" name="Picture 3">
            <a:extLst>
              <a:ext uri="{FF2B5EF4-FFF2-40B4-BE49-F238E27FC236}">
                <a16:creationId xmlns:a16="http://schemas.microsoft.com/office/drawing/2014/main" id="{9B50EB2E-4397-0A88-A2FE-81ACEAD1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28" y="2386387"/>
            <a:ext cx="4851369" cy="276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26FFAA85-A148-D393-D739-3241BA3C9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477" y="2735853"/>
            <a:ext cx="6394323" cy="2416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932ABC9-308F-C680-C280-147D7B3B143B}"/>
              </a:ext>
            </a:extLst>
          </p:cNvPr>
          <p:cNvSpPr txBox="1"/>
          <p:nvPr/>
        </p:nvSpPr>
        <p:spPr>
          <a:xfrm>
            <a:off x="483596" y="5807733"/>
            <a:ext cx="110488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Solved</a:t>
            </a:r>
            <a:r>
              <a:rPr lang="en-US" dirty="0">
                <a:solidFill>
                  <a:srgbClr val="000000"/>
                </a:solidFill>
              </a:rPr>
              <a:t> after making again the study. This study won’t be used again as reference (it is too heavy)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239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E41DC6A1-916A-4DF4-BDE1-09AEC80FA8F4}" vid="{5E681FE9-69F2-4737-BD3F-AB9600F9D3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25051</TotalTime>
  <Words>1291</Words>
  <Application>Microsoft Office PowerPoint</Application>
  <PresentationFormat>Widescreen</PresentationFormat>
  <Paragraphs>191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Arial</vt:lpstr>
      <vt:lpstr>Open Sans</vt:lpstr>
      <vt:lpstr>Wingdings</vt:lpstr>
      <vt:lpstr>1_Office Theme</vt:lpstr>
      <vt:lpstr>Integration P42 line BDF-SHiP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TIDVG4 Integration TT83</dc:title>
  <dc:creator>Beatriz Martinez Sutil</dc:creator>
  <cp:lastModifiedBy>Beatriz Martinez Sutil</cp:lastModifiedBy>
  <cp:revision>351</cp:revision>
  <cp:lastPrinted>2024-10-17T09:44:44Z</cp:lastPrinted>
  <dcterms:created xsi:type="dcterms:W3CDTF">2024-06-06T13:05:18Z</dcterms:created>
  <dcterms:modified xsi:type="dcterms:W3CDTF">2025-07-09T13:09:49Z</dcterms:modified>
</cp:coreProperties>
</file>