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362" r:id="rId3"/>
    <p:sldId id="364" r:id="rId4"/>
    <p:sldId id="366" r:id="rId5"/>
    <p:sldId id="368" r:id="rId6"/>
    <p:sldId id="372" r:id="rId7"/>
    <p:sldId id="363" r:id="rId8"/>
    <p:sldId id="355" r:id="rId9"/>
    <p:sldId id="346" r:id="rId10"/>
    <p:sldId id="371" r:id="rId11"/>
    <p:sldId id="378" r:id="rId12"/>
    <p:sldId id="373" r:id="rId13"/>
    <p:sldId id="374" r:id="rId14"/>
    <p:sldId id="375" r:id="rId15"/>
    <p:sldId id="376" r:id="rId16"/>
    <p:sldId id="377" r:id="rId17"/>
    <p:sldId id="379" r:id="rId18"/>
    <p:sldId id="380" r:id="rId19"/>
    <p:sldId id="381" r:id="rId20"/>
    <p:sldId id="382" r:id="rId21"/>
  </p:sldIdLst>
  <p:sldSz cx="9144000" cy="6858000" type="screen4x3"/>
  <p:notesSz cx="6972300" cy="10109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66"/>
    <a:srgbClr val="A50021"/>
    <a:srgbClr val="996633"/>
    <a:srgbClr val="0066CC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5" tIns="47082" rIns="94165" bIns="47082" numCol="1" anchor="t" anchorCtr="0" compatLnSpc="1">
            <a:prstTxWarp prst="textNoShape">
              <a:avLst/>
            </a:prstTxWarp>
          </a:bodyPr>
          <a:lstStyle>
            <a:lvl1pPr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49700" y="0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5" tIns="47082" rIns="94165" bIns="47082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02788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5" tIns="47082" rIns="94165" bIns="47082" numCol="1" anchor="b" anchorCtr="0" compatLnSpc="1">
            <a:prstTxWarp prst="textNoShape">
              <a:avLst/>
            </a:prstTxWarp>
          </a:bodyPr>
          <a:lstStyle>
            <a:lvl1pPr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49700" y="9602788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5" tIns="47082" rIns="94165" bIns="47082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/>
            </a:lvl1pPr>
          </a:lstStyle>
          <a:p>
            <a:pPr>
              <a:defRPr/>
            </a:pPr>
            <a:fld id="{B1E90426-4763-4702-8F59-5FF0A36D84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5" tIns="47082" rIns="94165" bIns="47082" numCol="1" anchor="t" anchorCtr="0" compatLnSpc="1">
            <a:prstTxWarp prst="textNoShape">
              <a:avLst/>
            </a:prstTxWarp>
          </a:bodyPr>
          <a:lstStyle>
            <a:lvl1pPr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1288" y="0"/>
            <a:ext cx="302101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5" tIns="47082" rIns="94165" bIns="47082" numCol="1" anchor="t" anchorCtr="0" compatLnSpc="1">
            <a:prstTxWarp prst="textNoShape">
              <a:avLst/>
            </a:prstTxWarp>
          </a:bodyPr>
          <a:lstStyle>
            <a:lvl1pPr algn="r"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8850" y="758825"/>
            <a:ext cx="5054600" cy="3790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8688" y="4802188"/>
            <a:ext cx="5114925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5" tIns="47082" rIns="94165" bIns="470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04375"/>
            <a:ext cx="30210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5" tIns="47082" rIns="94165" bIns="47082" numCol="1" anchor="b" anchorCtr="0" compatLnSpc="1">
            <a:prstTxWarp prst="textNoShape">
              <a:avLst/>
            </a:prstTxWarp>
          </a:bodyPr>
          <a:lstStyle>
            <a:lvl1pPr defTabSz="941388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1288" y="9604375"/>
            <a:ext cx="3021012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5" tIns="47082" rIns="94165" bIns="47082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/>
            </a:lvl1pPr>
          </a:lstStyle>
          <a:p>
            <a:pPr>
              <a:defRPr/>
            </a:pPr>
            <a:fld id="{864FFE02-0346-49A9-A69C-CBC99C5E94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92010-27F2-46AC-9EAA-66C25DF6EF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6E367-C72A-450B-8767-EDBE244011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447800"/>
            <a:ext cx="19431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447800"/>
            <a:ext cx="56769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49661-7C0D-4775-BF41-2DF39A6419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EEA9B-AFCF-4602-BCD2-AF0FBCA04D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2861B-05B9-4FC8-8296-FBF293F5EC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048000"/>
            <a:ext cx="3810000" cy="30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A14B4-7E5E-41A3-9615-BA950C7041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BF3FB-CBDE-498D-A478-54D9C7B2FD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147EC-F6ED-4F1F-A032-FCD142FF23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0933F0-D0B4-4FF1-B7C7-04E394F9641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63322-70B5-49A4-AFCE-5697662BB7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F2D7C-21D5-4014-94B5-58EB8D7888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447800"/>
            <a:ext cx="7772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3048000"/>
            <a:ext cx="7772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D2D0E26A-02F2-45E2-AA4F-93DBB00296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5127" name="Picture 12" descr="SCI_PPT_templ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 descr="euro-nu_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1588" y="0"/>
            <a:ext cx="1522412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268413"/>
            <a:ext cx="7239000" cy="1008062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CB Meeting </a:t>
            </a:r>
            <a:r>
              <a:rPr lang="en-GB" sz="36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sym typeface="Symbol" pitchFamily="18" charset="2"/>
              </a:rPr>
              <a:t>Introduction</a:t>
            </a:r>
          </a:p>
        </p:txBody>
      </p:sp>
      <p:sp>
        <p:nvSpPr>
          <p:cNvPr id="6147" name="Text Box 10"/>
          <p:cNvSpPr txBox="1">
            <a:spLocks noChangeArrowheads="1"/>
          </p:cNvSpPr>
          <p:nvPr/>
        </p:nvSpPr>
        <p:spPr bwMode="auto">
          <a:xfrm>
            <a:off x="1042988" y="2852738"/>
            <a:ext cx="7921625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latin typeface="Arial Black" pitchFamily="34" charset="0"/>
              </a:rPr>
              <a:t> </a:t>
            </a: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Annual report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Plans for the last year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ECFA panel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CERN Strategy Review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Future of EUROnu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Costing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Ilias Efthymiopoulos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Safety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Marcos Dracos</a:t>
            </a:r>
            <a:endParaRPr lang="en-GB" sz="2000">
              <a:solidFill>
                <a:srgbClr val="003366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8313" y="2276475"/>
            <a:ext cx="33115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to be discussed: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EUROnu</a:t>
            </a: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Future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539750" y="1700213"/>
            <a:ext cx="8280400" cy="1323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Will be influenced by Strategy Review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We should decide what we wish to do soon and plan!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Discussion later.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Agenda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5715000" cy="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114300" y="0"/>
            <a:ext cx="9144000" cy="0"/>
          </a:xfrm>
          <a:prstGeom prst="rect">
            <a:avLst/>
          </a:prstGeom>
          <a:solidFill>
            <a:srgbClr val="ECECEC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899592" y="1321553"/>
            <a:ext cx="7632848" cy="5275799"/>
          </a:xfrm>
          <a:prstGeom prst="rect">
            <a:avLst/>
          </a:prstGeom>
          <a:solidFill>
            <a:srgbClr val="F6E8BD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1109" tIns="6348" rIns="39675" bIns="634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Monday 10</a:t>
            </a:r>
            <a:r>
              <a:rPr lang="en-GB" sz="16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GB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October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13:00 - 13:20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Introduction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 			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en-GB" sz="1600" b="0" i="1" u="none" strike="noStrike" cap="none" normalizeH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 Rob </a:t>
            </a:r>
            <a:r>
              <a:rPr kumimoji="0" lang="en-GB" sz="1600" b="0" i="1" u="none" strike="noStrike" cap="none" normalizeH="0" dirty="0" err="1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Edgecock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13:20 - 13:50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Status and plans for WP2</a:t>
            </a:r>
            <a:r>
              <a:rPr lang="en-GB" sz="1600" dirty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- Marcos </a:t>
            </a:r>
            <a:r>
              <a:rPr lang="en-GB" sz="1600" i="1" dirty="0" err="1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Dracos</a:t>
            </a:r>
            <a:endParaRPr kumimoji="0" lang="en-GB" sz="1600" b="1" i="1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13:50 - 14:20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Status and plans for WP3</a:t>
            </a:r>
            <a:r>
              <a:rPr lang="en-GB" sz="1600" dirty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GB" sz="1600" i="1" dirty="0" err="1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Juergen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i="1" dirty="0" err="1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Pozimski</a:t>
            </a:r>
            <a:endParaRPr kumimoji="0" lang="en-GB" sz="1600" b="1" i="1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14:20 - 14:50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Status and plans for WP4</a:t>
            </a:r>
            <a:r>
              <a:rPr lang="en-GB" sz="1600" dirty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- Christian Hansen</a:t>
            </a:r>
            <a:endParaRPr kumimoji="0" lang="en-GB" sz="1600" b="1" i="1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14:50 - 15:20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Status and plans for WP5</a:t>
            </a:r>
            <a:r>
              <a:rPr lang="en-GB" sz="1600" dirty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- Paul </a:t>
            </a:r>
            <a:r>
              <a:rPr lang="en-GB" sz="1600" i="1" dirty="0" err="1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Soler</a:t>
            </a:r>
            <a:endParaRPr kumimoji="0" lang="en-GB" sz="1600" b="1" i="1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15:20 - 15:40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itchFamily="34" charset="0"/>
                <a:cs typeface="Arial" pitchFamily="34" charset="0"/>
              </a:rPr>
              <a:t>Coffee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15:40 - 16:10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Status and plans for WP6</a:t>
            </a:r>
            <a:r>
              <a:rPr lang="en-GB" sz="1600" dirty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GB" sz="1600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	- </a:t>
            </a:r>
            <a:r>
              <a:rPr lang="en-GB" sz="1600" i="1" dirty="0" err="1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Pilar</a:t>
            </a:r>
            <a:r>
              <a:rPr lang="en-GB" sz="1600" i="1" dirty="0" smtClean="0">
                <a:solidFill>
                  <a:srgbClr val="555555"/>
                </a:solidFill>
                <a:latin typeface="Arial" pitchFamily="34" charset="0"/>
                <a:cs typeface="Arial" pitchFamily="34" charset="0"/>
              </a:rPr>
              <a:t> Hernandez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16:10 - 17:30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Preparations for CERN Strategy Review 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17:30 - 18:30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Future of </a:t>
            </a:r>
            <a:r>
              <a:rPr kumimoji="0" lang="en-GB" sz="16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EUROnu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tabLst/>
            </a:pPr>
            <a:endParaRPr lang="en-GB" sz="1600" dirty="0" smtClean="0">
              <a:solidFill>
                <a:srgbClr val="333333"/>
              </a:solidFill>
              <a:latin typeface="Arial" pitchFamily="34" charset="0"/>
              <a:cs typeface="Arial" pitchFamily="34" charset="0"/>
            </a:endParaRPr>
          </a:p>
          <a:p>
            <a:pPr fontAlgn="ctr">
              <a:spcBef>
                <a:spcPts val="600"/>
              </a:spcBef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Tuesday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11</a:t>
            </a:r>
            <a:r>
              <a:rPr kumimoji="0" lang="en-GB" sz="16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th</a:t>
            </a:r>
            <a:r>
              <a:rPr kumimoji="0" lang="en-GB" sz="1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October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09:00 - 12:30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Costing session			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en-GB" sz="1600" b="0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1600" b="0" i="1" u="none" strike="noStrike" cap="none" normalizeH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Ilias</a:t>
            </a:r>
            <a:r>
              <a:rPr kumimoji="0" lang="en-GB" sz="1600" b="0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GB" sz="1600" b="0" i="1" u="none" strike="noStrike" cap="none" normalizeH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Efthymiopoulos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12:30 - 14:00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69856E"/>
                </a:solidFill>
                <a:effectLst/>
                <a:latin typeface="Arial" pitchFamily="34" charset="0"/>
                <a:cs typeface="Arial" pitchFamily="34" charset="0"/>
              </a:rPr>
              <a:t>Lunch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8811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ctr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cs typeface="Arial" pitchFamily="34" charset="0"/>
              </a:rPr>
              <a:t> 14:00 - 17:00 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Safety session			</a:t>
            </a:r>
            <a:r>
              <a:rPr kumimoji="0" lang="en-GB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  <a:r>
              <a:rPr kumimoji="0" lang="en-GB" sz="1600" b="0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 Marcos </a:t>
            </a:r>
            <a:r>
              <a:rPr kumimoji="0" lang="en-GB" sz="1600" b="0" i="1" u="none" strike="noStrike" cap="none" normalizeH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cs typeface="Arial" pitchFamily="34" charset="0"/>
              </a:rPr>
              <a:t>Dracos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Lucida Grande" pitchFamily="84" charset="0"/>
              <a:ea typeface="ヒラギノ角ゴ Pro W3" pitchFamily="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CERN Strategy Review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3315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8280400" cy="4864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Update the CERN Strategy</a:t>
            </a:r>
            <a:endParaRPr lang="en-GB" sz="2000" dirty="0">
              <a:solidFill>
                <a:srgbClr val="0066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Focussed on next 5 to 6 years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Public discussion meeting:		</a:t>
            </a:r>
            <a:r>
              <a:rPr lang="en-GB" sz="2000" dirty="0">
                <a:solidFill>
                  <a:srgbClr val="7030A0"/>
                </a:solidFill>
                <a:latin typeface="Arial Black" pitchFamily="34" charset="0"/>
              </a:rPr>
              <a:t>September 2012</a:t>
            </a:r>
            <a:endParaRPr lang="en-GB" sz="2000" dirty="0">
              <a:solidFill>
                <a:srgbClr val="00B050"/>
              </a:solidFill>
              <a:latin typeface="Arial Black" pitchFamily="34" charset="0"/>
            </a:endParaRP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Draft document:			</a:t>
            </a:r>
            <a:r>
              <a:rPr lang="en-GB" sz="2000" dirty="0">
                <a:solidFill>
                  <a:srgbClr val="7030A0"/>
                </a:solidFill>
                <a:latin typeface="Arial Black" pitchFamily="34" charset="0"/>
              </a:rPr>
              <a:t>January 2013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Council agree Strategy:		</a:t>
            </a:r>
            <a:r>
              <a:rPr lang="en-GB" sz="2000" dirty="0">
                <a:solidFill>
                  <a:srgbClr val="7030A0"/>
                </a:solidFill>
                <a:latin typeface="Arial Black" pitchFamily="34" charset="0"/>
              </a:rPr>
              <a:t>March 2013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Presentation to EU Science </a:t>
            </a:r>
            <a:r>
              <a:rPr lang="en-GB" sz="2000" smtClean="0">
                <a:solidFill>
                  <a:srgbClr val="006600"/>
                </a:solidFill>
                <a:latin typeface="Arial Black" pitchFamily="34" charset="0"/>
              </a:rPr>
              <a:t>Ministers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:								</a:t>
            </a: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May 2013</a:t>
            </a:r>
            <a:endParaRPr lang="en-GB" sz="2000">
              <a:solidFill>
                <a:srgbClr val="00206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Neutrino Strategy:						</a:t>
            </a: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- single input							- concrete plans						- </a:t>
            </a:r>
            <a:r>
              <a:rPr lang="en-GB" sz="2000" dirty="0" err="1">
                <a:solidFill>
                  <a:srgbClr val="006600"/>
                </a:solidFill>
                <a:latin typeface="Arial Black" pitchFamily="34" charset="0"/>
              </a:rPr>
              <a:t>inputers</a:t>
            </a: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: Us, LAGUNA-LBNO, etc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Must make sure input includes our views!</a:t>
            </a:r>
            <a:endParaRPr lang="en-GB" sz="2000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CERN Strategy Review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4339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8280400" cy="3416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Ad hoc committee created before EuCARD meeting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  <a:p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Proposed Neutrino Town Meeting to develop input: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meeting 31/7/2012 to 2/8/2012 at CERN 		- Programme committee:													</a:t>
            </a:r>
            <a:r>
              <a:rPr lang="en-US" sz="1600">
                <a:latin typeface="Arial" charset="0"/>
                <a:cs typeface="Arial" charset="0"/>
              </a:rPr>
              <a:t>Alain Blondel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Andre Rubbia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Andrea Donini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fr-FR" sz="1600">
                <a:latin typeface="Arial" charset="0"/>
                <a:cs typeface="Arial" charset="0"/>
              </a:rPr>
              <a:t>	David Wark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Dominique Duchesneau</a:t>
            </a:r>
            <a:r>
              <a:rPr lang="en-GB" sz="1600">
                <a:latin typeface="Arial" charset="0"/>
                <a:cs typeface="Arial" charset="0"/>
              </a:rPr>
              <a:t>	</a:t>
            </a:r>
            <a:r>
              <a:rPr lang="fr-FR" sz="1600">
                <a:latin typeface="Arial" charset="0"/>
                <a:cs typeface="Arial" charset="0"/>
              </a:rPr>
              <a:t>Elena Wildner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en-GB" sz="1600">
                <a:latin typeface="Arial" charset="0"/>
                <a:cs typeface="Arial" charset="0"/>
              </a:rPr>
              <a:t>	</a:t>
            </a:r>
            <a:r>
              <a:rPr lang="pl-PL" sz="1600">
                <a:latin typeface="Arial" charset="0"/>
                <a:cs typeface="Arial" charset="0"/>
              </a:rPr>
              <a:t>Ewa Rondio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en-US" sz="1600">
                <a:latin typeface="Arial" charset="0"/>
                <a:cs typeface="Arial" charset="0"/>
              </a:rPr>
              <a:t>Fanny Dufour		</a:t>
            </a:r>
            <a:r>
              <a:rPr lang="pl-PL" sz="1600">
                <a:latin typeface="Arial" charset="0"/>
                <a:cs typeface="Arial" charset="0"/>
              </a:rPr>
              <a:t>Jenny Thomas 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pt-BR" sz="1600">
                <a:latin typeface="Arial" charset="0"/>
                <a:cs typeface="Arial" charset="0"/>
              </a:rPr>
              <a:t>	Ilias Efthymiopoulos		</a:t>
            </a:r>
            <a:r>
              <a:rPr lang="en-GB" sz="1600">
                <a:latin typeface="Arial" charset="0"/>
                <a:cs typeface="Arial" charset="0"/>
              </a:rPr>
              <a:t>J</a:t>
            </a:r>
            <a:r>
              <a:rPr lang="fr-FR" sz="1600">
                <a:latin typeface="Arial" charset="0"/>
                <a:cs typeface="Arial" charset="0"/>
              </a:rPr>
              <a:t>ukka Maalampi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Ken Long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nl-NL" sz="1600">
                <a:latin typeface="Arial" charset="0"/>
                <a:cs typeface="Arial" charset="0"/>
              </a:rPr>
              <a:t>	Yury Kudenko		</a:t>
            </a:r>
            <a:r>
              <a:rPr lang="pt-BR" sz="1600">
                <a:latin typeface="Arial" charset="0"/>
                <a:cs typeface="Arial" charset="0"/>
              </a:rPr>
              <a:t>Marcos Dracos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it-IT" sz="1600">
                <a:latin typeface="Arial" charset="0"/>
                <a:cs typeface="Arial" charset="0"/>
              </a:rPr>
              <a:t>Mauro Mezzetto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en-US" sz="1600">
                <a:latin typeface="Arial" charset="0"/>
                <a:cs typeface="Arial" charset="0"/>
              </a:rPr>
              <a:t>	Rob Edgecock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Silvia Pascoli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Achim Stahl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it-IT" sz="1600">
                <a:latin typeface="Arial" charset="0"/>
                <a:cs typeface="Arial" charset="0"/>
              </a:rPr>
              <a:t>	Vittorio Palladino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it-IT" sz="1600">
                <a:latin typeface="Arial" charset="0"/>
                <a:cs typeface="Arial" charset="0"/>
              </a:rPr>
              <a:t>Sergio Bertolucci</a:t>
            </a:r>
            <a:endParaRPr lang="en-GB" sz="160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CERN Strategy Review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539750" y="1484313"/>
            <a:ext cx="8280400" cy="3416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Ad hoc committee created before EuCARD meeting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  <a:p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Proposed Neutrino Town Meeting to develop input:		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- meeting 31/7/2012 to 2/8/2012 at CERN		- Programme committee:													</a:t>
            </a:r>
            <a:r>
              <a:rPr lang="en-US" sz="1600">
                <a:latin typeface="Arial" charset="0"/>
                <a:cs typeface="Arial" charset="0"/>
              </a:rPr>
              <a:t>Alain Blondel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Andre Rubbia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solidFill>
                  <a:srgbClr val="7030A0"/>
                </a:solidFill>
                <a:latin typeface="Arial" charset="0"/>
                <a:cs typeface="Arial" charset="0"/>
              </a:rPr>
              <a:t>Andrea Donini</a:t>
            </a:r>
            <a:endParaRPr lang="en-GB" sz="160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r>
              <a:rPr lang="fr-FR" sz="1600">
                <a:latin typeface="Arial" charset="0"/>
                <a:cs typeface="Arial" charset="0"/>
              </a:rPr>
              <a:t>	David Wark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Dominique Duchesneau</a:t>
            </a:r>
            <a:r>
              <a:rPr lang="en-GB" sz="1600">
                <a:latin typeface="Arial" charset="0"/>
                <a:cs typeface="Arial" charset="0"/>
              </a:rPr>
              <a:t>	</a:t>
            </a:r>
            <a:r>
              <a:rPr lang="fr-FR" sz="1600">
                <a:solidFill>
                  <a:srgbClr val="7030A0"/>
                </a:solidFill>
                <a:latin typeface="Arial" charset="0"/>
                <a:cs typeface="Arial" charset="0"/>
              </a:rPr>
              <a:t>Elena Wildner</a:t>
            </a:r>
            <a:endParaRPr lang="en-GB" sz="160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r>
              <a:rPr lang="en-GB" sz="1600">
                <a:latin typeface="Arial" charset="0"/>
                <a:cs typeface="Arial" charset="0"/>
              </a:rPr>
              <a:t>	</a:t>
            </a:r>
            <a:r>
              <a:rPr lang="pl-PL" sz="1600">
                <a:latin typeface="Arial" charset="0"/>
                <a:cs typeface="Arial" charset="0"/>
              </a:rPr>
              <a:t>Ewa Rondio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en-US" sz="1600">
                <a:latin typeface="Arial" charset="0"/>
                <a:cs typeface="Arial" charset="0"/>
              </a:rPr>
              <a:t>Fanny Dufour		</a:t>
            </a:r>
            <a:r>
              <a:rPr lang="pl-PL" sz="1600">
                <a:latin typeface="Arial" charset="0"/>
                <a:cs typeface="Arial" charset="0"/>
              </a:rPr>
              <a:t>Jenny Thomas 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pt-BR" sz="1600">
                <a:latin typeface="Arial" charset="0"/>
                <a:cs typeface="Arial" charset="0"/>
              </a:rPr>
              <a:t>	</a:t>
            </a:r>
            <a:r>
              <a:rPr lang="pt-BR" sz="1600">
                <a:solidFill>
                  <a:srgbClr val="7030A0"/>
                </a:solidFill>
                <a:latin typeface="Arial" charset="0"/>
                <a:cs typeface="Arial" charset="0"/>
              </a:rPr>
              <a:t>Ilias Efthymiopoulos</a:t>
            </a:r>
            <a:r>
              <a:rPr lang="pt-BR" sz="1600">
                <a:latin typeface="Arial" charset="0"/>
                <a:cs typeface="Arial" charset="0"/>
              </a:rPr>
              <a:t>		</a:t>
            </a:r>
            <a:r>
              <a:rPr lang="en-GB" sz="1600">
                <a:latin typeface="Arial" charset="0"/>
                <a:cs typeface="Arial" charset="0"/>
              </a:rPr>
              <a:t>J</a:t>
            </a:r>
            <a:r>
              <a:rPr lang="fr-FR" sz="1600">
                <a:latin typeface="Arial" charset="0"/>
                <a:cs typeface="Arial" charset="0"/>
              </a:rPr>
              <a:t>ukka Maalampi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solidFill>
                  <a:srgbClr val="7030A0"/>
                </a:solidFill>
                <a:latin typeface="Arial" charset="0"/>
                <a:cs typeface="Arial" charset="0"/>
              </a:rPr>
              <a:t>Ken Long</a:t>
            </a:r>
            <a:endParaRPr lang="en-GB" sz="160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r>
              <a:rPr lang="nl-NL" sz="1600">
                <a:latin typeface="Arial" charset="0"/>
                <a:cs typeface="Arial" charset="0"/>
              </a:rPr>
              <a:t>	Yury Kudenko		</a:t>
            </a:r>
            <a:r>
              <a:rPr lang="pt-BR" sz="1600">
                <a:solidFill>
                  <a:srgbClr val="7030A0"/>
                </a:solidFill>
                <a:latin typeface="Arial" charset="0"/>
                <a:cs typeface="Arial" charset="0"/>
              </a:rPr>
              <a:t>Marcos Dracos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it-IT" sz="1600">
                <a:solidFill>
                  <a:srgbClr val="7030A0"/>
                </a:solidFill>
                <a:latin typeface="Arial" charset="0"/>
                <a:cs typeface="Arial" charset="0"/>
              </a:rPr>
              <a:t>Mauro Mezzetto</a:t>
            </a:r>
            <a:endParaRPr lang="en-GB" sz="1600">
              <a:solidFill>
                <a:srgbClr val="7030A0"/>
              </a:solidFill>
              <a:latin typeface="Arial" charset="0"/>
              <a:cs typeface="Arial" charset="0"/>
            </a:endParaRPr>
          </a:p>
          <a:p>
            <a:r>
              <a:rPr lang="en-US" sz="1600">
                <a:latin typeface="Arial" charset="0"/>
                <a:cs typeface="Arial" charset="0"/>
              </a:rPr>
              <a:t>	</a:t>
            </a:r>
            <a:r>
              <a:rPr lang="en-US" sz="1600">
                <a:solidFill>
                  <a:srgbClr val="7030A0"/>
                </a:solidFill>
                <a:latin typeface="Arial" charset="0"/>
                <a:cs typeface="Arial" charset="0"/>
              </a:rPr>
              <a:t>Rob Edgecock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solidFill>
                  <a:srgbClr val="7030A0"/>
                </a:solidFill>
                <a:latin typeface="Arial" charset="0"/>
                <a:cs typeface="Arial" charset="0"/>
              </a:rPr>
              <a:t>Silvia Pascoli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fr-FR" sz="1600">
                <a:latin typeface="Arial" charset="0"/>
                <a:cs typeface="Arial" charset="0"/>
              </a:rPr>
              <a:t>Achim Stahl</a:t>
            </a:r>
            <a:endParaRPr lang="en-GB" sz="1600">
              <a:latin typeface="Arial" charset="0"/>
              <a:cs typeface="Arial" charset="0"/>
            </a:endParaRPr>
          </a:p>
          <a:p>
            <a:r>
              <a:rPr lang="it-IT" sz="1600">
                <a:latin typeface="Arial" charset="0"/>
                <a:cs typeface="Arial" charset="0"/>
              </a:rPr>
              <a:t>	</a:t>
            </a:r>
            <a:r>
              <a:rPr lang="it-IT" sz="1600">
                <a:solidFill>
                  <a:srgbClr val="7030A0"/>
                </a:solidFill>
                <a:latin typeface="Arial" charset="0"/>
                <a:cs typeface="Arial" charset="0"/>
              </a:rPr>
              <a:t>Vittorio Palladino</a:t>
            </a:r>
            <a:r>
              <a:rPr lang="en-GB" sz="1600">
                <a:latin typeface="Arial" charset="0"/>
                <a:cs typeface="Arial" charset="0"/>
              </a:rPr>
              <a:t>		</a:t>
            </a:r>
            <a:r>
              <a:rPr lang="it-IT" sz="1600">
                <a:latin typeface="Arial" charset="0"/>
                <a:cs typeface="Arial" charset="0"/>
              </a:rPr>
              <a:t>Sergio Bertolucci</a:t>
            </a:r>
            <a:endParaRPr lang="en-GB" sz="1600">
              <a:latin typeface="Arial" charset="0"/>
              <a:cs typeface="Arial" charset="0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539750" y="5045075"/>
            <a:ext cx="828040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NB: nearly all particle physicists!</a:t>
            </a:r>
            <a:endParaRPr lang="en-GB" sz="1600"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71550" y="5589588"/>
            <a:ext cx="741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000">
                <a:solidFill>
                  <a:srgbClr val="C00000"/>
                </a:solidFill>
              </a:rPr>
              <a:t>We must have our own Strategy sorted out before the Town Meeting!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CERN Strategy Review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4100" name="Text Box 7"/>
          <p:cNvSpPr txBox="1">
            <a:spLocks noChangeArrowheads="1"/>
          </p:cNvSpPr>
          <p:nvPr/>
        </p:nvSpPr>
        <p:spPr bwMode="auto">
          <a:xfrm>
            <a:off x="539750" y="2173288"/>
            <a:ext cx="8280400" cy="3632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Must reduce options, preferably to one(!)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A roadmap which builds several facilities before getting	to what you really want is not optimal</a:t>
            </a:r>
            <a:endParaRPr lang="en-GB" sz="1600">
              <a:latin typeface="Arial" charset="0"/>
              <a:cs typeface="Arial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Just doing what somebody else is already doing a bit 	better is also not optimal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Choice must be physics (CP-violation) driven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Some times you can take risks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I acknowledge the difficulty without better knowledge 	of     !</a:t>
            </a:r>
            <a:endParaRPr lang="en-GB" sz="200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908175" y="5413375"/>
          <a:ext cx="319088" cy="360363"/>
        </p:xfrm>
        <a:graphic>
          <a:graphicData uri="http://schemas.openxmlformats.org/presentationml/2006/ole">
            <p:oleObj spid="_x0000_s4098" name="Equation" r:id="rId3" imgW="203040" imgH="228600" progId="Equation.3">
              <p:embed/>
            </p:oleObj>
          </a:graphicData>
        </a:graphic>
      </p:graphicFrame>
      <p:sp>
        <p:nvSpPr>
          <p:cNvPr id="4101" name="TextBox 6"/>
          <p:cNvSpPr txBox="1">
            <a:spLocks noChangeArrowheads="1"/>
          </p:cNvSpPr>
          <p:nvPr/>
        </p:nvSpPr>
        <p:spPr bwMode="auto">
          <a:xfrm>
            <a:off x="1042988" y="1628775"/>
            <a:ext cx="2449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/>
              <a:t>My personal views: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EUROnu</a:t>
            </a: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Future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323528" y="1700213"/>
            <a:ext cx="8640960" cy="50167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Will be influenced by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the Strategy Review:				</a:t>
            </a:r>
            <a:r>
              <a:rPr lang="en-GB" sz="2000" dirty="0" smtClean="0">
                <a:solidFill>
                  <a:srgbClr val="7030A0"/>
                </a:solidFill>
                <a:latin typeface="Arial Black" pitchFamily="34" charset="0"/>
              </a:rPr>
              <a:t>- neutrino input into it						- strategy that comes out</a:t>
            </a:r>
            <a:endParaRPr lang="en-GB" sz="2000" dirty="0">
              <a:solidFill>
                <a:srgbClr val="7030A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Two main questions: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Do we wish to continue?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How?</a:t>
            </a:r>
            <a:endParaRPr lang="en-GB" sz="2000" dirty="0">
              <a:solidFill>
                <a:srgbClr val="00206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Three neutrino FP7 projects:					</a:t>
            </a:r>
            <a:r>
              <a:rPr lang="en-GB" sz="2000" dirty="0" err="1" smtClean="0">
                <a:latin typeface="Arial Black" pitchFamily="34" charset="0"/>
              </a:rPr>
              <a:t>EUROnu</a:t>
            </a:r>
            <a:r>
              <a:rPr lang="en-GB" sz="2000" dirty="0" smtClean="0">
                <a:latin typeface="Arial Black" pitchFamily="34" charset="0"/>
              </a:rPr>
              <a:t>			August 2012			Neu2012 (</a:t>
            </a:r>
            <a:r>
              <a:rPr lang="en-GB" sz="2000" dirty="0" err="1" smtClean="0">
                <a:latin typeface="Arial Black" pitchFamily="34" charset="0"/>
              </a:rPr>
              <a:t>EuCARD</a:t>
            </a:r>
            <a:r>
              <a:rPr lang="en-GB" sz="2000" dirty="0" smtClean="0">
                <a:latin typeface="Arial Black" pitchFamily="34" charset="0"/>
              </a:rPr>
              <a:t>)		March 2013 (not EuCARD2)	LAGUNA-LBNO		~November 2015			(IDS-NF			June 2013)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FP7 finishes 2013 – no more RI calls (really)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FP8: 2014 – 2020; still under discussion</a:t>
            </a:r>
            <a:endParaRPr lang="en-GB" sz="2000" dirty="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EUROnu</a:t>
            </a: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Future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323528" y="1700213"/>
            <a:ext cx="8640960" cy="44012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FP8 calls unclear</a:t>
            </a:r>
            <a:endParaRPr lang="en-GB" sz="2000" dirty="0">
              <a:solidFill>
                <a:srgbClr val="7030A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If the same as FP7: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DS – probably can’t do another?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CNI-PP – probably needs a single infrastructure?		</a:t>
            </a: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	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will any be advanced enough?</a:t>
            </a:r>
            <a:endParaRPr lang="en-GB" sz="2000" dirty="0">
              <a:solidFill>
                <a:srgbClr val="00206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If different: we have to wait and see</a:t>
            </a: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If we want to continue:							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- should have something in place before end			- need to continue meetings, etc					- be ready for FP8</a:t>
            </a:r>
            <a:endParaRPr lang="en-GB" sz="2000" dirty="0" smtClean="0"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Thoughts.........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Annual Report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7171" name="Text Box 7"/>
          <p:cNvSpPr txBox="1">
            <a:spLocks noChangeArrowheads="1"/>
          </p:cNvSpPr>
          <p:nvPr/>
        </p:nvSpPr>
        <p:spPr bwMode="auto">
          <a:xfrm>
            <a:off x="539750" y="1619250"/>
            <a:ext cx="8280400" cy="39703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Needs to be done!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No review this year, so written bit can be concise 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~5 pages/WP</a:t>
            </a:r>
            <a:endParaRPr lang="en-GB" sz="1800">
              <a:solidFill>
                <a:srgbClr val="00206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But......								</a:t>
            </a:r>
            <a:r>
              <a:rPr lang="en-GB" sz="1800">
                <a:solidFill>
                  <a:srgbClr val="006600"/>
                </a:solidFill>
                <a:latin typeface="Arial Black" pitchFamily="34" charset="0"/>
              </a:rPr>
              <a:t>- Deliverables must be done and reports on website	- Milestones must be done					- In both cases, tell me!					- All “EUROnu” documents should be on website		- All meetings should be on website. 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Tell me if you add	  a meeting in the reporting period (1</a:t>
            </a:r>
            <a:r>
              <a:rPr lang="en-GB" sz="1800" baseline="30000">
                <a:solidFill>
                  <a:srgbClr val="C00000"/>
                </a:solidFill>
                <a:latin typeface="Arial Black" pitchFamily="34" charset="0"/>
              </a:rPr>
              <a:t>st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Sep 2010 to 		  31</a:t>
            </a:r>
            <a:r>
              <a:rPr lang="en-GB" sz="1800" baseline="30000">
                <a:solidFill>
                  <a:srgbClr val="C00000"/>
                </a:solidFill>
                <a:latin typeface="Arial Black" pitchFamily="34" charset="0"/>
              </a:rPr>
              <a:t>st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August 2011) as I need to copy into report!)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Deadline: </a:t>
            </a:r>
            <a:r>
              <a:rPr lang="en-GB" sz="1800">
                <a:solidFill>
                  <a:srgbClr val="7030A0"/>
                </a:solidFill>
                <a:latin typeface="Arial Black" pitchFamily="34" charset="0"/>
              </a:rPr>
              <a:t>17</a:t>
            </a:r>
            <a:r>
              <a:rPr lang="en-GB" sz="1800" baseline="30000">
                <a:solidFill>
                  <a:srgbClr val="7030A0"/>
                </a:solidFill>
                <a:latin typeface="Arial Black" pitchFamily="34" charset="0"/>
              </a:rPr>
              <a:t>th</a:t>
            </a:r>
            <a:r>
              <a:rPr lang="en-GB" sz="1800">
                <a:solidFill>
                  <a:srgbClr val="7030A0"/>
                </a:solidFill>
                <a:latin typeface="Arial Black" pitchFamily="34" charset="0"/>
              </a:rPr>
              <a:t> October 2011!</a:t>
            </a:r>
            <a:endParaRPr lang="en-GB" sz="1800">
              <a:solidFill>
                <a:srgbClr val="0066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Next/Last Annual Report: much more important (see later)!</a:t>
            </a:r>
            <a:endParaRPr lang="en-GB" sz="1800">
              <a:solidFill>
                <a:srgbClr val="006600"/>
              </a:solidFill>
              <a:latin typeface="Arial Black" pitchFamily="34" charset="0"/>
            </a:endParaRPr>
          </a:p>
        </p:txBody>
      </p:sp>
      <p:sp>
        <p:nvSpPr>
          <p:cNvPr id="7172" name="TextBox 9"/>
          <p:cNvSpPr txBox="1">
            <a:spLocks noChangeArrowheads="1"/>
          </p:cNvSpPr>
          <p:nvPr/>
        </p:nvSpPr>
        <p:spPr bwMode="auto">
          <a:xfrm>
            <a:off x="1187450" y="6381750"/>
            <a:ext cx="7056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</a:t>
            </a:r>
            <a:r>
              <a:rPr lang="en-GB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EUROnu</a:t>
            </a: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Papers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323528" y="1700213"/>
            <a:ext cx="8640960" cy="455509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 dirty="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For “Neutrino Physics” edition of Advances in HEP</a:t>
            </a:r>
            <a:endParaRPr lang="en-GB" sz="2000" dirty="0">
              <a:solidFill>
                <a:srgbClr val="7030A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Perhaps: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 dirty="0" err="1" smtClean="0">
                <a:solidFill>
                  <a:srgbClr val="006600"/>
                </a:solidFill>
                <a:latin typeface="Arial Black" pitchFamily="34" charset="0"/>
              </a:rPr>
              <a:t>EUROnu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overview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SB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NF 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BB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One or more detectors: MIND, MEMPHYS, near?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Various physics?</a:t>
            </a:r>
            <a:endParaRPr lang="en-GB" sz="2000" dirty="0" smtClean="0"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Deadline: 1</a:t>
            </a:r>
            <a:r>
              <a:rPr lang="en-GB" sz="2000" baseline="30000" dirty="0" smtClean="0">
                <a:solidFill>
                  <a:srgbClr val="002060"/>
                </a:solidFill>
                <a:latin typeface="Arial Black" pitchFamily="34" charset="0"/>
              </a:rPr>
              <a:t>st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 January to </a:t>
            </a:r>
            <a:r>
              <a:rPr lang="en-GB" sz="2000" smtClean="0">
                <a:solidFill>
                  <a:srgbClr val="002060"/>
                </a:solidFill>
                <a:latin typeface="Arial Black" pitchFamily="34" charset="0"/>
              </a:rPr>
              <a:t>inform editors</a:t>
            </a:r>
            <a:endParaRPr lang="en-GB" sz="2000" dirty="0" smtClean="0">
              <a:solidFill>
                <a:srgbClr val="0066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 dirty="0" smtClean="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Thoughts</a:t>
            </a:r>
            <a:r>
              <a:rPr lang="en-GB" sz="2000" dirty="0" smtClean="0">
                <a:solidFill>
                  <a:srgbClr val="002060"/>
                </a:solidFill>
                <a:latin typeface="Arial Black" pitchFamily="34" charset="0"/>
              </a:rPr>
              <a:t>.........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Deliverables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19250" y="2420938"/>
          <a:ext cx="6029325" cy="3614737"/>
        </p:xfrm>
        <a:graphic>
          <a:graphicData uri="http://schemas.openxmlformats.org/presentationml/2006/ole">
            <p:oleObj spid="_x0000_s1026" name="Document" r:id="rId3" imgW="6028591" imgH="3614886" progId="Word.Document.12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19250" y="1628775"/>
          <a:ext cx="6029325" cy="1000125"/>
        </p:xfrm>
        <a:graphic>
          <a:graphicData uri="http://schemas.openxmlformats.org/presentationml/2006/ole">
            <p:oleObj spid="_x0000_s1027" name="Document" r:id="rId4" imgW="6028591" imgH="100033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sym typeface="Symbol" pitchFamily="18" charset="2"/>
              </a:rPr>
              <a:t>Milestones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589088" y="1911350"/>
          <a:ext cx="5965825" cy="3033713"/>
        </p:xfrm>
        <a:graphic>
          <a:graphicData uri="http://schemas.openxmlformats.org/presentationml/2006/ole">
            <p:oleObj spid="_x0000_s2050" name="Document" r:id="rId3" imgW="5965458" imgH="303411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Publications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8888" y="1700213"/>
          <a:ext cx="6984777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2712302"/>
                <a:gridCol w="23282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</a:t>
                      </a:r>
                      <a:r>
                        <a:rPr lang="en-GB" baseline="0" dirty="0" smtClean="0"/>
                        <a:t> Package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 of</a:t>
                      </a:r>
                      <a:r>
                        <a:rPr lang="en-GB" baseline="0" dirty="0" smtClean="0"/>
                        <a:t> publications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Added in the last year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General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88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38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Meetings this Year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8888" y="1700213"/>
          <a:ext cx="561662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85"/>
                <a:gridCol w="327153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</a:t>
                      </a:r>
                      <a:r>
                        <a:rPr lang="en-GB" baseline="0" dirty="0" smtClean="0"/>
                        <a:t> Package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 of</a:t>
                      </a:r>
                      <a:r>
                        <a:rPr lang="en-GB" baseline="0" dirty="0" smtClean="0"/>
                        <a:t> meetings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General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WP6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28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Plans for the last year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3076" name="TextBox 9"/>
          <p:cNvSpPr txBox="1">
            <a:spLocks noChangeArrowheads="1"/>
          </p:cNvSpPr>
          <p:nvPr/>
        </p:nvSpPr>
        <p:spPr bwMode="auto">
          <a:xfrm>
            <a:off x="1187450" y="6381750"/>
            <a:ext cx="70564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539750" y="1514475"/>
            <a:ext cx="8280400" cy="10620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See forthcoming reports!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Must: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									</a:t>
            </a:r>
            <a:r>
              <a:rPr lang="en-GB" sz="1800">
                <a:solidFill>
                  <a:srgbClr val="006600"/>
                </a:solidFill>
                <a:latin typeface="Arial Black" pitchFamily="34" charset="0"/>
              </a:rPr>
              <a:t>- Make sure all objectives are met</a:t>
            </a:r>
            <a:endParaRPr lang="en-GB" sz="180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3074" name="Object 9"/>
          <p:cNvGraphicFramePr>
            <a:graphicFrameLocks noChangeAspect="1"/>
          </p:cNvGraphicFramePr>
          <p:nvPr/>
        </p:nvGraphicFramePr>
        <p:xfrm>
          <a:off x="971550" y="2671763"/>
          <a:ext cx="7272338" cy="1981200"/>
        </p:xfrm>
        <a:graphic>
          <a:graphicData uri="http://schemas.openxmlformats.org/presentationml/2006/ole">
            <p:oleObj spid="_x0000_s3074" name="Document" r:id="rId3" imgW="5952832" imgH="1621049" progId="Word.Document.12">
              <p:embed/>
            </p:oleObj>
          </a:graphicData>
        </a:graphic>
      </p:graphicFrame>
      <p:sp>
        <p:nvSpPr>
          <p:cNvPr id="3078" name="Text Box 7"/>
          <p:cNvSpPr txBox="1">
            <a:spLocks noChangeArrowheads="1"/>
          </p:cNvSpPr>
          <p:nvPr/>
        </p:nvSpPr>
        <p:spPr bwMode="auto">
          <a:xfrm>
            <a:off x="539750" y="4672013"/>
            <a:ext cx="8280400" cy="922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	</a:t>
            </a:r>
            <a:r>
              <a:rPr lang="en-GB" sz="1800">
                <a:solidFill>
                  <a:srgbClr val="006600"/>
                </a:solidFill>
                <a:latin typeface="Arial Black" pitchFamily="34" charset="0"/>
              </a:rPr>
              <a:t>- Make sure all deliverables are done &amp; written up		- Make sure all milestones are done</a:t>
            </a:r>
            <a:r>
              <a:rPr lang="en-GB" sz="1800">
                <a:solidFill>
                  <a:srgbClr val="002060"/>
                </a:solidFill>
                <a:latin typeface="Arial Black" pitchFamily="34" charset="0"/>
              </a:rPr>
              <a:t>				</a:t>
            </a:r>
            <a:r>
              <a:rPr lang="en-GB" sz="1800">
                <a:solidFill>
                  <a:srgbClr val="C00000"/>
                </a:solidFill>
                <a:latin typeface="Arial Black" pitchFamily="34" charset="0"/>
              </a:rPr>
              <a:t>- Write the final report! </a:t>
            </a:r>
            <a:r>
              <a:rPr lang="en-GB" sz="1800">
                <a:solidFill>
                  <a:srgbClr val="006600"/>
                </a:solidFill>
                <a:latin typeface="Arial Black" pitchFamily="34" charset="0"/>
              </a:rPr>
              <a:t>(See later)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ECFA Panel Report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539750" y="1700213"/>
            <a:ext cx="8280400" cy="3170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Draft report has been circulated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There are some factual errors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Please read at least: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Font typeface="Wingdings" pitchFamily="2" charset="2"/>
              <a:buChar char="§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the general sections</a:t>
            </a:r>
            <a:endParaRPr lang="en-GB" sz="2000">
              <a:solidFill>
                <a:srgbClr val="003366"/>
              </a:solidFill>
              <a:latin typeface="Arial Black" pitchFamily="34" charset="0"/>
            </a:endParaRP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Font typeface="Wingdings" pitchFamily="2" charset="2"/>
              <a:buChar char="§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the sections relevant to your WP</a:t>
            </a:r>
          </a:p>
          <a:p>
            <a:pPr eaLnBrk="1" hangingPunct="1"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3366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Send me your comments</a:t>
            </a:r>
          </a:p>
          <a:p>
            <a:pPr eaLnBrk="1" hangingPunct="1">
              <a:spcBef>
                <a:spcPct val="50000"/>
              </a:spcBef>
              <a:buClr>
                <a:srgbClr val="CC0000"/>
              </a:buClr>
              <a:buFontTx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It is largely supportive, but should not go out wrong!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692150"/>
            <a:ext cx="6837363" cy="533400"/>
          </a:xfrm>
        </p:spPr>
        <p:txBody>
          <a:bodyPr anchorCtr="1"/>
          <a:lstStyle/>
          <a:p>
            <a:pPr eaLnBrk="1" hangingPunct="1">
              <a:defRPr/>
            </a:pPr>
            <a:r>
              <a:rPr lang="en-GB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CERN Strategy Review</a:t>
            </a:r>
            <a:endParaRPr lang="en-GB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11267" name="Text Box 7"/>
          <p:cNvSpPr txBox="1">
            <a:spLocks noChangeArrowheads="1"/>
          </p:cNvSpPr>
          <p:nvPr/>
        </p:nvSpPr>
        <p:spPr bwMode="auto">
          <a:xfrm>
            <a:off x="539750" y="1700213"/>
            <a:ext cx="8280400" cy="3786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000">
                <a:solidFill>
                  <a:srgbClr val="CC00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See later for more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Time schedule: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Public discussion meeting:		</a:t>
            </a: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September 2012</a:t>
            </a:r>
            <a:endParaRPr lang="en-GB" sz="2000">
              <a:solidFill>
                <a:srgbClr val="00B050"/>
              </a:solidFill>
              <a:latin typeface="Arial Black" pitchFamily="34" charset="0"/>
            </a:endParaRP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 Draft document:			</a:t>
            </a: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January 2013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Council agree Strategy:		</a:t>
            </a: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March 2013</a:t>
            </a:r>
          </a:p>
          <a:p>
            <a:pPr lvl="1" eaLnBrk="1" hangingPunct="1">
              <a:spcBef>
                <a:spcPct val="50000"/>
              </a:spcBef>
              <a:buClr>
                <a:srgbClr val="006600"/>
              </a:buClr>
              <a:buSzPct val="100000"/>
              <a:buFont typeface="Wingdings" pitchFamily="2" charset="2"/>
              <a:buChar char="§"/>
            </a:pP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GB" sz="2000">
                <a:solidFill>
                  <a:srgbClr val="006600"/>
                </a:solidFill>
                <a:latin typeface="Arial Black" pitchFamily="34" charset="0"/>
              </a:rPr>
              <a:t>Presentation to EU Science Minsters:								</a:t>
            </a:r>
            <a:r>
              <a:rPr lang="en-GB" sz="2000">
                <a:solidFill>
                  <a:srgbClr val="7030A0"/>
                </a:solidFill>
                <a:latin typeface="Arial Black" pitchFamily="34" charset="0"/>
              </a:rPr>
              <a:t>May 2013</a:t>
            </a:r>
            <a:endParaRPr lang="en-GB" sz="2000">
              <a:solidFill>
                <a:srgbClr val="002060"/>
              </a:solidFill>
              <a:latin typeface="Arial Black" pitchFamily="34" charset="0"/>
            </a:endParaRPr>
          </a:p>
          <a:p>
            <a:pPr eaLnBrk="1" hangingPunct="1">
              <a:spcBef>
                <a:spcPct val="50000"/>
              </a:spcBef>
              <a:buClr>
                <a:srgbClr val="C00000"/>
              </a:buClr>
              <a:buSzPct val="140000"/>
              <a:buFont typeface="Arial" charset="0"/>
              <a:buChar char="•"/>
            </a:pPr>
            <a:r>
              <a:rPr lang="en-GB" sz="2000">
                <a:solidFill>
                  <a:srgbClr val="002060"/>
                </a:solidFill>
                <a:latin typeface="Arial Black" pitchFamily="34" charset="0"/>
              </a:rPr>
              <a:t> Bottom line: </a:t>
            </a:r>
            <a:r>
              <a:rPr lang="en-GB" sz="2000">
                <a:solidFill>
                  <a:srgbClr val="C00000"/>
                </a:solidFill>
                <a:latin typeface="Arial Black" pitchFamily="34" charset="0"/>
              </a:rPr>
              <a:t>We should finish early enough that our final		  report becomes input to the Review!!!</a:t>
            </a:r>
            <a:endParaRPr lang="en-GB" sz="2000">
              <a:solidFill>
                <a:srgbClr val="0066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FC_top_nav_horizon_Master_small">
  <a:themeElements>
    <a:clrScheme name="STFC_top_nav_horizon_Master_smal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FC_top_nav_horizon_Master_small">
      <a:majorFont>
        <a:latin typeface="Lucida Sans"/>
        <a:ea typeface="ヒラギノ角ゴ Pro W3"/>
        <a:cs typeface=""/>
      </a:majorFont>
      <a:minorFont>
        <a:latin typeface="Lucida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STFC_top_nav_horizon_Master_smal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FC_top_nav_horizon_Master_smal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FC_top_nav_horizon_Master_smal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STFC_top_nav_horizon_Master_small</Template>
  <TotalTime>3366</TotalTime>
  <Words>449</Words>
  <Application>Microsoft Office PowerPoint</Application>
  <PresentationFormat>On-screen Show (4:3)</PresentationFormat>
  <Paragraphs>168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STFC_top_nav_horizon_Master_small</vt:lpstr>
      <vt:lpstr>Document</vt:lpstr>
      <vt:lpstr>Equation</vt:lpstr>
      <vt:lpstr> CB Meeting Introduction</vt:lpstr>
      <vt:lpstr> Annual Report</vt:lpstr>
      <vt:lpstr>Deliverables</vt:lpstr>
      <vt:lpstr>Milestones</vt:lpstr>
      <vt:lpstr> Publications</vt:lpstr>
      <vt:lpstr> Meetings this Year</vt:lpstr>
      <vt:lpstr> Plans for the last year</vt:lpstr>
      <vt:lpstr> ECFA Panel Report</vt:lpstr>
      <vt:lpstr> CERN Strategy Review</vt:lpstr>
      <vt:lpstr> EUROnu Future</vt:lpstr>
      <vt:lpstr> Agenda</vt:lpstr>
      <vt:lpstr>Slide 12</vt:lpstr>
      <vt:lpstr> CERN Strategy Review</vt:lpstr>
      <vt:lpstr> CERN Strategy Review</vt:lpstr>
      <vt:lpstr> CERN Strategy Review</vt:lpstr>
      <vt:lpstr> CERN Strategy Review</vt:lpstr>
      <vt:lpstr>Slide 17</vt:lpstr>
      <vt:lpstr> EUROnu Future</vt:lpstr>
      <vt:lpstr> EUROnu Future</vt:lpstr>
      <vt:lpstr> EUROnu Papers</vt:lpstr>
    </vt:vector>
  </TitlesOfParts>
  <Company>CCLRC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R&amp;D in PPD</dc:title>
  <dc:creator>Edgecock</dc:creator>
  <cp:lastModifiedBy>Edgecock</cp:lastModifiedBy>
  <cp:revision>164</cp:revision>
  <dcterms:created xsi:type="dcterms:W3CDTF">2007-09-13T13:10:01Z</dcterms:created>
  <dcterms:modified xsi:type="dcterms:W3CDTF">2011-10-06T15:07:20Z</dcterms:modified>
</cp:coreProperties>
</file>