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045" r:id="rId3"/>
    <p:sldId id="2047" r:id="rId4"/>
    <p:sldId id="2048" r:id="rId5"/>
    <p:sldId id="2049" r:id="rId6"/>
    <p:sldId id="2050" r:id="rId7"/>
    <p:sldId id="2051" r:id="rId8"/>
    <p:sldId id="2052" r:id="rId9"/>
    <p:sldId id="2053" r:id="rId10"/>
    <p:sldId id="2054" r:id="rId11"/>
    <p:sldId id="2058" r:id="rId12"/>
    <p:sldId id="2060" r:id="rId13"/>
    <p:sldId id="2061" r:id="rId14"/>
    <p:sldId id="2064" r:id="rId15"/>
    <p:sldId id="2062" r:id="rId16"/>
    <p:sldId id="2072" r:id="rId17"/>
    <p:sldId id="2073" r:id="rId18"/>
    <p:sldId id="2056" r:id="rId19"/>
    <p:sldId id="1891" r:id="rId20"/>
    <p:sldId id="206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269"/>
    <a:srgbClr val="1700FF"/>
    <a:srgbClr val="295DB6"/>
    <a:srgbClr val="F16268"/>
    <a:srgbClr val="0001A6"/>
    <a:srgbClr val="FF9300"/>
    <a:srgbClr val="FF40FF"/>
    <a:srgbClr val="FFFC00"/>
    <a:srgbClr val="FFD579"/>
    <a:srgbClr val="FF4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Meeting, 9 July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0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auOwBc1f3gjOnik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7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Observations on ALICE background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72" y="3832234"/>
            <a:ext cx="8230498" cy="163745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B2A46D5-EAAE-061E-5B14-47E6D8FC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6" y="5469691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</a:rPr>
              <a:t>Electron Cloud Meeting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9 July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6F731-1CC7-D294-A42D-C35887F68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step during ADJUST/SQUEEZE?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F8BFE-F5A5-39E4-27EB-F9B2630AE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Looking at the evolution over the year, it seems that the pressure rise at other times of the cycle conditioned faster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The pressure rise </a:t>
            </a:r>
            <a:r>
              <a:rPr lang="en-GB" dirty="0"/>
              <a:t>during adjust/squeeze becomes more apparent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3B1A6-D81E-AF0D-FE52-F65931738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2A2A8-9BDC-4DBE-F395-E1605EEF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24DB2-1B6C-E270-3B5F-31131A36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AC5255-FD25-2D72-922D-7BB48EEF7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498" y="1407452"/>
            <a:ext cx="8887915" cy="51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19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99ECE-632A-9721-BFA7-3607148DB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E47E6-B7E4-1D16-47E9-ED82A9500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CC45B-85D9-18F0-22D0-E49037216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Pressure difference for operational filling scheme with 4x36b and scrubbing scheme with 2x72b is a factor 2-3</a:t>
            </a:r>
          </a:p>
          <a:p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0F29C-73B7-4DA6-AE1B-421E357C1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4150D-919A-838D-6374-379A42D4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6E623-ADE7-74C3-B6F8-DD50B4ABA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 descr="A graph of different colored dots&#10;&#10;AI-generated content may be incorrect.">
            <a:extLst>
              <a:ext uri="{FF2B5EF4-FFF2-40B4-BE49-F238E27FC236}">
                <a16:creationId xmlns:a16="http://schemas.microsoft.com/office/drawing/2014/main" id="{C66FB1C3-9B1F-7CB9-9174-C8061EC56A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09"/>
          <a:stretch>
            <a:fillRect/>
          </a:stretch>
        </p:blipFill>
        <p:spPr>
          <a:xfrm>
            <a:off x="4771176" y="1348968"/>
            <a:ext cx="7226193" cy="5256000"/>
          </a:xfrm>
          <a:prstGeom prst="rect">
            <a:avLst/>
          </a:prstGeom>
        </p:spPr>
      </p:pic>
      <p:pic>
        <p:nvPicPr>
          <p:cNvPr id="11" name="Picture 10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61A715CB-D272-67F8-2752-785CD47AC6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53798" r="1069" b="35896"/>
          <a:stretch>
            <a:fillRect/>
          </a:stretch>
        </p:blipFill>
        <p:spPr>
          <a:xfrm>
            <a:off x="9964521" y="4265153"/>
            <a:ext cx="1773587" cy="528810"/>
          </a:xfrm>
          <a:prstGeom prst="rect">
            <a:avLst/>
          </a:prstGeom>
        </p:spPr>
      </p:pic>
      <p:pic>
        <p:nvPicPr>
          <p:cNvPr id="10" name="Picture 9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CBD9E46F-AC99-7882-39C0-538D369C97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669472" y="3385354"/>
            <a:ext cx="1068636" cy="4957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51949F-8990-895E-2736-EAE8CECD8E23}"/>
              </a:ext>
            </a:extLst>
          </p:cNvPr>
          <p:cNvSpPr txBox="1"/>
          <p:nvPr/>
        </p:nvSpPr>
        <p:spPr>
          <a:xfrm>
            <a:off x="5696155" y="1459137"/>
            <a:ext cx="2644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Scrubbing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21088C-AB58-3937-3917-2AAB09D6750B}"/>
              </a:ext>
            </a:extLst>
          </p:cNvPr>
          <p:cNvSpPr txBox="1"/>
          <p:nvPr/>
        </p:nvSpPr>
        <p:spPr>
          <a:xfrm>
            <a:off x="8026401" y="1459136"/>
            <a:ext cx="3772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22D98A-EF91-428C-D579-18B7190DAC81}"/>
              </a:ext>
            </a:extLst>
          </p:cNvPr>
          <p:cNvSpPr txBox="1"/>
          <p:nvPr/>
        </p:nvSpPr>
        <p:spPr>
          <a:xfrm>
            <a:off x="7300894" y="4568242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4x36b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4E68D1-86A6-ADEB-1B9B-4D39A2C6121A}"/>
              </a:ext>
            </a:extLst>
          </p:cNvPr>
          <p:cNvSpPr txBox="1"/>
          <p:nvPr/>
        </p:nvSpPr>
        <p:spPr>
          <a:xfrm>
            <a:off x="7148244" y="4288088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2x72b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019BCD-BD4E-3416-64EF-C90E140ED69E}"/>
              </a:ext>
            </a:extLst>
          </p:cNvPr>
          <p:cNvSpPr txBox="1"/>
          <p:nvPr/>
        </p:nvSpPr>
        <p:spPr>
          <a:xfrm>
            <a:off x="9605064" y="4951367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4x36b</a:t>
            </a:r>
          </a:p>
        </p:txBody>
      </p:sp>
    </p:spTree>
    <p:extLst>
      <p:ext uri="{BB962C8B-B14F-4D97-AF65-F5344CB8AC3E}">
        <p14:creationId xmlns:p14="http://schemas.microsoft.com/office/powerpoint/2010/main" val="3167887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753A3-4D3B-F878-3BB7-F66E5B2F8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E3C76-F584-B33E-109E-F9EA1D83C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C4D60-95CA-C3E3-BAEE-1346E5C9A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Pressure difference for operational filling scheme with 4x36b and scrubbing scheme with 2x72b is a factor 2-3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Pressure rise conditioned by more than an order of magnitude since the end of scrubbing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Pressure at injection, even with 4x72b, ≲ pressure at flat top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Scrubbing is not an effective mitigation</a:t>
            </a:r>
          </a:p>
          <a:p>
            <a:pPr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511DF-7437-0FCB-4671-13E0EDF37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86A2D-10D2-DFE0-C43A-5EF7EBD9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A2FE2-4B9F-BC02-2F8B-372D8D177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064968-EA72-6E4A-0B8C-42563ECF2D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089"/>
          <a:stretch>
            <a:fillRect/>
          </a:stretch>
        </p:blipFill>
        <p:spPr>
          <a:xfrm>
            <a:off x="4771177" y="1348968"/>
            <a:ext cx="7237210" cy="5256000"/>
          </a:xfrm>
          <a:prstGeom prst="rect">
            <a:avLst/>
          </a:prstGeom>
        </p:spPr>
      </p:pic>
      <p:pic>
        <p:nvPicPr>
          <p:cNvPr id="10" name="Picture 9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1DC25CDC-04A8-3D3C-E8EF-CA666CB2FA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53798" r="1069" b="35896"/>
          <a:stretch>
            <a:fillRect/>
          </a:stretch>
        </p:blipFill>
        <p:spPr>
          <a:xfrm>
            <a:off x="9964521" y="4265153"/>
            <a:ext cx="1773587" cy="528810"/>
          </a:xfrm>
          <a:prstGeom prst="rect">
            <a:avLst/>
          </a:prstGeom>
        </p:spPr>
      </p:pic>
      <p:pic>
        <p:nvPicPr>
          <p:cNvPr id="11" name="Picture 10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42CEC85C-36F4-E20B-9284-B11F88D96F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669472" y="3385354"/>
            <a:ext cx="1068636" cy="4957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C5A129-56D8-F1E4-2096-59A7884E829A}"/>
              </a:ext>
            </a:extLst>
          </p:cNvPr>
          <p:cNvSpPr txBox="1"/>
          <p:nvPr/>
        </p:nvSpPr>
        <p:spPr>
          <a:xfrm>
            <a:off x="7267843" y="4832648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4x36b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421C70-D88C-2581-C1B1-3F88053FE3E1}"/>
              </a:ext>
            </a:extLst>
          </p:cNvPr>
          <p:cNvSpPr txBox="1"/>
          <p:nvPr/>
        </p:nvSpPr>
        <p:spPr>
          <a:xfrm>
            <a:off x="7093159" y="4563511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2x72b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D754FD-9751-99A3-30F4-D2B6130E2428}"/>
              </a:ext>
            </a:extLst>
          </p:cNvPr>
          <p:cNvSpPr txBox="1"/>
          <p:nvPr/>
        </p:nvSpPr>
        <p:spPr>
          <a:xfrm>
            <a:off x="9638115" y="5039503"/>
            <a:ext cx="12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4x36b</a:t>
            </a:r>
          </a:p>
        </p:txBody>
      </p:sp>
    </p:spTree>
    <p:extLst>
      <p:ext uri="{BB962C8B-B14F-4D97-AF65-F5344CB8AC3E}">
        <p14:creationId xmlns:p14="http://schemas.microsoft.com/office/powerpoint/2010/main" val="109527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AB4BE-25A9-48D2-6EC6-EB7525F8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bunch length?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E9147-9B60-8C7F-7667-13F4C5202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individual fills, there is no apparent correlation between pressure steps and changes in the bunch length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D400A-9D19-1306-A3BF-7B95F4225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29719-3B66-DE68-4C74-39A070982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49460-94FE-9D5B-4C04-7CA9D84A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507205E-C396-EF26-33B6-7712BF069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50" y="1304419"/>
            <a:ext cx="5112000" cy="5206863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F7C71A0B-469A-F1F2-025D-E0B95D9E8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700" y="1304420"/>
            <a:ext cx="5112000" cy="5206863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5A2910EA-FDCD-06DF-5D5B-F45B7EDF5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7221" y="1304419"/>
            <a:ext cx="5112000" cy="520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0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0E84B-0E12-9BBF-BB6F-929CC7D0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bunch length?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CB5BF-092E-440E-F39E-16B46CBD2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“steady state” pressure may show a mild correlation with bunch length at start of flat top and adjust</a:t>
            </a:r>
          </a:p>
          <a:p>
            <a:pPr lvl="1"/>
            <a:r>
              <a:rPr lang="en-GB" dirty="0"/>
              <a:t>No apparent correlation observed at stable beams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7FB15-29D6-CE83-D378-FF160F372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E218D-6DC7-425F-18F5-775F2EB90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35695-F6F8-0023-FC69-CD64C733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graph with blue and green dots&#10;&#10;AI-generated content may be incorrect.">
            <a:extLst>
              <a:ext uri="{FF2B5EF4-FFF2-40B4-BE49-F238E27FC236}">
                <a16:creationId xmlns:a16="http://schemas.microsoft.com/office/drawing/2014/main" id="{32211305-836D-C3DB-22F9-7DB158C45B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7"/>
          <a:stretch>
            <a:fillRect/>
          </a:stretch>
        </p:blipFill>
        <p:spPr>
          <a:xfrm>
            <a:off x="406488" y="1886380"/>
            <a:ext cx="5695164" cy="4140200"/>
          </a:xfrm>
          <a:prstGeom prst="rect">
            <a:avLst/>
          </a:prstGeom>
        </p:spPr>
      </p:pic>
      <p:pic>
        <p:nvPicPr>
          <p:cNvPr id="10" name="Picture 9" descr="A graph with yellow dots&#10;&#10;AI-generated content may be incorrect.">
            <a:extLst>
              <a:ext uri="{FF2B5EF4-FFF2-40B4-BE49-F238E27FC236}">
                <a16:creationId xmlns:a16="http://schemas.microsoft.com/office/drawing/2014/main" id="{BF7FE99C-2EF9-D412-D8F4-1F118656E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611" y="1886380"/>
            <a:ext cx="57150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1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5943C-7D4D-7AD0-E479-CF14ED11A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separation bump?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7B230-09D7-594A-1802-86B936AB2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205755" cy="5384484"/>
          </a:xfrm>
        </p:spPr>
        <p:txBody>
          <a:bodyPr>
            <a:normAutofit/>
          </a:bodyPr>
          <a:lstStyle/>
          <a:p>
            <a:r>
              <a:rPr lang="en-GB" dirty="0"/>
              <a:t>During the ramp, a separation bump is put in place</a:t>
            </a: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Increases distance between the two beams in the horizontal plane in the ID800</a:t>
            </a:r>
          </a:p>
          <a:p>
            <a:pPr lvl="1"/>
            <a:r>
              <a:rPr lang="en-GB" dirty="0">
                <a:sym typeface="Wingdings" pitchFamily="2" charset="2"/>
              </a:rPr>
              <a:t>Corresponds to a roughly 1 mm shift of the beam positions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The bump is partially collapsed again during adjust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In some fills, the main pressure step occurs during the plateau of the corrector current</a:t>
            </a: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9B4DE-9223-3D31-0A56-CFCEB9520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8A45E-2AF5-63C9-3FBC-B58C82260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D66C7-2B9D-835E-6315-881125FC4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20" name="Picture 1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DFA4EA1-F556-AB7C-260F-78B17D45C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631" y="752698"/>
            <a:ext cx="7421506" cy="575447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4B72823-78CC-E96D-A08B-C4E8F3A5A45E}"/>
              </a:ext>
            </a:extLst>
          </p:cNvPr>
          <p:cNvSpPr/>
          <p:nvPr/>
        </p:nvSpPr>
        <p:spPr>
          <a:xfrm>
            <a:off x="7592842" y="848298"/>
            <a:ext cx="273201" cy="4230477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74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12D7E-0671-F039-F07C-9ED489C11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77156-993C-75F5-1FD4-490D6462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separation bump?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A4E35-852B-244C-A4BE-B9F213CF2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205755" cy="5384484"/>
          </a:xfrm>
        </p:spPr>
        <p:txBody>
          <a:bodyPr>
            <a:normAutofit/>
          </a:bodyPr>
          <a:lstStyle/>
          <a:p>
            <a:r>
              <a:rPr lang="en-GB" dirty="0"/>
              <a:t>During the ramp, a separation bump is put in place</a:t>
            </a: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Increases distance between the two beams in the horizontal plane in the ID800</a:t>
            </a:r>
          </a:p>
          <a:p>
            <a:pPr lvl="1"/>
            <a:r>
              <a:rPr lang="en-GB" dirty="0">
                <a:sym typeface="Wingdings" pitchFamily="2" charset="2"/>
              </a:rPr>
              <a:t>Corresponds to a roughly 1 mm shift of the beam positions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The bump is partially collapsed again during adjust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In some fills, the main pressure step occurs during the plateau of the corrector current</a:t>
            </a:r>
          </a:p>
          <a:p>
            <a:pPr lvl="1"/>
            <a:r>
              <a:rPr lang="en-GB" dirty="0">
                <a:sym typeface="Wingdings" pitchFamily="2" charset="2"/>
              </a:rPr>
              <a:t>…in others, during the ramp-down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D36FF-3D3E-E001-B380-A1F6B5E2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4B3B2-5575-C088-E901-96CF715B6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50D98-9289-6189-E84F-A836E6F9D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B5AAA096-DF90-56EF-FF6C-D18D92C04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631" y="763716"/>
            <a:ext cx="7421506" cy="57544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132AC26-9B23-525B-00C3-96AEA0FC2172}"/>
              </a:ext>
            </a:extLst>
          </p:cNvPr>
          <p:cNvSpPr/>
          <p:nvPr/>
        </p:nvSpPr>
        <p:spPr>
          <a:xfrm>
            <a:off x="8114783" y="859315"/>
            <a:ext cx="273201" cy="4230477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042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61526-5DE7-ACAF-5BDA-1701EF664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35DD0-BFA3-237D-936C-8FAE888A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separation bump?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0ED54-85FC-4FE3-5A56-AEC8E2439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4205755" cy="5384484"/>
          </a:xfrm>
        </p:spPr>
        <p:txBody>
          <a:bodyPr>
            <a:normAutofit/>
          </a:bodyPr>
          <a:lstStyle/>
          <a:p>
            <a:r>
              <a:rPr lang="en-GB" dirty="0"/>
              <a:t>During the ramp, a separation bump is put in place</a:t>
            </a: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Increases distance between the two beams in the horizontal plane in the ID800</a:t>
            </a:r>
          </a:p>
          <a:p>
            <a:pPr lvl="1"/>
            <a:r>
              <a:rPr lang="en-GB" dirty="0">
                <a:sym typeface="Wingdings" pitchFamily="2" charset="2"/>
              </a:rPr>
              <a:t>Corresponds to a roughly 1 mm shift of the beam positions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The bump is partially collapsed again during adjust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In some fills, the main pressure step occurs during the plateau of the corrector current</a:t>
            </a:r>
          </a:p>
          <a:p>
            <a:pPr lvl="1"/>
            <a:r>
              <a:rPr lang="en-GB" dirty="0">
                <a:sym typeface="Wingdings" pitchFamily="2" charset="2"/>
              </a:rPr>
              <a:t>…in others, during the ramp-down</a:t>
            </a:r>
          </a:p>
          <a:p>
            <a:pPr lvl="1"/>
            <a:r>
              <a:rPr lang="en-GB" dirty="0">
                <a:sym typeface="Wingdings" pitchFamily="2" charset="2"/>
              </a:rPr>
              <a:t>…or during the second plateau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044DA-80C1-39BD-80AE-3DB8EE184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DFC3E-47E1-C5AE-26FC-86461A264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16E5C-FD6D-7A1B-676C-F370F40E1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8110F11-4866-D210-E55E-4F5CBB0B2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631" y="763716"/>
            <a:ext cx="7421506" cy="57544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0552390-DC7D-9821-5A37-88AEDBC99A64}"/>
              </a:ext>
            </a:extLst>
          </p:cNvPr>
          <p:cNvSpPr/>
          <p:nvPr/>
        </p:nvSpPr>
        <p:spPr>
          <a:xfrm>
            <a:off x="8125800" y="859315"/>
            <a:ext cx="273201" cy="4230477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29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E8671-A9ED-3248-56A9-9A7800D2B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EF21A-F1A0-851E-36CB-E5CC0324E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Sudden pressure rise is observed at different parts of the cycle in different fills</a:t>
            </a:r>
          </a:p>
          <a:p>
            <a:pPr lvl="1"/>
            <a:r>
              <a:rPr lang="en-GB" dirty="0"/>
              <a:t>The pressure appears to condition at a different pace in different parts of the cycle</a:t>
            </a:r>
          </a:p>
          <a:p>
            <a:pPr lvl="1"/>
            <a:r>
              <a:rPr lang="en-GB" dirty="0"/>
              <a:t>In the latest fills, pressure rise after arrival at flat top is most apparent (TBC in coming fills)</a:t>
            </a:r>
          </a:p>
          <a:p>
            <a:pPr lvl="1"/>
            <a:endParaRPr lang="en-GB" dirty="0"/>
          </a:p>
          <a:p>
            <a:r>
              <a:rPr lang="en-GB" dirty="0"/>
              <a:t>Scrubbing at injection is not promising for mitigating the pressure rise at flat top</a:t>
            </a:r>
          </a:p>
          <a:p>
            <a:pPr lvl="1"/>
            <a:r>
              <a:rPr lang="en-GB" dirty="0"/>
              <a:t>The pressure rise at injection has decreased by &gt; an order of magnitude since the scrubbing run, and is not predicted to be higher than the pressure rise at flat top even with the full scrubbing beam</a:t>
            </a:r>
          </a:p>
          <a:p>
            <a:pPr lvl="1"/>
            <a:r>
              <a:rPr lang="en-GB" dirty="0"/>
              <a:t>The pressure rise at injection is not necessarily caused by the same mechanism as the one at flat top</a:t>
            </a:r>
          </a:p>
          <a:p>
            <a:pPr lvl="1"/>
            <a:endParaRPr lang="en-GB" dirty="0"/>
          </a:p>
          <a:p>
            <a:r>
              <a:rPr lang="en-GB" dirty="0"/>
              <a:t>To move forward, we need to try understand the source of the pressure rise at flat top</a:t>
            </a:r>
          </a:p>
          <a:p>
            <a:pPr lvl="1"/>
            <a:r>
              <a:rPr lang="en-GB" dirty="0"/>
              <a:t>No strong correlation observed with sudden changes in bunch length</a:t>
            </a:r>
          </a:p>
          <a:p>
            <a:pPr lvl="1"/>
            <a:r>
              <a:rPr lang="en-GB" dirty="0"/>
              <a:t>The separation of the beams is changed during the ramp and after the squeeze, but the pressure rise does not correlate with a specific moment in this procedure. More work is needed to exclude any impact.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00E0D-300C-4BC9-67D4-7C4A4CB30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A61FD-BEE2-763D-8885-7A2F8332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76415-ACFE-E270-AEB1-1E1687FC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6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F54D-B539-ACB9-1FDE-BA7CDF3E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A06A8-711E-847A-932E-8016930D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F5C6F-7677-65AB-1A68-D5FA6E2F3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800 mm two-beam chambers are known since Run 1 to be prone to electron cloud build-up</a:t>
            </a:r>
          </a:p>
          <a:p>
            <a:pPr lvl="1"/>
            <a:r>
              <a:rPr lang="en-GB" dirty="0"/>
              <a:t>See e.g. </a:t>
            </a:r>
            <a:r>
              <a:rPr lang="en-GB" dirty="0">
                <a:hlinkClick r:id="rId2" tooltip="https://cernbox.cern.ch/index.php/s/auOwBc1f3gjOnik"/>
              </a:rPr>
              <a:t>Gianni’s talk</a:t>
            </a:r>
            <a:r>
              <a:rPr lang="en-GB" dirty="0"/>
              <a:t> at LBS #24, 2012</a:t>
            </a:r>
          </a:p>
          <a:p>
            <a:pPr lvl="1"/>
            <a:r>
              <a:rPr lang="en-GB" dirty="0"/>
              <a:t>At that time the chamber was in pure </a:t>
            </a:r>
            <a:r>
              <a:rPr lang="en-GB" dirty="0" err="1"/>
              <a:t>StSt</a:t>
            </a:r>
            <a:endParaRPr lang="en-GB" dirty="0"/>
          </a:p>
          <a:p>
            <a:pPr lvl="1"/>
            <a:r>
              <a:rPr lang="en-GB" dirty="0"/>
              <a:t>NEG inserts were installed in LS1 to reduce SEY, desorption yield and to increase the local pumping speed</a:t>
            </a:r>
          </a:p>
          <a:p>
            <a:pPr lvl="1"/>
            <a:endParaRPr lang="en-GB" dirty="0"/>
          </a:p>
          <a:p>
            <a:r>
              <a:rPr lang="en-GB" dirty="0"/>
              <a:t>The observed dynamic pressure rise left and right of IP2 seems largely compatible with electron cloud</a:t>
            </a:r>
          </a:p>
          <a:p>
            <a:pPr lvl="1"/>
            <a:r>
              <a:rPr lang="en-GB" dirty="0"/>
              <a:t>Other sources, such as beam-induced heating, cannot be excluded</a:t>
            </a:r>
          </a:p>
          <a:p>
            <a:pPr lvl="1"/>
            <a:endParaRPr lang="en-GB" dirty="0"/>
          </a:p>
          <a:p>
            <a:r>
              <a:rPr lang="en-GB" dirty="0"/>
              <a:t>Some features are not well understood</a:t>
            </a:r>
          </a:p>
          <a:p>
            <a:pPr lvl="1"/>
            <a:r>
              <a:rPr lang="en-GB" dirty="0"/>
              <a:t>Increase in pressure between injection and stable beams, at different parts of the cycle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2A17C-5B12-6281-5E76-CF5A666A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8D0EF-AE04-C8EB-C819-8FA1FE77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65C53-FEB2-9049-640D-0049E76B0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2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46B89-3359-CC20-41D1-37FFE0173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Jump in reading?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84B0D-EA56-1EFB-1C98-8E5828C6C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5878358" cy="5384484"/>
          </a:xfrm>
        </p:spPr>
        <p:txBody>
          <a:bodyPr/>
          <a:lstStyle/>
          <a:p>
            <a:r>
              <a:rPr lang="en-GB" dirty="0"/>
              <a:t>At pressure values around 3e-10 mbar, a sudden step systematically occurs (on left and right)</a:t>
            </a:r>
          </a:p>
          <a:p>
            <a:pPr lvl="1"/>
            <a:r>
              <a:rPr lang="en-GB" dirty="0"/>
              <a:t>A systematic of this type of gauge?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AD08D-24BD-1B91-9FDE-051E85CF4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8E955-7A43-4B1B-99B8-231A100B2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04D16-6C52-F416-118C-A9316CF8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1E05249A-DF3B-C2AE-B93B-4B425907D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513" y="603895"/>
            <a:ext cx="5878359" cy="598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00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A0921-CD88-070E-536D-A9619E319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evolution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05919-5CD5-7C37-2664-26D9DDBB8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During the intensity ramp-up, the steps in number of bunches from 1200 </a:t>
            </a:r>
            <a:r>
              <a:rPr lang="en-GB" dirty="0">
                <a:sym typeface="Wingdings" pitchFamily="2" charset="2"/>
              </a:rPr>
              <a:t>to 1900 and 1900 to 2400 lead to clear steps in the dynamic pressure at injection</a:t>
            </a: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B0C57-9F54-EC88-AED8-99DA3A07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2EF8B-E8B3-5D09-AE2E-514DE99DC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5411D-9A19-1587-8A58-96556A05A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78029005-C6BB-C07F-A056-E1D5691641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90"/>
          <a:stretch>
            <a:fillRect/>
          </a:stretch>
        </p:blipFill>
        <p:spPr>
          <a:xfrm>
            <a:off x="4906382" y="1348968"/>
            <a:ext cx="7046919" cy="5130863"/>
          </a:xfrm>
          <a:prstGeom prst="rect">
            <a:avLst/>
          </a:prstGeom>
        </p:spPr>
      </p:pic>
      <p:pic>
        <p:nvPicPr>
          <p:cNvPr id="9" name="Picture 8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68B4BE27-BF39-24F9-ADE3-0097EC613C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121" t="8707" r="8943" b="81631"/>
          <a:stretch>
            <a:fillRect/>
          </a:stretch>
        </p:blipFill>
        <p:spPr>
          <a:xfrm>
            <a:off x="10669472" y="3305060"/>
            <a:ext cx="1068636" cy="495759"/>
          </a:xfrm>
          <a:prstGeom prst="rect">
            <a:avLst/>
          </a:prstGeom>
        </p:spPr>
      </p:pic>
      <p:pic>
        <p:nvPicPr>
          <p:cNvPr id="10" name="Picture 9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19E2E747-3DA8-F838-926C-1B29AAA43C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121" t="53798" r="1069" b="35896"/>
          <a:stretch>
            <a:fillRect/>
          </a:stretch>
        </p:blipFill>
        <p:spPr>
          <a:xfrm>
            <a:off x="9964521" y="5376231"/>
            <a:ext cx="1773587" cy="52881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997E46-D60C-687F-1A7B-EA2C2247A75E}"/>
              </a:ext>
            </a:extLst>
          </p:cNvPr>
          <p:cNvCxnSpPr>
            <a:cxnSpLocks/>
          </p:cNvCxnSpPr>
          <p:nvPr/>
        </p:nvCxnSpPr>
        <p:spPr>
          <a:xfrm>
            <a:off x="6345716" y="2820319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69E284-0D32-27FB-9E21-03A3E09EBBF9}"/>
              </a:ext>
            </a:extLst>
          </p:cNvPr>
          <p:cNvCxnSpPr>
            <a:cxnSpLocks/>
          </p:cNvCxnSpPr>
          <p:nvPr/>
        </p:nvCxnSpPr>
        <p:spPr>
          <a:xfrm>
            <a:off x="6323683" y="4170842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9D55608-39D8-9D00-C78D-0DD14CE477CE}"/>
              </a:ext>
            </a:extLst>
          </p:cNvPr>
          <p:cNvCxnSpPr>
            <a:cxnSpLocks/>
          </p:cNvCxnSpPr>
          <p:nvPr/>
        </p:nvCxnSpPr>
        <p:spPr>
          <a:xfrm>
            <a:off x="6905740" y="2638541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E54216-154B-AD13-01F9-CA3E53297207}"/>
              </a:ext>
            </a:extLst>
          </p:cNvPr>
          <p:cNvCxnSpPr>
            <a:cxnSpLocks/>
          </p:cNvCxnSpPr>
          <p:nvPr/>
        </p:nvCxnSpPr>
        <p:spPr>
          <a:xfrm>
            <a:off x="6883707" y="3989064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89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0130E-2184-EE48-EF30-A0B76009D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4A59A-07BF-F487-2CE1-4C5435AEE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evolution at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0326C-A2D3-8FEE-1EDE-28272D96A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During the intensity ramp-up, the steps in number of bunches from 1200 </a:t>
            </a:r>
            <a:r>
              <a:rPr lang="en-GB" dirty="0">
                <a:sym typeface="Wingdings" pitchFamily="2" charset="2"/>
              </a:rPr>
              <a:t>to 1900 and 1900 to 2400 lead to clear steps in the dynamic pressure at injection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…and the normalised pressure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Not just the intensity, the gap length matters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With fixed number of bunches, the conditioning of the pressure is evident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5729B-9C3D-0F75-DB30-7DD92F9C8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7C0E-F1D7-FFEA-D76B-EFB2A642C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E761F-88A4-D01D-273B-38FAB1B7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6739B4-999B-02AD-FEA7-05D4C23331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167"/>
          <a:stretch>
            <a:fillRect/>
          </a:stretch>
        </p:blipFill>
        <p:spPr>
          <a:xfrm>
            <a:off x="4906382" y="1348968"/>
            <a:ext cx="7057936" cy="5130862"/>
          </a:xfrm>
          <a:prstGeom prst="rect">
            <a:avLst/>
          </a:prstGeom>
        </p:spPr>
      </p:pic>
      <p:pic>
        <p:nvPicPr>
          <p:cNvPr id="7" name="Picture 6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7D5DE99D-7FDF-A2D5-C2FA-48E730095C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669472" y="3305060"/>
            <a:ext cx="1068636" cy="495759"/>
          </a:xfrm>
          <a:prstGeom prst="rect">
            <a:avLst/>
          </a:prstGeom>
        </p:spPr>
      </p:pic>
      <p:pic>
        <p:nvPicPr>
          <p:cNvPr id="9" name="Picture 8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B566C242-02BC-9E0D-7180-B864691AFD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54622" r="1069" b="35896"/>
          <a:stretch>
            <a:fillRect/>
          </a:stretch>
        </p:blipFill>
        <p:spPr>
          <a:xfrm>
            <a:off x="8435350" y="5407458"/>
            <a:ext cx="1773587" cy="48656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3889423-5F6F-7D24-9110-6C3E15AB9283}"/>
              </a:ext>
            </a:extLst>
          </p:cNvPr>
          <p:cNvCxnSpPr>
            <a:cxnSpLocks/>
          </p:cNvCxnSpPr>
          <p:nvPr/>
        </p:nvCxnSpPr>
        <p:spPr>
          <a:xfrm>
            <a:off x="6345716" y="2820319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819A8C-1449-E557-AEF1-88C8943709F1}"/>
              </a:ext>
            </a:extLst>
          </p:cNvPr>
          <p:cNvCxnSpPr>
            <a:cxnSpLocks/>
          </p:cNvCxnSpPr>
          <p:nvPr/>
        </p:nvCxnSpPr>
        <p:spPr>
          <a:xfrm>
            <a:off x="6323683" y="4170842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B3C3F7-956D-2EE6-D12F-D4DC9210E045}"/>
              </a:ext>
            </a:extLst>
          </p:cNvPr>
          <p:cNvCxnSpPr>
            <a:cxnSpLocks/>
          </p:cNvCxnSpPr>
          <p:nvPr/>
        </p:nvCxnSpPr>
        <p:spPr>
          <a:xfrm>
            <a:off x="6905740" y="2638541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3FC8D6-8E76-0B6E-1CEB-5404C1950B23}"/>
              </a:ext>
            </a:extLst>
          </p:cNvPr>
          <p:cNvCxnSpPr>
            <a:cxnSpLocks/>
          </p:cNvCxnSpPr>
          <p:nvPr/>
        </p:nvCxnSpPr>
        <p:spPr>
          <a:xfrm>
            <a:off x="6883707" y="3989064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38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31805-3C71-A506-5BBF-85C62231C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7BD1D-5DA3-1BAF-E9C0-3FDCC07A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evolution at stable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57414-3F51-3A73-52B4-C10CF5A6A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At the start of stable beams, a very large step </a:t>
            </a:r>
            <a:r>
              <a:rPr lang="en-GB" dirty="0">
                <a:sym typeface="Wingdings" pitchFamily="2" charset="2"/>
              </a:rPr>
              <a:t>in the dynamic pressure </a:t>
            </a:r>
            <a:r>
              <a:rPr lang="en-GB" dirty="0"/>
              <a:t>occurs when going from 1200 </a:t>
            </a:r>
            <a:r>
              <a:rPr lang="en-GB" dirty="0">
                <a:sym typeface="Wingdings" pitchFamily="2" charset="2"/>
              </a:rPr>
              <a:t>to 1900, while the last step is hardly visible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C8504-2023-A015-5C2F-4AA6703DB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0BD08-12D9-99BF-B84A-8D3512231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3E096-4513-CA1A-02F6-4BD1EDE7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46F491-5C0B-6191-6443-5CFADCBD26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167"/>
          <a:stretch>
            <a:fillRect/>
          </a:stretch>
        </p:blipFill>
        <p:spPr>
          <a:xfrm>
            <a:off x="4906382" y="1348968"/>
            <a:ext cx="7057936" cy="5130862"/>
          </a:xfrm>
          <a:prstGeom prst="rect">
            <a:avLst/>
          </a:prstGeom>
        </p:spPr>
      </p:pic>
      <p:pic>
        <p:nvPicPr>
          <p:cNvPr id="7" name="Picture 6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B3269890-DF6D-9C83-4385-D5B9772A44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669472" y="3305060"/>
            <a:ext cx="1068636" cy="495759"/>
          </a:xfrm>
          <a:prstGeom prst="rect">
            <a:avLst/>
          </a:prstGeom>
        </p:spPr>
      </p:pic>
      <p:pic>
        <p:nvPicPr>
          <p:cNvPr id="9" name="Picture 8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8C55E135-C71D-D7D4-DC5C-D97165AFDF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53798" r="1069" b="35896"/>
          <a:stretch>
            <a:fillRect/>
          </a:stretch>
        </p:blipFill>
        <p:spPr>
          <a:xfrm>
            <a:off x="9964521" y="5376231"/>
            <a:ext cx="1773587" cy="52881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D45CA7-4F65-B440-8AA8-0ECE17D9B45C}"/>
              </a:ext>
            </a:extLst>
          </p:cNvPr>
          <p:cNvCxnSpPr>
            <a:cxnSpLocks/>
          </p:cNvCxnSpPr>
          <p:nvPr/>
        </p:nvCxnSpPr>
        <p:spPr>
          <a:xfrm>
            <a:off x="6380936" y="2825828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761DF0-8408-5505-144C-6271B1A61092}"/>
              </a:ext>
            </a:extLst>
          </p:cNvPr>
          <p:cNvCxnSpPr>
            <a:cxnSpLocks/>
          </p:cNvCxnSpPr>
          <p:nvPr/>
        </p:nvCxnSpPr>
        <p:spPr>
          <a:xfrm>
            <a:off x="6353395" y="3914399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BCFC8F-3312-D216-2083-342FCA8540AC}"/>
              </a:ext>
            </a:extLst>
          </p:cNvPr>
          <p:cNvCxnSpPr>
            <a:cxnSpLocks/>
          </p:cNvCxnSpPr>
          <p:nvPr/>
        </p:nvCxnSpPr>
        <p:spPr>
          <a:xfrm>
            <a:off x="7012023" y="2644050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70B1AE-5871-C50D-28E9-BEEE0DB613A8}"/>
              </a:ext>
            </a:extLst>
          </p:cNvPr>
          <p:cNvCxnSpPr>
            <a:cxnSpLocks/>
          </p:cNvCxnSpPr>
          <p:nvPr/>
        </p:nvCxnSpPr>
        <p:spPr>
          <a:xfrm>
            <a:off x="7066523" y="3939132"/>
            <a:ext cx="275422" cy="3635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334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F02FB-A580-870B-CF94-A287C20C3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26DC-2857-6200-4259-FCA5CE3DD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evolution at stable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70234-BABE-DD83-76DB-F04292FF0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At the start of stable beams, a very large step </a:t>
            </a:r>
            <a:r>
              <a:rPr lang="en-GB" dirty="0">
                <a:sym typeface="Wingdings" pitchFamily="2" charset="2"/>
              </a:rPr>
              <a:t>in the dynamic pressure </a:t>
            </a:r>
            <a:r>
              <a:rPr lang="en-GB" dirty="0"/>
              <a:t>occurs when going from 1200 </a:t>
            </a:r>
            <a:r>
              <a:rPr lang="en-GB" dirty="0">
                <a:sym typeface="Wingdings" pitchFamily="2" charset="2"/>
              </a:rPr>
              <a:t>to 1900, while the last step is hardly visible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…again, the step occurs also in the normalised pressure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With fixed number of bunches, the conditioning of the pressure is evident, but slower than at injection</a:t>
            </a: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25451-6F1C-B969-35CC-E23D3D48F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71A9C-0F09-1512-0021-E27F229D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2B333-D8E2-D6C6-B0CD-93754C7A0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347904-4589-6EEE-E626-7918499DBF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90"/>
          <a:stretch>
            <a:fillRect/>
          </a:stretch>
        </p:blipFill>
        <p:spPr>
          <a:xfrm>
            <a:off x="4906383" y="1348968"/>
            <a:ext cx="7046918" cy="5130862"/>
          </a:xfrm>
          <a:prstGeom prst="rect">
            <a:avLst/>
          </a:prstGeom>
        </p:spPr>
      </p:pic>
      <p:pic>
        <p:nvPicPr>
          <p:cNvPr id="7" name="Picture 6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3E75B142-19C4-D0DB-3F29-B85CA6ADDE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669472" y="3305060"/>
            <a:ext cx="1068636" cy="495759"/>
          </a:xfrm>
          <a:prstGeom prst="rect">
            <a:avLst/>
          </a:prstGeom>
        </p:spPr>
      </p:pic>
      <p:pic>
        <p:nvPicPr>
          <p:cNvPr id="9" name="Picture 8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4BA9B9D0-BCC1-6C64-055A-971577D655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53798" r="1069" b="35896"/>
          <a:stretch>
            <a:fillRect/>
          </a:stretch>
        </p:blipFill>
        <p:spPr>
          <a:xfrm>
            <a:off x="9964521" y="5387248"/>
            <a:ext cx="1773587" cy="52881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8F3CBDF-85F8-B4D4-CE3D-EB1F202A11AA}"/>
              </a:ext>
            </a:extLst>
          </p:cNvPr>
          <p:cNvCxnSpPr>
            <a:cxnSpLocks/>
          </p:cNvCxnSpPr>
          <p:nvPr/>
        </p:nvCxnSpPr>
        <p:spPr>
          <a:xfrm>
            <a:off x="6766526" y="2880912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CD6C2C7-01E6-CB85-F8B4-C044425ED9FE}"/>
              </a:ext>
            </a:extLst>
          </p:cNvPr>
          <p:cNvCxnSpPr>
            <a:cxnSpLocks/>
          </p:cNvCxnSpPr>
          <p:nvPr/>
        </p:nvCxnSpPr>
        <p:spPr>
          <a:xfrm>
            <a:off x="6738985" y="3969483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4941D4-4B73-FF81-970D-114D37DF52F8}"/>
              </a:ext>
            </a:extLst>
          </p:cNvPr>
          <p:cNvCxnSpPr>
            <a:cxnSpLocks/>
          </p:cNvCxnSpPr>
          <p:nvPr/>
        </p:nvCxnSpPr>
        <p:spPr>
          <a:xfrm>
            <a:off x="7397613" y="2699134"/>
            <a:ext cx="275422" cy="3635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82ED76-6A79-0CA9-3449-147F55354D69}"/>
              </a:ext>
            </a:extLst>
          </p:cNvPr>
          <p:cNvCxnSpPr>
            <a:cxnSpLocks/>
          </p:cNvCxnSpPr>
          <p:nvPr/>
        </p:nvCxnSpPr>
        <p:spPr>
          <a:xfrm>
            <a:off x="7397613" y="4049300"/>
            <a:ext cx="275422" cy="3635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618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259B3-C848-506E-9CA0-7C759F765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C4B46-909C-8698-7722-B7433D040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Comparison: injection vs stable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DF2F-F13D-8817-1200-8AC56E845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For the first fills with full beam, the pressures at injection and stable beams are essentially equal</a:t>
            </a:r>
          </a:p>
          <a:p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5A5A9-3DD2-B34D-4087-178B2A81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ED008-2245-6F81-FDDD-D8F3A3B55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2E357-A036-661A-3D80-2D9FB144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D68334-F9B4-F914-09B1-D49B696B7D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158"/>
          <a:stretch>
            <a:fillRect/>
          </a:stretch>
        </p:blipFill>
        <p:spPr>
          <a:xfrm>
            <a:off x="4906383" y="1084448"/>
            <a:ext cx="7185489" cy="5395382"/>
          </a:xfrm>
          <a:prstGeom prst="rect">
            <a:avLst/>
          </a:prstGeom>
        </p:spPr>
      </p:pic>
      <p:pic>
        <p:nvPicPr>
          <p:cNvPr id="9" name="Picture 8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5D4DDF5D-9BAA-1420-1685-6B3C0B549E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724557" y="3238958"/>
            <a:ext cx="1068636" cy="4957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86E079-1D0E-B98C-AE42-75775751FA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813" t="55498" r="5342" b="35314"/>
          <a:stretch>
            <a:fillRect/>
          </a:stretch>
        </p:blipFill>
        <p:spPr>
          <a:xfrm>
            <a:off x="5882133" y="4153358"/>
            <a:ext cx="1444083" cy="49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59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54DC2-4137-2704-FF71-37A4BBE0D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32F4-8E88-744D-7432-C9087214D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Comparison: injection vs stable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B79D2-0E53-347E-F8BB-D2C669460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6" y="741680"/>
            <a:ext cx="4377770" cy="538448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For the first fills with full beam, the pressures at injection and stable beams are essentially equal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The pressure at injection seems to condition faster than the one at stable beams </a:t>
            </a: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28087-F5EB-EA40-0D65-E21EC22A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A88E3-1838-A819-04A5-A338787EB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599FD-06CA-F557-3CBE-8A593E78B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2E58D7-EB70-0CFF-A5ED-8940930CCB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074"/>
          <a:stretch>
            <a:fillRect/>
          </a:stretch>
        </p:blipFill>
        <p:spPr>
          <a:xfrm>
            <a:off x="4897330" y="1083430"/>
            <a:ext cx="7194542" cy="5396400"/>
          </a:xfrm>
          <a:prstGeom prst="rect">
            <a:avLst/>
          </a:prstGeom>
        </p:spPr>
      </p:pic>
      <p:pic>
        <p:nvPicPr>
          <p:cNvPr id="10" name="Picture 9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9759EAEA-368A-ABF4-210F-166D19CE22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121" t="8707" r="8943" b="81631"/>
          <a:stretch>
            <a:fillRect/>
          </a:stretch>
        </p:blipFill>
        <p:spPr>
          <a:xfrm>
            <a:off x="10724557" y="3238958"/>
            <a:ext cx="1068636" cy="4957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1A3F98-5201-DDF6-AC02-C22FC8C02F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8813" t="55498" r="5342" b="35314"/>
          <a:stretch>
            <a:fillRect/>
          </a:stretch>
        </p:blipFill>
        <p:spPr>
          <a:xfrm>
            <a:off x="7710933" y="5365214"/>
            <a:ext cx="1444083" cy="49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8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B879E-3CD2-4D79-B7FA-03BB6BEBE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step during ADJUST/SQUEEZE?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5F84F-9683-E5B0-7C67-DA14FD49C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Looking at individual fills, the largest step in pressure seems to occur at different stages of the cycle</a:t>
            </a:r>
          </a:p>
          <a:p>
            <a:pPr lvl="1"/>
            <a:r>
              <a:rPr lang="en-GB" dirty="0"/>
              <a:t>Usually, either during the ramp or during adjust/squeeze</a:t>
            </a:r>
          </a:p>
          <a:p>
            <a:pPr lvl="1"/>
            <a:r>
              <a:rPr lang="en-GB" dirty="0"/>
              <a:t>Are there different sources of pressure rise at different times in the cycle?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6A2CD-A59E-72C4-B785-7C00B50F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CBC8F-60F2-A9F8-50E8-FB69F3D58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D2C53-BF33-2A1B-DB32-6239747F8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DEE858-4A46-E3B9-9796-C4FBC5B7C1D9}"/>
              </a:ext>
            </a:extLst>
          </p:cNvPr>
          <p:cNvGrpSpPr/>
          <p:nvPr/>
        </p:nvGrpSpPr>
        <p:grpSpPr>
          <a:xfrm>
            <a:off x="6134241" y="2217487"/>
            <a:ext cx="5619720" cy="3818098"/>
            <a:chOff x="393404" y="900320"/>
            <a:chExt cx="5619720" cy="3818098"/>
          </a:xfrm>
        </p:grpSpPr>
        <p:pic>
          <p:nvPicPr>
            <p:cNvPr id="14" name="Picture 13" descr="A graph of a graph&#10;&#10;AI-generated content may be incorrect.">
              <a:extLst>
                <a:ext uri="{FF2B5EF4-FFF2-40B4-BE49-F238E27FC236}">
                  <a16:creationId xmlns:a16="http://schemas.microsoft.com/office/drawing/2014/main" id="{617B2EAC-80D1-7730-BE51-B05584828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34747"/>
            <a:stretch>
              <a:fillRect/>
            </a:stretch>
          </p:blipFill>
          <p:spPr>
            <a:xfrm>
              <a:off x="393405" y="900320"/>
              <a:ext cx="5619719" cy="3735054"/>
            </a:xfrm>
            <a:prstGeom prst="rect">
              <a:avLst/>
            </a:prstGeom>
          </p:spPr>
        </p:pic>
        <p:pic>
          <p:nvPicPr>
            <p:cNvPr id="15" name="Picture 14" descr="A graph of a graph&#10;&#10;AI-generated content may be incorrect.">
              <a:extLst>
                <a:ext uri="{FF2B5EF4-FFF2-40B4-BE49-F238E27FC236}">
                  <a16:creationId xmlns:a16="http://schemas.microsoft.com/office/drawing/2014/main" id="{86E1DE8E-B5D0-2E04-49BB-41CBFF379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6593"/>
            <a:stretch>
              <a:fillRect/>
            </a:stretch>
          </p:blipFill>
          <p:spPr>
            <a:xfrm>
              <a:off x="393404" y="2806222"/>
              <a:ext cx="5619719" cy="191219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B44F098-839F-51A0-20B4-9114962C3684}"/>
              </a:ext>
            </a:extLst>
          </p:cNvPr>
          <p:cNvGrpSpPr/>
          <p:nvPr/>
        </p:nvGrpSpPr>
        <p:grpSpPr>
          <a:xfrm>
            <a:off x="505830" y="2219098"/>
            <a:ext cx="5619720" cy="3791590"/>
            <a:chOff x="6268456" y="900320"/>
            <a:chExt cx="5619720" cy="3791590"/>
          </a:xfrm>
        </p:grpSpPr>
        <p:pic>
          <p:nvPicPr>
            <p:cNvPr id="12" name="Picture 11" descr="A graph of a graph&#10;&#10;AI-generated content may be incorrect.">
              <a:extLst>
                <a:ext uri="{FF2B5EF4-FFF2-40B4-BE49-F238E27FC236}">
                  <a16:creationId xmlns:a16="http://schemas.microsoft.com/office/drawing/2014/main" id="{F202C921-0D92-4027-CFFE-93F5155A2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37753"/>
            <a:stretch>
              <a:fillRect/>
            </a:stretch>
          </p:blipFill>
          <p:spPr>
            <a:xfrm>
              <a:off x="6268457" y="900320"/>
              <a:ext cx="5619719" cy="3563038"/>
            </a:xfrm>
            <a:prstGeom prst="rect">
              <a:avLst/>
            </a:prstGeom>
          </p:spPr>
        </p:pic>
        <p:pic>
          <p:nvPicPr>
            <p:cNvPr id="17" name="Picture 16" descr="A graph of a graph&#10;&#10;AI-generated content may be incorrect.">
              <a:extLst>
                <a:ext uri="{FF2B5EF4-FFF2-40B4-BE49-F238E27FC236}">
                  <a16:creationId xmlns:a16="http://schemas.microsoft.com/office/drawing/2014/main" id="{C78DBEB0-EA2D-8471-1CBE-6F94B3F55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6386"/>
            <a:stretch>
              <a:fillRect/>
            </a:stretch>
          </p:blipFill>
          <p:spPr>
            <a:xfrm>
              <a:off x="6268456" y="2767847"/>
              <a:ext cx="5619719" cy="1924063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78717EC-4FBA-3787-9E1A-E4466B10AD7D}"/>
              </a:ext>
            </a:extLst>
          </p:cNvPr>
          <p:cNvSpPr txBox="1"/>
          <p:nvPr/>
        </p:nvSpPr>
        <p:spPr>
          <a:xfrm>
            <a:off x="950614" y="2082297"/>
            <a:ext cx="4843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Fill 10685: 03.06.25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A01EA8-22EE-8DE2-BA68-2A69D49E04B2}"/>
              </a:ext>
            </a:extLst>
          </p:cNvPr>
          <p:cNvSpPr txBox="1"/>
          <p:nvPr/>
        </p:nvSpPr>
        <p:spPr>
          <a:xfrm>
            <a:off x="6619387" y="2082297"/>
            <a:ext cx="4843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Fill 10721: 15.06.25</a:t>
            </a:r>
          </a:p>
        </p:txBody>
      </p:sp>
    </p:spTree>
    <p:extLst>
      <p:ext uri="{BB962C8B-B14F-4D97-AF65-F5344CB8AC3E}">
        <p14:creationId xmlns:p14="http://schemas.microsoft.com/office/powerpoint/2010/main" val="1034459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98543</TotalTime>
  <Words>1241</Words>
  <Application>Microsoft Macintosh PowerPoint</Application>
  <PresentationFormat>Widescreen</PresentationFormat>
  <Paragraphs>191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Optima</vt:lpstr>
      <vt:lpstr>Wingdings</vt:lpstr>
      <vt:lpstr>Office Theme</vt:lpstr>
      <vt:lpstr>Observations on ALICE background</vt:lpstr>
      <vt:lpstr>Background</vt:lpstr>
      <vt:lpstr>Pressure evolution at injection</vt:lpstr>
      <vt:lpstr>Pressure evolution at injection</vt:lpstr>
      <vt:lpstr>Pressure evolution at stable beams</vt:lpstr>
      <vt:lpstr>Pressure evolution at stable beams</vt:lpstr>
      <vt:lpstr>Comparison: injection vs stable beams</vt:lpstr>
      <vt:lpstr>Comparison: injection vs stable beams</vt:lpstr>
      <vt:lpstr>Pressure step during ADJUST/SQUEEZE? </vt:lpstr>
      <vt:lpstr>Pressure step during ADJUST/SQUEEZE? </vt:lpstr>
      <vt:lpstr>Scrubbing at injection</vt:lpstr>
      <vt:lpstr>Scrubbing at injection</vt:lpstr>
      <vt:lpstr>Correlation with bunch length?</vt:lpstr>
      <vt:lpstr>Correlation with bunch length?</vt:lpstr>
      <vt:lpstr>Correlation with separation bump?</vt:lpstr>
      <vt:lpstr>Correlation with separation bump?</vt:lpstr>
      <vt:lpstr>Correlation with separation bump?</vt:lpstr>
      <vt:lpstr>Conclusions</vt:lpstr>
      <vt:lpstr>PowerPoint Presentation</vt:lpstr>
      <vt:lpstr>Jump in reading?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2052</cp:revision>
  <dcterms:created xsi:type="dcterms:W3CDTF">2017-07-07T12:54:19Z</dcterms:created>
  <dcterms:modified xsi:type="dcterms:W3CDTF">2025-07-09T12:58:06Z</dcterms:modified>
</cp:coreProperties>
</file>