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62" r:id="rId2"/>
    <p:sldId id="260" r:id="rId3"/>
    <p:sldId id="261" r:id="rId4"/>
    <p:sldId id="265" r:id="rId5"/>
    <p:sldId id="257" r:id="rId6"/>
    <p:sldId id="263" r:id="rId7"/>
    <p:sldId id="258" r:id="rId8"/>
    <p:sldId id="259" r:id="rId9"/>
    <p:sldId id="266" r:id="rId10"/>
    <p:sldId id="21467" r:id="rId11"/>
    <p:sldId id="267" r:id="rId12"/>
    <p:sldId id="268" r:id="rId13"/>
    <p:sldId id="269" r:id="rId14"/>
    <p:sldId id="21463" r:id="rId15"/>
    <p:sldId id="273" r:id="rId16"/>
    <p:sldId id="21456" r:id="rId17"/>
    <p:sldId id="21455" r:id="rId18"/>
    <p:sldId id="21459" r:id="rId19"/>
    <p:sldId id="21466" r:id="rId20"/>
    <p:sldId id="21461" r:id="rId21"/>
    <p:sldId id="21465" r:id="rId22"/>
    <p:sldId id="272" r:id="rId23"/>
    <p:sldId id="2056" r:id="rId2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4EF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7" autoAdjust="0"/>
    <p:restoredTop sz="94694"/>
  </p:normalViewPr>
  <p:slideViewPr>
    <p:cSldViewPr snapToGrid="0">
      <p:cViewPr varScale="1">
        <p:scale>
          <a:sx n="72" d="100"/>
          <a:sy n="72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2CB90-8FAA-4BCF-A338-9E2790526C34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BDF0-F41F-4E8A-B699-7922826238C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35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617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56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6177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9449B-0D73-01F8-AA28-79DFD098F5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8B50A-09E4-0ED8-6BAE-3F7C74487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EE5F3-EBC6-5D4B-BEF1-61048C1B5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974C9-98BD-3AE1-FA2D-351A9F073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BDBE9-B00C-AE89-2DD8-BE82435F4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4987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734C2-D3D4-7A29-54CF-31E7BE246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F36F3-B77E-1FC9-1CD1-0EF15E9F1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700BE-901A-9E76-B0DE-6E6214192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34B16-78A4-DD10-D403-09FCB73D1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797B36-4982-FB37-4D0D-C2A4E96A3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96495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53E36D-3A95-E0B1-D165-0F8A7137E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357571-6312-871D-9E07-67C85A0DB9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0DAAC-9653-D5A7-6D57-6A1F358D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26DDD-06D9-D1AF-4109-3AB24C2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C4EA8-9999-2C69-E63A-136AC1C5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2514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D22DA-B8EB-54EC-1CAC-197CC86EA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EF978-536D-E7B6-0961-AFF935065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E8E3A-8BE6-7C6A-2F43-3566CB64E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0D0F9-3385-8A22-84CE-8AF60DB4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CF3B7-E66D-85CE-2273-7F81E0E4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1702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73857-8C8B-7EBE-8014-356EA9997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432561-684A-BE3A-F76D-1A775811A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77D3D-900F-46CA-C045-5F710CCB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61611-6210-7F5C-128F-EDDF86B79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D87B5-5E36-C8B4-65D7-120AA5210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1913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EBF3C-ACFD-ED3D-330D-E033BD9D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A8DA5-CD27-155F-DE23-DB9389E381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E58B25-5C12-2231-AF58-8F51F8FE3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3AF0F-AE24-28F3-B25C-B34AECC0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EF79F-F4F3-E787-CDE8-D17BDD8A5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15066-D6DA-CE41-62FA-902EF1C80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5808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DB65-4AA1-74E5-A711-69DE444B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98344-6038-428E-86AB-86307B556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67DE0-7AE0-C9F3-46D6-6E88B6E0F7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E55A88-4BCD-349B-D8D4-37F629699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FBC6A0-C3E5-099F-2CAA-A9BAF16EB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C72991-407D-9422-9138-4C2F6C63A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7399FF-BE9F-EDD9-EAA5-30AD64075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FE020D-631A-6D90-0296-C7976A2A6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4379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99B17-DC41-08D5-DAA7-1EA70381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98CD-6CB7-B0C9-C8E0-832ADA20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B93F7-8ADA-8851-98A6-6EF2A275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E416C-3927-CEA5-F3D3-45E858DE9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3172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C17E12-869B-58F4-C92A-C1CE0BF3F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C6951A-3818-F82E-3604-B07C95B3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77EC5-EC3B-0560-834C-D99AC4414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81356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63D9F-4CD3-F1C9-8D7B-01193AAD9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8B0BD-8D6A-72D1-F086-429E8344F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20EB4-E553-2CA3-E642-9AC1A8FFE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B966B-9C76-5A88-AC72-0267687EA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24F10-1CB6-C2BA-02C4-40D7254F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66F2D-4D77-8296-A642-E4F1AD904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589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008FC-A111-C1AF-3D45-26422DFA0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2FBD9-082B-C5C9-F70D-1630E9DDE2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6CB094-DD22-5AC8-257D-A1921C520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0F882-E5B1-33B1-414A-C0D6BB72D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34217-805A-E59B-7419-AB18F5230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F778C1-97D9-0828-F1F1-E76BD916F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7115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1C24E6-DC82-3EAD-75CD-2E036DB52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E079F-B482-483A-D375-F4277DD79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4C9E9-0906-4325-3632-ED3B1101CA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20/11/2025</a:t>
            </a:r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569CC-18CE-A87B-E9E8-609F1B7814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Report of WG3 at ECFA 19-20 November 2025</a:t>
            </a:r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7751E-8B46-44C1-DC0D-B058FE575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2BE8EB-0FD4-EA40-9F67-27392C80B02A}" type="slidenum">
              <a:rPr lang="en-BE" smtClean="0"/>
              <a:t>‹N°›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8410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eb.infn.it/EURO-LAB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g"/><Relationship Id="rId3" Type="http://schemas.openxmlformats.org/officeDocument/2006/relationships/image" Target="../media/image10.emf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emf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9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hyperlink" Target="https://coldlab.lnf.infn.it/experiments/quax/" TargetMode="External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i.ch/impact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7" Type="http://schemas.openxmlformats.org/officeDocument/2006/relationships/image" Target="../media/image6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em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jp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99BC55F-E731-4406-B981-47065E1DD95F}"/>
              </a:ext>
            </a:extLst>
          </p:cNvPr>
          <p:cNvSpPr txBox="1"/>
          <p:nvPr/>
        </p:nvSpPr>
        <p:spPr>
          <a:xfrm>
            <a:off x="1020931" y="985166"/>
            <a:ext cx="10688716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1F1F0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ESG WG3</a:t>
            </a:r>
          </a:p>
          <a:p>
            <a:pPr algn="ctr"/>
            <a:r>
              <a:rPr lang="en-GB" sz="3200" b="1" dirty="0">
                <a:solidFill>
                  <a:srgbClr val="1F1F0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Role of national labs, </a:t>
            </a:r>
            <a:r>
              <a:rPr lang="en-GB" sz="3200" b="1" dirty="0">
                <a:solidFill>
                  <a:srgbClr val="1F1F0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3200" b="1" dirty="0">
                <a:solidFill>
                  <a:srgbClr val="1F1F0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trategy implementation</a:t>
            </a:r>
          </a:p>
          <a:p>
            <a:pPr algn="ctr"/>
            <a:r>
              <a:rPr lang="en-US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Toward the final recommendations </a:t>
            </a:r>
          </a:p>
          <a:p>
            <a:pPr algn="ctr"/>
            <a:r>
              <a:rPr lang="en-US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which will be presented and drafted for </a:t>
            </a:r>
            <a:r>
              <a:rPr lang="en-US" sz="28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Ascona</a:t>
            </a:r>
            <a:endParaRPr lang="en-US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C6B082-245E-4EA8-8439-6557E44DC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CBC0E3-3990-4415-B872-DFF5FA51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28E179-5B38-4B78-8F96-A603D9474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E25F14-541F-45B1-9F30-BF02020931F5}"/>
              </a:ext>
            </a:extLst>
          </p:cNvPr>
          <p:cNvSpPr txBox="1"/>
          <p:nvPr/>
        </p:nvSpPr>
        <p:spPr>
          <a:xfrm>
            <a:off x="242892" y="3429000"/>
            <a:ext cx="117540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Members </a:t>
            </a:r>
            <a:r>
              <a:rPr kumimoji="0" lang="de-DE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kumimoji="0" lang="de-DE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WG3 : </a:t>
            </a:r>
          </a:p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Jim Clarke (STFC 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Daresbury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Beate Heinemann (DESY), 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Jorgen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D’Hondt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Nikhef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Ulrich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Husemann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(DESY)</a:t>
            </a:r>
          </a:p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Klaus Kirch (PSI), Ben </a:t>
            </a:r>
            <a:r>
              <a:rPr kumimoji="0" lang="de-DE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Kilminster</a:t>
            </a:r>
            <a:r>
              <a:rPr kumimoji="0" lang="de-DE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(CH),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Achille Stocchi (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Thanks for all the important contribution from the directors </a:t>
            </a:r>
          </a:p>
          <a:p>
            <a:pPr marL="1803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large “national” laboratories LDG chaired by Mike Seidel</a:t>
            </a:r>
          </a:p>
        </p:txBody>
      </p:sp>
    </p:spTree>
    <p:extLst>
      <p:ext uri="{BB962C8B-B14F-4D97-AF65-F5344CB8AC3E}">
        <p14:creationId xmlns:p14="http://schemas.microsoft.com/office/powerpoint/2010/main" val="2821544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966DF2-A06A-4A52-99DD-26497F920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75CD1C-1B58-4587-9C21-D17EA8C63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C1866F-1A3F-4FB4-9733-C55ED199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9F497BA-E9D5-487E-8194-7068AB0A2892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Test Facilities </a:t>
            </a:r>
            <a:endParaRPr kumimoji="0" lang="en-US" sz="36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272EE88-3397-4D94-8668-5D7A95DBDDCB}"/>
              </a:ext>
            </a:extLst>
          </p:cNvPr>
          <p:cNvSpPr txBox="1"/>
          <p:nvPr/>
        </p:nvSpPr>
        <p:spPr>
          <a:xfrm>
            <a:off x="372862" y="1449734"/>
            <a:ext cx="1133678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(beams) facilities are  important for advancing all  detector R&amp;D.   The existence of these facilities is feeding also other disciplines in the LPPL</a:t>
            </a:r>
          </a:p>
          <a:p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that it exists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EURO-LABS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well working network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taking an overview and enabling role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https://web.infn.it/EURO-LABS/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)</a:t>
            </a:r>
          </a:p>
          <a:p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should strengthen the links and participation to EURO-LABS</a:t>
            </a:r>
          </a:p>
          <a:p>
            <a:pPr algn="just"/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 coordination between large labs is important to make sure that there are continuous resource for the test beam facilities as well as a continuous access. </a:t>
            </a:r>
          </a:p>
        </p:txBody>
      </p:sp>
    </p:spTree>
    <p:extLst>
      <p:ext uri="{BB962C8B-B14F-4D97-AF65-F5344CB8AC3E}">
        <p14:creationId xmlns:p14="http://schemas.microsoft.com/office/powerpoint/2010/main" val="1976411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AEE12-9315-6D36-CDF4-4035F2146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5E0EE8D-AC38-404F-9A1D-E8C1FB8EC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7051D683-47C5-4B46-980A-B26D0E69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5D3777B1-BC2F-4B5D-A7AE-2A22C33D8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8811F2B-AB2A-4FD1-9143-C8BEBB76C95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371246" y="328322"/>
            <a:ext cx="11449508" cy="6201355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AC2200FC-BFCB-4764-9582-C81DFACBE818}"/>
              </a:ext>
            </a:extLst>
          </p:cNvPr>
          <p:cNvSpPr txBox="1"/>
          <p:nvPr/>
        </p:nvSpPr>
        <p:spPr>
          <a:xfrm rot="20247635">
            <a:off x="1275082" y="2680617"/>
            <a:ext cx="94604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40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are ready to draft the </a:t>
            </a:r>
            <a:r>
              <a:rPr lang="en-ZA" sz="4000" dirty="0" err="1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recommandations</a:t>
            </a:r>
            <a:r>
              <a:rPr lang="en-ZA" sz="40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ZA" sz="40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to finalise the proposals in </a:t>
            </a:r>
            <a:r>
              <a:rPr lang="en-ZA" sz="4000" dirty="0" err="1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Ascona</a:t>
            </a:r>
            <a:endParaRPr lang="en-ZA" sz="40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31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F734F2-6368-49E9-A26E-FDE31FEC2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30FEAB-313E-4551-9065-BFADFB85B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584745-4736-495A-A35F-8307B8E3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5150CEA-87B3-40CA-87C4-DD0E1292933F}"/>
              </a:ext>
            </a:extLst>
          </p:cNvPr>
          <p:cNvSpPr txBox="1"/>
          <p:nvPr/>
        </p:nvSpPr>
        <p:spPr>
          <a:xfrm>
            <a:off x="1769815" y="1669003"/>
            <a:ext cx="8652369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Appendix</a:t>
            </a:r>
          </a:p>
          <a:p>
            <a:pPr algn="ctr"/>
            <a:r>
              <a:rPr lang="fr-FR" sz="6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algn="ctr"/>
            <a:r>
              <a:rPr lang="en-GB" sz="5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of the LDG strengths</a:t>
            </a:r>
            <a:endParaRPr lang="en-GB" sz="5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79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7195C8-87BF-4EA4-9629-A64D97F6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GB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3F02AE-0E3C-4743-977A-4E870F6EC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94E00-8038-41F5-8E9E-7DF22A4E5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5492" y="5962067"/>
            <a:ext cx="2743200" cy="365125"/>
          </a:xfrm>
        </p:spPr>
        <p:txBody>
          <a:bodyPr/>
          <a:lstStyle/>
          <a:p>
            <a:fld id="{3BE8C5AB-789E-493E-BD1F-55D391EAB941}" type="slidenum">
              <a:rPr lang="en-GB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</a:t>
            </a:fld>
            <a:endParaRPr lang="en-GB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BDC9C890-3869-486A-8751-B781AF4D71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79693" y="1792101"/>
            <a:ext cx="4304057" cy="2140897"/>
          </a:xfrm>
          <a:prstGeom prst="rect">
            <a:avLst/>
          </a:prstGeom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1BA5A817-1AB9-4B29-B3DE-C3930BB62E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545" y="710522"/>
            <a:ext cx="3544550" cy="2363260"/>
          </a:xfrm>
          <a:prstGeom prst="rect">
            <a:avLst/>
          </a:prstGeom>
        </p:spPr>
      </p:pic>
      <p:pic>
        <p:nvPicPr>
          <p:cNvPr id="18" name="Picture 14" descr="A large metal cylinder on a stand&#10;&#10;AI-generated content may be incorrect.">
            <a:extLst>
              <a:ext uri="{FF2B5EF4-FFF2-40B4-BE49-F238E27FC236}">
                <a16:creationId xmlns:a16="http://schemas.microsoft.com/office/drawing/2014/main" id="{0BFAFBBB-9A81-446F-8A67-2D57205F26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545" y="4406910"/>
            <a:ext cx="2865823" cy="1910368"/>
          </a:xfrm>
          <a:prstGeom prst="rect">
            <a:avLst/>
          </a:prstGeom>
        </p:spPr>
      </p:pic>
      <p:sp>
        <p:nvSpPr>
          <p:cNvPr id="19" name="TextBox 16">
            <a:extLst>
              <a:ext uri="{FF2B5EF4-FFF2-40B4-BE49-F238E27FC236}">
                <a16:creationId xmlns:a16="http://schemas.microsoft.com/office/drawing/2014/main" id="{48255D8F-D304-41F2-89FC-E669AEFE906C}"/>
              </a:ext>
            </a:extLst>
          </p:cNvPr>
          <p:cNvSpPr txBox="1"/>
          <p:nvPr/>
        </p:nvSpPr>
        <p:spPr>
          <a:xfrm>
            <a:off x="6662545" y="3068133"/>
            <a:ext cx="3882417" cy="1446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Superconducting</a:t>
            </a:r>
            <a:r>
              <a:rPr kumimoji="0" lang="en-GB" sz="16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RF Expertise and Facilities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SRF cavity rinsing and testing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Full cryomodule integration capability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 crab cavities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PIP-II</a:t>
            </a:r>
            <a:r>
              <a:rPr kumimoji="0" lang="en-GB" sz="12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cryomodules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baseline="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 cavities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Intense R&amp;D for advanced thin film SRF cavities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2" descr="Smiling man stood in front of large steel piece of lab equipment">
            <a:extLst>
              <a:ext uri="{FF2B5EF4-FFF2-40B4-BE49-F238E27FC236}">
                <a16:creationId xmlns:a16="http://schemas.microsoft.com/office/drawing/2014/main" id="{003157C7-35BC-494F-9874-00F65A15C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8368" y="4511105"/>
            <a:ext cx="2673802" cy="178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5">
            <a:extLst>
              <a:ext uri="{FF2B5EF4-FFF2-40B4-BE49-F238E27FC236}">
                <a16:creationId xmlns:a16="http://schemas.microsoft.com/office/drawing/2014/main" id="{FDA92956-EFD9-4FC4-8DD6-3061CB3EAA39}"/>
              </a:ext>
            </a:extLst>
          </p:cNvPr>
          <p:cNvSpPr txBox="1"/>
          <p:nvPr/>
        </p:nvSpPr>
        <p:spPr>
          <a:xfrm>
            <a:off x="7725442" y="782287"/>
            <a:ext cx="360585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Daresbury Laboratory</a:t>
            </a: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B76D6297-E9CA-44CD-8E35-1E4FA922232C}"/>
              </a:ext>
            </a:extLst>
          </p:cNvPr>
          <p:cNvSpPr txBox="1">
            <a:spLocks/>
          </p:cNvSpPr>
          <p:nvPr/>
        </p:nvSpPr>
        <p:spPr>
          <a:xfrm>
            <a:off x="339256" y="71334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of the LPPL strengths</a:t>
            </a:r>
            <a:endParaRPr lang="en-GB" sz="32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8D11530-8E54-4603-8A4C-D72ED32744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1031" r="66608" b="-1031"/>
          <a:stretch/>
        </p:blipFill>
        <p:spPr>
          <a:xfrm>
            <a:off x="72302" y="1567825"/>
            <a:ext cx="3241258" cy="153566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9605E5F-0F70-43E0-B414-AC302B357882}"/>
              </a:ext>
            </a:extLst>
          </p:cNvPr>
          <p:cNvSpPr txBox="1"/>
          <p:nvPr/>
        </p:nvSpPr>
        <p:spPr>
          <a:xfrm>
            <a:off x="113159" y="940014"/>
            <a:ext cx="290081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b="1" i="0" u="none" strike="noStrike" baseline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SupraTech</a:t>
            </a:r>
            <a:r>
              <a:rPr lang="en-GB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(S. </a:t>
            </a:r>
            <a:r>
              <a:rPr lang="en-GB" b="1" i="0" u="none" strike="noStrike" baseline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Bousson</a:t>
            </a:r>
            <a:r>
              <a:rPr lang="en-GB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bldg.) </a:t>
            </a:r>
          </a:p>
          <a:p>
            <a:pPr algn="ctr"/>
            <a:r>
              <a:rPr lang="en-GB" b="1" i="0" u="none" strike="noStrike" baseline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lang="en-GB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IN2P3)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C9307AD2-8307-4B15-9085-8E6439E76E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6" r="33627"/>
          <a:stretch/>
        </p:blipFill>
        <p:spPr>
          <a:xfrm>
            <a:off x="2950701" y="942144"/>
            <a:ext cx="2270069" cy="109215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15C2F695-02B7-419C-B3BC-47F6980FCD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1"/>
          <a:stretch/>
        </p:blipFill>
        <p:spPr>
          <a:xfrm>
            <a:off x="3072570" y="2034294"/>
            <a:ext cx="2148200" cy="1017786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71030100-16C6-4E07-B3F3-A6905278E9F0}"/>
              </a:ext>
            </a:extLst>
          </p:cNvPr>
          <p:cNvSpPr txBox="1"/>
          <p:nvPr/>
        </p:nvSpPr>
        <p:spPr>
          <a:xfrm>
            <a:off x="72303" y="3061469"/>
            <a:ext cx="514846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Preparation and validation of SRF cavities and cryomodules (cleanrooms, chemical etching, RF testing, cryogenic systems, and cryostats).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B4D4167-5296-4483-927E-676E2BB0888B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accelerator R&amp;D facilities</a:t>
            </a:r>
          </a:p>
        </p:txBody>
      </p:sp>
      <p:pic>
        <p:nvPicPr>
          <p:cNvPr id="21" name="Picture 2" descr="https://www.desy.de/aktuelles/@@viewBlob?id=401&amp;maxwidth=600&amp;attr=image&amp;ext=.jpg">
            <a:extLst>
              <a:ext uri="{FF2B5EF4-FFF2-40B4-BE49-F238E27FC236}">
                <a16:creationId xmlns:a16="http://schemas.microsoft.com/office/drawing/2014/main" id="{9189755B-B819-4285-BB81-FBB08E872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95" y="3679712"/>
            <a:ext cx="3842225" cy="256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3">
            <a:extLst>
              <a:ext uri="{FF2B5EF4-FFF2-40B4-BE49-F238E27FC236}">
                <a16:creationId xmlns:a16="http://schemas.microsoft.com/office/drawing/2014/main" id="{55B261FF-FA2A-4D7A-B933-F02AB1DBF77E}"/>
              </a:ext>
            </a:extLst>
          </p:cNvPr>
          <p:cNvSpPr txBox="1"/>
          <p:nvPr/>
        </p:nvSpPr>
        <p:spPr>
          <a:xfrm>
            <a:off x="1733063" y="5884402"/>
            <a:ext cx="458108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scale infrastructure SRF development and test</a:t>
            </a:r>
          </a:p>
        </p:txBody>
      </p:sp>
      <p:sp>
        <p:nvSpPr>
          <p:cNvPr id="24" name="TextBox 3">
            <a:extLst>
              <a:ext uri="{FF2B5EF4-FFF2-40B4-BE49-F238E27FC236}">
                <a16:creationId xmlns:a16="http://schemas.microsoft.com/office/drawing/2014/main" id="{38E0F604-CBCC-4528-9F0D-291D1D1D5750}"/>
              </a:ext>
            </a:extLst>
          </p:cNvPr>
          <p:cNvSpPr txBox="1"/>
          <p:nvPr/>
        </p:nvSpPr>
        <p:spPr>
          <a:xfrm>
            <a:off x="2102495" y="3679712"/>
            <a:ext cx="100914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DESY</a:t>
            </a:r>
          </a:p>
        </p:txBody>
      </p:sp>
    </p:spTree>
    <p:extLst>
      <p:ext uri="{BB962C8B-B14F-4D97-AF65-F5344CB8AC3E}">
        <p14:creationId xmlns:p14="http://schemas.microsoft.com/office/powerpoint/2010/main" val="3120014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77A841-0520-4C69-ACB2-47B404DE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CE186F-08D9-4DFC-A3C9-924F6D915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F6DF71-4758-42D5-A207-5C541251D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14</a:t>
            </a:fld>
            <a:endParaRPr lang="en-GB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FA2F52FF-B811-4365-93D3-22FD5C0E0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282" y="923171"/>
            <a:ext cx="8285017" cy="360096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BFD22BC2-1DE1-47EB-94B4-BD20002FE3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21" t="60287" r="2219" b="8127"/>
          <a:stretch/>
        </p:blipFill>
        <p:spPr>
          <a:xfrm>
            <a:off x="10852118" y="6116201"/>
            <a:ext cx="658483" cy="409954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6840CCC0-B11B-4435-837C-33BCDF73A8A5}"/>
              </a:ext>
            </a:extLst>
          </p:cNvPr>
          <p:cNvSpPr txBox="1"/>
          <p:nvPr/>
        </p:nvSpPr>
        <p:spPr>
          <a:xfrm>
            <a:off x="9767147" y="5830138"/>
            <a:ext cx="2436405" cy="2308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Diagnostic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development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platform [G]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EE637AA-AC4D-4857-B386-E37D620C643D}"/>
              </a:ext>
            </a:extLst>
          </p:cNvPr>
          <p:cNvSpPr txBox="1"/>
          <p:nvPr/>
        </p:nvSpPr>
        <p:spPr>
          <a:xfrm>
            <a:off x="3161078" y="5641811"/>
            <a:ext cx="2436405" cy="2308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Large SC magnets test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bench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[B]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A412B1E-C8B7-4200-9C3D-B03F85466E50}"/>
              </a:ext>
            </a:extLst>
          </p:cNvPr>
          <p:cNvSpPr txBox="1"/>
          <p:nvPr/>
        </p:nvSpPr>
        <p:spPr>
          <a:xfrm>
            <a:off x="5344250" y="5343669"/>
            <a:ext cx="2436405" cy="2308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Beam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dynamics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code suite simulation [A]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F2F9E20B-FB73-472F-9F45-3C38791B5B91}"/>
              </a:ext>
            </a:extLst>
          </p:cNvPr>
          <p:cNvSpPr txBox="1"/>
          <p:nvPr/>
        </p:nvSpPr>
        <p:spPr>
          <a:xfrm>
            <a:off x="7393882" y="5782699"/>
            <a:ext cx="2436405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Test station for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superconducting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RF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cryomodules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[E]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94CE5BE-7F2D-4760-AD3A-712477F01290}"/>
              </a:ext>
            </a:extLst>
          </p:cNvPr>
          <p:cNvSpPr/>
          <p:nvPr/>
        </p:nvSpPr>
        <p:spPr>
          <a:xfrm>
            <a:off x="2240542" y="931065"/>
            <a:ext cx="8265236" cy="3564000"/>
          </a:xfrm>
          <a:prstGeom prst="rect">
            <a:avLst/>
          </a:prstGeom>
          <a:noFill/>
          <a:ln w="85725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144000" tIns="108000" rIns="144000" bIns="14400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C8DD76EC-E2B6-4885-9D52-90D91951AD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027" y="2418688"/>
            <a:ext cx="1897904" cy="1423428"/>
          </a:xfrm>
          <a:prstGeom prst="rect">
            <a:avLst/>
          </a:prstGeom>
        </p:spPr>
      </p:pic>
      <p:grpSp>
        <p:nvGrpSpPr>
          <p:cNvPr id="45" name="Groupe 44">
            <a:extLst>
              <a:ext uri="{FF2B5EF4-FFF2-40B4-BE49-F238E27FC236}">
                <a16:creationId xmlns:a16="http://schemas.microsoft.com/office/drawing/2014/main" id="{45819E57-3FD8-43EE-A7BE-970764B98AB0}"/>
              </a:ext>
            </a:extLst>
          </p:cNvPr>
          <p:cNvGrpSpPr>
            <a:grpSpLocks noChangeAspect="1"/>
          </p:cNvGrpSpPr>
          <p:nvPr/>
        </p:nvGrpSpPr>
        <p:grpSpPr>
          <a:xfrm>
            <a:off x="9969323" y="4206240"/>
            <a:ext cx="2103561" cy="1865218"/>
            <a:chOff x="4021485" y="2012508"/>
            <a:chExt cx="4495854" cy="3789040"/>
          </a:xfrm>
        </p:grpSpPr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CEE9C6F1-A359-437D-A5F0-BCA53EE27C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010"/>
            <a:stretch/>
          </p:blipFill>
          <p:spPr>
            <a:xfrm>
              <a:off x="4021485" y="2012508"/>
              <a:ext cx="4495854" cy="3789040"/>
            </a:xfrm>
            <a:prstGeom prst="rect">
              <a:avLst/>
            </a:prstGeom>
          </p:spPr>
        </p:pic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7FA8F5C1-105A-4F4C-9C08-B9CC7027ED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8184" y="3478715"/>
              <a:ext cx="432047" cy="526350"/>
            </a:xfrm>
            <a:prstGeom prst="straightConnector1">
              <a:avLst/>
            </a:prstGeom>
            <a:noFill/>
            <a:ln w="19050" cap="flat" cmpd="sng" algn="ctr">
              <a:solidFill>
                <a:srgbClr val="FFCD31"/>
              </a:solidFill>
              <a:prstDash val="solid"/>
              <a:miter lim="800000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28CF5B6B-E4A6-4385-A5CE-565F2D0657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8028" y="3055593"/>
              <a:ext cx="415199" cy="490672"/>
            </a:xfrm>
            <a:prstGeom prst="straightConnector1">
              <a:avLst/>
            </a:prstGeom>
            <a:noFill/>
            <a:ln w="19050" cap="flat" cmpd="sng" algn="ctr">
              <a:solidFill>
                <a:srgbClr val="FFCD31"/>
              </a:solidFill>
              <a:prstDash val="solid"/>
              <a:miter lim="800000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58219059-69C8-4013-8283-46114791A6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27987" y="4797157"/>
              <a:ext cx="381899" cy="648067"/>
            </a:xfrm>
            <a:prstGeom prst="straightConnector1">
              <a:avLst/>
            </a:prstGeom>
            <a:noFill/>
            <a:ln w="19050" cap="flat" cmpd="sng" algn="ctr">
              <a:solidFill>
                <a:srgbClr val="FFCD31"/>
              </a:solidFill>
              <a:prstDash val="solid"/>
              <a:miter lim="800000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pic>
        <p:nvPicPr>
          <p:cNvPr id="50" name="Image 49">
            <a:extLst>
              <a:ext uri="{FF2B5EF4-FFF2-40B4-BE49-F238E27FC236}">
                <a16:creationId xmlns:a16="http://schemas.microsoft.com/office/drawing/2014/main" id="{C60A5B93-6C0F-4680-8C65-CFA4543540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570" y="4145120"/>
            <a:ext cx="2209423" cy="1406047"/>
          </a:xfrm>
          <a:prstGeom prst="rect">
            <a:avLst/>
          </a:prstGeom>
        </p:spPr>
      </p:pic>
      <p:grpSp>
        <p:nvGrpSpPr>
          <p:cNvPr id="52" name="Groupe 51">
            <a:extLst>
              <a:ext uri="{FF2B5EF4-FFF2-40B4-BE49-F238E27FC236}">
                <a16:creationId xmlns:a16="http://schemas.microsoft.com/office/drawing/2014/main" id="{F6706119-EB0A-4CD6-94DF-71B2B5CE2712}"/>
              </a:ext>
            </a:extLst>
          </p:cNvPr>
          <p:cNvGrpSpPr/>
          <p:nvPr/>
        </p:nvGrpSpPr>
        <p:grpSpPr>
          <a:xfrm>
            <a:off x="1510724" y="1027078"/>
            <a:ext cx="1066568" cy="1890205"/>
            <a:chOff x="6449005" y="63358"/>
            <a:chExt cx="2105096" cy="3832902"/>
          </a:xfrm>
        </p:grpSpPr>
        <p:pic>
          <p:nvPicPr>
            <p:cNvPr id="53" name="Picture 11">
              <a:extLst>
                <a:ext uri="{FF2B5EF4-FFF2-40B4-BE49-F238E27FC236}">
                  <a16:creationId xmlns:a16="http://schemas.microsoft.com/office/drawing/2014/main" id="{B63212E9-7B25-4827-8DC9-4D6883DA1B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49005" y="63358"/>
              <a:ext cx="2064034" cy="3258027"/>
            </a:xfrm>
            <a:prstGeom prst="rect">
              <a:avLst/>
            </a:prstGeom>
          </p:spPr>
        </p:pic>
        <p:sp>
          <p:nvSpPr>
            <p:cNvPr id="54" name="TextBox 35">
              <a:extLst>
                <a:ext uri="{FF2B5EF4-FFF2-40B4-BE49-F238E27FC236}">
                  <a16:creationId xmlns:a16="http://schemas.microsoft.com/office/drawing/2014/main" id="{E37664BD-8166-4700-B871-9C9E58DA1F32}"/>
                </a:ext>
              </a:extLst>
            </p:cNvPr>
            <p:cNvSpPr txBox="1"/>
            <p:nvPr/>
          </p:nvSpPr>
          <p:spPr>
            <a:xfrm>
              <a:off x="6542129" y="3290684"/>
              <a:ext cx="2011972" cy="605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88" i="1" kern="0" dirty="0">
                  <a:solidFill>
                    <a:srgbClr val="262626"/>
                  </a:solidFill>
                  <a:latin typeface="Arial"/>
                  <a:cs typeface="Arial"/>
                </a:rPr>
                <a:t>Pulsed Heat Pipe R&amp;D [D]</a:t>
              </a:r>
              <a:endParaRPr lang="fr-FR" sz="788" i="1" kern="0" dirty="0">
                <a:solidFill>
                  <a:srgbClr val="262626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55" name="Picture 2">
            <a:extLst>
              <a:ext uri="{FF2B5EF4-FFF2-40B4-BE49-F238E27FC236}">
                <a16:creationId xmlns:a16="http://schemas.microsoft.com/office/drawing/2014/main" id="{35B08F1F-6303-412E-89F6-F68598248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512" y="4334410"/>
            <a:ext cx="2017883" cy="103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C5F5E7BB-2623-4ABB-A1F0-E735E5DFD8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863" y="4290508"/>
            <a:ext cx="2209423" cy="1242864"/>
          </a:xfrm>
          <a:prstGeom prst="rect">
            <a:avLst/>
          </a:prstGeom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1ADB0858-4946-4203-9745-04B34BA68D65}"/>
              </a:ext>
            </a:extLst>
          </p:cNvPr>
          <p:cNvSpPr txBox="1"/>
          <p:nvPr/>
        </p:nvSpPr>
        <p:spPr>
          <a:xfrm>
            <a:off x="9851785" y="1910023"/>
            <a:ext cx="2229225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Clean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rooms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for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assembly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of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cavities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and cobot [F]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252A08D-0771-4F92-B5D6-EBDD44410B5F}"/>
              </a:ext>
            </a:extLst>
          </p:cNvPr>
          <p:cNvSpPr txBox="1"/>
          <p:nvPr/>
        </p:nvSpPr>
        <p:spPr>
          <a:xfrm>
            <a:off x="9868222" y="3897211"/>
            <a:ext cx="2436405" cy="2308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High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intensity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ion sources test </a:t>
            </a:r>
            <a:r>
              <a:rPr kumimoji="0" lang="fr-FR" sz="9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bench</a:t>
            </a:r>
            <a:r>
              <a:rPr kumimoji="0" lang="fr-FR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[A]</a:t>
            </a:r>
          </a:p>
        </p:txBody>
      </p:sp>
      <p:pic>
        <p:nvPicPr>
          <p:cNvPr id="59" name="Image 58">
            <a:extLst>
              <a:ext uri="{FF2B5EF4-FFF2-40B4-BE49-F238E27FC236}">
                <a16:creationId xmlns:a16="http://schemas.microsoft.com/office/drawing/2014/main" id="{7113FC57-262C-4E32-92D2-9303FA2EADC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9" t="11475" r="79744" b="63544"/>
          <a:stretch/>
        </p:blipFill>
        <p:spPr>
          <a:xfrm>
            <a:off x="110990" y="1102432"/>
            <a:ext cx="1248328" cy="1352800"/>
          </a:xfrm>
          <a:prstGeom prst="rect">
            <a:avLst/>
          </a:prstGeom>
        </p:spPr>
      </p:pic>
      <p:sp>
        <p:nvSpPr>
          <p:cNvPr id="60" name="ZoneTexte 59">
            <a:extLst>
              <a:ext uri="{FF2B5EF4-FFF2-40B4-BE49-F238E27FC236}">
                <a16:creationId xmlns:a16="http://schemas.microsoft.com/office/drawing/2014/main" id="{6A228273-7250-4D25-880F-278D923AE6C4}"/>
              </a:ext>
            </a:extLst>
          </p:cNvPr>
          <p:cNvSpPr txBox="1"/>
          <p:nvPr/>
        </p:nvSpPr>
        <p:spPr>
          <a:xfrm>
            <a:off x="-91019" y="2506887"/>
            <a:ext cx="18584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kern="0" dirty="0">
                <a:solidFill>
                  <a:srgbClr val="262626"/>
                </a:solidFill>
                <a:latin typeface="Arial"/>
                <a:cs typeface="Arial"/>
              </a:rPr>
              <a:t>Magnet winding workshop [H]</a:t>
            </a:r>
          </a:p>
        </p:txBody>
      </p:sp>
      <p:sp>
        <p:nvSpPr>
          <p:cNvPr id="61" name="Titre 1">
            <a:extLst>
              <a:ext uri="{FF2B5EF4-FFF2-40B4-BE49-F238E27FC236}">
                <a16:creationId xmlns:a16="http://schemas.microsoft.com/office/drawing/2014/main" id="{5FBBE120-7078-467F-8C21-E91FA703D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56" y="71334"/>
            <a:ext cx="11513488" cy="55954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200" b="1" i="0" u="none" strike="noStrike" baseline="0" dirty="0">
                <a:solidFill>
                  <a:srgbClr val="FF0000"/>
                </a:solidFill>
                <a:latin typeface="+mn-lt"/>
              </a:rPr>
              <a:t>Example of the LPPL</a:t>
            </a:r>
            <a:r>
              <a:rPr lang="en-GB" sz="3200" b="1" dirty="0">
                <a:solidFill>
                  <a:srgbClr val="FF0000"/>
                </a:solidFill>
                <a:latin typeface="+mn-lt"/>
              </a:rPr>
              <a:t> strengths</a:t>
            </a:r>
            <a:endParaRPr lang="en-GB" sz="3200" b="1" dirty="0">
              <a:latin typeface="+mn-lt"/>
            </a:endParaRPr>
          </a:p>
        </p:txBody>
      </p:sp>
      <p:pic>
        <p:nvPicPr>
          <p:cNvPr id="62" name="Image 61">
            <a:extLst>
              <a:ext uri="{FF2B5EF4-FFF2-40B4-BE49-F238E27FC236}">
                <a16:creationId xmlns:a16="http://schemas.microsoft.com/office/drawing/2014/main" id="{A6C565ED-F4E6-4F53-90D9-768064077EB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636" y="359782"/>
            <a:ext cx="2048374" cy="1534841"/>
          </a:xfrm>
          <a:prstGeom prst="rect">
            <a:avLst/>
          </a:prstGeom>
        </p:spPr>
      </p:pic>
      <p:sp>
        <p:nvSpPr>
          <p:cNvPr id="66" name="Titre 3">
            <a:extLst>
              <a:ext uri="{FF2B5EF4-FFF2-40B4-BE49-F238E27FC236}">
                <a16:creationId xmlns:a16="http://schemas.microsoft.com/office/drawing/2014/main" id="{C9E31163-B495-42D0-AA81-D56DD293C94B}"/>
              </a:ext>
            </a:extLst>
          </p:cNvPr>
          <p:cNvSpPr txBox="1">
            <a:spLocks/>
          </p:cNvSpPr>
          <p:nvPr/>
        </p:nvSpPr>
        <p:spPr bwMode="auto">
          <a:xfrm>
            <a:off x="2567031" y="799543"/>
            <a:ext cx="7592490" cy="2405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2500" lnSpcReduction="20000"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Synergium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 : Infrastructure for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cryogenic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,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magnetic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 and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accelerator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 Black"/>
                <a:cs typeface="Arial"/>
              </a:rPr>
              <a:t>developments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 Black"/>
              <a:cs typeface="Arial"/>
            </a:endParaRPr>
          </a:p>
        </p:txBody>
      </p:sp>
      <p:sp>
        <p:nvSpPr>
          <p:cNvPr id="67" name="TextBox 5">
            <a:extLst>
              <a:ext uri="{FF2B5EF4-FFF2-40B4-BE49-F238E27FC236}">
                <a16:creationId xmlns:a16="http://schemas.microsoft.com/office/drawing/2014/main" id="{DCF6142B-EC2B-4EE7-9707-D80E87101935}"/>
              </a:ext>
            </a:extLst>
          </p:cNvPr>
          <p:cNvSpPr txBox="1"/>
          <p:nvPr/>
        </p:nvSpPr>
        <p:spPr>
          <a:xfrm>
            <a:off x="9664117" y="124470"/>
            <a:ext cx="2408767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IRFU (CEA)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140DF2D7-9BFF-4A75-B7CD-10D3C38BDBE0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6BDE42CA-B5F0-4E88-8E86-4BC9A139E7A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311" b="29762"/>
          <a:stretch/>
        </p:blipFill>
        <p:spPr>
          <a:xfrm>
            <a:off x="110990" y="2908883"/>
            <a:ext cx="2248931" cy="1175705"/>
          </a:xfrm>
          <a:prstGeom prst="rect">
            <a:avLst/>
          </a:prstGeom>
        </p:spPr>
      </p:pic>
      <p:sp>
        <p:nvSpPr>
          <p:cNvPr id="65" name="ZoneTexte 64">
            <a:extLst>
              <a:ext uri="{FF2B5EF4-FFF2-40B4-BE49-F238E27FC236}">
                <a16:creationId xmlns:a16="http://schemas.microsoft.com/office/drawing/2014/main" id="{B4B81750-E9B6-4CB2-849D-7A7C1B6D1091}"/>
              </a:ext>
            </a:extLst>
          </p:cNvPr>
          <p:cNvSpPr txBox="1"/>
          <p:nvPr/>
        </p:nvSpPr>
        <p:spPr>
          <a:xfrm>
            <a:off x="64986" y="3816438"/>
            <a:ext cx="231623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i="1" kern="0" dirty="0">
                <a:solidFill>
                  <a:srgbClr val="262626"/>
                </a:solidFill>
                <a:latin typeface="Arial"/>
                <a:cs typeface="Arial"/>
              </a:rPr>
              <a:t>Quadrupole magnets for HL-LHC [H]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22455144-6DA8-4678-8733-FF4641815C3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63" y="4154343"/>
            <a:ext cx="2750795" cy="1547323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B7D79E45-D294-4CC9-945C-CC328FFA5FCC}"/>
              </a:ext>
            </a:extLst>
          </p:cNvPr>
          <p:cNvSpPr txBox="1"/>
          <p:nvPr/>
        </p:nvSpPr>
        <p:spPr>
          <a:xfrm>
            <a:off x="119984" y="5728865"/>
            <a:ext cx="310754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i="1" dirty="0"/>
              <a:t>Magnet assembly hall for HL-LHC  and FCC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33E6685E-C27D-40C9-9C1E-632DD88921A2}"/>
              </a:ext>
            </a:extLst>
          </p:cNvPr>
          <p:cNvSpPr txBox="1"/>
          <p:nvPr/>
        </p:nvSpPr>
        <p:spPr>
          <a:xfrm>
            <a:off x="132361" y="4159256"/>
            <a:ext cx="122695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/>
              <a:t>CIEMAT </a:t>
            </a:r>
          </a:p>
        </p:txBody>
      </p:sp>
    </p:spTree>
    <p:extLst>
      <p:ext uri="{BB962C8B-B14F-4D97-AF65-F5344CB8AC3E}">
        <p14:creationId xmlns:p14="http://schemas.microsoft.com/office/powerpoint/2010/main" val="1569596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935" y="1212608"/>
            <a:ext cx="3659970" cy="27495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56E18D-E73D-8AA6-5DF7-DEC786E54B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935" y="3285982"/>
            <a:ext cx="3659970" cy="2744975"/>
          </a:xfrm>
          <a:prstGeom prst="rect">
            <a:avLst/>
          </a:prstGeom>
          <a:ln w="28575"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A229B0-295A-B852-7B9F-EFB2ACA64309}"/>
              </a:ext>
            </a:extLst>
          </p:cNvPr>
          <p:cNvSpPr txBox="1"/>
          <p:nvPr/>
        </p:nvSpPr>
        <p:spPr>
          <a:xfrm>
            <a:off x="144708" y="5354762"/>
            <a:ext cx="3659198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CLARA</a:t>
            </a:r>
            <a:r>
              <a:rPr kumimoji="0" lang="en-GB" sz="16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 Accelerator Test Facility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Easy access to experiments in shielded hutch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Flexibility; supporting wide range of experiments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cs typeface="Arial" panose="020B0604020202020204" pitchFamily="34" charset="0"/>
              </a:rPr>
              <a:t>Open calls for competitive access to beamtime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Integration of high power laser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8D179A0D-8252-42DF-B2C1-8CF811F8A930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A51EB556-4866-49E0-9946-334B47B0DAE0}"/>
              </a:ext>
            </a:extLst>
          </p:cNvPr>
          <p:cNvSpPr txBox="1"/>
          <p:nvPr/>
        </p:nvSpPr>
        <p:spPr>
          <a:xfrm>
            <a:off x="166953" y="1224547"/>
            <a:ext cx="360585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Daresbury Laboratory</a:t>
            </a:r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14087AAB-C1AA-4AEE-BF8C-8760C3839316}"/>
              </a:ext>
            </a:extLst>
          </p:cNvPr>
          <p:cNvSpPr txBox="1">
            <a:spLocks/>
          </p:cNvSpPr>
          <p:nvPr/>
        </p:nvSpPr>
        <p:spPr>
          <a:xfrm>
            <a:off x="8233540" y="1668298"/>
            <a:ext cx="3895360" cy="338717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/>
              <a:t>LNF hosts 2 accelerator complexes</a:t>
            </a:r>
          </a:p>
          <a:p>
            <a:r>
              <a:rPr lang="en-US" b="1"/>
              <a:t>SPARC_LAB</a:t>
            </a:r>
            <a:r>
              <a:rPr lang="en-US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200 MeV photoinjector+TW Laser development of PWLA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Several photon’s beam lines</a:t>
            </a:r>
          </a:p>
          <a:p>
            <a:r>
              <a:rPr lang="en-US" b="1"/>
              <a:t>DAΦNE complex</a:t>
            </a:r>
            <a:r>
              <a:rPr lang="en-US"/>
              <a:t>:</a:t>
            </a:r>
            <a:endParaRPr lang="en-US" b="1"/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Φ-factory collider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Beam Test Facility e</a:t>
            </a:r>
            <a:r>
              <a:rPr lang="en-US" baseline="30000"/>
              <a:t>±</a:t>
            </a:r>
            <a:r>
              <a:rPr lang="en-US"/>
              <a:t> beams from the LINAC in 2 exp. halls</a:t>
            </a:r>
          </a:p>
          <a:p>
            <a:r>
              <a:rPr lang="en-US" b="1"/>
              <a:t>DAΦNE-light</a:t>
            </a:r>
            <a:r>
              <a:rPr lang="en-US"/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synchrotron light lab.  </a:t>
            </a:r>
          </a:p>
          <a:p>
            <a:pPr marL="698500" lvl="2" indent="0">
              <a:buFont typeface="Arial" panose="020B0604020202020204" pitchFamily="34" charset="0"/>
              <a:buNone/>
            </a:pPr>
            <a:r>
              <a:rPr lang="en-US"/>
              <a:t>5 beamlines from IR to X</a:t>
            </a:r>
            <a:endParaRPr lang="en-US" dirty="0"/>
          </a:p>
        </p:txBody>
      </p:sp>
      <p:grpSp>
        <p:nvGrpSpPr>
          <p:cNvPr id="22" name="Group 16">
            <a:extLst>
              <a:ext uri="{FF2B5EF4-FFF2-40B4-BE49-F238E27FC236}">
                <a16:creationId xmlns:a16="http://schemas.microsoft.com/office/drawing/2014/main" id="{56CD67D1-767C-4219-8F6A-E934FDB6AC5C}"/>
              </a:ext>
            </a:extLst>
          </p:cNvPr>
          <p:cNvGrpSpPr/>
          <p:nvPr/>
        </p:nvGrpSpPr>
        <p:grpSpPr>
          <a:xfrm>
            <a:off x="3966569" y="1673505"/>
            <a:ext cx="4579946" cy="3378324"/>
            <a:chOff x="1524000" y="1295400"/>
            <a:chExt cx="9942883" cy="5295900"/>
          </a:xfrm>
        </p:grpSpPr>
        <p:pic>
          <p:nvPicPr>
            <p:cNvPr id="23" name="Picture 2" descr="LNF00604">
              <a:extLst>
                <a:ext uri="{FF2B5EF4-FFF2-40B4-BE49-F238E27FC236}">
                  <a16:creationId xmlns:a16="http://schemas.microsoft.com/office/drawing/2014/main" id="{6A00D706-EA2A-479B-8D8F-0CE15635E5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24000" y="1295400"/>
              <a:ext cx="9144000" cy="529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6">
              <a:extLst>
                <a:ext uri="{FF2B5EF4-FFF2-40B4-BE49-F238E27FC236}">
                  <a16:creationId xmlns:a16="http://schemas.microsoft.com/office/drawing/2014/main" id="{DCBCFD28-C2BD-43D6-854F-8EA1333AF7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7389" y="4797153"/>
              <a:ext cx="1552801" cy="723711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FF99FF"/>
              </a:solidFill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it-IT" sz="1200" b="1" dirty="0">
                  <a:solidFill>
                    <a:srgbClr val="FFFF00"/>
                  </a:solidFill>
                  <a:latin typeface="Arial" charset="0"/>
                </a:rPr>
                <a:t>FLAME</a:t>
              </a:r>
            </a:p>
            <a:p>
              <a:pPr algn="ctr" eaLnBrk="1" hangingPunct="1"/>
              <a:r>
                <a:rPr lang="it-IT" sz="1200" b="1" dirty="0">
                  <a:solidFill>
                    <a:srgbClr val="FFFF00"/>
                  </a:solidFill>
                  <a:latin typeface="Arial" charset="0"/>
                </a:rPr>
                <a:t>LASER</a:t>
              </a:r>
            </a:p>
          </p:txBody>
        </p:sp>
        <p:sp>
          <p:nvSpPr>
            <p:cNvPr id="25" name="Text Box 12">
              <a:extLst>
                <a:ext uri="{FF2B5EF4-FFF2-40B4-BE49-F238E27FC236}">
                  <a16:creationId xmlns:a16="http://schemas.microsoft.com/office/drawing/2014/main" id="{BF242787-4E0A-4370-9A23-D0E22D289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9023" y="5085186"/>
              <a:ext cx="1541944" cy="723711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FF99FF"/>
              </a:solidFill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it-IT" sz="1200" b="1" dirty="0">
                  <a:solidFill>
                    <a:srgbClr val="FFFF00"/>
                  </a:solidFill>
                  <a:latin typeface="Arial" charset="0"/>
                </a:rPr>
                <a:t>SPARC</a:t>
              </a:r>
            </a:p>
            <a:p>
              <a:pPr algn="ctr" eaLnBrk="1" hangingPunct="1"/>
              <a:r>
                <a:rPr lang="it-IT" sz="1200" b="1" dirty="0">
                  <a:solidFill>
                    <a:srgbClr val="FFFF00"/>
                  </a:solidFill>
                  <a:latin typeface="Arial" charset="0"/>
                </a:rPr>
                <a:t>LINAC</a:t>
              </a:r>
            </a:p>
          </p:txBody>
        </p:sp>
        <p:cxnSp>
          <p:nvCxnSpPr>
            <p:cNvPr id="26" name="Straight Arrow Connector 5">
              <a:extLst>
                <a:ext uri="{FF2B5EF4-FFF2-40B4-BE49-F238E27FC236}">
                  <a16:creationId xmlns:a16="http://schemas.microsoft.com/office/drawing/2014/main" id="{A0C5A758-7353-469E-AB39-3359AAA96913}"/>
                </a:ext>
              </a:extLst>
            </p:cNvPr>
            <p:cNvCxnSpPr>
              <a:cxnSpLocks/>
            </p:cNvCxnSpPr>
            <p:nvPr/>
          </p:nvCxnSpPr>
          <p:spPr>
            <a:xfrm>
              <a:off x="6675516" y="5373216"/>
              <a:ext cx="415389" cy="105182"/>
            </a:xfrm>
            <a:prstGeom prst="straightConnector1">
              <a:avLst/>
            </a:prstGeom>
            <a:ln>
              <a:solidFill>
                <a:srgbClr val="FF99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6">
              <a:extLst>
                <a:ext uri="{FF2B5EF4-FFF2-40B4-BE49-F238E27FC236}">
                  <a16:creationId xmlns:a16="http://schemas.microsoft.com/office/drawing/2014/main" id="{04D4F25E-A164-4CD2-872E-9E35E2FFEC7F}"/>
                </a:ext>
              </a:extLst>
            </p:cNvPr>
            <p:cNvCxnSpPr/>
            <p:nvPr/>
          </p:nvCxnSpPr>
          <p:spPr>
            <a:xfrm flipH="1">
              <a:off x="7752184" y="5373216"/>
              <a:ext cx="648072" cy="216024"/>
            </a:xfrm>
            <a:prstGeom prst="straightConnector1">
              <a:avLst/>
            </a:prstGeom>
            <a:ln>
              <a:solidFill>
                <a:srgbClr val="FF99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 Box 8">
              <a:extLst>
                <a:ext uri="{FF2B5EF4-FFF2-40B4-BE49-F238E27FC236}">
                  <a16:creationId xmlns:a16="http://schemas.microsoft.com/office/drawing/2014/main" id="{6AE26368-462A-4123-A197-C0B2B8BBB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80376" y="2132856"/>
              <a:ext cx="1396199" cy="434227"/>
            </a:xfrm>
            <a:prstGeom prst="rect">
              <a:avLst/>
            </a:prstGeom>
            <a:solidFill>
              <a:srgbClr val="3333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it-IT" sz="1200" b="1">
                  <a:solidFill>
                    <a:srgbClr val="FFFF00"/>
                  </a:solidFill>
                </a:rPr>
                <a:t>LINAC</a:t>
              </a:r>
            </a:p>
          </p:txBody>
        </p:sp>
        <p:sp>
          <p:nvSpPr>
            <p:cNvPr id="29" name="Text Box 13">
              <a:extLst>
                <a:ext uri="{FF2B5EF4-FFF2-40B4-BE49-F238E27FC236}">
                  <a16:creationId xmlns:a16="http://schemas.microsoft.com/office/drawing/2014/main" id="{EFE98E20-EED0-476F-9B70-9A4773904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00258" y="4365103"/>
              <a:ext cx="3066625" cy="434227"/>
            </a:xfrm>
            <a:prstGeom prst="rect">
              <a:avLst/>
            </a:prstGeom>
            <a:solidFill>
              <a:srgbClr val="3333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it-IT" sz="1200" b="1" dirty="0" err="1">
                  <a:solidFill>
                    <a:srgbClr val="FFFF00"/>
                  </a:solidFill>
                </a:rPr>
                <a:t>BeamTestFacility</a:t>
              </a:r>
              <a:endParaRPr lang="it-IT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0" name="Text Box 15">
              <a:extLst>
                <a:ext uri="{FF2B5EF4-FFF2-40B4-BE49-F238E27FC236}">
                  <a16:creationId xmlns:a16="http://schemas.microsoft.com/office/drawing/2014/main" id="{FCF58EF6-0FDC-4023-A03C-15B6C0D71B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04114" y="1979548"/>
              <a:ext cx="2412376" cy="434227"/>
            </a:xfrm>
            <a:prstGeom prst="rect">
              <a:avLst/>
            </a:prstGeom>
            <a:solidFill>
              <a:srgbClr val="3333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it-IT" sz="1200" b="1">
                  <a:solidFill>
                    <a:srgbClr val="FFFF00"/>
                  </a:solidFill>
                </a:rPr>
                <a:t>DAΦNE-light</a:t>
              </a:r>
            </a:p>
          </p:txBody>
        </p:sp>
        <p:cxnSp>
          <p:nvCxnSpPr>
            <p:cNvPr id="31" name="Straight Arrow Connector 10">
              <a:extLst>
                <a:ext uri="{FF2B5EF4-FFF2-40B4-BE49-F238E27FC236}">
                  <a16:creationId xmlns:a16="http://schemas.microsoft.com/office/drawing/2014/main" id="{1C0ADE00-F68E-456F-9050-E91A4D202D75}"/>
                </a:ext>
              </a:extLst>
            </p:cNvPr>
            <p:cNvCxnSpPr/>
            <p:nvPr/>
          </p:nvCxnSpPr>
          <p:spPr>
            <a:xfrm flipH="1">
              <a:off x="7752184" y="2348880"/>
              <a:ext cx="144016" cy="504056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11">
              <a:extLst>
                <a:ext uri="{FF2B5EF4-FFF2-40B4-BE49-F238E27FC236}">
                  <a16:creationId xmlns:a16="http://schemas.microsoft.com/office/drawing/2014/main" id="{A5CE40C3-A3C1-44DF-8FF4-AC099F11E13A}"/>
                </a:ext>
              </a:extLst>
            </p:cNvPr>
            <p:cNvCxnSpPr/>
            <p:nvPr/>
          </p:nvCxnSpPr>
          <p:spPr>
            <a:xfrm flipH="1">
              <a:off x="9768408" y="2492896"/>
              <a:ext cx="144016" cy="864096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12">
              <a:extLst>
                <a:ext uri="{FF2B5EF4-FFF2-40B4-BE49-F238E27FC236}">
                  <a16:creationId xmlns:a16="http://schemas.microsoft.com/office/drawing/2014/main" id="{02451B01-4718-4CF2-A448-51FEF8321ED3}"/>
                </a:ext>
              </a:extLst>
            </p:cNvPr>
            <p:cNvCxnSpPr/>
            <p:nvPr/>
          </p:nvCxnSpPr>
          <p:spPr>
            <a:xfrm flipV="1">
              <a:off x="8796300" y="3861048"/>
              <a:ext cx="180020" cy="504056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13">
              <a:extLst>
                <a:ext uri="{FF2B5EF4-FFF2-40B4-BE49-F238E27FC236}">
                  <a16:creationId xmlns:a16="http://schemas.microsoft.com/office/drawing/2014/main" id="{7B77BD79-4EB1-4666-BF85-11B403E81958}"/>
                </a:ext>
              </a:extLst>
            </p:cNvPr>
            <p:cNvCxnSpPr/>
            <p:nvPr/>
          </p:nvCxnSpPr>
          <p:spPr>
            <a:xfrm flipV="1">
              <a:off x="6816080" y="3212976"/>
              <a:ext cx="1152128" cy="216024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7">
              <a:extLst>
                <a:ext uri="{FF2B5EF4-FFF2-40B4-BE49-F238E27FC236}">
                  <a16:creationId xmlns:a16="http://schemas.microsoft.com/office/drawing/2014/main" id="{6BA89088-8728-48D8-AB5E-9A7F18059D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79976" y="3140968"/>
              <a:ext cx="1591082" cy="434227"/>
            </a:xfrm>
            <a:prstGeom prst="rect">
              <a:avLst/>
            </a:prstGeom>
            <a:solidFill>
              <a:srgbClr val="3333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it-IT" sz="1200" b="1">
                  <a:solidFill>
                    <a:srgbClr val="FFFF00"/>
                  </a:solidFill>
                </a:rPr>
                <a:t>DAΦNE</a:t>
              </a:r>
            </a:p>
          </p:txBody>
        </p:sp>
        <p:sp>
          <p:nvSpPr>
            <p:cNvPr id="36" name="Text Box 6">
              <a:extLst>
                <a:ext uri="{FF2B5EF4-FFF2-40B4-BE49-F238E27FC236}">
                  <a16:creationId xmlns:a16="http://schemas.microsoft.com/office/drawing/2014/main" id="{975E55F5-64CA-4E81-B2E1-C936FF0F3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5914" y="5116543"/>
              <a:ext cx="2088731" cy="72371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99FF"/>
              </a:solidFill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200" b="1" dirty="0" err="1">
                  <a:solidFill>
                    <a:srgbClr val="FFFF00"/>
                  </a:solidFill>
                  <a:latin typeface="Arial" charset="0"/>
                </a:rPr>
                <a:t>EuPRAXIA</a:t>
              </a:r>
              <a:endParaRPr lang="it-IT" sz="1200" b="1" dirty="0">
                <a:solidFill>
                  <a:srgbClr val="FFFF00"/>
                </a:solidFill>
                <a:latin typeface="Arial" charset="0"/>
              </a:endParaRPr>
            </a:p>
            <a:p>
              <a:pPr algn="ctr" eaLnBrk="1" hangingPunct="1"/>
              <a:r>
                <a:rPr lang="it-IT" sz="1200" b="1" dirty="0">
                  <a:solidFill>
                    <a:srgbClr val="FFFF00"/>
                  </a:solidFill>
                  <a:latin typeface="Arial" charset="0"/>
                </a:rPr>
                <a:t>site</a:t>
              </a:r>
            </a:p>
          </p:txBody>
        </p:sp>
      </p:grpSp>
      <p:sp>
        <p:nvSpPr>
          <p:cNvPr id="37" name="TextBox 24">
            <a:extLst>
              <a:ext uri="{FF2B5EF4-FFF2-40B4-BE49-F238E27FC236}">
                <a16:creationId xmlns:a16="http://schemas.microsoft.com/office/drawing/2014/main" id="{A99C6451-ACE5-4E06-8160-BDD4EFFDA536}"/>
              </a:ext>
            </a:extLst>
          </p:cNvPr>
          <p:cNvSpPr txBox="1"/>
          <p:nvPr/>
        </p:nvSpPr>
        <p:spPr>
          <a:xfrm>
            <a:off x="3829280" y="5478161"/>
            <a:ext cx="4001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LNF is                         project headquarters </a:t>
            </a:r>
          </a:p>
        </p:txBody>
      </p:sp>
      <p:pic>
        <p:nvPicPr>
          <p:cNvPr id="38" name="Picture 23">
            <a:extLst>
              <a:ext uri="{FF2B5EF4-FFF2-40B4-BE49-F238E27FC236}">
                <a16:creationId xmlns:a16="http://schemas.microsoft.com/office/drawing/2014/main" id="{42CDA73A-CB4B-49DD-B71F-FA2045B6B8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720" y="5395202"/>
            <a:ext cx="1095021" cy="470466"/>
          </a:xfrm>
          <a:prstGeom prst="rect">
            <a:avLst/>
          </a:prstGeom>
        </p:spPr>
      </p:pic>
      <p:sp>
        <p:nvSpPr>
          <p:cNvPr id="40" name="TextBox 5">
            <a:extLst>
              <a:ext uri="{FF2B5EF4-FFF2-40B4-BE49-F238E27FC236}">
                <a16:creationId xmlns:a16="http://schemas.microsoft.com/office/drawing/2014/main" id="{3B2E067E-CD7D-4405-B0C5-64EC4E73F9EE}"/>
              </a:ext>
            </a:extLst>
          </p:cNvPr>
          <p:cNvSpPr txBox="1"/>
          <p:nvPr/>
        </p:nvSpPr>
        <p:spPr>
          <a:xfrm>
            <a:off x="5716236" y="1137803"/>
            <a:ext cx="383048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Laboratori</a:t>
            </a: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-16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Nazionali</a:t>
            </a: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Frascati (LNF)</a:t>
            </a:r>
          </a:p>
        </p:txBody>
      </p:sp>
      <p:pic>
        <p:nvPicPr>
          <p:cNvPr id="39" name="Picture 25" descr="A pink light with yellow arrows&#10;&#10;Description automatically generated with medium confidence">
            <a:extLst>
              <a:ext uri="{FF2B5EF4-FFF2-40B4-BE49-F238E27FC236}">
                <a16:creationId xmlns:a16="http://schemas.microsoft.com/office/drawing/2014/main" id="{07490F06-21F1-40F6-9AEB-3B20389168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193" y="4633415"/>
            <a:ext cx="1921660" cy="755491"/>
          </a:xfrm>
          <a:prstGeom prst="ellipse">
            <a:avLst/>
          </a:prstGeom>
          <a:ln>
            <a:solidFill>
              <a:schemeClr val="tx1"/>
            </a:solidFill>
          </a:ln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91018F2-1DE8-4582-9173-E8B2E32E3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8A64E83-8FC7-4D71-A328-C5C3D7183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EB447F-A3BD-49FD-A216-AE1BED48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15</a:t>
            </a:fld>
            <a:endParaRPr lang="en-GB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7A912AF-BB19-48D0-8C16-5DB24E31869A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</p:spTree>
    <p:extLst>
      <p:ext uri="{BB962C8B-B14F-4D97-AF65-F5344CB8AC3E}">
        <p14:creationId xmlns:p14="http://schemas.microsoft.com/office/powerpoint/2010/main" val="4219062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2778AED-7D15-4DC8-8265-5C572D511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9A73938-816A-4110-A160-C24B9D50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45503E-40A2-4A6D-96F0-8A1575BF8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006" y="1092017"/>
            <a:ext cx="3126729" cy="218822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C2565A6-90CB-43B4-9D41-CDD6255DBAC1}"/>
              </a:ext>
            </a:extLst>
          </p:cNvPr>
          <p:cNvSpPr txBox="1"/>
          <p:nvPr/>
        </p:nvSpPr>
        <p:spPr>
          <a:xfrm>
            <a:off x="1306193" y="2948869"/>
            <a:ext cx="3345542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sz="1400" dirty="0" err="1"/>
              <a:t>ThomX</a:t>
            </a:r>
            <a:r>
              <a:rPr lang="en-GB" sz="1400" dirty="0"/>
              <a:t> –home made accelerator : a compact X-ray source, combining a low-energy electron ring (50MeV) with a laser to produce high-intensity using inverse Compton scattering.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2856FAD-DA73-45E1-BE1C-1B4D96B9D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9" y="4244231"/>
            <a:ext cx="3413811" cy="14385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CD22B03-8A11-43C6-9321-F5CADF2A2C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5" t="18748" r="10442" b="16122"/>
          <a:stretch/>
        </p:blipFill>
        <p:spPr>
          <a:xfrm>
            <a:off x="3489820" y="4294953"/>
            <a:ext cx="3082954" cy="135763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DE9027E-A6BD-4AAE-8D35-B6DDA537B5D0}"/>
              </a:ext>
            </a:extLst>
          </p:cNvPr>
          <p:cNvSpPr txBox="1"/>
          <p:nvPr/>
        </p:nvSpPr>
        <p:spPr>
          <a:xfrm>
            <a:off x="16778" y="5721676"/>
            <a:ext cx="655599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PERLE is a multi-turn, energy  recovery </a:t>
            </a:r>
            <a:r>
              <a:rPr lang="en-GB" sz="1600" dirty="0" err="1"/>
              <a:t>linac</a:t>
            </a:r>
            <a:r>
              <a:rPr lang="en-GB" sz="1600" dirty="0"/>
              <a:t> (ERL) to demonstrate high-power, continuous-wave operation. (</a:t>
            </a:r>
            <a:r>
              <a:rPr lang="en-GB" sz="1600" dirty="0" err="1"/>
              <a:t>LHeC</a:t>
            </a:r>
            <a:r>
              <a:rPr lang="en-GB" sz="1600" dirty="0"/>
              <a:t>, FCC testbed). In construction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2DA86BC2-65B4-41E9-A065-3908380A7D38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CF0710-599D-4EA8-93F7-4B4981223BE9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pic>
        <p:nvPicPr>
          <p:cNvPr id="24" name="Picture 2" descr="https://images.squarespace-cdn.com/content/v1/56ebbc46746fb9377676109c/14b3cbf5-81f6-4bb6-b14d-060e7bf20546/DESY-MPL_FFWD_beamline02_credits_DESY-MThevenet.jpg">
            <a:extLst>
              <a:ext uri="{FF2B5EF4-FFF2-40B4-BE49-F238E27FC236}">
                <a16:creationId xmlns:a16="http://schemas.microsoft.com/office/drawing/2014/main" id="{3DBEC03E-D8C6-47BB-A303-2119C35F8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618" y="912538"/>
            <a:ext cx="4755182" cy="316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4">
            <a:extLst>
              <a:ext uri="{FF2B5EF4-FFF2-40B4-BE49-F238E27FC236}">
                <a16:creationId xmlns:a16="http://schemas.microsoft.com/office/drawing/2014/main" id="{C5938FD7-522F-4C00-985A-A040FA562865}"/>
              </a:ext>
            </a:extLst>
          </p:cNvPr>
          <p:cNvSpPr txBox="1"/>
          <p:nvPr/>
        </p:nvSpPr>
        <p:spPr>
          <a:xfrm>
            <a:off x="6756863" y="4123266"/>
            <a:ext cx="4689937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Very powerful infrastructure for the research of </a:t>
            </a:r>
            <a:br>
              <a:rPr lang="en-US" sz="1600" dirty="0"/>
            </a:br>
            <a:r>
              <a:rPr lang="en-US" sz="1600" dirty="0"/>
              <a:t>novel acceleration technologies, including beams,  Lasers etc., focused towards plasma based </a:t>
            </a:r>
            <a:br>
              <a:rPr lang="en-US" sz="1600" dirty="0"/>
            </a:br>
            <a:r>
              <a:rPr lang="en-US" sz="1600" dirty="0"/>
              <a:t>acceleration technologies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900A58D-DB35-4553-90CA-179E5C115DBB}"/>
              </a:ext>
            </a:extLst>
          </p:cNvPr>
          <p:cNvSpPr txBox="1"/>
          <p:nvPr/>
        </p:nvSpPr>
        <p:spPr>
          <a:xfrm>
            <a:off x="54836" y="1835777"/>
            <a:ext cx="16732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baseline="0" dirty="0" err="1">
                <a:latin typeface="Calibri" panose="020F0502020204030204" pitchFamily="34" charset="0"/>
              </a:rPr>
              <a:t>IJCLab</a:t>
            </a:r>
            <a:r>
              <a:rPr lang="en-GB" b="1" dirty="0">
                <a:latin typeface="Calibri" panose="020F0502020204030204" pitchFamily="34" charset="0"/>
              </a:rPr>
              <a:t>(</a:t>
            </a:r>
            <a:r>
              <a:rPr lang="en-GB" b="1" i="0" u="none" strike="noStrike" baseline="0" dirty="0">
                <a:latin typeface="Calibri" panose="020F0502020204030204" pitchFamily="34" charset="0"/>
              </a:rPr>
              <a:t>IN2P3)</a:t>
            </a:r>
            <a:endParaRPr lang="en-GB" b="1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3645DB7-21FB-4A76-B736-19C9BCB2D77D}"/>
              </a:ext>
            </a:extLst>
          </p:cNvPr>
          <p:cNvSpPr txBox="1"/>
          <p:nvPr/>
        </p:nvSpPr>
        <p:spPr>
          <a:xfrm>
            <a:off x="6683230" y="907351"/>
            <a:ext cx="14701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baseline="0" dirty="0">
                <a:latin typeface="Calibri" panose="020F0502020204030204" pitchFamily="34" charset="0"/>
              </a:rPr>
              <a:t>DESY</a:t>
            </a:r>
            <a:endParaRPr lang="en-GB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DE0DA2-97ED-426A-8E13-C28AA9F8B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47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>
            <a:extLst>
              <a:ext uri="{FF2B5EF4-FFF2-40B4-BE49-F238E27FC236}">
                <a16:creationId xmlns:a16="http://schemas.microsoft.com/office/drawing/2014/main" id="{8D179A0D-8252-42DF-B2C1-8CF811F8A930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34" name="Content Placeholder 20">
            <a:extLst>
              <a:ext uri="{FF2B5EF4-FFF2-40B4-BE49-F238E27FC236}">
                <a16:creationId xmlns:a16="http://schemas.microsoft.com/office/drawing/2014/main" id="{8B3669A9-C432-4E2A-8D0E-D49A7BF26484}"/>
              </a:ext>
            </a:extLst>
          </p:cNvPr>
          <p:cNvSpPr txBox="1">
            <a:spLocks/>
          </p:cNvSpPr>
          <p:nvPr/>
        </p:nvSpPr>
        <p:spPr>
          <a:xfrm>
            <a:off x="8347045" y="983514"/>
            <a:ext cx="3699546" cy="36814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900" b="1" dirty="0"/>
              <a:t>Fundamental physics experiments</a:t>
            </a:r>
          </a:p>
          <a:p>
            <a:r>
              <a:rPr lang="en-US" sz="1700" b="1" dirty="0"/>
              <a:t>Positron Annihilation into Dark Matter Experiment   PADME</a:t>
            </a:r>
            <a:r>
              <a:rPr lang="en-US" sz="1700" dirty="0"/>
              <a:t>@BTF </a:t>
            </a:r>
          </a:p>
          <a:p>
            <a:r>
              <a:rPr lang="en-GB" sz="1700" b="1" dirty="0" err="1"/>
              <a:t>Finuda</a:t>
            </a:r>
            <a:r>
              <a:rPr lang="en-GB" sz="1700" b="1" dirty="0"/>
              <a:t> magnet for Light Axion Search with </a:t>
            </a:r>
            <a:r>
              <a:rPr lang="en-GB" sz="1700" b="1" dirty="0" err="1"/>
              <a:t>Haloscope</a:t>
            </a:r>
            <a:r>
              <a:rPr lang="en-GB" sz="1700" b="1" dirty="0"/>
              <a:t> </a:t>
            </a:r>
            <a:endParaRPr lang="en-US" sz="1700" b="1" dirty="0"/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US" sz="1600" b="1" dirty="0"/>
              <a:t>FLASH</a:t>
            </a:r>
            <a:r>
              <a:rPr lang="en-US" sz="1600" dirty="0"/>
              <a:t> to </a:t>
            </a:r>
            <a:r>
              <a:rPr lang="en-GB" sz="1600" dirty="0"/>
              <a:t>probe the existence of cosmic axions of masses ~10</a:t>
            </a:r>
            <a:r>
              <a:rPr lang="en-GB" sz="1600" baseline="30000" dirty="0"/>
              <a:t>−6</a:t>
            </a:r>
            <a:r>
              <a:rPr lang="en-GB" sz="1600" dirty="0"/>
              <a:t> eV</a:t>
            </a:r>
            <a:endParaRPr lang="en-US" sz="1600" dirty="0"/>
          </a:p>
        </p:txBody>
      </p:sp>
      <p:pic>
        <p:nvPicPr>
          <p:cNvPr id="35" name="Immagine 49">
            <a:extLst>
              <a:ext uri="{FF2B5EF4-FFF2-40B4-BE49-F238E27FC236}">
                <a16:creationId xmlns:a16="http://schemas.microsoft.com/office/drawing/2014/main" id="{55627225-8D0D-4697-AA9A-CAEB138C33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1" t="10558" r="5915" b="590"/>
          <a:stretch>
            <a:fillRect/>
          </a:stretch>
        </p:blipFill>
        <p:spPr>
          <a:xfrm>
            <a:off x="8553436" y="3133829"/>
            <a:ext cx="2214998" cy="1808552"/>
          </a:xfrm>
          <a:prstGeom prst="rect">
            <a:avLst/>
          </a:prstGeom>
        </p:spPr>
      </p:pic>
      <p:grpSp>
        <p:nvGrpSpPr>
          <p:cNvPr id="38" name="Group 68">
            <a:extLst>
              <a:ext uri="{FF2B5EF4-FFF2-40B4-BE49-F238E27FC236}">
                <a16:creationId xmlns:a16="http://schemas.microsoft.com/office/drawing/2014/main" id="{4C3C6C98-1B20-4E70-87D7-5EB83DE2FFDE}"/>
              </a:ext>
            </a:extLst>
          </p:cNvPr>
          <p:cNvGrpSpPr/>
          <p:nvPr/>
        </p:nvGrpSpPr>
        <p:grpSpPr>
          <a:xfrm>
            <a:off x="9011777" y="5090173"/>
            <a:ext cx="1821312" cy="1142792"/>
            <a:chOff x="1905147" y="4019124"/>
            <a:chExt cx="2127053" cy="1461799"/>
          </a:xfrm>
        </p:grpSpPr>
        <p:pic>
          <p:nvPicPr>
            <p:cNvPr id="39" name="object 18">
              <a:extLst>
                <a:ext uri="{FF2B5EF4-FFF2-40B4-BE49-F238E27FC236}">
                  <a16:creationId xmlns:a16="http://schemas.microsoft.com/office/drawing/2014/main" id="{F4FA1961-AA02-4C7C-B372-0647DF37DBCF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1905147" y="4019124"/>
              <a:ext cx="1032144" cy="615732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  <p:pic>
          <p:nvPicPr>
            <p:cNvPr id="40" name="object 19">
              <a:extLst>
                <a:ext uri="{FF2B5EF4-FFF2-40B4-BE49-F238E27FC236}">
                  <a16:creationId xmlns:a16="http://schemas.microsoft.com/office/drawing/2014/main" id="{09CC3713-C0A7-427F-9635-F8AB7D9FA93A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2981314" y="4029104"/>
              <a:ext cx="1050886" cy="615732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  <p:pic>
          <p:nvPicPr>
            <p:cNvPr id="41" name="object 20">
              <a:extLst>
                <a:ext uri="{FF2B5EF4-FFF2-40B4-BE49-F238E27FC236}">
                  <a16:creationId xmlns:a16="http://schemas.microsoft.com/office/drawing/2014/main" id="{4E9DBB0E-6C4C-46C3-AC70-43C4C5A99188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1931299" y="4665760"/>
              <a:ext cx="632668" cy="815163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  <p:pic>
          <p:nvPicPr>
            <p:cNvPr id="42" name="object 21">
              <a:extLst>
                <a:ext uri="{FF2B5EF4-FFF2-40B4-BE49-F238E27FC236}">
                  <a16:creationId xmlns:a16="http://schemas.microsoft.com/office/drawing/2014/main" id="{AEA0058E-5F15-4000-A9C0-C4C9E1610877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2638937" y="4716762"/>
              <a:ext cx="632668" cy="615732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  <p:pic>
          <p:nvPicPr>
            <p:cNvPr id="43" name="object 23">
              <a:extLst>
                <a:ext uri="{FF2B5EF4-FFF2-40B4-BE49-F238E27FC236}">
                  <a16:creationId xmlns:a16="http://schemas.microsoft.com/office/drawing/2014/main" id="{A52C9047-3640-4321-8B3A-8FDE449C0829}"/>
                </a:ext>
              </a:extLst>
            </p:cNvPr>
            <p:cNvPicPr/>
            <p:nvPr/>
          </p:nvPicPr>
          <p:blipFill>
            <a:blip r:embed="rId8"/>
            <a:stretch/>
          </p:blipFill>
          <p:spPr>
            <a:xfrm>
              <a:off x="3207313" y="4718724"/>
              <a:ext cx="818349" cy="696376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</p:grpSp>
      <p:pic>
        <p:nvPicPr>
          <p:cNvPr id="44" name="Picture 2">
            <a:extLst>
              <a:ext uri="{FF2B5EF4-FFF2-40B4-BE49-F238E27FC236}">
                <a16:creationId xmlns:a16="http://schemas.microsoft.com/office/drawing/2014/main" id="{BBB3E0C6-8D64-4761-A660-AA6E2913E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31284" y="3129826"/>
            <a:ext cx="677693" cy="1175284"/>
          </a:xfrm>
          <a:prstGeom prst="ellips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>
            <a:extLst>
              <a:ext uri="{FF2B5EF4-FFF2-40B4-BE49-F238E27FC236}">
                <a16:creationId xmlns:a16="http://schemas.microsoft.com/office/drawing/2014/main" id="{D200CEFE-BB47-4B94-985E-CE2ED9F358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68500" y="4850065"/>
            <a:ext cx="1280309" cy="941298"/>
          </a:xfrm>
          <a:prstGeom prst="ellipse">
            <a:avLst/>
          </a:prstGeom>
          <a:ln w="952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F6BA6C1-5AA2-45AF-A18B-C3A574F443C5}"/>
              </a:ext>
            </a:extLst>
          </p:cNvPr>
          <p:cNvSpPr txBox="1"/>
          <p:nvPr/>
        </p:nvSpPr>
        <p:spPr>
          <a:xfrm>
            <a:off x="10898990" y="4314898"/>
            <a:ext cx="78183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hlinkClick r:id="rId11"/>
              </a:rPr>
              <a:t>QUAX</a:t>
            </a:r>
            <a:endParaRPr lang="en-GB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77C55E-4567-414A-B3EC-18F5FE2ED7CB}"/>
              </a:ext>
            </a:extLst>
          </p:cNvPr>
          <p:cNvSpPr txBox="1"/>
          <p:nvPr/>
        </p:nvSpPr>
        <p:spPr>
          <a:xfrm>
            <a:off x="10872147" y="5846120"/>
            <a:ext cx="96330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PADME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7D029BB-2007-4E89-B804-EBA29BCB6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B4ED41-A696-4CAB-867F-DEA0EFD07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17</a:t>
            </a:fld>
            <a:endParaRPr lang="en-GB"/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32D66294-B839-497A-87A9-7C6C4EE6A679}"/>
              </a:ext>
            </a:extLst>
          </p:cNvPr>
          <p:cNvSpPr txBox="1"/>
          <p:nvPr/>
        </p:nvSpPr>
        <p:spPr>
          <a:xfrm>
            <a:off x="9643353" y="522775"/>
            <a:ext cx="67769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LNF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11471D3-76CC-485F-A66B-80A957FD0A7F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pic>
        <p:nvPicPr>
          <p:cNvPr id="23" name="Picture 2" descr="DESY News: All ALPS magnets installed in the tunnel - Deutsches  Elektronen-Synchrotron DESY">
            <a:extLst>
              <a:ext uri="{FF2B5EF4-FFF2-40B4-BE49-F238E27FC236}">
                <a16:creationId xmlns:a16="http://schemas.microsoft.com/office/drawing/2014/main" id="{4A34FCCC-9842-4295-8770-CCFBF789A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7" y="1387402"/>
            <a:ext cx="4706923" cy="3134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3">
            <a:extLst>
              <a:ext uri="{FF2B5EF4-FFF2-40B4-BE49-F238E27FC236}">
                <a16:creationId xmlns:a16="http://schemas.microsoft.com/office/drawing/2014/main" id="{02771373-9B42-4E03-A0BE-17CA2D0C16C7}"/>
              </a:ext>
            </a:extLst>
          </p:cNvPr>
          <p:cNvSpPr txBox="1"/>
          <p:nvPr/>
        </p:nvSpPr>
        <p:spPr>
          <a:xfrm>
            <a:off x="124767" y="1210211"/>
            <a:ext cx="4706922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Installing a superconducting magnet </a:t>
            </a:r>
          </a:p>
          <a:p>
            <a:pPr algn="ctr"/>
            <a:r>
              <a:rPr lang="en-US" dirty="0"/>
              <a:t>in the ALPSII experiment at </a:t>
            </a:r>
            <a:r>
              <a:rPr lang="en-US" sz="2400" b="1" dirty="0"/>
              <a:t>DESY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C123F21-D66A-4DD9-8B7C-A7162B9A52A2}"/>
              </a:ext>
            </a:extLst>
          </p:cNvPr>
          <p:cNvSpPr txBox="1"/>
          <p:nvPr/>
        </p:nvSpPr>
        <p:spPr>
          <a:xfrm>
            <a:off x="124765" y="4629008"/>
            <a:ext cx="47069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GB" dirty="0"/>
              <a:t>ALPS II: axion search experiment with intl. participation running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GB" dirty="0"/>
              <a:t>Future ambition: </a:t>
            </a:r>
            <a:r>
              <a:rPr lang="en-GB" dirty="0" err="1"/>
              <a:t>BabyIAXO</a:t>
            </a:r>
            <a:r>
              <a:rPr lang="en-GB" dirty="0"/>
              <a:t>, MADMAX, LUXE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GB" dirty="0"/>
              <a:t>Provision of test beam for 400+ users / year</a:t>
            </a: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7F0FD01D-7ADA-4A64-A826-C52C4F27AFA4}"/>
              </a:ext>
            </a:extLst>
          </p:cNvPr>
          <p:cNvSpPr txBox="1"/>
          <p:nvPr/>
        </p:nvSpPr>
        <p:spPr>
          <a:xfrm>
            <a:off x="5341926" y="2472805"/>
            <a:ext cx="276093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Rutherford Laboratory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74028D08-5AD7-42AB-A8A9-134078551DC2}"/>
              </a:ext>
            </a:extLst>
          </p:cNvPr>
          <p:cNvSpPr txBox="1"/>
          <p:nvPr/>
        </p:nvSpPr>
        <p:spPr>
          <a:xfrm>
            <a:off x="5412392" y="5052718"/>
            <a:ext cx="2727737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 campus science : </a:t>
            </a:r>
            <a:r>
              <a:rPr lang="en-GB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MIGDAL experiment: at the ISIS neutron source on-campus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0530E405-D703-47C2-90E3-E839163A86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12393" y="2879695"/>
            <a:ext cx="2564886" cy="22182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4BC6723-C3E8-44C6-9286-381708CDB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751666" y="5083560"/>
            <a:ext cx="117648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38715DA-C628-4A80-989C-322B82D91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28927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4B507E2-EBD0-4C86-9361-1A24E832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700F69-CA31-4138-B149-DB81219F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4C8A78-42CF-4C36-98EC-0996E480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18</a:t>
            </a:fld>
            <a:endParaRPr lang="en-GB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5CF929D-C3D7-464E-8597-93B128295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05" y="454139"/>
            <a:ext cx="8707774" cy="580518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4BA61DB-C979-4409-9798-9C5F51E21AA3}"/>
              </a:ext>
            </a:extLst>
          </p:cNvPr>
          <p:cNvSpPr txBox="1"/>
          <p:nvPr/>
        </p:nvSpPr>
        <p:spPr>
          <a:xfrm>
            <a:off x="1367405" y="5107507"/>
            <a:ext cx="8707774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effectLst/>
              </a:rPr>
              <a:t>PSI inhouse particle physics - </a:t>
            </a:r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b="1" dirty="0">
                <a:solidFill>
                  <a:srgbClr val="FF0000"/>
                </a:solidFill>
                <a:effectLst/>
              </a:rPr>
              <a:t>ew High Intensity Muon Beams (HIMB)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</a:t>
            </a:r>
            <a:r>
              <a:rPr lang="en-GB" dirty="0">
                <a:solidFill>
                  <a:srgbClr val="000000"/>
                </a:solidFill>
                <a:effectLst/>
              </a:rPr>
              <a:t>ntensities of surface muons to 1E10/s (e.g. used to feed the Mu3e experiment), MEG.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HIMB is part of the IMPACT upgrade project at PSI </a:t>
            </a:r>
            <a:r>
              <a:rPr lang="en-GB" dirty="0">
                <a:solidFill>
                  <a:srgbClr val="000000"/>
                </a:solidFill>
                <a:effectLst/>
                <a:hlinkClick r:id="rId3"/>
              </a:rPr>
              <a:t>https://www.psi.ch/impact</a:t>
            </a:r>
            <a:r>
              <a:rPr lang="en-GB" dirty="0">
                <a:solidFill>
                  <a:srgbClr val="000000"/>
                </a:solidFill>
                <a:effectLst/>
              </a:rPr>
              <a:t>  that also includes a new production facility for radio isotopes.</a:t>
            </a:r>
            <a:endParaRPr lang="en-GB" dirty="0"/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DF12C6B3-7F23-4ABA-BED8-E970476715B6}"/>
              </a:ext>
            </a:extLst>
          </p:cNvPr>
          <p:cNvSpPr txBox="1"/>
          <p:nvPr/>
        </p:nvSpPr>
        <p:spPr>
          <a:xfrm>
            <a:off x="8791992" y="823629"/>
            <a:ext cx="100914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PSI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F17EF02-BBA6-474F-9268-FA2FAA5976BC}"/>
              </a:ext>
            </a:extLst>
          </p:cNvPr>
          <p:cNvSpPr txBox="1"/>
          <p:nvPr/>
        </p:nvSpPr>
        <p:spPr>
          <a:xfrm>
            <a:off x="9925696" y="4461176"/>
            <a:ext cx="2095085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 and also PIONEER </a:t>
            </a:r>
          </a:p>
          <a:p>
            <a:pPr algn="ctr"/>
            <a:r>
              <a:rPr lang="en-GB" b="1" dirty="0"/>
              <a:t>@PSI ring cyclotron.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B36D97-E997-4261-9FC1-5DA0803DDFA6}"/>
              </a:ext>
            </a:extLst>
          </p:cNvPr>
          <p:cNvSpPr txBox="1"/>
          <p:nvPr/>
        </p:nvSpPr>
        <p:spPr>
          <a:xfrm rot="19483237">
            <a:off x="227944" y="4471333"/>
            <a:ext cx="200227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Muon rare </a:t>
            </a:r>
            <a:r>
              <a:rPr lang="fr-FR" b="1" dirty="0" err="1"/>
              <a:t>decays</a:t>
            </a:r>
            <a:r>
              <a:rPr lang="fr-FR" b="1" dirty="0"/>
              <a:t>, 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4F617B0C-ADE6-4033-8A26-B5A0AD21D2EC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D726664-D999-4005-857F-627F0E1E0423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</p:spTree>
    <p:extLst>
      <p:ext uri="{BB962C8B-B14F-4D97-AF65-F5344CB8AC3E}">
        <p14:creationId xmlns:p14="http://schemas.microsoft.com/office/powerpoint/2010/main" val="1933658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ng shot of a factory&#10;&#10;AI-generated content may be incorrect.">
            <a:extLst>
              <a:ext uri="{FF2B5EF4-FFF2-40B4-BE49-F238E27FC236}">
                <a16:creationId xmlns:a16="http://schemas.microsoft.com/office/drawing/2014/main" id="{31F93550-F6A4-8F3F-9374-21D58AFB30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6731" y="163571"/>
            <a:ext cx="7798774" cy="3196933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large blue room with a few blue walls&#10;&#10;AI-generated content may be incorrect.">
            <a:extLst>
              <a:ext uri="{FF2B5EF4-FFF2-40B4-BE49-F238E27FC236}">
                <a16:creationId xmlns:a16="http://schemas.microsoft.com/office/drawing/2014/main" id="{ED0A9B5D-8806-3891-91FC-D8C4357354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>
            <a:fillRect/>
          </a:stretch>
        </p:blipFill>
        <p:spPr>
          <a:xfrm>
            <a:off x="8188764" y="170390"/>
            <a:ext cx="3806506" cy="1495391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A large industrial building with a yellow crane&#10;&#10;AI-generated content may be incorrect.">
            <a:extLst>
              <a:ext uri="{FF2B5EF4-FFF2-40B4-BE49-F238E27FC236}">
                <a16:creationId xmlns:a16="http://schemas.microsoft.com/office/drawing/2014/main" id="{D4CC6545-6134-AC7F-979F-D870BA42BB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4"/>
          <a:stretch>
            <a:fillRect/>
          </a:stretch>
        </p:blipFill>
        <p:spPr>
          <a:xfrm>
            <a:off x="8188764" y="1843287"/>
            <a:ext cx="3806506" cy="1498528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large building with a circular roof&#10;&#10;AI-generated content may be incorrect.">
            <a:extLst>
              <a:ext uri="{FF2B5EF4-FFF2-40B4-BE49-F238E27FC236}">
                <a16:creationId xmlns:a16="http://schemas.microsoft.com/office/drawing/2014/main" id="{B58AAACF-8E58-F71F-E1FA-116C143DD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088" y="3515898"/>
            <a:ext cx="7798774" cy="3170383"/>
          </a:xfrm>
          <a:prstGeom prst="rect">
            <a:avLst/>
          </a:prstGeom>
        </p:spPr>
      </p:pic>
      <p:pic>
        <p:nvPicPr>
          <p:cNvPr id="13" name="Picture 12" descr="A large warehouse with a large red door&#10;&#10;AI-generated content may be incorrect.">
            <a:extLst>
              <a:ext uri="{FF2B5EF4-FFF2-40B4-BE49-F238E27FC236}">
                <a16:creationId xmlns:a16="http://schemas.microsoft.com/office/drawing/2014/main" id="{1927B7B2-C6B4-16A9-59C2-9ED02AE42D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>
            <a:fillRect/>
          </a:stretch>
        </p:blipFill>
        <p:spPr>
          <a:xfrm>
            <a:off x="8188764" y="3513530"/>
            <a:ext cx="3806506" cy="1501178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A blue background with a red circle&#10;&#10;AI-generated content may be incorrect.">
            <a:extLst>
              <a:ext uri="{FF2B5EF4-FFF2-40B4-BE49-F238E27FC236}">
                <a16:creationId xmlns:a16="http://schemas.microsoft.com/office/drawing/2014/main" id="{EA4D675F-57B9-C390-4A69-92D315ED58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>
            <a:fillRect/>
          </a:stretch>
        </p:blipFill>
        <p:spPr>
          <a:xfrm>
            <a:off x="8188764" y="5186938"/>
            <a:ext cx="3806506" cy="1499343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A logo with white letters&#10;&#10;AI-generated content may be incorrect.">
            <a:extLst>
              <a:ext uri="{FF2B5EF4-FFF2-40B4-BE49-F238E27FC236}">
                <a16:creationId xmlns:a16="http://schemas.microsoft.com/office/drawing/2014/main" id="{FB96D07D-FF40-956C-EDF4-EE34633612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0919" y="271849"/>
            <a:ext cx="764350" cy="740030"/>
          </a:xfrm>
          <a:prstGeom prst="rect">
            <a:avLst/>
          </a:prstGeom>
        </p:spPr>
      </p:pic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C8C49F81-C30F-437A-A32A-CAB32FCEA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9703744-588E-4CB0-A254-AC02488CE27C}"/>
              </a:ext>
            </a:extLst>
          </p:cNvPr>
          <p:cNvSpPr txBox="1"/>
          <p:nvPr/>
        </p:nvSpPr>
        <p:spPr>
          <a:xfrm>
            <a:off x="191088" y="735778"/>
            <a:ext cx="3785294" cy="1292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Fundamental Physics with neutron </a:t>
            </a:r>
            <a:r>
              <a:rPr lang="en-GB" u="sng" dirty="0"/>
              <a:t>from end 2027:</a:t>
            </a:r>
          </a:p>
          <a:p>
            <a:r>
              <a:rPr lang="en-GB" sz="1400" dirty="0"/>
              <a:t>Neutron Electric Dipole Moment, Neutron Decay,  Neutron-</a:t>
            </a:r>
            <a:r>
              <a:rPr lang="en-GB" sz="1400" dirty="0" err="1"/>
              <a:t>AntiNeutron</a:t>
            </a:r>
            <a:r>
              <a:rPr lang="en-GB" sz="1400" dirty="0"/>
              <a:t> Oscillations, The Neutron as A Quantum Wave, Neutron-Bound Beta Decay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F526A41C-7849-4B2C-A80A-4617AA35FB3C}"/>
              </a:ext>
            </a:extLst>
          </p:cNvPr>
          <p:cNvSpPr txBox="1"/>
          <p:nvPr/>
        </p:nvSpPr>
        <p:spPr>
          <a:xfrm>
            <a:off x="351035" y="187233"/>
            <a:ext cx="67769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ESS</a:t>
            </a:r>
            <a:endParaRPr kumimoji="0" lang="en-US" sz="2400" b="1" i="0" u="none" strike="noStrike" kern="1200" cap="none" spc="-16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5F01E1AC-BB57-4DCA-ADC8-7A7070CE6B9F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LDG core accelerator technologies strongly contribute to ESS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75453C-FA26-423D-AA53-AF9155190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B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BF77942-6EBC-4134-A57B-C0AA2BE8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/>
              <a:t>19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6916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4B40265-7714-45E5-B95F-D742A9CEF148}"/>
              </a:ext>
            </a:extLst>
          </p:cNvPr>
          <p:cNvSpPr txBox="1"/>
          <p:nvPr/>
        </p:nvSpPr>
        <p:spPr>
          <a:xfrm>
            <a:off x="152399" y="866333"/>
            <a:ext cx="1188719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Particle Physics Laboratory Directors Group (LDG)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CIEMAT (Spain), DESY (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Hambourg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-Germany), Daresbury (UK), 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(Orsay-France), IRFU (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Saclay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-France), LNF (Frascati-Italy), LNGS (Gran 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Sasso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-Italy), 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Nikhef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(Amsterdam-</a:t>
            </a:r>
            <a:r>
              <a:rPr lang="en-GB" sz="20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Neederlands</a:t>
            </a:r>
            <a:r>
              <a:rPr lang="en-GB" sz="20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PSI (Zurich-Switzerland), RAL (UK), and CERN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/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Membership in the LDG is based on clear criteria, including:</a:t>
            </a: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national leadership role in particle physics</a:t>
            </a: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Strong participation in particle physics researches</a:t>
            </a: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Accelerator or particle physics facility R&amp;D, construction, and infrastructure</a:t>
            </a: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Detector R&amp;D, construction, and infrastructure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E416368-A8CA-41A8-B33A-E0BDA9FC0B84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in the landscape of particle physics projects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AF02CE4-9FA8-4C07-8326-5A47C04DD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35051C-5ECB-4A4A-AD80-1C08A7569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FC226-FB2A-4EFC-9C99-22FA4E399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A1B2B65-AF13-48F3-AE26-E1A13B37B86A}"/>
              </a:ext>
            </a:extLst>
          </p:cNvPr>
          <p:cNvSpPr txBox="1"/>
          <p:nvPr/>
        </p:nvSpPr>
        <p:spPr>
          <a:xfrm>
            <a:off x="221941" y="3897896"/>
            <a:ext cx="1172740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LDG enjoys formal recognition: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chair is a member of the Strategy Secretariat, all the LDG directors are ESG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previous European Strategy (ESPP2020), the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Accelerator Roadmap, under LDG responsibility.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following, when referring to the general role of Large European laboratories—not necessarily limited to current LDG members—we will use the term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Particle Physics Laboratories (LPPLs)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Furthermore, any LPPL meeting the membership criteria may in future become a member of the LDG.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6DE099E-9D90-49BD-AF15-D47A06895664}"/>
              </a:ext>
            </a:extLst>
          </p:cNvPr>
          <p:cNvGrpSpPr/>
          <p:nvPr/>
        </p:nvGrpSpPr>
        <p:grpSpPr>
          <a:xfrm>
            <a:off x="9319746" y="1642574"/>
            <a:ext cx="2629598" cy="2635060"/>
            <a:chOff x="2504837" y="741413"/>
            <a:chExt cx="2924625" cy="293070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149B103-FF6D-44E8-B6DC-80DE82D58F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97"/>
            <a:stretch/>
          </p:blipFill>
          <p:spPr>
            <a:xfrm>
              <a:off x="2504837" y="741413"/>
              <a:ext cx="2924625" cy="2930700"/>
            </a:xfrm>
            <a:prstGeom prst="rect">
              <a:avLst/>
            </a:prstGeom>
          </p:spPr>
        </p:pic>
        <p:sp>
          <p:nvSpPr>
            <p:cNvPr id="12" name="Textfeld 15">
              <a:extLst>
                <a:ext uri="{FF2B5EF4-FFF2-40B4-BE49-F238E27FC236}">
                  <a16:creationId xmlns:a16="http://schemas.microsoft.com/office/drawing/2014/main" id="{BE5D4F3D-E983-4631-95BA-DC8DC9B14215}"/>
                </a:ext>
              </a:extLst>
            </p:cNvPr>
            <p:cNvSpPr txBox="1"/>
            <p:nvPr/>
          </p:nvSpPr>
          <p:spPr>
            <a:xfrm>
              <a:off x="2794883" y="3025268"/>
              <a:ext cx="485808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CIEMAT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F89D9CC-1E8E-414A-93B8-2411D2DE8BD0}"/>
                </a:ext>
              </a:extLst>
            </p:cNvPr>
            <p:cNvSpPr txBox="1"/>
            <p:nvPr/>
          </p:nvSpPr>
          <p:spPr>
            <a:xfrm>
              <a:off x="4152428" y="2887428"/>
              <a:ext cx="480630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LNGS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4" name="Textfeld 14">
              <a:extLst>
                <a:ext uri="{FF2B5EF4-FFF2-40B4-BE49-F238E27FC236}">
                  <a16:creationId xmlns:a16="http://schemas.microsoft.com/office/drawing/2014/main" id="{941D48E5-1C38-446C-BE6F-E9FC06D7D7FF}"/>
                </a:ext>
              </a:extLst>
            </p:cNvPr>
            <p:cNvSpPr txBox="1"/>
            <p:nvPr/>
          </p:nvSpPr>
          <p:spPr>
            <a:xfrm>
              <a:off x="4098335" y="3041299"/>
              <a:ext cx="289897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LNF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5" name="Textfeld 11">
              <a:extLst>
                <a:ext uri="{FF2B5EF4-FFF2-40B4-BE49-F238E27FC236}">
                  <a16:creationId xmlns:a16="http://schemas.microsoft.com/office/drawing/2014/main" id="{19C89CC4-E757-4C34-A146-03A023773EDE}"/>
                </a:ext>
              </a:extLst>
            </p:cNvPr>
            <p:cNvSpPr txBox="1"/>
            <p:nvPr/>
          </p:nvSpPr>
          <p:spPr>
            <a:xfrm>
              <a:off x="3496508" y="2698917"/>
              <a:ext cx="419248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CERN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6" name="Textfeld 10">
              <a:extLst>
                <a:ext uri="{FF2B5EF4-FFF2-40B4-BE49-F238E27FC236}">
                  <a16:creationId xmlns:a16="http://schemas.microsoft.com/office/drawing/2014/main" id="{1177B1D4-42FD-4A8F-B75F-13AA17033506}"/>
                </a:ext>
              </a:extLst>
            </p:cNvPr>
            <p:cNvSpPr txBox="1"/>
            <p:nvPr/>
          </p:nvSpPr>
          <p:spPr>
            <a:xfrm>
              <a:off x="3800875" y="2591759"/>
              <a:ext cx="331631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PSI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7" name="Textfeld 8">
              <a:extLst>
                <a:ext uri="{FF2B5EF4-FFF2-40B4-BE49-F238E27FC236}">
                  <a16:creationId xmlns:a16="http://schemas.microsoft.com/office/drawing/2014/main" id="{08046CE7-04BE-4448-8955-158E1CBC5DD9}"/>
                </a:ext>
              </a:extLst>
            </p:cNvPr>
            <p:cNvSpPr txBox="1"/>
            <p:nvPr/>
          </p:nvSpPr>
          <p:spPr>
            <a:xfrm>
              <a:off x="3300672" y="2581265"/>
              <a:ext cx="419248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IRFU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8" name="Textfeld 9">
              <a:extLst>
                <a:ext uri="{FF2B5EF4-FFF2-40B4-BE49-F238E27FC236}">
                  <a16:creationId xmlns:a16="http://schemas.microsoft.com/office/drawing/2014/main" id="{4D1A3BB7-4FAC-429B-B69D-83BF6C1970F0}"/>
                </a:ext>
              </a:extLst>
            </p:cNvPr>
            <p:cNvSpPr txBox="1"/>
            <p:nvPr/>
          </p:nvSpPr>
          <p:spPr>
            <a:xfrm>
              <a:off x="3273096" y="2462223"/>
              <a:ext cx="446826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 err="1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IJCLab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9" name="Textfeld 5">
              <a:extLst>
                <a:ext uri="{FF2B5EF4-FFF2-40B4-BE49-F238E27FC236}">
                  <a16:creationId xmlns:a16="http://schemas.microsoft.com/office/drawing/2014/main" id="{AD1272CB-97E3-48A3-A31A-2FA11CF726DE}"/>
                </a:ext>
              </a:extLst>
            </p:cNvPr>
            <p:cNvSpPr txBox="1"/>
            <p:nvPr/>
          </p:nvSpPr>
          <p:spPr>
            <a:xfrm>
              <a:off x="3474028" y="2225024"/>
              <a:ext cx="514341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 err="1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Nikhef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0" name="Textfeld 6">
              <a:extLst>
                <a:ext uri="{FF2B5EF4-FFF2-40B4-BE49-F238E27FC236}">
                  <a16:creationId xmlns:a16="http://schemas.microsoft.com/office/drawing/2014/main" id="{39315495-3334-4EC2-A539-7B6E0636A604}"/>
                </a:ext>
              </a:extLst>
            </p:cNvPr>
            <p:cNvSpPr txBox="1"/>
            <p:nvPr/>
          </p:nvSpPr>
          <p:spPr>
            <a:xfrm>
              <a:off x="3819584" y="2116208"/>
              <a:ext cx="423699" cy="21714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32000">
                  <a:schemeClr val="bg1">
                    <a:alpha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r>
                <a:rPr lang="de-DE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DESY</a:t>
              </a:r>
              <a:endParaRPr lang="en-GB" sz="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grpSp>
          <p:nvGrpSpPr>
            <p:cNvPr id="21" name="Gruppieren 16">
              <a:extLst>
                <a:ext uri="{FF2B5EF4-FFF2-40B4-BE49-F238E27FC236}">
                  <a16:creationId xmlns:a16="http://schemas.microsoft.com/office/drawing/2014/main" id="{B6E91442-29E0-4DA4-BF9A-39957DC04981}"/>
                </a:ext>
              </a:extLst>
            </p:cNvPr>
            <p:cNvGrpSpPr/>
            <p:nvPr/>
          </p:nvGrpSpPr>
          <p:grpSpPr>
            <a:xfrm>
              <a:off x="3169173" y="2131053"/>
              <a:ext cx="331631" cy="363144"/>
              <a:chOff x="3340065" y="2462416"/>
              <a:chExt cx="818214" cy="1116139"/>
            </a:xfrm>
          </p:grpSpPr>
          <p:sp>
            <p:nvSpPr>
              <p:cNvPr id="22" name="Textfeld 7">
                <a:extLst>
                  <a:ext uri="{FF2B5EF4-FFF2-40B4-BE49-F238E27FC236}">
                    <a16:creationId xmlns:a16="http://schemas.microsoft.com/office/drawing/2014/main" id="{B5D7E3CC-6C7A-4F27-A771-59390F569FB0}"/>
                  </a:ext>
                </a:extLst>
              </p:cNvPr>
              <p:cNvSpPr txBox="1"/>
              <p:nvPr/>
            </p:nvSpPr>
            <p:spPr>
              <a:xfrm>
                <a:off x="3404907" y="2911139"/>
                <a:ext cx="673767" cy="667416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32000">
                    <a:schemeClr val="bg1">
                      <a:alpha val="7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de-DE" sz="8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Palatino"/>
                  </a:rPr>
                  <a:t>RAL</a:t>
                </a:r>
                <a:endParaRPr lang="en-GB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endParaRPr>
              </a:p>
            </p:txBody>
          </p:sp>
          <p:sp>
            <p:nvSpPr>
              <p:cNvPr id="23" name="Textfeld 13">
                <a:extLst>
                  <a:ext uri="{FF2B5EF4-FFF2-40B4-BE49-F238E27FC236}">
                    <a16:creationId xmlns:a16="http://schemas.microsoft.com/office/drawing/2014/main" id="{BE4B57F5-982F-49AF-A73B-DC4672167E06}"/>
                  </a:ext>
                </a:extLst>
              </p:cNvPr>
              <p:cNvSpPr txBox="1"/>
              <p:nvPr/>
            </p:nvSpPr>
            <p:spPr>
              <a:xfrm>
                <a:off x="3340065" y="2462416"/>
                <a:ext cx="818214" cy="667416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32000">
                    <a:schemeClr val="bg1">
                      <a:alpha val="7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de-DE" sz="8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Palatino"/>
                  </a:rPr>
                  <a:t>DL</a:t>
                </a:r>
                <a:endParaRPr lang="en-GB" sz="8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endParaRPr>
              </a:p>
            </p:txBody>
          </p: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025745A-9582-4430-9005-BB1FEE91CB52}"/>
              </a:ext>
            </a:extLst>
          </p:cNvPr>
          <p:cNvSpPr/>
          <p:nvPr/>
        </p:nvSpPr>
        <p:spPr>
          <a:xfrm>
            <a:off x="242656" y="5069150"/>
            <a:ext cx="11706688" cy="1138016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A931A03-E91A-47B7-83BA-86862A95BC2F}"/>
              </a:ext>
            </a:extLst>
          </p:cNvPr>
          <p:cNvSpPr txBox="1"/>
          <p:nvPr/>
        </p:nvSpPr>
        <p:spPr>
          <a:xfrm>
            <a:off x="9174127" y="1741704"/>
            <a:ext cx="2865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of the LDG strengths in Appendix</a:t>
            </a: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46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  <p:bldP spid="5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6BFFE-5BB7-E395-85E2-B8CDBB1C3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22CA994E-8C58-1B14-0236-E470126CFB8E}"/>
              </a:ext>
            </a:extLst>
          </p:cNvPr>
          <p:cNvSpPr txBox="1"/>
          <p:nvPr/>
        </p:nvSpPr>
        <p:spPr>
          <a:xfrm>
            <a:off x="8307094" y="1275657"/>
            <a:ext cx="3552368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nl-NL" sz="2400" b="1" dirty="0" err="1"/>
              <a:t>Nikhef’s</a:t>
            </a:r>
            <a:r>
              <a:rPr lang="nl-NL" sz="2400" b="1" dirty="0"/>
              <a:t> </a:t>
            </a:r>
            <a:r>
              <a:rPr lang="nl-NL" sz="2400" b="1" dirty="0" err="1"/>
              <a:t>key</a:t>
            </a:r>
            <a:r>
              <a:rPr lang="nl-NL" sz="2400" b="1" dirty="0"/>
              <a:t> asset:</a:t>
            </a:r>
            <a:br>
              <a:rPr lang="nl-NL" sz="2400" dirty="0"/>
            </a:br>
            <a:r>
              <a:rPr lang="nl-NL" sz="2400" dirty="0" err="1"/>
              <a:t>Nikhef</a:t>
            </a:r>
            <a:r>
              <a:rPr lang="nl-NL" sz="2400" dirty="0"/>
              <a:t> master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entire</a:t>
            </a:r>
            <a:r>
              <a:rPr lang="nl-NL" sz="2400" dirty="0"/>
              <a:t> life </a:t>
            </a:r>
            <a:r>
              <a:rPr lang="nl-NL" sz="2400" dirty="0" err="1"/>
              <a:t>cycle</a:t>
            </a:r>
            <a:r>
              <a:rPr lang="nl-NL" sz="2400" dirty="0"/>
              <a:t> of detector </a:t>
            </a:r>
            <a:r>
              <a:rPr lang="nl-NL" sz="2400" dirty="0" err="1"/>
              <a:t>technology</a:t>
            </a:r>
            <a:r>
              <a:rPr lang="nl-NL" sz="2400" dirty="0"/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à"/>
            </a:pPr>
            <a:r>
              <a:rPr lang="nl-NL" sz="2400" i="1" dirty="0" err="1"/>
              <a:t>from</a:t>
            </a:r>
            <a:r>
              <a:rPr lang="nl-NL" sz="2400" i="1" dirty="0"/>
              <a:t> </a:t>
            </a:r>
            <a:r>
              <a:rPr lang="nl-NL" sz="2400" i="1" dirty="0" err="1"/>
              <a:t>conceptual</a:t>
            </a:r>
            <a:r>
              <a:rPr lang="nl-NL" sz="2400" i="1" dirty="0"/>
              <a:t> design </a:t>
            </a:r>
            <a:r>
              <a:rPr lang="nl-NL" sz="2400" i="1" dirty="0" err="1"/>
              <a:t>to</a:t>
            </a:r>
            <a:r>
              <a:rPr lang="nl-NL" sz="2400" i="1" dirty="0"/>
              <a:t> tier-1 data processing</a:t>
            </a:r>
          </a:p>
          <a:p>
            <a:pPr algn="just"/>
            <a:br>
              <a:rPr lang="nl-NL" sz="2400" dirty="0"/>
            </a:br>
            <a:r>
              <a:rPr lang="nl-NL" sz="2400" dirty="0" err="1"/>
              <a:t>All</a:t>
            </a:r>
            <a:r>
              <a:rPr lang="nl-NL" sz="2400" dirty="0"/>
              <a:t> stages are </a:t>
            </a:r>
            <a:r>
              <a:rPr lang="nl-NL" sz="2400" dirty="0" err="1"/>
              <a:t>brought</a:t>
            </a:r>
            <a:r>
              <a:rPr lang="nl-NL" sz="2400" dirty="0"/>
              <a:t> </a:t>
            </a:r>
            <a:r>
              <a:rPr lang="nl-NL" sz="2400" dirty="0" err="1"/>
              <a:t>together</a:t>
            </a:r>
            <a:r>
              <a:rPr lang="nl-NL" sz="2400" dirty="0"/>
              <a:t> </a:t>
            </a:r>
            <a:r>
              <a:rPr lang="nl-NL" sz="2400" dirty="0" err="1"/>
              <a:t>under</a:t>
            </a:r>
            <a:r>
              <a:rPr lang="nl-NL" sz="2400" dirty="0"/>
              <a:t> </a:t>
            </a:r>
            <a:r>
              <a:rPr lang="nl-NL" sz="2400" dirty="0" err="1"/>
              <a:t>one</a:t>
            </a:r>
            <a:r>
              <a:rPr lang="nl-NL" sz="2400" dirty="0"/>
              <a:t> roof, </a:t>
            </a:r>
            <a:r>
              <a:rPr lang="nl-NL" sz="2400" dirty="0" err="1"/>
              <a:t>enabling</a:t>
            </a:r>
            <a:r>
              <a:rPr lang="nl-NL" sz="2400" dirty="0"/>
              <a:t> </a:t>
            </a:r>
            <a:r>
              <a:rPr lang="nl-NL" sz="2400" dirty="0" err="1"/>
              <a:t>integrated</a:t>
            </a:r>
            <a:r>
              <a:rPr lang="nl-NL" sz="2400" dirty="0"/>
              <a:t>, end-</a:t>
            </a:r>
            <a:r>
              <a:rPr lang="nl-NL" sz="2400" dirty="0" err="1"/>
              <a:t>to</a:t>
            </a:r>
            <a:r>
              <a:rPr lang="nl-NL" sz="2400" dirty="0"/>
              <a:t>-end detector development.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094DED8-C5E0-40C4-A96E-8AD12662C4BF}"/>
              </a:ext>
            </a:extLst>
          </p:cNvPr>
          <p:cNvGrpSpPr/>
          <p:nvPr/>
        </p:nvGrpSpPr>
        <p:grpSpPr>
          <a:xfrm>
            <a:off x="1447059" y="745236"/>
            <a:ext cx="6880195" cy="5459768"/>
            <a:chOff x="51516" y="1"/>
            <a:chExt cx="9017630" cy="660686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AA9238-00EB-A074-A477-CEFF7EB5CD2E}"/>
                </a:ext>
              </a:extLst>
            </p:cNvPr>
            <p:cNvSpPr/>
            <p:nvPr/>
          </p:nvSpPr>
          <p:spPr>
            <a:xfrm>
              <a:off x="103031" y="1"/>
              <a:ext cx="8899184" cy="66068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762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00A24ED5-0139-F641-579D-5589A9803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38000"/>
            </a:blip>
            <a:srcRect t="371"/>
            <a:stretch>
              <a:fillRect/>
            </a:stretch>
          </p:blipFill>
          <p:spPr>
            <a:xfrm>
              <a:off x="2217504" y="998804"/>
              <a:ext cx="5215216" cy="4895561"/>
            </a:xfrm>
            <a:prstGeom prst="rect">
              <a:avLst/>
            </a:prstGeom>
          </p:spPr>
        </p:pic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B85EA2AD-B631-8F8F-AE63-573F941A029E}"/>
                </a:ext>
              </a:extLst>
            </p:cNvPr>
            <p:cNvSpPr txBox="1"/>
            <p:nvPr/>
          </p:nvSpPr>
          <p:spPr>
            <a:xfrm>
              <a:off x="51516" y="112543"/>
              <a:ext cx="9017630" cy="758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b="1" dirty="0">
                  <a:solidFill>
                    <a:srgbClr val="0070C0"/>
                  </a:solidFill>
                </a:rPr>
                <a:t>lifecycle of detector technology</a:t>
              </a:r>
            </a:p>
          </p:txBody>
        </p:sp>
        <p:pic>
          <p:nvPicPr>
            <p:cNvPr id="27" name="Picture 11">
              <a:extLst>
                <a:ext uri="{FF2B5EF4-FFF2-40B4-BE49-F238E27FC236}">
                  <a16:creationId xmlns:a16="http://schemas.microsoft.com/office/drawing/2014/main" id="{5F2FB503-618A-5051-28DF-29E302217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009" y="2434187"/>
              <a:ext cx="2288072" cy="1825523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pic>
          <p:nvPicPr>
            <p:cNvPr id="30" name="Grafik 37">
              <a:extLst>
                <a:ext uri="{FF2B5EF4-FFF2-40B4-BE49-F238E27FC236}">
                  <a16:creationId xmlns:a16="http://schemas.microsoft.com/office/drawing/2014/main" id="{84C90832-049D-B2E5-5207-86CE59120C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924" t="7397" r="5618" b="9500"/>
            <a:stretch/>
          </p:blipFill>
          <p:spPr bwMode="auto">
            <a:xfrm>
              <a:off x="1104476" y="4644565"/>
              <a:ext cx="2607844" cy="1634654"/>
            </a:xfrm>
            <a:prstGeom prst="rect">
              <a:avLst/>
            </a:prstGeom>
            <a:ln w="28575">
              <a:solidFill>
                <a:srgbClr val="0070C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Tekstvak 25">
              <a:extLst>
                <a:ext uri="{FF2B5EF4-FFF2-40B4-BE49-F238E27FC236}">
                  <a16:creationId xmlns:a16="http://schemas.microsoft.com/office/drawing/2014/main" id="{6D6115BF-3763-1AEE-16CF-FFC790B505BD}"/>
                </a:ext>
              </a:extLst>
            </p:cNvPr>
            <p:cNvSpPr txBox="1"/>
            <p:nvPr/>
          </p:nvSpPr>
          <p:spPr>
            <a:xfrm>
              <a:off x="551038" y="2371631"/>
              <a:ext cx="2460890" cy="46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data processing</a:t>
              </a:r>
            </a:p>
          </p:txBody>
        </p:sp>
        <p:sp>
          <p:nvSpPr>
            <p:cNvPr id="6" name="Tekstvak 24">
              <a:extLst>
                <a:ext uri="{FF2B5EF4-FFF2-40B4-BE49-F238E27FC236}">
                  <a16:creationId xmlns:a16="http://schemas.microsoft.com/office/drawing/2014/main" id="{EF9A407C-E635-EA1E-B6C9-338D2045CD40}"/>
                </a:ext>
              </a:extLst>
            </p:cNvPr>
            <p:cNvSpPr txBox="1"/>
            <p:nvPr/>
          </p:nvSpPr>
          <p:spPr>
            <a:xfrm>
              <a:off x="1522800" y="5840983"/>
              <a:ext cx="2559453" cy="46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bg1"/>
                  </a:solidFill>
                </a:rPr>
                <a:t>electronics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1CAAD8-C6C4-4E3B-6B20-EF74A7BEEE20}"/>
                </a:ext>
              </a:extLst>
            </p:cNvPr>
            <p:cNvSpPr/>
            <p:nvPr/>
          </p:nvSpPr>
          <p:spPr>
            <a:xfrm>
              <a:off x="3303837" y="1992311"/>
              <a:ext cx="3269929" cy="283356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/>
            </a:p>
          </p:txBody>
        </p:sp>
        <p:pic>
          <p:nvPicPr>
            <p:cNvPr id="15" name="Grafik 15">
              <a:extLst>
                <a:ext uri="{FF2B5EF4-FFF2-40B4-BE49-F238E27FC236}">
                  <a16:creationId xmlns:a16="http://schemas.microsoft.com/office/drawing/2014/main" id="{A1158D0D-E239-9DD2-036C-7F045C02F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-4" t="-7" r="10627" b="-7"/>
            <a:stretch>
              <a:fillRect/>
            </a:stretch>
          </p:blipFill>
          <p:spPr bwMode="auto">
            <a:xfrm>
              <a:off x="6180109" y="2774545"/>
              <a:ext cx="2577526" cy="1453101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sp>
          <p:nvSpPr>
            <p:cNvPr id="16" name="Tekstvak 22">
              <a:extLst>
                <a:ext uri="{FF2B5EF4-FFF2-40B4-BE49-F238E27FC236}">
                  <a16:creationId xmlns:a16="http://schemas.microsoft.com/office/drawing/2014/main" id="{31198B40-235D-5B5E-D53A-E8C88969E7C4}"/>
                </a:ext>
              </a:extLst>
            </p:cNvPr>
            <p:cNvSpPr txBox="1"/>
            <p:nvPr/>
          </p:nvSpPr>
          <p:spPr>
            <a:xfrm>
              <a:off x="6013396" y="2705240"/>
              <a:ext cx="2941677" cy="46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conceptual design</a:t>
              </a:r>
            </a:p>
          </p:txBody>
        </p:sp>
        <p:pic>
          <p:nvPicPr>
            <p:cNvPr id="17" name="Grafik 35">
              <a:extLst>
                <a:ext uri="{FF2B5EF4-FFF2-40B4-BE49-F238E27FC236}">
                  <a16:creationId xmlns:a16="http://schemas.microsoft.com/office/drawing/2014/main" id="{95913331-2416-C156-969A-5EBB0B14A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-19" t="-24" r="-19" b="-24"/>
            <a:stretch>
              <a:fillRect/>
            </a:stretch>
          </p:blipFill>
          <p:spPr bwMode="auto">
            <a:xfrm>
              <a:off x="4909725" y="4541937"/>
              <a:ext cx="2358745" cy="1886368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sp>
          <p:nvSpPr>
            <p:cNvPr id="19" name="Tekstvak 23">
              <a:extLst>
                <a:ext uri="{FF2B5EF4-FFF2-40B4-BE49-F238E27FC236}">
                  <a16:creationId xmlns:a16="http://schemas.microsoft.com/office/drawing/2014/main" id="{A9B627DE-035F-2F89-19B4-5D05D92DD933}"/>
                </a:ext>
              </a:extLst>
            </p:cNvPr>
            <p:cNvSpPr txBox="1"/>
            <p:nvPr/>
          </p:nvSpPr>
          <p:spPr>
            <a:xfrm>
              <a:off x="4266242" y="5923909"/>
              <a:ext cx="3699803" cy="469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construction</a:t>
              </a:r>
            </a:p>
          </p:txBody>
        </p:sp>
        <p:pic>
          <p:nvPicPr>
            <p:cNvPr id="1026" name="Picture 2" descr="Detector R&amp;D - Nikhef">
              <a:extLst>
                <a:ext uri="{FF2B5EF4-FFF2-40B4-BE49-F238E27FC236}">
                  <a16:creationId xmlns:a16="http://schemas.microsoft.com/office/drawing/2014/main" id="{419FD486-6364-8484-0192-AB40251199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45" r="16477" b="13246"/>
            <a:stretch>
              <a:fillRect/>
            </a:stretch>
          </p:blipFill>
          <p:spPr bwMode="auto">
            <a:xfrm>
              <a:off x="5319983" y="998804"/>
              <a:ext cx="2807441" cy="1477153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kstvak 22">
              <a:extLst>
                <a:ext uri="{FF2B5EF4-FFF2-40B4-BE49-F238E27FC236}">
                  <a16:creationId xmlns:a16="http://schemas.microsoft.com/office/drawing/2014/main" id="{36E96FBA-D507-552F-F930-12978EA8F712}"/>
                </a:ext>
              </a:extLst>
            </p:cNvPr>
            <p:cNvSpPr txBox="1"/>
            <p:nvPr/>
          </p:nvSpPr>
          <p:spPr>
            <a:xfrm>
              <a:off x="5369735" y="958649"/>
              <a:ext cx="294167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b="1" dirty="0">
                  <a:solidFill>
                    <a:schemeClr val="bg1"/>
                  </a:solidFill>
                </a:rPr>
                <a:t>R&amp;D</a:t>
              </a:r>
            </a:p>
          </p:txBody>
        </p:sp>
        <p:pic>
          <p:nvPicPr>
            <p:cNvPr id="3" name="Picture 2" descr="Nikhef - Nikhef">
              <a:extLst>
                <a:ext uri="{FF2B5EF4-FFF2-40B4-BE49-F238E27FC236}">
                  <a16:creationId xmlns:a16="http://schemas.microsoft.com/office/drawing/2014/main" id="{B6BAEADF-8B27-4C47-56EF-E755C22AC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132" y="2809548"/>
              <a:ext cx="2952010" cy="1161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D4E1D61-734D-440C-BBC2-7970CED71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C1DAFD2-4203-438A-B153-340447B67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D877FD2E-3E10-44A2-810E-5FA293151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20</a:t>
            </a:fld>
            <a:endParaRPr lang="en-GB"/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A1F77F24-12A5-4888-B3D9-08EC4B3D92E8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588427B-AB59-4F46-89CB-3E62E04CDC32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</p:spTree>
    <p:extLst>
      <p:ext uri="{BB962C8B-B14F-4D97-AF65-F5344CB8AC3E}">
        <p14:creationId xmlns:p14="http://schemas.microsoft.com/office/powerpoint/2010/main" val="3559758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2B657D4-2FF9-4BD1-88AB-BA846E98D1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677" y="3594438"/>
            <a:ext cx="3584870" cy="23925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19DD09-BDE1-49A2-BE6D-165F49A2F871}"/>
              </a:ext>
            </a:extLst>
          </p:cNvPr>
          <p:cNvSpPr txBox="1"/>
          <p:nvPr/>
        </p:nvSpPr>
        <p:spPr>
          <a:xfrm>
            <a:off x="201073" y="5743499"/>
            <a:ext cx="320815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ATLAS skeleton in the detector assembly facility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848DB7-730D-445A-B0E0-A3B43EE1B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31" y="1155004"/>
            <a:ext cx="5899193" cy="26241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pic>
        <p:nvPicPr>
          <p:cNvPr id="8" name="Picture 2" descr="https://www.desy.de/e409/e116959/e119238/media/7190/DAF__MG_6123_thumbnail.jpg">
            <a:extLst>
              <a:ext uri="{FF2B5EF4-FFF2-40B4-BE49-F238E27FC236}">
                <a16:creationId xmlns:a16="http://schemas.microsoft.com/office/drawing/2014/main" id="{DA6350EB-938E-43FA-B363-C880EC66A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14" y="3647987"/>
            <a:ext cx="3751236" cy="2498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099D4DD-D152-4405-A493-F5A57F2ED6E3}"/>
              </a:ext>
            </a:extLst>
          </p:cNvPr>
          <p:cNvSpPr txBox="1">
            <a:spLocks/>
          </p:cNvSpPr>
          <p:nvPr/>
        </p:nvSpPr>
        <p:spPr>
          <a:xfrm>
            <a:off x="1" y="1084864"/>
            <a:ext cx="7550750" cy="450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+mn-lt"/>
              </a:rPr>
              <a:t>Advanced detector development/ construction/ testing at DESY</a:t>
            </a: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5062225B-2AC3-4954-A4FD-56E26F80478D}"/>
              </a:ext>
            </a:extLst>
          </p:cNvPr>
          <p:cNvSpPr txBox="1"/>
          <p:nvPr/>
        </p:nvSpPr>
        <p:spPr>
          <a:xfrm>
            <a:off x="3697751" y="5838144"/>
            <a:ext cx="375123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detector assembly facility at DESY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458ED1E3-D6D8-436E-B26C-E637B1F6B62C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12E15AE-0CD3-4256-B3BC-31FBA1D6FC93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21E2D47-03A7-4F53-8107-AA9191BBA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FD8E56-C20B-497D-8A1D-8D35E0AC9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B3D5C583-2948-4564-B5F3-35C45F5A7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21</a:t>
            </a:fld>
            <a:endParaRPr lang="en-GB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19585CA2-58DE-4DA4-9F15-2C0F78A386C9}"/>
              </a:ext>
            </a:extLst>
          </p:cNvPr>
          <p:cNvSpPr txBox="1"/>
          <p:nvPr/>
        </p:nvSpPr>
        <p:spPr>
          <a:xfrm>
            <a:off x="222947" y="3380815"/>
            <a:ext cx="722604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DESY test beam experimental areas</a:t>
            </a:r>
          </a:p>
        </p:txBody>
      </p:sp>
      <p:pic>
        <p:nvPicPr>
          <p:cNvPr id="15" name="Picture 4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FBDB75EF-45A8-4F4C-9669-9506866683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8421" y="3225978"/>
            <a:ext cx="3579616" cy="2431437"/>
          </a:xfrm>
          <a:prstGeom prst="rect">
            <a:avLst/>
          </a:prstGeom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id="{FE64D322-4DEE-4756-9060-B905D7B331F5}"/>
              </a:ext>
            </a:extLst>
          </p:cNvPr>
          <p:cNvSpPr txBox="1"/>
          <p:nvPr/>
        </p:nvSpPr>
        <p:spPr>
          <a:xfrm>
            <a:off x="8088421" y="5666295"/>
            <a:ext cx="357961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ATLAS ITK Mechanical Support for the integration of the Endcap @LNF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7FCDB0AD-364B-4FB0-AE8A-84B120B6E2B8}"/>
              </a:ext>
            </a:extLst>
          </p:cNvPr>
          <p:cNvGrpSpPr/>
          <p:nvPr/>
        </p:nvGrpSpPr>
        <p:grpSpPr>
          <a:xfrm>
            <a:off x="7989111" y="928761"/>
            <a:ext cx="3894749" cy="2431437"/>
            <a:chOff x="120718" y="3450143"/>
            <a:chExt cx="4640957" cy="3296604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4F65D81D-196E-45D6-B7F5-3F17CA3B5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664307" y="2906554"/>
              <a:ext cx="3296604" cy="438378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D10FE6-A83E-4F02-A99F-576C34A8EE5F}"/>
                </a:ext>
              </a:extLst>
            </p:cNvPr>
            <p:cNvSpPr/>
            <p:nvPr/>
          </p:nvSpPr>
          <p:spPr>
            <a:xfrm>
              <a:off x="3509674" y="5796735"/>
              <a:ext cx="771181" cy="513197"/>
            </a:xfrm>
            <a:prstGeom prst="rect">
              <a:avLst/>
            </a:prstGeom>
            <a:solidFill>
              <a:schemeClr val="accent1">
                <a:alpha val="5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Lab</a:t>
              </a:r>
            </a:p>
            <a:p>
              <a:pPr algn="ctr"/>
              <a:r>
                <a:rPr lang="en-US" sz="12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nTOF</a:t>
              </a:r>
              <a:endPara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E0E720C-421B-4EFF-87D5-2D7330591ED5}"/>
                </a:ext>
              </a:extLst>
            </p:cNvPr>
            <p:cNvSpPr/>
            <p:nvPr/>
          </p:nvSpPr>
          <p:spPr>
            <a:xfrm>
              <a:off x="377891" y="4391671"/>
              <a:ext cx="708264" cy="1823514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2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DDL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Clean Room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CA4A489E-C651-4CDF-9F41-BE01A0FA468D}"/>
                </a:ext>
              </a:extLst>
            </p:cNvPr>
            <p:cNvSpPr txBox="1">
              <a:spLocks/>
            </p:cNvSpPr>
            <p:nvPr/>
          </p:nvSpPr>
          <p:spPr>
            <a:xfrm>
              <a:off x="514192" y="3645200"/>
              <a:ext cx="3588222" cy="86409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t-IT" sz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NEW LNF CLEAN ROOM COMPLEX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171FBB-E591-4156-B623-CCEC743DA9E7}"/>
                </a:ext>
              </a:extLst>
            </p:cNvPr>
            <p:cNvSpPr/>
            <p:nvPr/>
          </p:nvSpPr>
          <p:spPr>
            <a:xfrm>
              <a:off x="1106932" y="4391671"/>
              <a:ext cx="2402742" cy="1823514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2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ATLAS ITK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Clean Room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A6A670E-BC74-4195-B92E-E8E7F63B98B8}"/>
                </a:ext>
              </a:extLst>
            </p:cNvPr>
            <p:cNvSpPr/>
            <p:nvPr/>
          </p:nvSpPr>
          <p:spPr>
            <a:xfrm>
              <a:off x="3509675" y="4720968"/>
              <a:ext cx="1252000" cy="864095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2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ATLAS ITK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Climatic Chamber</a:t>
              </a: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3FF8F581-A3B6-4AF1-979C-5815229C54BE}"/>
              </a:ext>
            </a:extLst>
          </p:cNvPr>
          <p:cNvSpPr txBox="1"/>
          <p:nvPr/>
        </p:nvSpPr>
        <p:spPr>
          <a:xfrm>
            <a:off x="3303515" y="722805"/>
            <a:ext cx="14701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baseline="0" dirty="0">
                <a:latin typeface="Calibri" panose="020F0502020204030204" pitchFamily="34" charset="0"/>
              </a:rPr>
              <a:t>DESY</a:t>
            </a:r>
            <a:endParaRPr lang="en-GB" b="1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DB6A7A8-E0C4-4AB0-AA9F-6607804C2615}"/>
              </a:ext>
            </a:extLst>
          </p:cNvPr>
          <p:cNvSpPr txBox="1"/>
          <p:nvPr/>
        </p:nvSpPr>
        <p:spPr>
          <a:xfrm>
            <a:off x="10401128" y="547174"/>
            <a:ext cx="147017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baseline="0" dirty="0">
                <a:latin typeface="Calibri" panose="020F0502020204030204" pitchFamily="34" charset="0"/>
              </a:rPr>
              <a:t>LNF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74351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90DC8CE-1472-47EC-97DC-F98936282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16" y="2546581"/>
            <a:ext cx="4098827" cy="27325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9A229B0-295A-B852-7B9F-EFB2ACA64309}"/>
              </a:ext>
            </a:extLst>
          </p:cNvPr>
          <p:cNvSpPr txBox="1"/>
          <p:nvPr/>
        </p:nvSpPr>
        <p:spPr>
          <a:xfrm>
            <a:off x="1300670" y="1241407"/>
            <a:ext cx="6140365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Particle physics detector design/construction/analysis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Silicon detectors (</a:t>
            </a:r>
            <a:r>
              <a:rPr kumimoji="0" lang="en-GB" sz="14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ITk</a:t>
            </a: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 dominantly at present); calorimetry; readout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kern="0" dirty="0">
                <a:cs typeface="Arial" panose="020B0604020202020204" pitchFamily="34" charset="0"/>
              </a:rPr>
              <a:t>Software, Grid computing (Tier 1+2); hardware and software triggers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R&amp;D: silicon; FPGA; Liquid O, quantum technologies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kern="0" dirty="0">
                <a:cs typeface="Arial" panose="020B0604020202020204" pitchFamily="34" charset="0"/>
              </a:rPr>
              <a:t>ATLAS, CMS, LHCb, Hyper K, DUNE, XLZD, LZ, AION, </a:t>
            </a:r>
            <a:r>
              <a:rPr lang="en-GB" sz="1400" kern="0" dirty="0" err="1">
                <a:cs typeface="Arial" panose="020B0604020202020204" pitchFamily="34" charset="0"/>
              </a:rPr>
              <a:t>DarkSide</a:t>
            </a:r>
            <a:r>
              <a:rPr lang="en-GB" sz="1400" kern="0" dirty="0">
                <a:cs typeface="Arial" panose="020B0604020202020204" pitchFamily="34" charset="0"/>
              </a:rPr>
              <a:t>, EIC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1026" name="Picture 2" descr="Upgraded ATLAS ITk model; strip barrel, strip endcap, pixel barrel, pixel endcap labelled">
            <a:extLst>
              <a:ext uri="{FF2B5EF4-FFF2-40B4-BE49-F238E27FC236}">
                <a16:creationId xmlns:a16="http://schemas.microsoft.com/office/drawing/2014/main" id="{885D2883-557B-22D5-ABE7-CF0660FB7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051" y="517857"/>
            <a:ext cx="2138072" cy="138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5DF855-8794-74A5-34EF-9F2B4B4F4EBF}"/>
              </a:ext>
            </a:extLst>
          </p:cNvPr>
          <p:cNvSpPr txBox="1"/>
          <p:nvPr/>
        </p:nvSpPr>
        <p:spPr>
          <a:xfrm>
            <a:off x="1008843" y="5031817"/>
            <a:ext cx="4114800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cs typeface="Arial" panose="020B0604020202020204" pitchFamily="34" charset="0"/>
              </a:rPr>
              <a:t>Operating underground lab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NE of England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kern="0" dirty="0">
                <a:cs typeface="Arial" panose="020B0604020202020204" pitchFamily="34" charset="0"/>
              </a:rPr>
              <a:t>~ 0 radon; low cosmic ray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Candidate site for XLZD, quantum experiments and quantum computing research</a:t>
            </a:r>
          </a:p>
        </p:txBody>
      </p:sp>
      <p:pic>
        <p:nvPicPr>
          <p:cNvPr id="18" name="Picture 17" descr="A few people in a factory&#10;&#10;AI-generated content may be incorrect.">
            <a:extLst>
              <a:ext uri="{FF2B5EF4-FFF2-40B4-BE49-F238E27FC236}">
                <a16:creationId xmlns:a16="http://schemas.microsoft.com/office/drawing/2014/main" id="{B51353E2-38C5-98E8-DFE7-1DAD53222E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051" y="1751505"/>
            <a:ext cx="2091279" cy="1176345"/>
          </a:xfrm>
          <a:prstGeom prst="rect">
            <a:avLst/>
          </a:prstGeom>
        </p:spPr>
      </p:pic>
      <p:pic>
        <p:nvPicPr>
          <p:cNvPr id="20" name="Picture 19" descr="A close-up of a machine&#10;&#10;AI-generated content may be incorrect.">
            <a:extLst>
              <a:ext uri="{FF2B5EF4-FFF2-40B4-BE49-F238E27FC236}">
                <a16:creationId xmlns:a16="http://schemas.microsoft.com/office/drawing/2014/main" id="{0C193374-2457-65FB-9975-096AF84C11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35" y="517857"/>
            <a:ext cx="1359016" cy="2416029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76D29A0D-5A5B-40D5-ABE8-58FB9600037D}"/>
              </a:ext>
            </a:extLst>
          </p:cNvPr>
          <p:cNvSpPr txBox="1"/>
          <p:nvPr/>
        </p:nvSpPr>
        <p:spPr>
          <a:xfrm>
            <a:off x="744411" y="2558518"/>
            <a:ext cx="273702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Rutherford Laboratory</a:t>
            </a:r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id="{BDE817BE-0C16-4545-879D-0A19FC9AD8F6}"/>
              </a:ext>
            </a:extLst>
          </p:cNvPr>
          <p:cNvSpPr txBox="1"/>
          <p:nvPr/>
        </p:nvSpPr>
        <p:spPr>
          <a:xfrm>
            <a:off x="3524323" y="872075"/>
            <a:ext cx="273702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6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Rutherford Laboratory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970CA42E-4107-4C27-A6A9-424668AD52B0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E0AA79F-12CD-4ED1-8104-F709FE429B02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98B6E7E-7001-486A-9C18-AB5DFF1E2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8EF7164-A8A0-434F-8C58-780E031D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9F1489-A206-4A51-957F-A19D2117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22</a:t>
            </a:fld>
            <a:endParaRPr lang="en-GB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CF22039-338E-4D8C-B841-134B8C6B0E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28" y="3441252"/>
            <a:ext cx="3686144" cy="232892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A22A81DA-59E8-4EC7-A9FE-40FF2FE78087}"/>
              </a:ext>
            </a:extLst>
          </p:cNvPr>
          <p:cNvSpPr txBox="1"/>
          <p:nvPr/>
        </p:nvSpPr>
        <p:spPr>
          <a:xfrm>
            <a:off x="5930610" y="3303219"/>
            <a:ext cx="1271856" cy="4596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/>
              <a:t>CIEMAT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6BED107-4420-4BE1-8232-7B0DF81A1F06}"/>
              </a:ext>
            </a:extLst>
          </p:cNvPr>
          <p:cNvSpPr txBox="1"/>
          <p:nvPr/>
        </p:nvSpPr>
        <p:spPr>
          <a:xfrm>
            <a:off x="7107474" y="5839805"/>
            <a:ext cx="3006252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 err="1"/>
              <a:t>Cryolab</a:t>
            </a:r>
            <a:r>
              <a:rPr lang="en-GB" sz="1400" dirty="0"/>
              <a:t> for </a:t>
            </a:r>
            <a:r>
              <a:rPr lang="en-GB" sz="1400" dirty="0" err="1"/>
              <a:t>SiPM</a:t>
            </a:r>
            <a:r>
              <a:rPr lang="en-GB" sz="1400" dirty="0"/>
              <a:t> calibration for DUNE</a:t>
            </a:r>
          </a:p>
        </p:txBody>
      </p:sp>
    </p:spTree>
    <p:extLst>
      <p:ext uri="{BB962C8B-B14F-4D97-AF65-F5344CB8AC3E}">
        <p14:creationId xmlns:p14="http://schemas.microsoft.com/office/powerpoint/2010/main" val="3178707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1A36755F-354B-9AB8-EC10-37066F79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6164" y="835464"/>
            <a:ext cx="2153212" cy="45438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2000" b="1" kern="1200" dirty="0"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LNGS</a:t>
            </a:r>
            <a:r>
              <a:rPr lang="it-IT" sz="2000" b="1" kern="1200" dirty="0">
                <a:solidFill>
                  <a:srgbClr val="4297B7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kern="1200" dirty="0" err="1"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Experiments</a:t>
            </a:r>
            <a:endParaRPr lang="it-IT" sz="2000" b="1" kern="1200" dirty="0">
              <a:latin typeface="+mn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3B062A3-7F2E-4322-873B-A52BAED1D851}"/>
              </a:ext>
            </a:extLst>
          </p:cNvPr>
          <p:cNvGrpSpPr/>
          <p:nvPr/>
        </p:nvGrpSpPr>
        <p:grpSpPr>
          <a:xfrm>
            <a:off x="256251" y="941627"/>
            <a:ext cx="4871786" cy="2887174"/>
            <a:chOff x="1591110" y="254362"/>
            <a:chExt cx="10352569" cy="6302250"/>
          </a:xfrm>
        </p:grpSpPr>
        <p:grpSp>
          <p:nvGrpSpPr>
            <p:cNvPr id="115" name="Gruppo 59">
              <a:extLst>
                <a:ext uri="{FF2B5EF4-FFF2-40B4-BE49-F238E27FC236}">
                  <a16:creationId xmlns:a16="http://schemas.microsoft.com/office/drawing/2014/main" id="{6FB52077-9B4D-4450-9955-9B2B6D08F4B1}"/>
                </a:ext>
              </a:extLst>
            </p:cNvPr>
            <p:cNvGrpSpPr/>
            <p:nvPr/>
          </p:nvGrpSpPr>
          <p:grpSpPr>
            <a:xfrm>
              <a:off x="1591110" y="350757"/>
              <a:ext cx="10339882" cy="6205855"/>
              <a:chOff x="-407977" y="0"/>
              <a:chExt cx="9494725" cy="6115914"/>
            </a:xfrm>
          </p:grpSpPr>
          <p:grpSp>
            <p:nvGrpSpPr>
              <p:cNvPr id="116" name="Group 15">
                <a:extLst>
                  <a:ext uri="{FF2B5EF4-FFF2-40B4-BE49-F238E27FC236}">
                    <a16:creationId xmlns:a16="http://schemas.microsoft.com/office/drawing/2014/main" id="{04DDE3C2-E470-47B4-914D-88BBE99AF5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893038"/>
                <a:ext cx="9074150" cy="5222876"/>
                <a:chOff x="0" y="893038"/>
                <a:chExt cx="5762" cy="3290"/>
              </a:xfrm>
            </p:grpSpPr>
            <p:pic>
              <p:nvPicPr>
                <p:cNvPr id="160" name="Picture 4">
                  <a:extLst>
                    <a:ext uri="{FF2B5EF4-FFF2-40B4-BE49-F238E27FC236}">
                      <a16:creationId xmlns:a16="http://schemas.microsoft.com/office/drawing/2014/main" id="{62322D3E-C2AE-45CD-9EF6-69BC903003B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893107"/>
                  <a:ext cx="5760" cy="3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1" name="Rectangle 9">
                  <a:extLst>
                    <a:ext uri="{FF2B5EF4-FFF2-40B4-BE49-F238E27FC236}">
                      <a16:creationId xmlns:a16="http://schemas.microsoft.com/office/drawing/2014/main" id="{24EB1700-3413-4E37-810C-EFD342B43D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0" y="893038"/>
                  <a:ext cx="862" cy="63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endParaRPr>
                </a:p>
              </p:txBody>
            </p:sp>
            <p:sp>
              <p:nvSpPr>
                <p:cNvPr id="162" name="Rectangle 10">
                  <a:extLst>
                    <a:ext uri="{FF2B5EF4-FFF2-40B4-BE49-F238E27FC236}">
                      <a16:creationId xmlns:a16="http://schemas.microsoft.com/office/drawing/2014/main" id="{D74DA727-917E-49DA-A28B-387DEB8826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41537">
                  <a:off x="158" y="893525"/>
                  <a:ext cx="544" cy="136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endParaRPr>
                </a:p>
              </p:txBody>
            </p:sp>
            <p:sp>
              <p:nvSpPr>
                <p:cNvPr id="163" name="Rectangle 11">
                  <a:extLst>
                    <a:ext uri="{FF2B5EF4-FFF2-40B4-BE49-F238E27FC236}">
                      <a16:creationId xmlns:a16="http://schemas.microsoft.com/office/drawing/2014/main" id="{14802E7B-D7A7-476A-B4EF-AFF7BFC92A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" y="893083"/>
                  <a:ext cx="975" cy="273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endParaRPr>
                </a:p>
              </p:txBody>
            </p:sp>
            <p:sp>
              <p:nvSpPr>
                <p:cNvPr id="164" name="Rectangle 12">
                  <a:extLst>
                    <a:ext uri="{FF2B5EF4-FFF2-40B4-BE49-F238E27FC236}">
                      <a16:creationId xmlns:a16="http://schemas.microsoft.com/office/drawing/2014/main" id="{F2B58E7D-0251-47A8-841F-40F536009F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5" y="895855"/>
                  <a:ext cx="817" cy="273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endParaRPr>
                </a:p>
              </p:txBody>
            </p:sp>
            <p:sp>
              <p:nvSpPr>
                <p:cNvPr id="165" name="Rectangle 13">
                  <a:extLst>
                    <a:ext uri="{FF2B5EF4-FFF2-40B4-BE49-F238E27FC236}">
                      <a16:creationId xmlns:a16="http://schemas.microsoft.com/office/drawing/2014/main" id="{9C15D635-8D49-4463-B54C-21BBD7E965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41537">
                  <a:off x="4559" y="896122"/>
                  <a:ext cx="544" cy="136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/>
                  </a:endParaRPr>
                </a:p>
              </p:txBody>
            </p:sp>
          </p:grpSp>
          <p:cxnSp>
            <p:nvCxnSpPr>
              <p:cNvPr id="117" name="Line 5">
                <a:extLst>
                  <a:ext uri="{FF2B5EF4-FFF2-40B4-BE49-F238E27FC236}">
                    <a16:creationId xmlns:a16="http://schemas.microsoft.com/office/drawing/2014/main" id="{D3B36F77-F6E2-4AAF-ABEB-BBDA767F7D64}"/>
                  </a:ext>
                </a:extLst>
              </p:cNvPr>
              <p:cNvCxnSpPr>
                <a:cxnSpLocks/>
                <a:stCxn id="167" idx="1"/>
              </p:cNvCxnSpPr>
              <p:nvPr/>
            </p:nvCxnSpPr>
            <p:spPr bwMode="auto">
              <a:xfrm flipH="1" flipV="1">
                <a:off x="5185922" y="2832324"/>
                <a:ext cx="1826491" cy="1312240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8" name="Line 6">
                <a:extLst>
                  <a:ext uri="{FF2B5EF4-FFF2-40B4-BE49-F238E27FC236}">
                    <a16:creationId xmlns:a16="http://schemas.microsoft.com/office/drawing/2014/main" id="{FC8EA15D-1640-4F75-A2CF-382C0D8821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6310020" y="3073834"/>
                <a:ext cx="1081547" cy="188333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" name="Line 8">
                <a:extLst>
                  <a:ext uri="{FF2B5EF4-FFF2-40B4-BE49-F238E27FC236}">
                    <a16:creationId xmlns:a16="http://schemas.microsoft.com/office/drawing/2014/main" id="{F182D278-81FD-4E80-A00E-06873456EE84}"/>
                  </a:ext>
                </a:extLst>
              </p:cNvPr>
              <p:cNvCxnSpPr/>
              <p:nvPr/>
            </p:nvCxnSpPr>
            <p:spPr bwMode="auto">
              <a:xfrm rot="5400000">
                <a:off x="4286727" y="1542956"/>
                <a:ext cx="1105967" cy="319350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" name="Line 7">
                <a:extLst>
                  <a:ext uri="{FF2B5EF4-FFF2-40B4-BE49-F238E27FC236}">
                    <a16:creationId xmlns:a16="http://schemas.microsoft.com/office/drawing/2014/main" id="{B560DB47-8B5D-4F7A-B122-6A2208DF428D}"/>
                  </a:ext>
                </a:extLst>
              </p:cNvPr>
              <p:cNvCxnSpPr/>
              <p:nvPr/>
            </p:nvCxnSpPr>
            <p:spPr bwMode="auto">
              <a:xfrm rot="5400000" flipV="1">
                <a:off x="3602878" y="1394354"/>
                <a:ext cx="1582738" cy="28583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" name="Line 16">
                <a:extLst>
                  <a:ext uri="{FF2B5EF4-FFF2-40B4-BE49-F238E27FC236}">
                    <a16:creationId xmlns:a16="http://schemas.microsoft.com/office/drawing/2014/main" id="{2FB862EA-842E-4995-B50A-FA8FFBBD2412}"/>
                  </a:ext>
                </a:extLst>
              </p:cNvPr>
              <p:cNvCxnSpPr/>
              <p:nvPr/>
            </p:nvCxnSpPr>
            <p:spPr bwMode="auto">
              <a:xfrm flipH="1">
                <a:off x="6050047" y="1881772"/>
                <a:ext cx="1446951" cy="518303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" name="Line 18">
                <a:extLst>
                  <a:ext uri="{FF2B5EF4-FFF2-40B4-BE49-F238E27FC236}">
                    <a16:creationId xmlns:a16="http://schemas.microsoft.com/office/drawing/2014/main" id="{5D203FAC-211C-4605-82B3-4F0066CCB395}"/>
                  </a:ext>
                </a:extLst>
              </p:cNvPr>
              <p:cNvCxnSpPr/>
              <p:nvPr/>
            </p:nvCxnSpPr>
            <p:spPr bwMode="auto">
              <a:xfrm rot="5400000" flipV="1">
                <a:off x="2541683" y="909425"/>
                <a:ext cx="1797050" cy="1470005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" name="Line 19">
                <a:extLst>
                  <a:ext uri="{FF2B5EF4-FFF2-40B4-BE49-F238E27FC236}">
                    <a16:creationId xmlns:a16="http://schemas.microsoft.com/office/drawing/2014/main" id="{27F91503-5B84-42FC-86B7-60B28A554325}"/>
                  </a:ext>
                </a:extLst>
              </p:cNvPr>
              <p:cNvCxnSpPr/>
              <p:nvPr/>
            </p:nvCxnSpPr>
            <p:spPr bwMode="auto">
              <a:xfrm rot="5400000" flipV="1">
                <a:off x="2401684" y="985324"/>
                <a:ext cx="1485592" cy="1775715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" name="Text Box 21">
                <a:extLst>
                  <a:ext uri="{FF2B5EF4-FFF2-40B4-BE49-F238E27FC236}">
                    <a16:creationId xmlns:a16="http://schemas.microsoft.com/office/drawing/2014/main" id="{EC9D0F35-5A39-4755-8D4E-9916ADDF7A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14890" y="3116664"/>
                <a:ext cx="931817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DS20K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Text Box 30">
                <a:extLst>
                  <a:ext uri="{FF2B5EF4-FFF2-40B4-BE49-F238E27FC236}">
                    <a16:creationId xmlns:a16="http://schemas.microsoft.com/office/drawing/2014/main" id="{F4C1AA5F-ED32-4D58-B173-55FA041359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01189" y="1604953"/>
                <a:ext cx="1563777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BELLOTTI IBF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Text Box 34">
                <a:extLst>
                  <a:ext uri="{FF2B5EF4-FFF2-40B4-BE49-F238E27FC236}">
                    <a16:creationId xmlns:a16="http://schemas.microsoft.com/office/drawing/2014/main" id="{66A2650F-3915-4B3D-B092-4D6AEB5801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84120" y="840366"/>
                <a:ext cx="666867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LVD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Text Box 35">
                <a:extLst>
                  <a:ext uri="{FF2B5EF4-FFF2-40B4-BE49-F238E27FC236}">
                    <a16:creationId xmlns:a16="http://schemas.microsoft.com/office/drawing/2014/main" id="{1A16887F-1D31-4203-99ED-9AB50EDA78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56488" y="426933"/>
                <a:ext cx="1546224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LEGEND-200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Text Box 36">
                <a:extLst>
                  <a:ext uri="{FF2B5EF4-FFF2-40B4-BE49-F238E27FC236}">
                    <a16:creationId xmlns:a16="http://schemas.microsoft.com/office/drawing/2014/main" id="{88F74771-6809-4BEA-8099-BFD056CEFF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5100" y="438713"/>
                <a:ext cx="1009486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CRESST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Text Box 37">
                <a:extLst>
                  <a:ext uri="{FF2B5EF4-FFF2-40B4-BE49-F238E27FC236}">
                    <a16:creationId xmlns:a16="http://schemas.microsoft.com/office/drawing/2014/main" id="{46703377-C3F1-474B-8945-67B33E30A5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6705" y="843397"/>
                <a:ext cx="993054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CUORE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0" name="Line 38">
                <a:extLst>
                  <a:ext uri="{FF2B5EF4-FFF2-40B4-BE49-F238E27FC236}">
                    <a16:creationId xmlns:a16="http://schemas.microsoft.com/office/drawing/2014/main" id="{0952693E-2EDB-4F01-958D-BBEDF42975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678016" y="2817589"/>
                <a:ext cx="1073456" cy="1676103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1" name="Text Box 47">
                <a:extLst>
                  <a:ext uri="{FF2B5EF4-FFF2-40B4-BE49-F238E27FC236}">
                    <a16:creationId xmlns:a16="http://schemas.microsoft.com/office/drawing/2014/main" id="{E5FF3349-0E89-48F5-BEEB-023F7254BF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38582" y="4291379"/>
                <a:ext cx="1601542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DAMA/LIBRA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2" name="Line 48">
                <a:extLst>
                  <a:ext uri="{FF2B5EF4-FFF2-40B4-BE49-F238E27FC236}">
                    <a16:creationId xmlns:a16="http://schemas.microsoft.com/office/drawing/2014/main" id="{5A6AED34-45E3-4BF3-BDE3-5B774DC403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622590" y="2746151"/>
                <a:ext cx="2149522" cy="138356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" name="Text Box 50">
                <a:extLst>
                  <a:ext uri="{FF2B5EF4-FFF2-40B4-BE49-F238E27FC236}">
                    <a16:creationId xmlns:a16="http://schemas.microsoft.com/office/drawing/2014/main" id="{EABB859F-FE57-4B9B-AB54-01EE86041D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5122" y="3876450"/>
                <a:ext cx="930491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SABRE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Text Box 52">
                <a:extLst>
                  <a:ext uri="{FF2B5EF4-FFF2-40B4-BE49-F238E27FC236}">
                    <a16:creationId xmlns:a16="http://schemas.microsoft.com/office/drawing/2014/main" id="{FB744274-66C1-4341-A131-2A083364CD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7078" y="863102"/>
                <a:ext cx="1293725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LUNA-400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5" name="Line 53">
                <a:extLst>
                  <a:ext uri="{FF2B5EF4-FFF2-40B4-BE49-F238E27FC236}">
                    <a16:creationId xmlns:a16="http://schemas.microsoft.com/office/drawing/2014/main" id="{51ACB7C5-4570-4494-97A3-55432A9261E5}"/>
                  </a:ext>
                </a:extLst>
              </p:cNvPr>
              <p:cNvCxnSpPr/>
              <p:nvPr/>
            </p:nvCxnSpPr>
            <p:spPr bwMode="auto">
              <a:xfrm rot="5400000" flipV="1">
                <a:off x="3392593" y="1496613"/>
                <a:ext cx="978671" cy="367328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6" name="Line 54">
                <a:extLst>
                  <a:ext uri="{FF2B5EF4-FFF2-40B4-BE49-F238E27FC236}">
                    <a16:creationId xmlns:a16="http://schemas.microsoft.com/office/drawing/2014/main" id="{99322C37-D527-4138-BCEB-5538578AACFC}"/>
                  </a:ext>
                </a:extLst>
              </p:cNvPr>
              <p:cNvCxnSpPr/>
              <p:nvPr/>
            </p:nvCxnSpPr>
            <p:spPr bwMode="auto">
              <a:xfrm rot="5400000">
                <a:off x="5084857" y="1081766"/>
                <a:ext cx="1152304" cy="419878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7" name="Text Box 55">
                <a:extLst>
                  <a:ext uri="{FF2B5EF4-FFF2-40B4-BE49-F238E27FC236}">
                    <a16:creationId xmlns:a16="http://schemas.microsoft.com/office/drawing/2014/main" id="{86479477-BE31-47D4-9330-34154BF6AA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69704" y="419382"/>
                <a:ext cx="1059393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GEMINI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8" name="Line 56">
                <a:extLst>
                  <a:ext uri="{FF2B5EF4-FFF2-40B4-BE49-F238E27FC236}">
                    <a16:creationId xmlns:a16="http://schemas.microsoft.com/office/drawing/2014/main" id="{90294479-A47B-42FC-A10A-76F9523ABE1A}"/>
                  </a:ext>
                </a:extLst>
              </p:cNvPr>
              <p:cNvCxnSpPr/>
              <p:nvPr/>
            </p:nvCxnSpPr>
            <p:spPr bwMode="auto">
              <a:xfrm flipH="1">
                <a:off x="6473079" y="1149023"/>
                <a:ext cx="1034294" cy="548837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9" name="Text Box 57">
                <a:extLst>
                  <a:ext uri="{FF2B5EF4-FFF2-40B4-BE49-F238E27FC236}">
                    <a16:creationId xmlns:a16="http://schemas.microsoft.com/office/drawing/2014/main" id="{29793687-0432-456C-908D-5DC36C6428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01189" y="863100"/>
                <a:ext cx="1077254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GINGER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0" name="Line 58">
                <a:extLst>
                  <a:ext uri="{FF2B5EF4-FFF2-40B4-BE49-F238E27FC236}">
                    <a16:creationId xmlns:a16="http://schemas.microsoft.com/office/drawing/2014/main" id="{A2DEC59B-10B9-4A06-B96A-09DF955991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374119" y="3053583"/>
                <a:ext cx="575110" cy="1890885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1" name="Text Box 59">
                <a:extLst>
                  <a:ext uri="{FF2B5EF4-FFF2-40B4-BE49-F238E27FC236}">
                    <a16:creationId xmlns:a16="http://schemas.microsoft.com/office/drawing/2014/main" id="{FA6B1C12-F141-4397-A4EB-4D8809FA0D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2651" y="4707496"/>
                <a:ext cx="988869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STELLA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2" name="Line 58">
                <a:extLst>
                  <a:ext uri="{FF2B5EF4-FFF2-40B4-BE49-F238E27FC236}">
                    <a16:creationId xmlns:a16="http://schemas.microsoft.com/office/drawing/2014/main" id="{C45A4F34-9E1F-4EEA-A514-F35100D278B0}"/>
                  </a:ext>
                </a:extLst>
              </p:cNvPr>
              <p:cNvCxnSpPr/>
              <p:nvPr/>
            </p:nvCxnSpPr>
            <p:spPr bwMode="auto">
              <a:xfrm flipH="1" flipV="1">
                <a:off x="6907298" y="5011514"/>
                <a:ext cx="690563" cy="53975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" name="Text Box 20">
                <a:extLst>
                  <a:ext uri="{FF2B5EF4-FFF2-40B4-BE49-F238E27FC236}">
                    <a16:creationId xmlns:a16="http://schemas.microsoft.com/office/drawing/2014/main" id="{7B1AC036-CDE0-4CA0-97DD-EAED185C47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06928" y="4769934"/>
                <a:ext cx="1391091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1" u="sng" strike="noStrike" kern="1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ENTRANCE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Text Box 52">
                <a:extLst>
                  <a:ext uri="{FF2B5EF4-FFF2-40B4-BE49-F238E27FC236}">
                    <a16:creationId xmlns:a16="http://schemas.microsoft.com/office/drawing/2014/main" id="{55250360-6FBA-4A02-B453-F668F9397B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0754" y="593467"/>
                <a:ext cx="1279249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EXIT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5" name="Line 53">
                <a:extLst>
                  <a:ext uri="{FF2B5EF4-FFF2-40B4-BE49-F238E27FC236}">
                    <a16:creationId xmlns:a16="http://schemas.microsoft.com/office/drawing/2014/main" id="{E04FA09D-4307-46A2-92FC-3698C4F79C4D}"/>
                  </a:ext>
                </a:extLst>
              </p:cNvPr>
              <p:cNvCxnSpPr/>
              <p:nvPr/>
            </p:nvCxnSpPr>
            <p:spPr bwMode="auto">
              <a:xfrm rot="5400000" flipV="1">
                <a:off x="610223" y="999341"/>
                <a:ext cx="961231" cy="882978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6" name="Line 19">
                <a:extLst>
                  <a:ext uri="{FF2B5EF4-FFF2-40B4-BE49-F238E27FC236}">
                    <a16:creationId xmlns:a16="http://schemas.microsoft.com/office/drawing/2014/main" id="{F4C845C0-31C1-4957-9F36-C71C78F834DB}"/>
                  </a:ext>
                </a:extLst>
              </p:cNvPr>
              <p:cNvCxnSpPr/>
              <p:nvPr/>
            </p:nvCxnSpPr>
            <p:spPr bwMode="auto">
              <a:xfrm rot="5400000" flipV="1">
                <a:off x="2238688" y="1046263"/>
                <a:ext cx="1146694" cy="2110915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7" name="Text Box 37">
                <a:extLst>
                  <a:ext uri="{FF2B5EF4-FFF2-40B4-BE49-F238E27FC236}">
                    <a16:creationId xmlns:a16="http://schemas.microsoft.com/office/drawing/2014/main" id="{773C4440-1C29-4277-B542-B1F3A8333C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8184" y="1159085"/>
                <a:ext cx="1092666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CUPID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8" name="Line 56">
                <a:extLst>
                  <a:ext uri="{FF2B5EF4-FFF2-40B4-BE49-F238E27FC236}">
                    <a16:creationId xmlns:a16="http://schemas.microsoft.com/office/drawing/2014/main" id="{BE549EF3-609B-47D9-9B18-791371973ECD}"/>
                  </a:ext>
                </a:extLst>
              </p:cNvPr>
              <p:cNvCxnSpPr/>
              <p:nvPr/>
            </p:nvCxnSpPr>
            <p:spPr bwMode="auto">
              <a:xfrm flipH="1">
                <a:off x="5700934" y="788132"/>
                <a:ext cx="1266825" cy="1754821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9" name="Text Box 21">
                <a:extLst>
                  <a:ext uri="{FF2B5EF4-FFF2-40B4-BE49-F238E27FC236}">
                    <a16:creationId xmlns:a16="http://schemas.microsoft.com/office/drawing/2014/main" id="{CCDFD780-8029-4941-81DE-C130BDA54B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9032" y="2465822"/>
                <a:ext cx="1347716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BOREXINO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Text Box 21">
                <a:extLst>
                  <a:ext uri="{FF2B5EF4-FFF2-40B4-BE49-F238E27FC236}">
                    <a16:creationId xmlns:a16="http://schemas.microsoft.com/office/drawing/2014/main" id="{5BB0A0A7-F6D2-4AB7-BC93-25DD214EBC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6486" y="1990315"/>
                <a:ext cx="1424262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CUPID R&amp;D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1" name="Line 6">
                <a:extLst>
                  <a:ext uri="{FF2B5EF4-FFF2-40B4-BE49-F238E27FC236}">
                    <a16:creationId xmlns:a16="http://schemas.microsoft.com/office/drawing/2014/main" id="{22A314EB-2087-47F7-A1D9-D19DD20022B0}"/>
                  </a:ext>
                </a:extLst>
              </p:cNvPr>
              <p:cNvCxnSpPr/>
              <p:nvPr/>
            </p:nvCxnSpPr>
            <p:spPr bwMode="auto">
              <a:xfrm flipH="1">
                <a:off x="6812047" y="2755701"/>
                <a:ext cx="1064476" cy="9338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2" name="Line 6">
                <a:extLst>
                  <a:ext uri="{FF2B5EF4-FFF2-40B4-BE49-F238E27FC236}">
                    <a16:creationId xmlns:a16="http://schemas.microsoft.com/office/drawing/2014/main" id="{868F304E-BEE6-4584-A633-70A4A8DDDB43}"/>
                  </a:ext>
                </a:extLst>
              </p:cNvPr>
              <p:cNvCxnSpPr/>
              <p:nvPr/>
            </p:nvCxnSpPr>
            <p:spPr bwMode="auto">
              <a:xfrm flipH="1">
                <a:off x="6907297" y="2283728"/>
                <a:ext cx="756550" cy="369332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3" name="Text Box 50">
                <a:extLst>
                  <a:ext uri="{FF2B5EF4-FFF2-40B4-BE49-F238E27FC236}">
                    <a16:creationId xmlns:a16="http://schemas.microsoft.com/office/drawing/2014/main" id="{36BB60BB-771B-4DA9-82E1-F7CD4149B4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07987" y="3459868"/>
                <a:ext cx="620530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VIP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4" name="Line 48">
                <a:extLst>
                  <a:ext uri="{FF2B5EF4-FFF2-40B4-BE49-F238E27FC236}">
                    <a16:creationId xmlns:a16="http://schemas.microsoft.com/office/drawing/2014/main" id="{E621D1E3-11FF-491D-BC27-17C56B9F87D6}"/>
                  </a:ext>
                </a:extLst>
              </p:cNvPr>
              <p:cNvCxnSpPr/>
              <p:nvPr/>
            </p:nvCxnSpPr>
            <p:spPr bwMode="auto">
              <a:xfrm flipV="1">
                <a:off x="1839663" y="2693762"/>
                <a:ext cx="2829117" cy="1073151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5" name="Line 38">
                <a:extLst>
                  <a:ext uri="{FF2B5EF4-FFF2-40B4-BE49-F238E27FC236}">
                    <a16:creationId xmlns:a16="http://schemas.microsoft.com/office/drawing/2014/main" id="{99CB74DB-ABAA-4B18-BCD9-C975CE9076B7}"/>
                  </a:ext>
                </a:extLst>
              </p:cNvPr>
              <p:cNvCxnSpPr>
                <a:cxnSpLocks/>
                <a:stCxn id="156" idx="3"/>
              </p:cNvCxnSpPr>
              <p:nvPr/>
            </p:nvCxnSpPr>
            <p:spPr bwMode="auto">
              <a:xfrm flipV="1">
                <a:off x="1295319" y="2682341"/>
                <a:ext cx="3160166" cy="595931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6" name="Text Box 20">
                <a:extLst>
                  <a:ext uri="{FF2B5EF4-FFF2-40B4-BE49-F238E27FC236}">
                    <a16:creationId xmlns:a16="http://schemas.microsoft.com/office/drawing/2014/main" id="{A5EB5033-82C9-459D-8664-595931FBF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07977" y="3041675"/>
                <a:ext cx="1703296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LIME/CYGNUS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" name="Text Box 21">
                <a:extLst>
                  <a:ext uri="{FF2B5EF4-FFF2-40B4-BE49-F238E27FC236}">
                    <a16:creationId xmlns:a16="http://schemas.microsoft.com/office/drawing/2014/main" id="{30FCBD04-5094-4699-B6A2-3F9EDFD60C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03189" y="467326"/>
                <a:ext cx="1176967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COSINUS</a:t>
                </a:r>
                <a:endParaRPr kumimoji="0" 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Text Box 52">
                <a:extLst>
                  <a:ext uri="{FF2B5EF4-FFF2-40B4-BE49-F238E27FC236}">
                    <a16:creationId xmlns:a16="http://schemas.microsoft.com/office/drawing/2014/main" id="{D6F3E8B9-193C-4A2D-844E-C8E96FA333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19990" y="0"/>
                <a:ext cx="1942424" cy="47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sng" strike="noStrike" kern="1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MS PGothic" panose="020B0600070205080204" pitchFamily="34" charset="-128"/>
                    <a:cs typeface="Times New Roman" panose="02020603050405020304" pitchFamily="18" charset="0"/>
                  </a:rPr>
                  <a:t>COSMIC SILENCE</a:t>
                </a:r>
                <a:endParaRPr kumimoji="0" lang="en-US" sz="1200" b="0" i="0" u="none" strike="noStrike" kern="1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9" name="Line 56">
                <a:extLst>
                  <a:ext uri="{FF2B5EF4-FFF2-40B4-BE49-F238E27FC236}">
                    <a16:creationId xmlns:a16="http://schemas.microsoft.com/office/drawing/2014/main" id="{3595B548-3223-4C95-8C8E-631D0B8A67C5}"/>
                  </a:ext>
                </a:extLst>
              </p:cNvPr>
              <p:cNvCxnSpPr/>
              <p:nvPr/>
            </p:nvCxnSpPr>
            <p:spPr bwMode="auto">
              <a:xfrm flipH="1">
                <a:off x="4851157" y="281721"/>
                <a:ext cx="925833" cy="1708711"/>
              </a:xfrm>
              <a:prstGeom prst="line">
                <a:avLst/>
              </a:prstGeom>
              <a:noFill/>
              <a:ln w="9525">
                <a:solidFill>
                  <a:sysClr val="windowText" lastClr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166" name="Immagine 9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79094333-9A9F-404E-90E4-8F21B3B51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0830" y="254362"/>
              <a:ext cx="942849" cy="666564"/>
            </a:xfrm>
            <a:prstGeom prst="rect">
              <a:avLst/>
            </a:prstGeom>
          </p:spPr>
        </p:pic>
        <p:sp>
          <p:nvSpPr>
            <p:cNvPr id="167" name="Text Box 21">
              <a:extLst>
                <a:ext uri="{FF2B5EF4-FFF2-40B4-BE49-F238E27FC236}">
                  <a16:creationId xmlns:a16="http://schemas.microsoft.com/office/drawing/2014/main" id="{D8BABE36-E85D-46B2-ABD7-15E7E1DF42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72015" y="4316196"/>
              <a:ext cx="2078538" cy="48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sng" strike="noStrike" kern="1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MS PGothic" panose="020B0600070205080204" pitchFamily="34" charset="-128"/>
                  <a:cs typeface="Times New Roman" panose="02020603050405020304" pitchFamily="18" charset="0"/>
                </a:rPr>
                <a:t>CRYOPLATFORM</a:t>
              </a:r>
              <a:endParaRPr kumimoji="0" lang="en-US" sz="1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8" name="Line 38">
              <a:extLst>
                <a:ext uri="{FF2B5EF4-FFF2-40B4-BE49-F238E27FC236}">
                  <a16:creationId xmlns:a16="http://schemas.microsoft.com/office/drawing/2014/main" id="{2C590566-4F68-4F4A-A519-4548B9FF1929}"/>
                </a:ext>
              </a:extLst>
            </p:cNvPr>
            <p:cNvCxnSpPr>
              <a:cxnSpLocks/>
              <a:stCxn id="169" idx="3"/>
            </p:cNvCxnSpPr>
            <p:nvPr/>
          </p:nvCxnSpPr>
          <p:spPr bwMode="auto">
            <a:xfrm>
              <a:off x="2917257" y="2788454"/>
              <a:ext cx="4513668" cy="122933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9" name="Text Box 20">
              <a:extLst>
                <a:ext uri="{FF2B5EF4-FFF2-40B4-BE49-F238E27FC236}">
                  <a16:creationId xmlns:a16="http://schemas.microsoft.com/office/drawing/2014/main" id="{23F4E87B-C937-4255-B1AD-7750C6CD1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8137" y="2548378"/>
              <a:ext cx="1099121" cy="48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sng" strike="noStrike" kern="1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MS PGothic" panose="020B0600070205080204" pitchFamily="34" charset="-128"/>
                  <a:cs typeface="Times New Roman" panose="02020603050405020304" pitchFamily="18" charset="0"/>
                </a:rPr>
                <a:t>CYGNO</a:t>
              </a:r>
              <a:endParaRPr kumimoji="0" lang="en-US" sz="12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Text Box 50">
              <a:extLst>
                <a:ext uri="{FF2B5EF4-FFF2-40B4-BE49-F238E27FC236}">
                  <a16:creationId xmlns:a16="http://schemas.microsoft.com/office/drawing/2014/main" id="{B78B90E5-22A3-4684-8C41-1E85378B8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9883" y="3858797"/>
              <a:ext cx="1375984" cy="48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sng" strike="noStrike" kern="1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MS PGothic" panose="020B0600070205080204" pitchFamily="34" charset="-128"/>
                  <a:cs typeface="Times New Roman" panose="02020603050405020304" pitchFamily="18" charset="0"/>
                </a:rPr>
                <a:t>XENONnT</a:t>
              </a:r>
              <a:endParaRPr kumimoji="0" lang="en-US" sz="1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1" name="Line 5">
              <a:extLst>
                <a:ext uri="{FF2B5EF4-FFF2-40B4-BE49-F238E27FC236}">
                  <a16:creationId xmlns:a16="http://schemas.microsoft.com/office/drawing/2014/main" id="{F63FA729-7F0F-4AF6-A328-C812A08691D3}"/>
                </a:ext>
              </a:extLst>
            </p:cNvPr>
            <p:cNvCxnSpPr>
              <a:cxnSpLocks/>
              <a:stCxn id="170" idx="1"/>
            </p:cNvCxnSpPr>
            <p:nvPr/>
          </p:nvCxnSpPr>
          <p:spPr bwMode="auto">
            <a:xfrm flipH="1" flipV="1">
              <a:off x="7896548" y="3142808"/>
              <a:ext cx="1773335" cy="956065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2" name="Groupe 171">
            <a:extLst>
              <a:ext uri="{FF2B5EF4-FFF2-40B4-BE49-F238E27FC236}">
                <a16:creationId xmlns:a16="http://schemas.microsoft.com/office/drawing/2014/main" id="{20E81309-E249-47AC-A44C-F1A36B5D3F06}"/>
              </a:ext>
            </a:extLst>
          </p:cNvPr>
          <p:cNvGrpSpPr/>
          <p:nvPr/>
        </p:nvGrpSpPr>
        <p:grpSpPr>
          <a:xfrm>
            <a:off x="3258431" y="3322701"/>
            <a:ext cx="8392952" cy="3066504"/>
            <a:chOff x="97570" y="1033414"/>
            <a:chExt cx="11629375" cy="4248986"/>
          </a:xfrm>
        </p:grpSpPr>
        <p:sp>
          <p:nvSpPr>
            <p:cNvPr id="173" name="Freccia a destra 10">
              <a:extLst>
                <a:ext uri="{FF2B5EF4-FFF2-40B4-BE49-F238E27FC236}">
                  <a16:creationId xmlns:a16="http://schemas.microsoft.com/office/drawing/2014/main" id="{B87143B7-370D-4D0C-A986-998A7FDBCEAD}"/>
                </a:ext>
              </a:extLst>
            </p:cNvPr>
            <p:cNvSpPr/>
            <p:nvPr/>
          </p:nvSpPr>
          <p:spPr>
            <a:xfrm>
              <a:off x="144913" y="2928925"/>
              <a:ext cx="11582032" cy="68199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cxnSp>
          <p:nvCxnSpPr>
            <p:cNvPr id="174" name="Connettore diritto 15">
              <a:extLst>
                <a:ext uri="{FF2B5EF4-FFF2-40B4-BE49-F238E27FC236}">
                  <a16:creationId xmlns:a16="http://schemas.microsoft.com/office/drawing/2014/main" id="{58F54B71-A70A-4DFA-A4FA-5C3D87E0ADCE}"/>
                </a:ext>
              </a:extLst>
            </p:cNvPr>
            <p:cNvCxnSpPr>
              <a:cxnSpLocks/>
            </p:cNvCxnSpPr>
            <p:nvPr/>
          </p:nvCxnSpPr>
          <p:spPr>
            <a:xfrm>
              <a:off x="372646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diritto 16">
              <a:extLst>
                <a:ext uri="{FF2B5EF4-FFF2-40B4-BE49-F238E27FC236}">
                  <a16:creationId xmlns:a16="http://schemas.microsoft.com/office/drawing/2014/main" id="{8F8F9495-773F-4A4B-9C3E-A9BAD59D4A66}"/>
                </a:ext>
              </a:extLst>
            </p:cNvPr>
            <p:cNvCxnSpPr>
              <a:cxnSpLocks/>
            </p:cNvCxnSpPr>
            <p:nvPr/>
          </p:nvCxnSpPr>
          <p:spPr>
            <a:xfrm>
              <a:off x="730414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diritto 17">
              <a:extLst>
                <a:ext uri="{FF2B5EF4-FFF2-40B4-BE49-F238E27FC236}">
                  <a16:creationId xmlns:a16="http://schemas.microsoft.com/office/drawing/2014/main" id="{391515FC-E8BA-400A-89C1-D57657E5790D}"/>
                </a:ext>
              </a:extLst>
            </p:cNvPr>
            <p:cNvCxnSpPr>
              <a:cxnSpLocks/>
            </p:cNvCxnSpPr>
            <p:nvPr/>
          </p:nvCxnSpPr>
          <p:spPr>
            <a:xfrm>
              <a:off x="1088182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diritto 18">
              <a:extLst>
                <a:ext uri="{FF2B5EF4-FFF2-40B4-BE49-F238E27FC236}">
                  <a16:creationId xmlns:a16="http://schemas.microsoft.com/office/drawing/2014/main" id="{DF833186-BB1F-43A3-9D0B-E0B3C998E1ED}"/>
                </a:ext>
              </a:extLst>
            </p:cNvPr>
            <p:cNvCxnSpPr>
              <a:cxnSpLocks/>
            </p:cNvCxnSpPr>
            <p:nvPr/>
          </p:nvCxnSpPr>
          <p:spPr>
            <a:xfrm>
              <a:off x="1445950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diritto 19">
              <a:extLst>
                <a:ext uri="{FF2B5EF4-FFF2-40B4-BE49-F238E27FC236}">
                  <a16:creationId xmlns:a16="http://schemas.microsoft.com/office/drawing/2014/main" id="{98163571-ABD1-4034-8BFE-9C52D32B9E17}"/>
                </a:ext>
              </a:extLst>
            </p:cNvPr>
            <p:cNvCxnSpPr>
              <a:cxnSpLocks/>
            </p:cNvCxnSpPr>
            <p:nvPr/>
          </p:nvCxnSpPr>
          <p:spPr>
            <a:xfrm>
              <a:off x="1803718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diritto 20">
              <a:extLst>
                <a:ext uri="{FF2B5EF4-FFF2-40B4-BE49-F238E27FC236}">
                  <a16:creationId xmlns:a16="http://schemas.microsoft.com/office/drawing/2014/main" id="{74B7DF46-301C-473D-8C29-8D8EF31AE2C6}"/>
                </a:ext>
              </a:extLst>
            </p:cNvPr>
            <p:cNvCxnSpPr>
              <a:cxnSpLocks/>
            </p:cNvCxnSpPr>
            <p:nvPr/>
          </p:nvCxnSpPr>
          <p:spPr>
            <a:xfrm>
              <a:off x="2161486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diritto 21">
              <a:extLst>
                <a:ext uri="{FF2B5EF4-FFF2-40B4-BE49-F238E27FC236}">
                  <a16:creationId xmlns:a16="http://schemas.microsoft.com/office/drawing/2014/main" id="{40DF7FE1-A9C7-4F2D-AF96-2E6346A2F845}"/>
                </a:ext>
              </a:extLst>
            </p:cNvPr>
            <p:cNvCxnSpPr>
              <a:cxnSpLocks/>
            </p:cNvCxnSpPr>
            <p:nvPr/>
          </p:nvCxnSpPr>
          <p:spPr>
            <a:xfrm>
              <a:off x="2519254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diritto 22">
              <a:extLst>
                <a:ext uri="{FF2B5EF4-FFF2-40B4-BE49-F238E27FC236}">
                  <a16:creationId xmlns:a16="http://schemas.microsoft.com/office/drawing/2014/main" id="{7103F5A2-85B4-4545-8580-4AD957C12199}"/>
                </a:ext>
              </a:extLst>
            </p:cNvPr>
            <p:cNvCxnSpPr>
              <a:cxnSpLocks/>
            </p:cNvCxnSpPr>
            <p:nvPr/>
          </p:nvCxnSpPr>
          <p:spPr>
            <a:xfrm>
              <a:off x="2877022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diritto 23">
              <a:extLst>
                <a:ext uri="{FF2B5EF4-FFF2-40B4-BE49-F238E27FC236}">
                  <a16:creationId xmlns:a16="http://schemas.microsoft.com/office/drawing/2014/main" id="{6F2A0E63-7929-4DF0-84C1-E7DFE69F265A}"/>
                </a:ext>
              </a:extLst>
            </p:cNvPr>
            <p:cNvCxnSpPr>
              <a:cxnSpLocks/>
            </p:cNvCxnSpPr>
            <p:nvPr/>
          </p:nvCxnSpPr>
          <p:spPr>
            <a:xfrm>
              <a:off x="3234787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CasellaDiTesto 24">
              <a:extLst>
                <a:ext uri="{FF2B5EF4-FFF2-40B4-BE49-F238E27FC236}">
                  <a16:creationId xmlns:a16="http://schemas.microsoft.com/office/drawing/2014/main" id="{D43B5D38-304F-487F-93A7-3F2D56E62384}"/>
                </a:ext>
              </a:extLst>
            </p:cNvPr>
            <p:cNvSpPr txBox="1"/>
            <p:nvPr/>
          </p:nvSpPr>
          <p:spPr>
            <a:xfrm>
              <a:off x="97570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2025</a:t>
              </a:r>
            </a:p>
          </p:txBody>
        </p:sp>
        <p:sp>
          <p:nvSpPr>
            <p:cNvPr id="184" name="CasellaDiTesto 25">
              <a:extLst>
                <a:ext uri="{FF2B5EF4-FFF2-40B4-BE49-F238E27FC236}">
                  <a16:creationId xmlns:a16="http://schemas.microsoft.com/office/drawing/2014/main" id="{B41DA977-0AF9-430F-9798-8D1B3B5759EE}"/>
                </a:ext>
              </a:extLst>
            </p:cNvPr>
            <p:cNvSpPr txBox="1"/>
            <p:nvPr/>
          </p:nvSpPr>
          <p:spPr>
            <a:xfrm>
              <a:off x="813108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2027</a:t>
              </a:r>
            </a:p>
          </p:txBody>
        </p:sp>
        <p:sp>
          <p:nvSpPr>
            <p:cNvPr id="185" name="CasellaDiTesto 26">
              <a:extLst>
                <a:ext uri="{FF2B5EF4-FFF2-40B4-BE49-F238E27FC236}">
                  <a16:creationId xmlns:a16="http://schemas.microsoft.com/office/drawing/2014/main" id="{5F7BADB1-4517-42DF-96A7-C4D8AFEAA65C}"/>
                </a:ext>
              </a:extLst>
            </p:cNvPr>
            <p:cNvSpPr txBox="1"/>
            <p:nvPr/>
          </p:nvSpPr>
          <p:spPr>
            <a:xfrm>
              <a:off x="1522803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2029</a:t>
              </a:r>
            </a:p>
          </p:txBody>
        </p:sp>
        <p:sp>
          <p:nvSpPr>
            <p:cNvPr id="186" name="CasellaDiTesto 27">
              <a:extLst>
                <a:ext uri="{FF2B5EF4-FFF2-40B4-BE49-F238E27FC236}">
                  <a16:creationId xmlns:a16="http://schemas.microsoft.com/office/drawing/2014/main" id="{993F1772-0ACF-4A46-9D90-523FBD2614C9}"/>
                </a:ext>
              </a:extLst>
            </p:cNvPr>
            <p:cNvSpPr txBox="1"/>
            <p:nvPr/>
          </p:nvSpPr>
          <p:spPr>
            <a:xfrm>
              <a:off x="2244175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2031</a:t>
              </a:r>
            </a:p>
          </p:txBody>
        </p:sp>
        <p:sp>
          <p:nvSpPr>
            <p:cNvPr id="187" name="CasellaDiTesto 28">
              <a:extLst>
                <a:ext uri="{FF2B5EF4-FFF2-40B4-BE49-F238E27FC236}">
                  <a16:creationId xmlns:a16="http://schemas.microsoft.com/office/drawing/2014/main" id="{FECF0E52-F1FA-429C-B466-29FA6BA690A6}"/>
                </a:ext>
              </a:extLst>
            </p:cNvPr>
            <p:cNvSpPr txBox="1"/>
            <p:nvPr/>
          </p:nvSpPr>
          <p:spPr>
            <a:xfrm>
              <a:off x="2959719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2033</a:t>
              </a:r>
            </a:p>
          </p:txBody>
        </p:sp>
        <p:cxnSp>
          <p:nvCxnSpPr>
            <p:cNvPr id="188" name="Connettore diritto 29">
              <a:extLst>
                <a:ext uri="{FF2B5EF4-FFF2-40B4-BE49-F238E27FC236}">
                  <a16:creationId xmlns:a16="http://schemas.microsoft.com/office/drawing/2014/main" id="{0A4B6E80-F6D6-49F2-86B0-5B1259434512}"/>
                </a:ext>
              </a:extLst>
            </p:cNvPr>
            <p:cNvCxnSpPr>
              <a:cxnSpLocks/>
            </p:cNvCxnSpPr>
            <p:nvPr/>
          </p:nvCxnSpPr>
          <p:spPr>
            <a:xfrm>
              <a:off x="3578347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diritto 30">
              <a:extLst>
                <a:ext uri="{FF2B5EF4-FFF2-40B4-BE49-F238E27FC236}">
                  <a16:creationId xmlns:a16="http://schemas.microsoft.com/office/drawing/2014/main" id="{014C7BDF-336E-4E68-A2B7-0848CB896A35}"/>
                </a:ext>
              </a:extLst>
            </p:cNvPr>
            <p:cNvCxnSpPr>
              <a:cxnSpLocks/>
            </p:cNvCxnSpPr>
            <p:nvPr/>
          </p:nvCxnSpPr>
          <p:spPr>
            <a:xfrm>
              <a:off x="3936115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diritto 31">
              <a:extLst>
                <a:ext uri="{FF2B5EF4-FFF2-40B4-BE49-F238E27FC236}">
                  <a16:creationId xmlns:a16="http://schemas.microsoft.com/office/drawing/2014/main" id="{F67DCF07-99D4-4B14-8BB3-43094952B2E2}"/>
                </a:ext>
              </a:extLst>
            </p:cNvPr>
            <p:cNvCxnSpPr>
              <a:cxnSpLocks/>
            </p:cNvCxnSpPr>
            <p:nvPr/>
          </p:nvCxnSpPr>
          <p:spPr>
            <a:xfrm>
              <a:off x="4293883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diritto 32">
              <a:extLst>
                <a:ext uri="{FF2B5EF4-FFF2-40B4-BE49-F238E27FC236}">
                  <a16:creationId xmlns:a16="http://schemas.microsoft.com/office/drawing/2014/main" id="{882C5068-6FA9-425B-A822-AEC1F1A7E980}"/>
                </a:ext>
              </a:extLst>
            </p:cNvPr>
            <p:cNvCxnSpPr>
              <a:cxnSpLocks/>
            </p:cNvCxnSpPr>
            <p:nvPr/>
          </p:nvCxnSpPr>
          <p:spPr>
            <a:xfrm>
              <a:off x="4651651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diritto 33">
              <a:extLst>
                <a:ext uri="{FF2B5EF4-FFF2-40B4-BE49-F238E27FC236}">
                  <a16:creationId xmlns:a16="http://schemas.microsoft.com/office/drawing/2014/main" id="{B1194EBB-0EEC-4561-BED9-4FBA6BF4ED28}"/>
                </a:ext>
              </a:extLst>
            </p:cNvPr>
            <p:cNvCxnSpPr>
              <a:cxnSpLocks/>
            </p:cNvCxnSpPr>
            <p:nvPr/>
          </p:nvCxnSpPr>
          <p:spPr>
            <a:xfrm>
              <a:off x="5009419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diritto 34">
              <a:extLst>
                <a:ext uri="{FF2B5EF4-FFF2-40B4-BE49-F238E27FC236}">
                  <a16:creationId xmlns:a16="http://schemas.microsoft.com/office/drawing/2014/main" id="{BC93D172-2FA6-44B0-B1BB-AF436950A74A}"/>
                </a:ext>
              </a:extLst>
            </p:cNvPr>
            <p:cNvCxnSpPr>
              <a:cxnSpLocks/>
            </p:cNvCxnSpPr>
            <p:nvPr/>
          </p:nvCxnSpPr>
          <p:spPr>
            <a:xfrm>
              <a:off x="5367187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diritto 35">
              <a:extLst>
                <a:ext uri="{FF2B5EF4-FFF2-40B4-BE49-F238E27FC236}">
                  <a16:creationId xmlns:a16="http://schemas.microsoft.com/office/drawing/2014/main" id="{677FFC56-AF5A-4108-AB06-12DA8FFD3240}"/>
                </a:ext>
              </a:extLst>
            </p:cNvPr>
            <p:cNvCxnSpPr>
              <a:cxnSpLocks/>
            </p:cNvCxnSpPr>
            <p:nvPr/>
          </p:nvCxnSpPr>
          <p:spPr>
            <a:xfrm>
              <a:off x="5724955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diritto 36">
              <a:extLst>
                <a:ext uri="{FF2B5EF4-FFF2-40B4-BE49-F238E27FC236}">
                  <a16:creationId xmlns:a16="http://schemas.microsoft.com/office/drawing/2014/main" id="{94D3FE06-6F1E-4048-AA6F-452A36F65F5D}"/>
                </a:ext>
              </a:extLst>
            </p:cNvPr>
            <p:cNvCxnSpPr>
              <a:cxnSpLocks/>
            </p:cNvCxnSpPr>
            <p:nvPr/>
          </p:nvCxnSpPr>
          <p:spPr>
            <a:xfrm>
              <a:off x="6082723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diritto 37">
              <a:extLst>
                <a:ext uri="{FF2B5EF4-FFF2-40B4-BE49-F238E27FC236}">
                  <a16:creationId xmlns:a16="http://schemas.microsoft.com/office/drawing/2014/main" id="{449ED969-1EBD-4198-9726-B9A08E9E2B31}"/>
                </a:ext>
              </a:extLst>
            </p:cNvPr>
            <p:cNvCxnSpPr>
              <a:cxnSpLocks/>
            </p:cNvCxnSpPr>
            <p:nvPr/>
          </p:nvCxnSpPr>
          <p:spPr>
            <a:xfrm>
              <a:off x="6440488" y="2928925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diritto 38">
              <a:extLst>
                <a:ext uri="{FF2B5EF4-FFF2-40B4-BE49-F238E27FC236}">
                  <a16:creationId xmlns:a16="http://schemas.microsoft.com/office/drawing/2014/main" id="{FF7DBEE4-E702-40C4-8151-49CE4E70A5AC}"/>
                </a:ext>
              </a:extLst>
            </p:cNvPr>
            <p:cNvCxnSpPr>
              <a:cxnSpLocks/>
            </p:cNvCxnSpPr>
            <p:nvPr/>
          </p:nvCxnSpPr>
          <p:spPr>
            <a:xfrm>
              <a:off x="6822479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diritto 39">
              <a:extLst>
                <a:ext uri="{FF2B5EF4-FFF2-40B4-BE49-F238E27FC236}">
                  <a16:creationId xmlns:a16="http://schemas.microsoft.com/office/drawing/2014/main" id="{806FDA22-C39F-424F-9344-C2892156F634}"/>
                </a:ext>
              </a:extLst>
            </p:cNvPr>
            <p:cNvCxnSpPr>
              <a:cxnSpLocks/>
            </p:cNvCxnSpPr>
            <p:nvPr/>
          </p:nvCxnSpPr>
          <p:spPr>
            <a:xfrm>
              <a:off x="7180247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diritto 40">
              <a:extLst>
                <a:ext uri="{FF2B5EF4-FFF2-40B4-BE49-F238E27FC236}">
                  <a16:creationId xmlns:a16="http://schemas.microsoft.com/office/drawing/2014/main" id="{D3BCDA7C-B9D7-42B4-8856-63A59B11D6D4}"/>
                </a:ext>
              </a:extLst>
            </p:cNvPr>
            <p:cNvCxnSpPr>
              <a:cxnSpLocks/>
            </p:cNvCxnSpPr>
            <p:nvPr/>
          </p:nvCxnSpPr>
          <p:spPr>
            <a:xfrm>
              <a:off x="7538015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diritto 41">
              <a:extLst>
                <a:ext uri="{FF2B5EF4-FFF2-40B4-BE49-F238E27FC236}">
                  <a16:creationId xmlns:a16="http://schemas.microsoft.com/office/drawing/2014/main" id="{0388C1AD-41CB-4663-9A91-DE46EADF0593}"/>
                </a:ext>
              </a:extLst>
            </p:cNvPr>
            <p:cNvCxnSpPr>
              <a:cxnSpLocks/>
            </p:cNvCxnSpPr>
            <p:nvPr/>
          </p:nvCxnSpPr>
          <p:spPr>
            <a:xfrm>
              <a:off x="7895783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diritto 42">
              <a:extLst>
                <a:ext uri="{FF2B5EF4-FFF2-40B4-BE49-F238E27FC236}">
                  <a16:creationId xmlns:a16="http://schemas.microsoft.com/office/drawing/2014/main" id="{EB2A4923-8B48-4CD8-97CA-7AAD2AEF5ED3}"/>
                </a:ext>
              </a:extLst>
            </p:cNvPr>
            <p:cNvCxnSpPr>
              <a:cxnSpLocks/>
            </p:cNvCxnSpPr>
            <p:nvPr/>
          </p:nvCxnSpPr>
          <p:spPr>
            <a:xfrm>
              <a:off x="8253551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diritto 43">
              <a:extLst>
                <a:ext uri="{FF2B5EF4-FFF2-40B4-BE49-F238E27FC236}">
                  <a16:creationId xmlns:a16="http://schemas.microsoft.com/office/drawing/2014/main" id="{796ED605-CDC6-4195-A0CB-649D53B9E0F3}"/>
                </a:ext>
              </a:extLst>
            </p:cNvPr>
            <p:cNvCxnSpPr>
              <a:cxnSpLocks/>
            </p:cNvCxnSpPr>
            <p:nvPr/>
          </p:nvCxnSpPr>
          <p:spPr>
            <a:xfrm>
              <a:off x="8611319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diritto 44">
              <a:extLst>
                <a:ext uri="{FF2B5EF4-FFF2-40B4-BE49-F238E27FC236}">
                  <a16:creationId xmlns:a16="http://schemas.microsoft.com/office/drawing/2014/main" id="{509B3D24-90F8-4111-A12B-B150CB7C1F1D}"/>
                </a:ext>
              </a:extLst>
            </p:cNvPr>
            <p:cNvCxnSpPr>
              <a:cxnSpLocks/>
            </p:cNvCxnSpPr>
            <p:nvPr/>
          </p:nvCxnSpPr>
          <p:spPr>
            <a:xfrm>
              <a:off x="8969087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diritto 45">
              <a:extLst>
                <a:ext uri="{FF2B5EF4-FFF2-40B4-BE49-F238E27FC236}">
                  <a16:creationId xmlns:a16="http://schemas.microsoft.com/office/drawing/2014/main" id="{D73C20A8-AB00-4266-B30E-5F86996FA6E6}"/>
                </a:ext>
              </a:extLst>
            </p:cNvPr>
            <p:cNvCxnSpPr>
              <a:cxnSpLocks/>
            </p:cNvCxnSpPr>
            <p:nvPr/>
          </p:nvCxnSpPr>
          <p:spPr>
            <a:xfrm>
              <a:off x="9326855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diritto 46">
              <a:extLst>
                <a:ext uri="{FF2B5EF4-FFF2-40B4-BE49-F238E27FC236}">
                  <a16:creationId xmlns:a16="http://schemas.microsoft.com/office/drawing/2014/main" id="{2059F53F-23C6-4457-955F-D98DE0602EE6}"/>
                </a:ext>
              </a:extLst>
            </p:cNvPr>
            <p:cNvCxnSpPr>
              <a:cxnSpLocks/>
            </p:cNvCxnSpPr>
            <p:nvPr/>
          </p:nvCxnSpPr>
          <p:spPr>
            <a:xfrm>
              <a:off x="9684620" y="2904221"/>
              <a:ext cx="0" cy="6819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CasellaDiTesto 47">
              <a:extLst>
                <a:ext uri="{FF2B5EF4-FFF2-40B4-BE49-F238E27FC236}">
                  <a16:creationId xmlns:a16="http://schemas.microsoft.com/office/drawing/2014/main" id="{569A0A7C-9986-4C9E-A933-3C805F856F5B}"/>
                </a:ext>
              </a:extLst>
            </p:cNvPr>
            <p:cNvSpPr txBox="1"/>
            <p:nvPr/>
          </p:nvSpPr>
          <p:spPr>
            <a:xfrm>
              <a:off x="3661036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2035</a:t>
              </a:r>
            </a:p>
          </p:txBody>
        </p:sp>
        <p:sp>
          <p:nvSpPr>
            <p:cNvPr id="207" name="CasellaDiTesto 48">
              <a:extLst>
                <a:ext uri="{FF2B5EF4-FFF2-40B4-BE49-F238E27FC236}">
                  <a16:creationId xmlns:a16="http://schemas.microsoft.com/office/drawing/2014/main" id="{0F146070-E6FD-4FC5-AC49-6E46EB08F4EE}"/>
                </a:ext>
              </a:extLst>
            </p:cNvPr>
            <p:cNvSpPr txBox="1"/>
            <p:nvPr/>
          </p:nvSpPr>
          <p:spPr>
            <a:xfrm>
              <a:off x="4376572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2037</a:t>
              </a:r>
            </a:p>
          </p:txBody>
        </p:sp>
        <p:sp>
          <p:nvSpPr>
            <p:cNvPr id="208" name="CasellaDiTesto 49">
              <a:extLst>
                <a:ext uri="{FF2B5EF4-FFF2-40B4-BE49-F238E27FC236}">
                  <a16:creationId xmlns:a16="http://schemas.microsoft.com/office/drawing/2014/main" id="{17922422-C0DA-4D99-99B2-A54409C8A131}"/>
                </a:ext>
              </a:extLst>
            </p:cNvPr>
            <p:cNvSpPr txBox="1"/>
            <p:nvPr/>
          </p:nvSpPr>
          <p:spPr>
            <a:xfrm>
              <a:off x="5092108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2039</a:t>
              </a:r>
            </a:p>
          </p:txBody>
        </p:sp>
        <p:sp>
          <p:nvSpPr>
            <p:cNvPr id="209" name="CasellaDiTesto 50">
              <a:extLst>
                <a:ext uri="{FF2B5EF4-FFF2-40B4-BE49-F238E27FC236}">
                  <a16:creationId xmlns:a16="http://schemas.microsoft.com/office/drawing/2014/main" id="{2572B976-26B3-4A01-8115-464A064BD7ED}"/>
                </a:ext>
              </a:extLst>
            </p:cNvPr>
            <p:cNvSpPr txBox="1"/>
            <p:nvPr/>
          </p:nvSpPr>
          <p:spPr>
            <a:xfrm>
              <a:off x="5807644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2041</a:t>
              </a:r>
            </a:p>
          </p:txBody>
        </p:sp>
        <p:sp>
          <p:nvSpPr>
            <p:cNvPr id="210" name="CasellaDiTesto 51">
              <a:extLst>
                <a:ext uri="{FF2B5EF4-FFF2-40B4-BE49-F238E27FC236}">
                  <a16:creationId xmlns:a16="http://schemas.microsoft.com/office/drawing/2014/main" id="{CC4113F4-213F-4781-85DB-3920F6DC191B}"/>
                </a:ext>
              </a:extLst>
            </p:cNvPr>
            <p:cNvSpPr txBox="1"/>
            <p:nvPr/>
          </p:nvSpPr>
          <p:spPr>
            <a:xfrm>
              <a:off x="6553093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2043</a:t>
              </a:r>
            </a:p>
          </p:txBody>
        </p:sp>
        <p:sp>
          <p:nvSpPr>
            <p:cNvPr id="211" name="CasellaDiTesto 52">
              <a:extLst>
                <a:ext uri="{FF2B5EF4-FFF2-40B4-BE49-F238E27FC236}">
                  <a16:creationId xmlns:a16="http://schemas.microsoft.com/office/drawing/2014/main" id="{37239FD6-6CBD-4F98-B700-AB1E15BEF943}"/>
                </a:ext>
              </a:extLst>
            </p:cNvPr>
            <p:cNvSpPr txBox="1"/>
            <p:nvPr/>
          </p:nvSpPr>
          <p:spPr>
            <a:xfrm>
              <a:off x="7273240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2045</a:t>
              </a:r>
            </a:p>
          </p:txBody>
        </p:sp>
        <p:sp>
          <p:nvSpPr>
            <p:cNvPr id="212" name="CasellaDiTesto 53">
              <a:extLst>
                <a:ext uri="{FF2B5EF4-FFF2-40B4-BE49-F238E27FC236}">
                  <a16:creationId xmlns:a16="http://schemas.microsoft.com/office/drawing/2014/main" id="{9062398D-9E41-4A57-A9D5-F87A31DF001F}"/>
                </a:ext>
              </a:extLst>
            </p:cNvPr>
            <p:cNvSpPr txBox="1"/>
            <p:nvPr/>
          </p:nvSpPr>
          <p:spPr>
            <a:xfrm>
              <a:off x="7978471" y="3112235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2047</a:t>
              </a:r>
            </a:p>
          </p:txBody>
        </p:sp>
        <p:sp>
          <p:nvSpPr>
            <p:cNvPr id="213" name="CasellaDiTesto 54">
              <a:extLst>
                <a:ext uri="{FF2B5EF4-FFF2-40B4-BE49-F238E27FC236}">
                  <a16:creationId xmlns:a16="http://schemas.microsoft.com/office/drawing/2014/main" id="{1802A633-67F6-4A54-B7BE-1C1C745F935F}"/>
                </a:ext>
              </a:extLst>
            </p:cNvPr>
            <p:cNvSpPr txBox="1"/>
            <p:nvPr/>
          </p:nvSpPr>
          <p:spPr>
            <a:xfrm>
              <a:off x="170142" y="2565667"/>
              <a:ext cx="928943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CUORE</a:t>
              </a:r>
            </a:p>
          </p:txBody>
        </p:sp>
        <p:sp>
          <p:nvSpPr>
            <p:cNvPr id="214" name="CasellaDiTesto 55">
              <a:extLst>
                <a:ext uri="{FF2B5EF4-FFF2-40B4-BE49-F238E27FC236}">
                  <a16:creationId xmlns:a16="http://schemas.microsoft.com/office/drawing/2014/main" id="{42996B78-F3E7-4FF9-A940-D77E311D24FE}"/>
                </a:ext>
              </a:extLst>
            </p:cNvPr>
            <p:cNvSpPr txBox="1"/>
            <p:nvPr/>
          </p:nvSpPr>
          <p:spPr>
            <a:xfrm>
              <a:off x="170142" y="2135458"/>
              <a:ext cx="1633576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LEGEND200</a:t>
              </a:r>
            </a:p>
          </p:txBody>
        </p:sp>
        <p:sp>
          <p:nvSpPr>
            <p:cNvPr id="215" name="CasellaDiTesto 56">
              <a:extLst>
                <a:ext uri="{FF2B5EF4-FFF2-40B4-BE49-F238E27FC236}">
                  <a16:creationId xmlns:a16="http://schemas.microsoft.com/office/drawing/2014/main" id="{0F7EF64F-68D7-4509-8FDF-2B7014D4089B}"/>
                </a:ext>
              </a:extLst>
            </p:cNvPr>
            <p:cNvSpPr txBox="1"/>
            <p:nvPr/>
          </p:nvSpPr>
          <p:spPr>
            <a:xfrm>
              <a:off x="2340844" y="1705249"/>
              <a:ext cx="3466800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LEGEND1000</a:t>
              </a:r>
            </a:p>
          </p:txBody>
        </p:sp>
        <p:sp>
          <p:nvSpPr>
            <p:cNvPr id="216" name="CasellaDiTesto 57">
              <a:extLst>
                <a:ext uri="{FF2B5EF4-FFF2-40B4-BE49-F238E27FC236}">
                  <a16:creationId xmlns:a16="http://schemas.microsoft.com/office/drawing/2014/main" id="{8F27C634-2B07-4439-A788-98A2E1142734}"/>
                </a:ext>
              </a:extLst>
            </p:cNvPr>
            <p:cNvSpPr txBox="1"/>
            <p:nvPr/>
          </p:nvSpPr>
          <p:spPr>
            <a:xfrm>
              <a:off x="2352238" y="1217656"/>
              <a:ext cx="3466800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CUPID</a:t>
              </a:r>
            </a:p>
          </p:txBody>
        </p:sp>
        <p:sp>
          <p:nvSpPr>
            <p:cNvPr id="217" name="CasellaDiTesto 59">
              <a:extLst>
                <a:ext uri="{FF2B5EF4-FFF2-40B4-BE49-F238E27FC236}">
                  <a16:creationId xmlns:a16="http://schemas.microsoft.com/office/drawing/2014/main" id="{E8FBD679-5849-420D-A6BA-D6644B0A1CA6}"/>
                </a:ext>
              </a:extLst>
            </p:cNvPr>
            <p:cNvSpPr txBox="1"/>
            <p:nvPr/>
          </p:nvSpPr>
          <p:spPr>
            <a:xfrm>
              <a:off x="144911" y="3673446"/>
              <a:ext cx="1658807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XENONnT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218" name="CasellaDiTesto 60">
              <a:extLst>
                <a:ext uri="{FF2B5EF4-FFF2-40B4-BE49-F238E27FC236}">
                  <a16:creationId xmlns:a16="http://schemas.microsoft.com/office/drawing/2014/main" id="{6E258208-7864-480D-967B-17E64B710390}"/>
                </a:ext>
              </a:extLst>
            </p:cNvPr>
            <p:cNvSpPr txBox="1"/>
            <p:nvPr/>
          </p:nvSpPr>
          <p:spPr>
            <a:xfrm>
              <a:off x="1615900" y="4145910"/>
              <a:ext cx="3600153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DS20k</a:t>
              </a:r>
            </a:p>
          </p:txBody>
        </p:sp>
        <p:sp>
          <p:nvSpPr>
            <p:cNvPr id="219" name="CasellaDiTesto 61">
              <a:extLst>
                <a:ext uri="{FF2B5EF4-FFF2-40B4-BE49-F238E27FC236}">
                  <a16:creationId xmlns:a16="http://schemas.microsoft.com/office/drawing/2014/main" id="{EAD32C3F-1738-4F48-A0C9-6872533215AD}"/>
                </a:ext>
              </a:extLst>
            </p:cNvPr>
            <p:cNvSpPr txBox="1"/>
            <p:nvPr/>
          </p:nvSpPr>
          <p:spPr>
            <a:xfrm>
              <a:off x="2519250" y="4639359"/>
              <a:ext cx="3600153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Darwin/XLZD???</a:t>
              </a:r>
            </a:p>
          </p:txBody>
        </p:sp>
        <p:pic>
          <p:nvPicPr>
            <p:cNvPr id="220" name="Immagine 67" descr="Immagine che contiene edificio, ingegneria, interno, rosso&#10;&#10;Descrizione generata automaticamente">
              <a:extLst>
                <a:ext uri="{FF2B5EF4-FFF2-40B4-BE49-F238E27FC236}">
                  <a16:creationId xmlns:a16="http://schemas.microsoft.com/office/drawing/2014/main" id="{B043AE37-B623-4F6E-8414-BD1087C28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4" b="14112"/>
            <a:stretch/>
          </p:blipFill>
          <p:spPr>
            <a:xfrm>
              <a:off x="9121475" y="3697708"/>
              <a:ext cx="2204885" cy="1584692"/>
            </a:xfrm>
            <a:prstGeom prst="rect">
              <a:avLst/>
            </a:prstGeom>
          </p:spPr>
        </p:pic>
        <p:pic>
          <p:nvPicPr>
            <p:cNvPr id="221" name="Immagine 68" descr="Immagine che contiene bianco e nero, strada, edificio, negozio&#10;&#10;Descrizione generata automaticamente">
              <a:extLst>
                <a:ext uri="{FF2B5EF4-FFF2-40B4-BE49-F238E27FC236}">
                  <a16:creationId xmlns:a16="http://schemas.microsoft.com/office/drawing/2014/main" id="{60E83BCA-F447-43BE-93A3-080AC02C7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752" b="22081"/>
            <a:stretch/>
          </p:blipFill>
          <p:spPr>
            <a:xfrm>
              <a:off x="6420341" y="3697707"/>
              <a:ext cx="2370315" cy="1570040"/>
            </a:xfrm>
            <a:prstGeom prst="rect">
              <a:avLst/>
            </a:prstGeom>
          </p:spPr>
        </p:pic>
        <p:sp>
          <p:nvSpPr>
            <p:cNvPr id="222" name="CasellaDiTesto 71">
              <a:extLst>
                <a:ext uri="{FF2B5EF4-FFF2-40B4-BE49-F238E27FC236}">
                  <a16:creationId xmlns:a16="http://schemas.microsoft.com/office/drawing/2014/main" id="{2C589F54-6F73-43D0-B870-F5F0CB21AB5D}"/>
                </a:ext>
              </a:extLst>
            </p:cNvPr>
            <p:cNvSpPr txBox="1"/>
            <p:nvPr/>
          </p:nvSpPr>
          <p:spPr>
            <a:xfrm>
              <a:off x="9156700" y="3695700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DS20k</a:t>
              </a:r>
            </a:p>
          </p:txBody>
        </p:sp>
        <p:sp>
          <p:nvSpPr>
            <p:cNvPr id="223" name="CasellaDiTesto 72">
              <a:extLst>
                <a:ext uri="{FF2B5EF4-FFF2-40B4-BE49-F238E27FC236}">
                  <a16:creationId xmlns:a16="http://schemas.microsoft.com/office/drawing/2014/main" id="{573C3201-CE2B-4DC2-8FC7-CD8024548396}"/>
                </a:ext>
              </a:extLst>
            </p:cNvPr>
            <p:cNvSpPr txBox="1"/>
            <p:nvPr/>
          </p:nvSpPr>
          <p:spPr>
            <a:xfrm>
              <a:off x="6438900" y="3721100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Arial"/>
                </a:rPr>
                <a:t>XENON</a:t>
              </a:r>
            </a:p>
          </p:txBody>
        </p:sp>
        <p:pic>
          <p:nvPicPr>
            <p:cNvPr id="224" name="Immagine 74">
              <a:extLst>
                <a:ext uri="{FF2B5EF4-FFF2-40B4-BE49-F238E27FC236}">
                  <a16:creationId xmlns:a16="http://schemas.microsoft.com/office/drawing/2014/main" id="{264221DA-81CB-47A4-AD5D-8A814766A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24602"/>
            <a:stretch/>
          </p:blipFill>
          <p:spPr>
            <a:xfrm>
              <a:off x="6286675" y="1033414"/>
              <a:ext cx="1973130" cy="1865781"/>
            </a:xfrm>
            <a:prstGeom prst="rect">
              <a:avLst/>
            </a:prstGeom>
          </p:spPr>
        </p:pic>
        <p:pic>
          <p:nvPicPr>
            <p:cNvPr id="225" name="Immagine 75">
              <a:extLst>
                <a:ext uri="{FF2B5EF4-FFF2-40B4-BE49-F238E27FC236}">
                  <a16:creationId xmlns:a16="http://schemas.microsoft.com/office/drawing/2014/main" id="{8DB00567-8E60-4A15-9358-A1B0385133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4793" r="28081"/>
            <a:stretch/>
          </p:blipFill>
          <p:spPr>
            <a:xfrm>
              <a:off x="8550706" y="1033414"/>
              <a:ext cx="1003182" cy="1784015"/>
            </a:xfrm>
            <a:prstGeom prst="rect">
              <a:avLst/>
            </a:prstGeom>
          </p:spPr>
        </p:pic>
        <p:pic>
          <p:nvPicPr>
            <p:cNvPr id="226" name="droppedImage.pdf" descr="droppedImage.pdf">
              <a:extLst>
                <a:ext uri="{FF2B5EF4-FFF2-40B4-BE49-F238E27FC236}">
                  <a16:creationId xmlns:a16="http://schemas.microsoft.com/office/drawing/2014/main" id="{94B548A4-32C8-4A24-B663-74F4991A5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065242" y="1033414"/>
              <a:ext cx="1093143" cy="1831153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27" name="CasellaDiTesto 110">
            <a:extLst>
              <a:ext uri="{FF2B5EF4-FFF2-40B4-BE49-F238E27FC236}">
                <a16:creationId xmlns:a16="http://schemas.microsoft.com/office/drawing/2014/main" id="{F462979F-E6D2-4C9F-90DE-7EF7CF154225}"/>
              </a:ext>
            </a:extLst>
          </p:cNvPr>
          <p:cNvSpPr txBox="1"/>
          <p:nvPr/>
        </p:nvSpPr>
        <p:spPr>
          <a:xfrm>
            <a:off x="250907" y="3308287"/>
            <a:ext cx="3102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Running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Arial"/>
              </a:rPr>
              <a:t>Construction/Commissioning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cs typeface="Arial"/>
              </a:rPr>
              <a:t>Decommissioning</a:t>
            </a:r>
          </a:p>
        </p:txBody>
      </p:sp>
      <p:sp>
        <p:nvSpPr>
          <p:cNvPr id="228" name="Titolo 1">
            <a:extLst>
              <a:ext uri="{FF2B5EF4-FFF2-40B4-BE49-F238E27FC236}">
                <a16:creationId xmlns:a16="http://schemas.microsoft.com/office/drawing/2014/main" id="{8EA7D280-7A92-4393-AA61-ACC70C7030A2}"/>
              </a:ext>
            </a:extLst>
          </p:cNvPr>
          <p:cNvSpPr txBox="1">
            <a:spLocks/>
          </p:cNvSpPr>
          <p:nvPr/>
        </p:nvSpPr>
        <p:spPr>
          <a:xfrm>
            <a:off x="6579731" y="1413733"/>
            <a:ext cx="4604361" cy="3915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b="1">
                <a:solidFill>
                  <a:srgbClr val="4297B7"/>
                </a:solidFill>
                <a:latin typeface="+mn-lt"/>
                <a:ea typeface="+mn-ea"/>
                <a:cs typeface="Helvetica" panose="020B0604020202020204" pitchFamily="34" charset="0"/>
              </a:rPr>
              <a:t>Strategy Double Beta Decay and DarkMatter @LNGS</a:t>
            </a:r>
            <a:endParaRPr lang="it-IT" sz="1600" b="1" dirty="0">
              <a:solidFill>
                <a:srgbClr val="4297B7"/>
              </a:solidFill>
              <a:latin typeface="+mn-lt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29" name="CasellaDiTesto 63">
            <a:extLst>
              <a:ext uri="{FF2B5EF4-FFF2-40B4-BE49-F238E27FC236}">
                <a16:creationId xmlns:a16="http://schemas.microsoft.com/office/drawing/2014/main" id="{599B947B-2922-48B2-9047-0EB3332995F6}"/>
              </a:ext>
            </a:extLst>
          </p:cNvPr>
          <p:cNvSpPr txBox="1"/>
          <p:nvPr/>
        </p:nvSpPr>
        <p:spPr>
          <a:xfrm>
            <a:off x="5633027" y="1880677"/>
            <a:ext cx="6330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Considering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3/4 big experiments on DBD and DM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with other R&amp;D activities on smaller experiments LNGS are practically fully committed until 2040.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  <a:cs typeface="Arial"/>
              </a:rPr>
              <a:t>This strategy is complementary and synergic with future study at the accelerator facilities.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230" name="Titre 1">
            <a:extLst>
              <a:ext uri="{FF2B5EF4-FFF2-40B4-BE49-F238E27FC236}">
                <a16:creationId xmlns:a16="http://schemas.microsoft.com/office/drawing/2014/main" id="{585E4421-6424-462A-AEF0-4E1D567276D9}"/>
              </a:ext>
            </a:extLst>
          </p:cNvPr>
          <p:cNvSpPr txBox="1">
            <a:spLocks/>
          </p:cNvSpPr>
          <p:nvPr/>
        </p:nvSpPr>
        <p:spPr>
          <a:xfrm>
            <a:off x="357810" y="139341"/>
            <a:ext cx="11513488" cy="5595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FF0000"/>
                </a:solidFill>
                <a:latin typeface="+mn-lt"/>
              </a:rPr>
              <a:t>Example of the LPPL strengths</a:t>
            </a:r>
            <a:endParaRPr lang="en-GB" sz="3200" b="1" dirty="0">
              <a:latin typeface="+mn-lt"/>
            </a:endParaRPr>
          </a:p>
        </p:txBody>
      </p:sp>
      <p:sp>
        <p:nvSpPr>
          <p:cNvPr id="231" name="ZoneTexte 230">
            <a:extLst>
              <a:ext uri="{FF2B5EF4-FFF2-40B4-BE49-F238E27FC236}">
                <a16:creationId xmlns:a16="http://schemas.microsoft.com/office/drawing/2014/main" id="{BC8E4C83-5FC3-4F3D-A558-F93C813D40BB}"/>
              </a:ext>
            </a:extLst>
          </p:cNvPr>
          <p:cNvSpPr txBox="1"/>
          <p:nvPr/>
        </p:nvSpPr>
        <p:spPr>
          <a:xfrm>
            <a:off x="16778" y="14602"/>
            <a:ext cx="2550253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accelerator-based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non-collider experiments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test beam or irradiation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detector R&amp;D facilities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b="1" dirty="0">
                <a:effectLst/>
                <a:ea typeface="Times New Roman" panose="02020603050405020304" pitchFamily="18" charset="0"/>
              </a:rPr>
              <a:t>accelerator R&amp;D facilities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C759BD-D318-4371-BD8C-7C9228170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20/11/2025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34F059-1862-4FCB-9367-33A00380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of WG3 at ECFA 19-20 November 2025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C2FC1F-912C-488D-8963-D3ECABAEC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8C5AB-789E-493E-BD1F-55D391EAB94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6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6EE3EF88-4948-4E64-90EC-CBB49D612271}"/>
              </a:ext>
            </a:extLst>
          </p:cNvPr>
          <p:cNvSpPr txBox="1"/>
          <p:nvPr/>
        </p:nvSpPr>
        <p:spPr>
          <a:xfrm>
            <a:off x="183850" y="3099881"/>
            <a:ext cx="116714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an optimal strategy implementation, it is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essential to strengthen collaboration between CERN and the LPPL/LDG.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Two factors can be pointed out and they are particularly important: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3AE51E4E-27F0-42FB-9D8A-A38B9A0CC3FC}"/>
              </a:ext>
            </a:extLst>
          </p:cNvPr>
          <p:cNvSpPr txBox="1"/>
          <p:nvPr/>
        </p:nvSpPr>
        <p:spPr>
          <a:xfrm>
            <a:off x="6849" y="17756"/>
            <a:ext cx="12192000" cy="107721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 </a:t>
            </a:r>
            <a:r>
              <a:rPr lang="en-US" sz="3200" b="1" kern="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connexions</a:t>
            </a:r>
            <a:r>
              <a:rPr lang="en-US" sz="3200" b="1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</a:t>
            </a:r>
          </a:p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landscape of particle physics projects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E926FA-FD70-44EC-A1C6-1545083D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85C72C-E4A0-429E-9615-0B69E6249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13E345-3FF9-464A-AABF-FC3CF00F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CA5AFEC-00A3-40AF-B440-BF83F7F5DDC1}"/>
              </a:ext>
            </a:extLst>
          </p:cNvPr>
          <p:cNvSpPr txBox="1"/>
          <p:nvPr/>
        </p:nvSpPr>
        <p:spPr>
          <a:xfrm>
            <a:off x="183849" y="3930878"/>
            <a:ext cx="116714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highly skilled workforce at LPPLs can deliver work in a cost-effective manner. National laboratories often leverage CERN funding to secure additional national support.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54AF72A-02E5-4EC0-ABA5-F4D8EC606C1F}"/>
              </a:ext>
            </a:extLst>
          </p:cNvPr>
          <p:cNvSpPr txBox="1"/>
          <p:nvPr/>
        </p:nvSpPr>
        <p:spPr>
          <a:xfrm>
            <a:off x="183848" y="4761875"/>
            <a:ext cx="116714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Developments at LPPLs in accelerators, detectors, and infrastructures frequently benefit other scientific fields beyond HEP, creating a win–win situation that fosters cross-disciplinary synergies.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251219-409A-449F-B38A-9851D7D7236D}"/>
              </a:ext>
            </a:extLst>
          </p:cNvPr>
          <p:cNvSpPr txBox="1"/>
          <p:nvPr/>
        </p:nvSpPr>
        <p:spPr>
          <a:xfrm>
            <a:off x="183847" y="1294071"/>
            <a:ext cx="116714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tried in the last years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further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 connections between various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LPPL/LDG laboratories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the aim of more common developments and/or participation to projects, we should go further on that  through the implementation of some concrete actions as :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memberships in PAC, organizing specific workshop… (opened to other LPPL labs)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5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" grpId="0"/>
      <p:bldP spid="3" grpId="0"/>
      <p:bldP spid="4" grpId="0"/>
      <p:bldP spid="10" grpId="0"/>
      <p:bldP spid="1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DE416368-A8CA-41A8-B33A-E0BDA9FC0B84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General considerations — preliminary to formulating any proposals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AF02CE4-9FA8-4C07-8326-5A47C04DD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35051C-5ECB-4A4A-AD80-1C08A7569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FC226-FB2A-4EFC-9C99-22FA4E399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229BDB-C5A4-40C4-A41F-4464B7B6E9AD}"/>
              </a:ext>
            </a:extLst>
          </p:cNvPr>
          <p:cNvSpPr txBox="1"/>
          <p:nvPr/>
        </p:nvSpPr>
        <p:spPr>
          <a:xfrm>
            <a:off x="176006" y="2417376"/>
            <a:ext cx="1164120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initiates an action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must ensure from the outset that it has sufficient resources to achieve its objectives and intended impact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/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must be a general agreement between LDG, the oversight bodies, and CERN assuring that is indeed the case.</a:t>
            </a:r>
          </a:p>
        </p:txBody>
      </p:sp>
    </p:spTree>
    <p:extLst>
      <p:ext uri="{BB962C8B-B14F-4D97-AF65-F5344CB8AC3E}">
        <p14:creationId xmlns:p14="http://schemas.microsoft.com/office/powerpoint/2010/main" val="300718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AEE12-9315-6D36-CDF4-4035F2146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A2131FA-AD7C-9707-EC35-9FE8E9FFB582}"/>
              </a:ext>
            </a:extLst>
          </p:cNvPr>
          <p:cNvSpPr/>
          <p:nvPr/>
        </p:nvSpPr>
        <p:spPr>
          <a:xfrm>
            <a:off x="375782" y="1772368"/>
            <a:ext cx="11386158" cy="1841326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B8DA2D4-431C-EAB6-A172-522CE168AAA3}"/>
              </a:ext>
            </a:extLst>
          </p:cNvPr>
          <p:cNvSpPr/>
          <p:nvPr/>
        </p:nvSpPr>
        <p:spPr>
          <a:xfrm>
            <a:off x="375781" y="3775340"/>
            <a:ext cx="11386158" cy="1841326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0B1462D-EA2B-A4B1-4FC5-ED3D60671A3B}"/>
              </a:ext>
            </a:extLst>
          </p:cNvPr>
          <p:cNvSpPr/>
          <p:nvPr/>
        </p:nvSpPr>
        <p:spPr>
          <a:xfrm>
            <a:off x="3137321" y="248368"/>
            <a:ext cx="2601687" cy="56392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830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A83E58E-D4C3-DF8D-C537-C74B1FB2ED48}"/>
              </a:ext>
            </a:extLst>
          </p:cNvPr>
          <p:cNvSpPr/>
          <p:nvPr/>
        </p:nvSpPr>
        <p:spPr>
          <a:xfrm>
            <a:off x="5973422" y="248368"/>
            <a:ext cx="2601687" cy="56392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830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19A9F60-6B66-F7F5-83CC-07D9C3F584A4}"/>
              </a:ext>
            </a:extLst>
          </p:cNvPr>
          <p:cNvSpPr/>
          <p:nvPr/>
        </p:nvSpPr>
        <p:spPr>
          <a:xfrm>
            <a:off x="8809523" y="248368"/>
            <a:ext cx="2696677" cy="56392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830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4342C2-2645-E68E-C944-934C796A7F54}"/>
              </a:ext>
            </a:extLst>
          </p:cNvPr>
          <p:cNvSpPr txBox="1"/>
          <p:nvPr/>
        </p:nvSpPr>
        <p:spPr>
          <a:xfrm>
            <a:off x="795124" y="2215977"/>
            <a:ext cx="20766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BE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nabling</a:t>
            </a:r>
          </a:p>
          <a:p>
            <a:pPr algn="ctr"/>
            <a:r>
              <a:rPr lang="en-BE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C15D45-B8CB-B574-FBAF-CBC2491E9142}"/>
              </a:ext>
            </a:extLst>
          </p:cNvPr>
          <p:cNvSpPr txBox="1"/>
          <p:nvPr/>
        </p:nvSpPr>
        <p:spPr>
          <a:xfrm>
            <a:off x="521829" y="4218949"/>
            <a:ext cx="2582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  <a:endParaRPr lang="en-BE" sz="28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BE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2C857F-550E-5661-55CE-39A0092355E8}"/>
              </a:ext>
            </a:extLst>
          </p:cNvPr>
          <p:cNvSpPr txBox="1"/>
          <p:nvPr/>
        </p:nvSpPr>
        <p:spPr>
          <a:xfrm>
            <a:off x="3302212" y="552509"/>
            <a:ext cx="22719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 collider(s)</a:t>
            </a:r>
            <a:endParaRPr lang="en-BE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BE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121C3-3152-23CF-B835-F74B16DFE1DC}"/>
              </a:ext>
            </a:extLst>
          </p:cNvPr>
          <p:cNvSpPr txBox="1"/>
          <p:nvPr/>
        </p:nvSpPr>
        <p:spPr>
          <a:xfrm>
            <a:off x="6014398" y="552509"/>
            <a:ext cx="24786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scientific diversity</a:t>
            </a:r>
            <a:endParaRPr lang="en-BE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BE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@Laboratories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327FD-D75F-8BE1-FCBE-B206EDD6AAD6}"/>
              </a:ext>
            </a:extLst>
          </p:cNvPr>
          <p:cNvSpPr txBox="1"/>
          <p:nvPr/>
        </p:nvSpPr>
        <p:spPr>
          <a:xfrm>
            <a:off x="8809522" y="531844"/>
            <a:ext cx="26966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test facilities</a:t>
            </a:r>
            <a:endParaRPr lang="en-BE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BE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@Laboratories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90DACE-BA52-D8A2-C453-62050A1F9EFA}"/>
              </a:ext>
            </a:extLst>
          </p:cNvPr>
          <p:cNvSpPr/>
          <p:nvPr/>
        </p:nvSpPr>
        <p:spPr>
          <a:xfrm>
            <a:off x="3291124" y="2215977"/>
            <a:ext cx="5897164" cy="954107"/>
          </a:xfrm>
          <a:prstGeom prst="roundRect">
            <a:avLst/>
          </a:prstGeom>
          <a:solidFill>
            <a:schemeClr val="bg2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756000"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c</a:t>
            </a:r>
            <a:r>
              <a:rPr lang="en-BE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ollaborations</a:t>
            </a:r>
          </a:p>
          <a:p>
            <a:pPr algn="ctr"/>
            <a:r>
              <a:rPr lang="en-GB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BE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 by (large) laboratories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506806D-94FE-E1E0-A218-1FC92EB3DDBC}"/>
              </a:ext>
            </a:extLst>
          </p:cNvPr>
          <p:cNvSpPr/>
          <p:nvPr/>
        </p:nvSpPr>
        <p:spPr>
          <a:xfrm>
            <a:off x="8918531" y="1945027"/>
            <a:ext cx="2319403" cy="1430673"/>
          </a:xfrm>
          <a:prstGeom prst="roundRect">
            <a:avLst/>
          </a:prstGeom>
          <a:solidFill>
            <a:schemeClr val="bg2">
              <a:alpha val="66912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3050" algn="ctr">
              <a:lnSpc>
                <a:spcPts val="2180"/>
              </a:lnSpc>
            </a:pP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</a:t>
            </a:r>
          </a:p>
          <a:p>
            <a:pPr marL="273050" algn="ctr">
              <a:lnSpc>
                <a:spcPts val="2180"/>
              </a:lnSpc>
            </a:pP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oordination</a:t>
            </a:r>
          </a:p>
          <a:p>
            <a:pPr marL="273050" algn="ctr">
              <a:lnSpc>
                <a:spcPts val="2180"/>
              </a:lnSpc>
            </a:pPr>
            <a:r>
              <a:rPr lang="en-BE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and testing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906F32B-9825-2EFA-36E8-480299ADAE73}"/>
              </a:ext>
            </a:extLst>
          </p:cNvPr>
          <p:cNvSpPr/>
          <p:nvPr/>
        </p:nvSpPr>
        <p:spPr>
          <a:xfrm>
            <a:off x="3469711" y="1874399"/>
            <a:ext cx="1014607" cy="3605673"/>
          </a:xfrm>
          <a:prstGeom prst="roundRect">
            <a:avLst/>
          </a:prstGeom>
          <a:solidFill>
            <a:schemeClr val="bg2">
              <a:alpha val="6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c</a:t>
            </a: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ollaborations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various WPs</a:t>
            </a:r>
            <a:endParaRPr lang="en-BE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41D5B42-AB7B-851D-1D7C-680D2D163F91}"/>
              </a:ext>
            </a:extLst>
          </p:cNvPr>
          <p:cNvSpPr/>
          <p:nvPr/>
        </p:nvSpPr>
        <p:spPr>
          <a:xfrm>
            <a:off x="7311843" y="1874398"/>
            <a:ext cx="1014607" cy="3605673"/>
          </a:xfrm>
          <a:prstGeom prst="roundRect">
            <a:avLst/>
          </a:prstGeom>
          <a:solidFill>
            <a:schemeClr val="bg2">
              <a:alpha val="6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c</a:t>
            </a: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ollaborations</a:t>
            </a:r>
          </a:p>
          <a:p>
            <a:pPr algn="ctr"/>
            <a:r>
              <a:rPr lang="en-US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various WPs</a:t>
            </a:r>
            <a:endParaRPr lang="en-BE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Left-right Arrow 20">
            <a:extLst>
              <a:ext uri="{FF2B5EF4-FFF2-40B4-BE49-F238E27FC236}">
                <a16:creationId xmlns:a16="http://schemas.microsoft.com/office/drawing/2014/main" id="{3BF61C7F-A59F-5BBB-5908-A22C47608BAF}"/>
              </a:ext>
            </a:extLst>
          </p:cNvPr>
          <p:cNvSpPr/>
          <p:nvPr/>
        </p:nvSpPr>
        <p:spPr>
          <a:xfrm>
            <a:off x="4929330" y="4094889"/>
            <a:ext cx="1847139" cy="484632"/>
          </a:xfrm>
          <a:prstGeom prst="left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019DA3-0653-6080-BD2F-7047934DF465}"/>
              </a:ext>
            </a:extLst>
          </p:cNvPr>
          <p:cNvSpPr txBox="1"/>
          <p:nvPr/>
        </p:nvSpPr>
        <p:spPr>
          <a:xfrm>
            <a:off x="4553461" y="4529738"/>
            <a:ext cx="269439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physics beyond colliders</a:t>
            </a:r>
            <a:endParaRPr lang="en-BE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BE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versight &amp; steering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E8B5891-3801-8F65-9F89-24B517C4A164}"/>
              </a:ext>
            </a:extLst>
          </p:cNvPr>
          <p:cNvSpPr/>
          <p:nvPr/>
        </p:nvSpPr>
        <p:spPr>
          <a:xfrm>
            <a:off x="8950664" y="3980665"/>
            <a:ext cx="2319403" cy="1430673"/>
          </a:xfrm>
          <a:prstGeom prst="roundRect">
            <a:avLst/>
          </a:prstGeom>
          <a:solidFill>
            <a:schemeClr val="bg2">
              <a:alpha val="66912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3050" algn="ctr">
              <a:lnSpc>
                <a:spcPts val="2180"/>
              </a:lnSpc>
            </a:pP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</a:t>
            </a:r>
          </a:p>
          <a:p>
            <a:pPr marL="273050" algn="ctr">
              <a:lnSpc>
                <a:spcPts val="2180"/>
              </a:lnSpc>
            </a:pP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B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oordination</a:t>
            </a:r>
          </a:p>
          <a:p>
            <a:pPr marL="273050" algn="ctr">
              <a:lnSpc>
                <a:spcPts val="2180"/>
              </a:lnSpc>
            </a:pPr>
            <a:r>
              <a:rPr lang="en-BE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</a:t>
            </a:r>
            <a:endParaRPr lang="en-BE" sz="24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FDC92B-499A-5FEC-C956-E110203C5C14}"/>
              </a:ext>
            </a:extLst>
          </p:cNvPr>
          <p:cNvSpPr txBox="1"/>
          <p:nvPr/>
        </p:nvSpPr>
        <p:spPr>
          <a:xfrm>
            <a:off x="579233" y="560724"/>
            <a:ext cx="2333076" cy="10851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BE" sz="48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MASTER</a:t>
            </a:r>
          </a:p>
          <a:p>
            <a:pPr algn="ctr">
              <a:lnSpc>
                <a:spcPts val="3700"/>
              </a:lnSpc>
            </a:pPr>
            <a:r>
              <a:rPr lang="en-BE" sz="48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8ED2DF-2BE7-8873-460D-4DF8B9D6479C}"/>
              </a:ext>
            </a:extLst>
          </p:cNvPr>
          <p:cNvSpPr txBox="1"/>
          <p:nvPr/>
        </p:nvSpPr>
        <p:spPr>
          <a:xfrm>
            <a:off x="1196966" y="5716933"/>
            <a:ext cx="9424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8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joint responsibility to resource load this overall European plan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5E0EE8D-AC38-404F-9A1D-E8C1FB8EC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7051D683-47C5-4B46-980A-B26D0E69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5D3777B1-BC2F-4B5D-A7AE-2A22C33D8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48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FD0EE4-5DF7-4E0D-5E28-5D29694DDC0D}"/>
              </a:ext>
            </a:extLst>
          </p:cNvPr>
          <p:cNvSpPr txBox="1"/>
          <p:nvPr/>
        </p:nvSpPr>
        <p:spPr>
          <a:xfrm>
            <a:off x="0" y="10542"/>
            <a:ext cx="12192000" cy="58477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oversight in the landscape of particle physics projects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446710-A094-BA5B-14C8-6754B93737D1}"/>
              </a:ext>
            </a:extLst>
          </p:cNvPr>
          <p:cNvSpPr txBox="1"/>
          <p:nvPr/>
        </p:nvSpPr>
        <p:spPr>
          <a:xfrm>
            <a:off x="88778" y="1253631"/>
            <a:ext cx="119049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 collider at CERN</a:t>
            </a:r>
          </a:p>
          <a:p>
            <a:pPr algn="just"/>
            <a:endParaRPr lang="en-US" sz="32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Oversight and coordination led by CERN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LPPLs engaged in the future flagship collider implementation at CERN with their expertise and capacity </a:t>
            </a: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through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well defined </a:t>
            </a:r>
            <a:r>
              <a:rPr lang="en-US" sz="2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 packages, including potential in-kind contributions, with subsequent </a:t>
            </a:r>
            <a:r>
              <a:rPr lang="en-GB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delegation of responsibilities to LDG</a:t>
            </a:r>
            <a:endParaRPr lang="en-US" sz="2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609DC52-D70E-4D41-8C0A-3E9D20C2914A}"/>
              </a:ext>
            </a:extLst>
          </p:cNvPr>
          <p:cNvSpPr txBox="1"/>
          <p:nvPr/>
        </p:nvSpPr>
        <p:spPr>
          <a:xfrm>
            <a:off x="7775570" y="798338"/>
            <a:ext cx="220663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PROPOSALS</a:t>
            </a:r>
            <a:endParaRPr lang="en-GB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34C1BF-1E3C-4914-B672-1A493AE3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82F118-CE0A-4255-AE68-A66651F7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8D7251-0CC7-4FD0-BBAE-A9273875F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681A0AE-2BF1-4CD9-8FD7-ECFC1986FEA8}"/>
              </a:ext>
            </a:extLst>
          </p:cNvPr>
          <p:cNvSpPr txBox="1"/>
          <p:nvPr/>
        </p:nvSpPr>
        <p:spPr>
          <a:xfrm>
            <a:off x="143523" y="3665453"/>
            <a:ext cx="11795463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a consequence, we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propose to implement new shared infrastructures in the LPPL 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(e.g., CHART PSI-ETH, which was explicitly set to work with/for CERN future colliders)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shares infrastructures could serve also Physics Beyond Colliders activities  and other disciplines (easier if some are based/shared @LPPL)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: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Vacuum 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(also for ET), 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(S)RF cavities, HTS …</a:t>
            </a:r>
          </a:p>
        </p:txBody>
      </p:sp>
    </p:spTree>
    <p:extLst>
      <p:ext uri="{BB962C8B-B14F-4D97-AF65-F5344CB8AC3E}">
        <p14:creationId xmlns:p14="http://schemas.microsoft.com/office/powerpoint/2010/main" val="87742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FD0EE4-5DF7-4E0D-5E28-5D29694DDC0D}"/>
              </a:ext>
            </a:extLst>
          </p:cNvPr>
          <p:cNvSpPr txBox="1"/>
          <p:nvPr/>
        </p:nvSpPr>
        <p:spPr>
          <a:xfrm>
            <a:off x="0" y="10542"/>
            <a:ext cx="12192000" cy="58477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oversight in the landscape of particle physics projects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609DC52-D70E-4D41-8C0A-3E9D20C2914A}"/>
              </a:ext>
            </a:extLst>
          </p:cNvPr>
          <p:cNvSpPr txBox="1"/>
          <p:nvPr/>
        </p:nvSpPr>
        <p:spPr>
          <a:xfrm>
            <a:off x="9824994" y="572374"/>
            <a:ext cx="220663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PROPOSALS</a:t>
            </a:r>
            <a:endParaRPr lang="en-GB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51EDB6-E330-406B-8C29-460FD77074D7}"/>
              </a:ext>
            </a:extLst>
          </p:cNvPr>
          <p:cNvSpPr txBox="1"/>
          <p:nvPr/>
        </p:nvSpPr>
        <p:spPr>
          <a:xfrm>
            <a:off x="80863" y="595317"/>
            <a:ext cx="118560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Physics beyond collider (PBC)</a:t>
            </a:r>
            <a:r>
              <a:rPr kumimoji="0" lang="en-US" sz="32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projects in Europe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</a:t>
            </a:r>
            <a:r>
              <a:rPr kumimoji="0" lang="en-US" sz="2400" i="1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ased</a:t>
            </a:r>
            <a:r>
              <a:rPr kumimoji="0" lang="en-US" sz="2400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the success</a:t>
            </a:r>
            <a:r>
              <a:rPr kumimoji="0" lang="en-US" sz="2400" i="1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PBC initiative)</a:t>
            </a:r>
            <a:endParaRPr kumimoji="0" lang="en-US" sz="2400" b="1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steering committee under the auspices of LDG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implement our shared European ambition in the context of scientific diversity in particle physics where discoveries could come from…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C926C90-0E21-4E5F-8B84-FC529A37E11D}"/>
              </a:ext>
            </a:extLst>
          </p:cNvPr>
          <p:cNvSpPr txBox="1"/>
          <p:nvPr/>
        </p:nvSpPr>
        <p:spPr>
          <a:xfrm>
            <a:off x="213064" y="2532653"/>
            <a:ext cx="11647503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should move from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PBC@CERN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20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PBC@Europe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The definition of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perimeter of the PBC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should thus include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activities related to accelerators that are not part of the main collider programme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CERN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the other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laboratories.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Possibly to extend to , nuclear physics, 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astroparticle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physics, neutrino physics for projects that would benefit from the know-how and experience available in LDG laboratories as HEP/accelerator physics laboratories.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Workshop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fixed in 18/19 February 2026 at DESY will discuss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PBC@Europe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4173EC-07E4-4A53-B2D4-E2D54A3CCF53}"/>
              </a:ext>
            </a:extLst>
          </p:cNvPr>
          <p:cNvSpPr txBox="1"/>
          <p:nvPr/>
        </p:nvSpPr>
        <p:spPr>
          <a:xfrm>
            <a:off x="213065" y="4284562"/>
            <a:ext cx="1164750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Though this coordination we could 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Further help the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sharing of technologies, infrastructures, and expertise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as well as the capabilities for developing and building complex apparatus.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common development lines to monitor, creating direct synergies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including theory (also for strategical vision)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also aim to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 explicit actions to facilitate the staff exchange/mobility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work on the PBC projects</a:t>
            </a:r>
          </a:p>
        </p:txBody>
      </p:sp>
    </p:spTree>
    <p:extLst>
      <p:ext uri="{BB962C8B-B14F-4D97-AF65-F5344CB8AC3E}">
        <p14:creationId xmlns:p14="http://schemas.microsoft.com/office/powerpoint/2010/main" val="292355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11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DA6B8-BAD3-5D3A-CA1A-F50002BD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7C8861-F13E-EBEE-83D0-517DA1BC35D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coordination of European R&amp;D programs</a:t>
            </a:r>
            <a:endParaRPr kumimoji="0" lang="en-US" sz="36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2667B-D402-3B90-C89F-DA4C06DB4A55}"/>
              </a:ext>
            </a:extLst>
          </p:cNvPr>
          <p:cNvSpPr txBox="1"/>
          <p:nvPr/>
        </p:nvSpPr>
        <p:spPr>
          <a:xfrm>
            <a:off x="179033" y="646331"/>
            <a:ext cx="1183393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Accelerator R&amp;D Roadmap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on developing technologies to realise new particle physics accelerator projects or to upgrade existing ones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Oversight and steering led by LDG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reinforced with respect to the past with strong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allowing to take into account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top-down considerations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minimize parallel efforts and to use laboratory resources most efficiently)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Implementation of the portfolio is shared across LPPLs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4D645E8-C584-40BC-9755-34B05AF551A7}"/>
              </a:ext>
            </a:extLst>
          </p:cNvPr>
          <p:cNvSpPr txBox="1"/>
          <p:nvPr/>
        </p:nvSpPr>
        <p:spPr>
          <a:xfrm>
            <a:off x="9376034" y="646331"/>
            <a:ext cx="220663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PROPOSALS</a:t>
            </a:r>
            <a:endParaRPr lang="en-GB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AE80492-A625-4A50-9E17-E8A67B1C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3285ADA-513E-4FD6-B2E9-1452D6209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8F0092-95A3-4280-814F-BE84D68C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B36BD0C-1A5B-4450-83FD-0B55B6721F67}"/>
              </a:ext>
            </a:extLst>
          </p:cNvPr>
          <p:cNvSpPr txBox="1"/>
          <p:nvPr/>
        </p:nvSpPr>
        <p:spPr>
          <a:xfrm>
            <a:off x="179032" y="3585979"/>
            <a:ext cx="11833933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previous strategy five pillars were defined and are still continuing in the next couple of years: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Magnets, ERL, Muons, Plasma and general RF.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proposal is for the next round to move towards a more project oriented roadmap, with focus/priority on critical feasibility aspects mainly for the PLAN A and (for a while) PLAN B projects.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Workshop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fixed in 18/19 February 2026 at DESY to also discuss the Accelerator R&amp;D Roadmap</a:t>
            </a:r>
          </a:p>
        </p:txBody>
      </p:sp>
    </p:spTree>
    <p:extLst>
      <p:ext uri="{BB962C8B-B14F-4D97-AF65-F5344CB8AC3E}">
        <p14:creationId xmlns:p14="http://schemas.microsoft.com/office/powerpoint/2010/main" val="34755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4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DA6B8-BAD3-5D3A-CA1A-F50002BD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7C8861-F13E-EBEE-83D0-517DA1BC35D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22225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LDG coordination of European R&amp;D programs</a:t>
            </a:r>
            <a:endParaRPr kumimoji="0" lang="en-US" sz="36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4D645E8-C584-40BC-9755-34B05AF551A7}"/>
              </a:ext>
            </a:extLst>
          </p:cNvPr>
          <p:cNvSpPr txBox="1"/>
          <p:nvPr/>
        </p:nvSpPr>
        <p:spPr>
          <a:xfrm>
            <a:off x="7946729" y="783490"/>
            <a:ext cx="220663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PROPOSALS</a:t>
            </a:r>
            <a:endParaRPr lang="en-GB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AE80492-A625-4A50-9E17-E8A67B1C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20/11/2025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3285ADA-513E-4FD6-B2E9-1452D6209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WG3 at ECFA 19-20 November 2025</a:t>
            </a:r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8F0092-95A3-4280-814F-BE84D68C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E8EB-0FD4-EA40-9F67-27392C80B02A}" type="slidenum">
              <a:rPr lang="en-BE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fld>
            <a:endParaRPr lang="en-BE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DBC58A-10E6-434B-97D1-A610C7EA1849}"/>
              </a:ext>
            </a:extLst>
          </p:cNvPr>
          <p:cNvSpPr txBox="1"/>
          <p:nvPr/>
        </p:nvSpPr>
        <p:spPr>
          <a:xfrm>
            <a:off x="359229" y="875823"/>
            <a:ext cx="11473542" cy="5155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for enabling technologies</a:t>
            </a:r>
            <a:endParaRPr kumimoji="0" lang="en-GB" sz="2800" b="0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R&amp;D collaboration on enabling technologies are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established and coordinated under the leadership of the LDG.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Example 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 efficiency of HEP facilities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design to operation and decommissioning.  </a:t>
            </a:r>
          </a:p>
          <a:p>
            <a:pPr lvl="0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comment : This might be a good topic to get resource loaded from, for example, Horizon Europe programmes)</a:t>
            </a:r>
          </a:p>
          <a:p>
            <a:pPr lvl="0"/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Computing for HEP Roadmap </a:t>
            </a:r>
          </a:p>
          <a:p>
            <a:pPr lvl="0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comment : not a green field with several initiatives ongoing, to better think how LDG could help</a:t>
            </a:r>
          </a:p>
          <a:p>
            <a:pPr lvl="0"/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lvl="0"/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416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4113</TotalTime>
  <Words>2673</Words>
  <Application>Microsoft Office PowerPoint</Application>
  <PresentationFormat>Grand écran</PresentationFormat>
  <Paragraphs>435</Paragraphs>
  <Slides>23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Aptos</vt:lpstr>
      <vt:lpstr>Aptos Display</vt:lpstr>
      <vt:lpstr>Arial</vt:lpstr>
      <vt:lpstr>Arial Black</vt:lpstr>
      <vt:lpstr>Calibri</vt:lpstr>
      <vt:lpstr>Courier New</vt:lpstr>
      <vt:lpstr>Symbol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Example of the LPPL strengths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LNGS Experiments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Jorgen D'HONDT</dc:creator>
  <cp:lastModifiedBy>Achille Stocchi</cp:lastModifiedBy>
  <cp:revision>59</cp:revision>
  <dcterms:created xsi:type="dcterms:W3CDTF">2025-06-16T17:09:39Z</dcterms:created>
  <dcterms:modified xsi:type="dcterms:W3CDTF">2025-11-21T11:10:22Z</dcterms:modified>
</cp:coreProperties>
</file>