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</p:sldIdLst>
  <p:sldSz cy="5143500" cx="9144000"/>
  <p:notesSz cx="6858000" cy="9144000"/>
  <p:embeddedFontLst>
    <p:embeddedFont>
      <p:font typeface="IBM Plex Mono"/>
      <p:regular r:id="rId52"/>
      <p:bold r:id="rId53"/>
      <p:italic r:id="rId54"/>
      <p:boldItalic r:id="rId5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font" Target="fonts/IBMPlexMono-bold.fntdata"/><Relationship Id="rId52" Type="http://schemas.openxmlformats.org/officeDocument/2006/relationships/font" Target="fonts/IBMPlexMono-regular.fntdata"/><Relationship Id="rId11" Type="http://schemas.openxmlformats.org/officeDocument/2006/relationships/slide" Target="slides/slide6.xml"/><Relationship Id="rId55" Type="http://schemas.openxmlformats.org/officeDocument/2006/relationships/font" Target="fonts/IBMPlexMono-boldItalic.fntdata"/><Relationship Id="rId10" Type="http://schemas.openxmlformats.org/officeDocument/2006/relationships/slide" Target="slides/slide5.xml"/><Relationship Id="rId54" Type="http://schemas.openxmlformats.org/officeDocument/2006/relationships/font" Target="fonts/IBMPlexMon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05ffa8de7_2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05ffa8de7_2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05ffa8de7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705ffa8de7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70d842864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70d842864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705ffa8de7_2_8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705ffa8de7_2_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089aa9ca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7089aa9ca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7089aa9ca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7089aa9ca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089aa9ca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7089aa9ca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089aa9ca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089aa9ca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7089aa9ca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7089aa9ca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7089aa9ca4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7089aa9ca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089aa9ca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7089aa9ca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705ffa8de7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705ffa8de7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7089aa9ca4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7089aa9ca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7089aa9ca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7089aa9ca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70d8428649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70d8428649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70d842864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70d842864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70d8428649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70d8428649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70d8428649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70d8428649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712e282e9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712e282e9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705ffa8de7_5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705ffa8de7_5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70d8428649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70d8428649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712e282e92_3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712e282e92_3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7096a35ba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7096a35ba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70d84286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70d84286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70d8428649_1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70d8428649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7151852236_4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7151852236_4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705ffa8de7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705ffa8de7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7089aa9ca4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7089aa9ca4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7089aa9ca4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37089aa9ca4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7089aa9ca4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37089aa9ca4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705ffa8de7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705ffa8de7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7089aa9ca4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37089aa9ca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7089aa9ca4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37089aa9ca4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Pal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7096a35bae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7096a35bae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7089aa9ca4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7089aa9ca4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Pal</a:t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70dbea58b4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370dbea58b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7089aa9ca4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7089aa9ca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Jakob</a:t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3712e282e92_33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3712e282e92_33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70d8428649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70d8428649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7089aa9ca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7089aa9ca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712e282e9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712e282e9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0d8428649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70d8428649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2e282e92_3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712e282e92_3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71518522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71518522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15185223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715185223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05ffa8de7_5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05ffa8de7_5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Relationship Id="rId4" Type="http://schemas.openxmlformats.org/officeDocument/2006/relationships/image" Target="../media/image2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Relationship Id="rId5" Type="http://schemas.openxmlformats.org/officeDocument/2006/relationships/image" Target="../media/image2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4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www.typescriptlang.org/tsconfig/#allowJs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7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github.com/inveniosoftware/invenio-assets/blob/master/invenio_assets/assets/build/webpack.config.js" TargetMode="Externa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hyperlink" Target="https://github.com/marshmallow-code/apispec" TargetMode="External"/><Relationship Id="rId4" Type="http://schemas.openxmlformats.org/officeDocument/2006/relationships/hyperlink" Target="http://github.com/openapi-ts/openapi-typescrip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74908" y="7507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The TypeScript Revolution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Jakob Miesner and Pal Kerecsenyi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Examples</a:t>
            </a:r>
            <a:endParaRPr/>
          </a:p>
        </p:txBody>
      </p:sp>
      <p:sp>
        <p:nvSpPr>
          <p:cNvPr id="122" name="Google Shape;1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propTypes</a:t>
            </a:r>
            <a:endParaRPr/>
          </a:p>
        </p:txBody>
      </p:sp>
      <p:sp>
        <p:nvSpPr>
          <p:cNvPr id="128" name="Google Shape;12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/>
          <p:nvPr>
            <p:ph type="title"/>
          </p:nvPr>
        </p:nvSpPr>
        <p:spPr>
          <a:xfrm>
            <a:off x="267975" y="452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propTypes</a:t>
            </a:r>
            <a:endParaRPr/>
          </a:p>
        </p:txBody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311700" y="1100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Comparable to 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Specifically only on the level of React components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Deprecated </a:t>
            </a:r>
            <a:r>
              <a:rPr b="1" lang="de"/>
              <a:t>8 years ago </a:t>
            </a:r>
            <a:r>
              <a:rPr lang="de"/>
              <a:t>and fully removed in </a:t>
            </a:r>
            <a:r>
              <a:rPr b="1" lang="de"/>
              <a:t>React 19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However: propTypes + eslint = somewhat decent type checking in the IDE</a:t>
            </a:r>
            <a:endParaRPr/>
          </a:p>
        </p:txBody>
      </p:sp>
      <p:sp>
        <p:nvSpPr>
          <p:cNvPr id="135" name="Google Shape;13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✅ Unused props</a:t>
            </a:r>
            <a:endParaRPr/>
          </a:p>
        </p:txBody>
      </p:sp>
      <p:pic>
        <p:nvPicPr>
          <p:cNvPr id="141" name="Google Shape;14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825" y="1272125"/>
            <a:ext cx="8086725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✅ No default value for optional props</a:t>
            </a:r>
            <a:endParaRPr/>
          </a:p>
        </p:txBody>
      </p:sp>
      <p:pic>
        <p:nvPicPr>
          <p:cNvPr id="148" name="Google Shape;14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400" y="1315825"/>
            <a:ext cx="8839199" cy="1610597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6"/>
          <p:cNvSpPr txBox="1"/>
          <p:nvPr/>
        </p:nvSpPr>
        <p:spPr>
          <a:xfrm>
            <a:off x="233125" y="3224525"/>
            <a:ext cx="724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(this is only a warning; it won’t cause the build to fail)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0" name="Google Shape;15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✅ Undeclared props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0" cy="76510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Problems with this configuration</a:t>
            </a:r>
            <a:endParaRPr/>
          </a:p>
        </p:txBody>
      </p:sp>
      <p:sp>
        <p:nvSpPr>
          <p:cNvPr id="163" name="Google Shape;16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But eslint will fail to catch many serious errors.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It’s also not very helpful to IDEs, making onboarding (including for external contributors) take longer.</a:t>
            </a:r>
            <a:endParaRPr/>
          </a:p>
        </p:txBody>
      </p:sp>
      <p:sp>
        <p:nvSpPr>
          <p:cNvPr id="164" name="Google Shape;16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❌ Selecting an incorrect type</a:t>
            </a:r>
            <a:endParaRPr/>
          </a:p>
        </p:txBody>
      </p:sp>
      <p:pic>
        <p:nvPicPr>
          <p:cNvPr id="170" name="Google Shape;17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0548"/>
            <a:ext cx="4146975" cy="170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550" y="3287675"/>
            <a:ext cx="5795500" cy="87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❌ Proper IDE hover</a:t>
            </a:r>
            <a:endParaRPr/>
          </a:p>
        </p:txBody>
      </p:sp>
      <p:pic>
        <p:nvPicPr>
          <p:cNvPr id="178" name="Google Shape;17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250" y="1257550"/>
            <a:ext cx="4349976" cy="123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❌ More complex propTypes structures</a:t>
            </a:r>
            <a:endParaRPr/>
          </a:p>
        </p:txBody>
      </p:sp>
      <p:pic>
        <p:nvPicPr>
          <p:cNvPr id="185" name="Google Shape;18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825" y="1286700"/>
            <a:ext cx="3837325" cy="2450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1"/>
          <p:cNvSpPr txBox="1"/>
          <p:nvPr/>
        </p:nvSpPr>
        <p:spPr>
          <a:xfrm>
            <a:off x="5245500" y="1580925"/>
            <a:ext cx="3198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“No default value” error no longer being raised :(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7" name="Google Shape;18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What is TypeScript</a:t>
            </a:r>
            <a:endParaRPr/>
          </a:p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What about runtime checks?</a:t>
            </a:r>
            <a:endParaRPr/>
          </a:p>
        </p:txBody>
      </p:sp>
      <p:sp>
        <p:nvSpPr>
          <p:cNvPr id="193" name="Google Shape;193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original idea behind propTypes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However, runtime errors are not fatal, so we don’t treat them too seriously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system is not strict enough to force us to use correct props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Also: runtime checks have a performance impact </a:t>
            </a:r>
            <a:r>
              <a:rPr i="1" lang="de"/>
              <a:t>but</a:t>
            </a:r>
            <a:r>
              <a:rPr lang="de"/>
              <a:t> we disable them in prod</a:t>
            </a:r>
            <a:endParaRPr/>
          </a:p>
        </p:txBody>
      </p:sp>
      <p:sp>
        <p:nvSpPr>
          <p:cNvPr id="194" name="Google Shape;19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Example with CDS</a:t>
            </a:r>
            <a:endParaRPr/>
          </a:p>
        </p:txBody>
      </p:sp>
      <p:pic>
        <p:nvPicPr>
          <p:cNvPr id="200" name="Google Shape;2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825" y="1177400"/>
            <a:ext cx="2239173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3"/>
          <p:cNvSpPr txBox="1"/>
          <p:nvPr/>
        </p:nvSpPr>
        <p:spPr>
          <a:xfrm>
            <a:off x="3198275" y="1274950"/>
            <a:ext cx="5107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de" sz="1800">
                <a:solidFill>
                  <a:schemeClr val="dk2"/>
                </a:solidFill>
              </a:rPr>
              <a:t>Simply loading the deposit form = 26 runtime errors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de" sz="1800">
                <a:solidFill>
                  <a:schemeClr val="dk2"/>
                </a:solidFill>
              </a:rPr>
              <a:t>Even if we fixed all of them, it’s still not a strong guarantee of correctness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2" name="Google Shape;20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Manual Typechecking</a:t>
            </a:r>
            <a:endParaRPr/>
          </a:p>
        </p:txBody>
      </p:sp>
      <p:sp>
        <p:nvSpPr>
          <p:cNvPr id="208" name="Google Shape;20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14" name="Google Shape;2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963" y="831238"/>
            <a:ext cx="7360075" cy="348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20" name="Google Shape;22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400" y="1046563"/>
            <a:ext cx="8037199" cy="305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26" name="Google Shape;22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37313"/>
            <a:ext cx="8839198" cy="2668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32" name="Google Shape;23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325" y="1000800"/>
            <a:ext cx="8461349" cy="3141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ILS-</a:t>
            </a:r>
            <a:r>
              <a:rPr lang="de"/>
              <a:t>Config </a:t>
            </a:r>
            <a:endParaRPr/>
          </a:p>
        </p:txBody>
      </p:sp>
      <p:sp>
        <p:nvSpPr>
          <p:cNvPr id="238" name="Google Shape;238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40" title="Screenshot 2025-07-21 at 11.56.0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075" y="152400"/>
            <a:ext cx="6083953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45" name="Google Shape;245;p40" title="Screenshot 2025-07-23 at 16.12.23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8953" y="270750"/>
            <a:ext cx="1006630" cy="4059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52" name="Google Shape;252;p41" title="Screenshot 2025-07-23 at 16.15.5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2950" y="311488"/>
            <a:ext cx="5958800" cy="461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TypeScript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J</a:t>
            </a:r>
            <a:r>
              <a:rPr lang="de"/>
              <a:t>avaScript superset with types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Algebraic Typing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Developed by Microsoft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Compiled to plain JS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6500" y="1017725"/>
            <a:ext cx="1270974" cy="127097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.metadata or not </a:t>
            </a:r>
            <a:endParaRPr/>
          </a:p>
        </p:txBody>
      </p:sp>
      <p:sp>
        <p:nvSpPr>
          <p:cNvPr id="258" name="Google Shape;25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64" name="Google Shape;264;p43" title="Screenshot 2025-07-24 at 10.54.4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125" y="742400"/>
            <a:ext cx="7743825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43" title="Screenshot 2025-07-24 at 10.55.2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400" y="3141025"/>
            <a:ext cx="7775900" cy="122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271" name="Google Shape;271;p44" title="Screenshot 2025-07-24 at 10.54.4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125" y="742400"/>
            <a:ext cx="7743825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44" title="Screenshot 2025-07-24 at 10.55.2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400" y="3141025"/>
            <a:ext cx="7775900" cy="122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33988" y="414750"/>
            <a:ext cx="5202725" cy="395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Redux</a:t>
            </a:r>
            <a:endParaRPr/>
          </a:p>
        </p:txBody>
      </p:sp>
      <p:sp>
        <p:nvSpPr>
          <p:cNvPr id="279" name="Google Shape;27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The current </a:t>
            </a:r>
            <a:r>
              <a:rPr i="1" lang="de"/>
              <a:t>state</a:t>
            </a:r>
            <a:r>
              <a:rPr lang="de"/>
              <a:t> of things</a:t>
            </a:r>
            <a:endParaRPr/>
          </a:p>
        </p:txBody>
      </p:sp>
      <p:sp>
        <p:nvSpPr>
          <p:cNvPr id="285" name="Google Shape;285;p46"/>
          <p:cNvSpPr txBox="1"/>
          <p:nvPr>
            <p:ph idx="1" type="body"/>
          </p:nvPr>
        </p:nvSpPr>
        <p:spPr>
          <a:xfrm>
            <a:off x="311700" y="9849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Example from invenio-rdm-records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6" name="Google Shape;28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650" y="1377425"/>
            <a:ext cx="5682375" cy="36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6"/>
          <p:cNvSpPr txBox="1"/>
          <p:nvPr/>
        </p:nvSpPr>
        <p:spPr>
          <a:xfrm>
            <a:off x="6156175" y="1377425"/>
            <a:ext cx="27246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chemeClr val="dk2"/>
                </a:solidFill>
              </a:rPr>
              <a:t>Leaves many questions: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de">
                <a:solidFill>
                  <a:schemeClr val="dk2"/>
                </a:solidFill>
              </a:rPr>
              <a:t>What is in the </a:t>
            </a:r>
            <a:r>
              <a:rPr i="1" lang="de">
                <a:solidFill>
                  <a:schemeClr val="dk2"/>
                </a:solidFill>
              </a:rPr>
              <a:t>record</a:t>
            </a:r>
            <a:r>
              <a:rPr lang="de">
                <a:solidFill>
                  <a:schemeClr val="dk2"/>
                </a:solidFill>
              </a:rPr>
              <a:t>? Where does it come from?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de">
                <a:solidFill>
                  <a:schemeClr val="dk2"/>
                </a:solidFill>
              </a:rPr>
              <a:t>What does </a:t>
            </a:r>
            <a:r>
              <a:rPr i="1" lang="de">
                <a:solidFill>
                  <a:schemeClr val="dk2"/>
                </a:solidFill>
              </a:rPr>
              <a:t>computeDepositState </a:t>
            </a:r>
            <a:r>
              <a:rPr lang="de">
                <a:solidFill>
                  <a:schemeClr val="dk2"/>
                </a:solidFill>
              </a:rPr>
              <a:t>return?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8" name="Google Shape;288;p46"/>
          <p:cNvSpPr txBox="1"/>
          <p:nvPr/>
        </p:nvSpPr>
        <p:spPr>
          <a:xfrm>
            <a:off x="6156175" y="3107050"/>
            <a:ext cx="2724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chemeClr val="dk2"/>
                </a:solidFill>
              </a:rPr>
              <a:t>Not impossible to find answers, but takes a lot of time and reading.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9" name="Google Shape;289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Another example</a:t>
            </a:r>
            <a:endParaRPr/>
          </a:p>
        </p:txBody>
      </p:sp>
      <p:sp>
        <p:nvSpPr>
          <p:cNvPr id="295" name="Google Shape;295;p47"/>
          <p:cNvSpPr txBox="1"/>
          <p:nvPr>
            <p:ph idx="1" type="body"/>
          </p:nvPr>
        </p:nvSpPr>
        <p:spPr>
          <a:xfrm>
            <a:off x="4611675" y="1152475"/>
            <a:ext cx="4220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How do we know what’s in </a:t>
            </a:r>
            <a:r>
              <a:rPr i="1" lang="de"/>
              <a:t>state</a:t>
            </a:r>
            <a:r>
              <a:rPr lang="de"/>
              <a:t>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Takes time and mental capacity to research this</a:t>
            </a:r>
            <a:endParaRPr/>
          </a:p>
        </p:txBody>
      </p:sp>
      <p:pic>
        <p:nvPicPr>
          <p:cNvPr id="296" name="Google Shape;29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975" y="1323350"/>
            <a:ext cx="3548800" cy="163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this could look</a:t>
            </a:r>
            <a:endParaRPr/>
          </a:p>
        </p:txBody>
      </p:sp>
      <p:pic>
        <p:nvPicPr>
          <p:cNvPr id="303" name="Google Shape;30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26425"/>
            <a:ext cx="2387141" cy="3820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3848" y="1126425"/>
            <a:ext cx="2804525" cy="22030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8"/>
          <p:cNvSpPr txBox="1"/>
          <p:nvPr/>
        </p:nvSpPr>
        <p:spPr>
          <a:xfrm>
            <a:off x="5762775" y="1126425"/>
            <a:ext cx="30015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de">
                <a:solidFill>
                  <a:schemeClr val="dk2"/>
                </a:solidFill>
              </a:rPr>
              <a:t>Create a global typed </a:t>
            </a:r>
            <a:r>
              <a:rPr i="1" lang="de">
                <a:solidFill>
                  <a:schemeClr val="dk2"/>
                </a:solidFill>
              </a:rPr>
              <a:t>connect() </a:t>
            </a:r>
            <a:r>
              <a:rPr lang="de">
                <a:solidFill>
                  <a:schemeClr val="dk2"/>
                </a:solidFill>
              </a:rPr>
              <a:t>function to enforce correctly typed props on all state-consuming components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de">
                <a:solidFill>
                  <a:schemeClr val="dk2"/>
                </a:solidFill>
              </a:rPr>
              <a:t>Add types to all reducers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06" name="Google Shape;306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Implementation</a:t>
            </a:r>
            <a:endParaRPr/>
          </a:p>
        </p:txBody>
      </p:sp>
      <p:sp>
        <p:nvSpPr>
          <p:cNvPr id="312" name="Google Shape;312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to implement</a:t>
            </a:r>
            <a:endParaRPr/>
          </a:p>
        </p:txBody>
      </p:sp>
      <p:sp>
        <p:nvSpPr>
          <p:cNvPr id="318" name="Google Shape;318;p50"/>
          <p:cNvSpPr txBox="1"/>
          <p:nvPr>
            <p:ph idx="1" type="body"/>
          </p:nvPr>
        </p:nvSpPr>
        <p:spPr>
          <a:xfrm>
            <a:off x="4832400" y="101772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Start with low-level smaller frequently-used utility libraries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“Bottom-up” approach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E.g. react-overridable has total ~100 lines of code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de" sz="1600"/>
              <a:t>Relatively trivial structure typing wise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b="1" lang="de" sz="1600"/>
              <a:t>Dependent packages do </a:t>
            </a:r>
            <a:r>
              <a:rPr b="1" lang="de" sz="1600" u="sng"/>
              <a:t>not</a:t>
            </a:r>
            <a:r>
              <a:rPr b="1" lang="de" sz="1600"/>
              <a:t> also have to be in TS</a:t>
            </a:r>
            <a:endParaRPr b="1" sz="1600"/>
          </a:p>
        </p:txBody>
      </p:sp>
      <p:sp>
        <p:nvSpPr>
          <p:cNvPr id="319" name="Google Shape;319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320" name="Google Shape;320;p50"/>
          <p:cNvSpPr txBox="1"/>
          <p:nvPr>
            <p:ph idx="2" type="body"/>
          </p:nvPr>
        </p:nvSpPr>
        <p:spPr>
          <a:xfrm>
            <a:off x="311700" y="101772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Not all files have to be converted immediately!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TS easily supports </a:t>
            </a:r>
            <a:r>
              <a:rPr lang="de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mixing vanilla JS and TS files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 sz="1800"/>
              <a:t>Slowly over time we can “type” more files and gain more benefits, e.g. better IDE autocomplete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Side note: TypeScript packaging</a:t>
            </a:r>
            <a:endParaRPr/>
          </a:p>
        </p:txBody>
      </p:sp>
      <p:sp>
        <p:nvSpPr>
          <p:cNvPr id="326" name="Google Shape;326;p5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Source code in </a:t>
            </a:r>
            <a:r>
              <a:rPr b="1" lang="de" u="sng"/>
              <a:t>repository</a:t>
            </a:r>
            <a:endParaRPr b="1" u="sng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src/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components/</a:t>
            </a:r>
            <a:endParaRPr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■"/>
            </a:pPr>
            <a:r>
              <a:rPr lang="de">
                <a:solidFill>
                  <a:srgbClr val="0000FF"/>
                </a:solidFill>
              </a:rPr>
              <a:t>Accordion.</a:t>
            </a:r>
            <a:r>
              <a:rPr b="1" lang="de">
                <a:solidFill>
                  <a:srgbClr val="0000FF"/>
                </a:solidFill>
              </a:rPr>
              <a:t>tsx</a:t>
            </a:r>
            <a:endParaRPr b="1">
              <a:solidFill>
                <a:srgbClr val="0000FF"/>
              </a:solidFill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de"/>
              <a:t>…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○"/>
            </a:pPr>
            <a:r>
              <a:rPr lang="de">
                <a:solidFill>
                  <a:srgbClr val="0000FF"/>
                </a:solidFill>
              </a:rPr>
              <a:t>index.</a:t>
            </a:r>
            <a:r>
              <a:rPr b="1" lang="de">
                <a:solidFill>
                  <a:srgbClr val="0000FF"/>
                </a:solidFill>
              </a:rPr>
              <a:t>ts</a:t>
            </a:r>
            <a:endParaRPr b="1">
              <a:solidFill>
                <a:srgbClr val="0000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package.json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tsconfig.json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.gitignore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Contains: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dist/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node_modules/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etc…</a:t>
            </a:r>
            <a:endParaRPr/>
          </a:p>
        </p:txBody>
      </p:sp>
      <p:sp>
        <p:nvSpPr>
          <p:cNvPr id="327" name="Google Shape;327;p5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Dist code in </a:t>
            </a:r>
            <a:r>
              <a:rPr b="1" lang="de" u="sng"/>
              <a:t>NPM archive</a:t>
            </a:r>
            <a:endParaRPr b="1" u="sng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dist/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components/</a:t>
            </a:r>
            <a:endParaRPr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200"/>
              <a:buChar char="■"/>
            </a:pPr>
            <a:r>
              <a:rPr lang="de">
                <a:solidFill>
                  <a:srgbClr val="FF9900"/>
                </a:solidFill>
              </a:rPr>
              <a:t>Accordion.</a:t>
            </a:r>
            <a:r>
              <a:rPr b="1" lang="de">
                <a:solidFill>
                  <a:srgbClr val="FF9900"/>
                </a:solidFill>
              </a:rPr>
              <a:t>jsx</a:t>
            </a:r>
            <a:endParaRPr b="1">
              <a:solidFill>
                <a:srgbClr val="FF9900"/>
              </a:solidFill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■"/>
            </a:pPr>
            <a:r>
              <a:rPr lang="de">
                <a:solidFill>
                  <a:srgbClr val="0000FF"/>
                </a:solidFill>
              </a:rPr>
              <a:t>Accordion.</a:t>
            </a:r>
            <a:r>
              <a:rPr b="1" lang="de">
                <a:solidFill>
                  <a:srgbClr val="0000FF"/>
                </a:solidFill>
              </a:rPr>
              <a:t>d.ts</a:t>
            </a:r>
            <a:endParaRPr b="1">
              <a:solidFill>
                <a:srgbClr val="0000FF"/>
              </a:solidFill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de"/>
              <a:t>…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200"/>
              <a:buChar char="○"/>
            </a:pPr>
            <a:r>
              <a:rPr lang="de">
                <a:solidFill>
                  <a:srgbClr val="FF9900"/>
                </a:solidFill>
              </a:rPr>
              <a:t>index.</a:t>
            </a:r>
            <a:r>
              <a:rPr b="1" lang="de">
                <a:solidFill>
                  <a:srgbClr val="FF9900"/>
                </a:solidFill>
              </a:rPr>
              <a:t>js</a:t>
            </a:r>
            <a:endParaRPr b="1">
              <a:solidFill>
                <a:srgbClr val="FF9900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○"/>
            </a:pPr>
            <a:r>
              <a:rPr lang="de">
                <a:solidFill>
                  <a:srgbClr val="0000FF"/>
                </a:solidFill>
              </a:rPr>
              <a:t>index.</a:t>
            </a:r>
            <a:r>
              <a:rPr b="1" lang="de">
                <a:solidFill>
                  <a:srgbClr val="0000FF"/>
                </a:solidFill>
              </a:rPr>
              <a:t>d.ts</a:t>
            </a:r>
            <a:endParaRPr b="1">
              <a:solidFill>
                <a:srgbClr val="0000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package.json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.npmignore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Contains: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src/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de"/>
              <a:t>etc…</a:t>
            </a:r>
            <a:endParaRPr/>
          </a:p>
        </p:txBody>
      </p:sp>
      <p:cxnSp>
        <p:nvCxnSpPr>
          <p:cNvPr id="328" name="Google Shape;328;p51"/>
          <p:cNvCxnSpPr/>
          <p:nvPr/>
        </p:nvCxnSpPr>
        <p:spPr>
          <a:xfrm>
            <a:off x="3344000" y="2819450"/>
            <a:ext cx="11364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9" name="Google Shape;329;p51"/>
          <p:cNvSpPr txBox="1"/>
          <p:nvPr/>
        </p:nvSpPr>
        <p:spPr>
          <a:xfrm>
            <a:off x="2746550" y="2943325"/>
            <a:ext cx="2331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0000FF"/>
                </a:solidFill>
              </a:rPr>
              <a:t>tsc</a:t>
            </a:r>
            <a:endParaRPr sz="1000">
              <a:solidFill>
                <a:srgbClr val="0000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0000FF"/>
                </a:solidFill>
              </a:rPr>
              <a:t>(TypeScript Compiler)</a:t>
            </a:r>
            <a:endParaRPr sz="1000">
              <a:solidFill>
                <a:srgbClr val="0000FF"/>
              </a:solidFill>
            </a:endParaRPr>
          </a:p>
        </p:txBody>
      </p:sp>
      <p:sp>
        <p:nvSpPr>
          <p:cNvPr id="330" name="Google Shape;330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472" y="247125"/>
            <a:ext cx="3260199" cy="112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475" y="1829188"/>
            <a:ext cx="5424754" cy="115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 rotWithShape="1">
          <a:blip r:embed="rId5">
            <a:alphaModFix/>
          </a:blip>
          <a:srcRect b="10168" l="0" r="0" t="0"/>
          <a:stretch/>
        </p:blipFill>
        <p:spPr>
          <a:xfrm>
            <a:off x="212475" y="3444000"/>
            <a:ext cx="6964400" cy="127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Side note: TypeScript packaging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6" name="Google Shape;336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497" y="2549697"/>
            <a:ext cx="3999901" cy="534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3674" y="2025150"/>
            <a:ext cx="3777600" cy="61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3175" y="2979224"/>
            <a:ext cx="3838575" cy="685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9" name="Google Shape;339;p52"/>
          <p:cNvCxnSpPr>
            <a:stCxn id="336" idx="3"/>
            <a:endCxn id="337" idx="1"/>
          </p:cNvCxnSpPr>
          <p:nvPr/>
        </p:nvCxnSpPr>
        <p:spPr>
          <a:xfrm flipH="1" rot="10800000">
            <a:off x="4371397" y="2331370"/>
            <a:ext cx="522300" cy="485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0" name="Google Shape;340;p52"/>
          <p:cNvCxnSpPr>
            <a:stCxn id="336" idx="3"/>
            <a:endCxn id="338" idx="1"/>
          </p:cNvCxnSpPr>
          <p:nvPr/>
        </p:nvCxnSpPr>
        <p:spPr>
          <a:xfrm>
            <a:off x="4371397" y="2817070"/>
            <a:ext cx="491700" cy="505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1" name="Google Shape;341;p52"/>
          <p:cNvSpPr txBox="1"/>
          <p:nvPr/>
        </p:nvSpPr>
        <p:spPr>
          <a:xfrm>
            <a:off x="7164000" y="1563450"/>
            <a:ext cx="166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FF9900"/>
                </a:solidFill>
              </a:rPr>
              <a:t>Regular JS!</a:t>
            </a:r>
            <a:endParaRPr sz="1800">
              <a:solidFill>
                <a:srgbClr val="FF9900"/>
              </a:solidFill>
            </a:endParaRPr>
          </a:p>
        </p:txBody>
      </p:sp>
      <p:sp>
        <p:nvSpPr>
          <p:cNvPr id="342" name="Google Shape;342;p52"/>
          <p:cNvSpPr txBox="1"/>
          <p:nvPr/>
        </p:nvSpPr>
        <p:spPr>
          <a:xfrm>
            <a:off x="7033450" y="3665025"/>
            <a:ext cx="166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Just the types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343" name="Google Shape;343;p52"/>
          <p:cNvSpPr txBox="1"/>
          <p:nvPr/>
        </p:nvSpPr>
        <p:spPr>
          <a:xfrm>
            <a:off x="371500" y="2088000"/>
            <a:ext cx="166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TypeScript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344" name="Google Shape;344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Challenges</a:t>
            </a:r>
            <a:endParaRPr/>
          </a:p>
        </p:txBody>
      </p:sp>
      <p:sp>
        <p:nvSpPr>
          <p:cNvPr id="350" name="Google Shape;350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Problem 3: Learning curve</a:t>
            </a:r>
            <a:endParaRPr/>
          </a:p>
        </p:txBody>
      </p:sp>
      <p:sp>
        <p:nvSpPr>
          <p:cNvPr id="356" name="Google Shape;356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TS is a “typed superset” (most JS is inherently valid TS)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Not a new programming language, just some additional features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Will likely reduce mental load in long run</a:t>
            </a:r>
            <a:endParaRPr/>
          </a:p>
        </p:txBody>
      </p:sp>
      <p:sp>
        <p:nvSpPr>
          <p:cNvPr id="357" name="Google Shape;357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Challenges</a:t>
            </a:r>
            <a:endParaRPr/>
          </a:p>
        </p:txBody>
      </p:sp>
      <p:sp>
        <p:nvSpPr>
          <p:cNvPr id="363" name="Google Shape;363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364" name="Google Shape;364;p55"/>
          <p:cNvSpPr txBox="1"/>
          <p:nvPr>
            <p:ph idx="1" type="body"/>
          </p:nvPr>
        </p:nvSpPr>
        <p:spPr>
          <a:xfrm>
            <a:off x="311700" y="1152475"/>
            <a:ext cx="8520600" cy="18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New language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Defining standards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Maintaining types in two (?) systems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Inconsistent codebase while migration is ongoing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55"/>
          <p:cNvSpPr txBox="1"/>
          <p:nvPr/>
        </p:nvSpPr>
        <p:spPr>
          <a:xfrm>
            <a:off x="400475" y="3143325"/>
            <a:ext cx="29295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</a:pPr>
            <a:r>
              <a:rPr lang="de" sz="1800">
                <a:solidFill>
                  <a:schemeClr val="dk2"/>
                </a:solidFill>
              </a:rPr>
              <a:t>surely more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66" name="Google Shape;36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75" y="392665"/>
            <a:ext cx="6503350" cy="435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 you! :)</a:t>
            </a:r>
            <a:endParaRPr/>
          </a:p>
        </p:txBody>
      </p:sp>
      <p:sp>
        <p:nvSpPr>
          <p:cNvPr id="372" name="Google Shape;372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Technical details</a:t>
            </a:r>
            <a:endParaRPr/>
          </a:p>
        </p:txBody>
      </p:sp>
      <p:sp>
        <p:nvSpPr>
          <p:cNvPr id="378" name="Google Shape;378;p57"/>
          <p:cNvSpPr txBox="1"/>
          <p:nvPr>
            <p:ph idx="1" type="body"/>
          </p:nvPr>
        </p:nvSpPr>
        <p:spPr>
          <a:xfrm>
            <a:off x="311700" y="1152475"/>
            <a:ext cx="8520600" cy="37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TypeScript integrates with </a:t>
            </a:r>
            <a:r>
              <a:rPr b="1" lang="de"/>
              <a:t>Webpack </a:t>
            </a:r>
            <a:r>
              <a:rPr lang="de"/>
              <a:t>using </a:t>
            </a:r>
            <a:r>
              <a:rPr b="1" lang="de"/>
              <a:t>ts-loader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Common industry-standard pattern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de"/>
              <a:t>Possibly</a:t>
            </a:r>
            <a:r>
              <a:rPr lang="de"/>
              <a:t> just adding a few lines of code to </a:t>
            </a:r>
            <a:r>
              <a:rPr lang="de" u="sng">
                <a:solidFill>
                  <a:schemeClr val="hlink"/>
                </a:solidFill>
                <a:hlinkClick r:id="rId3"/>
              </a:rPr>
              <a:t>invenio_assets/assets/build/webpack.config.js</a:t>
            </a:r>
            <a:endParaRPr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Also need to add a </a:t>
            </a:r>
            <a:r>
              <a:rPr b="1" lang="de"/>
              <a:t>tsconfig.json </a:t>
            </a:r>
            <a:r>
              <a:rPr lang="de"/>
              <a:t>to each Invenio module where we want to use 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Could use a similar approach to .eslintrc.yml with a single common configuration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Sets precise behaviour of tsc: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de"/>
              <a:t>Target version of JS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de"/>
              <a:t>Specific rules (e.g. whether to allow implicit default imports)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de"/>
              <a:t>“Strict mode”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Need to enable built-in eslint rules for TS</a:t>
            </a:r>
            <a:endParaRPr/>
          </a:p>
        </p:txBody>
      </p:sp>
      <p:sp>
        <p:nvSpPr>
          <p:cNvPr id="379" name="Google Shape;379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Auto-generating API types</a:t>
            </a:r>
            <a:endParaRPr/>
          </a:p>
        </p:txBody>
      </p:sp>
      <p:sp>
        <p:nvSpPr>
          <p:cNvPr id="385" name="Google Shape;385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Already use Marshmallow schemas!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Build OpenAPI defs from schemas: </a:t>
            </a:r>
            <a:r>
              <a:rPr lang="de" u="sng">
                <a:solidFill>
                  <a:schemeClr val="hlink"/>
                </a:solidFill>
                <a:hlinkClick r:id="rId3"/>
              </a:rPr>
              <a:t>github.com/marshmallow-code/apispec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Build TS interfaces from OpenAPI: </a:t>
            </a:r>
            <a:r>
              <a:rPr lang="de" u="sng">
                <a:solidFill>
                  <a:schemeClr val="hlink"/>
                </a:solidFill>
                <a:hlinkClick r:id="rId4"/>
              </a:rPr>
              <a:t>github.com/openapi-ts/openapi-typescript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Add a single CLI command to run in one step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b="1" lang="de"/>
              <a:t>Also</a:t>
            </a:r>
            <a:r>
              <a:rPr lang="de"/>
              <a:t>: manually create interfaces for data passed via Jinja template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IBM Plex Mono"/>
              <a:buChar char="○"/>
            </a:pPr>
            <a:r>
              <a:rPr lang="de">
                <a:latin typeface="IBM Plex Mono"/>
                <a:ea typeface="IBM Plex Mono"/>
                <a:cs typeface="IBM Plex Mono"/>
                <a:sym typeface="IBM Plex Mono"/>
              </a:rPr>
              <a:t>declare global { interface Window { INVENIO_CONFIG: ... } }</a:t>
            </a:r>
            <a:endParaRPr>
              <a:latin typeface="IBM Plex Mono"/>
              <a:ea typeface="IBM Plex Mono"/>
              <a:cs typeface="IBM Plex Mono"/>
              <a:sym typeface="IBM Plex Mono"/>
            </a:endParaRPr>
          </a:p>
        </p:txBody>
      </p:sp>
      <p:sp>
        <p:nvSpPr>
          <p:cNvPr id="386" name="Google Shape;386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8725" y="152400"/>
            <a:ext cx="3286552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Switch?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173" y="95788"/>
            <a:ext cx="3766975" cy="439982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Switch?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Better readability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Team has a high fluctuation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173" y="95788"/>
            <a:ext cx="3766975" cy="439982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Switch?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Better readability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Team has a high fluctuation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IDE support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173" y="95788"/>
            <a:ext cx="3766975" cy="439982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5024" y="2801299"/>
            <a:ext cx="3766976" cy="1498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Switch?</a:t>
            </a:r>
            <a:endParaRPr/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Better </a:t>
            </a:r>
            <a:r>
              <a:rPr lang="de"/>
              <a:t>readability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Team has a high fluctuation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IDE support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de"/>
              <a:t>So good, that PropTypes were dropped</a:t>
            </a:r>
            <a:endParaRPr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173" y="95788"/>
            <a:ext cx="3766975" cy="439982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