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sldIdLst>
    <p:sldId id="297" r:id="rId5"/>
    <p:sldId id="375" r:id="rId6"/>
    <p:sldId id="379" r:id="rId7"/>
    <p:sldId id="380" r:id="rId8"/>
    <p:sldId id="381" r:id="rId9"/>
    <p:sldId id="378" r:id="rId10"/>
    <p:sldId id="377" r:id="rId11"/>
    <p:sldId id="382" r:id="rId12"/>
    <p:sldId id="415" r:id="rId13"/>
    <p:sldId id="32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6AA25D5-B2CC-4BEF-B31D-D3C088F68651}">
          <p14:sldIdLst>
            <p14:sldId id="297"/>
            <p14:sldId id="375"/>
            <p14:sldId id="379"/>
            <p14:sldId id="380"/>
            <p14:sldId id="381"/>
            <p14:sldId id="378"/>
            <p14:sldId id="377"/>
            <p14:sldId id="382"/>
            <p14:sldId id="415"/>
            <p14:sldId id="32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5900"/>
    <a:srgbClr val="93809D"/>
    <a:srgbClr val="FDB913"/>
    <a:srgbClr val="002D62"/>
    <a:srgbClr val="55C5E9"/>
    <a:srgbClr val="666666"/>
    <a:srgbClr val="9A9B9D"/>
    <a:srgbClr val="D4D4D5"/>
    <a:srgbClr val="AC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941" autoAdjust="0"/>
  </p:normalViewPr>
  <p:slideViewPr>
    <p:cSldViewPr snapToGrid="0">
      <p:cViewPr varScale="1">
        <p:scale>
          <a:sx n="73" d="100"/>
          <a:sy n="73" d="100"/>
        </p:scale>
        <p:origin x="99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F7E2D-7B8F-4F80-BF99-5B46D35C2FAD}" type="datetimeFigureOut">
              <a:rPr lang="en-ZA" smtClean="0"/>
              <a:t>2025/07/09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46900-4EDF-44E7-B007-0B5AD608C12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4655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646900-4EDF-44E7-B007-0B5AD608C128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17891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hite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907" y="192742"/>
            <a:ext cx="11806186" cy="6472517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0022541" y="4720197"/>
            <a:ext cx="1757083" cy="17612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86682" y="4684290"/>
            <a:ext cx="1833843" cy="18379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48235" y="4720197"/>
            <a:ext cx="9413501" cy="176128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0311" y="4980501"/>
            <a:ext cx="8716418" cy="450338"/>
          </a:xfrm>
        </p:spPr>
        <p:txBody>
          <a:bodyPr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="1" cap="none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Add presentation title</a:t>
            </a:r>
            <a:endParaRPr lang="en-Z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50311" y="5439804"/>
            <a:ext cx="8716418" cy="277906"/>
          </a:xfrm>
        </p:spPr>
        <p:txBody>
          <a:bodyPr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750888" y="5986979"/>
            <a:ext cx="4583112" cy="306245"/>
          </a:xfrm>
        </p:spPr>
        <p:txBody>
          <a:bodyPr vert="horz" lIns="0" tIns="0" rIns="0" bIns="0" rtlCol="0" anchor="t">
            <a:noAutofit/>
          </a:bodyPr>
          <a:lstStyle>
            <a:lvl1pPr marL="0" indent="0">
              <a:buNone/>
              <a:defRPr lang="en-US" sz="1800" b="1" cap="none" spc="-30" baseline="0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marL="165100" lvl="0" indent="-1651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Add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78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50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lvl="0"/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58589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935332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50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lvl="0"/>
            <a:r>
              <a:rPr lang="en-US" dirty="0"/>
              <a:t>Add title</a:t>
            </a:r>
            <a:endParaRPr lang="en-Z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68300" y="933680"/>
            <a:ext cx="11452225" cy="33473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55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50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baseline="0" dirty="0"/>
            </a:lvl1pPr>
          </a:lstStyle>
          <a:p>
            <a:pPr lvl="0"/>
            <a:r>
              <a:rPr lang="en-US" dirty="0"/>
              <a:t>4 contacts with short description</a:t>
            </a:r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40" hasCustomPrompt="1"/>
          </p:nvPr>
        </p:nvSpPr>
        <p:spPr>
          <a:xfrm>
            <a:off x="368300" y="1701975"/>
            <a:ext cx="1505323" cy="1416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2044700" y="1701976"/>
            <a:ext cx="3863041" cy="270259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ZA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2044700" y="1972235"/>
            <a:ext cx="3863041" cy="197223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  <a:endParaRPr lang="en-ZA" dirty="0"/>
          </a:p>
        </p:txBody>
      </p:sp>
      <p:sp>
        <p:nvSpPr>
          <p:cNvPr id="94" name="Text Placeholder 14"/>
          <p:cNvSpPr>
            <a:spLocks noGrp="1"/>
          </p:cNvSpPr>
          <p:nvPr>
            <p:ph type="body" sz="quarter" idx="45" hasCustomPrompt="1"/>
          </p:nvPr>
        </p:nvSpPr>
        <p:spPr>
          <a:xfrm>
            <a:off x="2044700" y="2212777"/>
            <a:ext cx="3863041" cy="1543436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Body copy</a:t>
            </a:r>
            <a:endParaRPr lang="en-ZA" dirty="0"/>
          </a:p>
        </p:txBody>
      </p:sp>
      <p:sp>
        <p:nvSpPr>
          <p:cNvPr id="114" name="Picture Placeholder 2"/>
          <p:cNvSpPr>
            <a:spLocks noGrp="1"/>
          </p:cNvSpPr>
          <p:nvPr>
            <p:ph type="pic" sz="quarter" idx="46" hasCustomPrompt="1"/>
          </p:nvPr>
        </p:nvSpPr>
        <p:spPr>
          <a:xfrm>
            <a:off x="6281084" y="1701975"/>
            <a:ext cx="1505323" cy="1416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15" name="Text Placeholder 14"/>
          <p:cNvSpPr>
            <a:spLocks noGrp="1"/>
          </p:cNvSpPr>
          <p:nvPr>
            <p:ph type="body" sz="quarter" idx="47" hasCustomPrompt="1"/>
          </p:nvPr>
        </p:nvSpPr>
        <p:spPr>
          <a:xfrm>
            <a:off x="7957484" y="1701976"/>
            <a:ext cx="3863041" cy="270259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ZA" dirty="0"/>
          </a:p>
        </p:txBody>
      </p:sp>
      <p:sp>
        <p:nvSpPr>
          <p:cNvPr id="116" name="Text Placeholder 14"/>
          <p:cNvSpPr>
            <a:spLocks noGrp="1"/>
          </p:cNvSpPr>
          <p:nvPr>
            <p:ph type="body" sz="quarter" idx="48" hasCustomPrompt="1"/>
          </p:nvPr>
        </p:nvSpPr>
        <p:spPr>
          <a:xfrm>
            <a:off x="7957484" y="1972235"/>
            <a:ext cx="3863041" cy="197223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  <a:endParaRPr lang="en-ZA" dirty="0"/>
          </a:p>
        </p:txBody>
      </p:sp>
      <p:sp>
        <p:nvSpPr>
          <p:cNvPr id="117" name="Text Placeholder 14"/>
          <p:cNvSpPr>
            <a:spLocks noGrp="1"/>
          </p:cNvSpPr>
          <p:nvPr>
            <p:ph type="body" sz="quarter" idx="49" hasCustomPrompt="1"/>
          </p:nvPr>
        </p:nvSpPr>
        <p:spPr>
          <a:xfrm>
            <a:off x="7957484" y="2212777"/>
            <a:ext cx="3863041" cy="1543436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Body copy</a:t>
            </a:r>
            <a:endParaRPr lang="en-ZA" dirty="0"/>
          </a:p>
        </p:txBody>
      </p:sp>
      <p:sp>
        <p:nvSpPr>
          <p:cNvPr id="118" name="Picture Placeholder 2"/>
          <p:cNvSpPr>
            <a:spLocks noGrp="1"/>
          </p:cNvSpPr>
          <p:nvPr>
            <p:ph type="pic" sz="quarter" idx="50" hasCustomPrompt="1"/>
          </p:nvPr>
        </p:nvSpPr>
        <p:spPr>
          <a:xfrm>
            <a:off x="368300" y="3930637"/>
            <a:ext cx="1505323" cy="1416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19" name="Text Placeholder 14"/>
          <p:cNvSpPr>
            <a:spLocks noGrp="1"/>
          </p:cNvSpPr>
          <p:nvPr>
            <p:ph type="body" sz="quarter" idx="51" hasCustomPrompt="1"/>
          </p:nvPr>
        </p:nvSpPr>
        <p:spPr>
          <a:xfrm>
            <a:off x="2044700" y="3930637"/>
            <a:ext cx="3863041" cy="270259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ZA" dirty="0"/>
          </a:p>
        </p:txBody>
      </p:sp>
      <p:sp>
        <p:nvSpPr>
          <p:cNvPr id="120" name="Text Placeholder 14"/>
          <p:cNvSpPr>
            <a:spLocks noGrp="1"/>
          </p:cNvSpPr>
          <p:nvPr>
            <p:ph type="body" sz="quarter" idx="52" hasCustomPrompt="1"/>
          </p:nvPr>
        </p:nvSpPr>
        <p:spPr>
          <a:xfrm>
            <a:off x="2044700" y="4200897"/>
            <a:ext cx="3863041" cy="197223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  <a:endParaRPr lang="en-ZA" dirty="0"/>
          </a:p>
        </p:txBody>
      </p:sp>
      <p:sp>
        <p:nvSpPr>
          <p:cNvPr id="121" name="Text Placeholder 14"/>
          <p:cNvSpPr>
            <a:spLocks noGrp="1"/>
          </p:cNvSpPr>
          <p:nvPr>
            <p:ph type="body" sz="quarter" idx="53" hasCustomPrompt="1"/>
          </p:nvPr>
        </p:nvSpPr>
        <p:spPr>
          <a:xfrm>
            <a:off x="2044700" y="4441439"/>
            <a:ext cx="3863041" cy="1543436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Body copy</a:t>
            </a:r>
            <a:endParaRPr lang="en-ZA" dirty="0"/>
          </a:p>
        </p:txBody>
      </p:sp>
      <p:sp>
        <p:nvSpPr>
          <p:cNvPr id="122" name="Picture Placeholder 2"/>
          <p:cNvSpPr>
            <a:spLocks noGrp="1"/>
          </p:cNvSpPr>
          <p:nvPr>
            <p:ph type="pic" sz="quarter" idx="54" hasCustomPrompt="1"/>
          </p:nvPr>
        </p:nvSpPr>
        <p:spPr>
          <a:xfrm>
            <a:off x="6281084" y="3930637"/>
            <a:ext cx="1505323" cy="1416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23" name="Text Placeholder 14"/>
          <p:cNvSpPr>
            <a:spLocks noGrp="1"/>
          </p:cNvSpPr>
          <p:nvPr>
            <p:ph type="body" sz="quarter" idx="55" hasCustomPrompt="1"/>
          </p:nvPr>
        </p:nvSpPr>
        <p:spPr>
          <a:xfrm>
            <a:off x="7957484" y="3930637"/>
            <a:ext cx="3863041" cy="270259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ZA" dirty="0"/>
          </a:p>
        </p:txBody>
      </p:sp>
      <p:sp>
        <p:nvSpPr>
          <p:cNvPr id="124" name="Text Placeholder 14"/>
          <p:cNvSpPr>
            <a:spLocks noGrp="1"/>
          </p:cNvSpPr>
          <p:nvPr>
            <p:ph type="body" sz="quarter" idx="56" hasCustomPrompt="1"/>
          </p:nvPr>
        </p:nvSpPr>
        <p:spPr>
          <a:xfrm>
            <a:off x="7957484" y="4200897"/>
            <a:ext cx="3863041" cy="197223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  <a:endParaRPr lang="en-ZA" dirty="0"/>
          </a:p>
        </p:txBody>
      </p:sp>
      <p:sp>
        <p:nvSpPr>
          <p:cNvPr id="125" name="Text Placeholder 14"/>
          <p:cNvSpPr>
            <a:spLocks noGrp="1"/>
          </p:cNvSpPr>
          <p:nvPr>
            <p:ph type="body" sz="quarter" idx="57" hasCustomPrompt="1"/>
          </p:nvPr>
        </p:nvSpPr>
        <p:spPr>
          <a:xfrm>
            <a:off x="7957484" y="4441439"/>
            <a:ext cx="3863041" cy="1543436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Body copy</a:t>
            </a:r>
            <a:endParaRPr lang="en-ZA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68300" y="933680"/>
            <a:ext cx="11452225" cy="33473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817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50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baseline="0" dirty="0"/>
            </a:lvl1pPr>
          </a:lstStyle>
          <a:p>
            <a:pPr lvl="0"/>
            <a:r>
              <a:rPr lang="en-US" dirty="0"/>
              <a:t>2 contacts with long description</a:t>
            </a:r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40" hasCustomPrompt="1"/>
          </p:nvPr>
        </p:nvSpPr>
        <p:spPr>
          <a:xfrm>
            <a:off x="368300" y="1701975"/>
            <a:ext cx="1505323" cy="1416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43" hasCustomPrompt="1"/>
          </p:nvPr>
        </p:nvSpPr>
        <p:spPr>
          <a:xfrm>
            <a:off x="2044700" y="1701976"/>
            <a:ext cx="3863041" cy="270259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ZA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44" hasCustomPrompt="1"/>
          </p:nvPr>
        </p:nvSpPr>
        <p:spPr>
          <a:xfrm>
            <a:off x="2044700" y="1972235"/>
            <a:ext cx="3863041" cy="197223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  <a:endParaRPr lang="en-ZA" dirty="0"/>
          </a:p>
        </p:txBody>
      </p:sp>
      <p:sp>
        <p:nvSpPr>
          <p:cNvPr id="94" name="Text Placeholder 14"/>
          <p:cNvSpPr>
            <a:spLocks noGrp="1"/>
          </p:cNvSpPr>
          <p:nvPr>
            <p:ph type="body" sz="quarter" idx="45" hasCustomPrompt="1"/>
          </p:nvPr>
        </p:nvSpPr>
        <p:spPr>
          <a:xfrm>
            <a:off x="2044700" y="2212776"/>
            <a:ext cx="3863041" cy="3772099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Body copy</a:t>
            </a:r>
            <a:endParaRPr lang="en-ZA" dirty="0"/>
          </a:p>
        </p:txBody>
      </p:sp>
      <p:sp>
        <p:nvSpPr>
          <p:cNvPr id="114" name="Picture Placeholder 2"/>
          <p:cNvSpPr>
            <a:spLocks noGrp="1"/>
          </p:cNvSpPr>
          <p:nvPr>
            <p:ph type="pic" sz="quarter" idx="46" hasCustomPrompt="1"/>
          </p:nvPr>
        </p:nvSpPr>
        <p:spPr>
          <a:xfrm>
            <a:off x="6281084" y="1701975"/>
            <a:ext cx="1505323" cy="1416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15" name="Text Placeholder 14"/>
          <p:cNvSpPr>
            <a:spLocks noGrp="1"/>
          </p:cNvSpPr>
          <p:nvPr>
            <p:ph type="body" sz="quarter" idx="47" hasCustomPrompt="1"/>
          </p:nvPr>
        </p:nvSpPr>
        <p:spPr>
          <a:xfrm>
            <a:off x="7957484" y="1701976"/>
            <a:ext cx="3863041" cy="270259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ZA" dirty="0"/>
          </a:p>
        </p:txBody>
      </p:sp>
      <p:sp>
        <p:nvSpPr>
          <p:cNvPr id="116" name="Text Placeholder 14"/>
          <p:cNvSpPr>
            <a:spLocks noGrp="1"/>
          </p:cNvSpPr>
          <p:nvPr>
            <p:ph type="body" sz="quarter" idx="48" hasCustomPrompt="1"/>
          </p:nvPr>
        </p:nvSpPr>
        <p:spPr>
          <a:xfrm>
            <a:off x="7957484" y="1972235"/>
            <a:ext cx="3863041" cy="197223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  <a:endParaRPr lang="en-ZA" dirty="0"/>
          </a:p>
        </p:txBody>
      </p:sp>
      <p:sp>
        <p:nvSpPr>
          <p:cNvPr id="117" name="Text Placeholder 14"/>
          <p:cNvSpPr>
            <a:spLocks noGrp="1"/>
          </p:cNvSpPr>
          <p:nvPr>
            <p:ph type="body" sz="quarter" idx="49" hasCustomPrompt="1"/>
          </p:nvPr>
        </p:nvSpPr>
        <p:spPr>
          <a:xfrm>
            <a:off x="7957484" y="2212776"/>
            <a:ext cx="3863041" cy="3772099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Body copy</a:t>
            </a:r>
            <a:endParaRPr lang="en-ZA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68300" y="933680"/>
            <a:ext cx="11452225" cy="33473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130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50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lvl="0"/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739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8300" y="1674624"/>
            <a:ext cx="5530475" cy="4310251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50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lvl="0"/>
            <a:r>
              <a:rPr lang="en-US" dirty="0"/>
              <a:t>Add title</a:t>
            </a:r>
            <a:endParaRPr lang="en-ZA" dirty="0"/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290049" y="1674624"/>
            <a:ext cx="5530475" cy="4310251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68300" y="1272142"/>
            <a:ext cx="5530475" cy="33473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290048" y="1272142"/>
            <a:ext cx="5530475" cy="33473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67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8300" y="1703294"/>
            <a:ext cx="3701675" cy="4281581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47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lvl="0"/>
            <a:r>
              <a:rPr lang="en-US" dirty="0"/>
              <a:t>Add title</a:t>
            </a:r>
            <a:endParaRPr lang="en-ZA" dirty="0"/>
          </a:p>
        </p:txBody>
      </p:sp>
      <p:sp>
        <p:nvSpPr>
          <p:cNvPr id="11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243575" y="1703294"/>
            <a:ext cx="3701675" cy="4281581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8118849" y="1703294"/>
            <a:ext cx="3701675" cy="4281581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68300" y="1272142"/>
            <a:ext cx="3701675" cy="33473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243575" y="1272142"/>
            <a:ext cx="3701675" cy="33473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8118848" y="1272142"/>
            <a:ext cx="3701675" cy="33473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022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8300" y="1277378"/>
            <a:ext cx="5592849" cy="4707497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50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lvl="0"/>
            <a:r>
              <a:rPr lang="en-US" dirty="0"/>
              <a:t>Add title</a:t>
            </a:r>
            <a:endParaRPr lang="en-ZA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227296" y="1268413"/>
            <a:ext cx="5593229" cy="47164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52703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2 pictur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8300" y="3378200"/>
            <a:ext cx="5592849" cy="2606675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50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lvl="0"/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68300" y="1277378"/>
            <a:ext cx="5593229" cy="19478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5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27296" y="1277378"/>
            <a:ext cx="5592849" cy="2606675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227296" y="4037013"/>
            <a:ext cx="5593229" cy="19478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1210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pictur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8301" y="3440672"/>
            <a:ext cx="3620748" cy="2544203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47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lvl="0"/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68301" y="1268413"/>
            <a:ext cx="3620994" cy="20106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7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283916" y="3440672"/>
            <a:ext cx="3620748" cy="2544203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283916" y="1268413"/>
            <a:ext cx="3620994" cy="20106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19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199531" y="3440672"/>
            <a:ext cx="3620748" cy="2544203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8199531" y="1268413"/>
            <a:ext cx="3620994" cy="20106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picture</a:t>
            </a:r>
            <a:endParaRPr lang="en-ZA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0311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urple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t="8782" b="8782"/>
          <a:stretch/>
        </p:blipFill>
        <p:spPr>
          <a:xfrm>
            <a:off x="192907" y="192742"/>
            <a:ext cx="11806186" cy="6472517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48235" y="4720197"/>
            <a:ext cx="9413501" cy="1761285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0311" y="4980501"/>
            <a:ext cx="8716418" cy="450338"/>
          </a:xfrm>
        </p:spPr>
        <p:txBody>
          <a:bodyPr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presentation title</a:t>
            </a:r>
            <a:endParaRPr lang="en-Z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50311" y="5439804"/>
            <a:ext cx="8716418" cy="277906"/>
          </a:xfrm>
        </p:spPr>
        <p:txBody>
          <a:bodyPr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750888" y="5986979"/>
            <a:ext cx="4583112" cy="306245"/>
          </a:xfrm>
        </p:spPr>
        <p:txBody>
          <a:bodyPr vert="horz" lIns="0" tIns="0" rIns="0" bIns="0" rtlCol="0" anchor="t">
            <a:noAutofit/>
          </a:bodyPr>
          <a:lstStyle>
            <a:lvl1pPr marL="0" indent="0">
              <a:buNone/>
              <a:defRPr lang="en-US" sz="1800" b="1" cap="none" spc="-30" baseline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marL="165100" lvl="0" indent="-1651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Add date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0022541" y="4720197"/>
            <a:ext cx="1757083" cy="17612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86682" y="4684290"/>
            <a:ext cx="1833843" cy="183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5389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sou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8300" y="1268413"/>
            <a:ext cx="11452225" cy="4388316"/>
          </a:xfrm>
        </p:spPr>
        <p:txBody>
          <a:bodyPr/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8300" y="195750"/>
            <a:ext cx="1145222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lvl="0"/>
            <a:r>
              <a:rPr lang="en-US" dirty="0"/>
              <a:t>Add title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8300" y="5814829"/>
            <a:ext cx="11452225" cy="268661"/>
          </a:xfrm>
        </p:spPr>
        <p:txBody>
          <a:bodyPr anchor="b"/>
          <a:lstStyle>
            <a:lvl1pPr marL="0" indent="0">
              <a:buNone/>
              <a:defRPr sz="9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Add footnote/source</a:t>
            </a:r>
            <a:endParaRPr lang="en-Z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58588" y="6361113"/>
            <a:ext cx="9000000" cy="215900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GB" sz="1000" b="0" i="0" u="none" strike="noStrike" spc="0" baseline="0" dirty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165100" marR="0" lvl="0" indent="-1651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Footnote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02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92907" y="192742"/>
            <a:ext cx="11806186" cy="647251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0311" y="4980501"/>
            <a:ext cx="8716418" cy="450338"/>
          </a:xfrm>
        </p:spPr>
        <p:txBody>
          <a:bodyPr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presentation title</a:t>
            </a:r>
            <a:endParaRPr lang="en-Z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50311" y="5439804"/>
            <a:ext cx="8716418" cy="277906"/>
          </a:xfrm>
        </p:spPr>
        <p:txBody>
          <a:bodyPr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750888" y="5986979"/>
            <a:ext cx="4583112" cy="306245"/>
          </a:xfrm>
        </p:spPr>
        <p:txBody>
          <a:bodyPr vert="horz" lIns="0" tIns="0" rIns="0" bIns="0" rtlCol="0" anchor="t">
            <a:noAutofit/>
          </a:bodyPr>
          <a:lstStyle>
            <a:lvl1pPr marL="0" indent="0">
              <a:buNone/>
              <a:defRPr lang="en-US" sz="1800" b="1" cap="none" spc="-30" baseline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marL="165100" lvl="0" indent="-1651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Add date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69070" y="4969764"/>
            <a:ext cx="1266509" cy="126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42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0311" y="4980501"/>
            <a:ext cx="8716418" cy="450338"/>
          </a:xfrm>
        </p:spPr>
        <p:txBody>
          <a:bodyPr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="1" cap="none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Add presentation title</a:t>
            </a:r>
            <a:endParaRPr lang="en-Z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50311" y="5439804"/>
            <a:ext cx="8716418" cy="277906"/>
          </a:xfrm>
        </p:spPr>
        <p:txBody>
          <a:bodyPr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750888" y="5986979"/>
            <a:ext cx="4583112" cy="306245"/>
          </a:xfrm>
        </p:spPr>
        <p:txBody>
          <a:bodyPr vert="horz" lIns="0" tIns="0" rIns="0" bIns="0" rtlCol="0" anchor="t">
            <a:noAutofit/>
          </a:bodyPr>
          <a:lstStyle>
            <a:lvl1pPr marL="0" indent="0">
              <a:buNone/>
              <a:defRPr lang="en-US" sz="1800" b="1" cap="none" spc="-30" baseline="0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marL="165100" lvl="0" indent="-1651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Add date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0022541" y="4720197"/>
            <a:ext cx="1757083" cy="17612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86682" y="4684290"/>
            <a:ext cx="1833843" cy="183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6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92907" y="192742"/>
            <a:ext cx="11806186" cy="647251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>
            <a:cxnSpLocks/>
          </p:cNvCxnSpPr>
          <p:nvPr userDrawn="1"/>
        </p:nvCxnSpPr>
        <p:spPr>
          <a:xfrm>
            <a:off x="394821" y="3173508"/>
            <a:ext cx="1140235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394821" y="2453901"/>
            <a:ext cx="7359650" cy="450338"/>
          </a:xfrm>
        </p:spPr>
        <p:txBody>
          <a:bodyPr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divider title</a:t>
            </a:r>
            <a:endParaRPr lang="en-ZA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69070" y="4969764"/>
            <a:ext cx="1266509" cy="126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312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92907" y="192742"/>
            <a:ext cx="11806186" cy="647251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cxnSpLocks/>
          </p:cNvCxnSpPr>
          <p:nvPr userDrawn="1"/>
        </p:nvCxnSpPr>
        <p:spPr>
          <a:xfrm>
            <a:off x="394821" y="3173508"/>
            <a:ext cx="1140235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4821" y="2453901"/>
            <a:ext cx="7359650" cy="450338"/>
          </a:xfrm>
        </p:spPr>
        <p:txBody>
          <a:bodyPr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divider title</a:t>
            </a:r>
            <a:endParaRPr lang="en-ZA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0022541" y="4720197"/>
            <a:ext cx="1757083" cy="17612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86682" y="4684290"/>
            <a:ext cx="1833843" cy="183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924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1694" y="1102659"/>
            <a:ext cx="11600330" cy="107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/>
          <p:cNvSpPr/>
          <p:nvPr userDrawn="1"/>
        </p:nvSpPr>
        <p:spPr>
          <a:xfrm>
            <a:off x="331694" y="896471"/>
            <a:ext cx="11600330" cy="206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73196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ic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1694" y="1102659"/>
            <a:ext cx="11600330" cy="107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/>
          <p:cNvSpPr/>
          <p:nvPr userDrawn="1"/>
        </p:nvSpPr>
        <p:spPr>
          <a:xfrm>
            <a:off x="331694" y="896471"/>
            <a:ext cx="11600330" cy="206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94903" y="6186557"/>
            <a:ext cx="508838" cy="51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35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1694" y="1102659"/>
            <a:ext cx="11600330" cy="107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/>
          <p:cNvSpPr/>
          <p:nvPr userDrawn="1"/>
        </p:nvSpPr>
        <p:spPr>
          <a:xfrm>
            <a:off x="331694" y="896471"/>
            <a:ext cx="11600330" cy="206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476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00" y="197225"/>
            <a:ext cx="11460525" cy="72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1268413"/>
            <a:ext cx="11452225" cy="4716462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0784541" y="6360871"/>
            <a:ext cx="49306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0" u="none" strike="noStrike" kern="1200" spc="0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      </a:t>
            </a:r>
            <a:fld id="{B85E10F6-AA81-46B5-AAF7-516B34FC585A}" type="slidenum">
              <a:rPr lang="en-US" sz="1000" b="1" i="0" u="none" strike="noStrike" kern="1200" spc="0" baseline="0" smtClean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ZA" sz="1000" b="1" spc="0" baseline="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>
            <a:off x="368300" y="6203579"/>
            <a:ext cx="1089137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11494903" y="6186557"/>
            <a:ext cx="508838" cy="51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0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19" r:id="rId2"/>
    <p:sldLayoutId id="2147483722" r:id="rId3"/>
    <p:sldLayoutId id="2147483727" r:id="rId4"/>
    <p:sldLayoutId id="2147483724" r:id="rId5"/>
    <p:sldLayoutId id="2147483725" r:id="rId6"/>
    <p:sldLayoutId id="2147483650" r:id="rId7"/>
    <p:sldLayoutId id="2147483721" r:id="rId8"/>
    <p:sldLayoutId id="2147483720" r:id="rId9"/>
    <p:sldLayoutId id="2147483664" r:id="rId10"/>
    <p:sldLayoutId id="2147483711" r:id="rId11"/>
    <p:sldLayoutId id="2147483713" r:id="rId12"/>
    <p:sldLayoutId id="2147483714" r:id="rId13"/>
    <p:sldLayoutId id="2147483663" r:id="rId14"/>
    <p:sldLayoutId id="2147483715" r:id="rId15"/>
    <p:sldLayoutId id="2147483716" r:id="rId16"/>
    <p:sldLayoutId id="2147483717" r:id="rId17"/>
    <p:sldLayoutId id="2147483728" r:id="rId18"/>
    <p:sldLayoutId id="2147483718" r:id="rId19"/>
    <p:sldLayoutId id="2147483709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cap="none" spc="-3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65100" indent="-165100" algn="l" defTabSz="914400" rtl="0" eaLnBrk="1" latinLnBrk="0" hangingPunct="1">
        <a:lnSpc>
          <a:spcPct val="120000"/>
        </a:lnSpc>
        <a:spcBef>
          <a:spcPts val="3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38138" indent="-182563" algn="l" defTabSz="914400" rtl="0" eaLnBrk="1" latinLnBrk="0" hangingPunct="1">
        <a:lnSpc>
          <a:spcPct val="120000"/>
        </a:lnSpc>
        <a:spcBef>
          <a:spcPts val="3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0225" indent="-182563" algn="l" defTabSz="914400" rtl="0" eaLnBrk="1" latinLnBrk="0" hangingPunct="1">
        <a:lnSpc>
          <a:spcPct val="120000"/>
        </a:lnSpc>
        <a:spcBef>
          <a:spcPts val="3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676275" indent="-155575" algn="l" defTabSz="914400" rtl="0" eaLnBrk="1" latinLnBrk="0" hangingPunct="1">
        <a:lnSpc>
          <a:spcPct val="12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325" indent="-136525" algn="l" defTabSz="914400" rtl="0" eaLnBrk="1" latinLnBrk="0" hangingPunct="1">
        <a:lnSpc>
          <a:spcPct val="120000"/>
        </a:lnSpc>
        <a:spcBef>
          <a:spcPts val="3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70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ui/file/2956801/1.2/FOS_Protocol__Package_Assembly.pdf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08581" y="4672278"/>
            <a:ext cx="8716418" cy="1514842"/>
          </a:xfrm>
        </p:spPr>
        <p:txBody>
          <a:bodyPr/>
          <a:lstStyle/>
          <a:p>
            <a:r>
              <a:rPr lang="en-ZA" sz="3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FOS Humidity Update</a:t>
            </a:r>
            <a:br>
              <a:rPr lang="en-ZA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08580" y="5201353"/>
            <a:ext cx="4583112" cy="306245"/>
          </a:xfrm>
        </p:spPr>
        <p:txBody>
          <a:bodyPr/>
          <a:lstStyle/>
          <a:p>
            <a:r>
              <a:rPr lang="en-GB" dirty="0"/>
              <a:t>9 JULY 2025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FDFA8CC1-6C1E-4D55-A0D5-4970014AEE1C}"/>
              </a:ext>
            </a:extLst>
          </p:cNvPr>
          <p:cNvSpPr txBox="1">
            <a:spLocks/>
          </p:cNvSpPr>
          <p:nvPr/>
        </p:nvSpPr>
        <p:spPr>
          <a:xfrm>
            <a:off x="5583005" y="5465174"/>
            <a:ext cx="4583112" cy="3062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en-US" sz="1800" b="1" kern="1200" cap="none" spc="-30" baseline="0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338138" indent="-182563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0225" indent="-182563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6275" indent="-155575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325" indent="-136525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lang="en-GB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9CD39F6-C401-114C-7EA5-99F80BA8B009}"/>
              </a:ext>
            </a:extLst>
          </p:cNvPr>
          <p:cNvSpPr txBox="1">
            <a:spLocks/>
          </p:cNvSpPr>
          <p:nvPr/>
        </p:nvSpPr>
        <p:spPr>
          <a:xfrm>
            <a:off x="508580" y="5496681"/>
            <a:ext cx="7269074" cy="43753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en-US" sz="1800" b="1" kern="1200" cap="none" spc="-30" baseline="0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338138" indent="-182563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0225" indent="-182563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6275" indent="-155575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325" indent="-136525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lang="en-GB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Simon Connell, </a:t>
            </a:r>
            <a:r>
              <a:rPr lang="en-GB" dirty="0" err="1"/>
              <a:t>Xola</a:t>
            </a:r>
            <a:r>
              <a:rPr lang="en-GB" dirty="0"/>
              <a:t> </a:t>
            </a:r>
            <a:r>
              <a:rPr lang="en-GB" dirty="0" err="1"/>
              <a:t>Mapekula</a:t>
            </a:r>
            <a:r>
              <a:rPr lang="en-GB" dirty="0"/>
              <a:t>, </a:t>
            </a:r>
            <a:r>
              <a:rPr lang="en-GB" dirty="0" err="1"/>
              <a:t>Doomnull</a:t>
            </a:r>
            <a:r>
              <a:rPr lang="en-GB" dirty="0"/>
              <a:t> </a:t>
            </a:r>
            <a:r>
              <a:rPr lang="en-GB" dirty="0" err="1"/>
              <a:t>Unwuchola</a:t>
            </a:r>
            <a:r>
              <a:rPr lang="en-GB" dirty="0"/>
              <a:t>, Loan Truong, Matthew Connell, Abdool Sattar Cassim, Bongani </a:t>
            </a:r>
            <a:r>
              <a:rPr lang="en-GB" dirty="0" err="1"/>
              <a:t>Maqabuka</a:t>
            </a:r>
            <a:r>
              <a:rPr lang="en-GB" dirty="0"/>
              <a:t>, </a:t>
            </a:r>
            <a:r>
              <a:rPr lang="en-GB" dirty="0" err="1"/>
              <a:t>Leerothodi</a:t>
            </a:r>
            <a:r>
              <a:rPr lang="en-GB" dirty="0"/>
              <a:t> Leeuw</a:t>
            </a:r>
          </a:p>
        </p:txBody>
      </p:sp>
      <p:sp>
        <p:nvSpPr>
          <p:cNvPr id="6" name="AutoShape 4" descr="University of the Western Cape - Wikipedia">
            <a:extLst>
              <a:ext uri="{FF2B5EF4-FFF2-40B4-BE49-F238E27FC236}">
                <a16:creationId xmlns:a16="http://schemas.microsoft.com/office/drawing/2014/main" id="{9D1970F1-B0E3-5869-C512-91CEA4AC3D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2F67E0-9976-E707-1891-C3CC593CF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9242" y="3086902"/>
            <a:ext cx="3333750" cy="1371600"/>
          </a:xfrm>
          <a:prstGeom prst="rect">
            <a:avLst/>
          </a:prstGeom>
        </p:spPr>
      </p:pic>
      <p:pic>
        <p:nvPicPr>
          <p:cNvPr id="1030" name="Picture 6" descr="Animated ATLAS Logo - CERN Document Server">
            <a:extLst>
              <a:ext uri="{FF2B5EF4-FFF2-40B4-BE49-F238E27FC236}">
                <a16:creationId xmlns:a16="http://schemas.microsoft.com/office/drawing/2014/main" id="{005FC599-6AA1-877C-D029-C68D0BBCA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812" y="4791958"/>
            <a:ext cx="1629621" cy="162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861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B362C3-D745-653D-D266-7E8E69A75F6E}"/>
              </a:ext>
            </a:extLst>
          </p:cNvPr>
          <p:cNvSpPr txBox="1"/>
          <p:nvPr/>
        </p:nvSpPr>
        <p:spPr>
          <a:xfrm>
            <a:off x="2555631" y="1441938"/>
            <a:ext cx="7080738" cy="3974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9E7E45-388D-185A-0D8C-B0CAF26CB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90" y="5416062"/>
            <a:ext cx="2093049" cy="861140"/>
          </a:xfrm>
          <a:prstGeom prst="rect">
            <a:avLst/>
          </a:prstGeom>
        </p:spPr>
      </p:pic>
      <p:pic>
        <p:nvPicPr>
          <p:cNvPr id="2050" name="Picture 2" descr="Animated ATLAS Logo - CERN Document Server">
            <a:extLst>
              <a:ext uri="{FF2B5EF4-FFF2-40B4-BE49-F238E27FC236}">
                <a16:creationId xmlns:a16="http://schemas.microsoft.com/office/drawing/2014/main" id="{D43E82AB-5E79-04EE-04D2-160FCCCFC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475" y="4552115"/>
            <a:ext cx="2093049" cy="209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2595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17B70-BA81-7005-BFBC-460AD0AE2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9">
            <a:extLst>
              <a:ext uri="{FF2B5EF4-FFF2-40B4-BE49-F238E27FC236}">
                <a16:creationId xmlns:a16="http://schemas.microsoft.com/office/drawing/2014/main" id="{5BAF8BD6-10F0-EC2D-71E6-DD8D66A89BA7}"/>
              </a:ext>
            </a:extLst>
          </p:cNvPr>
          <p:cNvSpPr txBox="1">
            <a:spLocks/>
          </p:cNvSpPr>
          <p:nvPr/>
        </p:nvSpPr>
        <p:spPr>
          <a:xfrm>
            <a:off x="358588" y="16913"/>
            <a:ext cx="11833412" cy="52814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2800" b="1" kern="1200" cap="none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Points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58BFD7-A73F-1C5C-6EF0-36305AD42885}"/>
              </a:ext>
            </a:extLst>
          </p:cNvPr>
          <p:cNvSpPr txBox="1"/>
          <p:nvPr/>
        </p:nvSpPr>
        <p:spPr>
          <a:xfrm>
            <a:off x="279659" y="682173"/>
            <a:ext cx="75505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ZA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FOS packages being sent to Valencia</a:t>
            </a: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ZA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R&amp;D in lab – results to follow</a:t>
            </a: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 procedure is being updated: </a:t>
            </a: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https://edms.cern.ch/ui/file/2956801/1.2/FOS_Protocol__Package_Assembly.pdf</a:t>
            </a:r>
            <a:endParaRPr lang="en-US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endParaRPr lang="en-ZA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04A02E-E8A6-A0B0-7616-6D9BEE676A8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76" t="12312" r="8736"/>
          <a:stretch>
            <a:fillRect/>
          </a:stretch>
        </p:blipFill>
        <p:spPr>
          <a:xfrm>
            <a:off x="7830206" y="123225"/>
            <a:ext cx="4258966" cy="337510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1B920DB-7182-B447-E2BC-000D83D14AC2}"/>
              </a:ext>
            </a:extLst>
          </p:cNvPr>
          <p:cNvGrpSpPr/>
          <p:nvPr/>
        </p:nvGrpSpPr>
        <p:grpSpPr>
          <a:xfrm>
            <a:off x="2431884" y="3681608"/>
            <a:ext cx="6853635" cy="2296510"/>
            <a:chOff x="3387637" y="3767820"/>
            <a:chExt cx="6853635" cy="229651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BF526FD-8CE5-66BA-FCFC-DAA30D14B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7637" y="4427655"/>
              <a:ext cx="2576462" cy="163667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D40354F-E63E-4AE7-98CE-69BEE4DDC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5294" y="4102673"/>
              <a:ext cx="1961657" cy="196165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24DC295-262D-43CB-64BE-C1CAFB506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18889" y="3767820"/>
              <a:ext cx="1722383" cy="2296510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CFCC436-9DA2-A687-EBE0-51D7B75B625D}"/>
              </a:ext>
            </a:extLst>
          </p:cNvPr>
          <p:cNvSpPr txBox="1"/>
          <p:nvPr/>
        </p:nvSpPr>
        <p:spPr>
          <a:xfrm>
            <a:off x="279659" y="3040984"/>
            <a:ext cx="72686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Pepe: Will FOS team be present at </a:t>
            </a:r>
            <a:r>
              <a:rPr lang="en-US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Nikhef</a:t>
            </a: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DESY to splice and test packages  with OTDR and Integrator ? </a:t>
            </a:r>
          </a:p>
        </p:txBody>
      </p:sp>
    </p:spTree>
    <p:extLst>
      <p:ext uri="{BB962C8B-B14F-4D97-AF65-F5344CB8AC3E}">
        <p14:creationId xmlns:p14="http://schemas.microsoft.com/office/powerpoint/2010/main" val="2428752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B38F8-1F61-06AE-F327-4159A99FB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9">
            <a:extLst>
              <a:ext uri="{FF2B5EF4-FFF2-40B4-BE49-F238E27FC236}">
                <a16:creationId xmlns:a16="http://schemas.microsoft.com/office/drawing/2014/main" id="{FD5F0E4F-BF45-CD61-116E-C62835E5DAD2}"/>
              </a:ext>
            </a:extLst>
          </p:cNvPr>
          <p:cNvSpPr txBox="1">
            <a:spLocks/>
          </p:cNvSpPr>
          <p:nvPr/>
        </p:nvSpPr>
        <p:spPr>
          <a:xfrm>
            <a:off x="358588" y="16913"/>
            <a:ext cx="11833412" cy="52814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2800" b="1" kern="1200" cap="none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IFIC Delivery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E8D9EA-D781-EB38-8F39-6513A85905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76" t="12312" r="8736"/>
          <a:stretch>
            <a:fillRect/>
          </a:stretch>
        </p:blipFill>
        <p:spPr>
          <a:xfrm>
            <a:off x="7630092" y="3278038"/>
            <a:ext cx="3292223" cy="2608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B97569-ED12-3EC9-A5A5-5B77A1055021}"/>
              </a:ext>
            </a:extLst>
          </p:cNvPr>
          <p:cNvSpPr txBox="1"/>
          <p:nvPr/>
        </p:nvSpPr>
        <p:spPr>
          <a:xfrm>
            <a:off x="79545" y="970974"/>
            <a:ext cx="755054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Delivery of FOS material to Valencia:</a:t>
            </a:r>
          </a:p>
          <a:p>
            <a:pPr marL="800100" lvl="2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FOS packages</a:t>
            </a:r>
          </a:p>
          <a:p>
            <a:pPr marL="800100" lvl="2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HIH</a:t>
            </a:r>
          </a:p>
          <a:p>
            <a:pPr marL="800100" lvl="2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Pt10k</a:t>
            </a:r>
          </a:p>
          <a:p>
            <a:pPr marL="800100" lvl="2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40m additional PEEK wire</a:t>
            </a:r>
          </a:p>
          <a:p>
            <a:pPr marL="800100" lvl="2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ZA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FOS package supplied with OTDR spectra and full spectrum showing FBG and LPG</a:t>
            </a:r>
            <a:endParaRPr lang="en-US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endParaRPr lang="en-ZA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C349F0C-4578-616E-8D7F-E2650FAFB942}"/>
              </a:ext>
            </a:extLst>
          </p:cNvPr>
          <p:cNvGrpSpPr/>
          <p:nvPr/>
        </p:nvGrpSpPr>
        <p:grpSpPr>
          <a:xfrm>
            <a:off x="7341514" y="229061"/>
            <a:ext cx="3936086" cy="2940196"/>
            <a:chOff x="216891" y="2552931"/>
            <a:chExt cx="5218660" cy="3889333"/>
          </a:xfrm>
        </p:grpSpPr>
        <p:pic>
          <p:nvPicPr>
            <p:cNvPr id="5" name="Picture 4" descr="A box with a package&#10;&#10;Description automatically generated">
              <a:extLst>
                <a:ext uri="{FF2B5EF4-FFF2-40B4-BE49-F238E27FC236}">
                  <a16:creationId xmlns:a16="http://schemas.microsoft.com/office/drawing/2014/main" id="{A2EE2416-69C4-0060-488F-4309DA908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6891" y="2552932"/>
              <a:ext cx="2916999" cy="3889332"/>
            </a:xfrm>
            <a:prstGeom prst="rect">
              <a:avLst/>
            </a:prstGeom>
          </p:spPr>
        </p:pic>
        <p:pic>
          <p:nvPicPr>
            <p:cNvPr id="6" name="Picture 5" descr="A yellow wire on a table&#10;&#10;Description automatically generated">
              <a:extLst>
                <a:ext uri="{FF2B5EF4-FFF2-40B4-BE49-F238E27FC236}">
                  <a16:creationId xmlns:a16="http://schemas.microsoft.com/office/drawing/2014/main" id="{D07D5FBA-6DDA-029E-CCDC-DF9D60E46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3166" t="43178" r="35108" b="26211"/>
            <a:stretch/>
          </p:blipFill>
          <p:spPr>
            <a:xfrm rot="5400000">
              <a:off x="2340054" y="3346767"/>
              <a:ext cx="3889333" cy="2301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492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3772A-4B46-3F54-E3CB-05699C691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9">
            <a:extLst>
              <a:ext uri="{FF2B5EF4-FFF2-40B4-BE49-F238E27FC236}">
                <a16:creationId xmlns:a16="http://schemas.microsoft.com/office/drawing/2014/main" id="{33246A87-3976-7792-32EB-98D1FF11D5B3}"/>
              </a:ext>
            </a:extLst>
          </p:cNvPr>
          <p:cNvSpPr txBox="1">
            <a:spLocks/>
          </p:cNvSpPr>
          <p:nvPr/>
        </p:nvSpPr>
        <p:spPr>
          <a:xfrm>
            <a:off x="358588" y="16913"/>
            <a:ext cx="11833412" cy="52814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2800" b="1" kern="1200" cap="none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RAD HARDS!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8E82A9-C6FD-074A-409A-FFCAA70ADB28}"/>
              </a:ext>
            </a:extLst>
          </p:cNvPr>
          <p:cNvSpPr txBox="1"/>
          <p:nvPr/>
        </p:nvSpPr>
        <p:spPr>
          <a:xfrm>
            <a:off x="116379" y="1020851"/>
            <a:ext cx="708244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Saved by Carlos !</a:t>
            </a: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Carlos was able to procure a large shipment of Rad Hard FBG based on the Fujikura QA type.</a:t>
            </a: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now able to manufacture to correct specification </a:t>
            </a: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endParaRPr lang="en-ZA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blue bin with plastic bags and white round objects&#10;&#10;Description automatically generated">
            <a:extLst>
              <a:ext uri="{FF2B5EF4-FFF2-40B4-BE49-F238E27FC236}">
                <a16:creationId xmlns:a16="http://schemas.microsoft.com/office/drawing/2014/main" id="{1D054F32-3CF5-CD15-E015-C9F107661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4359" y="692011"/>
            <a:ext cx="3782828" cy="504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72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D098F-FAD6-40F6-234A-0A25A8B91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9">
            <a:extLst>
              <a:ext uri="{FF2B5EF4-FFF2-40B4-BE49-F238E27FC236}">
                <a16:creationId xmlns:a16="http://schemas.microsoft.com/office/drawing/2014/main" id="{BF6E131D-1A03-775C-CEEF-6B69AD7D459A}"/>
              </a:ext>
            </a:extLst>
          </p:cNvPr>
          <p:cNvSpPr txBox="1">
            <a:spLocks/>
          </p:cNvSpPr>
          <p:nvPr/>
        </p:nvSpPr>
        <p:spPr>
          <a:xfrm>
            <a:off x="358588" y="16913"/>
            <a:ext cx="11833412" cy="52814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2800" b="1" kern="1200" cap="none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Dry Down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E716D7-272B-11D0-D971-6640D96775CB}"/>
              </a:ext>
            </a:extLst>
          </p:cNvPr>
          <p:cNvSpPr txBox="1"/>
          <p:nvPr/>
        </p:nvSpPr>
        <p:spPr>
          <a:xfrm>
            <a:off x="-53603" y="1031363"/>
            <a:ext cx="3037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FOS Group ready to bring Interrogator and participate</a:t>
            </a:r>
          </a:p>
        </p:txBody>
      </p:sp>
      <p:pic>
        <p:nvPicPr>
          <p:cNvPr id="5" name="Picture 4" descr="A collage of a machine&#10;&#10;Description automatically generated">
            <a:extLst>
              <a:ext uri="{FF2B5EF4-FFF2-40B4-BE49-F238E27FC236}">
                <a16:creationId xmlns:a16="http://schemas.microsoft.com/office/drawing/2014/main" id="{EAFED83E-D9A1-CAF5-9EA6-FDEA66B8DB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328"/>
          <a:stretch>
            <a:fillRect/>
          </a:stretch>
        </p:blipFill>
        <p:spPr>
          <a:xfrm>
            <a:off x="2983887" y="831331"/>
            <a:ext cx="9208113" cy="458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61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EFD5C-4394-3BB4-836B-12BFF6802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9">
            <a:extLst>
              <a:ext uri="{FF2B5EF4-FFF2-40B4-BE49-F238E27FC236}">
                <a16:creationId xmlns:a16="http://schemas.microsoft.com/office/drawing/2014/main" id="{6C55E41B-BD67-7868-47E0-FB139646811C}"/>
              </a:ext>
            </a:extLst>
          </p:cNvPr>
          <p:cNvSpPr txBox="1">
            <a:spLocks/>
          </p:cNvSpPr>
          <p:nvPr/>
        </p:nvSpPr>
        <p:spPr>
          <a:xfrm>
            <a:off x="358588" y="16913"/>
            <a:ext cx="11833412" cy="52814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2800" b="1" kern="1200" cap="none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PID sensor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D169A2-CC37-6A70-D545-B10C01688BAA}"/>
              </a:ext>
            </a:extLst>
          </p:cNvPr>
          <p:cNvSpPr txBox="1"/>
          <p:nvPr/>
        </p:nvSpPr>
        <p:spPr>
          <a:xfrm>
            <a:off x="279660" y="682173"/>
            <a:ext cx="10510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ZA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 an HIH8121 sensor to be used for PID control</a:t>
            </a:r>
          </a:p>
        </p:txBody>
      </p:sp>
      <p:pic>
        <p:nvPicPr>
          <p:cNvPr id="8" name="Picture 7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33630E79-FE04-943A-ED0D-78EC47EED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103" y="1507740"/>
            <a:ext cx="8221583" cy="397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273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6060B-2643-4D09-3277-BEB697F6D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9">
            <a:extLst>
              <a:ext uri="{FF2B5EF4-FFF2-40B4-BE49-F238E27FC236}">
                <a16:creationId xmlns:a16="http://schemas.microsoft.com/office/drawing/2014/main" id="{C28146E7-A500-5C3E-2A98-EAD29A51240F}"/>
              </a:ext>
            </a:extLst>
          </p:cNvPr>
          <p:cNvSpPr txBox="1">
            <a:spLocks/>
          </p:cNvSpPr>
          <p:nvPr/>
        </p:nvSpPr>
        <p:spPr>
          <a:xfrm>
            <a:off x="358588" y="16913"/>
            <a:ext cx="11833412" cy="52814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2800" b="1" kern="1200" cap="none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PID sensor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CA2F36-1ACC-860C-8858-2C5E6124487C}"/>
              </a:ext>
            </a:extLst>
          </p:cNvPr>
          <p:cNvSpPr txBox="1"/>
          <p:nvPr/>
        </p:nvSpPr>
        <p:spPr>
          <a:xfrm>
            <a:off x="279660" y="682173"/>
            <a:ext cx="105102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ZA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to previous attempts, code developed to work better</a:t>
            </a: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ZA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configure parameters to fully reach set humidity point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DC2AAF-DF73-0731-4474-110002BCA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714" y="2567681"/>
            <a:ext cx="4649076" cy="3486807"/>
          </a:xfrm>
          <a:prstGeom prst="rect">
            <a:avLst/>
          </a:prstGeom>
        </p:spPr>
      </p:pic>
      <p:pic>
        <p:nvPicPr>
          <p:cNvPr id="7" name="Picture 6" descr="A graph showing a temperature and humidity control&#10;&#10;AI-generated content may be incorrect.">
            <a:extLst>
              <a:ext uri="{FF2B5EF4-FFF2-40B4-BE49-F238E27FC236}">
                <a16:creationId xmlns:a16="http://schemas.microsoft.com/office/drawing/2014/main" id="{ED63F967-7ED9-3429-2E11-A28F421BD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6493" y="2567682"/>
            <a:ext cx="4649076" cy="34868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CA3107-2453-7CF3-4417-2E1FF98EC743}"/>
              </a:ext>
            </a:extLst>
          </p:cNvPr>
          <p:cNvSpPr txBox="1"/>
          <p:nvPr/>
        </p:nvSpPr>
        <p:spPr>
          <a:xfrm>
            <a:off x="2033114" y="1968903"/>
            <a:ext cx="235427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 algn="ctr">
              <a:spcBef>
                <a:spcPct val="50000"/>
              </a:spcBef>
              <a:buClr>
                <a:srgbClr val="DA5A29"/>
              </a:buClr>
              <a:buSzPct val="150000"/>
            </a:pPr>
            <a:r>
              <a:rPr lang="en-ZA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4CCFF3-A1CA-9D06-2378-B4AF6D6DB701}"/>
              </a:ext>
            </a:extLst>
          </p:cNvPr>
          <p:cNvSpPr txBox="1"/>
          <p:nvPr/>
        </p:nvSpPr>
        <p:spPr>
          <a:xfrm>
            <a:off x="7953893" y="1992997"/>
            <a:ext cx="235427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 algn="ctr">
              <a:spcBef>
                <a:spcPct val="50000"/>
              </a:spcBef>
              <a:buClr>
                <a:srgbClr val="DA5A29"/>
              </a:buClr>
              <a:buSzPct val="150000"/>
            </a:pPr>
            <a:r>
              <a:rPr lang="en-ZA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1416502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B6905-866B-BAD1-71D8-7B4C123CA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9">
            <a:extLst>
              <a:ext uri="{FF2B5EF4-FFF2-40B4-BE49-F238E27FC236}">
                <a16:creationId xmlns:a16="http://schemas.microsoft.com/office/drawing/2014/main" id="{630D1E9B-4B1E-7879-E637-CC0E0075F9E1}"/>
              </a:ext>
            </a:extLst>
          </p:cNvPr>
          <p:cNvSpPr txBox="1">
            <a:spLocks/>
          </p:cNvSpPr>
          <p:nvPr/>
        </p:nvSpPr>
        <p:spPr>
          <a:xfrm>
            <a:off x="358588" y="16913"/>
            <a:ext cx="11833412" cy="52814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2800" b="1" kern="1200" cap="none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PID sensor – Next Steps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73CF29-DCB3-B903-A3E5-319D1F3C3328}"/>
              </a:ext>
            </a:extLst>
          </p:cNvPr>
          <p:cNvSpPr txBox="1"/>
          <p:nvPr/>
        </p:nvSpPr>
        <p:spPr>
          <a:xfrm>
            <a:off x="279660" y="682173"/>
            <a:ext cx="105102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ZA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test and compare hih4000 to hih8121 – if hih8121 performs poorly, will install a hih4000</a:t>
            </a: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r>
              <a:rPr lang="en-ZA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a fully python script to do RH tests automatically without need for valve software – nearly complete</a:t>
            </a:r>
          </a:p>
          <a:p>
            <a:pPr marL="342900" lvl="1" indent="-342900" algn="just">
              <a:spcBef>
                <a:spcPct val="50000"/>
              </a:spcBef>
              <a:buClr>
                <a:srgbClr val="DA5A29"/>
              </a:buClr>
              <a:buSzPct val="150000"/>
              <a:buFont typeface="Arial" panose="020B0604020202020204" pitchFamily="34" charset="0"/>
              <a:buChar char="•"/>
            </a:pPr>
            <a:endParaRPr lang="en-ZA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56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60344-8FBC-AB9E-68E8-7189BC9D8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9">
            <a:extLst>
              <a:ext uri="{FF2B5EF4-FFF2-40B4-BE49-F238E27FC236}">
                <a16:creationId xmlns:a16="http://schemas.microsoft.com/office/drawing/2014/main" id="{6CD2F8B8-80AC-C037-0402-DF39B549BEA9}"/>
              </a:ext>
            </a:extLst>
          </p:cNvPr>
          <p:cNvSpPr txBox="1">
            <a:spLocks/>
          </p:cNvSpPr>
          <p:nvPr/>
        </p:nvSpPr>
        <p:spPr>
          <a:xfrm>
            <a:off x="358588" y="16913"/>
            <a:ext cx="11833412" cy="52814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2800" b="1" kern="1200" cap="none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Schedule</a:t>
            </a:r>
          </a:p>
        </p:txBody>
      </p:sp>
      <p:sp>
        <p:nvSpPr>
          <p:cNvPr id="3" name="Marcador de contenido 6">
            <a:extLst>
              <a:ext uri="{FF2B5EF4-FFF2-40B4-BE49-F238E27FC236}">
                <a16:creationId xmlns:a16="http://schemas.microsoft.com/office/drawing/2014/main" id="{8459CDE6-EC5B-2C3A-F070-7CE1ABA18724}"/>
              </a:ext>
            </a:extLst>
          </p:cNvPr>
          <p:cNvSpPr txBox="1">
            <a:spLocks/>
          </p:cNvSpPr>
          <p:nvPr/>
        </p:nvSpPr>
        <p:spPr>
          <a:xfrm>
            <a:off x="341300" y="988109"/>
            <a:ext cx="4321864" cy="5400600"/>
          </a:xfrm>
          <a:prstGeom prst="rect">
            <a:avLst/>
          </a:prstGeom>
        </p:spPr>
        <p:txBody>
          <a:bodyPr>
            <a:normAutofit/>
          </a:bodyPr>
          <a:lstStyle>
            <a:lvl1pPr marL="165100" indent="-165100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8138" indent="-182563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0225" indent="-182563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6275" indent="-155575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325" indent="-136525" algn="l" defTabSz="914400" rtl="0" eaLnBrk="1" latinLnBrk="0" hangingPunct="1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900" dirty="0"/>
              <a:t>Blocks of 10 WD (2 Week)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2 WD production, 8 WD QA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Production always happen in the same week day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Production rate (2-4 /block) will exceed QA capability (2/block)</a:t>
            </a:r>
          </a:p>
          <a:p>
            <a:pPr>
              <a:lnSpc>
                <a:spcPct val="90000"/>
              </a:lnSpc>
            </a:pPr>
            <a:r>
              <a:rPr lang="en-US" sz="1900" dirty="0"/>
              <a:t>10 blocks to complete production (42 units): 1 Dec 2025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24 packages still pending QA</a:t>
            </a:r>
          </a:p>
          <a:p>
            <a:pPr>
              <a:lnSpc>
                <a:spcPct val="90000"/>
              </a:lnSpc>
            </a:pPr>
            <a:r>
              <a:rPr lang="en-US" sz="1900" dirty="0"/>
              <a:t>Completion of QA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Baseline: May 2025 with the same rate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Opportunity 10 at the time: finish production Dec 2025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Opportunity 7 at the time: finish production Feb 2025</a:t>
            </a:r>
          </a:p>
          <a:p>
            <a:pPr>
              <a:lnSpc>
                <a:spcPct val="90000"/>
              </a:lnSpc>
            </a:pPr>
            <a:endParaRPr lang="en-US" sz="1900" dirty="0"/>
          </a:p>
        </p:txBody>
      </p:sp>
      <p:pic>
        <p:nvPicPr>
          <p:cNvPr id="5" name="Imagen 9" descr="Gráfico, Gráfico de dispersión&#10;&#10;El contenido generado por IA puede ser incorrecto.">
            <a:extLst>
              <a:ext uri="{FF2B5EF4-FFF2-40B4-BE49-F238E27FC236}">
                <a16:creationId xmlns:a16="http://schemas.microsoft.com/office/drawing/2014/main" id="{970148E9-D183-1471-A9F8-F7A88B377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9643" y="121000"/>
            <a:ext cx="4732535" cy="5824659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EA5CAD-FF63-88DE-136C-9A5F70392069}"/>
              </a:ext>
            </a:extLst>
          </p:cNvPr>
          <p:cNvSpPr txBox="1"/>
          <p:nvPr/>
        </p:nvSpPr>
        <p:spPr>
          <a:xfrm>
            <a:off x="472966" y="6388709"/>
            <a:ext cx="22071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dirty="0"/>
              <a:t>Xola </a:t>
            </a:r>
            <a:r>
              <a:rPr lang="en-ZA" sz="1000" dirty="0" err="1"/>
              <a:t>Mapekula</a:t>
            </a:r>
            <a:endParaRPr lang="en-ZA" sz="1000" dirty="0"/>
          </a:p>
        </p:txBody>
      </p:sp>
    </p:spTree>
    <p:extLst>
      <p:ext uri="{BB962C8B-B14F-4D97-AF65-F5344CB8AC3E}">
        <p14:creationId xmlns:p14="http://schemas.microsoft.com/office/powerpoint/2010/main" val="294744349"/>
      </p:ext>
    </p:extLst>
  </p:cSld>
  <p:clrMapOvr>
    <a:masterClrMapping/>
  </p:clrMapOvr>
</p:sld>
</file>

<file path=ppt/theme/theme1.xml><?xml version="1.0" encoding="utf-8"?>
<a:theme xmlns:a="http://schemas.openxmlformats.org/drawingml/2006/main" name="UJ">
  <a:themeElements>
    <a:clrScheme name="UJ">
      <a:dk1>
        <a:srgbClr val="3C3C3C"/>
      </a:dk1>
      <a:lt1>
        <a:srgbClr val="FFFFFF"/>
      </a:lt1>
      <a:dk2>
        <a:srgbClr val="3C3C3C"/>
      </a:dk2>
      <a:lt2>
        <a:srgbClr val="A7A7A7"/>
      </a:lt2>
      <a:accent1>
        <a:srgbClr val="26003B"/>
      </a:accent1>
      <a:accent2>
        <a:srgbClr val="D95900"/>
      </a:accent2>
      <a:accent3>
        <a:srgbClr val="3C3C3C"/>
      </a:accent3>
      <a:accent4>
        <a:srgbClr val="E98837"/>
      </a:accent4>
      <a:accent5>
        <a:srgbClr val="A7A7A7"/>
      </a:accent5>
      <a:accent6>
        <a:srgbClr val="93809D"/>
      </a:accent6>
      <a:hlink>
        <a:srgbClr val="3C3C3C"/>
      </a:hlink>
      <a:folHlink>
        <a:srgbClr val="A7A7A7"/>
      </a:folHlink>
    </a:clrScheme>
    <a:fontScheme name="Custom 9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82153BC8644B4DBB6150A00C7B59FB" ma:contentTypeVersion="14" ma:contentTypeDescription="Create a new document." ma:contentTypeScope="" ma:versionID="dd0450befc860e01f7ed4aacc338a33f">
  <xsd:schema xmlns:xsd="http://www.w3.org/2001/XMLSchema" xmlns:xs="http://www.w3.org/2001/XMLSchema" xmlns:p="http://schemas.microsoft.com/office/2006/metadata/properties" xmlns:ns3="de9049bd-bce0-42af-a5a8-72ed767ee74a" xmlns:ns4="c0e6e73e-8e31-450d-a8de-58500b0fe958" targetNamespace="http://schemas.microsoft.com/office/2006/metadata/properties" ma:root="true" ma:fieldsID="5b210be3b0b6def643d3b2c65ac3f017" ns3:_="" ns4:_="">
    <xsd:import namespace="de9049bd-bce0-42af-a5a8-72ed767ee74a"/>
    <xsd:import namespace="c0e6e73e-8e31-450d-a8de-58500b0fe95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9049bd-bce0-42af-a5a8-72ed767ee7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e6e73e-8e31-450d-a8de-58500b0fe95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CE3716-4F8F-4FBE-A3C8-86F7EF57BD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9049bd-bce0-42af-a5a8-72ed767ee74a"/>
    <ds:schemaRef ds:uri="c0e6e73e-8e31-450d-a8de-58500b0fe9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5F76F5-4D56-4C75-8B7A-FF8DD4161677}">
  <ds:schemaRefs>
    <ds:schemaRef ds:uri="c0e6e73e-8e31-450d-a8de-58500b0fe958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de9049bd-bce0-42af-a5a8-72ed767ee74a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A9A7B9A-6D66-43A9-B090-8BF22B54CA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9677</TotalTime>
  <Words>350</Words>
  <Application>Microsoft Office PowerPoint</Application>
  <PresentationFormat>Widescreen</PresentationFormat>
  <Paragraphs>45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UJ</vt:lpstr>
      <vt:lpstr>FOS Humidity Update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Debra</dc:creator>
  <cp:lastModifiedBy>ABDOOL SATTAR CASSIM</cp:lastModifiedBy>
  <cp:revision>222</cp:revision>
  <cp:lastPrinted>2024-06-12T12:34:42Z</cp:lastPrinted>
  <dcterms:created xsi:type="dcterms:W3CDTF">2016-08-29T16:05:45Z</dcterms:created>
  <dcterms:modified xsi:type="dcterms:W3CDTF">2025-07-09T12:39:44Z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0x0101008F82153BC8644B4DBB6150A00C7B59FB</vt:lpwstr>
  </property>
</Properties>
</file>