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76" r:id="rId2"/>
    <p:sldId id="277" r:id="rId3"/>
    <p:sldId id="305" r:id="rId4"/>
    <p:sldId id="289" r:id="rId5"/>
    <p:sldId id="290" r:id="rId6"/>
    <p:sldId id="292" r:id="rId7"/>
    <p:sldId id="306" r:id="rId8"/>
    <p:sldId id="304" r:id="rId9"/>
    <p:sldId id="307" r:id="rId10"/>
    <p:sldId id="308" r:id="rId11"/>
    <p:sldId id="30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42BE49-760E-20A6-F38A-416C6C1EEE7A}" v="1" dt="2025-07-15T13:19:29.429"/>
    <p1510:client id="{480D4BF6-589C-155A-DBC1-6B7A84EC0186}" v="54" dt="2025-07-15T13:12:53.968"/>
    <p1510:client id="{AB53D002-AA6A-B97B-7615-5595E1813B8C}" v="38" dt="2025-07-15T12:25:48.144"/>
    <p1510:client id="{DC6B3C7B-A3F6-D243-BD28-41E166268F0E}" v="331" dt="2025-07-15T14:16:40.6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2"/>
    <p:restoredTop sz="94664"/>
  </p:normalViewPr>
  <p:slideViewPr>
    <p:cSldViewPr snapToGrid="0">
      <p:cViewPr varScale="1">
        <p:scale>
          <a:sx n="112" d="100"/>
          <a:sy n="112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56FD-01AE-4A0B-9EA0-68A8282C2301}" type="datetimeFigureOut">
              <a:rPr lang="en-GB" smtClean="0"/>
              <a:t>15/07/2025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2EDD9-B106-4678-B1C1-97854125E4D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02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9B6C8-E500-F375-B3A0-9DE6F0744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880" y="1122363"/>
            <a:ext cx="9977120" cy="2387600"/>
          </a:xfrm>
        </p:spPr>
        <p:txBody>
          <a:bodyPr anchor="b"/>
          <a:lstStyle>
            <a:lvl1pPr algn="l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CA952B-988B-B85C-1100-4824341261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880" y="3602038"/>
            <a:ext cx="9977120" cy="1655762"/>
          </a:xfrm>
        </p:spPr>
        <p:txBody>
          <a:bodyPr/>
          <a:lstStyle>
            <a:lvl1pPr marL="0" indent="0" algn="l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73EF32F-9A19-B0D6-2BF0-767C48232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A5A944-AE14-F9AA-07FC-CCB1B6B81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794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EE40F7F-2647-435C-8A35-3DFF213F7313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215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03139-0968-C4B0-29F3-F2A70631A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088D4-1E44-B03E-CEE6-FA8FB3173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131AD-74FC-7E43-0F67-75F74A848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956AD-FB6E-39FB-6FEB-F5AB99094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868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FEF7CE-5EB5-6EB0-5737-BCD3241C8C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0027B-C487-7652-ABBD-B84D99F32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1662B-29E0-F8B5-8C32-A921FEAC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DA5F3-A327-5649-FDBF-691ADF64C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13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BBAD4-5C51-261A-B09A-5BB7FE55C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9760"/>
            <a:ext cx="10515600" cy="107092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C0962-CF2A-FC21-CC05-F099B1BB4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C3AE522-18A9-0369-F304-13517D103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D5F736-037E-37F5-7D87-D61B6DA83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794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EE40F7F-2647-435C-8A35-3DFF213F7313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68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A2601-4DAD-B24B-180D-D07F153F4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F72671-1CE3-4C68-D188-81DC79D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3DDF6-6BEF-1865-9EBA-20152F50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7EF18-5391-5BAD-1111-5EC656694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97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2701C-9B26-4AF4-E111-EFDD6D032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D45C3-ACDB-BF39-622C-50BE508B67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2E200-8C7F-AE14-2772-EEBE3F36E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2FA95-CD17-4C81-1AAF-58C999E8E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F08764-6B89-AC53-5BCB-6A0AB3E8A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46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0EA57-8C48-8A29-DCDD-5669B2555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35403-B0AF-3ACC-35AA-209EA1FAB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D8251-B2EB-6A68-8C04-C78E4A656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1A0D8-5B08-FBC6-846A-3F63F67A0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A012CC-7A67-A07D-E4E8-EA8801B2E5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6B10E3-B2EE-D17C-3BF4-C42FC8D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1A85E6-7B79-4902-2031-A583019A4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19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165EE-8C62-BA45-1A9B-0A6B2B3E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2349B-19FB-625B-D89F-403FB1B16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61D1C-7DC0-4532-A5C2-0C31E627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81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DDB5B9-DA22-DBC7-59E3-4796A1DE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4DC6D-D8DF-A5D3-B436-E58B1A8FD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21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B9967-A5D2-0807-6889-65A9692C2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D1D31-5462-20BB-B639-B9CD7A0BD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7214D-BB46-6242-4244-A91D15C897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A4DE5-C28D-7D6F-FAFF-DE94DCF67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36DB0-569C-D3DD-20EE-461A5DAF1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2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32917-5792-1237-8EC9-E1A057348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5CD98C-C86A-FC67-3689-930DA8D0F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90E5BA-41B3-ECD0-BB8E-A74279D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3DFD8-8583-D05A-C778-8060C56D9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68805-B588-5CFA-BE2C-2E584B55A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90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839B12BA-9407-0E7B-4232-EB9B4D5F7B3E}"/>
              </a:ext>
            </a:extLst>
          </p:cNvPr>
          <p:cNvSpPr/>
          <p:nvPr userDrawn="1"/>
        </p:nvSpPr>
        <p:spPr>
          <a:xfrm>
            <a:off x="0" y="6236043"/>
            <a:ext cx="12192000" cy="621957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77B62-FA88-99E5-4ABF-12D8BC2B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2908"/>
            <a:ext cx="10515600" cy="1037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56416-390F-236E-F174-BFB8070C6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14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2FCD4-E19B-C1D8-E430-6D4D76788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F1603-BE76-862A-E81E-7529425AA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794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EE40F7F-2647-435C-8A35-3DFF213F7313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77F9191-BD14-E03F-6C2C-E61A8CCDA992}"/>
              </a:ext>
            </a:extLst>
          </p:cNvPr>
          <p:cNvSpPr/>
          <p:nvPr userDrawn="1"/>
        </p:nvSpPr>
        <p:spPr>
          <a:xfrm>
            <a:off x="0" y="0"/>
            <a:ext cx="12192000" cy="53848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EF925EA5-07EA-B4DB-B9CB-90AC119F1950}"/>
              </a:ext>
            </a:extLst>
          </p:cNvPr>
          <p:cNvGrpSpPr/>
          <p:nvPr userDrawn="1"/>
        </p:nvGrpSpPr>
        <p:grpSpPr>
          <a:xfrm>
            <a:off x="59682" y="6319520"/>
            <a:ext cx="1850141" cy="484997"/>
            <a:chOff x="59682" y="6233794"/>
            <a:chExt cx="2107599" cy="570723"/>
          </a:xfrm>
        </p:grpSpPr>
        <p:pic>
          <p:nvPicPr>
            <p:cNvPr id="10" name="Graphic 1" descr="Home - OMC Documentation">
              <a:extLst>
                <a:ext uri="{FF2B5EF4-FFF2-40B4-BE49-F238E27FC236}">
                  <a16:creationId xmlns:a16="http://schemas.microsoft.com/office/drawing/2014/main" id="{91554B5C-2414-6910-601C-381CA1C0B4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01837" y="6270217"/>
              <a:ext cx="1465444" cy="534300"/>
            </a:xfrm>
            <a:prstGeom prst="rect">
              <a:avLst/>
            </a:prstGeom>
          </p:spPr>
        </p:pic>
        <p:pic>
          <p:nvPicPr>
            <p:cNvPr id="11" name="Picture 4" descr="CERN Vector Logo - (.SVG + .PNG) - VectorLogoSeek.Com">
              <a:extLst>
                <a:ext uri="{FF2B5EF4-FFF2-40B4-BE49-F238E27FC236}">
                  <a16:creationId xmlns:a16="http://schemas.microsoft.com/office/drawing/2014/main" id="{4BC32993-5323-FCDD-2729-9533284B5C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l="23656" t="3226" r="23835" b="2903"/>
            <a:stretch/>
          </p:blipFill>
          <p:spPr>
            <a:xfrm>
              <a:off x="59682" y="6233794"/>
              <a:ext cx="581914" cy="570723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6CE698-3818-85FA-F9F8-685BD41296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416" y="0"/>
            <a:ext cx="1195584" cy="53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82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F46685-D72B-B08F-1151-CF108EBD1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3740" y="1739583"/>
            <a:ext cx="9977120" cy="2387600"/>
          </a:xfrm>
        </p:spPr>
        <p:txBody>
          <a:bodyPr>
            <a:normAutofit fontScale="90000"/>
          </a:bodyPr>
          <a:lstStyle/>
          <a:p>
            <a:r>
              <a:rPr lang="it-IT" b="1">
                <a:latin typeface="Arial"/>
                <a:cs typeface="Arial"/>
              </a:rPr>
              <a:t>Off-Momentum </a:t>
            </a:r>
            <a:r>
              <a:rPr lang="it-IT" b="1" err="1">
                <a:latin typeface="Arial"/>
                <a:cs typeface="Arial"/>
              </a:rPr>
              <a:t>Optics</a:t>
            </a:r>
            <a:r>
              <a:rPr lang="it-IT" b="1">
                <a:latin typeface="Arial"/>
                <a:cs typeface="Arial"/>
              </a:rPr>
              <a:t> </a:t>
            </a:r>
            <a:br>
              <a:rPr lang="it-IT" b="1">
                <a:latin typeface="Arial"/>
                <a:cs typeface="Arial"/>
              </a:rPr>
            </a:br>
            <a:r>
              <a:rPr lang="it-IT" b="1">
                <a:latin typeface="Arial"/>
                <a:cs typeface="Arial"/>
              </a:rPr>
              <a:t>from 2025 </a:t>
            </a:r>
            <a:r>
              <a:rPr lang="it-IT" b="1" err="1">
                <a:latin typeface="Arial"/>
                <a:cs typeface="Arial"/>
              </a:rPr>
              <a:t>Commissioning</a:t>
            </a:r>
            <a:br>
              <a:rPr lang="it-IT" b="1">
                <a:latin typeface="Arial"/>
                <a:cs typeface="Arial"/>
              </a:rPr>
            </a:br>
            <a:r>
              <a:rPr lang="it-IT" b="1">
                <a:latin typeface="Arial"/>
                <a:cs typeface="Arial"/>
              </a:rPr>
              <a:t>- UPDATED </a:t>
            </a:r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4118252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F9289-A5C5-70EB-F19D-7C061AC8E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FE73C8-5E2F-0AE5-17B8-022E692FD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58" y="1418450"/>
            <a:ext cx="8439150" cy="4676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855561-0ED4-EC80-700D-D7DE2D810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4112" y="1414462"/>
            <a:ext cx="8434056" cy="4684750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FD8DEA03-FAAE-1352-8A3B-073459F62F31}"/>
              </a:ext>
            </a:extLst>
          </p:cNvPr>
          <p:cNvSpPr txBox="1">
            <a:spLocks/>
          </p:cNvSpPr>
          <p:nvPr/>
        </p:nvSpPr>
        <p:spPr>
          <a:xfrm>
            <a:off x="261257" y="674189"/>
            <a:ext cx="10515600" cy="6212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sz="3600" b="1">
                <a:latin typeface="Arial"/>
                <a:cs typeface="Arial"/>
              </a:rPr>
              <a:t>New MS settings </a:t>
            </a:r>
          </a:p>
        </p:txBody>
      </p:sp>
    </p:spTree>
    <p:extLst>
      <p:ext uri="{BB962C8B-B14F-4D97-AF65-F5344CB8AC3E}">
        <p14:creationId xmlns:p14="http://schemas.microsoft.com/office/powerpoint/2010/main" val="963519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88B33-6CED-7510-55FB-1935B0AE4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EB6927AE-0636-A51D-DC03-61EC781BFA9E}"/>
              </a:ext>
            </a:extLst>
          </p:cNvPr>
          <p:cNvSpPr txBox="1">
            <a:spLocks/>
          </p:cNvSpPr>
          <p:nvPr/>
        </p:nvSpPr>
        <p:spPr>
          <a:xfrm>
            <a:off x="261257" y="674189"/>
            <a:ext cx="10515600" cy="6212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sz="3600" b="1" dirty="0">
                <a:latin typeface="Arial"/>
                <a:cs typeface="Arial"/>
              </a:rPr>
              <a:t>notes</a:t>
            </a:r>
          </a:p>
        </p:txBody>
      </p:sp>
      <p:pic>
        <p:nvPicPr>
          <p:cNvPr id="1026" name="Picture 2" descr="Immagine">
            <a:extLst>
              <a:ext uri="{FF2B5EF4-FFF2-40B4-BE49-F238E27FC236}">
                <a16:creationId xmlns:a16="http://schemas.microsoft.com/office/drawing/2014/main" id="{3CA0CD02-4C7F-4C5A-4711-BA52D352F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240" y="883256"/>
            <a:ext cx="6351587" cy="562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40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0BC9DB-F86D-FC7F-879F-6B3BD3D2B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/>
              <a:t>Overview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D8643A-1117-75F2-4944-F60197943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9514" cy="421481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it-IT"/>
          </a:p>
          <a:p>
            <a:r>
              <a:rPr lang="it-IT" b="1" err="1">
                <a:solidFill>
                  <a:schemeClr val="accent1"/>
                </a:solidFill>
                <a:latin typeface="Arial"/>
                <a:cs typeface="Arial"/>
              </a:rPr>
              <a:t>Previous</a:t>
            </a:r>
            <a:r>
              <a:rPr lang="it-IT" b="1">
                <a:solidFill>
                  <a:schemeClr val="accent1"/>
                </a:solidFill>
                <a:latin typeface="Arial"/>
                <a:cs typeface="Arial"/>
              </a:rPr>
              <a:t> Presentation </a:t>
            </a:r>
            <a:r>
              <a:rPr lang="it-IT" b="1" err="1">
                <a:solidFill>
                  <a:schemeClr val="accent1"/>
                </a:solidFill>
                <a:latin typeface="Arial"/>
                <a:cs typeface="Arial"/>
              </a:rPr>
              <a:t>Summary</a:t>
            </a:r>
            <a:endParaRPr lang="it-IT" b="1">
              <a:solidFill>
                <a:schemeClr val="accent1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1800" u="sng">
                <a:solidFill>
                  <a:schemeClr val="accent1"/>
                </a:solidFill>
                <a:latin typeface="Arial"/>
                <a:cs typeface="Arial"/>
              </a:rPr>
              <a:t>https://</a:t>
            </a:r>
            <a:r>
              <a:rPr lang="it-IT" sz="1800" u="sng" err="1">
                <a:solidFill>
                  <a:schemeClr val="accent1"/>
                </a:solidFill>
                <a:latin typeface="Arial"/>
                <a:cs typeface="Arial"/>
              </a:rPr>
              <a:t>indico.cern.ch</a:t>
            </a:r>
            <a:r>
              <a:rPr lang="it-IT" sz="1800" u="sng">
                <a:solidFill>
                  <a:schemeClr val="accent1"/>
                </a:solidFill>
                <a:latin typeface="Arial"/>
                <a:cs typeface="Arial"/>
              </a:rPr>
              <a:t>/event/1565777/</a:t>
            </a:r>
            <a:r>
              <a:rPr lang="it-IT" sz="1800" u="sng" err="1">
                <a:solidFill>
                  <a:schemeClr val="accent1"/>
                </a:solidFill>
                <a:latin typeface="Arial"/>
                <a:cs typeface="Arial"/>
              </a:rPr>
              <a:t>contributions</a:t>
            </a:r>
            <a:r>
              <a:rPr lang="it-IT" sz="1800" u="sng">
                <a:solidFill>
                  <a:schemeClr val="accent1"/>
                </a:solidFill>
                <a:latin typeface="Arial"/>
                <a:cs typeface="Arial"/>
              </a:rPr>
              <a:t>/6595301/attachments/3098658/5489845/OMC2025_04_07_2025_offmom_commissioning.pdf</a:t>
            </a:r>
          </a:p>
          <a:p>
            <a:pPr marL="0" indent="0">
              <a:buNone/>
            </a:pPr>
            <a:endParaRPr lang="it-IT" b="1">
              <a:solidFill>
                <a:schemeClr val="accent1"/>
              </a:solidFill>
              <a:latin typeface="Arial"/>
              <a:cs typeface="Arial"/>
            </a:endParaRPr>
          </a:p>
          <a:p>
            <a:r>
              <a:rPr lang="it-IT" b="1">
                <a:solidFill>
                  <a:schemeClr val="accent1"/>
                </a:solidFill>
              </a:rPr>
              <a:t>Updates</a:t>
            </a:r>
          </a:p>
          <a:p>
            <a:pPr marL="0" indent="0">
              <a:buNone/>
            </a:pPr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79F23C6-F796-BF4C-DA91-A38D969B0E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OMC Meeting 04/07/2025 - Mattia Stefanelli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D9FBFFC-DE06-D14C-4AAA-CA9DD3BF70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454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61130-5249-B385-7651-9D78B8118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07C165-B323-C081-00E5-C40DD6108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674189"/>
            <a:ext cx="10515600" cy="621211"/>
          </a:xfrm>
        </p:spPr>
        <p:txBody>
          <a:bodyPr>
            <a:normAutofit/>
          </a:bodyPr>
          <a:lstStyle/>
          <a:p>
            <a:r>
              <a:rPr lang="it-IT" sz="3600" b="1">
                <a:latin typeface="Arial"/>
                <a:cs typeface="Arial"/>
              </a:rPr>
              <a:t>Chromatic Total Phase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831D5E2-1E2E-1E78-3336-7BB086F2A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C5F1F8-B980-F54D-D967-A3AB68747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306" y="1828800"/>
            <a:ext cx="5062345" cy="42219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B4CB03-685E-9415-1F3F-B3813DB96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651" y="1828800"/>
            <a:ext cx="5068000" cy="4221956"/>
          </a:xfrm>
          <a:prstGeom prst="rect">
            <a:avLst/>
          </a:prstGeom>
        </p:spPr>
      </p:pic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F51386A8-F448-583C-2560-4F3760358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</p:spPr>
        <p:txBody>
          <a:bodyPr/>
          <a:lstStyle/>
          <a:p>
            <a:r>
              <a:rPr lang="en-GB"/>
              <a:t>OMC Meeting 04/07/2025 - Mattia Stefanelli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CB31148-8230-E78C-65E1-F9258F3C5610}"/>
              </a:ext>
            </a:extLst>
          </p:cNvPr>
          <p:cNvSpPr txBox="1">
            <a:spLocks/>
          </p:cNvSpPr>
          <p:nvPr/>
        </p:nvSpPr>
        <p:spPr>
          <a:xfrm>
            <a:off x="261257" y="1379764"/>
            <a:ext cx="11653068" cy="46709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b="1">
                <a:latin typeface="Arial"/>
                <a:cs typeface="Arial"/>
              </a:rPr>
              <a:t>Data: </a:t>
            </a:r>
            <a:r>
              <a:rPr lang="it-IT" sz="1800" err="1">
                <a:latin typeface="Arial"/>
                <a:cs typeface="Arial"/>
              </a:rPr>
              <a:t>measured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total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phase</a:t>
            </a:r>
            <a:r>
              <a:rPr lang="it-IT" sz="1800">
                <a:latin typeface="Arial"/>
                <a:cs typeface="Arial"/>
              </a:rPr>
              <a:t> – model </a:t>
            </a:r>
            <a:r>
              <a:rPr lang="it-IT" sz="1800" err="1">
                <a:latin typeface="Arial"/>
                <a:cs typeface="Arial"/>
              </a:rPr>
              <a:t>total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phase</a:t>
            </a:r>
            <a:r>
              <a:rPr lang="it-IT" sz="1800">
                <a:latin typeface="Arial"/>
                <a:cs typeface="Arial"/>
              </a:rPr>
              <a:t>.</a:t>
            </a:r>
            <a:endParaRPr lang="en-US"/>
          </a:p>
          <a:p>
            <a:pPr marL="0" indent="0">
              <a:buNone/>
            </a:pPr>
            <a:endParaRPr lang="it-IT" sz="1800"/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08E091D7-F3A0-3EB0-52FD-B4F98D5394A4}"/>
              </a:ext>
            </a:extLst>
          </p:cNvPr>
          <p:cNvCxnSpPr>
            <a:cxnSpLocks/>
          </p:cNvCxnSpPr>
          <p:nvPr/>
        </p:nvCxnSpPr>
        <p:spPr>
          <a:xfrm flipH="1" flipV="1">
            <a:off x="9395460" y="1618042"/>
            <a:ext cx="149164" cy="1376618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F739C12-98AA-8909-BECC-CF82DE4084AE}"/>
              </a:ext>
            </a:extLst>
          </p:cNvPr>
          <p:cNvSpPr txBox="1"/>
          <p:nvPr/>
        </p:nvSpPr>
        <p:spPr>
          <a:xfrm>
            <a:off x="5548191" y="1164346"/>
            <a:ext cx="4749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err="1"/>
              <a:t>Relevant</a:t>
            </a:r>
            <a:r>
              <a:rPr lang="it-IT" b="1"/>
              <a:t> </a:t>
            </a:r>
            <a:r>
              <a:rPr lang="it-IT" b="1" err="1"/>
              <a:t>horizontal</a:t>
            </a:r>
            <a:r>
              <a:rPr lang="it-IT" b="1"/>
              <a:t> </a:t>
            </a:r>
            <a:r>
              <a:rPr lang="it-IT" b="1" err="1"/>
              <a:t>phase</a:t>
            </a:r>
            <a:r>
              <a:rPr lang="it-IT" b="1"/>
              <a:t> </a:t>
            </a:r>
            <a:r>
              <a:rPr lang="it-IT" b="1" err="1"/>
              <a:t>variation</a:t>
            </a:r>
            <a:r>
              <a:rPr lang="it-IT" b="1"/>
              <a:t> with energy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345B4AD4-6F04-2E9F-09CF-F47B48DAD9B1}"/>
              </a:ext>
            </a:extLst>
          </p:cNvPr>
          <p:cNvCxnSpPr>
            <a:cxnSpLocks/>
          </p:cNvCxnSpPr>
          <p:nvPr/>
        </p:nvCxnSpPr>
        <p:spPr>
          <a:xfrm flipV="1">
            <a:off x="2713101" y="1618042"/>
            <a:ext cx="3268550" cy="1376618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E5E2F14C-53D0-65C0-91FB-AFD55FEE2D77}"/>
              </a:ext>
            </a:extLst>
          </p:cNvPr>
          <p:cNvCxnSpPr>
            <a:cxnSpLocks/>
          </p:cNvCxnSpPr>
          <p:nvPr/>
        </p:nvCxnSpPr>
        <p:spPr>
          <a:xfrm flipV="1">
            <a:off x="5169691" y="1618042"/>
            <a:ext cx="1101194" cy="1376618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FD578FB4-A055-626C-AE42-E762112A4571}"/>
              </a:ext>
            </a:extLst>
          </p:cNvPr>
          <p:cNvCxnSpPr>
            <a:cxnSpLocks/>
          </p:cNvCxnSpPr>
          <p:nvPr/>
        </p:nvCxnSpPr>
        <p:spPr>
          <a:xfrm flipH="1" flipV="1">
            <a:off x="7312410" y="1618042"/>
            <a:ext cx="149164" cy="1376618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41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30E14-A50E-29C5-D88B-0095DCF79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9A2CAE-EFEF-8AA0-E0C5-4E1D49EAF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674189"/>
            <a:ext cx="10515600" cy="621211"/>
          </a:xfrm>
        </p:spPr>
        <p:txBody>
          <a:bodyPr>
            <a:normAutofit/>
          </a:bodyPr>
          <a:lstStyle/>
          <a:p>
            <a:r>
              <a:rPr lang="it-IT" sz="3600" b="1">
                <a:latin typeface="Arial"/>
                <a:cs typeface="Arial"/>
              </a:rPr>
              <a:t>Chromatic Total Phase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3B4E30-7996-2A61-7B18-84A3799E0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F67D91FC-E5D1-1194-84D9-54AD783C1662}"/>
              </a:ext>
            </a:extLst>
          </p:cNvPr>
          <p:cNvSpPr txBox="1">
            <a:spLocks/>
          </p:cNvSpPr>
          <p:nvPr/>
        </p:nvSpPr>
        <p:spPr>
          <a:xfrm>
            <a:off x="261257" y="1379764"/>
            <a:ext cx="11574756" cy="467099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b="1" err="1">
                <a:latin typeface="Arial"/>
                <a:cs typeface="Arial"/>
              </a:rPr>
              <a:t>Chromatic</a:t>
            </a:r>
            <a:r>
              <a:rPr lang="it-IT" sz="1800" b="1">
                <a:latin typeface="Arial"/>
                <a:cs typeface="Arial"/>
              </a:rPr>
              <a:t> Total </a:t>
            </a:r>
            <a:r>
              <a:rPr lang="it-IT" sz="1800" b="1" err="1">
                <a:latin typeface="Arial"/>
                <a:cs typeface="Arial"/>
              </a:rPr>
              <a:t>Phase</a:t>
            </a:r>
            <a:r>
              <a:rPr lang="it-IT" sz="1800" b="1">
                <a:latin typeface="Arial"/>
                <a:cs typeface="Arial"/>
              </a:rPr>
              <a:t> </a:t>
            </a:r>
            <a:r>
              <a:rPr lang="it-IT" sz="1800">
                <a:latin typeface="Arial"/>
                <a:cs typeface="Arial"/>
              </a:rPr>
              <a:t>(«</a:t>
            </a:r>
            <a:r>
              <a:rPr lang="it-IT" sz="1800" err="1">
                <a:latin typeface="Arial"/>
                <a:cs typeface="Arial"/>
              </a:rPr>
              <a:t>local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chromaticity</a:t>
            </a:r>
            <a:r>
              <a:rPr lang="it-IT" sz="1800">
                <a:latin typeface="Arial"/>
                <a:cs typeface="Arial"/>
              </a:rPr>
              <a:t>») </a:t>
            </a:r>
            <a:r>
              <a:rPr lang="it-IT" sz="1800" err="1">
                <a:latin typeface="Arial"/>
                <a:cs typeface="Arial"/>
              </a:rPr>
              <a:t>could</a:t>
            </a:r>
            <a:r>
              <a:rPr lang="it-IT" sz="1800">
                <a:latin typeface="Arial"/>
                <a:cs typeface="Arial"/>
              </a:rPr>
              <a:t> be </a:t>
            </a:r>
            <a:r>
              <a:rPr lang="it-IT" sz="1800" err="1">
                <a:latin typeface="Arial"/>
                <a:cs typeface="Arial"/>
              </a:rPr>
              <a:t>defined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as</a:t>
            </a:r>
            <a:r>
              <a:rPr lang="it-IT" sz="1800">
                <a:latin typeface="Arial"/>
                <a:cs typeface="Arial"/>
              </a:rPr>
              <a:t> the </a:t>
            </a:r>
            <a:r>
              <a:rPr lang="it-IT" sz="1800" err="1">
                <a:latin typeface="Arial"/>
                <a:cs typeface="Arial"/>
              </a:rPr>
              <a:t>variation</a:t>
            </a:r>
            <a:r>
              <a:rPr lang="it-IT" sz="1800">
                <a:latin typeface="Arial"/>
                <a:cs typeface="Arial"/>
              </a:rPr>
              <a:t> of the </a:t>
            </a:r>
            <a:r>
              <a:rPr lang="it-IT" sz="1800" err="1">
                <a:latin typeface="Arial"/>
                <a:cs typeface="Arial"/>
              </a:rPr>
              <a:t>phase</a:t>
            </a:r>
            <a:r>
              <a:rPr lang="it-IT" sz="1800">
                <a:latin typeface="Arial"/>
                <a:cs typeface="Arial"/>
              </a:rPr>
              <a:t> with energy. </a:t>
            </a:r>
          </a:p>
          <a:p>
            <a:pPr marL="0" indent="0">
              <a:buNone/>
            </a:pPr>
            <a:endParaRPr lang="it-IT" sz="1800"/>
          </a:p>
          <a:p>
            <a:pPr marL="0" indent="0">
              <a:buNone/>
            </a:pPr>
            <a:endParaRPr lang="it-IT" sz="1800"/>
          </a:p>
          <a:p>
            <a:pPr marL="0" indent="0">
              <a:buNone/>
            </a:pPr>
            <a:endParaRPr lang="it-IT" sz="1800"/>
          </a:p>
          <a:p>
            <a:pPr marL="0" indent="0">
              <a:buNone/>
            </a:pPr>
            <a:endParaRPr lang="it-IT" sz="1800"/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  <a:p>
            <a:pPr marL="0" indent="0">
              <a:buNone/>
            </a:pPr>
            <a:r>
              <a:rPr lang="it-IT" sz="1800">
                <a:latin typeface="Arial"/>
                <a:cs typeface="Arial"/>
              </a:rPr>
              <a:t>The </a:t>
            </a:r>
            <a:r>
              <a:rPr lang="it-IT" sz="1800" err="1">
                <a:latin typeface="Arial"/>
                <a:cs typeface="Arial"/>
              </a:rPr>
              <a:t>approach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has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been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identical</a:t>
            </a:r>
            <a:r>
              <a:rPr lang="it-IT" sz="1800">
                <a:latin typeface="Arial"/>
                <a:cs typeface="Arial"/>
              </a:rPr>
              <a:t> to the </a:t>
            </a:r>
            <a:r>
              <a:rPr lang="it-IT" sz="1800" err="1">
                <a:latin typeface="Arial"/>
                <a:cs typeface="Arial"/>
              </a:rPr>
              <a:t>previous</a:t>
            </a:r>
            <a:r>
              <a:rPr lang="it-IT" sz="1800">
                <a:latin typeface="Arial"/>
                <a:cs typeface="Arial"/>
              </a:rPr>
              <a:t> case:</a:t>
            </a:r>
            <a:endParaRPr lang="it-IT" sz="1800"/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it-IT" sz="1800" b="1" err="1">
                <a:latin typeface="Arial"/>
                <a:cs typeface="Arial"/>
              </a:rPr>
              <a:t>Phase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measured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at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each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b="1">
                <a:latin typeface="Arial"/>
                <a:cs typeface="Arial"/>
              </a:rPr>
              <a:t>BPM </a:t>
            </a:r>
            <a:r>
              <a:rPr lang="it-IT" sz="1800" err="1">
                <a:latin typeface="Arial"/>
                <a:cs typeface="Arial"/>
              </a:rPr>
              <a:t>at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different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δs</a:t>
            </a:r>
            <a:r>
              <a:rPr lang="it-IT" sz="1800">
                <a:latin typeface="Arial"/>
                <a:cs typeface="Arial"/>
              </a:rPr>
              <a:t>.</a:t>
            </a:r>
            <a:endParaRPr lang="it-IT" sz="1800" b="1"/>
          </a:p>
          <a:p>
            <a:pPr marL="342900" indent="-342900">
              <a:buAutoNum type="arabicPeriod"/>
            </a:pPr>
            <a:r>
              <a:rPr lang="it-IT" sz="1800" b="1" err="1">
                <a:latin typeface="Arial"/>
                <a:cs typeface="Arial"/>
              </a:rPr>
              <a:t>Fit</a:t>
            </a:r>
            <a:r>
              <a:rPr lang="it-IT" sz="1800">
                <a:latin typeface="Arial"/>
                <a:cs typeface="Arial"/>
              </a:rPr>
              <a:t> with a second </a:t>
            </a:r>
            <a:r>
              <a:rPr lang="it-IT" sz="1800" err="1">
                <a:latin typeface="Arial"/>
                <a:cs typeface="Arial"/>
              </a:rPr>
              <a:t>order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polynomial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function</a:t>
            </a:r>
            <a:r>
              <a:rPr lang="it-IT" sz="1800">
                <a:latin typeface="Arial"/>
                <a:cs typeface="Arial"/>
              </a:rPr>
              <a:t>.</a:t>
            </a:r>
            <a:endParaRPr lang="it-IT" sz="1800"/>
          </a:p>
          <a:p>
            <a:pPr marL="342900" indent="-342900">
              <a:buAutoNum type="arabicPeriod"/>
            </a:pPr>
            <a:r>
              <a:rPr lang="it-IT" sz="1800" b="1">
                <a:latin typeface="Arial"/>
                <a:cs typeface="Arial"/>
              </a:rPr>
              <a:t>Linear</a:t>
            </a:r>
            <a:r>
              <a:rPr lang="it-IT" sz="1800">
                <a:latin typeface="Arial"/>
                <a:cs typeface="Arial"/>
              </a:rPr>
              <a:t> and </a:t>
            </a:r>
            <a:r>
              <a:rPr lang="it-IT" sz="1800" b="1">
                <a:latin typeface="Arial"/>
                <a:cs typeface="Arial"/>
              </a:rPr>
              <a:t>second </a:t>
            </a:r>
            <a:r>
              <a:rPr lang="it-IT" sz="1800" b="1" err="1">
                <a:latin typeface="Arial"/>
                <a:cs typeface="Arial"/>
              </a:rPr>
              <a:t>order</a:t>
            </a:r>
            <a:r>
              <a:rPr lang="it-IT" sz="1800" b="1">
                <a:latin typeface="Arial"/>
                <a:cs typeface="Arial"/>
              </a:rPr>
              <a:t> </a:t>
            </a:r>
            <a:r>
              <a:rPr lang="it-IT" sz="1800" b="1" err="1">
                <a:latin typeface="Arial"/>
                <a:cs typeface="Arial"/>
              </a:rPr>
              <a:t>chromaticit</a:t>
            </a:r>
            <a:r>
              <a:rPr lang="it-IT" sz="1800" b="1">
                <a:latin typeface="Arial"/>
                <a:cs typeface="Arial"/>
              </a:rPr>
              <a:t> </a:t>
            </a:r>
            <a:r>
              <a:rPr lang="it-IT" sz="1800" b="1" err="1">
                <a:latin typeface="Arial"/>
                <a:cs typeface="Arial"/>
              </a:rPr>
              <a:t>total</a:t>
            </a:r>
            <a:r>
              <a:rPr lang="it-IT" sz="1800" b="1">
                <a:latin typeface="Arial"/>
                <a:cs typeface="Arial"/>
              </a:rPr>
              <a:t> </a:t>
            </a:r>
            <a:r>
              <a:rPr lang="it-IT" sz="1800" b="1" err="1">
                <a:latin typeface="Arial"/>
                <a:cs typeface="Arial"/>
              </a:rPr>
              <a:t>phase</a:t>
            </a:r>
            <a:r>
              <a:rPr lang="it-IT" sz="1800" b="1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have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been</a:t>
            </a:r>
            <a:r>
              <a:rPr lang="it-IT" sz="1800">
                <a:latin typeface="Arial"/>
                <a:cs typeface="Arial"/>
              </a:rPr>
              <a:t> </a:t>
            </a:r>
            <a:r>
              <a:rPr lang="it-IT" sz="1800" err="1">
                <a:latin typeface="Arial"/>
                <a:cs typeface="Arial"/>
              </a:rPr>
              <a:t>retrieved</a:t>
            </a:r>
            <a:r>
              <a:rPr lang="it-IT" sz="1800">
                <a:latin typeface="Arial"/>
                <a:cs typeface="Arial"/>
              </a:rPr>
              <a:t>.</a:t>
            </a:r>
            <a:endParaRPr lang="it-IT" sz="1800"/>
          </a:p>
          <a:p>
            <a:pPr marL="0" indent="0">
              <a:buNone/>
            </a:pPr>
            <a:endParaRPr lang="it-IT" sz="1800"/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</p:txBody>
      </p:sp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3EE5A62C-FEDF-0DD0-E287-9F65E667B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</p:spPr>
        <p:txBody>
          <a:bodyPr/>
          <a:lstStyle/>
          <a:p>
            <a:r>
              <a:rPr lang="en-GB"/>
              <a:t>OMC Meeting 04/07/2025 - Mattia Stefanelli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438569-50A1-6C8E-5DA9-AE1CD24E7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385" y="1978056"/>
            <a:ext cx="5697607" cy="242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00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6D440-BED2-6313-8B39-9F5B43DE4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EF991-8357-5F87-CC37-8D96F08FE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674189"/>
            <a:ext cx="10515600" cy="621211"/>
          </a:xfrm>
        </p:spPr>
        <p:txBody>
          <a:bodyPr>
            <a:normAutofit/>
          </a:bodyPr>
          <a:lstStyle/>
          <a:p>
            <a:r>
              <a:rPr lang="it-IT" sz="3600" b="1" err="1">
                <a:latin typeface="Arial"/>
                <a:cs typeface="Arial"/>
              </a:rPr>
              <a:t>Chromatic</a:t>
            </a:r>
            <a:r>
              <a:rPr lang="it-IT" sz="3600" b="1">
                <a:latin typeface="Arial"/>
                <a:cs typeface="Arial"/>
              </a:rPr>
              <a:t> Total </a:t>
            </a:r>
            <a:r>
              <a:rPr lang="it-IT" sz="3600" b="1" err="1">
                <a:latin typeface="Arial"/>
                <a:cs typeface="Arial"/>
              </a:rPr>
              <a:t>Phase</a:t>
            </a:r>
            <a:r>
              <a:rPr lang="it-IT" sz="3600" b="1">
                <a:latin typeface="Arial"/>
                <a:cs typeface="Arial"/>
              </a:rPr>
              <a:t>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01FDEFA-EFC6-1933-4111-B102142D05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pPr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2">
                <a:extLst>
                  <a:ext uri="{FF2B5EF4-FFF2-40B4-BE49-F238E27FC236}">
                    <a16:creationId xmlns:a16="http://schemas.microsoft.com/office/drawing/2014/main" id="{0A90794A-AA86-2088-1B50-467AE8A223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1257" y="1379764"/>
                <a:ext cx="11653068" cy="467099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t-IT" sz="1800" b="1" err="1">
                    <a:latin typeface="Arial"/>
                    <a:cs typeface="Arial"/>
                  </a:rPr>
                  <a:t>Result</a:t>
                </a:r>
                <a:r>
                  <a:rPr lang="it-IT" sz="1800" b="1">
                    <a:latin typeface="Arial"/>
                    <a:cs typeface="Arial"/>
                  </a:rPr>
                  <a:t>: </a:t>
                </a:r>
                <a:r>
                  <a:rPr lang="it-IT" sz="1800">
                    <a:latin typeface="Arial"/>
                    <a:cs typeface="Arial"/>
                  </a:rPr>
                  <a:t>linear chromatic total phase </a:t>
                </a:r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→</m:t>
                    </m:r>
                  </m:oMath>
                </a14:m>
                <a:r>
                  <a:rPr lang="it-IT" sz="1800">
                    <a:latin typeface="Arial"/>
                    <a:cs typeface="Arial"/>
                  </a:rPr>
                  <a:t> clear </a:t>
                </a:r>
                <a:r>
                  <a:rPr lang="it-IT" sz="1800" b="1" err="1">
                    <a:latin typeface="Arial"/>
                    <a:cs typeface="Arial"/>
                  </a:rPr>
                  <a:t>different</a:t>
                </a:r>
                <a:r>
                  <a:rPr lang="it-IT" sz="1800">
                    <a:latin typeface="Arial"/>
                    <a:cs typeface="Arial"/>
                  </a:rPr>
                  <a:t> </a:t>
                </a:r>
                <a:r>
                  <a:rPr lang="it-IT" sz="1800" b="1">
                    <a:latin typeface="Arial"/>
                    <a:cs typeface="Arial"/>
                  </a:rPr>
                  <a:t>pattern</a:t>
                </a:r>
                <a:r>
                  <a:rPr lang="it-IT" sz="1800">
                    <a:latin typeface="Arial"/>
                    <a:cs typeface="Arial"/>
                  </a:rPr>
                  <a:t> for x and y </a:t>
                </a:r>
                <a:r>
                  <a:rPr lang="it-IT" sz="1800" err="1">
                    <a:latin typeface="Arial"/>
                    <a:cs typeface="Arial"/>
                  </a:rPr>
                  <a:t>plane</a:t>
                </a:r>
                <a:r>
                  <a:rPr lang="it-IT" sz="1800">
                    <a:latin typeface="Arial"/>
                    <a:cs typeface="Arial"/>
                  </a:rPr>
                  <a:t>.</a:t>
                </a:r>
                <a:endParaRPr lang="en-US"/>
              </a:p>
              <a:p>
                <a:pPr marL="0" indent="0">
                  <a:buNone/>
                </a:pPr>
                <a:endParaRPr lang="it-IT" sz="1800"/>
              </a:p>
              <a:p>
                <a:pPr marL="0" indent="0">
                  <a:buNone/>
                </a:pPr>
                <a:endParaRPr lang="it-IT" sz="1800"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11" name="Segnaposto contenuto 2">
                <a:extLst>
                  <a:ext uri="{FF2B5EF4-FFF2-40B4-BE49-F238E27FC236}">
                    <a16:creationId xmlns:a16="http://schemas.microsoft.com/office/drawing/2014/main" id="{0A90794A-AA86-2088-1B50-467AE8A22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57" y="1379764"/>
                <a:ext cx="11653068" cy="4670992"/>
              </a:xfrm>
              <a:prstGeom prst="rect">
                <a:avLst/>
              </a:prstGeom>
              <a:blipFill>
                <a:blip r:embed="rId2"/>
                <a:stretch>
                  <a:fillRect l="-471" t="-1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DA530520-0E32-D03C-3239-35C976098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</p:spPr>
        <p:txBody>
          <a:bodyPr/>
          <a:lstStyle/>
          <a:p>
            <a:r>
              <a:rPr lang="en-GB"/>
              <a:t>OMC Meeting 04/07/2025 - Mattia Stefanelli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EDA652-CE76-48EE-D266-83A8DE0B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799"/>
          <a:stretch>
            <a:fillRect/>
          </a:stretch>
        </p:blipFill>
        <p:spPr>
          <a:xfrm>
            <a:off x="7439217" y="770265"/>
            <a:ext cx="4659650" cy="670369"/>
          </a:xfrm>
          <a:prstGeom prst="rect">
            <a:avLst/>
          </a:prstGeom>
        </p:spPr>
      </p:pic>
      <p:sp>
        <p:nvSpPr>
          <p:cNvPr id="10" name="Rectangle 37">
            <a:extLst>
              <a:ext uri="{FF2B5EF4-FFF2-40B4-BE49-F238E27FC236}">
                <a16:creationId xmlns:a16="http://schemas.microsoft.com/office/drawing/2014/main" id="{09EEAEBE-83E6-9F8C-12FA-B3135D3FBB1F}"/>
              </a:ext>
            </a:extLst>
          </p:cNvPr>
          <p:cNvSpPr/>
          <p:nvPr/>
        </p:nvSpPr>
        <p:spPr>
          <a:xfrm>
            <a:off x="8964685" y="1316133"/>
            <a:ext cx="601039" cy="729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0BFA00-FD75-42DB-135E-74DA60435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740" y="1878420"/>
            <a:ext cx="4897545" cy="42618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63A8AE-D4B5-12AE-CAE4-F0B6D2EAC1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573" y="1878419"/>
            <a:ext cx="4790527" cy="426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77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77DFC-2E38-FB36-989A-F2A47708B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41B518-D943-F734-379B-FBD6B4FB4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674189"/>
            <a:ext cx="10515600" cy="621211"/>
          </a:xfrm>
        </p:spPr>
        <p:txBody>
          <a:bodyPr>
            <a:normAutofit/>
          </a:bodyPr>
          <a:lstStyle/>
          <a:p>
            <a:r>
              <a:rPr lang="it-IT" sz="3600" b="1">
                <a:latin typeface="Arial"/>
                <a:cs typeface="Arial"/>
              </a:rPr>
              <a:t>Chromatic Total Phase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E4CC29-D3AA-1743-7AF4-BB4D192EB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pPr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2">
                <a:extLst>
                  <a:ext uri="{FF2B5EF4-FFF2-40B4-BE49-F238E27FC236}">
                    <a16:creationId xmlns:a16="http://schemas.microsoft.com/office/drawing/2014/main" id="{876382A4-6B7D-3B28-7289-B8C4FB1B04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1257" y="1379764"/>
                <a:ext cx="11653068" cy="467099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t-IT" sz="1800" err="1">
                    <a:latin typeface="Arial"/>
                    <a:cs typeface="Arial"/>
                  </a:rPr>
                  <a:t>Simulations</a:t>
                </a:r>
                <a:r>
                  <a:rPr lang="it-IT" sz="1800">
                    <a:latin typeface="Arial"/>
                    <a:cs typeface="Arial"/>
                  </a:rPr>
                  <a:t> </a:t>
                </a:r>
                <a:r>
                  <a:rPr lang="it-IT" sz="1800" err="1">
                    <a:latin typeface="Arial"/>
                    <a:cs typeface="Arial"/>
                  </a:rPr>
                  <a:t>have</a:t>
                </a:r>
                <a:r>
                  <a:rPr lang="it-IT" sz="1800">
                    <a:latin typeface="Arial"/>
                    <a:cs typeface="Arial"/>
                  </a:rPr>
                  <a:t> </a:t>
                </a:r>
                <a:r>
                  <a:rPr lang="it-IT" sz="1800" err="1">
                    <a:latin typeface="Arial"/>
                    <a:cs typeface="Arial"/>
                  </a:rPr>
                  <a:t>been</a:t>
                </a:r>
                <a:r>
                  <a:rPr lang="it-IT" sz="1800">
                    <a:latin typeface="Arial"/>
                    <a:cs typeface="Arial"/>
                  </a:rPr>
                  <a:t> </a:t>
                </a:r>
                <a:r>
                  <a:rPr lang="it-IT" sz="1800" err="1">
                    <a:latin typeface="Arial"/>
                    <a:cs typeface="Arial"/>
                  </a:rPr>
                  <a:t>performed</a:t>
                </a:r>
                <a:r>
                  <a:rPr lang="it-IT" sz="1800">
                    <a:latin typeface="Arial"/>
                    <a:cs typeface="Arial"/>
                  </a:rPr>
                  <a:t> to check on </a:t>
                </a:r>
                <a:r>
                  <a:rPr lang="it-IT" sz="1800" err="1">
                    <a:latin typeface="Arial"/>
                    <a:cs typeface="Arial"/>
                  </a:rPr>
                  <a:t>those</a:t>
                </a:r>
                <a:r>
                  <a:rPr lang="it-IT" sz="1800">
                    <a:latin typeface="Arial"/>
                    <a:cs typeface="Arial"/>
                  </a:rPr>
                  <a:t> </a:t>
                </a:r>
                <a:r>
                  <a:rPr lang="it-IT" sz="1800" err="1">
                    <a:latin typeface="Arial"/>
                    <a:cs typeface="Arial"/>
                  </a:rPr>
                  <a:t>differences</a:t>
                </a:r>
                <a:r>
                  <a:rPr lang="it-IT" sz="1800">
                    <a:latin typeface="Arial"/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it-IT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→</m:t>
                    </m:r>
                  </m:oMath>
                </a14:m>
                <a:r>
                  <a:rPr lang="it-IT" sz="1800">
                    <a:latin typeface="Arial"/>
                    <a:cs typeface="Arial"/>
                  </a:rPr>
                  <a:t> </a:t>
                </a:r>
                <a:r>
                  <a:rPr lang="it-IT" sz="1800" b="1">
                    <a:latin typeface="Arial"/>
                    <a:cs typeface="Arial"/>
                  </a:rPr>
                  <a:t>to be </a:t>
                </a:r>
                <a:r>
                  <a:rPr lang="it-IT" sz="1800" b="1" err="1">
                    <a:latin typeface="Arial"/>
                    <a:cs typeface="Arial"/>
                  </a:rPr>
                  <a:t>investigated</a:t>
                </a:r>
                <a:endParaRPr lang="it-IT" sz="1800" b="1"/>
              </a:p>
              <a:p>
                <a:pPr marL="0" indent="0">
                  <a:buNone/>
                </a:pPr>
                <a:endParaRPr lang="it-IT" sz="1800"/>
              </a:p>
              <a:p>
                <a:pPr marL="0" indent="0">
                  <a:buNone/>
                </a:pPr>
                <a:endParaRPr lang="it-IT" sz="1800"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11" name="Segnaposto contenuto 2">
                <a:extLst>
                  <a:ext uri="{FF2B5EF4-FFF2-40B4-BE49-F238E27FC236}">
                    <a16:creationId xmlns:a16="http://schemas.microsoft.com/office/drawing/2014/main" id="{876382A4-6B7D-3B28-7289-B8C4FB1B04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57" y="1379764"/>
                <a:ext cx="11653068" cy="4670992"/>
              </a:xfrm>
              <a:prstGeom prst="rect">
                <a:avLst/>
              </a:prstGeom>
              <a:blipFill>
                <a:blip r:embed="rId2"/>
                <a:stretch>
                  <a:fillRect l="-471" t="-1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52E9808C-5859-76EF-42E0-A228CE7C1E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</p:spPr>
        <p:txBody>
          <a:bodyPr/>
          <a:lstStyle/>
          <a:p>
            <a:r>
              <a:rPr lang="en-GB"/>
              <a:t>OMC Meeting 04/07/2025 - Mattia Stefanelli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79481E-A351-5E06-AAF2-BD1E0DBA9AE5}"/>
              </a:ext>
            </a:extLst>
          </p:cNvPr>
          <p:cNvSpPr txBox="1"/>
          <p:nvPr/>
        </p:nvSpPr>
        <p:spPr>
          <a:xfrm>
            <a:off x="344824" y="1714885"/>
            <a:ext cx="1148695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Model path: </a:t>
            </a:r>
            <a:r>
              <a:rPr lang="en-US" sz="1200" b="1">
                <a:solidFill>
                  <a:schemeClr val="accent1"/>
                </a:solidFill>
                <a:ea typeface="+mn-lt"/>
                <a:cs typeface="+mn-lt"/>
              </a:rPr>
              <a:t>/</a:t>
            </a:r>
            <a:r>
              <a:rPr lang="en-US" sz="1200" b="1" err="1">
                <a:solidFill>
                  <a:schemeClr val="accent1"/>
                </a:solidFill>
                <a:ea typeface="+mn-lt"/>
                <a:cs typeface="+mn-lt"/>
              </a:rPr>
              <a:t>afs</a:t>
            </a:r>
            <a:r>
              <a:rPr lang="en-US" sz="1200" b="1">
                <a:solidFill>
                  <a:schemeClr val="accent1"/>
                </a:solidFill>
                <a:ea typeface="+mn-lt"/>
                <a:cs typeface="+mn-lt"/>
              </a:rPr>
              <a:t>/</a:t>
            </a:r>
            <a:r>
              <a:rPr lang="en-US" sz="1200" b="1" err="1">
                <a:solidFill>
                  <a:schemeClr val="accent1"/>
                </a:solidFill>
                <a:ea typeface="+mn-lt"/>
                <a:cs typeface="+mn-lt"/>
              </a:rPr>
              <a:t>cern.ch</a:t>
            </a:r>
            <a:r>
              <a:rPr lang="en-US" sz="1200" b="1">
                <a:solidFill>
                  <a:schemeClr val="accent1"/>
                </a:solidFill>
                <a:ea typeface="+mn-lt"/>
                <a:cs typeface="+mn-lt"/>
              </a:rPr>
              <a:t>/work/m/</a:t>
            </a:r>
            <a:r>
              <a:rPr lang="en-US" sz="1200" b="1" err="1">
                <a:solidFill>
                  <a:schemeClr val="accent1"/>
                </a:solidFill>
                <a:ea typeface="+mn-lt"/>
                <a:cs typeface="+mn-lt"/>
              </a:rPr>
              <a:t>mstefane</a:t>
            </a:r>
            <a:r>
              <a:rPr lang="en-US" sz="1200" b="1">
                <a:solidFill>
                  <a:schemeClr val="accent1"/>
                </a:solidFill>
                <a:ea typeface="+mn-lt"/>
                <a:cs typeface="+mn-lt"/>
              </a:rPr>
              <a:t>/public/2025/Commissioning/2025-Large_dpp/Simulation/model2025.madx</a:t>
            </a:r>
            <a:endParaRPr lang="en-US" sz="1200" b="1">
              <a:solidFill>
                <a:schemeClr val="accent1"/>
              </a:solidFill>
              <a:ea typeface="Calibri"/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101877-4E45-3502-BFDE-0E3A34FDF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867" y="2124939"/>
            <a:ext cx="4666039" cy="40588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03AB3E-E875-C518-F8E5-8D3D7778E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124939"/>
            <a:ext cx="4564225" cy="405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38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9B114-0DF5-D7CE-1CE4-53B76F30B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99211A4-C416-757E-6384-154466028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07" y="2117650"/>
            <a:ext cx="4684895" cy="40315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A33C5B-C0C5-A464-905F-E9ACDBBD1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013" y="2117651"/>
            <a:ext cx="4515393" cy="4031512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E25AEF9-C50C-990F-DC94-5FC7B0553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674189"/>
            <a:ext cx="10515600" cy="621211"/>
          </a:xfrm>
        </p:spPr>
        <p:txBody>
          <a:bodyPr>
            <a:normAutofit/>
          </a:bodyPr>
          <a:lstStyle/>
          <a:p>
            <a:r>
              <a:rPr lang="it-IT" sz="3600" b="1" err="1">
                <a:latin typeface="Arial"/>
                <a:cs typeface="Arial"/>
              </a:rPr>
              <a:t>Chromatic</a:t>
            </a:r>
            <a:r>
              <a:rPr lang="it-IT" sz="3600" b="1">
                <a:latin typeface="Arial"/>
                <a:cs typeface="Arial"/>
              </a:rPr>
              <a:t> Total </a:t>
            </a:r>
            <a:r>
              <a:rPr lang="it-IT" sz="3600" b="1" err="1">
                <a:latin typeface="Arial"/>
                <a:cs typeface="Arial"/>
              </a:rPr>
              <a:t>Phase</a:t>
            </a:r>
            <a:r>
              <a:rPr lang="it-IT" sz="3600" b="1">
                <a:latin typeface="Arial"/>
                <a:cs typeface="Arial"/>
              </a:rPr>
              <a:t> - UPDATES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DBC1D77-6A8D-120B-09CE-D23424962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64C3FBB0-AB0E-8727-234F-A5C81256F871}"/>
              </a:ext>
            </a:extLst>
          </p:cNvPr>
          <p:cNvSpPr txBox="1">
            <a:spLocks/>
          </p:cNvSpPr>
          <p:nvPr/>
        </p:nvSpPr>
        <p:spPr>
          <a:xfrm>
            <a:off x="261257" y="1379764"/>
            <a:ext cx="11653068" cy="46709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/>
              <a:t>The </a:t>
            </a:r>
            <a:r>
              <a:rPr lang="it-IT" sz="1600" b="1" err="1">
                <a:solidFill>
                  <a:srgbClr val="00B050"/>
                </a:solidFill>
              </a:rPr>
              <a:t>sextupole</a:t>
            </a:r>
            <a:r>
              <a:rPr lang="it-IT" sz="1600">
                <a:solidFill>
                  <a:srgbClr val="00B050"/>
                </a:solidFill>
              </a:rPr>
              <a:t> </a:t>
            </a:r>
            <a:r>
              <a:rPr lang="it-IT" sz="1600" b="1">
                <a:solidFill>
                  <a:srgbClr val="00B050"/>
                </a:solidFill>
              </a:rPr>
              <a:t>settings</a:t>
            </a:r>
            <a:r>
              <a:rPr lang="it-IT" sz="1600">
                <a:solidFill>
                  <a:srgbClr val="00B050"/>
                </a:solidFill>
              </a:rPr>
              <a:t> </a:t>
            </a:r>
            <a:r>
              <a:rPr lang="it-IT" sz="1600" err="1"/>
              <a:t>have</a:t>
            </a:r>
            <a:r>
              <a:rPr lang="it-IT" sz="1600"/>
              <a:t> </a:t>
            </a:r>
            <a:r>
              <a:rPr lang="it-IT" sz="1600" err="1"/>
              <a:t>been</a:t>
            </a:r>
            <a:r>
              <a:rPr lang="it-IT" sz="1600"/>
              <a:t> </a:t>
            </a:r>
            <a:r>
              <a:rPr lang="it-IT" sz="1600" err="1"/>
              <a:t>updated</a:t>
            </a:r>
            <a:r>
              <a:rPr lang="it-IT" sz="1600"/>
              <a:t> to the </a:t>
            </a:r>
            <a:r>
              <a:rPr lang="it-IT" sz="1600" err="1"/>
              <a:t>ones</a:t>
            </a:r>
            <a:r>
              <a:rPr lang="it-IT" sz="1600"/>
              <a:t> </a:t>
            </a:r>
            <a:r>
              <a:rPr lang="it-IT" sz="1600" err="1"/>
              <a:t>at</a:t>
            </a:r>
            <a:r>
              <a:rPr lang="it-IT" sz="1600"/>
              <a:t> the time of the </a:t>
            </a:r>
            <a:r>
              <a:rPr lang="it-IT" sz="1600" err="1"/>
              <a:t>measurement</a:t>
            </a:r>
            <a:r>
              <a:rPr lang="it-IT" sz="1600"/>
              <a:t> to check </a:t>
            </a:r>
            <a:r>
              <a:rPr lang="it-IT" sz="1600" err="1"/>
              <a:t>their</a:t>
            </a:r>
            <a:r>
              <a:rPr lang="it-IT" sz="1600"/>
              <a:t> </a:t>
            </a:r>
            <a:r>
              <a:rPr lang="it-IT" sz="1600" err="1"/>
              <a:t>effect</a:t>
            </a:r>
            <a:r>
              <a:rPr lang="it-IT" sz="1600"/>
              <a:t> on the </a:t>
            </a:r>
            <a:r>
              <a:rPr lang="it-IT" sz="1600" err="1"/>
              <a:t>simulation</a:t>
            </a:r>
            <a:r>
              <a:rPr lang="it-IT" sz="1600"/>
              <a:t>. </a:t>
            </a:r>
            <a:r>
              <a:rPr lang="it-IT" sz="1600" err="1"/>
              <a:t>This</a:t>
            </a:r>
            <a:r>
              <a:rPr lang="it-IT" sz="1600"/>
              <a:t> </a:t>
            </a:r>
            <a:r>
              <a:rPr lang="it-IT" sz="1600" err="1"/>
              <a:t>does</a:t>
            </a:r>
            <a:r>
              <a:rPr lang="it-IT" sz="1600"/>
              <a:t> </a:t>
            </a:r>
            <a:r>
              <a:rPr lang="it-IT" sz="1600" err="1"/>
              <a:t>not</a:t>
            </a:r>
            <a:r>
              <a:rPr lang="it-IT" sz="1600"/>
              <a:t> </a:t>
            </a:r>
            <a:r>
              <a:rPr lang="it-IT" sz="1600" err="1"/>
              <a:t>seem</a:t>
            </a:r>
            <a:r>
              <a:rPr lang="it-IT" sz="1600"/>
              <a:t> to </a:t>
            </a:r>
            <a:r>
              <a:rPr lang="it-IT" sz="1600" err="1"/>
              <a:t>explain</a:t>
            </a:r>
            <a:r>
              <a:rPr lang="it-IT" sz="1600"/>
              <a:t> the </a:t>
            </a:r>
            <a:r>
              <a:rPr lang="it-IT" sz="1600" err="1"/>
              <a:t>differences</a:t>
            </a:r>
            <a:r>
              <a:rPr lang="it-IT" sz="1600"/>
              <a:t> with </a:t>
            </a:r>
            <a:r>
              <a:rPr lang="it-IT" sz="1600" err="1"/>
              <a:t>respect</a:t>
            </a:r>
            <a:r>
              <a:rPr lang="it-IT" sz="1600"/>
              <a:t> to the </a:t>
            </a:r>
            <a:r>
              <a:rPr lang="it-IT" sz="1600" b="1" err="1"/>
              <a:t>measured</a:t>
            </a:r>
            <a:r>
              <a:rPr lang="it-IT" sz="1600"/>
              <a:t> </a:t>
            </a:r>
            <a:r>
              <a:rPr lang="it-IT" sz="1600" i="1"/>
              <a:t>«</a:t>
            </a:r>
            <a:r>
              <a:rPr lang="it-IT" sz="1600" i="1" err="1"/>
              <a:t>local</a:t>
            </a:r>
            <a:r>
              <a:rPr lang="it-IT" sz="1600" i="1"/>
              <a:t> </a:t>
            </a:r>
            <a:r>
              <a:rPr lang="it-IT" sz="1600" i="1" err="1"/>
              <a:t>chromaticity</a:t>
            </a:r>
            <a:r>
              <a:rPr lang="it-IT" sz="1600" i="1"/>
              <a:t>»</a:t>
            </a:r>
            <a:r>
              <a:rPr lang="it-IT" sz="1600"/>
              <a:t>.</a:t>
            </a:r>
          </a:p>
          <a:p>
            <a:pPr marL="0" indent="0">
              <a:buNone/>
            </a:pPr>
            <a:endParaRPr lang="it-IT" sz="1800">
              <a:latin typeface="Arial"/>
              <a:cs typeface="Arial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05C64E12-E685-57B9-0A6E-C13D4A8CD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9455"/>
            <a:ext cx="4114800" cy="365125"/>
          </a:xfrm>
        </p:spPr>
        <p:txBody>
          <a:bodyPr/>
          <a:lstStyle/>
          <a:p>
            <a:r>
              <a:rPr lang="en-GB"/>
              <a:t>OMC Meeting 04/07/2025 - Mattia Stefanelli</a:t>
            </a:r>
          </a:p>
        </p:txBody>
      </p:sp>
      <p:sp>
        <p:nvSpPr>
          <p:cNvPr id="13" name="Freccia giù 12">
            <a:extLst>
              <a:ext uri="{FF2B5EF4-FFF2-40B4-BE49-F238E27FC236}">
                <a16:creationId xmlns:a16="http://schemas.microsoft.com/office/drawing/2014/main" id="{CA915C70-C672-D784-BD2D-8491ABFCB5EE}"/>
              </a:ext>
            </a:extLst>
          </p:cNvPr>
          <p:cNvSpPr/>
          <p:nvPr/>
        </p:nvSpPr>
        <p:spPr>
          <a:xfrm rot="10800000">
            <a:off x="8885274" y="3886466"/>
            <a:ext cx="298813" cy="49149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sp>
        <p:nvSpPr>
          <p:cNvPr id="14" name="Freccia giù 13">
            <a:extLst>
              <a:ext uri="{FF2B5EF4-FFF2-40B4-BE49-F238E27FC236}">
                <a16:creationId xmlns:a16="http://schemas.microsoft.com/office/drawing/2014/main" id="{B4A711FF-1D3B-3EE9-F14D-B15293C89E69}"/>
              </a:ext>
            </a:extLst>
          </p:cNvPr>
          <p:cNvSpPr/>
          <p:nvPr/>
        </p:nvSpPr>
        <p:spPr>
          <a:xfrm rot="10800000">
            <a:off x="3457176" y="3314523"/>
            <a:ext cx="298813" cy="49149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giù 14">
            <a:extLst>
              <a:ext uri="{FF2B5EF4-FFF2-40B4-BE49-F238E27FC236}">
                <a16:creationId xmlns:a16="http://schemas.microsoft.com/office/drawing/2014/main" id="{555344F7-51A8-A1F4-DEE7-01BE2020A4BF}"/>
              </a:ext>
            </a:extLst>
          </p:cNvPr>
          <p:cNvSpPr/>
          <p:nvPr/>
        </p:nvSpPr>
        <p:spPr>
          <a:xfrm rot="16200000">
            <a:off x="9994057" y="3863599"/>
            <a:ext cx="339090" cy="29666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3326B41-78CB-0572-A69A-565E0E36213C}"/>
              </a:ext>
            </a:extLst>
          </p:cNvPr>
          <p:cNvSpPr txBox="1"/>
          <p:nvPr/>
        </p:nvSpPr>
        <p:spPr>
          <a:xfrm>
            <a:off x="10342867" y="3061335"/>
            <a:ext cx="1587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Local pattern </a:t>
            </a:r>
            <a:r>
              <a:rPr lang="it-IT" err="1"/>
              <a:t>is</a:t>
            </a:r>
            <a:r>
              <a:rPr lang="it-IT"/>
              <a:t> </a:t>
            </a:r>
            <a:r>
              <a:rPr lang="it-IT" err="1"/>
              <a:t>better</a:t>
            </a:r>
            <a:r>
              <a:rPr lang="it-IT"/>
              <a:t> </a:t>
            </a:r>
            <a:r>
              <a:rPr lang="it-IT" err="1"/>
              <a:t>matched</a:t>
            </a:r>
            <a:r>
              <a:rPr lang="it-IT"/>
              <a:t>, </a:t>
            </a:r>
            <a:r>
              <a:rPr lang="it-IT" err="1"/>
              <a:t>still</a:t>
            </a:r>
            <a:r>
              <a:rPr lang="it-IT"/>
              <a:t> </a:t>
            </a:r>
            <a:r>
              <a:rPr lang="it-IT" err="1"/>
              <a:t>not</a:t>
            </a:r>
            <a:r>
              <a:rPr lang="it-IT"/>
              <a:t> </a:t>
            </a:r>
            <a:r>
              <a:rPr lang="it-IT" err="1"/>
              <a:t>catching</a:t>
            </a:r>
            <a:r>
              <a:rPr lang="it-IT"/>
              <a:t> the </a:t>
            </a:r>
            <a:r>
              <a:rPr lang="it-IT" err="1"/>
              <a:t>greater</a:t>
            </a:r>
            <a:r>
              <a:rPr lang="it-IT"/>
              <a:t> </a:t>
            </a:r>
            <a:r>
              <a:rPr lang="it-IT" err="1"/>
              <a:t>modulation</a:t>
            </a:r>
            <a:r>
              <a:rPr lang="it-IT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48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5CA0E-418A-E209-5983-46B6F99A5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CF2816-F9B2-570A-8C50-ADE806A10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580" y="1573213"/>
            <a:ext cx="10783570" cy="3079750"/>
          </a:xfrm>
        </p:spPr>
        <p:txBody>
          <a:bodyPr>
            <a:normAutofit/>
          </a:bodyPr>
          <a:lstStyle/>
          <a:p>
            <a:r>
              <a:rPr lang="it-IT" b="1">
                <a:latin typeface="Arial"/>
                <a:cs typeface="Arial"/>
              </a:rPr>
              <a:t>Thanks</a:t>
            </a:r>
            <a:br>
              <a:rPr lang="it-IT" b="1">
                <a:latin typeface="Arial"/>
                <a:cs typeface="Arial"/>
              </a:rPr>
            </a:br>
            <a:r>
              <a:rPr lang="it-IT" b="1">
                <a:latin typeface="Arial"/>
                <a:cs typeface="Arial"/>
              </a:rPr>
              <a:t>for </a:t>
            </a:r>
            <a:r>
              <a:rPr lang="it-IT" b="1" err="1">
                <a:latin typeface="Arial"/>
                <a:cs typeface="Arial"/>
              </a:rPr>
              <a:t>your</a:t>
            </a:r>
            <a:r>
              <a:rPr lang="it-IT" b="1">
                <a:latin typeface="Arial"/>
                <a:cs typeface="Arial"/>
              </a:rPr>
              <a:t> </a:t>
            </a:r>
            <a:br>
              <a:rPr lang="it-IT" b="1">
                <a:latin typeface="Arial"/>
                <a:cs typeface="Arial"/>
              </a:rPr>
            </a:br>
            <a:r>
              <a:rPr lang="it-IT" b="1" err="1">
                <a:latin typeface="Arial"/>
                <a:cs typeface="Arial"/>
              </a:rPr>
              <a:t>attention</a:t>
            </a:r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4039507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F9289-A5C5-70EB-F19D-7C061AC8E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F01C31-9E49-9632-EAD6-FE32E62BD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494" y="2901270"/>
            <a:ext cx="10783570" cy="3079750"/>
          </a:xfrm>
        </p:spPr>
        <p:txBody>
          <a:bodyPr>
            <a:normAutofit/>
          </a:bodyPr>
          <a:lstStyle/>
          <a:p>
            <a:r>
              <a:rPr lang="it-IT" b="1">
                <a:latin typeface="Arial"/>
                <a:cs typeface="Arial"/>
              </a:rPr>
              <a:t>Backup slides</a:t>
            </a:r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1488052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mc_meeting_pptx_model" id="{0520F3EB-C865-BC45-B236-C463684A2BA1}" vid="{16B336B6-F01A-1640-9911-B1286CC746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0</TotalTime>
  <Words>298</Words>
  <Application>Microsoft Macintosh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Tema di Office</vt:lpstr>
      <vt:lpstr>Off-Momentum Optics  from 2025 Commissioning - UPDATED </vt:lpstr>
      <vt:lpstr>Overview</vt:lpstr>
      <vt:lpstr>Chromatic Total Phase </vt:lpstr>
      <vt:lpstr>Chromatic Total Phase </vt:lpstr>
      <vt:lpstr>Chromatic Total Phase </vt:lpstr>
      <vt:lpstr>Chromatic Total Phase </vt:lpstr>
      <vt:lpstr>Chromatic Total Phase - UPDATES</vt:lpstr>
      <vt:lpstr>Thanks for your  attention</vt:lpstr>
      <vt:lpstr>Backup slides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Mattia Stefanelli</dc:creator>
  <cp:lastModifiedBy>Mattia Stefanelli</cp:lastModifiedBy>
  <cp:revision>2</cp:revision>
  <dcterms:created xsi:type="dcterms:W3CDTF">2025-07-03T07:06:13Z</dcterms:created>
  <dcterms:modified xsi:type="dcterms:W3CDTF">2025-07-15T14:18:32Z</dcterms:modified>
</cp:coreProperties>
</file>