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1pPr>
    <a:lvl2pPr marL="0" marR="0" indent="4572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2pPr>
    <a:lvl3pPr marL="0" marR="0" indent="9144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3pPr>
    <a:lvl4pPr marL="0" marR="0" indent="13716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4pPr>
    <a:lvl5pPr marL="0" marR="0" indent="18288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5pPr>
    <a:lvl6pPr marL="0" marR="0" indent="22860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6pPr>
    <a:lvl7pPr marL="0" marR="0" indent="27432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7pPr>
    <a:lvl8pPr marL="0" marR="0" indent="32004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8pPr>
    <a:lvl9pPr marL="0" marR="0" indent="3657600" algn="l" defTabSz="2438338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MU Sans Serif Medium"/>
        <a:ea typeface="CMU Sans Serif Medium"/>
        <a:cs typeface="CMU Sans Serif Medium"/>
        <a:sym typeface="CMU Sans Serif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60" d="100"/>
          <a:sy n="60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3276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b="1" spc="-232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3pPr marL="1663700">
              <a:buSzPct val="123000"/>
            </a:lvl3pPr>
            <a:lvl4pPr marL="2273300">
              <a:buSzPct val="123000"/>
            </a:lvl4pPr>
            <a:lvl5pPr marL="2882900">
              <a:buSzPct val="1230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bg>
      <p:bgPr>
        <a:solidFill>
          <a:schemeClr val="accent5">
            <a:hueOff val="-152895"/>
            <a:lumOff val="1236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>
                <a:solidFill>
                  <a:srgbClr val="FFFFFF"/>
                </a:solidFill>
                <a:latin typeface="CMU Sans Serif Medium"/>
                <a:ea typeface="CMU Sans Serif Medium"/>
                <a:cs typeface="CMU Sans Serif Medium"/>
                <a:sym typeface="CMU Sans Serif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51832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2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33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>
                <a:latin typeface="+mj-lt"/>
                <a:ea typeface="+mj-ea"/>
                <a:cs typeface="+mj-cs"/>
                <a:sym typeface="Helvetica Neue"/>
              </a:defRPr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>
                <a:latin typeface="+mj-lt"/>
                <a:ea typeface="+mj-ea"/>
                <a:cs typeface="+mj-cs"/>
                <a:sym typeface="Helvetica Neue"/>
              </a:defRPr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>
                <a:latin typeface="+mj-lt"/>
                <a:ea typeface="+mj-ea"/>
                <a:cs typeface="+mj-cs"/>
                <a:sym typeface="Helvetica Neue"/>
              </a:defRPr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>
                <a:latin typeface="+mj-lt"/>
                <a:ea typeface="+mj-ea"/>
                <a:cs typeface="+mj-cs"/>
                <a:sym typeface="Helvetica Neue"/>
              </a:defRPr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latin typeface="+mj-lt"/>
                <a:ea typeface="+mj-ea"/>
                <a:cs typeface="+mj-cs"/>
                <a:sym typeface="Helvetica Neue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latin typeface="+mj-lt"/>
                <a:ea typeface="+mj-ea"/>
                <a:cs typeface="+mj-cs"/>
                <a:sym typeface="Helvetica Neue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latin typeface="+mj-lt"/>
                <a:ea typeface="+mj-ea"/>
                <a:cs typeface="+mj-cs"/>
                <a:sym typeface="Helvetica Neue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latin typeface="+mj-lt"/>
                <a:ea typeface="+mj-ea"/>
                <a:cs typeface="+mj-cs"/>
                <a:sym typeface="Helvetica Neue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1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Attribution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Bowl of salad with fried rice, boiled eggs,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9" name="Bowl with salmon cakes, salad, and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0" name="Bowl of pappardelle pasta with parsley butter, roasted hazelnuts,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b="1" spc="-232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1205">
              <a:lnSpc>
                <a:spcPct val="100000"/>
              </a:lnSpc>
              <a:spcBef>
                <a:spcPts val="0"/>
              </a:spcBef>
              <a:buSzTx/>
              <a:buNone/>
              <a:defRPr sz="3276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</p:spPr>
        <p:txBody>
          <a:bodyPr/>
          <a:lstStyle>
            <a:lvl1pPr>
              <a:defRPr cap="all" spc="170">
                <a:latin typeface="Dosis Regular Light"/>
                <a:ea typeface="Dosis Regular Light"/>
                <a:cs typeface="Dosis Regular Light"/>
                <a:sym typeface="Dosis Regular Light"/>
              </a:defRPr>
            </a:lvl1pPr>
          </a:lstStyle>
          <a:p>
            <a:r>
              <a:t>Slide Title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3153353"/>
            <a:ext cx="21971000" cy="9466392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5500"/>
              </a:spcBef>
              <a:buSzPct val="123000"/>
              <a:defRPr sz="3900">
                <a:latin typeface="Newsreader 16pt Regular Regular"/>
                <a:ea typeface="Newsreader 16pt Regular Regular"/>
                <a:cs typeface="Newsreader 16pt Regular Regular"/>
                <a:sym typeface="Newsreader 16pt Regular Regular"/>
              </a:defRPr>
            </a:lvl1pPr>
            <a:lvl2pPr marL="1104900" indent="-495300">
              <a:spcBef>
                <a:spcPts val="5500"/>
              </a:spcBef>
              <a:buSzPct val="123000"/>
              <a:defRPr sz="3900">
                <a:latin typeface="Newsreader 16pt Regular Regular"/>
                <a:ea typeface="Newsreader 16pt Regular Regular"/>
                <a:cs typeface="Newsreader 16pt Regular Regular"/>
                <a:sym typeface="Newsreader 16pt Regular Regular"/>
              </a:defRPr>
            </a:lvl2pPr>
            <a:lvl3pPr marL="1714500" indent="-495300">
              <a:spcBef>
                <a:spcPts val="5500"/>
              </a:spcBef>
              <a:buSzPct val="123000"/>
              <a:defRPr sz="3900">
                <a:latin typeface="Newsreader 16pt Regular Regular"/>
                <a:ea typeface="Newsreader 16pt Regular Regular"/>
                <a:cs typeface="Newsreader 16pt Regular Regular"/>
                <a:sym typeface="Newsreader 16pt Regular Regular"/>
              </a:defRPr>
            </a:lvl3pPr>
            <a:lvl4pPr marL="2324100" indent="-495300">
              <a:spcBef>
                <a:spcPts val="5500"/>
              </a:spcBef>
              <a:buSzPct val="123000"/>
              <a:defRPr sz="3900">
                <a:latin typeface="Newsreader 16pt Regular Regular"/>
                <a:ea typeface="Newsreader 16pt Regular Regular"/>
                <a:cs typeface="Newsreader 16pt Regular Regular"/>
                <a:sym typeface="Newsreader 16pt Regular Regular"/>
              </a:defRPr>
            </a:lvl4pPr>
            <a:lvl5pPr marL="2933700" indent="-495300">
              <a:spcBef>
                <a:spcPts val="5500"/>
              </a:spcBef>
              <a:buSzPct val="123000"/>
              <a:defRPr sz="3900">
                <a:latin typeface="Newsreader 16pt Regular Regular"/>
                <a:ea typeface="Newsreader 16pt Regular Regular"/>
                <a:cs typeface="Newsreader 16pt Regular Regular"/>
                <a:sym typeface="Newsreader 16pt Regular Regular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81000" y="12896798"/>
            <a:ext cx="373889" cy="5588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Dosis Regular Regular"/>
                <a:ea typeface="Dosis Regular Regular"/>
                <a:cs typeface="Dosis Regular Regular"/>
                <a:sym typeface="Dosis Regular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owl with salmon cakes, salad, and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51832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Sub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842569" y="1854549"/>
            <a:ext cx="22783801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7" name="Topic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90500" y="13080999"/>
            <a:ext cx="773460" cy="508001"/>
          </a:xfrm>
          <a:prstGeom prst="rect">
            <a:avLst/>
          </a:prstGeom>
        </p:spPr>
        <p:txBody>
          <a:bodyPr wrap="none" anchor="b">
            <a:spAutoFit/>
          </a:bodyPr>
          <a:lstStyle>
            <a:lvl1pPr marL="0" indent="0" defTabSz="584200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Topic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5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842569" y="1854549"/>
            <a:ext cx="22783801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8" name="Topic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90500" y="13080999"/>
            <a:ext cx="773460" cy="508001"/>
          </a:xfrm>
          <a:prstGeom prst="rect">
            <a:avLst/>
          </a:prstGeom>
        </p:spPr>
        <p:txBody>
          <a:bodyPr wrap="none" anchor="b">
            <a:spAutoFit/>
          </a:bodyPr>
          <a:lstStyle>
            <a:lvl1pPr marL="0" indent="0" defTabSz="584200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Topic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,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00100" y="1389699"/>
            <a:ext cx="22783800" cy="1433164"/>
          </a:xfrm>
          <a:prstGeom prst="rect">
            <a:avLst/>
          </a:prstGeom>
        </p:spPr>
        <p:txBody>
          <a:bodyPr/>
          <a:lstStyle>
            <a:lvl1pPr>
              <a:defRPr sz="7500" spc="-150"/>
            </a:lvl1pPr>
          </a:lstStyle>
          <a:p>
            <a:r>
              <a:t>Slide Title</a:t>
            </a:r>
          </a:p>
        </p:txBody>
      </p:sp>
      <p:sp>
        <p:nvSpPr>
          <p:cNvPr id="6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842568" y="825500"/>
            <a:ext cx="22783801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9" name="Topic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90500" y="13080999"/>
            <a:ext cx="773460" cy="508001"/>
          </a:xfrm>
          <a:prstGeom prst="rect">
            <a:avLst/>
          </a:prstGeom>
        </p:spPr>
        <p:txBody>
          <a:bodyPr wrap="none" anchor="b">
            <a:spAutoFit/>
          </a:bodyPr>
          <a:lstStyle>
            <a:lvl1pPr marL="0" indent="0" defTabSz="584200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Topic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</p:spPr>
        <p:txBody>
          <a:bodyPr numCol="2" spcCol="1098550"/>
          <a:lstStyle>
            <a:lvl3pPr marL="1663700">
              <a:buSzPct val="123000"/>
            </a:lvl3pPr>
            <a:lvl4pPr marL="2273300">
              <a:buSzPct val="123000"/>
            </a:lvl4pPr>
            <a:lvl5pPr marL="2882900">
              <a:buSzPct val="1230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3pPr marL="1663700">
              <a:buSzPct val="123000"/>
            </a:lvl3pPr>
            <a:lvl4pPr marL="2273300">
              <a:buSzPct val="123000"/>
            </a:lvl4pPr>
            <a:lvl5pPr marL="2882900">
              <a:buSzPct val="1230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6" name="Bowl of pappardelle pasta with parsley butter, roasted hazelnuts,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59459">
              <a:lnSpc>
                <a:spcPct val="100000"/>
              </a:lnSpc>
              <a:spcBef>
                <a:spcPts val="0"/>
              </a:spcBef>
              <a:buSzTx/>
              <a:buNone/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Slide Subtitle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3pPr marL="1663700">
              <a:buSzPct val="123000"/>
            </a:lvl3pPr>
            <a:lvl4pPr marL="2273300">
              <a:buSzPct val="123000"/>
            </a:lvl4pPr>
            <a:lvl5pPr marL="2882900">
              <a:buSzPct val="1230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3940" y="12947598"/>
            <a:ext cx="403623" cy="508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00100" y="694101"/>
            <a:ext cx="22783800" cy="1433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27879" y="3037397"/>
            <a:ext cx="22813179" cy="9467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2pPr marL="1333500">
              <a:buSzPct val="50000"/>
            </a:lvl2pPr>
            <a:lvl3pPr marL="2095500">
              <a:buSzPct val="50000"/>
            </a:lvl3pPr>
            <a:lvl4pPr marL="2857500">
              <a:buSzPct val="50000"/>
            </a:lvl4pPr>
            <a:lvl5pPr marL="3619500">
              <a:buSzPct val="500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36300" y="13080999"/>
            <a:ext cx="403622" cy="5080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Line"/>
          <p:cNvSpPr/>
          <p:nvPr/>
        </p:nvSpPr>
        <p:spPr>
          <a:xfrm>
            <a:off x="0" y="12865100"/>
            <a:ext cx="24384001" cy="0"/>
          </a:xfrm>
          <a:prstGeom prst="line">
            <a:avLst/>
          </a:prstGeom>
          <a:ln w="12700">
            <a:solidFill>
              <a:schemeClr val="accent5">
                <a:hueOff val="-152895"/>
                <a:lumOff val="1236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CMU Serif Roman"/>
        </a:defRPr>
      </a:lvl9pPr>
    </p:titleStyle>
    <p:bodyStyle>
      <a:lvl1pPr marL="635000" marR="0" indent="-5080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50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1pPr>
      <a:lvl2pPr marL="10541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2pPr>
      <a:lvl3pPr marL="16637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3pPr>
      <a:lvl4pPr marL="22733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4pPr>
      <a:lvl5pPr marL="28829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5pPr>
      <a:lvl6pPr marL="34925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6pPr>
      <a:lvl7pPr marL="41021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7pPr>
      <a:lvl8pPr marL="47117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8pPr>
      <a:lvl9pPr marL="5321300" marR="0" indent="-444500" algn="l" defTabSz="2438338" rtl="0" latinLnBrk="0">
        <a:lnSpc>
          <a:spcPct val="90000"/>
        </a:lnSpc>
        <a:spcBef>
          <a:spcPts val="3500"/>
        </a:spcBef>
        <a:spcAft>
          <a:spcPts val="0"/>
        </a:spcAft>
        <a:buClrTx/>
        <a:buSzPct val="123000"/>
        <a:buFontTx/>
        <a:buChar char="•"/>
        <a:tabLst/>
        <a:defRPr sz="3500" b="0" i="0" u="none" strike="noStrike" cap="none" spc="0" baseline="0">
          <a:solidFill>
            <a:srgbClr val="000000"/>
          </a:solidFill>
          <a:uFillTx/>
          <a:latin typeface="CMU Sans Serif Medium"/>
          <a:ea typeface="CMU Sans Serif Medium"/>
          <a:cs typeface="CMU Sans Serif Medium"/>
          <a:sym typeface="CMU Sans Serif Medium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MU Sans Serif Demi Condensed DemiCondense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hueOff val="-152895"/>
            <a:lumOff val="1236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Rithika Ganesan"/>
          <p:cNvSpPr txBox="1">
            <a:spLocks noGrp="1"/>
          </p:cNvSpPr>
          <p:nvPr>
            <p:ph type="body" idx="21"/>
          </p:nvPr>
        </p:nvSpPr>
        <p:spPr>
          <a:xfrm>
            <a:off x="1201340" y="11859862"/>
            <a:ext cx="3761386" cy="6369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Rithika Ganesan</a:t>
            </a:r>
          </a:p>
        </p:txBody>
      </p:sp>
      <p:sp>
        <p:nvSpPr>
          <p:cNvPr id="205" name="Weekly Update"/>
          <p:cNvSpPr txBox="1">
            <a:spLocks noGrp="1"/>
          </p:cNvSpPr>
          <p:nvPr>
            <p:ph type="ctrTitle"/>
          </p:nvPr>
        </p:nvSpPr>
        <p:spPr>
          <a:xfrm>
            <a:off x="1151926" y="2569291"/>
            <a:ext cx="21971005" cy="464820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FFFFFF"/>
                </a:solidFill>
                <a:latin typeface="+mn-lt"/>
                <a:ea typeface="+mn-ea"/>
                <a:cs typeface="+mn-cs"/>
                <a:sym typeface="CMU Serif Roman"/>
              </a:defRPr>
            </a:lvl1pPr>
          </a:lstStyle>
          <a:p>
            <a:r>
              <a:t>Weekly Update</a:t>
            </a:r>
          </a:p>
        </p:txBody>
      </p:sp>
      <p:sp>
        <p:nvSpPr>
          <p:cNvPr id="206" name="Beam matching for helical FOFO muon cooling channels"/>
          <p:cNvSpPr txBox="1">
            <a:spLocks noGrp="1"/>
          </p:cNvSpPr>
          <p:nvPr>
            <p:ph type="subTitle" sz="quarter" idx="1"/>
          </p:nvPr>
        </p:nvSpPr>
        <p:spPr>
          <a:xfrm>
            <a:off x="1261072" y="7115891"/>
            <a:ext cx="21971001" cy="1905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Beam matching for helical FOFO muon cooling channels</a:t>
            </a:r>
          </a:p>
        </p:txBody>
      </p:sp>
      <p:sp>
        <p:nvSpPr>
          <p:cNvPr id="207" name="07.16.2025"/>
          <p:cNvSpPr txBox="1"/>
          <p:nvPr/>
        </p:nvSpPr>
        <p:spPr>
          <a:xfrm>
            <a:off x="5429882" y="11859862"/>
            <a:ext cx="3761385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1205">
              <a:lnSpc>
                <a:spcPct val="100000"/>
              </a:lnSpc>
              <a:spcBef>
                <a:spcPts val="0"/>
              </a:spcBef>
              <a:defRPr sz="3276">
                <a:solidFill>
                  <a:srgbClr val="FFFFFF"/>
                </a:solidFill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8" name="in the transverse plane: simplified HFOFO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</p:spPr>
            <p:txBody>
              <a:bodyPr/>
              <a:lstStyle/>
              <a:p>
                <a:pPr defTabSz="2292038">
                  <a:defRPr sz="7050" spc="-141"/>
                </a:pPr>
                <a14:m>
                  <m:oMath xmlns:m="http://schemas.openxmlformats.org/officeDocument/2006/math">
                    <m:r>
                      <a:rPr sz="7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 in the transverse plane: simplified HFOFO</a:t>
                </a:r>
                <a:endParaRPr sz="7500"/>
              </a:p>
            </p:txBody>
          </p:sp>
        </mc:Choice>
        <mc:Fallback>
          <p:sp>
            <p:nvSpPr>
              <p:cNvPr id="318" name="in the transverse plane: simplified HFOFO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  <a:blipFill>
                <a:blip r:embed="rId2"/>
                <a:stretch>
                  <a:fillRect l="-1114" t="-26214" b="-18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9" name="Finding initial conditions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initial conditions</a:t>
            </a:r>
          </a:p>
        </p:txBody>
      </p:sp>
      <p:grpSp>
        <p:nvGrpSpPr>
          <p:cNvPr id="333" name="Group"/>
          <p:cNvGrpSpPr/>
          <p:nvPr/>
        </p:nvGrpSpPr>
        <p:grpSpPr>
          <a:xfrm>
            <a:off x="1019624" y="2828167"/>
            <a:ext cx="13094711" cy="9821034"/>
            <a:chOff x="0" y="0"/>
            <a:chExt cx="13094710" cy="9821032"/>
          </a:xfrm>
        </p:grpSpPr>
        <p:pic>
          <p:nvPicPr>
            <p:cNvPr id="320" name="phivz-shfofo-all.png" descr="phivz-shfofo-all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3094711" cy="98210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24" name="Group"/>
            <p:cNvGrpSpPr/>
            <p:nvPr/>
          </p:nvGrpSpPr>
          <p:grpSpPr>
            <a:xfrm>
              <a:off x="2977654" y="4510651"/>
              <a:ext cx="2459308" cy="383067"/>
              <a:chOff x="0" y="0"/>
              <a:chExt cx="2459307" cy="383066"/>
            </a:xfrm>
          </p:grpSpPr>
          <p:sp>
            <p:nvSpPr>
              <p:cNvPr id="321" name="Circle"/>
              <p:cNvSpPr/>
              <p:nvPr/>
            </p:nvSpPr>
            <p:spPr>
              <a:xfrm>
                <a:off x="0" y="0"/>
                <a:ext cx="381000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2" name="Circle"/>
              <p:cNvSpPr/>
              <p:nvPr/>
            </p:nvSpPr>
            <p:spPr>
              <a:xfrm>
                <a:off x="1039154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3" name="Circle"/>
              <p:cNvSpPr/>
              <p:nvPr/>
            </p:nvSpPr>
            <p:spPr>
              <a:xfrm>
                <a:off x="2078307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328" name="Group"/>
            <p:cNvGrpSpPr/>
            <p:nvPr/>
          </p:nvGrpSpPr>
          <p:grpSpPr>
            <a:xfrm>
              <a:off x="6763670" y="6859793"/>
              <a:ext cx="2459309" cy="383068"/>
              <a:chOff x="0" y="0"/>
              <a:chExt cx="2459307" cy="383066"/>
            </a:xfrm>
          </p:grpSpPr>
          <p:sp>
            <p:nvSpPr>
              <p:cNvPr id="325" name="Circle"/>
              <p:cNvSpPr/>
              <p:nvPr/>
            </p:nvSpPr>
            <p:spPr>
              <a:xfrm>
                <a:off x="0" y="0"/>
                <a:ext cx="381000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6" name="Circle"/>
              <p:cNvSpPr/>
              <p:nvPr/>
            </p:nvSpPr>
            <p:spPr>
              <a:xfrm>
                <a:off x="1039154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7" name="Circle"/>
              <p:cNvSpPr/>
              <p:nvPr/>
            </p:nvSpPr>
            <p:spPr>
              <a:xfrm>
                <a:off x="2078307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332" name="Group"/>
            <p:cNvGrpSpPr/>
            <p:nvPr/>
          </p:nvGrpSpPr>
          <p:grpSpPr>
            <a:xfrm>
              <a:off x="10560924" y="2191644"/>
              <a:ext cx="2459309" cy="383068"/>
              <a:chOff x="0" y="0"/>
              <a:chExt cx="2459307" cy="383066"/>
            </a:xfrm>
          </p:grpSpPr>
          <p:sp>
            <p:nvSpPr>
              <p:cNvPr id="329" name="Circle"/>
              <p:cNvSpPr/>
              <p:nvPr/>
            </p:nvSpPr>
            <p:spPr>
              <a:xfrm>
                <a:off x="0" y="0"/>
                <a:ext cx="381000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30" name="Circle"/>
              <p:cNvSpPr/>
              <p:nvPr/>
            </p:nvSpPr>
            <p:spPr>
              <a:xfrm>
                <a:off x="1039154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31" name="Circle"/>
              <p:cNvSpPr/>
              <p:nvPr/>
            </p:nvSpPr>
            <p:spPr>
              <a:xfrm>
                <a:off x="2078307" y="0"/>
                <a:ext cx="381001" cy="383067"/>
              </a:xfrm>
              <a:prstGeom prst="ellipse">
                <a:avLst/>
              </a:prstGeom>
              <a:noFill/>
              <a:ln w="381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825500">
                  <a:lnSpc>
                    <a:spcPct val="100000"/>
                  </a:lnSpc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4" name="( ,  ,  ,  ,  ,  )"/>
              <p:cNvSpPr txBox="1"/>
              <p:nvPr/>
            </p:nvSpPr>
            <p:spPr>
              <a:xfrm>
                <a:off x="14798215" y="7045769"/>
                <a:ext cx="4926927" cy="9661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34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8215" y="7045769"/>
                <a:ext cx="4926927" cy="966199"/>
              </a:xfrm>
              <a:prstGeom prst="rect">
                <a:avLst/>
              </a:prstGeom>
              <a:blipFill>
                <a:blip r:embed="rId4"/>
                <a:stretch>
                  <a:fillRect l="-6170" t="-2597" r="-15938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5" name="+ (I,  ,  )"/>
              <p:cNvSpPr txBox="1"/>
              <p:nvPr/>
            </p:nvSpPr>
            <p:spPr>
              <a:xfrm>
                <a:off x="19886515" y="7045769"/>
                <a:ext cx="3217015" cy="9661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</a:t>
                </a:r>
                <a:r>
                  <a: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rPr>
                  <a:t>I</a:t>
                </a:r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35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6515" y="7045769"/>
                <a:ext cx="3217015" cy="966199"/>
              </a:xfrm>
              <a:prstGeom prst="rect">
                <a:avLst/>
              </a:prstGeom>
              <a:blipFill>
                <a:blip r:embed="rId5"/>
                <a:stretch>
                  <a:fillRect l="-9020" t="-2597" r="-17255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6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9" name="in the transverse plane: simplified HFOFO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</p:spPr>
            <p:txBody>
              <a:bodyPr/>
              <a:lstStyle/>
              <a:p>
                <a:pPr defTabSz="2292038">
                  <a:defRPr sz="7050" spc="-141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71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sz="7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t> in the transverse plane: simplified HFOFO</a:t>
                </a:r>
                <a:endParaRPr sz="7500"/>
              </a:p>
            </p:txBody>
          </p:sp>
        </mc:Choice>
        <mc:Fallback>
          <p:sp>
            <p:nvSpPr>
              <p:cNvPr id="339" name="in the transverse plane: simplified HFOFO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  <a:blipFill>
                <a:blip r:embed="rId2"/>
                <a:stretch>
                  <a:fillRect l="-1114" t="-26214" b="-18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0" name="Finding initial conditions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initial conditions</a:t>
            </a:r>
          </a:p>
        </p:txBody>
      </p:sp>
      <p:pic>
        <p:nvPicPr>
          <p:cNvPr id="341" name="fastanim-anim.gif" descr="fastanim-ani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375657" y="2661892"/>
            <a:ext cx="10064952" cy="1006495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2" name="( ,  ,  ,  ,  ,  )"/>
              <p:cNvSpPr txBox="1"/>
              <p:nvPr/>
            </p:nvSpPr>
            <p:spPr>
              <a:xfrm>
                <a:off x="14044600" y="6978815"/>
                <a:ext cx="4926927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42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4600" y="6978815"/>
                <a:ext cx="4926927" cy="966198"/>
              </a:xfrm>
              <a:prstGeom prst="rect">
                <a:avLst/>
              </a:prstGeom>
              <a:blipFill>
                <a:blip r:embed="rId4"/>
                <a:stretch>
                  <a:fillRect l="-6170" t="-2597" r="-16195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3" name="+ (I,  ,  )"/>
              <p:cNvSpPr txBox="1"/>
              <p:nvPr/>
            </p:nvSpPr>
            <p:spPr>
              <a:xfrm>
                <a:off x="19132901" y="6978815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</a:t>
                </a:r>
                <a:r>
                  <a: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rPr>
                  <a:t>I</a:t>
                </a:r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43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2901" y="6978815"/>
                <a:ext cx="3217015" cy="966198"/>
              </a:xfrm>
              <a:prstGeom prst="rect">
                <a:avLst/>
              </a:prstGeom>
              <a:blipFill>
                <a:blip r:embed="rId5"/>
                <a:stretch>
                  <a:fillRect l="-9449" t="-2597" r="-17717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4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7" name="in the transverse plane: simplified HFOFO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</p:spPr>
            <p:txBody>
              <a:bodyPr/>
              <a:lstStyle/>
              <a:p>
                <a:pPr defTabSz="2292038">
                  <a:defRPr sz="7050" spc="-141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71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sz="7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t> in the transverse plane: simplified HFOFO</a:t>
                </a:r>
                <a:endParaRPr sz="7500"/>
              </a:p>
            </p:txBody>
          </p:sp>
        </mc:Choice>
        <mc:Fallback>
          <p:sp>
            <p:nvSpPr>
              <p:cNvPr id="347" name="in the transverse plane: simplified HFOFO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  <a:blipFill>
                <a:blip r:embed="rId2"/>
                <a:stretch>
                  <a:fillRect l="-1114" t="-26214" b="-18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8" name="Finding initial conditions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initial conditions</a:t>
            </a:r>
          </a:p>
        </p:txBody>
      </p:sp>
      <p:pic>
        <p:nvPicPr>
          <p:cNvPr id="349" name="fastanim-anim.gif" descr="fastanim-ani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375657" y="2661892"/>
            <a:ext cx="10064952" cy="1006495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0" name="( ,  ,  ,  ,  ,  )"/>
              <p:cNvSpPr txBox="1"/>
              <p:nvPr/>
            </p:nvSpPr>
            <p:spPr>
              <a:xfrm>
                <a:off x="13699194" y="3399143"/>
                <a:ext cx="4926927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50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9194" y="3399143"/>
                <a:ext cx="4926927" cy="966198"/>
              </a:xfrm>
              <a:prstGeom prst="rect">
                <a:avLst/>
              </a:prstGeom>
              <a:blipFill>
                <a:blip r:embed="rId4"/>
                <a:stretch>
                  <a:fillRect l="-5913" t="-2597" r="-15938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1" name="+ (I,  ,  )"/>
              <p:cNvSpPr txBox="1"/>
              <p:nvPr/>
            </p:nvSpPr>
            <p:spPr>
              <a:xfrm>
                <a:off x="18787494" y="3399143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</a:t>
                </a:r>
                <a:r>
                  <a: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rPr>
                  <a:t>I</a:t>
                </a:r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51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7494" y="3399143"/>
                <a:ext cx="3217015" cy="966198"/>
              </a:xfrm>
              <a:prstGeom prst="rect">
                <a:avLst/>
              </a:prstGeom>
              <a:blipFill>
                <a:blip r:embed="rId5"/>
                <a:stretch>
                  <a:fillRect l="-9449" t="-2597" r="-17717" b="-233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2" name="degscan-anim.gif" descr="degscan-anim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4157564" y="5081321"/>
            <a:ext cx="7451442" cy="7451441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slow-anim.gif" descr="slow-anim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27374" y="194523"/>
            <a:ext cx="15577746" cy="13352354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Transverse B-field radial component"/>
          <p:cNvSpPr txBox="1"/>
          <p:nvPr/>
        </p:nvSpPr>
        <p:spPr>
          <a:xfrm>
            <a:off x="16839256" y="6489700"/>
            <a:ext cx="698522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Transverse B-field radial component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Matching study"/>
          <p:cNvSpPr txBox="1">
            <a:spLocks noGrp="1"/>
          </p:cNvSpPr>
          <p:nvPr>
            <p:ph type="title"/>
          </p:nvPr>
        </p:nvSpPr>
        <p:spPr>
          <a:xfrm>
            <a:off x="850900" y="694101"/>
            <a:ext cx="21971000" cy="1433164"/>
          </a:xfrm>
          <a:prstGeom prst="rect">
            <a:avLst/>
          </a:prstGeom>
        </p:spPr>
        <p:txBody>
          <a:bodyPr/>
          <a:lstStyle>
            <a:lvl1pPr defTabSz="2292038">
              <a:defRPr sz="7990" spc="-159"/>
            </a:lvl1pPr>
          </a:lstStyle>
          <a:p>
            <a:r>
              <a:t>Matching study</a:t>
            </a:r>
          </a:p>
        </p:txBody>
      </p:sp>
      <p:sp>
        <p:nvSpPr>
          <p:cNvPr id="359" name="Agend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Agenda</a:t>
            </a:r>
          </a:p>
        </p:txBody>
      </p:sp>
      <p:sp>
        <p:nvSpPr>
          <p:cNvPr id="360" name="How do we……"/>
          <p:cNvSpPr txBox="1">
            <a:spLocks noGrp="1"/>
          </p:cNvSpPr>
          <p:nvPr>
            <p:ph type="body" sz="half" idx="1"/>
          </p:nvPr>
        </p:nvSpPr>
        <p:spPr>
          <a:xfrm>
            <a:off x="827879" y="4732578"/>
            <a:ext cx="14413645" cy="6182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How do we…</a:t>
            </a:r>
          </a:p>
          <a:p>
            <a:pPr marL="648229" indent="-648229">
              <a:buSzPct val="100000"/>
              <a:buAutoNum type="arabicPeriod"/>
            </a:pPr>
            <a:r>
              <a:t>Construct a lattice of solenoids that can generate this trajectory?</a:t>
            </a:r>
          </a:p>
          <a:p>
            <a:pPr marL="648229" indent="-648229">
              <a:buSzPct val="100000"/>
              <a:buAutoNum type="arabicPeriod"/>
            </a:pPr>
            <a:r>
              <a:t>Find the ideal initial conditions to allow the trajectory?</a:t>
            </a:r>
          </a:p>
          <a:p>
            <a:pPr marL="648229" indent="-648229">
              <a:buSzPct val="100000"/>
              <a:buAutoNum type="arabicPeriod"/>
            </a:pPr>
            <a:r>
              <a:t>Construct an appropriate matching section?</a:t>
            </a:r>
          </a:p>
        </p:txBody>
      </p:sp>
      <p:sp>
        <p:nvSpPr>
          <p:cNvPr id="3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62" name="xvy--1.png" descr="xvy-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8919" y="3099812"/>
            <a:ext cx="8391408" cy="8391408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Adding a period upstre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a period upstream</a:t>
            </a:r>
          </a:p>
        </p:txBody>
      </p:sp>
      <p:sp>
        <p:nvSpPr>
          <p:cNvPr id="366" name="Finding matching parameter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Finding matching parameters</a:t>
            </a:r>
          </a:p>
        </p:txBody>
      </p:sp>
      <p:sp>
        <p:nvSpPr>
          <p:cNvPr id="3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368" name="z0sol6xvy.png" descr="z0sol6xv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6385" y="2688897"/>
            <a:ext cx="9600991" cy="9600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matchedinitxvy.png" descr="matchedinitxv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534" y="2704011"/>
            <a:ext cx="9718076" cy="9718076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als for next week"/>
          <p:cNvSpPr txBox="1">
            <a:spLocks noGrp="1"/>
          </p:cNvSpPr>
          <p:nvPr>
            <p:ph type="title"/>
          </p:nvPr>
        </p:nvSpPr>
        <p:spPr>
          <a:xfrm>
            <a:off x="800100" y="1392652"/>
            <a:ext cx="22783800" cy="1635918"/>
          </a:xfrm>
          <a:prstGeom prst="rect">
            <a:avLst/>
          </a:prstGeom>
        </p:spPr>
        <p:txBody>
          <a:bodyPr/>
          <a:lstStyle/>
          <a:p>
            <a:r>
              <a:t>Goals for next week</a:t>
            </a:r>
          </a:p>
        </p:txBody>
      </p:sp>
      <p:sp>
        <p:nvSpPr>
          <p:cNvPr id="373" name="Characterize (partial) procedure for matching with a solenoidal lattice…"/>
          <p:cNvSpPr txBox="1">
            <a:spLocks noGrp="1"/>
          </p:cNvSpPr>
          <p:nvPr>
            <p:ph type="body" idx="1"/>
          </p:nvPr>
        </p:nvSpPr>
        <p:spPr>
          <a:xfrm>
            <a:off x="785410" y="4167820"/>
            <a:ext cx="22813180" cy="8016189"/>
          </a:xfrm>
          <a:prstGeom prst="rect">
            <a:avLst/>
          </a:prstGeom>
        </p:spPr>
        <p:txBody>
          <a:bodyPr/>
          <a:lstStyle/>
          <a:p>
            <a:pPr marL="444500" indent="-444500">
              <a:spcBef>
                <a:spcPts val="14000"/>
              </a:spcBef>
              <a:defRPr sz="4300"/>
            </a:pPr>
            <a:r>
              <a:t>Characterize (partial) procedure for matching with a solenoidal lattice </a:t>
            </a:r>
          </a:p>
          <a:p>
            <a:pPr marL="444500" indent="-444500">
              <a:spcBef>
                <a:spcPts val="14000"/>
              </a:spcBef>
              <a:defRPr sz="4300"/>
            </a:pPr>
            <a:r>
              <a:t>In-depth RF cavity studies</a:t>
            </a:r>
          </a:p>
          <a:p>
            <a:pPr marL="444500" indent="-444500">
              <a:spcBef>
                <a:spcPts val="14000"/>
              </a:spcBef>
              <a:defRPr sz="4300"/>
            </a:pPr>
            <a:r>
              <a:t>Investigate beam loss in the matching section</a:t>
            </a:r>
          </a:p>
        </p:txBody>
      </p:sp>
      <p:sp>
        <p:nvSpPr>
          <p:cNvPr id="3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sp>
        <p:nvSpPr>
          <p:cNvPr id="375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als from last week"/>
          <p:cNvSpPr txBox="1">
            <a:spLocks noGrp="1"/>
          </p:cNvSpPr>
          <p:nvPr>
            <p:ph type="title"/>
          </p:nvPr>
        </p:nvSpPr>
        <p:spPr>
          <a:xfrm>
            <a:off x="800100" y="1392652"/>
            <a:ext cx="22783800" cy="1635918"/>
          </a:xfrm>
          <a:prstGeom prst="rect">
            <a:avLst/>
          </a:prstGeom>
        </p:spPr>
        <p:txBody>
          <a:bodyPr/>
          <a:lstStyle/>
          <a:p>
            <a:r>
              <a:t>Goals from last week</a:t>
            </a:r>
          </a:p>
        </p:txBody>
      </p:sp>
      <p:sp>
        <p:nvSpPr>
          <p:cNvPr id="215" name="Characterize (partial) procedure for matching with a solenoidal lattice…"/>
          <p:cNvSpPr txBox="1">
            <a:spLocks noGrp="1"/>
          </p:cNvSpPr>
          <p:nvPr>
            <p:ph type="body" idx="1"/>
          </p:nvPr>
        </p:nvSpPr>
        <p:spPr>
          <a:xfrm>
            <a:off x="785410" y="4167820"/>
            <a:ext cx="22813180" cy="8016189"/>
          </a:xfrm>
          <a:prstGeom prst="rect">
            <a:avLst/>
          </a:prstGeom>
        </p:spPr>
        <p:txBody>
          <a:bodyPr/>
          <a:lstStyle/>
          <a:p>
            <a:pPr marL="444500" indent="-444500">
              <a:spcBef>
                <a:spcPts val="14000"/>
              </a:spcBef>
              <a:defRPr sz="4300">
                <a:latin typeface="CMU Sans Serif Bold"/>
                <a:ea typeface="CMU Sans Serif Bold"/>
                <a:cs typeface="CMU Sans Serif Bold"/>
                <a:sym typeface="CMU Sans Serif Bold"/>
              </a:defRPr>
            </a:pPr>
            <a:r>
              <a:t>Characterize (partial) procedure for matching with a solenoidal lattice </a:t>
            </a:r>
          </a:p>
          <a:p>
            <a:pPr marL="444500" indent="-444500">
              <a:spcBef>
                <a:spcPts val="14000"/>
              </a:spcBef>
              <a:defRPr sz="4300"/>
            </a:pPr>
            <a:r>
              <a:t>In-depth RF cavity studies</a:t>
            </a:r>
          </a:p>
          <a:p>
            <a:pPr marL="444500" indent="-444500">
              <a:spcBef>
                <a:spcPts val="14000"/>
              </a:spcBef>
              <a:defRPr sz="4300"/>
            </a:pPr>
            <a:r>
              <a:t>Investigate beam loss in the matching section</a:t>
            </a:r>
          </a:p>
        </p:txBody>
      </p:sp>
      <p:sp>
        <p:nvSpPr>
          <p:cNvPr id="2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08630" y="13080999"/>
            <a:ext cx="258962" cy="508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17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Matching study"/>
          <p:cNvSpPr txBox="1">
            <a:spLocks noGrp="1"/>
          </p:cNvSpPr>
          <p:nvPr>
            <p:ph type="title"/>
          </p:nvPr>
        </p:nvSpPr>
        <p:spPr>
          <a:xfrm>
            <a:off x="850900" y="694101"/>
            <a:ext cx="21971000" cy="1433164"/>
          </a:xfrm>
          <a:prstGeom prst="rect">
            <a:avLst/>
          </a:prstGeom>
        </p:spPr>
        <p:txBody>
          <a:bodyPr/>
          <a:lstStyle>
            <a:lvl1pPr defTabSz="2292038">
              <a:defRPr sz="7990" spc="-159"/>
            </a:lvl1pPr>
          </a:lstStyle>
          <a:p>
            <a:r>
              <a:t>Matching study</a:t>
            </a:r>
          </a:p>
        </p:txBody>
      </p:sp>
      <p:sp>
        <p:nvSpPr>
          <p:cNvPr id="220" name="Agend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Agenda</a:t>
            </a:r>
          </a:p>
        </p:txBody>
      </p:sp>
      <p:sp>
        <p:nvSpPr>
          <p:cNvPr id="221" name="How do we……"/>
          <p:cNvSpPr txBox="1">
            <a:spLocks noGrp="1"/>
          </p:cNvSpPr>
          <p:nvPr>
            <p:ph type="body" sz="half" idx="1"/>
          </p:nvPr>
        </p:nvSpPr>
        <p:spPr>
          <a:xfrm>
            <a:off x="827879" y="4732578"/>
            <a:ext cx="14413645" cy="6182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How do we…</a:t>
            </a:r>
          </a:p>
          <a:p>
            <a:pPr marL="648229" indent="-648229">
              <a:buSzPct val="100000"/>
              <a:buAutoNum type="arabicPeriod"/>
            </a:pPr>
            <a:r>
              <a:t>Construct a lattice of solenoids that can generate this trajectory?</a:t>
            </a:r>
          </a:p>
          <a:p>
            <a:pPr marL="648229" indent="-648229">
              <a:buSzPct val="100000"/>
              <a:buAutoNum type="arabicPeriod"/>
            </a:pPr>
            <a:r>
              <a:t>Find the ideal initial conditions to allow the trajectory?</a:t>
            </a:r>
          </a:p>
          <a:p>
            <a:pPr marL="648229" indent="-648229">
              <a:buSzPct val="100000"/>
              <a:buAutoNum type="arabicPeriod"/>
            </a:pPr>
            <a:r>
              <a:t>Construct an appropriate matching section?</a:t>
            </a:r>
          </a:p>
        </p:txBody>
      </p:sp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08630" y="13080999"/>
            <a:ext cx="258962" cy="508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23" name="xvy--1.png" descr="xvy-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8918" y="3099812"/>
            <a:ext cx="8391409" cy="8391408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st setup: extended lattice"/>
          <p:cNvSpPr txBox="1">
            <a:spLocks noGrp="1"/>
          </p:cNvSpPr>
          <p:nvPr>
            <p:ph type="title"/>
          </p:nvPr>
        </p:nvSpPr>
        <p:spPr>
          <a:xfrm>
            <a:off x="800100" y="1393718"/>
            <a:ext cx="22783800" cy="1289445"/>
          </a:xfrm>
          <a:prstGeom prst="rect">
            <a:avLst/>
          </a:prstGeom>
        </p:spPr>
        <p:txBody>
          <a:bodyPr/>
          <a:lstStyle>
            <a:lvl1pPr defTabSz="2340805">
              <a:defRPr sz="7200" spc="-144"/>
            </a:lvl1pPr>
          </a:lstStyle>
          <a:p>
            <a:r>
              <a:t>Test setup: extended lattice</a:t>
            </a:r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08630" y="13080999"/>
            <a:ext cx="258962" cy="508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42" name="Z (mm)"/>
          <p:cNvSpPr txBox="1"/>
          <p:nvPr/>
        </p:nvSpPr>
        <p:spPr>
          <a:xfrm>
            <a:off x="2961551" y="9333938"/>
            <a:ext cx="158497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Z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3" name="Pitch ( )"/>
              <p:cNvSpPr txBox="1"/>
              <p:nvPr/>
            </p:nvSpPr>
            <p:spPr>
              <a:xfrm>
                <a:off x="2963329" y="10075744"/>
                <a:ext cx="1751852" cy="7055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Pitch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/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43" name="Pitch (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329" y="10075744"/>
                <a:ext cx="1751852" cy="705506"/>
              </a:xfrm>
              <a:prstGeom prst="rect">
                <a:avLst/>
              </a:prstGeom>
              <a:blipFill>
                <a:blip r:embed="rId2"/>
                <a:stretch>
                  <a:fillRect l="-12230" t="-5263" r="-39568" b="-2631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4" name="Roll ( )"/>
              <p:cNvSpPr txBox="1"/>
              <p:nvPr/>
            </p:nvSpPr>
            <p:spPr>
              <a:xfrm>
                <a:off x="2955148" y="10848659"/>
                <a:ext cx="1496177" cy="7055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Roll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/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44" name="Roll (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148" y="10848659"/>
                <a:ext cx="1496177" cy="705506"/>
              </a:xfrm>
              <a:prstGeom prst="rect">
                <a:avLst/>
              </a:prstGeom>
              <a:blipFill>
                <a:blip r:embed="rId3"/>
                <a:stretch>
                  <a:fillRect l="-14286" t="-5357" r="-46218" b="-285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" name="500"/>
          <p:cNvSpPr txBox="1"/>
          <p:nvPr/>
        </p:nvSpPr>
        <p:spPr>
          <a:xfrm>
            <a:off x="5863588" y="9333938"/>
            <a:ext cx="7810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500</a:t>
            </a:r>
          </a:p>
        </p:txBody>
      </p:sp>
      <p:sp>
        <p:nvSpPr>
          <p:cNvPr id="246" name="1200"/>
          <p:cNvSpPr txBox="1"/>
          <p:nvPr/>
        </p:nvSpPr>
        <p:spPr>
          <a:xfrm>
            <a:off x="7847404" y="9333938"/>
            <a:ext cx="100330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1200</a:t>
            </a:r>
          </a:p>
        </p:txBody>
      </p:sp>
      <p:sp>
        <p:nvSpPr>
          <p:cNvPr id="247" name="1900"/>
          <p:cNvSpPr txBox="1"/>
          <p:nvPr/>
        </p:nvSpPr>
        <p:spPr>
          <a:xfrm>
            <a:off x="9809617" y="9333938"/>
            <a:ext cx="100330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1900</a:t>
            </a:r>
          </a:p>
        </p:txBody>
      </p:sp>
      <p:sp>
        <p:nvSpPr>
          <p:cNvPr id="248" name="2600"/>
          <p:cNvSpPr txBox="1"/>
          <p:nvPr/>
        </p:nvSpPr>
        <p:spPr>
          <a:xfrm>
            <a:off x="11771829" y="9333938"/>
            <a:ext cx="100330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2600</a:t>
            </a:r>
          </a:p>
        </p:txBody>
      </p:sp>
      <p:sp>
        <p:nvSpPr>
          <p:cNvPr id="249" name="3300"/>
          <p:cNvSpPr txBox="1"/>
          <p:nvPr/>
        </p:nvSpPr>
        <p:spPr>
          <a:xfrm>
            <a:off x="13746458" y="9333938"/>
            <a:ext cx="100330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3300</a:t>
            </a:r>
          </a:p>
        </p:txBody>
      </p:sp>
      <p:sp>
        <p:nvSpPr>
          <p:cNvPr id="250" name="4000"/>
          <p:cNvSpPr txBox="1"/>
          <p:nvPr/>
        </p:nvSpPr>
        <p:spPr>
          <a:xfrm>
            <a:off x="15721088" y="9333938"/>
            <a:ext cx="100330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4000</a:t>
            </a:r>
          </a:p>
        </p:txBody>
      </p:sp>
      <p:sp>
        <p:nvSpPr>
          <p:cNvPr id="251" name="1"/>
          <p:cNvSpPr txBox="1"/>
          <p:nvPr/>
        </p:nvSpPr>
        <p:spPr>
          <a:xfrm>
            <a:off x="5899537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2" name="1"/>
          <p:cNvSpPr txBox="1"/>
          <p:nvPr/>
        </p:nvSpPr>
        <p:spPr>
          <a:xfrm>
            <a:off x="7883353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3" name="1"/>
          <p:cNvSpPr txBox="1"/>
          <p:nvPr/>
        </p:nvSpPr>
        <p:spPr>
          <a:xfrm>
            <a:off x="9845566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4" name="1"/>
          <p:cNvSpPr txBox="1"/>
          <p:nvPr/>
        </p:nvSpPr>
        <p:spPr>
          <a:xfrm>
            <a:off x="11807778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5" name="1"/>
          <p:cNvSpPr txBox="1"/>
          <p:nvPr/>
        </p:nvSpPr>
        <p:spPr>
          <a:xfrm>
            <a:off x="13782408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6" name="1"/>
          <p:cNvSpPr txBox="1"/>
          <p:nvPr/>
        </p:nvSpPr>
        <p:spPr>
          <a:xfrm>
            <a:off x="15757036" y="10091946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257" name="0"/>
          <p:cNvSpPr txBox="1"/>
          <p:nvPr/>
        </p:nvSpPr>
        <p:spPr>
          <a:xfrm>
            <a:off x="5902712" y="10864862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</a:t>
            </a:r>
          </a:p>
        </p:txBody>
      </p:sp>
      <p:sp>
        <p:nvSpPr>
          <p:cNvPr id="258" name="120"/>
          <p:cNvSpPr txBox="1"/>
          <p:nvPr/>
        </p:nvSpPr>
        <p:spPr>
          <a:xfrm>
            <a:off x="7886529" y="10864862"/>
            <a:ext cx="7810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120</a:t>
            </a:r>
          </a:p>
        </p:txBody>
      </p:sp>
      <p:sp>
        <p:nvSpPr>
          <p:cNvPr id="259" name="240"/>
          <p:cNvSpPr txBox="1"/>
          <p:nvPr/>
        </p:nvSpPr>
        <p:spPr>
          <a:xfrm>
            <a:off x="9848741" y="10864862"/>
            <a:ext cx="7810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240</a:t>
            </a:r>
          </a:p>
        </p:txBody>
      </p:sp>
      <p:sp>
        <p:nvSpPr>
          <p:cNvPr id="260" name="0"/>
          <p:cNvSpPr txBox="1"/>
          <p:nvPr/>
        </p:nvSpPr>
        <p:spPr>
          <a:xfrm>
            <a:off x="11810953" y="10864862"/>
            <a:ext cx="3365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</a:t>
            </a:r>
          </a:p>
        </p:txBody>
      </p:sp>
      <p:sp>
        <p:nvSpPr>
          <p:cNvPr id="261" name="120"/>
          <p:cNvSpPr txBox="1"/>
          <p:nvPr/>
        </p:nvSpPr>
        <p:spPr>
          <a:xfrm>
            <a:off x="13785583" y="10864862"/>
            <a:ext cx="7810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120</a:t>
            </a:r>
          </a:p>
        </p:txBody>
      </p:sp>
      <p:sp>
        <p:nvSpPr>
          <p:cNvPr id="262" name="240"/>
          <p:cNvSpPr txBox="1"/>
          <p:nvPr/>
        </p:nvSpPr>
        <p:spPr>
          <a:xfrm>
            <a:off x="15760211" y="10864862"/>
            <a:ext cx="781051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240</a:t>
            </a:r>
          </a:p>
        </p:txBody>
      </p:sp>
      <p:sp>
        <p:nvSpPr>
          <p:cNvPr id="263" name="Finding a helical orbit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a helical orbit</a:t>
            </a:r>
          </a:p>
        </p:txBody>
      </p:sp>
      <p:pic>
        <p:nvPicPr>
          <p:cNvPr id="264" name="pasted-movie.png" descr="pasted-movie.png"/>
          <p:cNvPicPr>
            <a:picLocks noChangeAspect="1"/>
          </p:cNvPicPr>
          <p:nvPr/>
        </p:nvPicPr>
        <p:blipFill>
          <a:blip r:embed="rId4"/>
          <a:srcRect l="4050" t="5607" r="35098" b="24701"/>
          <a:stretch>
            <a:fillRect/>
          </a:stretch>
        </p:blipFill>
        <p:spPr>
          <a:xfrm>
            <a:off x="4262058" y="3058448"/>
            <a:ext cx="12979468" cy="5805541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Ornament 15"/>
          <p:cNvSpPr/>
          <p:nvPr/>
        </p:nvSpPr>
        <p:spPr>
          <a:xfrm rot="16200000">
            <a:off x="15216021" y="7546199"/>
            <a:ext cx="7406524" cy="622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6" name="5x"/>
          <p:cNvSpPr txBox="1"/>
          <p:nvPr/>
        </p:nvSpPr>
        <p:spPr>
          <a:xfrm>
            <a:off x="20096022" y="7406468"/>
            <a:ext cx="712293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/>
            </a:lvl1pPr>
          </a:lstStyle>
          <a:p>
            <a:r>
              <a:t>5x</a:t>
            </a:r>
          </a:p>
        </p:txBody>
      </p:sp>
      <p:sp>
        <p:nvSpPr>
          <p:cNvPr id="267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Matching study"/>
          <p:cNvSpPr txBox="1">
            <a:spLocks noGrp="1"/>
          </p:cNvSpPr>
          <p:nvPr>
            <p:ph type="title"/>
          </p:nvPr>
        </p:nvSpPr>
        <p:spPr>
          <a:xfrm>
            <a:off x="850900" y="694101"/>
            <a:ext cx="21971000" cy="1433164"/>
          </a:xfrm>
          <a:prstGeom prst="rect">
            <a:avLst/>
          </a:prstGeom>
        </p:spPr>
        <p:txBody>
          <a:bodyPr/>
          <a:lstStyle>
            <a:lvl1pPr defTabSz="2292038">
              <a:defRPr sz="7990" spc="-159"/>
            </a:lvl1pPr>
          </a:lstStyle>
          <a:p>
            <a:r>
              <a:t>Matching study</a:t>
            </a:r>
          </a:p>
        </p:txBody>
      </p:sp>
      <p:sp>
        <p:nvSpPr>
          <p:cNvPr id="270" name="Agend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Agenda</a:t>
            </a:r>
          </a:p>
        </p:txBody>
      </p:sp>
      <p:sp>
        <p:nvSpPr>
          <p:cNvPr id="271" name="How do we……"/>
          <p:cNvSpPr txBox="1">
            <a:spLocks noGrp="1"/>
          </p:cNvSpPr>
          <p:nvPr>
            <p:ph type="body" sz="half" idx="1"/>
          </p:nvPr>
        </p:nvSpPr>
        <p:spPr>
          <a:xfrm>
            <a:off x="827879" y="4732578"/>
            <a:ext cx="14413645" cy="6182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How do we…</a:t>
            </a:r>
          </a:p>
          <a:p>
            <a:pPr marL="648229" indent="-648229">
              <a:buSzPct val="100000"/>
              <a:buAutoNum type="arabicPeriod"/>
            </a:pPr>
            <a:r>
              <a:t>Construct a lattice of solenoids that can generate this trajectory?</a:t>
            </a:r>
          </a:p>
          <a:p>
            <a:pPr marL="648229" indent="-648229">
              <a:buSzPct val="100000"/>
              <a:buAutoNum type="arabicPeriod"/>
            </a:pPr>
            <a:r>
              <a:t>Find the ideal initial conditions to allow the trajectory?</a:t>
            </a:r>
          </a:p>
          <a:p>
            <a:pPr marL="648229" indent="-648229">
              <a:buSzPct val="100000"/>
              <a:buAutoNum type="arabicPeriod"/>
            </a:pPr>
            <a:r>
              <a:t>Construct an appropriate matching section?</a:t>
            </a:r>
          </a:p>
        </p:txBody>
      </p:sp>
      <p:sp>
        <p:nvSpPr>
          <p:cNvPr id="2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08630" y="13080999"/>
            <a:ext cx="258962" cy="508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273" name="xvy--1.png" descr="xvy-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8919" y="3099812"/>
            <a:ext cx="8391408" cy="8391408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(x, y, z, px, py, pz)"/>
          <p:cNvSpPr txBox="1"/>
          <p:nvPr/>
        </p:nvSpPr>
        <p:spPr>
          <a:xfrm>
            <a:off x="2634595" y="9025521"/>
            <a:ext cx="5138478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>
                <a:latin typeface="CMU Sans Serif Bold"/>
                <a:ea typeface="CMU Sans Serif Bold"/>
                <a:cs typeface="CMU Sans Serif Bold"/>
                <a:sym typeface="CMU Sans Serif Bold"/>
              </a:defRPr>
            </a:lvl1pPr>
          </a:lstStyle>
          <a:p>
            <a:r>
              <a:t>(x, y, z, px, py, pz)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5" name="+ (I,  ,  )"/>
              <p:cNvSpPr txBox="1"/>
              <p:nvPr/>
            </p:nvSpPr>
            <p:spPr>
              <a:xfrm>
                <a:off x="7830069" y="8999623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75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0069" y="8999623"/>
                <a:ext cx="3217015" cy="966198"/>
              </a:xfrm>
              <a:prstGeom prst="rect">
                <a:avLst/>
              </a:prstGeom>
              <a:blipFill>
                <a:blip r:embed="rId3"/>
                <a:stretch>
                  <a:fillRect l="-9449" t="-2597" r="-17717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Matching study"/>
          <p:cNvSpPr txBox="1">
            <a:spLocks noGrp="1"/>
          </p:cNvSpPr>
          <p:nvPr>
            <p:ph type="title"/>
          </p:nvPr>
        </p:nvSpPr>
        <p:spPr>
          <a:xfrm>
            <a:off x="850900" y="694101"/>
            <a:ext cx="21971000" cy="1433164"/>
          </a:xfrm>
          <a:prstGeom prst="rect">
            <a:avLst/>
          </a:prstGeom>
        </p:spPr>
        <p:txBody>
          <a:bodyPr/>
          <a:lstStyle>
            <a:lvl1pPr defTabSz="2292038">
              <a:defRPr sz="7990" spc="-159"/>
            </a:lvl1pPr>
          </a:lstStyle>
          <a:p>
            <a:r>
              <a:t>Matching study</a:t>
            </a:r>
          </a:p>
        </p:txBody>
      </p:sp>
      <p:sp>
        <p:nvSpPr>
          <p:cNvPr id="279" name="Agend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Agenda</a:t>
            </a:r>
          </a:p>
        </p:txBody>
      </p:sp>
      <p:sp>
        <p:nvSpPr>
          <p:cNvPr id="280" name="How do we……"/>
          <p:cNvSpPr txBox="1">
            <a:spLocks noGrp="1"/>
          </p:cNvSpPr>
          <p:nvPr>
            <p:ph type="body" sz="half" idx="1"/>
          </p:nvPr>
        </p:nvSpPr>
        <p:spPr>
          <a:xfrm>
            <a:off x="827879" y="4732578"/>
            <a:ext cx="14413645" cy="6182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How do we…</a:t>
            </a:r>
          </a:p>
          <a:p>
            <a:pPr marL="648229" indent="-648229">
              <a:buSzPct val="100000"/>
              <a:buAutoNum type="arabicPeriod"/>
            </a:pPr>
            <a:r>
              <a:t>Construct a lattice of solenoids that can generate this trajectory?</a:t>
            </a:r>
          </a:p>
          <a:p>
            <a:pPr marL="648229" indent="-648229">
              <a:buSzPct val="100000"/>
              <a:buAutoNum type="arabicPeriod"/>
            </a:pPr>
            <a:r>
              <a:t>Find the ideal initial conditions to allow the trajectory?</a:t>
            </a:r>
          </a:p>
          <a:p>
            <a:pPr marL="648229" indent="-648229">
              <a:buSzPct val="100000"/>
              <a:buAutoNum type="arabicPeriod"/>
            </a:pPr>
            <a:r>
              <a:t>Construct an appropriate matching section?</a:t>
            </a:r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08630" y="13080999"/>
            <a:ext cx="258962" cy="508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282" name="xvy--1.png" descr="xvy-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8919" y="3099812"/>
            <a:ext cx="8391408" cy="839140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3" name="( ,  ,  ,  ,  ,  )"/>
              <p:cNvSpPr txBox="1"/>
              <p:nvPr/>
            </p:nvSpPr>
            <p:spPr>
              <a:xfrm>
                <a:off x="2740371" y="10317052"/>
                <a:ext cx="4926926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83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371" y="10317052"/>
                <a:ext cx="4926926" cy="966198"/>
              </a:xfrm>
              <a:prstGeom prst="rect">
                <a:avLst/>
              </a:prstGeom>
              <a:blipFill>
                <a:blip r:embed="rId3"/>
                <a:stretch>
                  <a:fillRect l="-6186" t="-2597" r="-15979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4" name="+ (I,  ,  )"/>
              <p:cNvSpPr txBox="1"/>
              <p:nvPr/>
            </p:nvSpPr>
            <p:spPr>
              <a:xfrm>
                <a:off x="7828671" y="10317052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84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8671" y="10317052"/>
                <a:ext cx="3217015" cy="966198"/>
              </a:xfrm>
              <a:prstGeom prst="rect">
                <a:avLst/>
              </a:prstGeom>
              <a:blipFill>
                <a:blip r:embed="rId4"/>
                <a:stretch>
                  <a:fillRect l="-9449" t="-2597" r="-17717" b="-233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5" name="(x, y, z, px, py, pz)"/>
          <p:cNvSpPr txBox="1"/>
          <p:nvPr/>
        </p:nvSpPr>
        <p:spPr>
          <a:xfrm>
            <a:off x="2847822" y="9057271"/>
            <a:ext cx="4712024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 strike="sngStrike"/>
            </a:lvl1pPr>
          </a:lstStyle>
          <a:p>
            <a:r>
              <a:t>(x, y, z, px, py, pz)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" name="+ (I,  ,  )"/>
              <p:cNvSpPr txBox="1"/>
              <p:nvPr/>
            </p:nvSpPr>
            <p:spPr>
              <a:xfrm>
                <a:off x="7578864" y="9035070"/>
                <a:ext cx="3007638" cy="89530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 strike="sngStrike"/>
                </a:pPr>
                <a:r>
                  <a:t>+ (I,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86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864" y="9035070"/>
                <a:ext cx="3007638" cy="895304"/>
              </a:xfrm>
              <a:prstGeom prst="rect">
                <a:avLst/>
              </a:prstGeom>
              <a:blipFill>
                <a:blip r:embed="rId5"/>
                <a:stretch>
                  <a:fillRect l="-9664" t="-8451" r="-18908" b="-295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7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Matching study"/>
          <p:cNvSpPr txBox="1">
            <a:spLocks noGrp="1"/>
          </p:cNvSpPr>
          <p:nvPr>
            <p:ph type="title"/>
          </p:nvPr>
        </p:nvSpPr>
        <p:spPr>
          <a:xfrm>
            <a:off x="850900" y="694101"/>
            <a:ext cx="21971000" cy="1433164"/>
          </a:xfrm>
          <a:prstGeom prst="rect">
            <a:avLst/>
          </a:prstGeom>
        </p:spPr>
        <p:txBody>
          <a:bodyPr/>
          <a:lstStyle>
            <a:lvl1pPr defTabSz="2292038">
              <a:defRPr sz="7990" spc="-159"/>
            </a:lvl1pPr>
          </a:lstStyle>
          <a:p>
            <a:r>
              <a:t>Matching study</a:t>
            </a:r>
          </a:p>
        </p:txBody>
      </p:sp>
      <p:sp>
        <p:nvSpPr>
          <p:cNvPr id="290" name="Agenda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Agenda</a:t>
            </a:r>
          </a:p>
        </p:txBody>
      </p:sp>
      <p:sp>
        <p:nvSpPr>
          <p:cNvPr id="291" name="How do we……"/>
          <p:cNvSpPr txBox="1">
            <a:spLocks noGrp="1"/>
          </p:cNvSpPr>
          <p:nvPr>
            <p:ph type="body" sz="half" idx="1"/>
          </p:nvPr>
        </p:nvSpPr>
        <p:spPr>
          <a:xfrm>
            <a:off x="827879" y="4732578"/>
            <a:ext cx="14413645" cy="618292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How do we…</a:t>
            </a:r>
          </a:p>
          <a:p>
            <a:pPr marL="648229" indent="-648229">
              <a:buSzPct val="100000"/>
              <a:buAutoNum type="arabicPeriod"/>
            </a:pPr>
            <a:r>
              <a:t>Construct a lattice of solenoids that can generate this trajectory?</a:t>
            </a:r>
          </a:p>
          <a:p>
            <a:pPr marL="648229" indent="-648229">
              <a:buSzPct val="100000"/>
              <a:buAutoNum type="arabicPeriod"/>
            </a:pPr>
            <a:r>
              <a:t>Find the ideal initial conditions to allow the trajectory?</a:t>
            </a:r>
          </a:p>
          <a:p>
            <a:pPr marL="648229" indent="-648229">
              <a:buSzPct val="100000"/>
              <a:buAutoNum type="arabicPeriod"/>
            </a:pPr>
            <a:r>
              <a:t>Construct an appropriate matching section?</a:t>
            </a:r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pic>
        <p:nvPicPr>
          <p:cNvPr id="293" name="xvy--1.png" descr="xvy-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8919" y="3099812"/>
            <a:ext cx="8391408" cy="839140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4" name="( ,  ,  ,  ,  ,  )"/>
              <p:cNvSpPr txBox="1"/>
              <p:nvPr/>
            </p:nvSpPr>
            <p:spPr>
              <a:xfrm>
                <a:off x="2740371" y="10317052"/>
                <a:ext cx="4926926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294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371" y="10317052"/>
                <a:ext cx="4926926" cy="966198"/>
              </a:xfrm>
              <a:prstGeom prst="rect">
                <a:avLst/>
              </a:prstGeom>
              <a:blipFill>
                <a:blip r:embed="rId3"/>
                <a:stretch>
                  <a:fillRect l="-6186" t="-2597" r="-15979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5" name="+ (I,  ,  )"/>
              <p:cNvSpPr txBox="1"/>
              <p:nvPr/>
            </p:nvSpPr>
            <p:spPr>
              <a:xfrm>
                <a:off x="7828671" y="10317052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295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8671" y="10317052"/>
                <a:ext cx="3217015" cy="966198"/>
              </a:xfrm>
              <a:prstGeom prst="rect">
                <a:avLst/>
              </a:prstGeom>
              <a:blipFill>
                <a:blip r:embed="rId4"/>
                <a:stretch>
                  <a:fillRect l="-9449" t="-2597" r="-17717" b="-233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6" name="(x, y, z, px, py, pz)"/>
          <p:cNvSpPr txBox="1"/>
          <p:nvPr/>
        </p:nvSpPr>
        <p:spPr>
          <a:xfrm>
            <a:off x="2847822" y="9057271"/>
            <a:ext cx="4712024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 strike="sngStrike"/>
            </a:lvl1pPr>
          </a:lstStyle>
          <a:p>
            <a:r>
              <a:t>(x, y, z, px, py, pz)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7" name="+ (I,  ,  )"/>
              <p:cNvSpPr txBox="1"/>
              <p:nvPr/>
            </p:nvSpPr>
            <p:spPr>
              <a:xfrm>
                <a:off x="7578864" y="9035070"/>
                <a:ext cx="3007639" cy="89530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 strike="sngStrike"/>
                </a:pPr>
                <a:r>
                  <a:t>+ (I,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</a:p>
            </p:txBody>
          </p:sp>
        </mc:Choice>
        <mc:Fallback>
          <p:sp>
            <p:nvSpPr>
              <p:cNvPr id="297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864" y="9035070"/>
                <a:ext cx="3007639" cy="895304"/>
              </a:xfrm>
              <a:prstGeom prst="rect">
                <a:avLst/>
              </a:prstGeom>
              <a:blipFill>
                <a:blip r:embed="rId5"/>
                <a:stretch>
                  <a:fillRect l="-9664" t="-8451" r="-18908" b="-295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8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301" name="B-field values for different initial momenta"/>
          <p:cNvSpPr txBox="1">
            <a:spLocks noGrp="1"/>
          </p:cNvSpPr>
          <p:nvPr>
            <p:ph type="title"/>
          </p:nvPr>
        </p:nvSpPr>
        <p:spPr>
          <a:xfrm>
            <a:off x="800100" y="1393718"/>
            <a:ext cx="22783800" cy="1289445"/>
          </a:xfrm>
          <a:prstGeom prst="rect">
            <a:avLst/>
          </a:prstGeom>
        </p:spPr>
        <p:txBody>
          <a:bodyPr/>
          <a:lstStyle>
            <a:lvl1pPr defTabSz="2340805">
              <a:defRPr sz="7200" spc="-144"/>
            </a:lvl1pPr>
          </a:lstStyle>
          <a:p>
            <a:r>
              <a:t>B-field values for different initial momenta</a:t>
            </a:r>
          </a:p>
        </p:txBody>
      </p:sp>
      <p:sp>
        <p:nvSpPr>
          <p:cNvPr id="302" name="Finding lattice parameters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lattice parameters</a:t>
            </a:r>
          </a:p>
        </p:txBody>
      </p:sp>
      <p:pic>
        <p:nvPicPr>
          <p:cNvPr id="303" name="BvsI.png" descr="Bvs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62" y="3065461"/>
            <a:ext cx="10735666" cy="8051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Bvsp.png" descr="Bv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6380" y="3153435"/>
            <a:ext cx="10501067" cy="7875800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Relationship between solenoid currents and pz"/>
          <p:cNvSpPr txBox="1"/>
          <p:nvPr/>
        </p:nvSpPr>
        <p:spPr>
          <a:xfrm>
            <a:off x="1771286" y="11499507"/>
            <a:ext cx="11923648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35000" indent="-508000">
              <a:buSzPct val="103000"/>
              <a:buChar char="✓"/>
              <a:defRPr sz="4600"/>
            </a:pPr>
            <a:r>
              <a:t>Relationship between solenoid currents and p</a:t>
            </a:r>
            <a:r>
              <a:rPr baseline="-5999"/>
              <a:t>z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6" name="( ,  ,  ,  ,  ,  )"/>
              <p:cNvSpPr txBox="1"/>
              <p:nvPr/>
            </p:nvSpPr>
            <p:spPr>
              <a:xfrm>
                <a:off x="14672612" y="11441858"/>
                <a:ext cx="4926926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(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06" name="( ,  ,  ,  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2612" y="11441858"/>
                <a:ext cx="4926926" cy="966198"/>
              </a:xfrm>
              <a:prstGeom prst="rect">
                <a:avLst/>
              </a:prstGeom>
              <a:blipFill>
                <a:blip r:embed="rId4"/>
                <a:stretch>
                  <a:fillRect l="-6170" t="-1299" r="-15938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7" name="+ (I,  ,  )"/>
              <p:cNvSpPr txBox="1"/>
              <p:nvPr/>
            </p:nvSpPr>
            <p:spPr>
              <a:xfrm>
                <a:off x="19760912" y="11441858"/>
                <a:ext cx="3217015" cy="9661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600">
                    <a:latin typeface="CMU Sans Serif Bold"/>
                    <a:ea typeface="CMU Sans Serif Bold"/>
                    <a:cs typeface="CMU Sans Serif Bold"/>
                    <a:sym typeface="CMU Sans Serif Bold"/>
                  </a:defRPr>
                </a:pPr>
                <a:r>
                  <a:t>+ (</a:t>
                </a:r>
                <a:r>
                  <a: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rPr>
                  <a:t>I</a:t>
                </a:r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4850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sz="485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t>)</a:t>
                </a:r>
                <a:endParaRPr>
                  <a:solidFill>
                    <a:srgbClr val="EE220C"/>
                  </a:solidFill>
                </a:endParaRPr>
              </a:p>
            </p:txBody>
          </p:sp>
        </mc:Choice>
        <mc:Fallback>
          <p:sp>
            <p:nvSpPr>
              <p:cNvPr id="307" name="+ (I,  ,  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60912" y="11441858"/>
                <a:ext cx="3217015" cy="966198"/>
              </a:xfrm>
              <a:prstGeom prst="rect">
                <a:avLst/>
              </a:prstGeom>
              <a:blipFill>
                <a:blip r:embed="rId5"/>
                <a:stretch>
                  <a:fillRect l="-9449" t="-2597" r="-17717" b="-246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1" name="in the transverse plane: simplified HFOFO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</p:spPr>
            <p:txBody>
              <a:bodyPr/>
              <a:lstStyle/>
              <a:p>
                <a:pPr defTabSz="2292038">
                  <a:defRPr sz="7050" spc="-141"/>
                </a:pPr>
                <a14:m>
                  <m:oMath xmlns:m="http://schemas.openxmlformats.org/officeDocument/2006/math">
                    <m:r>
                      <a:rPr sz="7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t> in the transverse plane: simplified HFOFO</a:t>
                </a:r>
                <a:endParaRPr sz="7500"/>
              </a:p>
            </p:txBody>
          </p:sp>
        </mc:Choice>
        <mc:Fallback>
          <p:sp>
            <p:nvSpPr>
              <p:cNvPr id="311" name="in the transverse plane: simplified HFOFO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00100" y="1393718"/>
                <a:ext cx="22783800" cy="1289445"/>
              </a:xfrm>
              <a:prstGeom prst="rect">
                <a:avLst/>
              </a:prstGeom>
              <a:blipFill>
                <a:blip r:embed="rId2"/>
                <a:stretch>
                  <a:fillRect l="-1114" t="-26214" b="-18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" name="Finding initial conditions"/>
          <p:cNvSpPr txBox="1"/>
          <p:nvPr/>
        </p:nvSpPr>
        <p:spPr>
          <a:xfrm>
            <a:off x="842568" y="825500"/>
            <a:ext cx="22783801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759459">
              <a:lnSpc>
                <a:spcPct val="100000"/>
              </a:lnSpc>
              <a:spcBef>
                <a:spcPts val="0"/>
              </a:spcBef>
              <a:defRPr sz="506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Finding initial conditions</a:t>
            </a:r>
          </a:p>
        </p:txBody>
      </p:sp>
      <p:pic>
        <p:nvPicPr>
          <p:cNvPr id="313" name="shfofo-cr-matchedorbit-y0overlaid-closeup.png" descr="shfofo-cr-matchedorbit-y0overlaid-closeu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0381" y="2767851"/>
            <a:ext cx="10006210" cy="10006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shfofo-cr-matchedorbit-y0overlaid.png" descr="shfofo-cr-matchedorbit-y0overlai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695" y="2767851"/>
            <a:ext cx="9812885" cy="9812885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07.16.2025"/>
          <p:cNvSpPr txBox="1"/>
          <p:nvPr/>
        </p:nvSpPr>
        <p:spPr>
          <a:xfrm>
            <a:off x="380301" y="13080999"/>
            <a:ext cx="1432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400">
                <a:latin typeface="CMU Sans Serif Demi Condensed DemiCondensed"/>
                <a:ea typeface="CMU Sans Serif Demi Condensed DemiCondensed"/>
                <a:cs typeface="CMU Sans Serif Demi Condensed DemiCondensed"/>
                <a:sym typeface="CMU Sans Serif Demi Condensed DemiCondensed"/>
              </a:defRPr>
            </a:lvl1pPr>
          </a:lstStyle>
          <a:p>
            <a:r>
              <a:t>07.16.2025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CMU Serif Roman"/>
        <a:ea typeface="CMU Serif Roman"/>
        <a:cs typeface="CMU Serif Roman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350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MU Sans Serif Medium"/>
            <a:ea typeface="CMU Sans Serif Medium"/>
            <a:cs typeface="CMU Sans Serif Medium"/>
            <a:sym typeface="CMU Sans Serif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CMU Serif Roman"/>
        <a:ea typeface="CMU Serif Roman"/>
        <a:cs typeface="CMU Serif Roman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350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MU Sans Serif Medium"/>
            <a:ea typeface="CMU Sans Serif Medium"/>
            <a:cs typeface="CMU Sans Serif Medium"/>
            <a:sym typeface="CMU Sans Serif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Application>Microsoft Macintosh PowerPoint</Application>
  <PresentationFormat>Custom</PresentationFormat>
  <Paragraphs>126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Cambria Math</vt:lpstr>
      <vt:lpstr>CMU Sans Serif Demi Condensed DemiCondensed</vt:lpstr>
      <vt:lpstr>CMU Sans Serif Medium</vt:lpstr>
      <vt:lpstr>CMU Serif Roman</vt:lpstr>
      <vt:lpstr>Dosis Regular Light</vt:lpstr>
      <vt:lpstr>Dosis Regular Regular</vt:lpstr>
      <vt:lpstr>Helvetica Neue</vt:lpstr>
      <vt:lpstr>Helvetica Neue Medium</vt:lpstr>
      <vt:lpstr>Newsreader 16pt Regular Regular</vt:lpstr>
      <vt:lpstr>21_BasicWhite</vt:lpstr>
      <vt:lpstr>Weekly Update</vt:lpstr>
      <vt:lpstr>Goals from last week</vt:lpstr>
      <vt:lpstr>Matching study</vt:lpstr>
      <vt:lpstr>Test setup: extended lattice</vt:lpstr>
      <vt:lpstr>Matching study</vt:lpstr>
      <vt:lpstr>Matching study</vt:lpstr>
      <vt:lpstr>Matching study</vt:lpstr>
      <vt:lpstr>B-field values for different initial momenta</vt:lpstr>
      <vt:lpstr>φ in the transverse plane: simplified HFOFO</vt:lpstr>
      <vt:lpstr>φ in the transverse plane: simplified HFOFO</vt:lpstr>
      <vt:lpstr>φ_B in the transverse plane: simplified HFOFO</vt:lpstr>
      <vt:lpstr>φ_B in the transverse plane: simplified HFOFO</vt:lpstr>
      <vt:lpstr>PowerPoint Presentation</vt:lpstr>
      <vt:lpstr>Matching study</vt:lpstr>
      <vt:lpstr>Adding a period upstream</vt:lpstr>
      <vt:lpstr>Goals for 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Ganesan, Rithika</cp:lastModifiedBy>
  <cp:revision>1</cp:revision>
  <dcterms:modified xsi:type="dcterms:W3CDTF">2025-07-16T22:00:51Z</dcterms:modified>
</cp:coreProperties>
</file>