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14"/>
  </p:notesMasterIdLst>
  <p:sldIdLst>
    <p:sldId id="256" r:id="rId2"/>
    <p:sldId id="259" r:id="rId3"/>
    <p:sldId id="257" r:id="rId4"/>
    <p:sldId id="260" r:id="rId5"/>
    <p:sldId id="261" r:id="rId6"/>
    <p:sldId id="265" r:id="rId7"/>
    <p:sldId id="262" r:id="rId8"/>
    <p:sldId id="266" r:id="rId9"/>
    <p:sldId id="263" r:id="rId10"/>
    <p:sldId id="267" r:id="rId11"/>
    <p:sldId id="26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8BBE7-2B4F-4E16-8DA5-883986A52910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57038-A946-4556-BB96-08B9CE32B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415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796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0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61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70853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45890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1017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900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8134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2216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84903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612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072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281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038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71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97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1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5005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15/07/2025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Impedance of spare MKP-L - Carlo, Giorgia, Miguel</a:t>
            </a:r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15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36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35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15/07/2025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5009527-81B6-4C2D-859A-4767563A950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Impedance of spare MKP-L - Carlo, Giorgia, Miguel</a:t>
            </a: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6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E108A6-8B7E-5922-8C09-AECF8AEC0D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Spare MKP-L (SPS injector kicker)</a:t>
            </a:r>
            <a:br>
              <a:rPr lang="en-GB" dirty="0"/>
            </a:br>
            <a:r>
              <a:rPr lang="en-GB" dirty="0"/>
              <a:t>Impedance validation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E72D20-4138-6C33-0176-0E193A979B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Carlo, Giorgia, Miguel</a:t>
            </a:r>
          </a:p>
        </p:txBody>
      </p:sp>
    </p:spTree>
    <p:extLst>
      <p:ext uri="{BB962C8B-B14F-4D97-AF65-F5344CB8AC3E}">
        <p14:creationId xmlns:p14="http://schemas.microsoft.com/office/powerpoint/2010/main" val="2021185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14994D7D-48B2-30B8-340E-B69C6ADB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4151"/>
            <a:ext cx="11376025" cy="1066800"/>
          </a:xfrm>
        </p:spPr>
        <p:txBody>
          <a:bodyPr/>
          <a:lstStyle/>
          <a:p>
            <a:r>
              <a:rPr lang="en-GB" dirty="0"/>
              <a:t>Transverse impedance </a:t>
            </a:r>
            <a:r>
              <a:rPr lang="en-GB" u="sng" dirty="0"/>
              <a:t>full assembly.</a:t>
            </a:r>
            <a:r>
              <a:rPr lang="en-GB" dirty="0"/>
              <a:t> Vertical </a:t>
            </a:r>
            <a:r>
              <a:rPr lang="en-GB" b="0" dirty="0"/>
              <a:t>plane</a:t>
            </a:r>
            <a:br>
              <a:rPr lang="en-GB" dirty="0"/>
            </a:br>
            <a:r>
              <a:rPr lang="en-GB" b="0" dirty="0"/>
              <a:t>(four modules with chamber in tank)</a:t>
            </a:r>
            <a:br>
              <a:rPr lang="en-GB" dirty="0"/>
            </a:br>
            <a:r>
              <a:rPr lang="en-GB" sz="2800" dirty="0">
                <a:solidFill>
                  <a:schemeClr val="accent3"/>
                </a:solidFill>
              </a:rPr>
              <a:t>Installed low-impedance MKP-L </a:t>
            </a:r>
            <a:r>
              <a:rPr lang="en-GB" sz="2800" dirty="0">
                <a:solidFill>
                  <a:schemeClr val="tx2"/>
                </a:solidFill>
              </a:rPr>
              <a:t>vs </a:t>
            </a:r>
            <a:r>
              <a:rPr lang="en-GB" sz="2800" dirty="0">
                <a:solidFill>
                  <a:srgbClr val="00B0F0"/>
                </a:solidFill>
              </a:rPr>
              <a:t>new spare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10" name="Picture 9" descr="A graph of a normalized pulse&#10;&#10;AI-generated content may be incorrect.">
            <a:extLst>
              <a:ext uri="{FF2B5EF4-FFF2-40B4-BE49-F238E27FC236}">
                <a16:creationId xmlns:a16="http://schemas.microsoft.com/office/drawing/2014/main" id="{A268A242-913C-B4A6-D2AD-DC8F85AE1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430" y="2920555"/>
            <a:ext cx="5110264" cy="2837366"/>
          </a:xfrm>
          <a:prstGeom prst="rect">
            <a:avLst/>
          </a:prstGeom>
        </p:spPr>
      </p:pic>
      <p:pic>
        <p:nvPicPr>
          <p:cNvPr id="8" name="Content Placeholder 7" descr="A graph showing a normalized rate&#10;&#10;AI-generated content may be incorrect.">
            <a:extLst>
              <a:ext uri="{FF2B5EF4-FFF2-40B4-BE49-F238E27FC236}">
                <a16:creationId xmlns:a16="http://schemas.microsoft.com/office/drawing/2014/main" id="{9CD14A56-E984-01CA-2D3D-39FAF17E8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5"/>
          <a:stretch>
            <a:fillRect/>
          </a:stretch>
        </p:blipFill>
        <p:spPr>
          <a:xfrm>
            <a:off x="109850" y="1674246"/>
            <a:ext cx="7363580" cy="4429312"/>
          </a:xfr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857171-0C8E-6208-73D2-C76E0C2B7A9E}"/>
              </a:ext>
            </a:extLst>
          </p:cNvPr>
          <p:cNvSpPr/>
          <p:nvPr/>
        </p:nvSpPr>
        <p:spPr>
          <a:xfrm>
            <a:off x="1570362" y="5738603"/>
            <a:ext cx="7322790" cy="445357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  <a:gd name="connsiteX0" fmla="*/ 50578 w 4487475"/>
              <a:gd name="connsiteY0" fmla="*/ 512291 h 512291"/>
              <a:gd name="connsiteX1" fmla="*/ 4486999 w 4487475"/>
              <a:gd name="connsiteY1" fmla="*/ 140816 h 512291"/>
              <a:gd name="connsiteX0" fmla="*/ 188376 w 4625217"/>
              <a:gd name="connsiteY0" fmla="*/ 573201 h 573201"/>
              <a:gd name="connsiteX1" fmla="*/ 4624797 w 4625217"/>
              <a:gd name="connsiteY1" fmla="*/ 201726 h 573201"/>
              <a:gd name="connsiteX0" fmla="*/ 70 w 4437029"/>
              <a:gd name="connsiteY0" fmla="*/ 466172 h 558697"/>
              <a:gd name="connsiteX1" fmla="*/ 4436491 w 4437029"/>
              <a:gd name="connsiteY1" fmla="*/ 94697 h 558697"/>
              <a:gd name="connsiteX0" fmla="*/ 43 w 7323116"/>
              <a:gd name="connsiteY0" fmla="*/ 0 h 304386"/>
              <a:gd name="connsiteX1" fmla="*/ 7322787 w 7323116"/>
              <a:gd name="connsiteY1" fmla="*/ 304386 h 304386"/>
              <a:gd name="connsiteX0" fmla="*/ 46 w 7322790"/>
              <a:gd name="connsiteY0" fmla="*/ 0 h 632632"/>
              <a:gd name="connsiteX1" fmla="*/ 7322790 w 7322790"/>
              <a:gd name="connsiteY1" fmla="*/ 304386 h 632632"/>
              <a:gd name="connsiteX0" fmla="*/ 46 w 7322790"/>
              <a:gd name="connsiteY0" fmla="*/ 0 h 581136"/>
              <a:gd name="connsiteX1" fmla="*/ 7322790 w 7322790"/>
              <a:gd name="connsiteY1" fmla="*/ 232824 h 5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22790" h="581136">
                <a:moveTo>
                  <a:pt x="46" y="0"/>
                </a:moveTo>
                <a:cubicBezTo>
                  <a:pt x="-20481" y="430980"/>
                  <a:pt x="6815397" y="933299"/>
                  <a:pt x="7322790" y="23282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E5C5BD-68B6-52F5-F9E1-B34903BE1E66}"/>
              </a:ext>
            </a:extLst>
          </p:cNvPr>
          <p:cNvSpPr txBox="1"/>
          <p:nvPr/>
        </p:nvSpPr>
        <p:spPr>
          <a:xfrm>
            <a:off x="9043728" y="1817603"/>
            <a:ext cx="2393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Zoom at low frequencies</a:t>
            </a:r>
            <a:endParaRPr lang="en-GB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43F2F31-A713-F8B6-8D2B-A98D3E70D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B121F2D-743C-E54E-4AFA-FD0A01E0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D1AD605-C295-1DF7-5F6C-F5CDE697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36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F07C2-1E92-0159-5774-873D24496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showing a line&#10;&#10;AI-generated content may be incorrect.">
            <a:extLst>
              <a:ext uri="{FF2B5EF4-FFF2-40B4-BE49-F238E27FC236}">
                <a16:creationId xmlns:a16="http://schemas.microsoft.com/office/drawing/2014/main" id="{0E481769-C59A-6707-A2B2-C6CE201A8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" b="3334"/>
          <a:stretch>
            <a:fillRect/>
          </a:stretch>
        </p:blipFill>
        <p:spPr>
          <a:xfrm>
            <a:off x="1468876" y="1916349"/>
            <a:ext cx="8112251" cy="4231532"/>
          </a:xfr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7A5DEE09-6EE2-1F91-EC36-038AF712C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Transverse impedance </a:t>
            </a:r>
            <a:r>
              <a:rPr lang="en-GB" u="sng" dirty="0"/>
              <a:t>full assembly</a:t>
            </a:r>
            <a:r>
              <a:rPr lang="en-GB" dirty="0"/>
              <a:t>. </a:t>
            </a:r>
            <a:r>
              <a:rPr lang="en-GB" sz="3200" dirty="0"/>
              <a:t>Horizontal </a:t>
            </a:r>
            <a:r>
              <a:rPr lang="en-GB" sz="3200" b="0" dirty="0"/>
              <a:t>plane</a:t>
            </a:r>
            <a:r>
              <a:rPr lang="en-GB" sz="3200" dirty="0"/>
              <a:t> </a:t>
            </a:r>
            <a:br>
              <a:rPr lang="en-GB" dirty="0"/>
            </a:br>
            <a:r>
              <a:rPr lang="en-GB" b="0" dirty="0"/>
              <a:t>(four modules with chamber in tank)</a:t>
            </a:r>
            <a:br>
              <a:rPr lang="en-GB" dirty="0"/>
            </a:br>
            <a:r>
              <a:rPr lang="en-GB" sz="2800" dirty="0">
                <a:solidFill>
                  <a:schemeClr val="accent3"/>
                </a:solidFill>
              </a:rPr>
              <a:t>Installed low-impedance MKP-L </a:t>
            </a:r>
            <a:r>
              <a:rPr lang="en-GB" sz="2800" dirty="0">
                <a:solidFill>
                  <a:schemeClr val="tx2"/>
                </a:solidFill>
              </a:rPr>
              <a:t>vs </a:t>
            </a:r>
            <a:r>
              <a:rPr lang="en-GB" sz="2800" dirty="0">
                <a:solidFill>
                  <a:srgbClr val="00B0F0"/>
                </a:solidFill>
              </a:rPr>
              <a:t>new spare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B0C71C-726A-6753-C186-5E32C3674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28C442-C44E-FF26-6779-C83711F62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8248F-4011-D4A4-A142-E5CC6328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044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6AB35A-6E30-CBD7-32D4-6303950A7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</a:t>
            </a:r>
            <a:r>
              <a:rPr lang="en-US" dirty="0"/>
              <a:t>impedance</a:t>
            </a:r>
            <a:r>
              <a:rPr lang="en-US" b="0" dirty="0"/>
              <a:t> measurements of the </a:t>
            </a:r>
            <a:r>
              <a:rPr lang="en-US" dirty="0"/>
              <a:t>new spare MKP-L align very well</a:t>
            </a:r>
            <a:r>
              <a:rPr lang="en-US" b="0" dirty="0"/>
              <a:t> </a:t>
            </a:r>
            <a:r>
              <a:rPr lang="en-US" dirty="0"/>
              <a:t>with</a:t>
            </a:r>
            <a:r>
              <a:rPr lang="en-US" b="0" dirty="0"/>
              <a:t> the measurements of the </a:t>
            </a:r>
            <a:r>
              <a:rPr lang="en-US" dirty="0"/>
              <a:t>low-imp MKP-L</a:t>
            </a:r>
            <a:r>
              <a:rPr lang="en-US" b="0" dirty="0"/>
              <a:t>, that is now </a:t>
            </a:r>
            <a:r>
              <a:rPr lang="en-US" dirty="0"/>
              <a:t>installed</a:t>
            </a:r>
            <a:r>
              <a:rPr lang="en-US" b="0" dirty="0"/>
              <a:t> in the SPS (since 2022)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Since the </a:t>
            </a:r>
            <a:r>
              <a:rPr lang="en-US" dirty="0"/>
              <a:t>low-imp. MKP-L </a:t>
            </a:r>
            <a:r>
              <a:rPr lang="en-US" b="0" dirty="0"/>
              <a:t>is </a:t>
            </a:r>
            <a:r>
              <a:rPr lang="en-US" dirty="0"/>
              <a:t>performing</a:t>
            </a:r>
            <a:r>
              <a:rPr lang="en-US" b="0" dirty="0"/>
              <a:t> </a:t>
            </a:r>
            <a:r>
              <a:rPr lang="en-US" dirty="0"/>
              <a:t>adequately</a:t>
            </a:r>
            <a:r>
              <a:rPr lang="en-US" b="0" dirty="0"/>
              <a:t>, with low heating, a good performance of the </a:t>
            </a:r>
            <a:r>
              <a:rPr lang="en-US" dirty="0"/>
              <a:t>spare</a:t>
            </a:r>
            <a:r>
              <a:rPr lang="en-US" b="0" dirty="0"/>
              <a:t> </a:t>
            </a:r>
            <a:r>
              <a:rPr lang="en-US" dirty="0"/>
              <a:t>MKP-L</a:t>
            </a:r>
            <a:r>
              <a:rPr lang="en-US" b="0" dirty="0"/>
              <a:t> (if ever installed) </a:t>
            </a:r>
            <a:r>
              <a:rPr lang="en-US" dirty="0"/>
              <a:t>is expected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60EE74-4ADC-36AE-2136-13814DCF4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9CAE8-07B0-4A9D-5C5E-33526DF69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0F205-B424-59F1-B7F9-934D03FD7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A63F6-0C18-46E4-049F-28356F31B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355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id="{9C5CE535-7124-D5AD-8618-46F0C439CE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25508"/>
          <a:stretch>
            <a:fillRect/>
          </a:stretch>
        </p:blipFill>
        <p:spPr bwMode="auto">
          <a:xfrm>
            <a:off x="1113646" y="3325001"/>
            <a:ext cx="5161138" cy="292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A27756-C331-4400-BB9A-3DC855FCA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Introduction: MKP-L magnet</a:t>
            </a:r>
          </a:p>
        </p:txBody>
      </p:sp>
      <p:sp>
        <p:nvSpPr>
          <p:cNvPr id="69" name="Content Placeholder 5">
            <a:extLst>
              <a:ext uri="{FF2B5EF4-FFF2-40B4-BE49-F238E27FC236}">
                <a16:creationId xmlns:a16="http://schemas.microsoft.com/office/drawing/2014/main" id="{2F0B39F9-BA11-4AF1-E401-7B2E1DB008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2066" y="2932031"/>
            <a:ext cx="6026457" cy="26558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noProof="0" dirty="0"/>
              <a:t>The MKPs are the </a:t>
            </a:r>
            <a:r>
              <a:rPr lang="en-GB" noProof="0" dirty="0"/>
              <a:t>injector kicker magnets of the SPS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00EAF5C-79FF-D945-3E34-94BB2DB6DAF0}"/>
              </a:ext>
            </a:extLst>
          </p:cNvPr>
          <p:cNvSpPr txBox="1"/>
          <p:nvPr/>
        </p:nvSpPr>
        <p:spPr>
          <a:xfrm>
            <a:off x="7002853" y="510023"/>
            <a:ext cx="19559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MKP-S </a:t>
            </a:r>
            <a:r>
              <a:rPr lang="en-GB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= Small aperture ⇒ </a:t>
            </a:r>
          </a:p>
          <a:p>
            <a:r>
              <a:rPr lang="en-GB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400" dirty="0">
                <a:solidFill>
                  <a:srgbClr val="1D63FF"/>
                </a:solidFill>
              </a:rPr>
              <a:t>lower broadband impedance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1984BF7-1621-9B65-37FD-89F465CE0907}"/>
              </a:ext>
            </a:extLst>
          </p:cNvPr>
          <p:cNvSpPr txBox="1"/>
          <p:nvPr/>
        </p:nvSpPr>
        <p:spPr>
          <a:xfrm>
            <a:off x="9342377" y="468644"/>
            <a:ext cx="27854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FF0000"/>
                </a:solidFill>
              </a:rPr>
              <a:t>MKP-L </a:t>
            </a:r>
            <a:r>
              <a:rPr lang="en-GB" sz="1400" dirty="0">
                <a:solidFill>
                  <a:srgbClr val="FF0000"/>
                </a:solidFill>
              </a:rPr>
              <a:t>= large aperture ⇒</a:t>
            </a:r>
          </a:p>
          <a:p>
            <a:r>
              <a:rPr lang="en-GB" sz="1400" dirty="0">
                <a:solidFill>
                  <a:srgbClr val="FF0000"/>
                </a:solidFill>
              </a:rPr>
              <a:t>more affected by EM fields ⇒ higher broadband impedance </a:t>
            </a:r>
            <a:r>
              <a:rPr lang="en-GB" sz="1400" dirty="0">
                <a:solidFill>
                  <a:srgbClr val="FF0000">
                    <a:alpha val="54000"/>
                  </a:srgbClr>
                </a:solidFill>
              </a:rPr>
              <a:t>if ferrites not shielded </a:t>
            </a:r>
          </a:p>
        </p:txBody>
      </p:sp>
      <p:pic>
        <p:nvPicPr>
          <p:cNvPr id="76" name="Graphic 75" descr="Checkmark with solid fill">
            <a:extLst>
              <a:ext uri="{FF2B5EF4-FFF2-40B4-BE49-F238E27FC236}">
                <a16:creationId xmlns:a16="http://schemas.microsoft.com/office/drawing/2014/main" id="{7D00A252-35AB-2060-B3A3-F1BF08C56B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2458" y="100216"/>
            <a:ext cx="457200" cy="457200"/>
          </a:xfrm>
          <a:prstGeom prst="rect">
            <a:avLst/>
          </a:prstGeom>
        </p:spPr>
      </p:pic>
      <p:pic>
        <p:nvPicPr>
          <p:cNvPr id="78" name="Graphic 77" descr="Warning outline">
            <a:extLst>
              <a:ext uri="{FF2B5EF4-FFF2-40B4-BE49-F238E27FC236}">
                <a16:creationId xmlns:a16="http://schemas.microsoft.com/office/drawing/2014/main" id="{E7BFC3CD-CA5E-6DE0-3820-FB793B4EE4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59259" y="26687"/>
            <a:ext cx="442924" cy="442924"/>
          </a:xfrm>
          <a:prstGeom prst="rect">
            <a:avLst/>
          </a:prstGeom>
        </p:spPr>
      </p:pic>
      <p:pic>
        <p:nvPicPr>
          <p:cNvPr id="80" name="Picture 79" descr="A large machine in a factory&#10;&#10;Description automatically generated">
            <a:extLst>
              <a:ext uri="{FF2B5EF4-FFF2-40B4-BE49-F238E27FC236}">
                <a16:creationId xmlns:a16="http://schemas.microsoft.com/office/drawing/2014/main" id="{6278FCA1-37F3-5ABA-C142-428B85F176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9"/>
          <a:stretch/>
        </p:blipFill>
        <p:spPr>
          <a:xfrm>
            <a:off x="6794242" y="2915561"/>
            <a:ext cx="5064899" cy="3228064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4504A9D0-4883-659D-8E39-604B4A33EC09}"/>
              </a:ext>
            </a:extLst>
          </p:cNvPr>
          <p:cNvGrpSpPr/>
          <p:nvPr/>
        </p:nvGrpSpPr>
        <p:grpSpPr>
          <a:xfrm>
            <a:off x="59745" y="1439341"/>
            <a:ext cx="14021586" cy="1346180"/>
            <a:chOff x="59745" y="1439341"/>
            <a:chExt cx="14021586" cy="134618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C13D289F-7CB1-8B7E-7D4B-466EF88364CF}"/>
                </a:ext>
              </a:extLst>
            </p:cNvPr>
            <p:cNvGrpSpPr/>
            <p:nvPr/>
          </p:nvGrpSpPr>
          <p:grpSpPr>
            <a:xfrm>
              <a:off x="59745" y="1439341"/>
              <a:ext cx="14021586" cy="1346180"/>
              <a:chOff x="59745" y="1439341"/>
              <a:chExt cx="14021586" cy="1346180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05B8AAAC-E85B-B807-0314-694D9F9E132F}"/>
                  </a:ext>
                </a:extLst>
              </p:cNvPr>
              <p:cNvGrpSpPr/>
              <p:nvPr/>
            </p:nvGrpSpPr>
            <p:grpSpPr>
              <a:xfrm>
                <a:off x="126461" y="1439341"/>
                <a:ext cx="13954870" cy="1346180"/>
                <a:chOff x="126461" y="1439341"/>
                <a:chExt cx="13954870" cy="134618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9CD3BC2D-70B5-2C93-EE0E-6DB34A267B5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26461" y="1439341"/>
                  <a:ext cx="13954870" cy="1346180"/>
                  <a:chOff x="223929" y="4473595"/>
                  <a:chExt cx="11560085" cy="1115162"/>
                </a:xfrm>
              </p:grpSpPr>
              <p:grpSp>
                <p:nvGrpSpPr>
                  <p:cNvPr id="5" name="Group 4">
                    <a:extLst>
                      <a:ext uri="{FF2B5EF4-FFF2-40B4-BE49-F238E27FC236}">
                        <a16:creationId xmlns:a16="http://schemas.microsoft.com/office/drawing/2014/main" id="{5EFF9D2B-0676-7688-61B4-1A4D26F45FB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223929" y="4473595"/>
                    <a:ext cx="11560085" cy="1115162"/>
                    <a:chOff x="-8594748" y="2130606"/>
                    <a:chExt cx="17628069" cy="1511626"/>
                  </a:xfrm>
                </p:grpSpPr>
                <p:grpSp>
                  <p:nvGrpSpPr>
                    <p:cNvPr id="6" name="Group 5">
                      <a:extLst>
                        <a:ext uri="{FF2B5EF4-FFF2-40B4-BE49-F238E27FC236}">
                          <a16:creationId xmlns:a16="http://schemas.microsoft.com/office/drawing/2014/main" id="{AA2CD4D1-2D64-1995-7100-0B78618562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8594748" y="2130606"/>
                      <a:ext cx="17628069" cy="1511626"/>
                      <a:chOff x="-8594748" y="2130606"/>
                      <a:chExt cx="17628069" cy="1511626"/>
                    </a:xfrm>
                  </p:grpSpPr>
                  <p:grpSp>
                    <p:nvGrpSpPr>
                      <p:cNvPr id="9" name="Group 8">
                        <a:extLst>
                          <a:ext uri="{FF2B5EF4-FFF2-40B4-BE49-F238E27FC236}">
                            <a16:creationId xmlns:a16="http://schemas.microsoft.com/office/drawing/2014/main" id="{70D6CF76-6B9E-A858-5518-AF6E509191A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8594748" y="2130606"/>
                        <a:ext cx="17628069" cy="1511626"/>
                        <a:chOff x="-8594748" y="2130606"/>
                        <a:chExt cx="17628069" cy="1511626"/>
                      </a:xfrm>
                    </p:grpSpPr>
                    <p:grpSp>
                      <p:nvGrpSpPr>
                        <p:cNvPr id="14" name="Group 13">
                          <a:extLst>
                            <a:ext uri="{FF2B5EF4-FFF2-40B4-BE49-F238E27FC236}">
                              <a16:creationId xmlns:a16="http://schemas.microsoft.com/office/drawing/2014/main" id="{C9D12576-EDC5-3B85-F2E0-A7E3275FAA7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8594748" y="2130606"/>
                          <a:ext cx="17628069" cy="1511626"/>
                          <a:chOff x="-8750397" y="2383301"/>
                          <a:chExt cx="17628069" cy="1511626"/>
                        </a:xfrm>
                      </p:grpSpPr>
                      <p:pic>
                        <p:nvPicPr>
                          <p:cNvPr id="17" name="Picture 16">
                            <a:extLst>
                              <a:ext uri="{FF2B5EF4-FFF2-40B4-BE49-F238E27FC236}">
                                <a16:creationId xmlns:a16="http://schemas.microsoft.com/office/drawing/2014/main" id="{5D68D333-858A-E8F6-6DFA-88E256FD12A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 rotWithShape="1">
                          <a:blip r:embed="rId8" cstate="print"/>
                          <a:srcRect t="52353" r="3592"/>
                          <a:stretch/>
                        </p:blipFill>
                        <p:spPr bwMode="auto">
                          <a:xfrm>
                            <a:off x="0" y="2755553"/>
                            <a:ext cx="8815526" cy="763298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  <p:sp>
                        <p:nvSpPr>
                          <p:cNvPr id="18" name="Rectangle 17">
                            <a:extLst>
                              <a:ext uri="{FF2B5EF4-FFF2-40B4-BE49-F238E27FC236}">
                                <a16:creationId xmlns:a16="http://schemas.microsoft.com/office/drawing/2014/main" id="{F4BF1530-CB03-4F81-A41D-4B50A6FCC35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231692" y="3000532"/>
                            <a:ext cx="2271010" cy="224851"/>
                          </a:xfrm>
                          <a:prstGeom prst="rect">
                            <a:avLst/>
                          </a:prstGeom>
                          <a:noFill/>
                          <a:ln w="25400" cap="flat" cmpd="sng" algn="ctr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/>
                            </a:pPr>
                            <a:endParaRPr lang="en-US" kern="0" dirty="0">
                              <a:solidFill>
                                <a:schemeClr val="tx1">
                                  <a:lumMod val="40000"/>
                                  <a:lumOff val="60000"/>
                                </a:schemeClr>
                              </a:solidFill>
                              <a:latin typeface="Arial"/>
                            </a:endParaRPr>
                          </a:p>
                        </p:txBody>
                      </p:sp>
                      <p:sp>
                        <p:nvSpPr>
                          <p:cNvPr id="19" name="Rectangle 18">
                            <a:extLst>
                              <a:ext uri="{FF2B5EF4-FFF2-40B4-BE49-F238E27FC236}">
                                <a16:creationId xmlns:a16="http://schemas.microsoft.com/office/drawing/2014/main" id="{13EF376B-3166-9164-85F9-587E26B1DF5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8750397" y="2383301"/>
                            <a:ext cx="17628069" cy="1511626"/>
                          </a:xfrm>
                          <a:prstGeom prst="rect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BBE0E3">
                                <a:shade val="50000"/>
                              </a:srgbClr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/>
                            </a:pPr>
                            <a:endParaRPr lang="en-US" kern="0" dirty="0">
                              <a:solidFill>
                                <a:srgbClr val="FFFFFF"/>
                              </a:solidFill>
                              <a:latin typeface="Arial"/>
                            </a:endParaRPr>
                          </a:p>
                        </p:txBody>
                      </p:sp>
                      <p:sp>
                        <p:nvSpPr>
                          <p:cNvPr id="20" name="Rectangle 19">
                            <a:extLst>
                              <a:ext uri="{FF2B5EF4-FFF2-40B4-BE49-F238E27FC236}">
                                <a16:creationId xmlns:a16="http://schemas.microsoft.com/office/drawing/2014/main" id="{A7BB97A1-8262-C56F-5962-9600A536329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63888" y="2996952"/>
                            <a:ext cx="864096" cy="216024"/>
                          </a:xfrm>
                          <a:prstGeom prst="rect">
                            <a:avLst/>
                          </a:prstGeom>
                          <a:solidFill>
                            <a:srgbClr val="0326BD">
                              <a:alpha val="18000"/>
                            </a:srgbClr>
                          </a:solidFill>
                          <a:ln w="25400" cap="flat" cmpd="sng" algn="ctr">
                            <a:solidFill>
                              <a:srgbClr val="FF0000"/>
                            </a:solidFill>
                            <a:prstDash val="solid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/>
                            </a:pPr>
                            <a:endParaRPr lang="en-US" kern="0" dirty="0">
                              <a:solidFill>
                                <a:srgbClr val="FFFFFF"/>
                              </a:solidFill>
                              <a:latin typeface="Arial"/>
                            </a:endParaRPr>
                          </a:p>
                        </p:txBody>
                      </p:sp>
                      <p:sp>
                        <p:nvSpPr>
                          <p:cNvPr id="21" name="TextBox 9">
                            <a:extLst>
                              <a:ext uri="{FF2B5EF4-FFF2-40B4-BE49-F238E27FC236}">
                                <a16:creationId xmlns:a16="http://schemas.microsoft.com/office/drawing/2014/main" id="{86861A54-E782-C8E1-C727-FC678C299CA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943890" y="2411143"/>
                            <a:ext cx="925805" cy="345603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</p:spPr>
                        <p:txBody>
                          <a:bodyPr wrap="none" rtlCol="0">
                            <a:sp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/>
                            </a:pPr>
                            <a:r>
                              <a:rPr lang="en-US" sz="1400" kern="0" dirty="0">
                                <a:solidFill>
                                  <a:schemeClr val="tx1">
                                    <a:lumMod val="40000"/>
                                    <a:lumOff val="60000"/>
                                  </a:schemeClr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MKP-S</a:t>
                            </a:r>
                          </a:p>
                        </p:txBody>
                      </p:sp>
                      <p:sp>
                        <p:nvSpPr>
                          <p:cNvPr id="22" name="TextBox 10">
                            <a:extLst>
                              <a:ext uri="{FF2B5EF4-FFF2-40B4-BE49-F238E27FC236}">
                                <a16:creationId xmlns:a16="http://schemas.microsoft.com/office/drawing/2014/main" id="{D30EE266-CE05-5913-6BD3-CC3B3AA643B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499116" y="2426083"/>
                            <a:ext cx="988579" cy="345603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</p:spPr>
                        <p:txBody>
                          <a:bodyPr wrap="none" rtlCol="0">
                            <a:spAutoFit/>
                          </a:bodyPr>
                          <a:lstStyle>
                            <a:defPPr>
                              <a:defRPr lang="en-US"/>
                            </a:defPPr>
                            <a:lvl1pPr marL="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9144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/>
                            </a:pPr>
                            <a:r>
                              <a:rPr lang="en-US" sz="1400" b="1" kern="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MKP-L</a:t>
                            </a:r>
                          </a:p>
                        </p:txBody>
                      </p:sp>
                    </p:grpSp>
                    <p:sp>
                      <p:nvSpPr>
                        <p:cNvPr id="16" name="TextBox 15">
                          <a:extLst>
                            <a:ext uri="{FF2B5EF4-FFF2-40B4-BE49-F238E27FC236}">
                              <a16:creationId xmlns:a16="http://schemas.microsoft.com/office/drawing/2014/main" id="{E23BBD3A-3E68-5042-FF73-87A9A07B2B4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-2125987" y="3223253"/>
                          <a:ext cx="3783223" cy="39744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1700" b="1" dirty="0">
                              <a:solidFill>
                                <a:schemeClr val="accent2"/>
                              </a:solidFill>
                            </a:rPr>
                            <a:t>Injected</a:t>
                          </a:r>
                          <a:r>
                            <a:rPr lang="en-GB" sz="1700" b="1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en-GB" sz="1700" b="1" dirty="0">
                              <a:solidFill>
                                <a:schemeClr val="tx2"/>
                              </a:solidFill>
                            </a:rPr>
                            <a:t>+</a:t>
                          </a:r>
                          <a:r>
                            <a:rPr lang="en-GB" sz="1700" b="1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en-GB" sz="1700" b="1" dirty="0">
                              <a:solidFill>
                                <a:srgbClr val="FF8315"/>
                              </a:solidFill>
                            </a:rPr>
                            <a:t>circulating</a:t>
                          </a:r>
                          <a:r>
                            <a:rPr lang="en-GB" sz="1700" b="1" dirty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r>
                            <a:rPr lang="en-GB" sz="1700" b="1" dirty="0">
                              <a:solidFill>
                                <a:schemeClr val="tx2"/>
                              </a:solidFill>
                            </a:rPr>
                            <a:t>beam</a:t>
                          </a:r>
                        </a:p>
                      </p:txBody>
                    </p:sp>
                  </p:grpSp>
                  <p:sp>
                    <p:nvSpPr>
                      <p:cNvPr id="10" name="TextBox 9">
                        <a:extLst>
                          <a:ext uri="{FF2B5EF4-FFF2-40B4-BE49-F238E27FC236}">
                            <a16:creationId xmlns:a16="http://schemas.microsoft.com/office/drawing/2014/main" id="{14E6DD78-B4A3-233D-6F14-1E480A1E058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515049" y="3208359"/>
                        <a:ext cx="685877" cy="266414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000"/>
                        </a:schemeClr>
                      </a:solidFill>
                    </p:spPr>
                    <p:txBody>
                      <a:bodyPr wrap="square" tIns="10800" bIns="10800" rtlCol="0">
                        <a:spAutoFit/>
                      </a:bodyPr>
                      <a:lstStyle>
                        <a:defPPr>
                          <a:defRPr lang="en-US"/>
                        </a:defPPr>
                        <a:lvl1pPr algn="ctr">
                          <a:defRPr sz="1400">
                            <a:solidFill>
                              <a:srgbClr val="FF0000"/>
                            </a:solidFill>
                          </a:defRPr>
                        </a:lvl1pPr>
                      </a:lstStyle>
                      <a:p>
                        <a:r>
                          <a:rPr lang="en-GB" dirty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</a:rPr>
                          <a:t>#1</a:t>
                        </a:r>
                      </a:p>
                    </p:txBody>
                  </p:sp>
                  <p:sp>
                    <p:nvSpPr>
                      <p:cNvPr id="11" name="TextBox 10">
                        <a:extLst>
                          <a:ext uri="{FF2B5EF4-FFF2-40B4-BE49-F238E27FC236}">
                            <a16:creationId xmlns:a16="http://schemas.microsoft.com/office/drawing/2014/main" id="{E762A44A-996B-5BD0-36B1-45F5E9D7166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97323" y="3213285"/>
                        <a:ext cx="617223" cy="266414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000"/>
                        </a:schemeClr>
                      </a:solidFill>
                    </p:spPr>
                    <p:txBody>
                      <a:bodyPr wrap="square" tIns="10800" bIns="10800" rtlCol="0">
                        <a:spAutoFit/>
                      </a:bodyPr>
                      <a:lstStyle>
                        <a:defPPr>
                          <a:defRPr lang="en-US"/>
                        </a:defPPr>
                        <a:lvl1pPr algn="ctr">
                          <a:defRPr sz="1400">
                            <a:solidFill>
                              <a:srgbClr val="FF0000"/>
                            </a:solidFill>
                          </a:defRPr>
                        </a:lvl1pPr>
                      </a:lstStyle>
                      <a:p>
                        <a:r>
                          <a:rPr lang="en-GB" dirty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</a:rPr>
                          <a:t>#2</a:t>
                        </a:r>
                      </a:p>
                    </p:txBody>
                  </p:sp>
                  <p:sp>
                    <p:nvSpPr>
                      <p:cNvPr id="12" name="TextBox 11">
                        <a:extLst>
                          <a:ext uri="{FF2B5EF4-FFF2-40B4-BE49-F238E27FC236}">
                            <a16:creationId xmlns:a16="http://schemas.microsoft.com/office/drawing/2014/main" id="{EE731457-7993-CB4A-71E9-8F377CDBC11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30999" y="3184793"/>
                        <a:ext cx="664378" cy="266414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000"/>
                        </a:schemeClr>
                      </a:solidFill>
                    </p:spPr>
                    <p:txBody>
                      <a:bodyPr wrap="square" tIns="10800" bIns="10800" rtlCol="0">
                        <a:spAutoFit/>
                      </a:bodyPr>
                      <a:lstStyle/>
                      <a:p>
                        <a:pPr algn="ctr"/>
                        <a:r>
                          <a:rPr lang="en-GB" sz="1400" dirty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</a:rPr>
                          <a:t>#3</a:t>
                        </a:r>
                      </a:p>
                    </p:txBody>
                  </p:sp>
                  <p:sp>
                    <p:nvSpPr>
                      <p:cNvPr id="13" name="TextBox 12">
                        <a:extLst>
                          <a:ext uri="{FF2B5EF4-FFF2-40B4-BE49-F238E27FC236}">
                            <a16:creationId xmlns:a16="http://schemas.microsoft.com/office/drawing/2014/main" id="{6E1D3909-472C-D853-D383-F5072E153DB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991774" y="2996952"/>
                        <a:ext cx="460067" cy="26641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  <p:txBody>
                      <a:bodyPr wrap="none" tIns="10800" bIns="10800" rtlCol="0">
                        <a:spAutoFit/>
                      </a:bodyPr>
                      <a:lstStyle>
                        <a:defPPr>
                          <a:defRPr lang="en-US"/>
                        </a:defPPr>
                        <a:lvl1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400" b="1" kern="0">
                            <a:solidFill>
                              <a:srgbClr val="0326BD"/>
                            </a:solidFill>
                            <a:latin typeface="Times New Roman" pitchFamily="18" charset="0"/>
                            <a:cs typeface="Times New Roman" pitchFamily="18" charset="0"/>
                          </a:defRPr>
                        </a:lvl1pPr>
                      </a:lstStyle>
                      <a:p>
                        <a:r>
                          <a:rPr lang="en-GB" dirty="0">
                            <a:solidFill>
                              <a:srgbClr val="FF0000"/>
                            </a:solidFill>
                          </a:rPr>
                          <a:t>#4</a:t>
                        </a:r>
                      </a:p>
                    </p:txBody>
                  </p:sp>
                </p:grpSp>
                <p:cxnSp>
                  <p:nvCxnSpPr>
                    <p:cNvPr id="7" name="Straight Connector 6">
                      <a:extLst>
                        <a:ext uri="{FF2B5EF4-FFF2-40B4-BE49-F238E27FC236}">
                          <a16:creationId xmlns:a16="http://schemas.microsoft.com/office/drawing/2014/main" id="{60E1598C-D5A7-9914-0659-5FFBE6A0ACC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267744" y="2737368"/>
                      <a:ext cx="0" cy="235320"/>
                    </a:xfrm>
                    <a:prstGeom prst="line">
                      <a:avLst/>
                    </a:prstGeom>
                    <a:ln w="22225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ys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Straight Connector 7">
                      <a:extLst>
                        <a:ext uri="{FF2B5EF4-FFF2-40B4-BE49-F238E27FC236}">
                          <a16:creationId xmlns:a16="http://schemas.microsoft.com/office/drawing/2014/main" id="{B2450F36-2289-DD05-3291-42713F1EEA2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186000" y="2736000"/>
                      <a:ext cx="0" cy="235320"/>
                    </a:xfrm>
                    <a:prstGeom prst="line">
                      <a:avLst/>
                    </a:prstGeom>
                    <a:ln w="22225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ys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3F2FB271-BE43-F801-BAF3-BF622C93A14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8" cstate="print"/>
                  <a:srcRect r="3933" b="46872"/>
                  <a:stretch/>
                </p:blipFill>
                <p:spPr bwMode="auto">
                  <a:xfrm>
                    <a:off x="280615" y="4722774"/>
                    <a:ext cx="5760616" cy="6278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F547E89F-615E-2DC3-0217-02E19761841C}"/>
                    </a:ext>
                  </a:extLst>
                </p:cNvPr>
                <p:cNvSpPr txBox="1"/>
                <p:nvPr/>
              </p:nvSpPr>
              <p:spPr>
                <a:xfrm>
                  <a:off x="251649" y="2378149"/>
                  <a:ext cx="2994905" cy="3539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700" b="1" dirty="0">
                      <a:solidFill>
                        <a:srgbClr val="FF8315"/>
                      </a:solidFill>
                    </a:rPr>
                    <a:t>Circulating</a:t>
                  </a:r>
                  <a:r>
                    <a:rPr lang="en-GB" sz="1700" b="1" dirty="0">
                      <a:solidFill>
                        <a:srgbClr val="00B050"/>
                      </a:solidFill>
                    </a:rPr>
                    <a:t> </a:t>
                  </a:r>
                  <a:r>
                    <a:rPr lang="en-GB" sz="1700" b="1" dirty="0">
                      <a:solidFill>
                        <a:schemeClr val="tx2"/>
                      </a:solidFill>
                    </a:rPr>
                    <a:t>beam in SPS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68E38482-512D-E3B0-B2B3-AE8F52CFADBD}"/>
                    </a:ext>
                  </a:extLst>
                </p:cNvPr>
                <p:cNvSpPr txBox="1"/>
                <p:nvPr/>
              </p:nvSpPr>
              <p:spPr>
                <a:xfrm>
                  <a:off x="240701" y="1442566"/>
                  <a:ext cx="3665413" cy="3539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700" b="1" dirty="0">
                      <a:solidFill>
                        <a:schemeClr val="accent2"/>
                      </a:solidFill>
                    </a:rPr>
                    <a:t>Injected</a:t>
                  </a:r>
                  <a:r>
                    <a:rPr lang="en-GB" sz="1700" b="1" dirty="0">
                      <a:solidFill>
                        <a:srgbClr val="00B050"/>
                      </a:solidFill>
                    </a:rPr>
                    <a:t> </a:t>
                  </a:r>
                  <a:r>
                    <a:rPr lang="en-GB" sz="1700" b="1" dirty="0">
                      <a:solidFill>
                        <a:schemeClr val="tx2"/>
                      </a:solidFill>
                    </a:rPr>
                    <a:t>beam </a:t>
                  </a:r>
                  <a:r>
                    <a:rPr lang="en-GB" sz="1700" dirty="0">
                      <a:solidFill>
                        <a:schemeClr val="tx2"/>
                      </a:solidFill>
                    </a:rPr>
                    <a:t>coming</a:t>
                  </a:r>
                  <a:r>
                    <a:rPr lang="en-GB" sz="1700" b="1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GB" sz="1700" dirty="0">
                      <a:solidFill>
                        <a:schemeClr val="tx2"/>
                      </a:solidFill>
                    </a:rPr>
                    <a:t>from PS</a:t>
                  </a:r>
                </a:p>
              </p:txBody>
            </p:sp>
          </p:grpSp>
          <p:sp>
            <p:nvSpPr>
              <p:cNvPr id="65" name="Arrow: Down 64">
                <a:extLst>
                  <a:ext uri="{FF2B5EF4-FFF2-40B4-BE49-F238E27FC236}">
                    <a16:creationId xmlns:a16="http://schemas.microsoft.com/office/drawing/2014/main" id="{69D0AECD-FD00-9920-3B40-DD0854BE1B1F}"/>
                  </a:ext>
                </a:extLst>
              </p:cNvPr>
              <p:cNvSpPr/>
              <p:nvPr/>
            </p:nvSpPr>
            <p:spPr>
              <a:xfrm rot="16440000">
                <a:off x="657831" y="1301274"/>
                <a:ext cx="141428" cy="1337600"/>
              </a:xfrm>
              <a:prstGeom prst="downArrow">
                <a:avLst>
                  <a:gd name="adj1" fmla="val 14511"/>
                  <a:gd name="adj2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Arrow: Down 65">
                <a:extLst>
                  <a:ext uri="{FF2B5EF4-FFF2-40B4-BE49-F238E27FC236}">
                    <a16:creationId xmlns:a16="http://schemas.microsoft.com/office/drawing/2014/main" id="{E091CF9C-38A0-9013-AE8A-570AF3BF9FFD}"/>
                  </a:ext>
                </a:extLst>
              </p:cNvPr>
              <p:cNvSpPr/>
              <p:nvPr/>
            </p:nvSpPr>
            <p:spPr>
              <a:xfrm rot="16200000">
                <a:off x="893396" y="1438696"/>
                <a:ext cx="141428" cy="1337600"/>
              </a:xfrm>
              <a:prstGeom prst="downArrow">
                <a:avLst>
                  <a:gd name="adj1" fmla="val 14511"/>
                  <a:gd name="adj2" fmla="val 50000"/>
                </a:avLst>
              </a:prstGeom>
              <a:solidFill>
                <a:srgbClr val="FF83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4" name="Arrow: Down 43">
              <a:extLst>
                <a:ext uri="{FF2B5EF4-FFF2-40B4-BE49-F238E27FC236}">
                  <a16:creationId xmlns:a16="http://schemas.microsoft.com/office/drawing/2014/main" id="{B3C27484-A427-76DC-A1C3-D98ED1F2EC77}"/>
                </a:ext>
              </a:extLst>
            </p:cNvPr>
            <p:cNvSpPr/>
            <p:nvPr/>
          </p:nvSpPr>
          <p:spPr>
            <a:xfrm rot="16200000">
              <a:off x="6764215" y="1427590"/>
              <a:ext cx="141428" cy="1337600"/>
            </a:xfrm>
            <a:prstGeom prst="downArrow">
              <a:avLst>
                <a:gd name="adj1" fmla="val 14511"/>
                <a:gd name="adj2" fmla="val 50000"/>
              </a:avLst>
            </a:prstGeom>
            <a:gradFill>
              <a:gsLst>
                <a:gs pos="44000">
                  <a:schemeClr val="accent2"/>
                </a:gs>
                <a:gs pos="61000">
                  <a:srgbClr val="FF8315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2" name="Left Brace 81">
            <a:extLst>
              <a:ext uri="{FF2B5EF4-FFF2-40B4-BE49-F238E27FC236}">
                <a16:creationId xmlns:a16="http://schemas.microsoft.com/office/drawing/2014/main" id="{6A3DEC50-C7E8-8B84-4E28-031AFACDB0EF}"/>
              </a:ext>
            </a:extLst>
          </p:cNvPr>
          <p:cNvSpPr/>
          <p:nvPr/>
        </p:nvSpPr>
        <p:spPr>
          <a:xfrm rot="5400000">
            <a:off x="8212164" y="3364735"/>
            <a:ext cx="208195" cy="697908"/>
          </a:xfrm>
          <a:prstGeom prst="leftBrace">
            <a:avLst>
              <a:gd name="adj1" fmla="val 51035"/>
              <a:gd name="adj2" fmla="val 50000"/>
            </a:avLst>
          </a:prstGeom>
          <a:ln w="38100">
            <a:solidFill>
              <a:schemeClr val="tx1">
                <a:lumMod val="60000"/>
                <a:lumOff val="40000"/>
              </a:schemeClr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Left Brace 82">
            <a:extLst>
              <a:ext uri="{FF2B5EF4-FFF2-40B4-BE49-F238E27FC236}">
                <a16:creationId xmlns:a16="http://schemas.microsoft.com/office/drawing/2014/main" id="{DFB8B6A4-F21D-117E-107C-36C345C02786}"/>
              </a:ext>
            </a:extLst>
          </p:cNvPr>
          <p:cNvSpPr/>
          <p:nvPr/>
        </p:nvSpPr>
        <p:spPr>
          <a:xfrm rot="5400000">
            <a:off x="9847907" y="2513283"/>
            <a:ext cx="284687" cy="2324322"/>
          </a:xfrm>
          <a:prstGeom prst="leftBrace">
            <a:avLst>
              <a:gd name="adj1" fmla="val 51035"/>
              <a:gd name="adj2" fmla="val 35657"/>
            </a:avLst>
          </a:prstGeom>
          <a:ln w="38100">
            <a:solidFill>
              <a:srgbClr val="FF0000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85969F0-D6CA-2D6D-1C46-6E740E2EA862}"/>
              </a:ext>
            </a:extLst>
          </p:cNvPr>
          <p:cNvCxnSpPr/>
          <p:nvPr/>
        </p:nvCxnSpPr>
        <p:spPr>
          <a:xfrm flipH="1">
            <a:off x="8401137" y="2766343"/>
            <a:ext cx="447380" cy="766757"/>
          </a:xfrm>
          <a:prstGeom prst="straightConnector1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76CA3C8-F49F-43B9-F8F9-C41897375168}"/>
              </a:ext>
            </a:extLst>
          </p:cNvPr>
          <p:cNvCxnSpPr>
            <a:cxnSpLocks/>
          </p:cNvCxnSpPr>
          <p:nvPr/>
        </p:nvCxnSpPr>
        <p:spPr>
          <a:xfrm>
            <a:off x="10268529" y="2574369"/>
            <a:ext cx="57750" cy="8286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apezoid 90">
            <a:extLst>
              <a:ext uri="{FF2B5EF4-FFF2-40B4-BE49-F238E27FC236}">
                <a16:creationId xmlns:a16="http://schemas.microsoft.com/office/drawing/2014/main" id="{706AC76F-3E67-CD09-7DA5-E15540C8DEAF}"/>
              </a:ext>
            </a:extLst>
          </p:cNvPr>
          <p:cNvSpPr/>
          <p:nvPr/>
        </p:nvSpPr>
        <p:spPr>
          <a:xfrm rot="5400000">
            <a:off x="8698430" y="3987038"/>
            <a:ext cx="586519" cy="327201"/>
          </a:xfrm>
          <a:prstGeom prst="trapezoid">
            <a:avLst>
              <a:gd name="adj" fmla="val 9614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Trapezoid 91">
            <a:extLst>
              <a:ext uri="{FF2B5EF4-FFF2-40B4-BE49-F238E27FC236}">
                <a16:creationId xmlns:a16="http://schemas.microsoft.com/office/drawing/2014/main" id="{DC36E2A1-35C2-CC41-E151-DA6EEE3D633A}"/>
              </a:ext>
            </a:extLst>
          </p:cNvPr>
          <p:cNvSpPr/>
          <p:nvPr/>
        </p:nvSpPr>
        <p:spPr>
          <a:xfrm rot="5400000">
            <a:off x="9119493" y="4018228"/>
            <a:ext cx="666042" cy="327201"/>
          </a:xfrm>
          <a:prstGeom prst="trapezoid">
            <a:avLst>
              <a:gd name="adj" fmla="val 9614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Trapezoid 92">
            <a:extLst>
              <a:ext uri="{FF2B5EF4-FFF2-40B4-BE49-F238E27FC236}">
                <a16:creationId xmlns:a16="http://schemas.microsoft.com/office/drawing/2014/main" id="{FA8CAC3D-B2DF-3648-90C8-F23AAF8FADE9}"/>
              </a:ext>
            </a:extLst>
          </p:cNvPr>
          <p:cNvSpPr/>
          <p:nvPr/>
        </p:nvSpPr>
        <p:spPr>
          <a:xfrm rot="5400000">
            <a:off x="9538853" y="4077989"/>
            <a:ext cx="756076" cy="327201"/>
          </a:xfrm>
          <a:prstGeom prst="trapezoid">
            <a:avLst>
              <a:gd name="adj" fmla="val 9614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Trapezoid 93">
            <a:extLst>
              <a:ext uri="{FF2B5EF4-FFF2-40B4-BE49-F238E27FC236}">
                <a16:creationId xmlns:a16="http://schemas.microsoft.com/office/drawing/2014/main" id="{3D4756B7-F7BC-0E31-152E-D8E594EA89A3}"/>
              </a:ext>
            </a:extLst>
          </p:cNvPr>
          <p:cNvSpPr/>
          <p:nvPr/>
        </p:nvSpPr>
        <p:spPr>
          <a:xfrm rot="5400000">
            <a:off x="10011667" y="4178001"/>
            <a:ext cx="956100" cy="327203"/>
          </a:xfrm>
          <a:prstGeom prst="trapezoid">
            <a:avLst>
              <a:gd name="adj" fmla="val 9614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3B1A116-6E83-C09D-5BB6-97CE65D7EF77}"/>
              </a:ext>
            </a:extLst>
          </p:cNvPr>
          <p:cNvSpPr txBox="1"/>
          <p:nvPr/>
        </p:nvSpPr>
        <p:spPr>
          <a:xfrm>
            <a:off x="7480606" y="4956994"/>
            <a:ext cx="25558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There are 4 magnet modules in the tank, of </a:t>
            </a:r>
            <a:r>
              <a:rPr lang="en-GB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∼</a:t>
            </a:r>
            <a:r>
              <a:rPr lang="en-GB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0.7m long each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C959DD-7143-809E-8AC8-BEDCC2C3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C34F-079E-46C0-8AAB-48FDCCC1269B}" type="slidenum">
              <a:rPr lang="en-GB" smtClean="0"/>
              <a:t>2</a:t>
            </a:fld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7236D6-D18B-22C0-4554-4C4B78B92FE7}"/>
              </a:ext>
            </a:extLst>
          </p:cNvPr>
          <p:cNvSpPr/>
          <p:nvPr/>
        </p:nvSpPr>
        <p:spPr>
          <a:xfrm>
            <a:off x="2521811" y="4514850"/>
            <a:ext cx="107577" cy="17032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AF97D81F-2FC3-5742-A1C2-5681F7AD354E}"/>
              </a:ext>
            </a:extLst>
          </p:cNvPr>
          <p:cNvSpPr/>
          <p:nvPr/>
        </p:nvSpPr>
        <p:spPr>
          <a:xfrm>
            <a:off x="-1046125" y="3675444"/>
            <a:ext cx="3633179" cy="2043955"/>
          </a:xfrm>
          <a:prstGeom prst="arc">
            <a:avLst>
              <a:gd name="adj1" fmla="val 16200000"/>
              <a:gd name="adj2" fmla="val 21160133"/>
            </a:avLst>
          </a:prstGeom>
          <a:ln w="571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DFA34-65D6-64D9-4B4B-4DC92F34A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59192-77A1-46E5-F6D6-4DD3E7A9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7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EC2983-EB9E-46EE-B322-1D9505092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impedance MKP-L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460C12-DB83-B7FE-F2C0-FCC907B775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22" b="67034"/>
          <a:stretch>
            <a:fillRect/>
          </a:stretch>
        </p:blipFill>
        <p:spPr bwMode="auto">
          <a:xfrm>
            <a:off x="618074" y="3152893"/>
            <a:ext cx="8274446" cy="157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46E0076-AB33-69D0-B081-5CF52DDC0BC7}"/>
              </a:ext>
            </a:extLst>
          </p:cNvPr>
          <p:cNvSpPr/>
          <p:nvPr/>
        </p:nvSpPr>
        <p:spPr>
          <a:xfrm>
            <a:off x="1092140" y="5045070"/>
            <a:ext cx="1895475" cy="90169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Low impedance MKP-L installed 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44C61FF-7733-185D-181D-81E73F95A139}"/>
              </a:ext>
            </a:extLst>
          </p:cNvPr>
          <p:cNvSpPr/>
          <p:nvPr/>
        </p:nvSpPr>
        <p:spPr>
          <a:xfrm rot="18279729">
            <a:off x="2868513" y="4672742"/>
            <a:ext cx="581025" cy="35560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9B2325-0A69-03D0-8AE0-D008FB6ACD22}"/>
              </a:ext>
            </a:extLst>
          </p:cNvPr>
          <p:cNvSpPr txBox="1">
            <a:spLocks/>
          </p:cNvSpPr>
          <p:nvPr/>
        </p:nvSpPr>
        <p:spPr>
          <a:xfrm>
            <a:off x="336916" y="1058402"/>
            <a:ext cx="6527378" cy="26558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A </a:t>
            </a:r>
            <a:r>
              <a:rPr lang="en-GB" sz="1600" dirty="0"/>
              <a:t>low impedance MKP-L </a:t>
            </a:r>
            <a:r>
              <a:rPr lang="en-GB" sz="1600" b="0" dirty="0"/>
              <a:t>was built and </a:t>
            </a:r>
            <a:r>
              <a:rPr lang="en-GB" sz="1600" dirty="0"/>
              <a:t>installed</a:t>
            </a:r>
            <a:r>
              <a:rPr lang="en-GB" sz="1600" b="0" dirty="0"/>
              <a:t> in the </a:t>
            </a:r>
            <a:r>
              <a:rPr lang="en-GB" sz="1600" dirty="0"/>
              <a:t>SPS</a:t>
            </a:r>
            <a:r>
              <a:rPr lang="en-GB" sz="1600" b="0" dirty="0"/>
              <a:t> in December </a:t>
            </a:r>
            <a:r>
              <a:rPr lang="en-GB" sz="1600" dirty="0"/>
              <a:t>2022</a:t>
            </a:r>
            <a:r>
              <a:rPr lang="en-GB" sz="1600" b="0" dirty="0"/>
              <a:t>, and is working successfully since then, showing significant less 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The low impedance MKP-L includes a ceramic </a:t>
            </a:r>
            <a:r>
              <a:rPr lang="en-GB" sz="1600" dirty="0"/>
              <a:t>beam</a:t>
            </a:r>
            <a:r>
              <a:rPr lang="en-GB" sz="1600" b="0" dirty="0"/>
              <a:t> </a:t>
            </a:r>
            <a:r>
              <a:rPr lang="en-GB" sz="1600" dirty="0"/>
              <a:t>screen</a:t>
            </a:r>
            <a:r>
              <a:rPr lang="en-GB" sz="1600" b="0" dirty="0"/>
              <a:t> with </a:t>
            </a:r>
            <a:r>
              <a:rPr lang="en-GB" sz="1600" dirty="0"/>
              <a:t>conductive fingers </a:t>
            </a:r>
            <a:r>
              <a:rPr lang="en-GB" sz="1600" b="0" dirty="0"/>
              <a:t>to carry the image current of the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0" dirty="0"/>
              <a:t>Other </a:t>
            </a:r>
            <a:r>
              <a:rPr lang="en-GB" sz="1400" dirty="0"/>
              <a:t>minor modifications </a:t>
            </a:r>
            <a:r>
              <a:rPr lang="en-GB" sz="1400" b="0" dirty="0"/>
              <a:t>were done to </a:t>
            </a:r>
            <a:r>
              <a:rPr lang="en-GB" sz="1400" dirty="0"/>
              <a:t>improve</a:t>
            </a:r>
            <a:r>
              <a:rPr lang="en-GB" sz="1400" b="0" dirty="0"/>
              <a:t> HV performance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E3E8FDC-FCE1-62B3-8602-5BED7D430DF4}"/>
              </a:ext>
            </a:extLst>
          </p:cNvPr>
          <p:cNvGrpSpPr/>
          <p:nvPr/>
        </p:nvGrpSpPr>
        <p:grpSpPr>
          <a:xfrm>
            <a:off x="6981825" y="373593"/>
            <a:ext cx="5239802" cy="2629716"/>
            <a:chOff x="2183606" y="10166433"/>
            <a:chExt cx="12298318" cy="617219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507A1C7-D413-9889-C633-DEAF61D8ADB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83606" y="10166433"/>
              <a:ext cx="12298318" cy="6172198"/>
              <a:chOff x="5198138" y="3075411"/>
              <a:chExt cx="6435740" cy="3229926"/>
            </a:xfrm>
          </p:grpSpPr>
          <p:pic>
            <p:nvPicPr>
              <p:cNvPr id="21" name="Picture 3">
                <a:extLst>
                  <a:ext uri="{FF2B5EF4-FFF2-40B4-BE49-F238E27FC236}">
                    <a16:creationId xmlns:a16="http://schemas.microsoft.com/office/drawing/2014/main" id="{CF0F52F6-2BE4-7931-04DD-7D8875FFA1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16" t="25490" r="1780" b="17405"/>
              <a:stretch/>
            </p:blipFill>
            <p:spPr bwMode="auto">
              <a:xfrm>
                <a:off x="5198138" y="3075411"/>
                <a:ext cx="5753888" cy="3229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7F86771-0A20-EE3F-473D-193E91FE99A8}"/>
                  </a:ext>
                </a:extLst>
              </p:cNvPr>
              <p:cNvSpPr txBox="1"/>
              <p:nvPr/>
            </p:nvSpPr>
            <p:spPr>
              <a:xfrm>
                <a:off x="10896290" y="3645765"/>
                <a:ext cx="737588" cy="302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srgbClr val="2CA02C"/>
                    </a:solidFill>
                    <a:latin typeface="+mj-lt"/>
                    <a:cs typeface="Times New Roman" panose="02020603050405020304" pitchFamily="18" charset="0"/>
                  </a:rPr>
                  <a:t>Beam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B622585F-CEB2-4688-1C2B-4D860F7AB6BE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0539379" y="3987467"/>
                <a:ext cx="526773" cy="123141"/>
              </a:xfrm>
              <a:prstGeom prst="straightConnector1">
                <a:avLst/>
              </a:prstGeom>
              <a:ln w="41275">
                <a:solidFill>
                  <a:srgbClr val="2CA02C"/>
                </a:solidFill>
                <a:prstDash val="sysDot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421991-AB57-2A0B-C5DD-931588729758}"/>
                </a:ext>
              </a:extLst>
            </p:cNvPr>
            <p:cNvSpPr/>
            <p:nvPr/>
          </p:nvSpPr>
          <p:spPr>
            <a:xfrm>
              <a:off x="5322157" y="14701289"/>
              <a:ext cx="7965832" cy="65874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Alumina chamber (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effectLst>
                    <a:glow rad="228600">
                      <a:schemeClr val="bg2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grey</a:t>
              </a:r>
              <a:r>
                <a:rPr lang="en-US" sz="105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), coated with Cr</a:t>
              </a:r>
              <a:r>
                <a:rPr lang="en-US" sz="1050" baseline="-2500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2</a:t>
              </a:r>
              <a:r>
                <a:rPr lang="en-US" sz="105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O</a:t>
              </a:r>
              <a:r>
                <a:rPr lang="en-US" sz="1050" baseline="-2500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3</a:t>
              </a:r>
              <a:endParaRPr lang="en-GB" sz="1050" baseline="-250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3481CBF-776F-2CA1-CA87-7AADE1B70054}"/>
                </a:ext>
              </a:extLst>
            </p:cNvPr>
            <p:cNvSpPr/>
            <p:nvPr/>
          </p:nvSpPr>
          <p:spPr>
            <a:xfrm>
              <a:off x="10495436" y="13776223"/>
              <a:ext cx="3738103" cy="5943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Silver fingers (</a:t>
              </a:r>
              <a:r>
                <a:rPr lang="en-US" sz="1050" b="1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dark</a:t>
              </a:r>
              <a:r>
                <a:rPr lang="en-US" sz="1050" dirty="0">
                  <a:solidFill>
                    <a:schemeClr val="tx2"/>
                  </a:solidFill>
                  <a:latin typeface="+mj-lt"/>
                  <a:cs typeface="Times New Roman" panose="02020603050405020304" pitchFamily="18" charset="0"/>
                </a:rPr>
                <a:t>)</a:t>
              </a:r>
              <a:endParaRPr lang="en-GB" sz="105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C9FA133-63BD-1FC5-2FFD-2D1EA120AF4A}"/>
              </a:ext>
            </a:extLst>
          </p:cNvPr>
          <p:cNvCxnSpPr>
            <a:cxnSpLocks/>
          </p:cNvCxnSpPr>
          <p:nvPr/>
        </p:nvCxnSpPr>
        <p:spPr>
          <a:xfrm flipH="1" flipV="1">
            <a:off x="10524793" y="1588806"/>
            <a:ext cx="940018" cy="322768"/>
          </a:xfrm>
          <a:prstGeom prst="line">
            <a:avLst/>
          </a:prstGeom>
          <a:ln w="38100">
            <a:solidFill>
              <a:schemeClr val="tx2"/>
            </a:solidFill>
            <a:headEnd type="none" w="med" len="med"/>
            <a:tailEnd type="arrow" w="med" len="med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DA871FE-74C7-ADC1-53A5-940A3194AF6A}"/>
              </a:ext>
            </a:extLst>
          </p:cNvPr>
          <p:cNvCxnSpPr>
            <a:cxnSpLocks/>
          </p:cNvCxnSpPr>
          <p:nvPr/>
        </p:nvCxnSpPr>
        <p:spPr>
          <a:xfrm flipH="1" flipV="1">
            <a:off x="8881018" y="1998734"/>
            <a:ext cx="443135" cy="271784"/>
          </a:xfrm>
          <a:prstGeom prst="line">
            <a:avLst/>
          </a:prstGeom>
          <a:ln w="38100">
            <a:solidFill>
              <a:schemeClr val="tx2"/>
            </a:solidFill>
            <a:headEnd type="none" w="med" len="med"/>
            <a:tailEnd type="arrow" w="med" len="med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D0E333E-94CB-C2AB-A893-05ED6FBE1584}"/>
              </a:ext>
            </a:extLst>
          </p:cNvPr>
          <p:cNvSpPr/>
          <p:nvPr/>
        </p:nvSpPr>
        <p:spPr>
          <a:xfrm>
            <a:off x="3390900" y="5099747"/>
            <a:ext cx="1531737" cy="9016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Old MKP-L taken out 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2BD512A0-01BE-C8C7-7F6C-79D5F558C757}"/>
              </a:ext>
            </a:extLst>
          </p:cNvPr>
          <p:cNvSpPr/>
          <p:nvPr/>
        </p:nvSpPr>
        <p:spPr>
          <a:xfrm rot="3021532">
            <a:off x="3362708" y="4687633"/>
            <a:ext cx="581025" cy="35560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E35BD0F-0ADE-2ECD-FBEF-2833CCCDC577}"/>
              </a:ext>
            </a:extLst>
          </p:cNvPr>
          <p:cNvCxnSpPr>
            <a:cxnSpLocks/>
          </p:cNvCxnSpPr>
          <p:nvPr/>
        </p:nvCxnSpPr>
        <p:spPr>
          <a:xfrm>
            <a:off x="6916316" y="4563459"/>
            <a:ext cx="0" cy="169446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298BEAC5-6A41-A296-32D2-C7B85CE3DEBB}"/>
              </a:ext>
            </a:extLst>
          </p:cNvPr>
          <p:cNvSpPr/>
          <p:nvPr/>
        </p:nvSpPr>
        <p:spPr>
          <a:xfrm>
            <a:off x="5148262" y="5107514"/>
            <a:ext cx="1895475" cy="90169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Refurbished to low impedance, will be the spare MKP-L</a:t>
            </a:r>
          </a:p>
        </p:txBody>
      </p:sp>
      <p:sp>
        <p:nvSpPr>
          <p:cNvPr id="32" name="Arrow: Striped Right 31">
            <a:extLst>
              <a:ext uri="{FF2B5EF4-FFF2-40B4-BE49-F238E27FC236}">
                <a16:creationId xmlns:a16="http://schemas.microsoft.com/office/drawing/2014/main" id="{E67205EF-5A9A-199E-C0F0-4951777E1DDF}"/>
              </a:ext>
            </a:extLst>
          </p:cNvPr>
          <p:cNvSpPr/>
          <p:nvPr/>
        </p:nvSpPr>
        <p:spPr>
          <a:xfrm>
            <a:off x="4762499" y="5249331"/>
            <a:ext cx="538459" cy="618063"/>
          </a:xfrm>
          <a:prstGeom prst="stripedRightArrow">
            <a:avLst>
              <a:gd name="adj1" fmla="val 50000"/>
              <a:gd name="adj2" fmla="val 46918"/>
            </a:avLst>
          </a:prstGeom>
          <a:gradFill flip="none" rotWithShape="1">
            <a:gsLst>
              <a:gs pos="100000">
                <a:srgbClr val="00B050"/>
              </a:gs>
              <a:gs pos="0">
                <a:schemeClr val="accent3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4F84828-8067-0067-760B-8DDA578DAA76}"/>
              </a:ext>
            </a:extLst>
          </p:cNvPr>
          <p:cNvSpPr txBox="1"/>
          <p:nvPr/>
        </p:nvSpPr>
        <p:spPr>
          <a:xfrm>
            <a:off x="7562852" y="4865433"/>
            <a:ext cx="442912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The spare MKP-L is being finished, and its beam coupling impedance has been validated</a:t>
            </a:r>
            <a:endParaRPr lang="en-GB" sz="2400" b="0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03CFECB-6652-2E18-D320-A111DBFA7B82}"/>
              </a:ext>
            </a:extLst>
          </p:cNvPr>
          <p:cNvSpPr/>
          <p:nvPr/>
        </p:nvSpPr>
        <p:spPr>
          <a:xfrm>
            <a:off x="6172200" y="4847612"/>
            <a:ext cx="1400175" cy="248264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0175" h="248264">
                <a:moveTo>
                  <a:pt x="1400175" y="162539"/>
                </a:moveTo>
                <a:cubicBezTo>
                  <a:pt x="790575" y="63320"/>
                  <a:pt x="57150" y="-188298"/>
                  <a:pt x="0" y="24826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9138FB-811F-A4D9-6DED-1A620C34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98E4DDB-33D7-5519-2205-520EBBAF0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16B906-9723-443D-B0AB-E1BDA6B74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81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81AFA3-611C-AE31-322F-E1028F7F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Stretched wire through the magnet aperture, terminated with 315 </a:t>
            </a:r>
            <a:r>
              <a:rPr lang="el-GR" dirty="0"/>
              <a:t>Ω</a:t>
            </a:r>
            <a:r>
              <a:rPr lang="en-GB" dirty="0"/>
              <a:t> resistors</a:t>
            </a:r>
          </a:p>
          <a:p>
            <a:r>
              <a:rPr lang="en-GB" u="sng" dirty="0"/>
              <a:t>Measurement 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On two modules, before inserting beam chamber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0" dirty="0"/>
              <a:t>Longitudinal impedance</a:t>
            </a:r>
            <a:endParaRPr lang="en-GB" sz="1600" b="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On each of the four modules, with the new beam chamber: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0" dirty="0"/>
              <a:t>Longitudinal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On the full assembly, with the four modules inside the tank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0" dirty="0"/>
              <a:t>Longitudinal impedance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0" dirty="0"/>
              <a:t>Transverse impedance (displaced single wire)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DE7E58-8C90-0C32-368C-7DB09B0C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5293"/>
            <a:ext cx="11376025" cy="914041"/>
          </a:xfrm>
        </p:spPr>
        <p:txBody>
          <a:bodyPr/>
          <a:lstStyle/>
          <a:p>
            <a:r>
              <a:rPr lang="en-GB" dirty="0"/>
              <a:t>Impedance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ADD6F-D353-4740-9861-2175892C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88CD0-128F-D498-E88D-1DED362D5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CAFC6-094C-7C43-9716-DB4849B1A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00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6AADD4-B8B1-E90D-31EA-398AEB7D7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impedance </a:t>
            </a:r>
            <a:r>
              <a:rPr lang="en-GB" u="sng" dirty="0"/>
              <a:t>without</a:t>
            </a:r>
            <a:r>
              <a:rPr lang="en-GB" dirty="0"/>
              <a:t> chamber</a:t>
            </a:r>
            <a:br>
              <a:rPr lang="en-GB" dirty="0"/>
            </a:br>
            <a:r>
              <a:rPr lang="en-GB" sz="2800" dirty="0">
                <a:solidFill>
                  <a:schemeClr val="tx2"/>
                </a:solidFill>
              </a:rPr>
              <a:t>Modules installed in 2022 vs present spare </a:t>
            </a:r>
            <a:r>
              <a:rPr lang="en-GB" sz="2000" dirty="0">
                <a:solidFill>
                  <a:schemeClr val="tx2"/>
                </a:solidFill>
              </a:rPr>
              <a:t>(before and after refurbishing)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B3FFD099-CD4E-2AAE-DE52-895E7012B7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8058" y="1439335"/>
            <a:ext cx="8717542" cy="468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D4A759-38DD-C0A3-E00E-2577AC738238}"/>
              </a:ext>
            </a:extLst>
          </p:cNvPr>
          <p:cNvSpPr txBox="1"/>
          <p:nvPr/>
        </p:nvSpPr>
        <p:spPr>
          <a:xfrm>
            <a:off x="8078873" y="1909192"/>
            <a:ext cx="3962819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F9ED5"/>
                </a:solidFill>
                <a:effectLst/>
                <a:latin typeface="Aptos" panose="020B0004020202020204" pitchFamily="34" charset="0"/>
              </a:rPr>
              <a:t>Old MKP-L module, as it came out from the machine in 2022 (when low-imp MKP-L was installed) (measured on the 10 March 2025)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E97132"/>
                </a:solidFill>
                <a:effectLst/>
                <a:latin typeface="Aptos" panose="020B0004020202020204" pitchFamily="34" charset="0"/>
              </a:rPr>
              <a:t>New module 4, for spare MKP-L, without chamber (measured on the 12 march 2025 )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4EA72E"/>
                </a:solidFill>
                <a:effectLst/>
                <a:latin typeface="Aptos" panose="020B0004020202020204" pitchFamily="34" charset="0"/>
              </a:rPr>
              <a:t>New module 1, for spare MKP-L, without chamber (</a:t>
            </a:r>
            <a:r>
              <a:rPr lang="en-GB" sz="1200" b="0" i="0" dirty="0" err="1">
                <a:solidFill>
                  <a:srgbClr val="4EA72E"/>
                </a:solidFill>
                <a:effectLst/>
                <a:latin typeface="Aptos" panose="020B0004020202020204" pitchFamily="34" charset="0"/>
              </a:rPr>
              <a:t>meas</a:t>
            </a:r>
            <a:r>
              <a:rPr lang="en-GB" sz="1200" b="0" i="0" dirty="0">
                <a:solidFill>
                  <a:srgbClr val="4EA72E"/>
                </a:solidFill>
                <a:effectLst/>
                <a:latin typeface="Aptos" panose="020B0004020202020204" pitchFamily="34" charset="0"/>
              </a:rPr>
              <a:t> on the 14</a:t>
            </a:r>
            <a:r>
              <a:rPr lang="en-GB" sz="1200" b="0" i="0" baseline="30000" dirty="0">
                <a:solidFill>
                  <a:srgbClr val="4EA72E"/>
                </a:solidFill>
                <a:effectLst/>
                <a:latin typeface="Aptos" panose="020B0004020202020204" pitchFamily="34" charset="0"/>
              </a:rPr>
              <a:t>th</a:t>
            </a:r>
            <a:r>
              <a:rPr lang="en-GB" sz="1200" b="0" i="0" dirty="0">
                <a:solidFill>
                  <a:srgbClr val="4EA72E"/>
                </a:solidFill>
                <a:effectLst/>
                <a:latin typeface="Aptos" panose="020B0004020202020204" pitchFamily="34" charset="0"/>
              </a:rPr>
              <a:t> march 2025)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Module 1 of the low imp. MKP-L (now installed in the SPS), w/o the chamber, (measured on august 2022)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4E217-76C5-47D0-6A68-12FBA9784B7A}"/>
              </a:ext>
            </a:extLst>
          </p:cNvPr>
          <p:cNvSpPr txBox="1"/>
          <p:nvPr/>
        </p:nvSpPr>
        <p:spPr>
          <a:xfrm>
            <a:off x="5282781" y="1921181"/>
            <a:ext cx="25523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Does not include other design modifications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4D37DE-86E4-0D73-BD93-72F77CC614EB}"/>
              </a:ext>
            </a:extLst>
          </p:cNvPr>
          <p:cNvCxnSpPr>
            <a:cxnSpLocks/>
          </p:cNvCxnSpPr>
          <p:nvPr/>
        </p:nvCxnSpPr>
        <p:spPr>
          <a:xfrm>
            <a:off x="7637150" y="2229087"/>
            <a:ext cx="396000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3F26BE0-7119-952C-E2CB-F92DCC12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78986B8-1648-D40A-AB33-45D033E52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1F4F496-515A-524F-4F72-707FBC79E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034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121548-FA30-F1FB-E1D7-CDF5E2D2A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291"/>
          <a:stretch>
            <a:fillRect/>
          </a:stretch>
        </p:blipFill>
        <p:spPr>
          <a:xfrm>
            <a:off x="0" y="1487933"/>
            <a:ext cx="7582862" cy="41306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0B4009-3AEE-AA68-DAE4-5AB250A31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impedance </a:t>
            </a:r>
            <a:br>
              <a:rPr lang="en-GB" dirty="0"/>
            </a:br>
            <a:r>
              <a:rPr lang="en-GB" dirty="0"/>
              <a:t>with vs without chamber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BB4981-2723-8A79-1A2B-CA41C6E69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0300" y="2956370"/>
            <a:ext cx="4711700" cy="2526273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D574BE-F945-B7B6-0012-297A6DDE44AA}"/>
              </a:ext>
            </a:extLst>
          </p:cNvPr>
          <p:cNvSpPr/>
          <p:nvPr/>
        </p:nvSpPr>
        <p:spPr>
          <a:xfrm>
            <a:off x="1168400" y="5467353"/>
            <a:ext cx="7890122" cy="581136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  <a:gd name="connsiteX0" fmla="*/ 50578 w 4487475"/>
              <a:gd name="connsiteY0" fmla="*/ 512291 h 512291"/>
              <a:gd name="connsiteX1" fmla="*/ 4486999 w 4487475"/>
              <a:gd name="connsiteY1" fmla="*/ 140816 h 512291"/>
              <a:gd name="connsiteX0" fmla="*/ 188376 w 4625217"/>
              <a:gd name="connsiteY0" fmla="*/ 573201 h 573201"/>
              <a:gd name="connsiteX1" fmla="*/ 4624797 w 4625217"/>
              <a:gd name="connsiteY1" fmla="*/ 201726 h 573201"/>
              <a:gd name="connsiteX0" fmla="*/ 70 w 4437029"/>
              <a:gd name="connsiteY0" fmla="*/ 466172 h 558697"/>
              <a:gd name="connsiteX1" fmla="*/ 4436491 w 4437029"/>
              <a:gd name="connsiteY1" fmla="*/ 94697 h 558697"/>
              <a:gd name="connsiteX0" fmla="*/ 43 w 7323116"/>
              <a:gd name="connsiteY0" fmla="*/ 0 h 304386"/>
              <a:gd name="connsiteX1" fmla="*/ 7322787 w 7323116"/>
              <a:gd name="connsiteY1" fmla="*/ 304386 h 304386"/>
              <a:gd name="connsiteX0" fmla="*/ 46 w 7322790"/>
              <a:gd name="connsiteY0" fmla="*/ 0 h 632632"/>
              <a:gd name="connsiteX1" fmla="*/ 7322790 w 7322790"/>
              <a:gd name="connsiteY1" fmla="*/ 304386 h 632632"/>
              <a:gd name="connsiteX0" fmla="*/ 46 w 7322790"/>
              <a:gd name="connsiteY0" fmla="*/ 0 h 581136"/>
              <a:gd name="connsiteX1" fmla="*/ 7322790 w 7322790"/>
              <a:gd name="connsiteY1" fmla="*/ 232824 h 5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22790" h="581136">
                <a:moveTo>
                  <a:pt x="46" y="0"/>
                </a:moveTo>
                <a:cubicBezTo>
                  <a:pt x="-20481" y="430980"/>
                  <a:pt x="6815397" y="933299"/>
                  <a:pt x="7322790" y="23282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770C7-1AEF-89B9-F494-1A8A5AF19BCF}"/>
              </a:ext>
            </a:extLst>
          </p:cNvPr>
          <p:cNvSpPr txBox="1"/>
          <p:nvPr/>
        </p:nvSpPr>
        <p:spPr>
          <a:xfrm>
            <a:off x="8115082" y="1343077"/>
            <a:ext cx="38340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Zoom at low frequencies</a:t>
            </a:r>
            <a:r>
              <a:rPr lang="en-GB" sz="1800" dirty="0">
                <a:solidFill>
                  <a:schemeClr val="tx2"/>
                </a:solidFill>
              </a:rPr>
              <a:t>: the </a:t>
            </a:r>
            <a:r>
              <a:rPr lang="en-GB" sz="1800" dirty="0">
                <a:solidFill>
                  <a:schemeClr val="accent3"/>
                </a:solidFill>
              </a:rPr>
              <a:t>conductive fingers of the chamber </a:t>
            </a:r>
            <a:r>
              <a:rPr lang="en-GB" sz="1800" dirty="0">
                <a:solidFill>
                  <a:schemeClr val="tx2"/>
                </a:solidFill>
              </a:rPr>
              <a:t>create a resonance, that must be kept away from </a:t>
            </a:r>
            <a:r>
              <a:rPr lang="en-GB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40MHz (beam harmonic)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306732-CD6C-1A87-4CA5-841457705C91}"/>
              </a:ext>
            </a:extLst>
          </p:cNvPr>
          <p:cNvCxnSpPr/>
          <p:nvPr/>
        </p:nvCxnSpPr>
        <p:spPr>
          <a:xfrm flipV="1">
            <a:off x="9544050" y="3295650"/>
            <a:ext cx="0" cy="190800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83A3B36-B9F7-288C-F758-CB55BF825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E7B55DE-EE51-4AC5-FF09-9E6AD2B9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52D6060-719A-6FA2-34D4-42707B80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55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3DB1B-02A0-0E2F-30FA-16AC4D9A3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DA63E9-12EB-852C-F9A1-659266B57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012" y="3299791"/>
            <a:ext cx="3754776" cy="22650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68DF5C-0849-31A5-F4D8-658E83594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impedance </a:t>
            </a:r>
            <a:r>
              <a:rPr lang="en-GB" u="sng" dirty="0"/>
              <a:t>with</a:t>
            </a:r>
            <a:r>
              <a:rPr lang="en-GB" dirty="0"/>
              <a:t> chamber</a:t>
            </a:r>
            <a:br>
              <a:rPr lang="en-GB" dirty="0"/>
            </a:br>
            <a:r>
              <a:rPr lang="en-GB" sz="2800" dirty="0">
                <a:solidFill>
                  <a:schemeClr val="tx2"/>
                </a:solidFill>
              </a:rPr>
              <a:t>Comparison of each module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7D80147C-532C-97FE-DEBB-83008A5765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8058" y="1439335"/>
            <a:ext cx="7963453" cy="428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EE42A3C-C9D8-8C0A-8FB8-72D0FD8A6408}"/>
              </a:ext>
            </a:extLst>
          </p:cNvPr>
          <p:cNvSpPr/>
          <p:nvPr/>
        </p:nvSpPr>
        <p:spPr>
          <a:xfrm>
            <a:off x="1735732" y="5467353"/>
            <a:ext cx="7322790" cy="581136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  <a:gd name="connsiteX0" fmla="*/ 50578 w 4487475"/>
              <a:gd name="connsiteY0" fmla="*/ 512291 h 512291"/>
              <a:gd name="connsiteX1" fmla="*/ 4486999 w 4487475"/>
              <a:gd name="connsiteY1" fmla="*/ 140816 h 512291"/>
              <a:gd name="connsiteX0" fmla="*/ 188376 w 4625217"/>
              <a:gd name="connsiteY0" fmla="*/ 573201 h 573201"/>
              <a:gd name="connsiteX1" fmla="*/ 4624797 w 4625217"/>
              <a:gd name="connsiteY1" fmla="*/ 201726 h 573201"/>
              <a:gd name="connsiteX0" fmla="*/ 70 w 4437029"/>
              <a:gd name="connsiteY0" fmla="*/ 466172 h 558697"/>
              <a:gd name="connsiteX1" fmla="*/ 4436491 w 4437029"/>
              <a:gd name="connsiteY1" fmla="*/ 94697 h 558697"/>
              <a:gd name="connsiteX0" fmla="*/ 43 w 7323116"/>
              <a:gd name="connsiteY0" fmla="*/ 0 h 304386"/>
              <a:gd name="connsiteX1" fmla="*/ 7322787 w 7323116"/>
              <a:gd name="connsiteY1" fmla="*/ 304386 h 304386"/>
              <a:gd name="connsiteX0" fmla="*/ 46 w 7322790"/>
              <a:gd name="connsiteY0" fmla="*/ 0 h 632632"/>
              <a:gd name="connsiteX1" fmla="*/ 7322790 w 7322790"/>
              <a:gd name="connsiteY1" fmla="*/ 304386 h 632632"/>
              <a:gd name="connsiteX0" fmla="*/ 46 w 7322790"/>
              <a:gd name="connsiteY0" fmla="*/ 0 h 581136"/>
              <a:gd name="connsiteX1" fmla="*/ 7322790 w 7322790"/>
              <a:gd name="connsiteY1" fmla="*/ 232824 h 5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22790" h="581136">
                <a:moveTo>
                  <a:pt x="46" y="0"/>
                </a:moveTo>
                <a:cubicBezTo>
                  <a:pt x="-20481" y="430980"/>
                  <a:pt x="6815397" y="933299"/>
                  <a:pt x="7322790" y="23282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D54DB-4EE8-905F-1858-B25B0930A2B9}"/>
              </a:ext>
            </a:extLst>
          </p:cNvPr>
          <p:cNvSpPr txBox="1"/>
          <p:nvPr/>
        </p:nvSpPr>
        <p:spPr>
          <a:xfrm>
            <a:off x="9043728" y="1817603"/>
            <a:ext cx="23933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Zoom at first resonance: far enough from 40MHz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D3AFF-6345-F27C-EA73-D17F525AD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85FCE-9089-E271-43AE-53D43E2F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606DA4-06C5-A2AA-2678-9CC61B28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914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007CE-A709-F323-4E3C-987A7275B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931FE-14B9-472A-75CA-366CDD7CC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impedance </a:t>
            </a:r>
            <a:r>
              <a:rPr lang="en-GB" u="sng" dirty="0"/>
              <a:t>with</a:t>
            </a:r>
            <a:r>
              <a:rPr lang="en-GB" dirty="0"/>
              <a:t> chamber</a:t>
            </a:r>
            <a:br>
              <a:rPr lang="en-GB" dirty="0"/>
            </a:br>
            <a:r>
              <a:rPr lang="en-GB" sz="2800" dirty="0">
                <a:solidFill>
                  <a:schemeClr val="tx2"/>
                </a:solidFill>
              </a:rPr>
              <a:t>Comparison of each module. </a:t>
            </a:r>
            <a:br>
              <a:rPr lang="en-GB" sz="2800" dirty="0">
                <a:solidFill>
                  <a:schemeClr val="tx2"/>
                </a:solidFill>
              </a:rPr>
            </a:br>
            <a:r>
              <a:rPr lang="en-GB" sz="2800" dirty="0">
                <a:solidFill>
                  <a:schemeClr val="tx2"/>
                </a:solidFill>
              </a:rPr>
              <a:t>+ 2 modules from the installed MKP-L shown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213FDD4-F81E-B7BD-B8EA-275DD935F87E}"/>
              </a:ext>
            </a:extLst>
          </p:cNvPr>
          <p:cNvSpPr/>
          <p:nvPr/>
        </p:nvSpPr>
        <p:spPr>
          <a:xfrm>
            <a:off x="1735732" y="5467353"/>
            <a:ext cx="7322790" cy="581136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  <a:gd name="connsiteX0" fmla="*/ 50578 w 4487475"/>
              <a:gd name="connsiteY0" fmla="*/ 512291 h 512291"/>
              <a:gd name="connsiteX1" fmla="*/ 4486999 w 4487475"/>
              <a:gd name="connsiteY1" fmla="*/ 140816 h 512291"/>
              <a:gd name="connsiteX0" fmla="*/ 188376 w 4625217"/>
              <a:gd name="connsiteY0" fmla="*/ 573201 h 573201"/>
              <a:gd name="connsiteX1" fmla="*/ 4624797 w 4625217"/>
              <a:gd name="connsiteY1" fmla="*/ 201726 h 573201"/>
              <a:gd name="connsiteX0" fmla="*/ 70 w 4437029"/>
              <a:gd name="connsiteY0" fmla="*/ 466172 h 558697"/>
              <a:gd name="connsiteX1" fmla="*/ 4436491 w 4437029"/>
              <a:gd name="connsiteY1" fmla="*/ 94697 h 558697"/>
              <a:gd name="connsiteX0" fmla="*/ 43 w 7323116"/>
              <a:gd name="connsiteY0" fmla="*/ 0 h 304386"/>
              <a:gd name="connsiteX1" fmla="*/ 7322787 w 7323116"/>
              <a:gd name="connsiteY1" fmla="*/ 304386 h 304386"/>
              <a:gd name="connsiteX0" fmla="*/ 46 w 7322790"/>
              <a:gd name="connsiteY0" fmla="*/ 0 h 632632"/>
              <a:gd name="connsiteX1" fmla="*/ 7322790 w 7322790"/>
              <a:gd name="connsiteY1" fmla="*/ 304386 h 632632"/>
              <a:gd name="connsiteX0" fmla="*/ 46 w 7322790"/>
              <a:gd name="connsiteY0" fmla="*/ 0 h 581136"/>
              <a:gd name="connsiteX1" fmla="*/ 7322790 w 7322790"/>
              <a:gd name="connsiteY1" fmla="*/ 232824 h 5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22790" h="581136">
                <a:moveTo>
                  <a:pt x="46" y="0"/>
                </a:moveTo>
                <a:cubicBezTo>
                  <a:pt x="-20481" y="430980"/>
                  <a:pt x="6815397" y="933299"/>
                  <a:pt x="7322790" y="23282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437914-CFE1-A1C4-6025-B48267FA4388}"/>
              </a:ext>
            </a:extLst>
          </p:cNvPr>
          <p:cNvSpPr txBox="1"/>
          <p:nvPr/>
        </p:nvSpPr>
        <p:spPr>
          <a:xfrm>
            <a:off x="9043728" y="1817603"/>
            <a:ext cx="23933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Zoom at first resonance: far enough from 40MHz </a:t>
            </a:r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DBF64A3-DEDB-3F90-A7E0-BB2743DC17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5" y="1817603"/>
            <a:ext cx="7457622" cy="400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955309-6360-D85B-A5EA-8C6AEF9EC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744" y="3014196"/>
            <a:ext cx="3836927" cy="230311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8BA919-A4B6-46AD-DBD7-EEAE1B33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E01849-7627-48EE-0358-FEB98DAA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E2971-135E-29A1-4A87-8D450FB5C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640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08793-FA93-70BA-87C6-4429BA560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DF09EE-4CEA-AE94-994B-7D195F311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impedance </a:t>
            </a:r>
            <a:r>
              <a:rPr lang="en-GB" u="sng" dirty="0"/>
              <a:t>full assembly</a:t>
            </a:r>
            <a:r>
              <a:rPr lang="en-GB" dirty="0"/>
              <a:t> </a:t>
            </a:r>
            <a:br>
              <a:rPr lang="en-GB" dirty="0"/>
            </a:br>
            <a:r>
              <a:rPr lang="en-GB" b="0" dirty="0"/>
              <a:t>(four modules with chamber in tank)</a:t>
            </a:r>
            <a:br>
              <a:rPr lang="en-GB" dirty="0"/>
            </a:br>
            <a:r>
              <a:rPr lang="en-GB" sz="2800" dirty="0">
                <a:solidFill>
                  <a:schemeClr val="accent3"/>
                </a:solidFill>
              </a:rPr>
              <a:t>Installed low-impedance MKP-L </a:t>
            </a:r>
            <a:r>
              <a:rPr lang="en-GB" sz="2800" dirty="0">
                <a:solidFill>
                  <a:schemeClr val="tx2"/>
                </a:solidFill>
              </a:rPr>
              <a:t>vs </a:t>
            </a:r>
            <a:r>
              <a:rPr lang="en-GB" sz="2800" dirty="0">
                <a:solidFill>
                  <a:srgbClr val="00B0F0"/>
                </a:solidFill>
              </a:rPr>
              <a:t>new spare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EDEC7-7BED-BB96-3AC6-1F61953650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98" y="1860605"/>
            <a:ext cx="7085618" cy="380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48EDC94-70F1-80D1-23CB-8CFD37704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127" y="3334489"/>
            <a:ext cx="4065767" cy="215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2F8E396-CDC0-CAAA-153F-1761ED017D18}"/>
              </a:ext>
            </a:extLst>
          </p:cNvPr>
          <p:cNvSpPr/>
          <p:nvPr/>
        </p:nvSpPr>
        <p:spPr>
          <a:xfrm>
            <a:off x="1735732" y="5467353"/>
            <a:ext cx="7322790" cy="581136"/>
          </a:xfrm>
          <a:custGeom>
            <a:avLst/>
            <a:gdLst>
              <a:gd name="connsiteX0" fmla="*/ 1543050 w 1543050"/>
              <a:gd name="connsiteY0" fmla="*/ 190946 h 190946"/>
              <a:gd name="connsiteX1" fmla="*/ 0 w 1543050"/>
              <a:gd name="connsiteY1" fmla="*/ 446 h 190946"/>
              <a:gd name="connsiteX0" fmla="*/ 1428750 w 1428750"/>
              <a:gd name="connsiteY0" fmla="*/ 41157 h 60207"/>
              <a:gd name="connsiteX1" fmla="*/ 0 w 1428750"/>
              <a:gd name="connsiteY1" fmla="*/ 60207 h 60207"/>
              <a:gd name="connsiteX0" fmla="*/ 1428750 w 1428750"/>
              <a:gd name="connsiteY0" fmla="*/ 205093 h 224143"/>
              <a:gd name="connsiteX1" fmla="*/ 0 w 1428750"/>
              <a:gd name="connsiteY1" fmla="*/ 224143 h 224143"/>
              <a:gd name="connsiteX0" fmla="*/ 1400175 w 1400175"/>
              <a:gd name="connsiteY0" fmla="*/ 162539 h 248264"/>
              <a:gd name="connsiteX1" fmla="*/ 0 w 1400175"/>
              <a:gd name="connsiteY1" fmla="*/ 248264 h 248264"/>
              <a:gd name="connsiteX0" fmla="*/ 50578 w 4487475"/>
              <a:gd name="connsiteY0" fmla="*/ 512291 h 512291"/>
              <a:gd name="connsiteX1" fmla="*/ 4486999 w 4487475"/>
              <a:gd name="connsiteY1" fmla="*/ 140816 h 512291"/>
              <a:gd name="connsiteX0" fmla="*/ 188376 w 4625217"/>
              <a:gd name="connsiteY0" fmla="*/ 573201 h 573201"/>
              <a:gd name="connsiteX1" fmla="*/ 4624797 w 4625217"/>
              <a:gd name="connsiteY1" fmla="*/ 201726 h 573201"/>
              <a:gd name="connsiteX0" fmla="*/ 70 w 4437029"/>
              <a:gd name="connsiteY0" fmla="*/ 466172 h 558697"/>
              <a:gd name="connsiteX1" fmla="*/ 4436491 w 4437029"/>
              <a:gd name="connsiteY1" fmla="*/ 94697 h 558697"/>
              <a:gd name="connsiteX0" fmla="*/ 43 w 7323116"/>
              <a:gd name="connsiteY0" fmla="*/ 0 h 304386"/>
              <a:gd name="connsiteX1" fmla="*/ 7322787 w 7323116"/>
              <a:gd name="connsiteY1" fmla="*/ 304386 h 304386"/>
              <a:gd name="connsiteX0" fmla="*/ 46 w 7322790"/>
              <a:gd name="connsiteY0" fmla="*/ 0 h 632632"/>
              <a:gd name="connsiteX1" fmla="*/ 7322790 w 7322790"/>
              <a:gd name="connsiteY1" fmla="*/ 304386 h 632632"/>
              <a:gd name="connsiteX0" fmla="*/ 46 w 7322790"/>
              <a:gd name="connsiteY0" fmla="*/ 0 h 581136"/>
              <a:gd name="connsiteX1" fmla="*/ 7322790 w 7322790"/>
              <a:gd name="connsiteY1" fmla="*/ 232824 h 5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22790" h="581136">
                <a:moveTo>
                  <a:pt x="46" y="0"/>
                </a:moveTo>
                <a:cubicBezTo>
                  <a:pt x="-20481" y="430980"/>
                  <a:pt x="6815397" y="933299"/>
                  <a:pt x="7322790" y="232824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5E6F2-44FD-2784-D990-C3B77383EFA5}"/>
              </a:ext>
            </a:extLst>
          </p:cNvPr>
          <p:cNvSpPr txBox="1"/>
          <p:nvPr/>
        </p:nvSpPr>
        <p:spPr>
          <a:xfrm>
            <a:off x="7935400" y="2541172"/>
            <a:ext cx="2393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Zoom in low frequencies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9F5EA2-886A-496B-95A2-D98330D23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15/07/2025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9C4C5-39E5-0A1F-48FE-E6DD9A75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Impedance of spare MKP-L - Carlo, Giorgia, Miguel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9ACBF-71FA-88FF-407F-0D52C789F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09527-81B6-4C2D-859A-4767563A950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075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branding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456</TotalTime>
  <Words>719</Words>
  <Application>Microsoft Office PowerPoint</Application>
  <PresentationFormat>Widescreen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Cambria Math</vt:lpstr>
      <vt:lpstr>Times New Roman</vt:lpstr>
      <vt:lpstr>CERN Cobranding 16x9_PPT_Arial</vt:lpstr>
      <vt:lpstr>Spare MKP-L (SPS injector kicker) Impedance validation</vt:lpstr>
      <vt:lpstr>Introduction: MKP-L magnet</vt:lpstr>
      <vt:lpstr>Low impedance MKP-L</vt:lpstr>
      <vt:lpstr>Impedance measurements</vt:lpstr>
      <vt:lpstr>Longitudinal impedance without chamber Modules installed in 2022 vs present spare (before and after refurbishing)</vt:lpstr>
      <vt:lpstr>Longitudinal impedance  with vs without chamber</vt:lpstr>
      <vt:lpstr>Longitudinal impedance with chamber Comparison of each module</vt:lpstr>
      <vt:lpstr>Longitudinal impedance with chamber Comparison of each module.  + 2 modules from the installed MKP-L shown</vt:lpstr>
      <vt:lpstr>Longitudinal impedance full assembly  (four modules with chamber in tank) Installed low-impedance MKP-L vs new spare</vt:lpstr>
      <vt:lpstr>Transverse impedance full assembly. Vertical plane (four modules with chamber in tank) Installed low-impedance MKP-L vs new spare</vt:lpstr>
      <vt:lpstr>Transverse impedance full assembly. Horizontal plane  (four modules with chamber in tank) Installed low-impedance MKP-L vs new spare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Miguel Diaz Zumel</dc:creator>
  <cp:lastModifiedBy>Miguel Diaz Zumel</cp:lastModifiedBy>
  <cp:revision>5</cp:revision>
  <dcterms:created xsi:type="dcterms:W3CDTF">2025-07-11T14:05:38Z</dcterms:created>
  <dcterms:modified xsi:type="dcterms:W3CDTF">2025-07-14T13:07:34Z</dcterms:modified>
</cp:coreProperties>
</file>