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55"/>
  </p:notesMasterIdLst>
  <p:sldIdLst>
    <p:sldId id="256" r:id="rId2"/>
    <p:sldId id="531" r:id="rId3"/>
    <p:sldId id="532" r:id="rId4"/>
    <p:sldId id="521" r:id="rId5"/>
    <p:sldId id="522" r:id="rId6"/>
    <p:sldId id="523" r:id="rId7"/>
    <p:sldId id="530" r:id="rId8"/>
    <p:sldId id="535" r:id="rId9"/>
    <p:sldId id="311" r:id="rId10"/>
    <p:sldId id="478" r:id="rId11"/>
    <p:sldId id="479" r:id="rId12"/>
    <p:sldId id="536" r:id="rId13"/>
    <p:sldId id="525" r:id="rId14"/>
    <p:sldId id="526" r:id="rId15"/>
    <p:sldId id="552" r:id="rId16"/>
    <p:sldId id="548" r:id="rId17"/>
    <p:sldId id="537" r:id="rId18"/>
    <p:sldId id="527" r:id="rId19"/>
    <p:sldId id="528" r:id="rId20"/>
    <p:sldId id="267" r:id="rId21"/>
    <p:sldId id="278" r:id="rId22"/>
    <p:sldId id="306" r:id="rId23"/>
    <p:sldId id="308" r:id="rId24"/>
    <p:sldId id="547" r:id="rId25"/>
    <p:sldId id="544" r:id="rId26"/>
    <p:sldId id="540" r:id="rId27"/>
    <p:sldId id="541" r:id="rId28"/>
    <p:sldId id="538" r:id="rId29"/>
    <p:sldId id="511" r:id="rId30"/>
    <p:sldId id="542" r:id="rId31"/>
    <p:sldId id="516" r:id="rId32"/>
    <p:sldId id="276" r:id="rId33"/>
    <p:sldId id="539" r:id="rId34"/>
    <p:sldId id="534" r:id="rId35"/>
    <p:sldId id="496" r:id="rId36"/>
    <p:sldId id="529" r:id="rId37"/>
    <p:sldId id="473" r:id="rId38"/>
    <p:sldId id="476" r:id="rId39"/>
    <p:sldId id="475" r:id="rId40"/>
    <p:sldId id="417" r:id="rId41"/>
    <p:sldId id="486" r:id="rId42"/>
    <p:sldId id="485" r:id="rId43"/>
    <p:sldId id="497" r:id="rId44"/>
    <p:sldId id="549" r:id="rId45"/>
    <p:sldId id="550" r:id="rId46"/>
    <p:sldId id="551" r:id="rId47"/>
    <p:sldId id="524" r:id="rId48"/>
    <p:sldId id="502" r:id="rId49"/>
    <p:sldId id="507" r:id="rId50"/>
    <p:sldId id="506" r:id="rId51"/>
    <p:sldId id="504" r:id="rId52"/>
    <p:sldId id="520" r:id="rId53"/>
    <p:sldId id="510" r:id="rId5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4343"/>
    <a:srgbClr val="22529E"/>
    <a:srgbClr val="C9DA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87940" autoAdjust="0"/>
  </p:normalViewPr>
  <p:slideViewPr>
    <p:cSldViewPr snapToGrid="0">
      <p:cViewPr varScale="1">
        <p:scale>
          <a:sx n="96" d="100"/>
          <a:sy n="96" d="100"/>
        </p:scale>
        <p:origin x="36" y="45"/>
      </p:cViewPr>
      <p:guideLst>
        <p:guide orient="horz" pos="306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>
          <a:extLst>
            <a:ext uri="{FF2B5EF4-FFF2-40B4-BE49-F238E27FC236}">
              <a16:creationId xmlns:a16="http://schemas.microsoft.com/office/drawing/2014/main" id="{0695CE9A-AD53-9A84-7BDD-ACD3E82E4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d0f8b30067_0_434:notes">
            <a:extLst>
              <a:ext uri="{FF2B5EF4-FFF2-40B4-BE49-F238E27FC236}">
                <a16:creationId xmlns:a16="http://schemas.microsoft.com/office/drawing/2014/main" id="{272C1964-B70E-BB62-8370-B240841E5FE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d0f8b30067_0_434:notes">
            <a:extLst>
              <a:ext uri="{FF2B5EF4-FFF2-40B4-BE49-F238E27FC236}">
                <a16:creationId xmlns:a16="http://schemas.microsoft.com/office/drawing/2014/main" id="{4785A508-6761-64C7-ECAE-03C0CAFB7B2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47954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>
          <a:extLst>
            <a:ext uri="{FF2B5EF4-FFF2-40B4-BE49-F238E27FC236}">
              <a16:creationId xmlns:a16="http://schemas.microsoft.com/office/drawing/2014/main" id="{2E60CB5C-BBB0-2433-6CEB-F71A783CCD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d0f8b30067_0_434:notes">
            <a:extLst>
              <a:ext uri="{FF2B5EF4-FFF2-40B4-BE49-F238E27FC236}">
                <a16:creationId xmlns:a16="http://schemas.microsoft.com/office/drawing/2014/main" id="{E72843CB-8294-2B82-A3E5-3A599FB23DE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d0f8b30067_0_434:notes">
            <a:extLst>
              <a:ext uri="{FF2B5EF4-FFF2-40B4-BE49-F238E27FC236}">
                <a16:creationId xmlns:a16="http://schemas.microsoft.com/office/drawing/2014/main" id="{5CC4A227-1E61-4C51-5EB6-255AD831D08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60835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53518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>
          <a:extLst>
            <a:ext uri="{FF2B5EF4-FFF2-40B4-BE49-F238E27FC236}">
              <a16:creationId xmlns:a16="http://schemas.microsoft.com/office/drawing/2014/main" id="{C0E39274-F78F-88C5-68E7-4D7FF4611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>
            <a:extLst>
              <a:ext uri="{FF2B5EF4-FFF2-40B4-BE49-F238E27FC236}">
                <a16:creationId xmlns:a16="http://schemas.microsoft.com/office/drawing/2014/main" id="{625642F1-29E5-96FB-1029-6A6B4C82DA1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>
            <a:extLst>
              <a:ext uri="{FF2B5EF4-FFF2-40B4-BE49-F238E27FC236}">
                <a16:creationId xmlns:a16="http://schemas.microsoft.com/office/drawing/2014/main" id="{11BDF6E9-E861-8D66-0F7B-EEAC787173E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7162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lnSpc>
                <a:spcPct val="107000"/>
              </a:lnSpc>
              <a:spcAft>
                <a:spcPts val="800"/>
              </a:spcAft>
              <a:buNone/>
            </a:pPr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619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286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800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300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53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>
          <a:extLst>
            <a:ext uri="{FF2B5EF4-FFF2-40B4-BE49-F238E27FC236}">
              <a16:creationId xmlns:a16="http://schemas.microsoft.com/office/drawing/2014/main" id="{96DFAF7F-BECE-9F06-633C-D4F688EEF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d0f8b30067_0_434:notes">
            <a:extLst>
              <a:ext uri="{FF2B5EF4-FFF2-40B4-BE49-F238E27FC236}">
                <a16:creationId xmlns:a16="http://schemas.microsoft.com/office/drawing/2014/main" id="{683F7FDE-9115-CBDE-386C-E0964007AAE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d0f8b30067_0_434:notes">
            <a:extLst>
              <a:ext uri="{FF2B5EF4-FFF2-40B4-BE49-F238E27FC236}">
                <a16:creationId xmlns:a16="http://schemas.microsoft.com/office/drawing/2014/main" id="{381E829F-7DD7-ADEB-0A01-8844B53664D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761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>
          <a:extLst>
            <a:ext uri="{FF2B5EF4-FFF2-40B4-BE49-F238E27FC236}">
              <a16:creationId xmlns:a16="http://schemas.microsoft.com/office/drawing/2014/main" id="{EA2FB821-DEF4-6A10-2D8F-C8DE84B8B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d0f8b30067_0_434:notes">
            <a:extLst>
              <a:ext uri="{FF2B5EF4-FFF2-40B4-BE49-F238E27FC236}">
                <a16:creationId xmlns:a16="http://schemas.microsoft.com/office/drawing/2014/main" id="{BF513F05-C402-ACD3-94DE-5B1269075E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d0f8b30067_0_434:notes">
            <a:extLst>
              <a:ext uri="{FF2B5EF4-FFF2-40B4-BE49-F238E27FC236}">
                <a16:creationId xmlns:a16="http://schemas.microsoft.com/office/drawing/2014/main" id="{B618270F-5F51-D27A-A0AB-572E02ACC6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0858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>
          <a:extLst>
            <a:ext uri="{FF2B5EF4-FFF2-40B4-BE49-F238E27FC236}">
              <a16:creationId xmlns:a16="http://schemas.microsoft.com/office/drawing/2014/main" id="{9E936653-3282-0730-2701-3863AB06B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d0f8b30067_0_434:notes">
            <a:extLst>
              <a:ext uri="{FF2B5EF4-FFF2-40B4-BE49-F238E27FC236}">
                <a16:creationId xmlns:a16="http://schemas.microsoft.com/office/drawing/2014/main" id="{67C5B0BB-B8CD-10C3-F030-F2255D3AA24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d0f8b30067_0_434:notes">
            <a:extLst>
              <a:ext uri="{FF2B5EF4-FFF2-40B4-BE49-F238E27FC236}">
                <a16:creationId xmlns:a16="http://schemas.microsoft.com/office/drawing/2014/main" id="{CCF608D8-8752-EAE9-514C-6CBD5DBDB9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2407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>
          <a:extLst>
            <a:ext uri="{FF2B5EF4-FFF2-40B4-BE49-F238E27FC236}">
              <a16:creationId xmlns:a16="http://schemas.microsoft.com/office/drawing/2014/main" id="{B8EDAEDA-FE26-01E2-C0AE-26FED9F97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d0f8b30067_0_434:notes">
            <a:extLst>
              <a:ext uri="{FF2B5EF4-FFF2-40B4-BE49-F238E27FC236}">
                <a16:creationId xmlns:a16="http://schemas.microsoft.com/office/drawing/2014/main" id="{FA08787E-37D8-1A31-B0FB-A14F54BB583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d0f8b30067_0_434:notes">
            <a:extLst>
              <a:ext uri="{FF2B5EF4-FFF2-40B4-BE49-F238E27FC236}">
                <a16:creationId xmlns:a16="http://schemas.microsoft.com/office/drawing/2014/main" id="{A44FDD83-70FB-5055-5A9D-9B0099312C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9164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>
          <a:extLst>
            <a:ext uri="{FF2B5EF4-FFF2-40B4-BE49-F238E27FC236}">
              <a16:creationId xmlns:a16="http://schemas.microsoft.com/office/drawing/2014/main" id="{F8090E39-28DA-51F0-B906-44D5D4650E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d0f8b30067_0_434:notes">
            <a:extLst>
              <a:ext uri="{FF2B5EF4-FFF2-40B4-BE49-F238E27FC236}">
                <a16:creationId xmlns:a16="http://schemas.microsoft.com/office/drawing/2014/main" id="{351831D5-FA49-E24B-F526-EFB41D3259C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d0f8b30067_0_434:notes">
            <a:extLst>
              <a:ext uri="{FF2B5EF4-FFF2-40B4-BE49-F238E27FC236}">
                <a16:creationId xmlns:a16="http://schemas.microsoft.com/office/drawing/2014/main" id="{D18B4F48-5673-86F3-1FF6-4ACA1AD8225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6410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>
          <a:extLst>
            <a:ext uri="{FF2B5EF4-FFF2-40B4-BE49-F238E27FC236}">
              <a16:creationId xmlns:a16="http://schemas.microsoft.com/office/drawing/2014/main" id="{F7E1604E-455F-78EC-D4D8-C1B354356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d0f8b30067_0_434:notes">
            <a:extLst>
              <a:ext uri="{FF2B5EF4-FFF2-40B4-BE49-F238E27FC236}">
                <a16:creationId xmlns:a16="http://schemas.microsoft.com/office/drawing/2014/main" id="{8AAD38F7-BEDB-CF06-4A1A-FB54EE0AC3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d0f8b30067_0_434:notes">
            <a:extLst>
              <a:ext uri="{FF2B5EF4-FFF2-40B4-BE49-F238E27FC236}">
                <a16:creationId xmlns:a16="http://schemas.microsoft.com/office/drawing/2014/main" id="{67C896ED-0142-EDB9-7715-B74146ABAA2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5222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>
          <a:extLst>
            <a:ext uri="{FF2B5EF4-FFF2-40B4-BE49-F238E27FC236}">
              <a16:creationId xmlns:a16="http://schemas.microsoft.com/office/drawing/2014/main" id="{B5B08CF4-EA26-7016-D3B0-B943CC375F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d0f8b30067_0_434:notes">
            <a:extLst>
              <a:ext uri="{FF2B5EF4-FFF2-40B4-BE49-F238E27FC236}">
                <a16:creationId xmlns:a16="http://schemas.microsoft.com/office/drawing/2014/main" id="{3B9A4DDE-2CE7-1505-0A55-FC86F709D09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d0f8b30067_0_434:notes">
            <a:extLst>
              <a:ext uri="{FF2B5EF4-FFF2-40B4-BE49-F238E27FC236}">
                <a16:creationId xmlns:a16="http://schemas.microsoft.com/office/drawing/2014/main" id="{E8E7D438-B117-D4B0-C006-DC9332F328C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8831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054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3" name="Google Shape;53;p12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YYYY-MM-DD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J. Swieszek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172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9E5-6651-D4F7-004B-3BC9459E4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810DE-0CEA-7D39-0B9F-3F70267BC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4EDE5D-1FAE-9931-3E8D-D7600B9A8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53C8-801C-4E6C-A365-8B616D645FD0}" type="datetimeFigureOut">
              <a:rPr lang="en-GB" smtClean="0"/>
              <a:t>15/07/2025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C1082-7D28-E710-03EA-5A93A6E05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A245D-A0AE-58E5-680E-78D8D19B3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026CD-AC81-436A-952F-3E6524D30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75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ise en page personnalisée 1">
  <p:cSld name="CUSTOM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0" y="0"/>
            <a:ext cx="9144000" cy="435300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rgbClr val="C9DAF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buNone/>
              <a:def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buNone/>
              <a:def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>
              <a:buNone/>
              <a:def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>
              <a:buNone/>
              <a:def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>
              <a:buNone/>
              <a:def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>
              <a:buNone/>
              <a:def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>
              <a:buNone/>
              <a:def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>
              <a:buNone/>
              <a:def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>
              <a:buNone/>
              <a:def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Times New Roman"/>
              <a:buNone/>
              <a:defRPr sz="2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/>
          <p:nvPr/>
        </p:nvSpPr>
        <p:spPr>
          <a:xfrm>
            <a:off x="0" y="0"/>
            <a:ext cx="9144000" cy="435300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rgbClr val="C9DAF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Times New Roman"/>
              <a:buNone/>
              <a:defRPr sz="2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/>
          <p:nvPr/>
        </p:nvSpPr>
        <p:spPr>
          <a:xfrm>
            <a:off x="0" y="0"/>
            <a:ext cx="9144000" cy="435300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rgbClr val="C9DAF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Times New Roman"/>
              <a:buNone/>
              <a:defRPr sz="2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/>
          <p:nvPr/>
        </p:nvSpPr>
        <p:spPr>
          <a:xfrm>
            <a:off x="0" y="0"/>
            <a:ext cx="9144000" cy="435300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rgbClr val="C9DAF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Times New Roman"/>
              <a:buNone/>
              <a:defRPr sz="2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  <a:defRPr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○"/>
              <a:def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■"/>
              <a:def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  <a:def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○"/>
              <a:def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■"/>
              <a:def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  <a:def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○"/>
              <a:def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■"/>
              <a:defRPr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62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2915345/0.2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43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410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9.png"/><Relationship Id="rId5" Type="http://schemas.openxmlformats.org/officeDocument/2006/relationships/image" Target="../media/image68.png"/><Relationship Id="rId4" Type="http://schemas.openxmlformats.org/officeDocument/2006/relationships/image" Target="../media/image520.png"/><Relationship Id="rId9" Type="http://schemas.openxmlformats.org/officeDocument/2006/relationships/image" Target="../media/image10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0.png"/><Relationship Id="rId3" Type="http://schemas.openxmlformats.org/officeDocument/2006/relationships/image" Target="../media/image54.gif"/><Relationship Id="rId7" Type="http://schemas.openxmlformats.org/officeDocument/2006/relationships/image" Target="../media/image4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0.png"/><Relationship Id="rId5" Type="http://schemas.openxmlformats.org/officeDocument/2006/relationships/image" Target="../media/image90.png"/><Relationship Id="rId10" Type="http://schemas.openxmlformats.org/officeDocument/2006/relationships/image" Target="../media/image79.png"/><Relationship Id="rId4" Type="http://schemas.openxmlformats.org/officeDocument/2006/relationships/image" Target="../media/image80.png"/><Relationship Id="rId9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13" Type="http://schemas.openxmlformats.org/officeDocument/2006/relationships/image" Target="../media/image79.png"/><Relationship Id="rId3" Type="http://schemas.openxmlformats.org/officeDocument/2006/relationships/image" Target="../media/image80.png"/><Relationship Id="rId7" Type="http://schemas.openxmlformats.org/officeDocument/2006/relationships/image" Target="../media/image130.png"/><Relationship Id="rId12" Type="http://schemas.openxmlformats.org/officeDocument/2006/relationships/image" Target="../media/image6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0.png"/><Relationship Id="rId11" Type="http://schemas.openxmlformats.org/officeDocument/2006/relationships/image" Target="../media/image520.png"/><Relationship Id="rId5" Type="http://schemas.openxmlformats.org/officeDocument/2006/relationships/image" Target="../media/image120.png"/><Relationship Id="rId10" Type="http://schemas.openxmlformats.org/officeDocument/2006/relationships/image" Target="../media/image160.png"/><Relationship Id="rId4" Type="http://schemas.openxmlformats.org/officeDocument/2006/relationships/image" Target="../media/image90.png"/><Relationship Id="rId9" Type="http://schemas.openxmlformats.org/officeDocument/2006/relationships/image" Target="../media/image150.png"/><Relationship Id="rId14" Type="http://schemas.openxmlformats.org/officeDocument/2006/relationships/image" Target="../media/image1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0.png"/><Relationship Id="rId5" Type="http://schemas.openxmlformats.org/officeDocument/2006/relationships/image" Target="../media/image200.png"/><Relationship Id="rId4" Type="http://schemas.openxmlformats.org/officeDocument/2006/relationships/image" Target="../media/image19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5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7.png"/><Relationship Id="rId4" Type="http://schemas.openxmlformats.org/officeDocument/2006/relationships/image" Target="../media/image8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1.png"/><Relationship Id="rId5" Type="http://schemas.openxmlformats.org/officeDocument/2006/relationships/image" Target="../media/image89.png"/><Relationship Id="rId4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915345/0.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2915345/0.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ng">
            <a:extLst>
              <a:ext uri="{FF2B5EF4-FFF2-40B4-BE49-F238E27FC236}">
                <a16:creationId xmlns:a16="http://schemas.microsoft.com/office/drawing/2014/main" id="{E76DBFF2-E26C-FF04-1F88-3F169CDB26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01" b="18500"/>
          <a:stretch/>
        </p:blipFill>
        <p:spPr bwMode="auto">
          <a:xfrm>
            <a:off x="2796202" y="405863"/>
            <a:ext cx="6347798" cy="473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Google Shape;62;p14"/>
          <p:cNvSpPr txBox="1">
            <a:spLocks noGrp="1"/>
          </p:cNvSpPr>
          <p:nvPr>
            <p:ph type="ctrTitle"/>
          </p:nvPr>
        </p:nvSpPr>
        <p:spPr>
          <a:xfrm>
            <a:off x="311700" y="1108217"/>
            <a:ext cx="8337900" cy="630912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900" b="1" dirty="0">
                <a:solidFill>
                  <a:schemeClr val="bg2">
                    <a:lumMod val="75000"/>
                  </a:schemeClr>
                </a:solidFill>
              </a:rPr>
              <a:t>CTPPS Roman Pot – Impedance Studies for HL</a:t>
            </a:r>
            <a:endParaRPr sz="7100" b="1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" name="Google Shape;63;p14"/>
          <p:cNvSpPr txBox="1">
            <a:spLocks noGrp="1"/>
          </p:cNvSpPr>
          <p:nvPr>
            <p:ph type="subTitle" idx="1"/>
          </p:nvPr>
        </p:nvSpPr>
        <p:spPr>
          <a:xfrm>
            <a:off x="311700" y="1821863"/>
            <a:ext cx="8520600" cy="13387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Leonardo Sito, Benoit Salvant, Joanna Swieszek, Carlo Zannini, C. Antuono, N. Mounet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" sz="15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chemeClr val="bg2">
                    <a:lumMod val="75000"/>
                  </a:schemeClr>
                </a:solidFill>
              </a:rPr>
              <a:t>With the support of: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dirty="0">
                <a:solidFill>
                  <a:schemeClr val="bg2">
                    <a:lumMod val="75000"/>
                  </a:schemeClr>
                </a:solidFill>
              </a:rPr>
              <a:t>	PPS team: N. Minafra, </a:t>
            </a:r>
            <a:r>
              <a:rPr lang="en-GB" sz="1500" dirty="0">
                <a:solidFill>
                  <a:schemeClr val="bg2">
                    <a:lumMod val="75000"/>
                  </a:schemeClr>
                </a:solidFill>
              </a:rPr>
              <a:t>D. Druzhkin, </a:t>
            </a:r>
            <a:r>
              <a:rPr lang="de-DE" sz="1500" dirty="0">
                <a:solidFill>
                  <a:schemeClr val="bg2">
                    <a:lumMod val="75000"/>
                  </a:schemeClr>
                </a:solidFill>
              </a:rPr>
              <a:t>J. Baechler, </a:t>
            </a:r>
            <a:r>
              <a:rPr lang="fi-FI" sz="1500" dirty="0">
                <a:solidFill>
                  <a:schemeClr val="bg2">
                    <a:lumMod val="75000"/>
                  </a:schemeClr>
                </a:solidFill>
              </a:rPr>
              <a:t>J. J. Hollar, M. Deile.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dirty="0">
                <a:solidFill>
                  <a:schemeClr val="bg2">
                    <a:lumMod val="75000"/>
                  </a:schemeClr>
                </a:solidFill>
              </a:rPr>
              <a:t>	FOS team: G. Breglio, S. Buontempo, F. Fienga, V.R. Marrazzo</a:t>
            </a:r>
            <a:endParaRPr sz="15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311700" y="3952537"/>
            <a:ext cx="31554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101</a:t>
            </a:r>
            <a:r>
              <a:rPr lang="en-GB" sz="1300" baseline="300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</a:t>
            </a:r>
            <a:r>
              <a:rPr lang="en-GB" sz="13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Impedance Working Group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CERN, Geneva, Switzerland</a:t>
            </a:r>
            <a:endParaRPr sz="13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 July 2025</a:t>
            </a:r>
            <a:endParaRPr sz="13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62AEF20F-C569-C169-4D9F-1E2C8AA7EAFD}"/>
              </a:ext>
            </a:extLst>
          </p:cNvPr>
          <p:cNvGrpSpPr/>
          <p:nvPr/>
        </p:nvGrpSpPr>
        <p:grpSpPr>
          <a:xfrm>
            <a:off x="406736" y="3369832"/>
            <a:ext cx="2294430" cy="551416"/>
            <a:chOff x="2924502" y="2959938"/>
            <a:chExt cx="3196715" cy="76826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CDD8113-51D2-B338-F254-6B5100B743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1027" y="2989571"/>
              <a:ext cx="710190" cy="708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6" descr="Icon&#10;&#10;Description automatically generated">
              <a:extLst>
                <a:ext uri="{FF2B5EF4-FFF2-40B4-BE49-F238E27FC236}">
                  <a16:creationId xmlns:a16="http://schemas.microsoft.com/office/drawing/2014/main" id="{025DE2D6-0582-697C-25EB-5924E07C94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4502" y="2959938"/>
              <a:ext cx="2363316" cy="768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83B78C4-A4CE-8F67-F771-31EDFD5294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05F543-7A7B-044F-8442-F9A45AE4D3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9600" y="3397259"/>
            <a:ext cx="509736" cy="50973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D93A9D8-0A55-FBC0-FE40-6C471CFB0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328" y="2075022"/>
            <a:ext cx="1999173" cy="1706025"/>
          </a:xfrm>
          <a:prstGeom prst="rect">
            <a:avLst/>
          </a:prstGeom>
        </p:spPr>
      </p:pic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E58E2E2-80A5-41BB-C8BB-A4AC7A7C8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704945"/>
            <a:ext cx="8520600" cy="3416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The model used for EM simulations is a simplified version of the complete ones.</a:t>
            </a:r>
          </a:p>
          <a:p>
            <a:pPr marL="120650" indent="0">
              <a:buNone/>
            </a:pPr>
            <a:endParaRPr lang="en-GB" dirty="0"/>
          </a:p>
          <a:p>
            <a:pPr marL="120650" indent="0">
              <a:buNone/>
            </a:pPr>
            <a:endParaRPr lang="en-GB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7145145-E309-4534-F99A-3F1EB0DBD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10</a:t>
            </a:fld>
            <a:endParaRPr lang="en-GB"/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84C6B560-486E-7AAE-8E55-44C5F4313B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338" r="19329"/>
          <a:stretch/>
        </p:blipFill>
        <p:spPr>
          <a:xfrm>
            <a:off x="4915695" y="1114213"/>
            <a:ext cx="2489324" cy="2333741"/>
          </a:xfrm>
          <a:prstGeom prst="rect">
            <a:avLst/>
          </a:prstGeom>
        </p:spPr>
      </p:pic>
      <p:sp>
        <p:nvSpPr>
          <p:cNvPr id="40" name="Google Shape;132;p21">
            <a:extLst>
              <a:ext uri="{FF2B5EF4-FFF2-40B4-BE49-F238E27FC236}">
                <a16:creationId xmlns:a16="http://schemas.microsoft.com/office/drawing/2014/main" id="{E4FC9C7F-F396-E9E9-7C67-A710689894A2}"/>
              </a:ext>
            </a:extLst>
          </p:cNvPr>
          <p:cNvSpPr txBox="1"/>
          <p:nvPr/>
        </p:nvSpPr>
        <p:spPr>
          <a:xfrm>
            <a:off x="3171479" y="4653821"/>
            <a:ext cx="3488431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V4 Horizontal, Operational Position</a:t>
            </a:r>
            <a:endParaRPr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" name="Titolo 43">
            <a:extLst>
              <a:ext uri="{FF2B5EF4-FFF2-40B4-BE49-F238E27FC236}">
                <a16:creationId xmlns:a16="http://schemas.microsoft.com/office/drawing/2014/main" id="{98CC7E59-7070-0CE0-7DB5-5AD3C7542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Modelling and Model Order Reduction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6CF54D-36FB-50DE-AFAA-29549C2ADABA}"/>
              </a:ext>
            </a:extLst>
          </p:cNvPr>
          <p:cNvSpPr txBox="1"/>
          <p:nvPr/>
        </p:nvSpPr>
        <p:spPr>
          <a:xfrm>
            <a:off x="786961" y="1427517"/>
            <a:ext cx="18619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Stainless Steel 316LN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81C70B-D882-FA90-B590-4DB043936FA3}"/>
              </a:ext>
            </a:extLst>
          </p:cNvPr>
          <p:cNvSpPr txBox="1"/>
          <p:nvPr/>
        </p:nvSpPr>
        <p:spPr>
          <a:xfrm>
            <a:off x="2478434" y="1860305"/>
            <a:ext cx="18619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Compressed bellow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C12FA8-985F-7A86-08BA-12DD554FDBAC}"/>
              </a:ext>
            </a:extLst>
          </p:cNvPr>
          <p:cNvSpPr txBox="1"/>
          <p:nvPr/>
        </p:nvSpPr>
        <p:spPr>
          <a:xfrm>
            <a:off x="1281488" y="4045127"/>
            <a:ext cx="18619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Vacuum Pipe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4DAB25-1E14-B368-540E-119A5874DCD1}"/>
              </a:ext>
            </a:extLst>
          </p:cNvPr>
          <p:cNvSpPr txBox="1"/>
          <p:nvPr/>
        </p:nvSpPr>
        <p:spPr>
          <a:xfrm>
            <a:off x="3143441" y="2914177"/>
            <a:ext cx="18619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Beam Pipe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E16E3F-781F-C466-FD5C-9C387849E6A7}"/>
              </a:ext>
            </a:extLst>
          </p:cNvPr>
          <p:cNvSpPr txBox="1"/>
          <p:nvPr/>
        </p:nvSpPr>
        <p:spPr>
          <a:xfrm>
            <a:off x="272580" y="2137304"/>
            <a:ext cx="18619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Ferrite (TT2-111R) ring</a:t>
            </a:r>
          </a:p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Springs</a:t>
            </a:r>
            <a:endParaRPr lang="en-GB" sz="12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F3960E4-F575-E67A-1C76-1613AAB7BC15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2346031" y="1688852"/>
            <a:ext cx="132403" cy="30995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B36AAD2-36CF-447D-6319-F4E330370C4E}"/>
              </a:ext>
            </a:extLst>
          </p:cNvPr>
          <p:cNvCxnSpPr>
            <a:cxnSpLocks/>
          </p:cNvCxnSpPr>
          <p:nvPr/>
        </p:nvCxnSpPr>
        <p:spPr>
          <a:xfrm>
            <a:off x="1583126" y="2451911"/>
            <a:ext cx="418546" cy="24982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0873FC8-5E8A-8E5C-E2C2-907A39B1FE12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2212465" y="3688493"/>
            <a:ext cx="372358" cy="35663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6814B75-47FA-E06C-7756-5D3642B20411}"/>
              </a:ext>
            </a:extLst>
          </p:cNvPr>
          <p:cNvCxnSpPr>
            <a:cxnSpLocks/>
          </p:cNvCxnSpPr>
          <p:nvPr/>
        </p:nvCxnSpPr>
        <p:spPr>
          <a:xfrm flipH="1" flipV="1">
            <a:off x="3766750" y="2778388"/>
            <a:ext cx="266300" cy="180787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17803D1-DBC2-CC6D-A5D2-8067BED0D264}"/>
              </a:ext>
            </a:extLst>
          </p:cNvPr>
          <p:cNvCxnSpPr>
            <a:cxnSpLocks/>
          </p:cNvCxnSpPr>
          <p:nvPr/>
        </p:nvCxnSpPr>
        <p:spPr>
          <a:xfrm flipH="1">
            <a:off x="2829636" y="2110257"/>
            <a:ext cx="551634" cy="34165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EBB1788-18D2-274D-8C6D-21E5849E25F5}"/>
                  </a:ext>
                </a:extLst>
              </p:cNvPr>
              <p:cNvSpPr txBox="1"/>
              <p:nvPr/>
            </p:nvSpPr>
            <p:spPr>
              <a:xfrm>
                <a:off x="4958287" y="3145712"/>
                <a:ext cx="3627905" cy="9387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1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Fully </a:t>
                </a:r>
                <a:r>
                  <a:rPr lang="en-GB" sz="11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parametric</a:t>
                </a:r>
                <a:r>
                  <a:rPr lang="en-GB" sz="11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simplified model: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flanges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Vacuum Pipe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Metal “filled” (</a:t>
                </a:r>
                <a:r>
                  <a:rPr lang="en-GB" sz="1100" dirty="0">
                    <a:solidFill>
                      <a:schemeClr val="bg2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Stainless Steel 316LN (</a:t>
                </a:r>
                <a14:m>
                  <m:oMath xmlns:m="http://schemas.openxmlformats.org/officeDocument/2006/math">
                    <m:r>
                      <a:rPr lang="it-IT" sz="1100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1.32</m:t>
                    </m:r>
                    <m:r>
                      <a:rPr lang="it-IT" sz="1100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𝑒</m:t>
                    </m:r>
                    <m:r>
                      <a:rPr lang="it-IT" sz="1100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6 </m:t>
                    </m:r>
                    <m:r>
                      <a:rPr lang="it-IT" sz="1100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it-IT" sz="1100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it-IT" sz="1100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GB" sz="1100" dirty="0">
                    <a:solidFill>
                      <a:schemeClr val="bg2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GB" sz="11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1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Simplified housing of the Ferrite Ring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EBB1788-18D2-274D-8C6D-21E5849E25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8287" y="3145712"/>
                <a:ext cx="3627905" cy="938719"/>
              </a:xfrm>
              <a:prstGeom prst="rect">
                <a:avLst/>
              </a:prstGeom>
              <a:blipFill>
                <a:blip r:embed="rId4"/>
                <a:stretch>
                  <a:fillRect b="-38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3AD3343-6CFC-6611-355C-2683D5449A07}"/>
              </a:ext>
            </a:extLst>
          </p:cNvPr>
          <p:cNvCxnSpPr/>
          <p:nvPr/>
        </p:nvCxnSpPr>
        <p:spPr>
          <a:xfrm>
            <a:off x="5782102" y="2244515"/>
            <a:ext cx="427630" cy="73136"/>
          </a:xfrm>
          <a:prstGeom prst="straightConnector1">
            <a:avLst/>
          </a:prstGeom>
          <a:ln w="1270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5E1A788-2C7E-CA4B-382D-94A4542A2887}"/>
              </a:ext>
            </a:extLst>
          </p:cNvPr>
          <p:cNvSpPr txBox="1"/>
          <p:nvPr/>
        </p:nvSpPr>
        <p:spPr>
          <a:xfrm>
            <a:off x="1179413" y="3571558"/>
            <a:ext cx="146950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Courtesy of D. Druzhkin</a:t>
            </a:r>
            <a:endParaRPr lang="en-GB" sz="800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27CEC12-736D-1625-6F76-1A0100E99FEC}"/>
              </a:ext>
            </a:extLst>
          </p:cNvPr>
          <p:cNvSpPr/>
          <p:nvPr/>
        </p:nvSpPr>
        <p:spPr>
          <a:xfrm>
            <a:off x="3839632" y="1356130"/>
            <a:ext cx="1076062" cy="182028"/>
          </a:xfrm>
          <a:custGeom>
            <a:avLst/>
            <a:gdLst>
              <a:gd name="connsiteX0" fmla="*/ 0 w 1076062"/>
              <a:gd name="connsiteY0" fmla="*/ 182028 h 182028"/>
              <a:gd name="connsiteX1" fmla="*/ 500142 w 1076062"/>
              <a:gd name="connsiteY1" fmla="*/ 158 h 182028"/>
              <a:gd name="connsiteX2" fmla="*/ 1076062 w 1076062"/>
              <a:gd name="connsiteY2" fmla="*/ 156768 h 18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6062" h="182028">
                <a:moveTo>
                  <a:pt x="0" y="182028"/>
                </a:moveTo>
                <a:cubicBezTo>
                  <a:pt x="160399" y="93198"/>
                  <a:pt x="320798" y="4368"/>
                  <a:pt x="500142" y="158"/>
                </a:cubicBezTo>
                <a:cubicBezTo>
                  <a:pt x="679486" y="-4052"/>
                  <a:pt x="877774" y="76358"/>
                  <a:pt x="1076062" y="156768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56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25" grpId="0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E4700087-1786-0879-77D1-96B66C70D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902" y="1660571"/>
            <a:ext cx="3716871" cy="2787654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01E3A05-B1A1-6A86-1435-1DA61E1018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11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5F0EECB-E609-28D7-22D8-71B3F506F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Consistency Check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CDF0888-06B0-A442-3BB6-D6DE03516383}"/>
              </a:ext>
            </a:extLst>
          </p:cNvPr>
          <p:cNvSpPr txBox="1"/>
          <p:nvPr/>
        </p:nvSpPr>
        <p:spPr>
          <a:xfrm>
            <a:off x="6359941" y="2403475"/>
            <a:ext cx="24163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are </a:t>
            </a:r>
            <a:r>
              <a:rPr lang="en-GB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consistent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consistent with previous studies by </a:t>
            </a:r>
            <a:r>
              <a:rPr lang="en-GB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Nicola </a:t>
            </a:r>
            <a:r>
              <a:rPr lang="en-GB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Minafra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Lorenzo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Teofili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652E9CD-724A-2970-A2BA-BBE33BBDD7D3}"/>
                  </a:ext>
                </a:extLst>
              </p:cNvPr>
              <p:cNvSpPr txBox="1"/>
              <p:nvPr/>
            </p:nvSpPr>
            <p:spPr>
              <a:xfrm>
                <a:off x="3499460" y="4448225"/>
                <a:ext cx="25660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V4, Distance beam-pot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endParaRPr lang="en-GB" dirty="0">
                  <a:solidFill>
                    <a:schemeClr val="bg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652E9CD-724A-2970-A2BA-BBE33BBDD7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9460" y="4448225"/>
                <a:ext cx="2566060" cy="307777"/>
              </a:xfrm>
              <a:prstGeom prst="rect">
                <a:avLst/>
              </a:prstGeom>
              <a:blipFill>
                <a:blip r:embed="rId3"/>
                <a:stretch>
                  <a:fillRect l="-713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egnaposto testo 1">
            <a:extLst>
              <a:ext uri="{FF2B5EF4-FFF2-40B4-BE49-F238E27FC236}">
                <a16:creationId xmlns:a16="http://schemas.microsoft.com/office/drawing/2014/main" id="{7F4552D3-12B6-B6AD-2E72-E3F741DB6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695275"/>
            <a:ext cx="8520600" cy="3416400"/>
          </a:xfrm>
        </p:spPr>
        <p:txBody>
          <a:bodyPr/>
          <a:lstStyle/>
          <a:p>
            <a:pPr marL="120650" indent="0">
              <a:buNone/>
            </a:pP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Preliminary: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Mesh consistency study (check convergence of the mesh)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Model consistency study (check agreement with two solvers: Eigenmode and Wakefield)</a:t>
            </a:r>
            <a:br>
              <a:rPr lang="en-GB" dirty="0">
                <a:solidFill>
                  <a:schemeClr val="bg2">
                    <a:lumMod val="75000"/>
                  </a:schemeClr>
                </a:solidFill>
              </a:rPr>
            </a:b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17FA5904-5848-9D91-0C1D-1A3FBC7F07F7}"/>
                  </a:ext>
                </a:extLst>
              </p:cNvPr>
              <p:cNvSpPr txBox="1"/>
              <p:nvPr/>
            </p:nvSpPr>
            <p:spPr>
              <a:xfrm>
                <a:off x="311700" y="1885023"/>
                <a:ext cx="2416365" cy="2870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Eigenmode solver</a:t>
                </a: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frequency domain solver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  <a:b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𝑍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1+</m:t>
                        </m:r>
                        <m: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  <m:sSub>
                          <m:sSubPr>
                            <m:ctrlPr>
                              <a:rPr lang="it-IT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it-IT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num>
                          <m:den>
                            <m:sSub>
                              <m:sSubPr>
                                <m:ctrlPr>
                                  <a:rPr lang="it-IT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it-IT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it-IT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it-IT" b="0" i="1" smtClean="0">
                                    <a:solidFill>
                                      <a:schemeClr val="bg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r>
                              <a:rPr lang="it-IT" b="0" i="1" smtClean="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</m:den>
                        </m:f>
                        <m:r>
                          <a:rPr lang="it-IT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br>
                  <a:rPr lang="it-IT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br>
                  <a:rPr lang="it-IT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GB" dirty="0">
                  <a:solidFill>
                    <a:schemeClr val="bg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Wakefield solver</a:t>
                </a: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time domain solver (Impedance as FFT of Wake field)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bg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bg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17FA5904-5848-9D91-0C1D-1A3FBC7F07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700" y="1885023"/>
                <a:ext cx="2416365" cy="2870979"/>
              </a:xfrm>
              <a:prstGeom prst="rect">
                <a:avLst/>
              </a:prstGeom>
              <a:blipFill>
                <a:blip r:embed="rId4"/>
                <a:stretch>
                  <a:fillRect l="-252" t="-425" r="-2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550CF5F2-5FDE-F4B5-C49E-F42E0D134B8A}"/>
              </a:ext>
            </a:extLst>
          </p:cNvPr>
          <p:cNvSpPr txBox="1"/>
          <p:nvPr/>
        </p:nvSpPr>
        <p:spPr>
          <a:xfrm>
            <a:off x="6359941" y="3897318"/>
            <a:ext cx="45758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https://cds.cern.ch/record/2715363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B67571B-FB3B-B38B-C7D0-5E6094F7B9C4}"/>
              </a:ext>
            </a:extLst>
          </p:cNvPr>
          <p:cNvSpPr txBox="1"/>
          <p:nvPr/>
        </p:nvSpPr>
        <p:spPr>
          <a:xfrm>
            <a:off x="6359941" y="3634581"/>
            <a:ext cx="55168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https://cds.cern.ch/record/1557361</a:t>
            </a:r>
          </a:p>
        </p:txBody>
      </p:sp>
    </p:spTree>
    <p:extLst>
      <p:ext uri="{BB962C8B-B14F-4D97-AF65-F5344CB8AC3E}">
        <p14:creationId xmlns:p14="http://schemas.microsoft.com/office/powerpoint/2010/main" val="299013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5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>
          <a:extLst>
            <a:ext uri="{FF2B5EF4-FFF2-40B4-BE49-F238E27FC236}">
              <a16:creationId xmlns:a16="http://schemas.microsoft.com/office/drawing/2014/main" id="{9A8FDE9C-71F6-3892-1385-FBE5360A5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>
            <a:extLst>
              <a:ext uri="{FF2B5EF4-FFF2-40B4-BE49-F238E27FC236}">
                <a16:creationId xmlns:a16="http://schemas.microsoft.com/office/drawing/2014/main" id="{1CB2CEEA-30EF-5334-8A0E-879F5443F62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Outline</a:t>
            </a:r>
            <a:endParaRPr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BB9342E-C78E-B6A5-F638-73B2207873D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12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2543C5-41E1-D003-26FB-1101DCA636D3}"/>
              </a:ext>
            </a:extLst>
          </p:cNvPr>
          <p:cNvSpPr txBox="1"/>
          <p:nvPr/>
        </p:nvSpPr>
        <p:spPr>
          <a:xfrm>
            <a:off x="1135115" y="1204063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CTPPS Roman Pots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F3C7B-9CB9-BBEB-6EA2-03163114517C}"/>
              </a:ext>
            </a:extLst>
          </p:cNvPr>
          <p:cNvSpPr txBox="1"/>
          <p:nvPr/>
        </p:nvSpPr>
        <p:spPr>
          <a:xfrm>
            <a:off x="2022221" y="1574698"/>
            <a:ext cx="4576548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   Introduction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   PPS2: upgrade for HL LHC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5205F0-2ACF-792E-A070-DBA0B642F085}"/>
              </a:ext>
            </a:extLst>
          </p:cNvPr>
          <p:cNvSpPr txBox="1"/>
          <p:nvPr/>
        </p:nvSpPr>
        <p:spPr>
          <a:xfrm>
            <a:off x="1135115" y="2042950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2"/>
            </a:pPr>
            <a:r>
              <a:rPr lang="fr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Impedance Studies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64C2DE-D129-7FE8-173E-42337F7C676F}"/>
              </a:ext>
            </a:extLst>
          </p:cNvPr>
          <p:cNvSpPr txBox="1"/>
          <p:nvPr/>
        </p:nvSpPr>
        <p:spPr>
          <a:xfrm>
            <a:off x="2022221" y="2464085"/>
            <a:ext cx="4576548" cy="1104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   Introduction and preliminary studies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   Longitudinal Impedance </a:t>
            </a:r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endParaRPr lang="fr" sz="1050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    Power loss study</a:t>
            </a: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    Thermal study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46FD6F-5DD4-CDAA-8F89-57E0D45B9A49}"/>
              </a:ext>
            </a:extLst>
          </p:cNvPr>
          <p:cNvSpPr txBox="1"/>
          <p:nvPr/>
        </p:nvSpPr>
        <p:spPr>
          <a:xfrm>
            <a:off x="1135115" y="3388219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Transverse Impedance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2D3809-0A27-9DB5-C880-46BC4FDD58CA}"/>
              </a:ext>
            </a:extLst>
          </p:cNvPr>
          <p:cNvSpPr txBox="1"/>
          <p:nvPr/>
        </p:nvSpPr>
        <p:spPr>
          <a:xfrm>
            <a:off x="1135115" y="3788221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99D260-09B0-A680-4B84-58A0A6901636}"/>
              </a:ext>
            </a:extLst>
          </p:cNvPr>
          <p:cNvSpPr/>
          <p:nvPr/>
        </p:nvSpPr>
        <p:spPr>
          <a:xfrm>
            <a:off x="926414" y="2884654"/>
            <a:ext cx="4854054" cy="153868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9B9F5D-18BB-EE4C-1BAC-A1E9058F5DE3}"/>
              </a:ext>
            </a:extLst>
          </p:cNvPr>
          <p:cNvSpPr/>
          <p:nvPr/>
        </p:nvSpPr>
        <p:spPr>
          <a:xfrm>
            <a:off x="578673" y="889139"/>
            <a:ext cx="4854054" cy="105222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F30841-BCC3-BBAA-DA59-A569132646CB}"/>
              </a:ext>
            </a:extLst>
          </p:cNvPr>
          <p:cNvSpPr/>
          <p:nvPr/>
        </p:nvSpPr>
        <p:spPr>
          <a:xfrm>
            <a:off x="926414" y="2432798"/>
            <a:ext cx="4854054" cy="19675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883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29E087D-8F35-263D-455E-FC10D4028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208" y="515875"/>
            <a:ext cx="8520600" cy="3416400"/>
          </a:xfrm>
        </p:spPr>
        <p:txBody>
          <a:bodyPr>
            <a:normAutofit/>
          </a:bodyPr>
          <a:lstStyle/>
          <a:p>
            <a:pPr marL="120650" indent="0">
              <a:buNone/>
            </a:pPr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The models studied are:</a:t>
            </a:r>
          </a:p>
          <a:p>
            <a:pPr marL="120650" indent="0">
              <a:buNone/>
            </a:pP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22529E"/>
                </a:solidFill>
              </a:rPr>
              <a:t>V4: </a:t>
            </a:r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No outer groove on the pot surface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4">
                    <a:lumMod val="75000"/>
                  </a:schemeClr>
                </a:solidFill>
              </a:rPr>
              <a:t>V5.3: </a:t>
            </a:r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Large outer groove on the pot surface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B050"/>
                </a:solidFill>
              </a:rPr>
              <a:t>V6:</a:t>
            </a:r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 Narrow outer groove on the pot surface</a:t>
            </a:r>
          </a:p>
          <a:p>
            <a:pPr marL="120650" indent="0">
              <a:buNone/>
            </a:pP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41AB69D-2F28-50F2-0035-0D4BE17912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13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2338E02-85A9-A3A3-45D1-FC4DD21E3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Studied Models for the HL LHC upgrade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Immagine 6">
            <a:extLst>
              <a:ext uri="{FF2B5EF4-FFF2-40B4-BE49-F238E27FC236}">
                <a16:creationId xmlns:a16="http://schemas.microsoft.com/office/drawing/2014/main" id="{D252FB7B-074A-794F-5FFC-0A8AC793AB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11" t="17340" r="21215" b="18770"/>
          <a:stretch/>
        </p:blipFill>
        <p:spPr>
          <a:xfrm>
            <a:off x="1350870" y="2886017"/>
            <a:ext cx="1999680" cy="1371600"/>
          </a:xfrm>
          <a:prstGeom prst="rect">
            <a:avLst/>
          </a:prstGeom>
        </p:spPr>
      </p:pic>
      <p:pic>
        <p:nvPicPr>
          <p:cNvPr id="6" name="Immagine 4">
            <a:extLst>
              <a:ext uri="{FF2B5EF4-FFF2-40B4-BE49-F238E27FC236}">
                <a16:creationId xmlns:a16="http://schemas.microsoft.com/office/drawing/2014/main" id="{69BBB945-5327-4D41-B7B9-7F12FEEE22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416" r="8687"/>
          <a:stretch/>
        </p:blipFill>
        <p:spPr>
          <a:xfrm>
            <a:off x="3546312" y="2886017"/>
            <a:ext cx="1999680" cy="1371600"/>
          </a:xfrm>
          <a:prstGeom prst="rect">
            <a:avLst/>
          </a:prstGeom>
        </p:spPr>
      </p:pic>
      <p:sp>
        <p:nvSpPr>
          <p:cNvPr id="7" name="Google Shape;132;p21">
            <a:extLst>
              <a:ext uri="{FF2B5EF4-FFF2-40B4-BE49-F238E27FC236}">
                <a16:creationId xmlns:a16="http://schemas.microsoft.com/office/drawing/2014/main" id="{15A0DD1A-E928-6BAC-DFC6-F295205077E3}"/>
              </a:ext>
            </a:extLst>
          </p:cNvPr>
          <p:cNvSpPr txBox="1"/>
          <p:nvPr/>
        </p:nvSpPr>
        <p:spPr>
          <a:xfrm>
            <a:off x="3988259" y="4377594"/>
            <a:ext cx="111578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chemeClr val="accent4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V5.3, Garage Position</a:t>
            </a:r>
            <a:endParaRPr sz="1000" dirty="0">
              <a:solidFill>
                <a:schemeClr val="accent4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Google Shape;132;p21">
            <a:extLst>
              <a:ext uri="{FF2B5EF4-FFF2-40B4-BE49-F238E27FC236}">
                <a16:creationId xmlns:a16="http://schemas.microsoft.com/office/drawing/2014/main" id="{279C367F-AB0C-D847-A800-2961A91048C6}"/>
              </a:ext>
            </a:extLst>
          </p:cNvPr>
          <p:cNvSpPr txBox="1"/>
          <p:nvPr/>
        </p:nvSpPr>
        <p:spPr>
          <a:xfrm>
            <a:off x="1792817" y="4377594"/>
            <a:ext cx="111578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22529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V4, Garage Position</a:t>
            </a:r>
            <a:endParaRPr sz="1000" dirty="0">
              <a:solidFill>
                <a:srgbClr val="22529E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001E55D-F962-4567-1A2A-0306ED40BE2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741754" y="2638659"/>
            <a:ext cx="2056417" cy="1866316"/>
          </a:xfrm>
          <a:prstGeom prst="rect">
            <a:avLst/>
          </a:prstGeom>
        </p:spPr>
      </p:pic>
      <p:sp>
        <p:nvSpPr>
          <p:cNvPr id="11" name="Google Shape;132;p21">
            <a:extLst>
              <a:ext uri="{FF2B5EF4-FFF2-40B4-BE49-F238E27FC236}">
                <a16:creationId xmlns:a16="http://schemas.microsoft.com/office/drawing/2014/main" id="{11516F37-9DF6-AFCD-5B26-8C9D5647C973}"/>
              </a:ext>
            </a:extLst>
          </p:cNvPr>
          <p:cNvSpPr txBox="1"/>
          <p:nvPr/>
        </p:nvSpPr>
        <p:spPr>
          <a:xfrm>
            <a:off x="6212069" y="4377594"/>
            <a:ext cx="111578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V6, Garage Position</a:t>
            </a:r>
            <a:endParaRPr sz="1000" dirty="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CasellaDiTesto 7">
            <a:extLst>
              <a:ext uri="{FF2B5EF4-FFF2-40B4-BE49-F238E27FC236}">
                <a16:creationId xmlns:a16="http://schemas.microsoft.com/office/drawing/2014/main" id="{F9750CFB-9272-025A-0FC1-01C380AB0CAA}"/>
              </a:ext>
            </a:extLst>
          </p:cNvPr>
          <p:cNvSpPr txBox="1"/>
          <p:nvPr/>
        </p:nvSpPr>
        <p:spPr>
          <a:xfrm>
            <a:off x="4572000" y="556929"/>
            <a:ext cx="24163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 grooves for mechanical stability (where the detector are located)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FC9A714-8DAA-6DDF-62C0-C843A56DFA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4461" y="1239233"/>
            <a:ext cx="1070540" cy="95410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41CACB3-5E01-E4BA-002E-9F2BFFE45DFA}"/>
              </a:ext>
            </a:extLst>
          </p:cNvPr>
          <p:cNvSpPr txBox="1"/>
          <p:nvPr/>
        </p:nvSpPr>
        <p:spPr>
          <a:xfrm>
            <a:off x="7021479" y="463102"/>
            <a:ext cx="199967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hlinkClick r:id="rId6"/>
              </a:rPr>
              <a:t>https://edms.cern.ch/document/2915345/0.2</a:t>
            </a:r>
            <a:endParaRPr lang="en-GB" sz="8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D8B0AC-B9CE-ADCC-C27C-1DF1183D00F7}"/>
              </a:ext>
            </a:extLst>
          </p:cNvPr>
          <p:cNvCxnSpPr>
            <a:cxnSpLocks/>
          </p:cNvCxnSpPr>
          <p:nvPr/>
        </p:nvCxnSpPr>
        <p:spPr>
          <a:xfrm>
            <a:off x="4207170" y="1302166"/>
            <a:ext cx="451266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79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BFA1520-3C25-0C1E-A338-A0525036CF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13759" y="3120177"/>
            <a:ext cx="3237120" cy="1618560"/>
          </a:xfrm>
          <a:prstGeom prst="rect">
            <a:avLst/>
          </a:prstGeom>
        </p:spPr>
      </p:pic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29E087D-8F35-263D-455E-FC10D4028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9374" y="571161"/>
            <a:ext cx="8520600" cy="3416400"/>
          </a:xfrm>
        </p:spPr>
        <p:txBody>
          <a:bodyPr/>
          <a:lstStyle/>
          <a:p>
            <a:pPr marL="120650" indent="0">
              <a:buNone/>
            </a:pPr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 Comparison of the models:</a:t>
            </a:r>
          </a:p>
          <a:p>
            <a:pPr marL="120650" indent="0">
              <a:buNone/>
            </a:pP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41AB69D-2F28-50F2-0035-0D4BE17912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14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2338E02-85A9-A3A3-45D1-FC4DD21E3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Longitudinal Impedance - Comparison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A15581-3158-427E-6821-1630AF0740F9}"/>
              </a:ext>
            </a:extLst>
          </p:cNvPr>
          <p:cNvSpPr txBox="1"/>
          <p:nvPr/>
        </p:nvSpPr>
        <p:spPr>
          <a:xfrm>
            <a:off x="5085020" y="896747"/>
            <a:ext cx="32916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Beam-pot distance: 1 mm.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92D050"/>
                </a:solidFill>
                <a:latin typeface="Times New Roman"/>
                <a:cs typeface="Times New Roman"/>
                <a:sym typeface="Times New Roman"/>
              </a:rPr>
              <a:t>V5.3 and V6 have a lower last peak (around 2 GHz)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V5.3 and V6 have modes below 1.4 GHz at lower frequencies.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194D57D-536E-66F9-C54E-0CCC49FEDFD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12319" y="1469361"/>
            <a:ext cx="3240000" cy="1620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B65D65A-CF73-D674-6F9D-39D3F1AC53D6}"/>
              </a:ext>
            </a:extLst>
          </p:cNvPr>
          <p:cNvSpPr/>
          <p:nvPr/>
        </p:nvSpPr>
        <p:spPr>
          <a:xfrm>
            <a:off x="5273846" y="2571750"/>
            <a:ext cx="1752600" cy="211408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9EBDBC-040D-91EC-2967-4F94D8E7261C}"/>
              </a:ext>
            </a:extLst>
          </p:cNvPr>
          <p:cNvSpPr/>
          <p:nvPr/>
        </p:nvSpPr>
        <p:spPr>
          <a:xfrm>
            <a:off x="7528731" y="1572403"/>
            <a:ext cx="427323" cy="1232710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Immagine 6">
            <a:extLst>
              <a:ext uri="{FF2B5EF4-FFF2-40B4-BE49-F238E27FC236}">
                <a16:creationId xmlns:a16="http://schemas.microsoft.com/office/drawing/2014/main" id="{B8C10AC9-133C-8F27-DFD3-739662CA01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211" t="17340" r="21215" b="18770"/>
          <a:stretch/>
        </p:blipFill>
        <p:spPr>
          <a:xfrm>
            <a:off x="1141934" y="1469361"/>
            <a:ext cx="1391010" cy="954107"/>
          </a:xfrm>
          <a:prstGeom prst="rect">
            <a:avLst/>
          </a:prstGeom>
        </p:spPr>
      </p:pic>
      <p:pic>
        <p:nvPicPr>
          <p:cNvPr id="12" name="Immagine 4">
            <a:extLst>
              <a:ext uri="{FF2B5EF4-FFF2-40B4-BE49-F238E27FC236}">
                <a16:creationId xmlns:a16="http://schemas.microsoft.com/office/drawing/2014/main" id="{267970CF-DDE0-E361-2E46-E5EA4CA23A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416" r="8687"/>
          <a:stretch/>
        </p:blipFill>
        <p:spPr>
          <a:xfrm>
            <a:off x="2351690" y="1518059"/>
            <a:ext cx="1391010" cy="954107"/>
          </a:xfrm>
          <a:prstGeom prst="rect">
            <a:avLst/>
          </a:prstGeom>
        </p:spPr>
      </p:pic>
      <p:sp>
        <p:nvSpPr>
          <p:cNvPr id="17" name="Google Shape;132;p21">
            <a:extLst>
              <a:ext uri="{FF2B5EF4-FFF2-40B4-BE49-F238E27FC236}">
                <a16:creationId xmlns:a16="http://schemas.microsoft.com/office/drawing/2014/main" id="{BA19C488-F6CE-033E-63F7-AE4CF1054B36}"/>
              </a:ext>
            </a:extLst>
          </p:cNvPr>
          <p:cNvSpPr txBox="1"/>
          <p:nvPr/>
        </p:nvSpPr>
        <p:spPr>
          <a:xfrm>
            <a:off x="2424839" y="2534454"/>
            <a:ext cx="111578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chemeClr val="accent4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V5.3, Garage Position</a:t>
            </a:r>
            <a:endParaRPr sz="1000" dirty="0">
              <a:solidFill>
                <a:schemeClr val="accent4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32;p21">
            <a:extLst>
              <a:ext uri="{FF2B5EF4-FFF2-40B4-BE49-F238E27FC236}">
                <a16:creationId xmlns:a16="http://schemas.microsoft.com/office/drawing/2014/main" id="{4EB346DA-FF1E-74A0-37C9-8EAB0424B362}"/>
              </a:ext>
            </a:extLst>
          </p:cNvPr>
          <p:cNvSpPr txBox="1"/>
          <p:nvPr/>
        </p:nvSpPr>
        <p:spPr>
          <a:xfrm>
            <a:off x="1184794" y="2534454"/>
            <a:ext cx="111578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22529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V4, Garage Position</a:t>
            </a:r>
            <a:endParaRPr sz="1000" dirty="0">
              <a:solidFill>
                <a:srgbClr val="22529E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E49D18-C359-28F3-2B07-EDABC1DA276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842012" y="3025707"/>
            <a:ext cx="1323765" cy="1201388"/>
          </a:xfrm>
          <a:prstGeom prst="rect">
            <a:avLst/>
          </a:prstGeom>
        </p:spPr>
      </p:pic>
      <p:sp>
        <p:nvSpPr>
          <p:cNvPr id="9" name="Google Shape;132;p21">
            <a:extLst>
              <a:ext uri="{FF2B5EF4-FFF2-40B4-BE49-F238E27FC236}">
                <a16:creationId xmlns:a16="http://schemas.microsoft.com/office/drawing/2014/main" id="{B7DBD963-A3CC-B390-2578-744E42200E0F}"/>
              </a:ext>
            </a:extLst>
          </p:cNvPr>
          <p:cNvSpPr txBox="1"/>
          <p:nvPr/>
        </p:nvSpPr>
        <p:spPr>
          <a:xfrm>
            <a:off x="1898715" y="4117101"/>
            <a:ext cx="111578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V6, Garage Position</a:t>
            </a:r>
            <a:endParaRPr sz="1000" dirty="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72564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>
          <a:extLst>
            <a:ext uri="{FF2B5EF4-FFF2-40B4-BE49-F238E27FC236}">
              <a16:creationId xmlns:a16="http://schemas.microsoft.com/office/drawing/2014/main" id="{DF62932F-65AD-3172-DE6E-A703D182E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>
            <a:extLst>
              <a:ext uri="{FF2B5EF4-FFF2-40B4-BE49-F238E27FC236}">
                <a16:creationId xmlns:a16="http://schemas.microsoft.com/office/drawing/2014/main" id="{8472A91C-80B1-254F-64B7-AE318B6D687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Outline</a:t>
            </a:r>
            <a:endParaRPr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1EE25A0-5188-792E-8A61-51A2DD7923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15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A5404D-955E-B4F9-4EE8-26B76FDCE4F8}"/>
              </a:ext>
            </a:extLst>
          </p:cNvPr>
          <p:cNvSpPr txBox="1"/>
          <p:nvPr/>
        </p:nvSpPr>
        <p:spPr>
          <a:xfrm>
            <a:off x="1135115" y="1204063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CTPPS Roman Pots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68B271-4820-D60C-539D-BF6807F9D75F}"/>
              </a:ext>
            </a:extLst>
          </p:cNvPr>
          <p:cNvSpPr txBox="1"/>
          <p:nvPr/>
        </p:nvSpPr>
        <p:spPr>
          <a:xfrm>
            <a:off x="2022221" y="1574698"/>
            <a:ext cx="4576548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   Introduction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   PPS2: upgrade for HL LHC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103E5C-63E0-29D7-437D-FDEEBEA9AC65}"/>
              </a:ext>
            </a:extLst>
          </p:cNvPr>
          <p:cNvSpPr txBox="1"/>
          <p:nvPr/>
        </p:nvSpPr>
        <p:spPr>
          <a:xfrm>
            <a:off x="1135115" y="2042950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2"/>
            </a:pPr>
            <a:r>
              <a:rPr lang="fr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Impedance Studies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F6A25E-8DAE-9720-16FD-71778C7D0603}"/>
              </a:ext>
            </a:extLst>
          </p:cNvPr>
          <p:cNvSpPr txBox="1"/>
          <p:nvPr/>
        </p:nvSpPr>
        <p:spPr>
          <a:xfrm>
            <a:off x="2022221" y="2464085"/>
            <a:ext cx="4576548" cy="1104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   Introduction and preliminary studies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   Longitudinal Impedance </a:t>
            </a:r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 </a:t>
            </a:r>
            <a:r>
              <a:rPr lang="en-US" sz="105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050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Measurements</a:t>
            </a:r>
            <a:endParaRPr lang="fr" sz="1050" b="1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    Power loss study</a:t>
            </a: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    Thermal study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060685-2544-9107-1261-DAFDE2ABC553}"/>
              </a:ext>
            </a:extLst>
          </p:cNvPr>
          <p:cNvSpPr txBox="1"/>
          <p:nvPr/>
        </p:nvSpPr>
        <p:spPr>
          <a:xfrm>
            <a:off x="1135115" y="3388219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Transverse Impedance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A5C146-8F17-2264-B136-DD5A5200BCDF}"/>
              </a:ext>
            </a:extLst>
          </p:cNvPr>
          <p:cNvSpPr txBox="1"/>
          <p:nvPr/>
        </p:nvSpPr>
        <p:spPr>
          <a:xfrm>
            <a:off x="1135115" y="3788221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0E355E-51D7-C50D-FF91-0DA90D009DC7}"/>
              </a:ext>
            </a:extLst>
          </p:cNvPr>
          <p:cNvSpPr/>
          <p:nvPr/>
        </p:nvSpPr>
        <p:spPr>
          <a:xfrm>
            <a:off x="926414" y="2884654"/>
            <a:ext cx="4854054" cy="153868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4BAE9C-4E8C-9E96-37CF-AE5409B557C7}"/>
              </a:ext>
            </a:extLst>
          </p:cNvPr>
          <p:cNvSpPr/>
          <p:nvPr/>
        </p:nvSpPr>
        <p:spPr>
          <a:xfrm>
            <a:off x="578673" y="889139"/>
            <a:ext cx="4854054" cy="105222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A1BC5C-D110-0F58-C9B0-9DE72D1D6F71}"/>
              </a:ext>
            </a:extLst>
          </p:cNvPr>
          <p:cNvSpPr/>
          <p:nvPr/>
        </p:nvSpPr>
        <p:spPr>
          <a:xfrm>
            <a:off x="926414" y="2432798"/>
            <a:ext cx="4854054" cy="19675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3747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D187B-71B0-0F20-F713-572BA8FD0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862D39C-4A1D-1F89-2A2B-334983EA6BE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16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E74D7F49-388A-0D49-A496-A1B67676C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Longitudinal Impedance - Single Wire Measurements of Version 6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Picture 6" descr="Close-up of a metal piece&#10;&#10;AI-generated content may be incorrect.">
            <a:extLst>
              <a:ext uri="{FF2B5EF4-FFF2-40B4-BE49-F238E27FC236}">
                <a16:creationId xmlns:a16="http://schemas.microsoft.com/office/drawing/2014/main" id="{A78E372E-AB2A-F64E-FB3D-66AFEDE91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927" y="4193518"/>
            <a:ext cx="352274" cy="469699"/>
          </a:xfrm>
          <a:prstGeom prst="rect">
            <a:avLst/>
          </a:prstGeom>
        </p:spPr>
      </p:pic>
      <p:pic>
        <p:nvPicPr>
          <p:cNvPr id="9" name="Picture 8" descr="A machine on a green floor&#10;&#10;AI-generated content may be incorrect.">
            <a:extLst>
              <a:ext uri="{FF2B5EF4-FFF2-40B4-BE49-F238E27FC236}">
                <a16:creationId xmlns:a16="http://schemas.microsoft.com/office/drawing/2014/main" id="{53028EF0-36E4-929B-C5AE-E85FC5213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604" y="3156450"/>
            <a:ext cx="1432679" cy="1074509"/>
          </a:xfrm>
          <a:prstGeom prst="rect">
            <a:avLst/>
          </a:prstGeom>
        </p:spPr>
      </p:pic>
      <p:pic>
        <p:nvPicPr>
          <p:cNvPr id="11" name="Picture 10" descr="A machine with a long rod&#10;&#10;AI-generated content may be incorrect.">
            <a:extLst>
              <a:ext uri="{FF2B5EF4-FFF2-40B4-BE49-F238E27FC236}">
                <a16:creationId xmlns:a16="http://schemas.microsoft.com/office/drawing/2014/main" id="{97D04A23-7627-B949-B88B-399F95BE1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612" y="1016474"/>
            <a:ext cx="1432679" cy="1074509"/>
          </a:xfrm>
          <a:prstGeom prst="rect">
            <a:avLst/>
          </a:prstGeom>
        </p:spPr>
      </p:pic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1B19B3B-62FF-E852-B0F2-CF58CB751B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3068" y="999993"/>
            <a:ext cx="4493319" cy="33699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F7BA9A-AF7B-491B-B85F-439B6DE4A980}"/>
              </a:ext>
            </a:extLst>
          </p:cNvPr>
          <p:cNvSpPr txBox="1"/>
          <p:nvPr/>
        </p:nvSpPr>
        <p:spPr>
          <a:xfrm>
            <a:off x="4752138" y="739475"/>
            <a:ext cx="30823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rtl="0">
              <a:spcBef>
                <a:spcPts val="0"/>
              </a:spcBef>
              <a:spcAft>
                <a:spcPts val="1200"/>
              </a:spcAft>
            </a:pPr>
            <a:r>
              <a:rPr lang="fr" sz="1200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Position – 1 mm</a:t>
            </a:r>
            <a:endParaRPr lang="fr" sz="1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9026E7-27C3-866B-18B7-700EC99398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824253" y="2157288"/>
            <a:ext cx="1027881" cy="9328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0872C35-49F8-DC91-54FD-C2AC214DFCF7}"/>
              </a:ext>
            </a:extLst>
          </p:cNvPr>
          <p:cNvSpPr txBox="1"/>
          <p:nvPr/>
        </p:nvSpPr>
        <p:spPr>
          <a:xfrm>
            <a:off x="4672394" y="4524717"/>
            <a:ext cx="30823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rtl="0">
              <a:spcBef>
                <a:spcPts val="0"/>
              </a:spcBef>
              <a:spcAft>
                <a:spcPts val="1200"/>
              </a:spcAft>
            </a:pPr>
            <a:r>
              <a:rPr lang="fr" sz="1200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backup also 3.3 mm, 7.7 mm, and 40 mm</a:t>
            </a:r>
            <a:endParaRPr lang="fr" sz="1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CD0503A-AE21-C8D4-23C0-D726CD7E8B21}"/>
              </a:ext>
            </a:extLst>
          </p:cNvPr>
          <p:cNvCxnSpPr>
            <a:cxnSpLocks/>
          </p:cNvCxnSpPr>
          <p:nvPr/>
        </p:nvCxnSpPr>
        <p:spPr>
          <a:xfrm>
            <a:off x="3055747" y="1553728"/>
            <a:ext cx="1157329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151FE6-D686-6BC0-54D4-6B1704AE6BC6}"/>
              </a:ext>
            </a:extLst>
          </p:cNvPr>
          <p:cNvCxnSpPr>
            <a:cxnSpLocks/>
          </p:cNvCxnSpPr>
          <p:nvPr/>
        </p:nvCxnSpPr>
        <p:spPr>
          <a:xfrm>
            <a:off x="3167389" y="3668497"/>
            <a:ext cx="1157329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70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>
          <a:extLst>
            <a:ext uri="{FF2B5EF4-FFF2-40B4-BE49-F238E27FC236}">
              <a16:creationId xmlns:a16="http://schemas.microsoft.com/office/drawing/2014/main" id="{7EAD079E-296D-BF74-A8ED-5C93216116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>
            <a:extLst>
              <a:ext uri="{FF2B5EF4-FFF2-40B4-BE49-F238E27FC236}">
                <a16:creationId xmlns:a16="http://schemas.microsoft.com/office/drawing/2014/main" id="{5B1BE7FF-32A0-1C4B-1518-17EBD572CB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Outline</a:t>
            </a:r>
            <a:endParaRPr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D60EA70-053C-602A-7895-E378AAC3907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17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B2AC32-F4BF-16DD-AA87-3E34E5FEC3B2}"/>
              </a:ext>
            </a:extLst>
          </p:cNvPr>
          <p:cNvSpPr txBox="1"/>
          <p:nvPr/>
        </p:nvSpPr>
        <p:spPr>
          <a:xfrm>
            <a:off x="1135115" y="1204063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CTPPS Roman Pots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FB7311-B089-F060-3BE1-A6CFB5157EF9}"/>
              </a:ext>
            </a:extLst>
          </p:cNvPr>
          <p:cNvSpPr txBox="1"/>
          <p:nvPr/>
        </p:nvSpPr>
        <p:spPr>
          <a:xfrm>
            <a:off x="2022221" y="1574698"/>
            <a:ext cx="4576548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   Introduction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   PPS2: upgrade for HL LHC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7EF6DB-1DA1-48EE-BFED-D1968A9C081A}"/>
              </a:ext>
            </a:extLst>
          </p:cNvPr>
          <p:cNvSpPr txBox="1"/>
          <p:nvPr/>
        </p:nvSpPr>
        <p:spPr>
          <a:xfrm>
            <a:off x="1135115" y="2042950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2"/>
            </a:pPr>
            <a:r>
              <a:rPr lang="fr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Impedance Studies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8D2BF8-CD9E-B16B-E230-154EBF263F30}"/>
              </a:ext>
            </a:extLst>
          </p:cNvPr>
          <p:cNvSpPr txBox="1"/>
          <p:nvPr/>
        </p:nvSpPr>
        <p:spPr>
          <a:xfrm>
            <a:off x="2022221" y="2464085"/>
            <a:ext cx="4576548" cy="1104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   Introduction and preliminary studies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   Longitudinal Impedance </a:t>
            </a:r>
            <a:r>
              <a:rPr lang="en-US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    Power loss study</a:t>
            </a: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    Thermal study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590485-C0D1-1F12-A15D-FCDBD136CD3D}"/>
              </a:ext>
            </a:extLst>
          </p:cNvPr>
          <p:cNvSpPr txBox="1"/>
          <p:nvPr/>
        </p:nvSpPr>
        <p:spPr>
          <a:xfrm>
            <a:off x="1135115" y="3388219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Transverse Impedance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F52E5B-C671-4BD2-C1E4-63381F45DD76}"/>
              </a:ext>
            </a:extLst>
          </p:cNvPr>
          <p:cNvSpPr txBox="1"/>
          <p:nvPr/>
        </p:nvSpPr>
        <p:spPr>
          <a:xfrm>
            <a:off x="1135115" y="3788221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4CCE6A7-FD27-F057-B86F-9DC8F0700179}"/>
              </a:ext>
            </a:extLst>
          </p:cNvPr>
          <p:cNvSpPr/>
          <p:nvPr/>
        </p:nvSpPr>
        <p:spPr>
          <a:xfrm>
            <a:off x="926414" y="3388219"/>
            <a:ext cx="4854054" cy="103512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A9C5D2-DFD3-3922-4769-05F8AD4373DC}"/>
              </a:ext>
            </a:extLst>
          </p:cNvPr>
          <p:cNvSpPr/>
          <p:nvPr/>
        </p:nvSpPr>
        <p:spPr>
          <a:xfrm>
            <a:off x="578673" y="889139"/>
            <a:ext cx="4854054" cy="105222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01F753-CCF6-A6D3-FE2D-741489AE6516}"/>
              </a:ext>
            </a:extLst>
          </p:cNvPr>
          <p:cNvSpPr/>
          <p:nvPr/>
        </p:nvSpPr>
        <p:spPr>
          <a:xfrm>
            <a:off x="926414" y="2432798"/>
            <a:ext cx="4854054" cy="42149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6772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769A74D-EBE7-CD36-D213-50BC9D97A6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22982" y="3138985"/>
            <a:ext cx="2509357" cy="18820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BF809E-8CAC-34F8-9AD6-700AA060E7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73506" y="3071461"/>
            <a:ext cx="2509357" cy="1882017"/>
          </a:xfrm>
          <a:prstGeom prst="rect">
            <a:avLst/>
          </a:prstGeom>
        </p:spPr>
      </p:pic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29E087D-8F35-263D-455E-FC10D4028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480724"/>
            <a:ext cx="8520600" cy="3416400"/>
          </a:xfrm>
        </p:spPr>
        <p:txBody>
          <a:bodyPr>
            <a:normAutofit/>
          </a:bodyPr>
          <a:lstStyle/>
          <a:p>
            <a:pPr marL="120650" indent="0">
              <a:buNone/>
            </a:pP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Varying the distance between beam and the top side of the pot:</a:t>
            </a: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41AB69D-2F28-50F2-0035-0D4BE17912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18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2338E02-85A9-A3A3-45D1-FC4DD21E3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Power loss computations - BIHC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A15581-3158-427E-6821-1630AF0740F9}"/>
              </a:ext>
            </a:extLst>
          </p:cNvPr>
          <p:cNvSpPr txBox="1"/>
          <p:nvPr/>
        </p:nvSpPr>
        <p:spPr>
          <a:xfrm>
            <a:off x="250209" y="1335345"/>
            <a:ext cx="4565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Simulations of power lost were performed with:</a:t>
            </a:r>
          </a:p>
          <a:p>
            <a:pPr marL="171450" indent="-171450" algn="ctr">
              <a:buFontTx/>
              <a:buChar char="-"/>
            </a:pPr>
            <a:r>
              <a:rPr lang="en-US" sz="10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25ns_2748b_2736_2258_2374_288bpi_12inj</a:t>
            </a:r>
          </a:p>
          <a:p>
            <a:pPr marL="171450" indent="-171450" algn="ctr">
              <a:buFontTx/>
              <a:buChar char="-"/>
            </a:pPr>
            <a:r>
              <a:rPr lang="en-US" sz="10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2.3e11 ppb</a:t>
            </a:r>
          </a:p>
          <a:p>
            <a:pPr marL="171450" indent="-171450" algn="ctr">
              <a:buFontTx/>
              <a:buChar char="-"/>
            </a:pPr>
            <a:r>
              <a:rPr lang="en-US" sz="10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qGaussian with 1 ns bunch length</a:t>
            </a:r>
            <a:endParaRPr lang="en-GB" sz="1000" dirty="0">
              <a:solidFill>
                <a:srgbClr val="0070C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1C7025-02E9-A539-16F1-0E261CC576BD}"/>
              </a:ext>
            </a:extLst>
          </p:cNvPr>
          <p:cNvSpPr txBox="1"/>
          <p:nvPr/>
        </p:nvSpPr>
        <p:spPr>
          <a:xfrm>
            <a:off x="1848974" y="2817773"/>
            <a:ext cx="588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V4</a:t>
            </a:r>
            <a:endParaRPr lang="en-GB" sz="1200" dirty="0">
              <a:solidFill>
                <a:schemeClr val="tx1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498B0F-33AC-5DBB-972C-224664E9B505}"/>
              </a:ext>
            </a:extLst>
          </p:cNvPr>
          <p:cNvSpPr txBox="1"/>
          <p:nvPr/>
        </p:nvSpPr>
        <p:spPr>
          <a:xfrm>
            <a:off x="6598122" y="2862701"/>
            <a:ext cx="1013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V5.3 or V6</a:t>
            </a:r>
            <a:endParaRPr lang="en-GB" sz="1200" dirty="0">
              <a:solidFill>
                <a:schemeClr val="tx1"/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21" name="Picture 20" descr="A graph of a frequency&#10;&#10;AI-generated content may be incorrect.">
            <a:extLst>
              <a:ext uri="{FF2B5EF4-FFF2-40B4-BE49-F238E27FC236}">
                <a16:creationId xmlns:a16="http://schemas.microsoft.com/office/drawing/2014/main" id="{F2C7ACDC-5E1B-8CC3-3681-DEBA8BE5B1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2863" y="967068"/>
            <a:ext cx="2294300" cy="172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59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93D8F-F839-1487-2361-02CEE39F4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CC21F8F-CE4B-304F-48B0-5EF80C6ACF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4059" y="1456626"/>
            <a:ext cx="2700000" cy="2024999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8BC1F17-96F9-504F-266B-3662F2DBFD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19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4BDDB30-3167-0CD1-E9C9-803D126E7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Power loss computations – Power distribution map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43A5C6-259D-184E-491E-855D017E9F90}"/>
              </a:ext>
            </a:extLst>
          </p:cNvPr>
          <p:cNvSpPr txBox="1"/>
          <p:nvPr/>
        </p:nvSpPr>
        <p:spPr>
          <a:xfrm>
            <a:off x="986392" y="3519878"/>
            <a:ext cx="3361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Simulations of power lost were performed with: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25ns_2748b_2736_2258_2374_288bpi_12inj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2.3e11 ppb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qGaussian with 1 ns bunch length</a:t>
            </a:r>
            <a:endParaRPr lang="en-GB" sz="800" dirty="0">
              <a:solidFill>
                <a:srgbClr val="0070C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8761-F4F3-179A-3081-682DE683FBC3}"/>
              </a:ext>
            </a:extLst>
          </p:cNvPr>
          <p:cNvSpPr txBox="1"/>
          <p:nvPr/>
        </p:nvSpPr>
        <p:spPr>
          <a:xfrm>
            <a:off x="2283915" y="1235213"/>
            <a:ext cx="1013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V5.3 or V6</a:t>
            </a:r>
            <a:endParaRPr lang="en-GB" dirty="0">
              <a:solidFill>
                <a:schemeClr val="tx1"/>
              </a:solidFill>
              <a:latin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519C8EE-E022-0CF8-7952-142D14BF62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162517"/>
              </p:ext>
            </p:extLst>
          </p:nvPr>
        </p:nvGraphicFramePr>
        <p:xfrm>
          <a:off x="4347852" y="1796394"/>
          <a:ext cx="3819673" cy="1099396"/>
        </p:xfrm>
        <a:graphic>
          <a:graphicData uri="http://schemas.openxmlformats.org/drawingml/2006/table">
            <a:tbl>
              <a:tblPr firstRow="1" firstCol="1" bandRow="1"/>
              <a:tblGrid>
                <a:gridCol w="1272969">
                  <a:extLst>
                    <a:ext uri="{9D8B030D-6E8A-4147-A177-3AD203B41FA5}">
                      <a16:colId xmlns:a16="http://schemas.microsoft.com/office/drawing/2014/main" val="2534598896"/>
                    </a:ext>
                  </a:extLst>
                </a:gridCol>
                <a:gridCol w="1273352">
                  <a:extLst>
                    <a:ext uri="{9D8B030D-6E8A-4147-A177-3AD203B41FA5}">
                      <a16:colId xmlns:a16="http://schemas.microsoft.com/office/drawing/2014/main" val="828568539"/>
                    </a:ext>
                  </a:extLst>
                </a:gridCol>
                <a:gridCol w="1273352">
                  <a:extLst>
                    <a:ext uri="{9D8B030D-6E8A-4147-A177-3AD203B41FA5}">
                      <a16:colId xmlns:a16="http://schemas.microsoft.com/office/drawing/2014/main" val="223181191"/>
                    </a:ext>
                  </a:extLst>
                </a:gridCol>
              </a:tblGrid>
              <a:tr h="214418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Average [W]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Max [W]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2611571"/>
                  </a:ext>
                </a:extLst>
              </a:tr>
              <a:tr h="214418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Total Power on the device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69617"/>
                  </a:ext>
                </a:extLst>
              </a:tr>
              <a:tr h="214418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Power in the ferrite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9571977"/>
                  </a:ext>
                </a:extLst>
              </a:tr>
              <a:tr h="214418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Power on the top part of the pot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14.2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15.6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6844208"/>
                  </a:ext>
                </a:extLst>
              </a:tr>
            </a:tbl>
          </a:graphicData>
        </a:graphic>
      </p:graphicFrame>
      <p:sp>
        <p:nvSpPr>
          <p:cNvPr id="7" name="CasellaDiTesto 7">
            <a:extLst>
              <a:ext uri="{FF2B5EF4-FFF2-40B4-BE49-F238E27FC236}">
                <a16:creationId xmlns:a16="http://schemas.microsoft.com/office/drawing/2014/main" id="{65EF1B8E-B356-1D43-6F67-8E94AFD2562F}"/>
              </a:ext>
            </a:extLst>
          </p:cNvPr>
          <p:cNvSpPr txBox="1"/>
          <p:nvPr/>
        </p:nvSpPr>
        <p:spPr>
          <a:xfrm>
            <a:off x="3618319" y="3268380"/>
            <a:ext cx="2416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Actual field distribution considered for thermal study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1E70098-E494-30C3-2641-D759E1F8F720}"/>
              </a:ext>
            </a:extLst>
          </p:cNvPr>
          <p:cNvSpPr txBox="1"/>
          <p:nvPr/>
        </p:nvSpPr>
        <p:spPr>
          <a:xfrm>
            <a:off x="6180294" y="3320767"/>
            <a:ext cx="2416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Assumed to be uniformly dissipated in the ferrite ring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7">
            <a:extLst>
              <a:ext uri="{FF2B5EF4-FFF2-40B4-BE49-F238E27FC236}">
                <a16:creationId xmlns:a16="http://schemas.microsoft.com/office/drawing/2014/main" id="{619C6C3B-6E19-107A-9731-B81D38427115}"/>
              </a:ext>
            </a:extLst>
          </p:cNvPr>
          <p:cNvSpPr txBox="1"/>
          <p:nvPr/>
        </p:nvSpPr>
        <p:spPr>
          <a:xfrm>
            <a:off x="4480618" y="1423804"/>
            <a:ext cx="3686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Losses contributions and distribution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 descr="A diagram of a machine&#10;&#10;AI-generated content may be incorrect.">
            <a:extLst>
              <a:ext uri="{FF2B5EF4-FFF2-40B4-BE49-F238E27FC236}">
                <a16:creationId xmlns:a16="http://schemas.microsoft.com/office/drawing/2014/main" id="{A3AB2732-EBA9-AD01-BD4E-A88326CC5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1753" y="3778741"/>
            <a:ext cx="1525941" cy="1022772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22C03A62-3DFA-BDB4-B90C-70E555CF8E68}"/>
              </a:ext>
            </a:extLst>
          </p:cNvPr>
          <p:cNvSpPr/>
          <p:nvPr/>
        </p:nvSpPr>
        <p:spPr>
          <a:xfrm>
            <a:off x="976475" y="1492562"/>
            <a:ext cx="207129" cy="414986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10846A4-DDD8-C493-6DA0-CB22C58CBE4A}"/>
              </a:ext>
            </a:extLst>
          </p:cNvPr>
          <p:cNvSpPr/>
          <p:nvPr/>
        </p:nvSpPr>
        <p:spPr>
          <a:xfrm>
            <a:off x="6833403" y="2276859"/>
            <a:ext cx="505194" cy="488802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748C59C-CC65-D5E4-19D0-B4D3930F9160}"/>
              </a:ext>
            </a:extLst>
          </p:cNvPr>
          <p:cNvCxnSpPr>
            <a:cxnSpLocks/>
          </p:cNvCxnSpPr>
          <p:nvPr/>
        </p:nvCxnSpPr>
        <p:spPr>
          <a:xfrm>
            <a:off x="5294422" y="2827850"/>
            <a:ext cx="0" cy="44053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60F4466-877A-56F1-6BC3-0D089C7A36DF}"/>
              </a:ext>
            </a:extLst>
          </p:cNvPr>
          <p:cNvCxnSpPr>
            <a:cxnSpLocks/>
          </p:cNvCxnSpPr>
          <p:nvPr/>
        </p:nvCxnSpPr>
        <p:spPr>
          <a:xfrm>
            <a:off x="5517793" y="2455260"/>
            <a:ext cx="787020" cy="74766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7">
            <a:extLst>
              <a:ext uri="{FF2B5EF4-FFF2-40B4-BE49-F238E27FC236}">
                <a16:creationId xmlns:a16="http://schemas.microsoft.com/office/drawing/2014/main" id="{A9366F45-78BC-DB89-81A9-99B73772BE5D}"/>
              </a:ext>
            </a:extLst>
          </p:cNvPr>
          <p:cNvSpPr txBox="1"/>
          <p:nvPr/>
        </p:nvSpPr>
        <p:spPr>
          <a:xfrm>
            <a:off x="737878" y="549463"/>
            <a:ext cx="24163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most “dangerous” configuration was studied:</a:t>
            </a:r>
          </a:p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mm distance pot-beam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45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8" grpId="0" animBg="1"/>
      <p:bldP spid="20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>
          <a:extLst>
            <a:ext uri="{FF2B5EF4-FFF2-40B4-BE49-F238E27FC236}">
              <a16:creationId xmlns:a16="http://schemas.microsoft.com/office/drawing/2014/main" id="{A474A94F-BBAF-6F8B-BF79-C750DF5B0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>
            <a:extLst>
              <a:ext uri="{FF2B5EF4-FFF2-40B4-BE49-F238E27FC236}">
                <a16:creationId xmlns:a16="http://schemas.microsoft.com/office/drawing/2014/main" id="{CB924C6D-83CE-6005-6179-0F7A08FC5BB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Outline</a:t>
            </a:r>
            <a:endParaRPr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C316077-04B5-3358-E4A5-1171F247D8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379B9A-6A9C-BFDE-6327-034DB58C8F10}"/>
              </a:ext>
            </a:extLst>
          </p:cNvPr>
          <p:cNvSpPr txBox="1"/>
          <p:nvPr/>
        </p:nvSpPr>
        <p:spPr>
          <a:xfrm>
            <a:off x="1135115" y="1204063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CTPPS Roman Pots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C76D35-C7E0-B2DF-BF1B-8CE782E30C53}"/>
              </a:ext>
            </a:extLst>
          </p:cNvPr>
          <p:cNvSpPr txBox="1"/>
          <p:nvPr/>
        </p:nvSpPr>
        <p:spPr>
          <a:xfrm>
            <a:off x="2022221" y="1574698"/>
            <a:ext cx="4576548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   Introduction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   PPS2: upgrade for HL LHC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A531CA-EE0E-0C78-CF94-1D2805561227}"/>
              </a:ext>
            </a:extLst>
          </p:cNvPr>
          <p:cNvSpPr txBox="1"/>
          <p:nvPr/>
        </p:nvSpPr>
        <p:spPr>
          <a:xfrm>
            <a:off x="1135115" y="2042950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2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Impedance Studies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84BEF3-7565-9C4E-AF1E-81EA4076CBE1}"/>
              </a:ext>
            </a:extLst>
          </p:cNvPr>
          <p:cNvSpPr txBox="1"/>
          <p:nvPr/>
        </p:nvSpPr>
        <p:spPr>
          <a:xfrm>
            <a:off x="2022221" y="2464085"/>
            <a:ext cx="4576548" cy="1104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   Introduction and preliminary studies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   Longitudinal Impedance </a:t>
            </a:r>
            <a:r>
              <a:rPr lang="en-US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    Power loss study</a:t>
            </a: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    Thermal study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AD5F52-1320-2871-CC71-4252254F902A}"/>
              </a:ext>
            </a:extLst>
          </p:cNvPr>
          <p:cNvSpPr txBox="1"/>
          <p:nvPr/>
        </p:nvSpPr>
        <p:spPr>
          <a:xfrm>
            <a:off x="1135115" y="3388219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Transverse Impedance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5B19C8-8A30-47B9-22E7-B56ED07CD1E4}"/>
              </a:ext>
            </a:extLst>
          </p:cNvPr>
          <p:cNvSpPr txBox="1"/>
          <p:nvPr/>
        </p:nvSpPr>
        <p:spPr>
          <a:xfrm>
            <a:off x="1135115" y="3788221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2133649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2EF1C4-9DBD-C461-5980-FFC3806D3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D364CB-665B-D0EC-0320-8C44A6D5C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A651EF-719D-C52A-5033-D9335093A451}"/>
              </a:ext>
            </a:extLst>
          </p:cNvPr>
          <p:cNvSpPr txBox="1"/>
          <p:nvPr/>
        </p:nvSpPr>
        <p:spPr>
          <a:xfrm>
            <a:off x="449694" y="979868"/>
            <a:ext cx="474799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Natural </a:t>
            </a:r>
            <a:r>
              <a:rPr lang="pl-PL" sz="1200" dirty="0">
                <a:solidFill>
                  <a:schemeClr val="bg2">
                    <a:lumMod val="10000"/>
                  </a:schemeClr>
                </a:solidFill>
              </a:rPr>
              <a:t>convection boundary 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22 °C, 5 W/m</a:t>
            </a:r>
            <a:r>
              <a:rPr lang="en-US" sz="1200" baseline="30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K</a:t>
            </a:r>
            <a:endParaRPr lang="pl-PL" sz="1200" dirty="0">
              <a:solidFill>
                <a:schemeClr val="bg2">
                  <a:lumMod val="10000"/>
                </a:schemeClr>
              </a:solidFill>
            </a:endParaRP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pl-PL" sz="1200" dirty="0">
                <a:solidFill>
                  <a:schemeClr val="bg2">
                    <a:lumMod val="10000"/>
                  </a:schemeClr>
                </a:solidFill>
              </a:rPr>
              <a:t>Radiation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136 W power deposited on ferrite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Imported heat flux from the electro-magnetic simulations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55A4CA-D904-7D56-D8B6-03D4F10BCF7D}"/>
              </a:ext>
            </a:extLst>
          </p:cNvPr>
          <p:cNvSpPr txBox="1"/>
          <p:nvPr/>
        </p:nvSpPr>
        <p:spPr>
          <a:xfrm>
            <a:off x="5452335" y="229254"/>
            <a:ext cx="246803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tabLst>
                <a:tab pos="457200" algn="l"/>
              </a:tabLst>
              <a:defRPr sz="1600" b="1">
                <a:solidFill>
                  <a:srgbClr val="1D1B11"/>
                </a:solidFill>
                <a:effectLst/>
                <a:ea typeface="Times New Roman" panose="02020603050405020304" pitchFamily="18" charset="0"/>
              </a:defRPr>
            </a:lvl1pPr>
          </a:lstStyle>
          <a:p>
            <a:r>
              <a:rPr lang="en-US" sz="1050" dirty="0"/>
              <a:t>Radiation </a:t>
            </a:r>
            <a:r>
              <a:rPr lang="en-US" sz="1050" b="0" dirty="0"/>
              <a:t>(1 enclosure defined)</a:t>
            </a:r>
            <a:endParaRPr lang="en-GB" sz="10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A7FA084-97F6-E81F-0BD0-5DA57EA03AE6}"/>
              </a:ext>
            </a:extLst>
          </p:cNvPr>
          <p:cNvSpPr txBox="1"/>
          <p:nvPr/>
        </p:nvSpPr>
        <p:spPr>
          <a:xfrm>
            <a:off x="2175936" y="4702271"/>
            <a:ext cx="207202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9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1EB253C-2004-3FFA-A5E9-8CC3E9092A08}"/>
              </a:ext>
            </a:extLst>
          </p:cNvPr>
          <p:cNvSpPr txBox="1"/>
          <p:nvPr/>
        </p:nvSpPr>
        <p:spPr>
          <a:xfrm>
            <a:off x="305991" y="644743"/>
            <a:ext cx="2063185" cy="300082"/>
          </a:xfrm>
          <a:prstGeom prst="rect">
            <a:avLst/>
          </a:prstGeom>
          <a:ln w="19050">
            <a:solidFill>
              <a:srgbClr val="ED772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1350" b="1" dirty="0">
                <a:solidFill>
                  <a:schemeClr val="bg2">
                    <a:lumMod val="10000"/>
                  </a:schemeClr>
                </a:solidFill>
              </a:rPr>
              <a:t>Steady-state thermal</a:t>
            </a:r>
            <a:endParaRPr lang="en-GB" sz="1050" b="1" dirty="0"/>
          </a:p>
        </p:txBody>
      </p:sp>
      <p:sp>
        <p:nvSpPr>
          <p:cNvPr id="86" name="TextBox 45">
            <a:extLst>
              <a:ext uri="{FF2B5EF4-FFF2-40B4-BE49-F238E27FC236}">
                <a16:creationId xmlns:a16="http://schemas.microsoft.com/office/drawing/2014/main" id="{56A9C714-F0D7-0150-92A8-6B1377BA5085}"/>
              </a:ext>
            </a:extLst>
          </p:cNvPr>
          <p:cNvSpPr txBox="1"/>
          <p:nvPr/>
        </p:nvSpPr>
        <p:spPr>
          <a:xfrm>
            <a:off x="5460821" y="427750"/>
            <a:ext cx="13011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kern="12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Enclosure 1:</a:t>
            </a:r>
            <a:br>
              <a:rPr lang="en-US" sz="900" kern="12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900" b="1" kern="12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</a:t>
            </a:r>
            <a:endParaRPr lang="en-GB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BFA47F1-CB82-92D8-E042-05A28145BB6D}"/>
              </a:ext>
            </a:extLst>
          </p:cNvPr>
          <p:cNvGrpSpPr/>
          <p:nvPr/>
        </p:nvGrpSpPr>
        <p:grpSpPr>
          <a:xfrm>
            <a:off x="-26788" y="1877586"/>
            <a:ext cx="6004864" cy="2779260"/>
            <a:chOff x="-30949" y="2386027"/>
            <a:chExt cx="8006485" cy="3705680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C58D8128-303D-F014-278C-F8E3954F1B57}"/>
                </a:ext>
              </a:extLst>
            </p:cNvPr>
            <p:cNvGrpSpPr/>
            <p:nvPr/>
          </p:nvGrpSpPr>
          <p:grpSpPr>
            <a:xfrm>
              <a:off x="-30949" y="2386027"/>
              <a:ext cx="8006485" cy="3705680"/>
              <a:chOff x="45727" y="1925008"/>
              <a:chExt cx="8006485" cy="3705680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7A48642F-6537-00E7-AAF7-0771E7D681A1}"/>
                  </a:ext>
                </a:extLst>
              </p:cNvPr>
              <p:cNvGrpSpPr/>
              <p:nvPr/>
            </p:nvGrpSpPr>
            <p:grpSpPr>
              <a:xfrm>
                <a:off x="450001" y="1925008"/>
                <a:ext cx="4415118" cy="3705680"/>
                <a:chOff x="951342" y="1914414"/>
                <a:chExt cx="4415118" cy="3705680"/>
              </a:xfrm>
            </p:grpSpPr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8B1EABC4-173A-2F12-6C13-F08F1A6468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951342" y="1914414"/>
                  <a:ext cx="4415118" cy="3705680"/>
                </a:xfrm>
                <a:prstGeom prst="rect">
                  <a:avLst/>
                </a:prstGeom>
              </p:spPr>
            </p:pic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6AB4F09F-8F18-C19C-1118-02AE542A3F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5440" y="2235635"/>
                  <a:ext cx="129614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2BB52A88-45A0-09EA-08CD-0C1468A829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51584" y="2060848"/>
                  <a:ext cx="1610668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BAC79184-2D2F-767E-8517-7A16B41A60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76659" y="2235635"/>
                  <a:ext cx="129614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15F9ADBE-5872-74B4-0423-662386770F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70824" y="5434096"/>
                  <a:ext cx="2152968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5E0CEA1C-2588-C715-DAAD-780A112894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5440" y="3068960"/>
                  <a:ext cx="129614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D5FA44FF-82DA-3F57-B4DE-55B3E3E6EB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62252" y="3084285"/>
                  <a:ext cx="129614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E8D2CFBB-5555-7CB1-1850-2552A0556E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24763" y="3598615"/>
                  <a:ext cx="526821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A62CA85E-DCFD-D6A6-9AB9-0FEF0138D9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62252" y="3581671"/>
                  <a:ext cx="526821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3235A992-9507-F761-B51E-439419C3F3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23792" y="4293592"/>
                  <a:ext cx="265281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7C19C70D-0CA4-9691-5A9F-F53F2C6C4B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24763" y="4293592"/>
                  <a:ext cx="246061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BADAB3DD-3226-36AE-569C-6C8CD9F2E1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51584" y="3068960"/>
                  <a:ext cx="0" cy="529655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5B753804-DCC0-988E-B435-D1F606B05C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62252" y="3068959"/>
                  <a:ext cx="0" cy="529655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A9C5E780-3764-49CE-765B-EC31ABBD33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29994" y="4293592"/>
                  <a:ext cx="0" cy="11405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C0B0B5D7-7CB8-BAFD-0981-E81E57F378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70824" y="4293592"/>
                  <a:ext cx="0" cy="114050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22FA31DD-89EA-BBBA-6F29-419B9B2BB0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38187" y="3598614"/>
                  <a:ext cx="0" cy="19042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C300F09A-F6AF-986D-248B-FB5DE69383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24763" y="4057214"/>
                  <a:ext cx="0" cy="23637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B68C7D7F-1700-3DC8-86B8-11120983B9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89073" y="3616760"/>
                  <a:ext cx="0" cy="19042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9F04CBEE-A3DD-026F-0730-3B74FEA495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75649" y="4075360"/>
                  <a:ext cx="0" cy="23637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1B175665-14BE-B184-B8C8-76A35C24A0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83444" y="3838982"/>
                  <a:ext cx="0" cy="23637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7A582318-3008-EADA-1A3E-4A86A4E05D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57163" y="3820836"/>
                  <a:ext cx="0" cy="23637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0D8D587-D0DF-49FD-D729-4749EBEAAFD9}"/>
                  </a:ext>
                </a:extLst>
              </p:cNvPr>
              <p:cNvSpPr txBox="1"/>
              <p:nvPr/>
            </p:nvSpPr>
            <p:spPr>
              <a:xfrm>
                <a:off x="3572087" y="1960619"/>
                <a:ext cx="483735" cy="215444"/>
              </a:xfrm>
              <a:prstGeom prst="rect">
                <a:avLst/>
              </a:prstGeom>
              <a:noFill/>
              <a:ln w="19050">
                <a:solidFill>
                  <a:srgbClr val="00FFF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050" dirty="0">
                    <a:solidFill>
                      <a:schemeClr val="bg2">
                        <a:lumMod val="10000"/>
                      </a:schemeClr>
                    </a:solidFill>
                  </a:rPr>
                  <a:t>22 °C</a:t>
                </a:r>
                <a:endParaRPr lang="en-GB" sz="105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3" name="TextBox 30">
                <a:extLst>
                  <a:ext uri="{FF2B5EF4-FFF2-40B4-BE49-F238E27FC236}">
                    <a16:creationId xmlns:a16="http://schemas.microsoft.com/office/drawing/2014/main" id="{55B1576C-B9D2-7400-CC68-7AAE47C8D694}"/>
                  </a:ext>
                </a:extLst>
              </p:cNvPr>
              <p:cNvSpPr txBox="1"/>
              <p:nvPr/>
            </p:nvSpPr>
            <p:spPr>
              <a:xfrm>
                <a:off x="3858038" y="2023104"/>
                <a:ext cx="4194174" cy="3385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171450">
                  <a:tabLst>
                    <a:tab pos="342900" algn="l"/>
                  </a:tabLst>
                </a:pPr>
                <a:r>
                  <a:rPr lang="pl-PL" sz="825" kern="1200" dirty="0">
                    <a:solidFill>
                      <a:srgbClr val="1D1B11"/>
                    </a:solidFill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natural convection</a:t>
                </a:r>
                <a:r>
                  <a:rPr lang="en-US" sz="825" kern="1200" dirty="0">
                    <a:solidFill>
                      <a:srgbClr val="1D1B11"/>
                    </a:solidFill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5 W/m</a:t>
                </a:r>
                <a:r>
                  <a:rPr lang="en-US" sz="825" kern="1200" baseline="30000" dirty="0">
                    <a:solidFill>
                      <a:srgbClr val="1D1B11"/>
                    </a:solidFill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825" kern="1200" dirty="0">
                    <a:solidFill>
                      <a:srgbClr val="1D1B11"/>
                    </a:solidFill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pl-PL" sz="825" kern="1200" dirty="0">
                    <a:solidFill>
                      <a:srgbClr val="1D1B11"/>
                    </a:solidFill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sz="825" dirty="0">
                  <a:highlight>
                    <a:srgbClr val="00FFFF"/>
                  </a:highlight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GB" sz="825" dirty="0">
                    <a:highlight>
                      <a:srgbClr val="00FFFF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924C5D0-346B-A063-30C5-8ED5B374E8C6}"/>
                  </a:ext>
                </a:extLst>
              </p:cNvPr>
              <p:cNvSpPr txBox="1"/>
              <p:nvPr/>
            </p:nvSpPr>
            <p:spPr>
              <a:xfrm>
                <a:off x="268375" y="3244264"/>
                <a:ext cx="758292" cy="2154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050" dirty="0">
                    <a:solidFill>
                      <a:schemeClr val="bg2">
                        <a:lumMod val="10000"/>
                      </a:schemeClr>
                    </a:solidFill>
                  </a:rPr>
                  <a:t>136 W</a:t>
                </a:r>
                <a:endParaRPr lang="en-GB" sz="105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75" name="TextBox 30">
                <a:extLst>
                  <a:ext uri="{FF2B5EF4-FFF2-40B4-BE49-F238E27FC236}">
                    <a16:creationId xmlns:a16="http://schemas.microsoft.com/office/drawing/2014/main" id="{27470C50-836B-80D1-5167-29FB900A9C2B}"/>
                  </a:ext>
                </a:extLst>
              </p:cNvPr>
              <p:cNvSpPr txBox="1"/>
              <p:nvPr/>
            </p:nvSpPr>
            <p:spPr>
              <a:xfrm>
                <a:off x="45727" y="3507033"/>
                <a:ext cx="2609851" cy="3385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171450">
                  <a:tabLst>
                    <a:tab pos="342900" algn="l"/>
                  </a:tabLst>
                </a:pPr>
                <a:r>
                  <a:rPr lang="en-US" sz="825" kern="1200" dirty="0">
                    <a:solidFill>
                      <a:srgbClr val="1D1B11"/>
                    </a:solidFill>
                    <a:highlight>
                      <a:srgbClr val="FF0000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</a:rPr>
                  <a:t>Internal heat generation</a:t>
                </a:r>
                <a:endParaRPr lang="en-GB" sz="825" dirty="0">
                  <a:highlight>
                    <a:srgbClr val="FF0000"/>
                  </a:highlight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GB" sz="825" dirty="0">
                    <a:highlight>
                      <a:srgbClr val="FF0000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1453FF60-62EC-9891-A590-A825CD2272F7}"/>
                  </a:ext>
                </a:extLst>
              </p:cNvPr>
              <p:cNvSpPr/>
              <p:nvPr/>
            </p:nvSpPr>
            <p:spPr>
              <a:xfrm>
                <a:off x="1631504" y="3815835"/>
                <a:ext cx="207520" cy="457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7E8BD2AF-7E99-E4DB-FB3A-A9562E40A133}"/>
                  </a:ext>
                </a:extLst>
              </p:cNvPr>
              <p:cNvSpPr/>
              <p:nvPr/>
            </p:nvSpPr>
            <p:spPr>
              <a:xfrm>
                <a:off x="3494558" y="3800592"/>
                <a:ext cx="207520" cy="4571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79" name="TextBox 30">
                <a:extLst>
                  <a:ext uri="{FF2B5EF4-FFF2-40B4-BE49-F238E27FC236}">
                    <a16:creationId xmlns:a16="http://schemas.microsoft.com/office/drawing/2014/main" id="{2BBD5E83-F444-1507-95A3-8DA378557D8B}"/>
                  </a:ext>
                </a:extLst>
              </p:cNvPr>
              <p:cNvSpPr txBox="1"/>
              <p:nvPr/>
            </p:nvSpPr>
            <p:spPr>
              <a:xfrm>
                <a:off x="1563942" y="4167337"/>
                <a:ext cx="1863691" cy="507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171450">
                  <a:tabLst>
                    <a:tab pos="342900" algn="l"/>
                  </a:tabLst>
                </a:pPr>
                <a:r>
                  <a:rPr lang="en-US" sz="825" kern="1200" dirty="0">
                    <a:highlight>
                      <a:srgbClr val="00FFFF"/>
                    </a:highlight>
                    <a:latin typeface="Verdana" panose="020B060403050404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Forced convection by water at 20 </a:t>
                </a:r>
                <a:r>
                  <a:rPr lang="en-US" sz="825" dirty="0">
                    <a:highlight>
                      <a:srgbClr val="00FFFF"/>
                    </a:highlight>
                  </a:rPr>
                  <a:t>°C</a:t>
                </a:r>
                <a:endParaRPr lang="en-GB" sz="825" dirty="0">
                  <a:highlight>
                    <a:srgbClr val="00FFFF"/>
                  </a:highlight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GB" sz="825" dirty="0">
                    <a:highlight>
                      <a:srgbClr val="00FFFF"/>
                    </a:highlight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E3710024-783B-781A-7761-74C596BE2874}"/>
                  </a:ext>
                </a:extLst>
              </p:cNvPr>
              <p:cNvSpPr/>
              <p:nvPr/>
            </p:nvSpPr>
            <p:spPr>
              <a:xfrm>
                <a:off x="1582425" y="3884185"/>
                <a:ext cx="175437" cy="142344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C6289109-D4BD-A0BD-D08D-8219563DE446}"/>
                  </a:ext>
                </a:extLst>
              </p:cNvPr>
              <p:cNvSpPr/>
              <p:nvPr/>
            </p:nvSpPr>
            <p:spPr>
              <a:xfrm>
                <a:off x="3551218" y="3887266"/>
                <a:ext cx="171639" cy="13926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</p:grp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0E3272DA-8A8D-EEED-EEE9-33F657A7CF90}"/>
                </a:ext>
              </a:extLst>
            </p:cNvPr>
            <p:cNvCxnSpPr>
              <a:cxnSpLocks/>
            </p:cNvCxnSpPr>
            <p:nvPr/>
          </p:nvCxnSpPr>
          <p:spPr>
            <a:xfrm>
              <a:off x="2423592" y="2834117"/>
              <a:ext cx="0" cy="2581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5E0D51F8-A061-BA62-5BE7-2958F369A29B}"/>
                </a:ext>
              </a:extLst>
            </p:cNvPr>
            <p:cNvCxnSpPr>
              <a:cxnSpLocks/>
            </p:cNvCxnSpPr>
            <p:nvPr/>
          </p:nvCxnSpPr>
          <p:spPr>
            <a:xfrm>
              <a:off x="1996456" y="2834117"/>
              <a:ext cx="0" cy="2581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F20A7887-0796-3867-BFA7-F15D598C52EC}"/>
                </a:ext>
              </a:extLst>
            </p:cNvPr>
            <p:cNvCxnSpPr>
              <a:cxnSpLocks/>
            </p:cNvCxnSpPr>
            <p:nvPr/>
          </p:nvCxnSpPr>
          <p:spPr>
            <a:xfrm>
              <a:off x="2212480" y="2834117"/>
              <a:ext cx="0" cy="2581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C65C1D6B-4342-2B5D-0BFA-3CA1F7CB4C5A}"/>
                </a:ext>
              </a:extLst>
            </p:cNvPr>
            <p:cNvCxnSpPr>
              <a:cxnSpLocks/>
            </p:cNvCxnSpPr>
            <p:nvPr/>
          </p:nvCxnSpPr>
          <p:spPr>
            <a:xfrm>
              <a:off x="3071664" y="2834117"/>
              <a:ext cx="0" cy="2581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AA0A31DD-DD17-F72F-2260-A7FB2A2750D4}"/>
                </a:ext>
              </a:extLst>
            </p:cNvPr>
            <p:cNvCxnSpPr>
              <a:cxnSpLocks/>
            </p:cNvCxnSpPr>
            <p:nvPr/>
          </p:nvCxnSpPr>
          <p:spPr>
            <a:xfrm>
              <a:off x="2644528" y="2834117"/>
              <a:ext cx="0" cy="2581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42ED905F-FD38-1A09-6FF5-38D6721BE609}"/>
                </a:ext>
              </a:extLst>
            </p:cNvPr>
            <p:cNvCxnSpPr>
              <a:cxnSpLocks/>
            </p:cNvCxnSpPr>
            <p:nvPr/>
          </p:nvCxnSpPr>
          <p:spPr>
            <a:xfrm>
              <a:off x="2860552" y="2834117"/>
              <a:ext cx="0" cy="2581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4" name="TextBox 30">
              <a:extLst>
                <a:ext uri="{FF2B5EF4-FFF2-40B4-BE49-F238E27FC236}">
                  <a16:creationId xmlns:a16="http://schemas.microsoft.com/office/drawing/2014/main" id="{91479633-5302-FBA7-A052-F5B0EF2D9783}"/>
                </a:ext>
              </a:extLst>
            </p:cNvPr>
            <p:cNvSpPr txBox="1"/>
            <p:nvPr/>
          </p:nvSpPr>
          <p:spPr>
            <a:xfrm>
              <a:off x="1683512" y="2599858"/>
              <a:ext cx="2609851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342900" indent="-171450">
                <a:tabLst>
                  <a:tab pos="342900" algn="l"/>
                </a:tabLst>
              </a:pPr>
              <a:r>
                <a:rPr lang="en-US" sz="825" kern="1200" dirty="0">
                  <a:solidFill>
                    <a:srgbClr val="1D1B11"/>
                  </a:solidFill>
                  <a:highlight>
                    <a:srgbClr val="FF9933"/>
                  </a:highlight>
                  <a:latin typeface="Verdana" panose="020B0604030504040204" pitchFamily="34" charset="0"/>
                  <a:ea typeface="Times New Roman" panose="02020603050405020304" pitchFamily="18" charset="0"/>
                </a:rPr>
                <a:t>Imported heat flux</a:t>
              </a:r>
              <a:endParaRPr lang="en-GB" sz="825" dirty="0">
                <a:highlight>
                  <a:srgbClr val="FF9933"/>
                </a:highlight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07" name="Picture 106">
            <a:extLst>
              <a:ext uri="{FF2B5EF4-FFF2-40B4-BE49-F238E27FC236}">
                <a16:creationId xmlns:a16="http://schemas.microsoft.com/office/drawing/2014/main" id="{35971FC9-BE45-9EF8-AE77-7694BC6DA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147" y="2782555"/>
            <a:ext cx="3360086" cy="1894370"/>
          </a:xfrm>
          <a:prstGeom prst="rect">
            <a:avLst/>
          </a:prstGeom>
        </p:spPr>
      </p:pic>
      <p:sp>
        <p:nvSpPr>
          <p:cNvPr id="2" name="TextBox 30">
            <a:extLst>
              <a:ext uri="{FF2B5EF4-FFF2-40B4-BE49-F238E27FC236}">
                <a16:creationId xmlns:a16="http://schemas.microsoft.com/office/drawing/2014/main" id="{DA3A13AB-DF31-22F1-D51D-A7FBD0C28859}"/>
              </a:ext>
            </a:extLst>
          </p:cNvPr>
          <p:cNvSpPr txBox="1"/>
          <p:nvPr/>
        </p:nvSpPr>
        <p:spPr>
          <a:xfrm>
            <a:off x="4608906" y="4460409"/>
            <a:ext cx="1957388" cy="1269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171450">
              <a:tabLst>
                <a:tab pos="342900" algn="l"/>
              </a:tabLst>
            </a:pPr>
            <a:r>
              <a:rPr lang="en-US" sz="825" kern="1200" dirty="0">
                <a:solidFill>
                  <a:srgbClr val="1D1B11"/>
                </a:solidFill>
                <a:highlight>
                  <a:srgbClr val="FF9933"/>
                </a:highlight>
                <a:latin typeface="Verdana" panose="020B0604030504040204" pitchFamily="34" charset="0"/>
                <a:ea typeface="Times New Roman" panose="02020603050405020304" pitchFamily="18" charset="0"/>
              </a:rPr>
              <a:t>Imported heat flux</a:t>
            </a:r>
            <a:endParaRPr lang="en-GB" sz="825" dirty="0">
              <a:highlight>
                <a:srgbClr val="FF9933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D6090C-0E46-86ED-7950-2DC5D8642A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1936" y="1010086"/>
            <a:ext cx="2716598" cy="14168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04FD73-557C-15D9-9894-14EAD5600B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4657" y="696788"/>
            <a:ext cx="1350169" cy="5214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220584-CBEA-5EA6-9E74-117DC393F4AF}"/>
              </a:ext>
            </a:extLst>
          </p:cNvPr>
          <p:cNvSpPr txBox="1"/>
          <p:nvPr/>
        </p:nvSpPr>
        <p:spPr>
          <a:xfrm>
            <a:off x="23258" y="4874005"/>
            <a:ext cx="45856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" sz="8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Courtesy of Joanna Swieszek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5489346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49772031-52F2-B935-9BB2-665651762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160" y="2969218"/>
            <a:ext cx="3546437" cy="165409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6AAD408-44D3-FC10-08A0-18770D8D11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5" y="910681"/>
            <a:ext cx="3426710" cy="205853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F9377EE-89A4-0399-3506-AF2319E52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Results, without cooling channel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4216D3-4842-9FBF-5D92-E48FBB635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E92635-189C-6C85-8004-043156813569}"/>
              </a:ext>
            </a:extLst>
          </p:cNvPr>
          <p:cNvSpPr txBox="1"/>
          <p:nvPr/>
        </p:nvSpPr>
        <p:spPr>
          <a:xfrm>
            <a:off x="310531" y="4166933"/>
            <a:ext cx="354643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pl-PL" sz="1200" dirty="0"/>
              <a:t>Max temp. in the coil: </a:t>
            </a:r>
            <a:r>
              <a:rPr lang="en-US" sz="1200" dirty="0"/>
              <a:t>424</a:t>
            </a:r>
            <a:r>
              <a:rPr lang="pl-PL" sz="1200" dirty="0"/>
              <a:t> </a:t>
            </a:r>
            <a:r>
              <a:rPr lang="en-US" sz="1200" dirty="0"/>
              <a:t>°C </a:t>
            </a:r>
            <a:endParaRPr lang="pl-PL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FC3DB6-0E17-BC2C-6403-F05CC4E65C07}"/>
              </a:ext>
            </a:extLst>
          </p:cNvPr>
          <p:cNvSpPr txBox="1"/>
          <p:nvPr/>
        </p:nvSpPr>
        <p:spPr>
          <a:xfrm>
            <a:off x="5689640" y="679848"/>
            <a:ext cx="2088649" cy="253916"/>
          </a:xfrm>
          <a:prstGeom prst="rect">
            <a:avLst/>
          </a:prstGeom>
          <a:ln w="19050">
            <a:solidFill>
              <a:srgbClr val="ED772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1050" dirty="0">
                <a:solidFill>
                  <a:schemeClr val="bg2">
                    <a:lumMod val="10000"/>
                  </a:schemeClr>
                </a:solidFill>
              </a:rPr>
              <a:t>Temperature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in the SS housing</a:t>
            </a:r>
            <a:endParaRPr lang="en-GB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89F631-0367-6F48-8980-0EC7EB833613}"/>
              </a:ext>
            </a:extLst>
          </p:cNvPr>
          <p:cNvSpPr txBox="1"/>
          <p:nvPr/>
        </p:nvSpPr>
        <p:spPr>
          <a:xfrm>
            <a:off x="5826803" y="3084634"/>
            <a:ext cx="1951485" cy="253916"/>
          </a:xfrm>
          <a:prstGeom prst="rect">
            <a:avLst/>
          </a:prstGeom>
          <a:ln w="19050">
            <a:solidFill>
              <a:srgbClr val="ED772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1050" dirty="0">
                <a:solidFill>
                  <a:schemeClr val="bg2">
                    <a:lumMod val="10000"/>
                  </a:schemeClr>
                </a:solidFill>
              </a:rPr>
              <a:t>Max temperature in the coil</a:t>
            </a:r>
            <a:endParaRPr lang="en-GB" sz="10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18B239-68CA-67D0-2DF3-492418BFF9B2}"/>
              </a:ext>
            </a:extLst>
          </p:cNvPr>
          <p:cNvSpPr txBox="1"/>
          <p:nvPr/>
        </p:nvSpPr>
        <p:spPr>
          <a:xfrm>
            <a:off x="305991" y="644743"/>
            <a:ext cx="2063185" cy="300082"/>
          </a:xfrm>
          <a:prstGeom prst="rect">
            <a:avLst/>
          </a:prstGeom>
          <a:ln w="19050">
            <a:solidFill>
              <a:srgbClr val="ED772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1350" b="1" dirty="0">
                <a:solidFill>
                  <a:schemeClr val="bg2">
                    <a:lumMod val="10000"/>
                  </a:schemeClr>
                </a:solidFill>
              </a:rPr>
              <a:t>Steady-state thermal</a:t>
            </a:r>
            <a:endParaRPr lang="en-GB" sz="105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8EA0B4-FD17-4061-7C05-141E303D5FB8}"/>
              </a:ext>
            </a:extLst>
          </p:cNvPr>
          <p:cNvSpPr txBox="1"/>
          <p:nvPr/>
        </p:nvSpPr>
        <p:spPr>
          <a:xfrm>
            <a:off x="186010" y="1113174"/>
            <a:ext cx="2766606" cy="253916"/>
          </a:xfrm>
          <a:prstGeom prst="rect">
            <a:avLst/>
          </a:prstGeom>
          <a:ln w="19050">
            <a:solidFill>
              <a:srgbClr val="ED772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1050" dirty="0">
                <a:solidFill>
                  <a:schemeClr val="bg2">
                    <a:lumMod val="10000"/>
                  </a:schemeClr>
                </a:solidFill>
              </a:rPr>
              <a:t>Temparature distribution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 in the assembly</a:t>
            </a:r>
            <a:endParaRPr lang="en-GB" sz="105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90ACB76-DDD7-7C87-7325-8528F5398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010" y="1404171"/>
            <a:ext cx="3929063" cy="25931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D555EC-9CC7-EAD8-AC31-4A99DD661F18}"/>
              </a:ext>
            </a:extLst>
          </p:cNvPr>
          <p:cNvSpPr txBox="1"/>
          <p:nvPr/>
        </p:nvSpPr>
        <p:spPr>
          <a:xfrm>
            <a:off x="23258" y="4874005"/>
            <a:ext cx="45856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" sz="8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Courtesy of Joanna Swieszek</a:t>
            </a:r>
            <a:endParaRPr lang="en-GB" sz="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2E5EEC-F11C-A350-773B-6CA059B188D0}"/>
              </a:ext>
            </a:extLst>
          </p:cNvPr>
          <p:cNvSpPr txBox="1"/>
          <p:nvPr/>
        </p:nvSpPr>
        <p:spPr>
          <a:xfrm>
            <a:off x="2272814" y="4736539"/>
            <a:ext cx="45856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Curie temperature around </a:t>
            </a:r>
            <a:r>
              <a:rPr lang="fr" sz="1200" b="1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375 </a:t>
            </a:r>
            <a:r>
              <a:rPr lang="en-US" sz="1200" b="1" dirty="0">
                <a:solidFill>
                  <a:srgbClr val="C00000"/>
                </a:solidFill>
                <a:latin typeface="Times New Roman"/>
                <a:cs typeface="Times New Roman"/>
              </a:rPr>
              <a:t>°C</a:t>
            </a:r>
            <a:r>
              <a:rPr lang="fr" sz="1200" b="1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 </a:t>
            </a:r>
            <a:endParaRPr lang="en-GB" sz="1200" b="1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97850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37102CF-953F-3549-126C-5C6FCA250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420" y="805840"/>
            <a:ext cx="3184401" cy="20069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1B99AE-947F-3EBA-1D66-FF6C50CD7B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553" y="2897558"/>
            <a:ext cx="3086100" cy="174307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F9377EE-89A4-0399-3506-AF2319E52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Results, with cooling channel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4216D3-4842-9FBF-5D92-E48FBB635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E92635-189C-6C85-8004-043156813569}"/>
              </a:ext>
            </a:extLst>
          </p:cNvPr>
          <p:cNvSpPr txBox="1"/>
          <p:nvPr/>
        </p:nvSpPr>
        <p:spPr>
          <a:xfrm>
            <a:off x="305991" y="4000479"/>
            <a:ext cx="4049985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pl-PL" sz="1200" dirty="0"/>
              <a:t>Max temp. in the coil: </a:t>
            </a:r>
            <a:r>
              <a:rPr lang="en-US" sz="1200" dirty="0"/>
              <a:t>365</a:t>
            </a:r>
            <a:r>
              <a:rPr lang="pl-PL" sz="1200" dirty="0"/>
              <a:t> </a:t>
            </a:r>
            <a:r>
              <a:rPr lang="en-US" sz="1200" dirty="0"/>
              <a:t>°C (~60 °C difference on the ferrite compared with the solution without cooling)</a:t>
            </a:r>
            <a:endParaRPr lang="pl-PL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89F631-0367-6F48-8980-0EC7EB833613}"/>
              </a:ext>
            </a:extLst>
          </p:cNvPr>
          <p:cNvSpPr txBox="1"/>
          <p:nvPr/>
        </p:nvSpPr>
        <p:spPr>
          <a:xfrm>
            <a:off x="6084168" y="3003798"/>
            <a:ext cx="1951485" cy="253916"/>
          </a:xfrm>
          <a:prstGeom prst="rect">
            <a:avLst/>
          </a:prstGeom>
          <a:ln w="19050">
            <a:solidFill>
              <a:srgbClr val="ED772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1050" dirty="0">
                <a:solidFill>
                  <a:schemeClr val="bg2">
                    <a:lumMod val="10000"/>
                  </a:schemeClr>
                </a:solidFill>
              </a:rPr>
              <a:t>Max temperature in the coil</a:t>
            </a:r>
            <a:endParaRPr lang="en-GB" sz="10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18B239-68CA-67D0-2DF3-492418BFF9B2}"/>
              </a:ext>
            </a:extLst>
          </p:cNvPr>
          <p:cNvSpPr txBox="1"/>
          <p:nvPr/>
        </p:nvSpPr>
        <p:spPr>
          <a:xfrm>
            <a:off x="305991" y="644743"/>
            <a:ext cx="2063185" cy="300082"/>
          </a:xfrm>
          <a:prstGeom prst="rect">
            <a:avLst/>
          </a:prstGeom>
          <a:ln w="19050">
            <a:solidFill>
              <a:srgbClr val="ED772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1350" b="1" dirty="0">
                <a:solidFill>
                  <a:schemeClr val="bg2">
                    <a:lumMod val="10000"/>
                  </a:schemeClr>
                </a:solidFill>
              </a:rPr>
              <a:t>Steady-state thermal</a:t>
            </a:r>
            <a:endParaRPr lang="en-GB" sz="105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8EA0B4-FD17-4061-7C05-141E303D5FB8}"/>
              </a:ext>
            </a:extLst>
          </p:cNvPr>
          <p:cNvSpPr txBox="1"/>
          <p:nvPr/>
        </p:nvSpPr>
        <p:spPr>
          <a:xfrm>
            <a:off x="149765" y="1079501"/>
            <a:ext cx="2766606" cy="253916"/>
          </a:xfrm>
          <a:prstGeom prst="rect">
            <a:avLst/>
          </a:prstGeom>
          <a:ln w="19050">
            <a:solidFill>
              <a:srgbClr val="ED772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1050" dirty="0">
                <a:solidFill>
                  <a:schemeClr val="bg2">
                    <a:lumMod val="10000"/>
                  </a:schemeClr>
                </a:solidFill>
              </a:rPr>
              <a:t>Temparature distribution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 in the assembly</a:t>
            </a:r>
            <a:endParaRPr lang="en-GB" sz="105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0E43C5-A944-141A-B037-CD2F970E37C5}"/>
              </a:ext>
            </a:extLst>
          </p:cNvPr>
          <p:cNvSpPr txBox="1"/>
          <p:nvPr/>
        </p:nvSpPr>
        <p:spPr>
          <a:xfrm>
            <a:off x="5814138" y="600642"/>
            <a:ext cx="2088649" cy="253916"/>
          </a:xfrm>
          <a:prstGeom prst="rect">
            <a:avLst/>
          </a:prstGeom>
          <a:ln w="19050">
            <a:solidFill>
              <a:srgbClr val="ED772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l-PL" sz="1050" dirty="0">
                <a:solidFill>
                  <a:schemeClr val="bg2">
                    <a:lumMod val="10000"/>
                  </a:schemeClr>
                </a:solidFill>
              </a:rPr>
              <a:t>Temperature 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in the SS housing</a:t>
            </a:r>
            <a:endParaRPr lang="en-GB" sz="10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E02C1D-B6F6-4C67-6829-A1C7252F6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235" y="1433089"/>
            <a:ext cx="3621881" cy="23360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4F3D4A-AB09-1347-6F84-E4C172306A70}"/>
              </a:ext>
            </a:extLst>
          </p:cNvPr>
          <p:cNvSpPr txBox="1"/>
          <p:nvPr/>
        </p:nvSpPr>
        <p:spPr>
          <a:xfrm>
            <a:off x="23258" y="4874005"/>
            <a:ext cx="45856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" sz="8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Courtesy of Joanna Swieszek</a:t>
            </a:r>
            <a:endParaRPr lang="en-GB" sz="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E5E1CA-7461-7663-1A11-180BCC190B56}"/>
              </a:ext>
            </a:extLst>
          </p:cNvPr>
          <p:cNvSpPr txBox="1"/>
          <p:nvPr/>
        </p:nvSpPr>
        <p:spPr>
          <a:xfrm>
            <a:off x="2272814" y="4736539"/>
            <a:ext cx="45856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Curie temperature around </a:t>
            </a:r>
            <a:r>
              <a:rPr lang="fr" sz="1200" b="1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375 </a:t>
            </a:r>
            <a:r>
              <a:rPr lang="en-US" sz="1200" b="1" dirty="0">
                <a:solidFill>
                  <a:srgbClr val="C00000"/>
                </a:solidFill>
                <a:latin typeface="Times New Roman"/>
                <a:cs typeface="Times New Roman"/>
              </a:rPr>
              <a:t>°C</a:t>
            </a:r>
            <a:r>
              <a:rPr lang="fr" sz="1200" b="1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 </a:t>
            </a:r>
            <a:endParaRPr lang="en-GB" sz="1200" b="1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2213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3D62CDE-CA18-6A36-0C18-3380B89DDD6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5991" y="1221600"/>
          <a:ext cx="8532018" cy="244221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86888">
                  <a:extLst>
                    <a:ext uri="{9D8B030D-6E8A-4147-A177-3AD203B41FA5}">
                      <a16:colId xmlns:a16="http://schemas.microsoft.com/office/drawing/2014/main" val="2887160749"/>
                    </a:ext>
                  </a:extLst>
                </a:gridCol>
                <a:gridCol w="1063590">
                  <a:extLst>
                    <a:ext uri="{9D8B030D-6E8A-4147-A177-3AD203B41FA5}">
                      <a16:colId xmlns:a16="http://schemas.microsoft.com/office/drawing/2014/main" val="952114002"/>
                    </a:ext>
                  </a:extLst>
                </a:gridCol>
                <a:gridCol w="1063590">
                  <a:extLst>
                    <a:ext uri="{9D8B030D-6E8A-4147-A177-3AD203B41FA5}">
                      <a16:colId xmlns:a16="http://schemas.microsoft.com/office/drawing/2014/main" val="1525148377"/>
                    </a:ext>
                  </a:extLst>
                </a:gridCol>
                <a:gridCol w="1063590">
                  <a:extLst>
                    <a:ext uri="{9D8B030D-6E8A-4147-A177-3AD203B41FA5}">
                      <a16:colId xmlns:a16="http://schemas.microsoft.com/office/drawing/2014/main" val="2520834339"/>
                    </a:ext>
                  </a:extLst>
                </a:gridCol>
                <a:gridCol w="1063590">
                  <a:extLst>
                    <a:ext uri="{9D8B030D-6E8A-4147-A177-3AD203B41FA5}">
                      <a16:colId xmlns:a16="http://schemas.microsoft.com/office/drawing/2014/main" val="760650983"/>
                    </a:ext>
                  </a:extLst>
                </a:gridCol>
                <a:gridCol w="1063590">
                  <a:extLst>
                    <a:ext uri="{9D8B030D-6E8A-4147-A177-3AD203B41FA5}">
                      <a16:colId xmlns:a16="http://schemas.microsoft.com/office/drawing/2014/main" val="747801422"/>
                    </a:ext>
                  </a:extLst>
                </a:gridCol>
                <a:gridCol w="1063590">
                  <a:extLst>
                    <a:ext uri="{9D8B030D-6E8A-4147-A177-3AD203B41FA5}">
                      <a16:colId xmlns:a16="http://schemas.microsoft.com/office/drawing/2014/main" val="3024734536"/>
                    </a:ext>
                  </a:extLst>
                </a:gridCol>
                <a:gridCol w="1063590">
                  <a:extLst>
                    <a:ext uri="{9D8B030D-6E8A-4147-A177-3AD203B41FA5}">
                      <a16:colId xmlns:a16="http://schemas.microsoft.com/office/drawing/2014/main" val="4070965074"/>
                    </a:ext>
                  </a:extLst>
                </a:gridCol>
              </a:tblGrid>
              <a:tr h="617220">
                <a:tc>
                  <a:txBody>
                    <a:bodyPr/>
                    <a:lstStyle/>
                    <a:p>
                      <a:r>
                        <a:rPr lang="en-US" sz="1200" dirty="0"/>
                        <a:t>Thermal contact conductance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Max temperature in the ferrite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dT with/without cooling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Max temperature in the housing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Max temperature on the contact surface with ferrite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021399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without cooling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with cooling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without cooling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with cooling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without cooling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with cooling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9934936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/>
                        <a:t>20 W/m</a:t>
                      </a:r>
                      <a:r>
                        <a:rPr lang="en-US" sz="1200" baseline="30000" dirty="0"/>
                        <a:t>2</a:t>
                      </a:r>
                      <a:r>
                        <a:rPr lang="en-US" sz="1200" dirty="0"/>
                        <a:t>K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424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365</a:t>
                      </a:r>
                      <a:r>
                        <a:rPr lang="pl-PL" sz="1200" dirty="0"/>
                        <a:t> </a:t>
                      </a:r>
                      <a:r>
                        <a:rPr lang="en-US" sz="1200" dirty="0"/>
                        <a:t>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59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200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148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177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6158832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40 W/m</a:t>
                      </a:r>
                      <a:r>
                        <a:rPr lang="en-US" sz="1200" baseline="30000" dirty="0"/>
                        <a:t>2</a:t>
                      </a:r>
                      <a:r>
                        <a:rPr lang="en-US" sz="1200" dirty="0"/>
                        <a:t>K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378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287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91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200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147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182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25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8555646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100 W/m</a:t>
                      </a:r>
                      <a:r>
                        <a:rPr lang="en-US" sz="1200" baseline="30000" dirty="0"/>
                        <a:t>2</a:t>
                      </a:r>
                      <a:r>
                        <a:rPr lang="en-US" sz="1200" dirty="0"/>
                        <a:t>K</a:t>
                      </a:r>
                      <a:endParaRPr lang="en-GB" sz="120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304 °C </a:t>
                      </a:r>
                      <a:endParaRPr lang="en-GB" sz="120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168°C </a:t>
                      </a:r>
                      <a:endParaRPr lang="en-GB" sz="120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136 °C </a:t>
                      </a:r>
                      <a:endParaRPr lang="en-GB" sz="120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200 °C </a:t>
                      </a:r>
                      <a:endParaRPr lang="en-GB" sz="120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145 °C </a:t>
                      </a:r>
                      <a:endParaRPr lang="en-GB" sz="120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187 °C </a:t>
                      </a:r>
                      <a:endParaRPr lang="en-GB" sz="120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26 °C </a:t>
                      </a:r>
                      <a:endParaRPr lang="en-GB" sz="120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6026327"/>
                  </a:ext>
                </a:extLst>
              </a:tr>
              <a:tr h="278130"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Emissivity: 0.3 </a:t>
                      </a:r>
                      <a:r>
                        <a:rPr lang="en-US" sz="12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for SS 316LN (conservative approach)</a:t>
                      </a:r>
                      <a:endParaRPr lang="en-GB" sz="1200" b="0" dirty="0"/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4656406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/>
                        <a:t>20 W/m</a:t>
                      </a:r>
                      <a:r>
                        <a:rPr lang="en-US" sz="1200" baseline="30000" dirty="0"/>
                        <a:t>2</a:t>
                      </a:r>
                      <a:r>
                        <a:rPr lang="en-US" sz="1200" dirty="0"/>
                        <a:t>K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464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403</a:t>
                      </a:r>
                      <a:r>
                        <a:rPr lang="pl-PL" sz="1200" dirty="0"/>
                        <a:t> </a:t>
                      </a:r>
                      <a:r>
                        <a:rPr lang="en-US" sz="1200" dirty="0"/>
                        <a:t>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61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233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166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182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 °C 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54181635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9EA4F8F-B788-4119-8536-378CBFE2C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dependency </a:t>
            </a:r>
            <a:r>
              <a:rPr lang="en-US" dirty="0" err="1"/>
              <a:t>wrt</a:t>
            </a:r>
            <a:r>
              <a:rPr lang="en-US" dirty="0"/>
              <a:t> thermal contact conductance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5AF695-DE08-09A1-835F-1C76F18EE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A2DBA1-4972-FA1C-6F68-6632D7B27E7A}"/>
              </a:ext>
            </a:extLst>
          </p:cNvPr>
          <p:cNvSpPr txBox="1"/>
          <p:nvPr/>
        </p:nvSpPr>
        <p:spPr>
          <a:xfrm>
            <a:off x="23258" y="4874005"/>
            <a:ext cx="45856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" sz="8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Courtesy of Joanna Swieszek</a:t>
            </a:r>
            <a:endParaRPr lang="en-GB" sz="800" dirty="0"/>
          </a:p>
        </p:txBody>
      </p:sp>
      <p:sp>
        <p:nvSpPr>
          <p:cNvPr id="6" name="CasellaDiTesto 7">
            <a:extLst>
              <a:ext uri="{FF2B5EF4-FFF2-40B4-BE49-F238E27FC236}">
                <a16:creationId xmlns:a16="http://schemas.microsoft.com/office/drawing/2014/main" id="{526773EE-DD54-01E5-20C3-2B8795F0290F}"/>
              </a:ext>
            </a:extLst>
          </p:cNvPr>
          <p:cNvSpPr txBox="1"/>
          <p:nvPr/>
        </p:nvSpPr>
        <p:spPr>
          <a:xfrm>
            <a:off x="1544905" y="4041154"/>
            <a:ext cx="24163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Improving the contact</a:t>
            </a:r>
            <a:r>
              <a:rPr lang="en-GB" sz="12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the </a:t>
            </a:r>
            <a:r>
              <a:rPr lang="en-GB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ferrite ring </a:t>
            </a:r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en-GB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steel flange </a:t>
            </a:r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will improve dramatically the situation!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D0F2B75-7A1A-A162-A5A9-974A56D4508B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2753087" y="3134299"/>
            <a:ext cx="1" cy="90685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304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EDC13E-DA3A-C3F5-2217-57984BE6D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4DE6A61-FAD9-6103-84D8-C8CBF5E6E21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24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1E2E0391-0CD8-697D-44DE-2E7C1239A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Thermal Study – Comparison with Run 3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9809A8B-6C48-7959-C7F9-C72564E3B871}"/>
              </a:ext>
            </a:extLst>
          </p:cNvPr>
          <p:cNvSpPr txBox="1"/>
          <p:nvPr/>
        </p:nvSpPr>
        <p:spPr>
          <a:xfrm>
            <a:off x="5517793" y="1776202"/>
            <a:ext cx="2416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</a:t>
            </a:r>
          </a:p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somewhere around here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CasellaDiTesto 7">
            <a:extLst>
              <a:ext uri="{FF2B5EF4-FFF2-40B4-BE49-F238E27FC236}">
                <a16:creationId xmlns:a16="http://schemas.microsoft.com/office/drawing/2014/main" id="{612858D8-55E5-10E9-62E7-30831B76D532}"/>
              </a:ext>
            </a:extLst>
          </p:cNvPr>
          <p:cNvSpPr txBox="1"/>
          <p:nvPr/>
        </p:nvSpPr>
        <p:spPr>
          <a:xfrm>
            <a:off x="737878" y="549463"/>
            <a:ext cx="7555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 raised: even with cooling and good thermal contact, 160 degrees on the ferrite are not acceptable.</a:t>
            </a:r>
          </a:p>
          <a:p>
            <a:pPr algn="ctr"/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However, let’s look at </a:t>
            </a:r>
            <a:r>
              <a:rPr lang="fr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of the temperature on the flanges of the CTPPS during operation in Run 3.</a:t>
            </a: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C6CBAE-5292-3685-A13C-54A74F8BE3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731" y="1249376"/>
            <a:ext cx="1904124" cy="12567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24F96DE-5551-A119-863F-1BB1C77BA79D}"/>
              </a:ext>
            </a:extLst>
          </p:cNvPr>
          <p:cNvSpPr txBox="1"/>
          <p:nvPr/>
        </p:nvSpPr>
        <p:spPr>
          <a:xfrm>
            <a:off x="3976352" y="2472499"/>
            <a:ext cx="153134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" sz="8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Courtesy of Joanna Swieszek</a:t>
            </a:r>
            <a:endParaRPr lang="en-GB" sz="8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71B36EE-751F-E4DD-D3C5-945F21D59973}"/>
              </a:ext>
            </a:extLst>
          </p:cNvPr>
          <p:cNvCxnSpPr>
            <a:cxnSpLocks/>
          </p:cNvCxnSpPr>
          <p:nvPr/>
        </p:nvCxnSpPr>
        <p:spPr>
          <a:xfrm flipH="1">
            <a:off x="5066414" y="1934977"/>
            <a:ext cx="653902" cy="14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44BC1BC-3D6B-0D11-AF03-0C3505C8046B}"/>
              </a:ext>
            </a:extLst>
          </p:cNvPr>
          <p:cNvSpPr txBox="1"/>
          <p:nvPr/>
        </p:nvSpPr>
        <p:spPr>
          <a:xfrm>
            <a:off x="737878" y="2992060"/>
            <a:ext cx="19958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</a:t>
            </a:r>
            <a:r>
              <a:rPr lang="f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FILL 10690 </a:t>
            </a: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344D05-223C-4B19-EF12-740C9634AE63}"/>
              </a:ext>
            </a:extLst>
          </p:cNvPr>
          <p:cNvSpPr txBox="1"/>
          <p:nvPr/>
        </p:nvSpPr>
        <p:spPr>
          <a:xfrm>
            <a:off x="3975950" y="4241974"/>
            <a:ext cx="26624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rtl="0">
              <a:spcBef>
                <a:spcPts val="0"/>
              </a:spcBef>
              <a:spcAft>
                <a:spcPts val="1200"/>
              </a:spcAft>
            </a:pPr>
            <a:r>
              <a:rPr lang="fr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2.5mm </a:t>
            </a:r>
            <a:r>
              <a:rPr lang="fr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distance pot-beam for impedance simulations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2894ED-A59E-66EB-3444-27A31C4E534D}"/>
              </a:ext>
            </a:extLst>
          </p:cNvPr>
          <p:cNvSpPr txBox="1"/>
          <p:nvPr/>
        </p:nvSpPr>
        <p:spPr>
          <a:xfrm>
            <a:off x="5696207" y="2895190"/>
            <a:ext cx="30506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spcBef>
                <a:spcPts val="0"/>
              </a:spcBef>
              <a:spcAft>
                <a:spcPts val="1200"/>
              </a:spcAft>
            </a:pPr>
            <a:r>
              <a:rPr lang="fr" sz="10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Pots in ‘aggressive positions’ (thanks to Mario Deile)</a:t>
            </a:r>
          </a:p>
          <a:p>
            <a:pPr lvl="0" algn="l" rtl="0">
              <a:spcBef>
                <a:spcPts val="0"/>
              </a:spcBef>
              <a:spcAft>
                <a:spcPts val="1200"/>
              </a:spcAft>
            </a:pPr>
            <a:endParaRPr lang="fr" sz="10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3DF17B8-92CD-A007-D17E-116B4749A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63" y="3221555"/>
            <a:ext cx="2044932" cy="15314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E842B6B-63FC-9757-A23E-7B5DBB5FCE0B}"/>
              </a:ext>
            </a:extLst>
          </p:cNvPr>
          <p:cNvSpPr txBox="1"/>
          <p:nvPr/>
        </p:nvSpPr>
        <p:spPr>
          <a:xfrm>
            <a:off x="2733687" y="2750627"/>
            <a:ext cx="3647237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spcBef>
                <a:spcPts val="0"/>
              </a:spcBef>
              <a:spcAft>
                <a:spcPts val="600"/>
              </a:spcAft>
            </a:pPr>
            <a:r>
              <a:rPr lang="fr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 = 1.6 E11 ppb</a:t>
            </a:r>
          </a:p>
          <a:p>
            <a:pPr lvl="0" algn="l" rtl="0">
              <a:spcBef>
                <a:spcPts val="0"/>
              </a:spcBef>
              <a:spcAft>
                <a:spcPts val="600"/>
              </a:spcAft>
            </a:pPr>
            <a:r>
              <a:rPr lang="fr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Gaussian Bunch and bl=1.3ns</a:t>
            </a:r>
          </a:p>
          <a:p>
            <a:pPr lvl="0" algn="l" rtl="0">
              <a:spcBef>
                <a:spcPts val="0"/>
              </a:spcBef>
              <a:spcAft>
                <a:spcPts val="600"/>
              </a:spcAft>
            </a:pPr>
            <a:r>
              <a:rPr lang="fr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25ns_2460b_2448_2089_2227_144bpi_20inj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164831D-B657-1FF2-D5DA-231CE6722EE4}"/>
              </a:ext>
            </a:extLst>
          </p:cNvPr>
          <p:cNvSpPr txBox="1"/>
          <p:nvPr/>
        </p:nvSpPr>
        <p:spPr>
          <a:xfrm>
            <a:off x="-780429" y="4703639"/>
            <a:ext cx="457731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Aft>
                <a:spcPts val="1200"/>
              </a:spcAft>
            </a:pPr>
            <a:r>
              <a:rPr lang="fr" sz="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(Thermal data from </a:t>
            </a:r>
            <a:r>
              <a:rPr lang="en-GB" sz="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Alexander Kurepin)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919EE7F-6EE9-D24E-7670-351B7B1953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85" y="3381568"/>
            <a:ext cx="2008289" cy="1322071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869140FC-CBBF-849B-3CD0-63131E754E8A}"/>
              </a:ext>
            </a:extLst>
          </p:cNvPr>
          <p:cNvCxnSpPr>
            <a:cxnSpLocks/>
          </p:cNvCxnSpPr>
          <p:nvPr/>
        </p:nvCxnSpPr>
        <p:spPr>
          <a:xfrm flipV="1">
            <a:off x="6248463" y="4322135"/>
            <a:ext cx="928514" cy="21030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4096C73-C8F1-E646-9E28-1D03A94289BD}"/>
              </a:ext>
            </a:extLst>
          </p:cNvPr>
          <p:cNvSpPr txBox="1"/>
          <p:nvPr/>
        </p:nvSpPr>
        <p:spPr>
          <a:xfrm>
            <a:off x="2526480" y="3730943"/>
            <a:ext cx="22584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rtl="0">
              <a:spcBef>
                <a:spcPts val="0"/>
              </a:spcBef>
              <a:spcAft>
                <a:spcPts val="1200"/>
              </a:spcAft>
            </a:pPr>
            <a:r>
              <a:rPr lang="fr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 degrees </a:t>
            </a:r>
            <a:r>
              <a:rPr lang="fr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temperature measured on flange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78A7B55-4B50-A3CA-1E5B-293995E15F6B}"/>
              </a:ext>
            </a:extLst>
          </p:cNvPr>
          <p:cNvCxnSpPr>
            <a:cxnSpLocks/>
          </p:cNvCxnSpPr>
          <p:nvPr/>
        </p:nvCxnSpPr>
        <p:spPr>
          <a:xfrm flipH="1" flipV="1">
            <a:off x="1626823" y="3576912"/>
            <a:ext cx="1106864" cy="28802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72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8" grpId="0"/>
      <p:bldP spid="11" grpId="0"/>
      <p:bldP spid="15" grpId="0"/>
      <p:bldP spid="19" grpId="0"/>
      <p:bldP spid="21" grpId="0"/>
      <p:bldP spid="23" grpId="0"/>
      <p:bldP spid="30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A2209F-DD71-A88A-0920-C87C03DA3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FBEA919-D7E2-F60D-2C9F-C9F70671647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25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C1264464-FDD7-F7B5-8694-2DAEB658F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Thermal Study – Comparison with Run 3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CasellaDiTesto 7">
            <a:extLst>
              <a:ext uri="{FF2B5EF4-FFF2-40B4-BE49-F238E27FC236}">
                <a16:creationId xmlns:a16="http://schemas.microsoft.com/office/drawing/2014/main" id="{DE4B3CF7-3D9A-7FCD-1CA8-ADA8FE35BC89}"/>
              </a:ext>
            </a:extLst>
          </p:cNvPr>
          <p:cNvSpPr txBox="1"/>
          <p:nvPr/>
        </p:nvSpPr>
        <p:spPr>
          <a:xfrm>
            <a:off x="737878" y="549463"/>
            <a:ext cx="7555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 raised: even with cooling and good thermal contact, 160 degrees on the ferrite are not acceptable.</a:t>
            </a:r>
          </a:p>
          <a:p>
            <a:pPr algn="ctr"/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However, let’s look at </a:t>
            </a:r>
            <a:r>
              <a:rPr lang="fr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of the temperature on the flanges of the CTPPS during operation in Run 3.</a:t>
            </a: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1FFC25C-2F90-529E-B916-7B6421AB242F}"/>
              </a:ext>
            </a:extLst>
          </p:cNvPr>
          <p:cNvSpPr txBox="1"/>
          <p:nvPr/>
        </p:nvSpPr>
        <p:spPr>
          <a:xfrm>
            <a:off x="5390092" y="1929637"/>
            <a:ext cx="30823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rtl="0">
              <a:spcBef>
                <a:spcPts val="0"/>
              </a:spcBef>
              <a:spcAft>
                <a:spcPts val="1200"/>
              </a:spcAft>
            </a:pPr>
            <a:r>
              <a:rPr lang="fr" sz="1200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power on the ferrite </a:t>
            </a:r>
            <a:r>
              <a:rPr lang="fr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W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F460E61-9254-5C78-35A9-F99D2E4572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159" r="27644"/>
          <a:stretch/>
        </p:blipFill>
        <p:spPr>
          <a:xfrm>
            <a:off x="1446028" y="2571750"/>
            <a:ext cx="2440172" cy="237168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66D1F3E-B3D0-04B1-0DD3-834C897BFD33}"/>
              </a:ext>
            </a:extLst>
          </p:cNvPr>
          <p:cNvSpPr txBox="1"/>
          <p:nvPr/>
        </p:nvSpPr>
        <p:spPr>
          <a:xfrm>
            <a:off x="392320" y="1948598"/>
            <a:ext cx="19958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</a:t>
            </a:r>
            <a:r>
              <a:rPr lang="f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FILL 10690 </a:t>
            </a: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667F5AF-94FB-0DDB-165D-FF57D4446451}"/>
              </a:ext>
            </a:extLst>
          </p:cNvPr>
          <p:cNvSpPr txBox="1"/>
          <p:nvPr/>
        </p:nvSpPr>
        <p:spPr>
          <a:xfrm>
            <a:off x="2388129" y="1707165"/>
            <a:ext cx="3647237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spcBef>
                <a:spcPts val="0"/>
              </a:spcBef>
              <a:spcAft>
                <a:spcPts val="600"/>
              </a:spcAft>
            </a:pPr>
            <a:r>
              <a:rPr lang="fr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 = 1.6 E11 ppb</a:t>
            </a:r>
          </a:p>
          <a:p>
            <a:pPr lvl="0" algn="l" rtl="0">
              <a:spcBef>
                <a:spcPts val="0"/>
              </a:spcBef>
              <a:spcAft>
                <a:spcPts val="600"/>
              </a:spcAft>
            </a:pPr>
            <a:r>
              <a:rPr lang="fr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Gaussian Bunch and bl=1.3ns</a:t>
            </a:r>
          </a:p>
          <a:p>
            <a:pPr lvl="0" algn="l" rtl="0">
              <a:spcBef>
                <a:spcPts val="0"/>
              </a:spcBef>
              <a:spcAft>
                <a:spcPts val="600"/>
              </a:spcAft>
            </a:pPr>
            <a:r>
              <a:rPr lang="fr" sz="12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25ns_2460b_2448_2089_2227_144bpi_20inj</a:t>
            </a:r>
          </a:p>
        </p:txBody>
      </p:sp>
      <p:sp>
        <p:nvSpPr>
          <p:cNvPr id="37" name="Right Brace 36">
            <a:extLst>
              <a:ext uri="{FF2B5EF4-FFF2-40B4-BE49-F238E27FC236}">
                <a16:creationId xmlns:a16="http://schemas.microsoft.com/office/drawing/2014/main" id="{74A8CEA6-B0D7-0EB7-F4A9-EC5A6380C5B5}"/>
              </a:ext>
            </a:extLst>
          </p:cNvPr>
          <p:cNvSpPr/>
          <p:nvPr/>
        </p:nvSpPr>
        <p:spPr>
          <a:xfrm>
            <a:off x="5450963" y="1699039"/>
            <a:ext cx="204494" cy="800219"/>
          </a:xfrm>
          <a:prstGeom prst="rightBrace">
            <a:avLst>
              <a:gd name="adj1" fmla="val 30914"/>
              <a:gd name="adj2" fmla="val 50000"/>
            </a:avLst>
          </a:prstGeom>
          <a:ln w="19050">
            <a:solidFill>
              <a:srgbClr val="2252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1F011D4-0D32-F0CC-B118-931449D85E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88633"/>
          <a:stretch/>
        </p:blipFill>
        <p:spPr>
          <a:xfrm>
            <a:off x="818435" y="2571750"/>
            <a:ext cx="627593" cy="2371682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4289EA8-D2C4-DDE4-16F4-B969654040E8}"/>
              </a:ext>
            </a:extLst>
          </p:cNvPr>
          <p:cNvSpPr txBox="1"/>
          <p:nvPr/>
        </p:nvSpPr>
        <p:spPr>
          <a:xfrm>
            <a:off x="4424006" y="3832094"/>
            <a:ext cx="22584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rtl="0">
              <a:spcBef>
                <a:spcPts val="0"/>
              </a:spcBef>
              <a:spcAft>
                <a:spcPts val="1200"/>
              </a:spcAft>
            </a:pPr>
            <a:r>
              <a:rPr lang="fr" sz="1200" dirty="0">
                <a:solidFill>
                  <a:srgbClr val="434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these computations we reached over </a:t>
            </a:r>
            <a:r>
              <a:rPr lang="fr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degrees on the ferrite in 2025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406A2A4-2E72-E4EF-FA81-09530EB16690}"/>
              </a:ext>
            </a:extLst>
          </p:cNvPr>
          <p:cNvCxnSpPr>
            <a:cxnSpLocks/>
          </p:cNvCxnSpPr>
          <p:nvPr/>
        </p:nvCxnSpPr>
        <p:spPr>
          <a:xfrm flipH="1" flipV="1">
            <a:off x="3228941" y="3832094"/>
            <a:ext cx="1106864" cy="28802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773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B3E9C2-5BB5-AB8C-42EA-41F678E88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F2D3976-9DD4-FF8F-0505-EB838733618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26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9A69663-90F5-7EC2-EFFE-7A97835C8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Need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for in-vacuum temperature monitoring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76FD9596-412C-2938-A6F4-11EDD2766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695275"/>
            <a:ext cx="5799821" cy="3416400"/>
          </a:xfrm>
        </p:spPr>
        <p:txBody>
          <a:bodyPr/>
          <a:lstStyle/>
          <a:p>
            <a:pPr marL="120650" indent="0" algn="ctr">
              <a:buNone/>
            </a:pPr>
            <a:r>
              <a:rPr lang="en-GB" b="1" dirty="0">
                <a:solidFill>
                  <a:schemeClr val="accent4"/>
                </a:solidFill>
              </a:rPr>
              <a:t>Gap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 between the </a:t>
            </a:r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temperature measured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 on the </a:t>
            </a:r>
            <a:r>
              <a:rPr lang="en-GB" u="sng" dirty="0">
                <a:solidFill>
                  <a:srgbClr val="00B0F0"/>
                </a:solidFill>
              </a:rPr>
              <a:t>flange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 and the actual </a:t>
            </a:r>
            <a:r>
              <a:rPr lang="en-GB" b="1" u="sng" dirty="0">
                <a:solidFill>
                  <a:srgbClr val="C00000"/>
                </a:solidFill>
              </a:rPr>
              <a:t>ferrite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 temperature</a:t>
            </a:r>
          </a:p>
          <a:p>
            <a:pPr marL="577850" lvl="1" indent="0">
              <a:buNone/>
            </a:pPr>
            <a:br>
              <a:rPr lang="en-GB" dirty="0">
                <a:solidFill>
                  <a:schemeClr val="bg2">
                    <a:lumMod val="75000"/>
                  </a:schemeClr>
                </a:solidFill>
              </a:rPr>
            </a:b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Segnaposto testo 1">
            <a:extLst>
              <a:ext uri="{FF2B5EF4-FFF2-40B4-BE49-F238E27FC236}">
                <a16:creationId xmlns:a16="http://schemas.microsoft.com/office/drawing/2014/main" id="{5412BC8F-5CC1-A6E5-4215-1B7EE99151BE}"/>
              </a:ext>
            </a:extLst>
          </p:cNvPr>
          <p:cNvSpPr txBox="1">
            <a:spLocks/>
          </p:cNvSpPr>
          <p:nvPr/>
        </p:nvSpPr>
        <p:spPr>
          <a:xfrm>
            <a:off x="162227" y="1781425"/>
            <a:ext cx="6185409" cy="174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○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■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○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■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○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■"/>
              <a:defRPr sz="17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120650" indent="0" algn="ctr">
              <a:buFont typeface="Times New Roman"/>
              <a:buNone/>
            </a:pPr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Knowing the actual ferrite temperature:</a:t>
            </a:r>
            <a:br>
              <a:rPr lang="en-GB" sz="1400" dirty="0">
                <a:solidFill>
                  <a:schemeClr val="bg2">
                    <a:lumMod val="75000"/>
                  </a:schemeClr>
                </a:solidFill>
              </a:rPr>
            </a:b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  <a:p>
            <a:pPr lvl="1"/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Info on </a:t>
            </a:r>
            <a:r>
              <a:rPr lang="en-GB" sz="1400" b="1" dirty="0">
                <a:solidFill>
                  <a:srgbClr val="C00000"/>
                </a:solidFill>
              </a:rPr>
              <a:t>target max temperature </a:t>
            </a:r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to assume for PPS2 design	</a:t>
            </a:r>
          </a:p>
          <a:p>
            <a:pPr lvl="1"/>
            <a:r>
              <a:rPr lang="en-GB" sz="1400" b="1" u="sng" dirty="0">
                <a:solidFill>
                  <a:srgbClr val="C00000"/>
                </a:solidFill>
              </a:rPr>
              <a:t>Estimated temperatures of ferrite over 100 degrees already in 2025!</a:t>
            </a:r>
          </a:p>
          <a:p>
            <a:pPr lvl="1"/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Possibility of </a:t>
            </a:r>
            <a:r>
              <a:rPr lang="en-GB" sz="1400" b="1" dirty="0">
                <a:solidFill>
                  <a:srgbClr val="22529E"/>
                </a:solidFill>
              </a:rPr>
              <a:t>monitoring</a:t>
            </a:r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 during operation</a:t>
            </a:r>
            <a:br>
              <a:rPr lang="en-GB" dirty="0">
                <a:solidFill>
                  <a:schemeClr val="bg2">
                    <a:lumMod val="75000"/>
                  </a:schemeClr>
                </a:solidFill>
              </a:rPr>
            </a:b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239899A-99AE-7EB1-1999-A9B81FBFE858}"/>
              </a:ext>
            </a:extLst>
          </p:cNvPr>
          <p:cNvCxnSpPr>
            <a:cxnSpLocks/>
          </p:cNvCxnSpPr>
          <p:nvPr/>
        </p:nvCxnSpPr>
        <p:spPr>
          <a:xfrm>
            <a:off x="3120657" y="1477939"/>
            <a:ext cx="0" cy="301828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Brace 8">
            <a:extLst>
              <a:ext uri="{FF2B5EF4-FFF2-40B4-BE49-F238E27FC236}">
                <a16:creationId xmlns:a16="http://schemas.microsoft.com/office/drawing/2014/main" id="{FEF0B3E2-D77B-D049-0C4A-D796CBA87E39}"/>
              </a:ext>
            </a:extLst>
          </p:cNvPr>
          <p:cNvSpPr/>
          <p:nvPr/>
        </p:nvSpPr>
        <p:spPr>
          <a:xfrm rot="5400000">
            <a:off x="3269401" y="720362"/>
            <a:ext cx="322492" cy="5148588"/>
          </a:xfrm>
          <a:prstGeom prst="rightBrace">
            <a:avLst>
              <a:gd name="adj1" fmla="val 30914"/>
              <a:gd name="adj2" fmla="val 50000"/>
            </a:avLst>
          </a:prstGeom>
          <a:ln w="19050">
            <a:solidFill>
              <a:srgbClr val="2252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955DC3-4F9E-78E2-35EE-D47DD2CA39F8}"/>
              </a:ext>
            </a:extLst>
          </p:cNvPr>
          <p:cNvSpPr txBox="1"/>
          <p:nvPr/>
        </p:nvSpPr>
        <p:spPr>
          <a:xfrm>
            <a:off x="834165" y="3525672"/>
            <a:ext cx="3664786" cy="13825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Fiber Optic Sensing with </a:t>
            </a:r>
            <a:r>
              <a:rPr lang="en-US" b="1" dirty="0">
                <a:solidFill>
                  <a:srgbClr val="22529E"/>
                </a:solidFill>
                <a:latin typeface="Times New Roman"/>
                <a:cs typeface="Times New Roman"/>
                <a:sym typeface="Times New Roman"/>
              </a:rPr>
              <a:t>Fiber Bragg Grating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Minimal dimension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Perfect for the temperature range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Radiation robustness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In-vacuum operation (in steel capillary)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4A082DB-9BFC-B85F-287C-C119D8559EBB}"/>
              </a:ext>
            </a:extLst>
          </p:cNvPr>
          <p:cNvCxnSpPr>
            <a:cxnSpLocks/>
          </p:cNvCxnSpPr>
          <p:nvPr/>
        </p:nvCxnSpPr>
        <p:spPr>
          <a:xfrm>
            <a:off x="3700132" y="4782961"/>
            <a:ext cx="457199" cy="0"/>
          </a:xfrm>
          <a:prstGeom prst="straightConnector1">
            <a:avLst/>
          </a:prstGeom>
          <a:ln w="19050">
            <a:solidFill>
              <a:srgbClr val="2252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5F2969A-1931-8C3C-0E75-2F6AB9EFCE7B}"/>
              </a:ext>
            </a:extLst>
          </p:cNvPr>
          <p:cNvSpPr txBox="1"/>
          <p:nvPr/>
        </p:nvSpPr>
        <p:spPr>
          <a:xfrm>
            <a:off x="4228390" y="4659850"/>
            <a:ext cx="29482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Or naked fiber with possible interesting R&amp;D activity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91663B9-3225-AB31-5270-D2FF85F819E1}"/>
              </a:ext>
            </a:extLst>
          </p:cNvPr>
          <p:cNvCxnSpPr>
            <a:cxnSpLocks/>
          </p:cNvCxnSpPr>
          <p:nvPr/>
        </p:nvCxnSpPr>
        <p:spPr>
          <a:xfrm>
            <a:off x="3471374" y="3946810"/>
            <a:ext cx="1722785" cy="0"/>
          </a:xfrm>
          <a:prstGeom prst="straightConnector1">
            <a:avLst/>
          </a:prstGeom>
          <a:ln w="19050">
            <a:solidFill>
              <a:srgbClr val="2252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C3DBD1A-CDE6-5244-C073-63CA56EC8C40}"/>
              </a:ext>
            </a:extLst>
          </p:cNvPr>
          <p:cNvSpPr txBox="1"/>
          <p:nvPr/>
        </p:nvSpPr>
        <p:spPr>
          <a:xfrm>
            <a:off x="5213550" y="3814530"/>
            <a:ext cx="20505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Minimal modifications to the design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830CD24-A113-A776-D915-2CD679283EB8}"/>
              </a:ext>
            </a:extLst>
          </p:cNvPr>
          <p:cNvCxnSpPr>
            <a:cxnSpLocks/>
          </p:cNvCxnSpPr>
          <p:nvPr/>
        </p:nvCxnSpPr>
        <p:spPr>
          <a:xfrm>
            <a:off x="4532266" y="3701457"/>
            <a:ext cx="901126" cy="0"/>
          </a:xfrm>
          <a:prstGeom prst="straightConnector1">
            <a:avLst/>
          </a:prstGeom>
          <a:ln w="19050">
            <a:solidFill>
              <a:srgbClr val="2252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7091B7C-7D42-519A-81EB-A00165571D85}"/>
              </a:ext>
            </a:extLst>
          </p:cNvPr>
          <p:cNvSpPr txBox="1"/>
          <p:nvPr/>
        </p:nvSpPr>
        <p:spPr>
          <a:xfrm>
            <a:off x="5452783" y="3568743"/>
            <a:ext cx="26356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Already widely and successfully </a:t>
            </a:r>
            <a:r>
              <a:rPr lang="en-US" sz="1000" b="1" dirty="0">
                <a:solidFill>
                  <a:srgbClr val="00B050"/>
                </a:solidFill>
                <a:latin typeface="Times New Roman"/>
                <a:cs typeface="Times New Roman"/>
                <a:sym typeface="Times New Roman"/>
              </a:rPr>
              <a:t>used in CMS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4532CC-47F8-F7E6-12F7-5B83CA6E9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6983" y="693922"/>
            <a:ext cx="1904124" cy="12567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AF66B9B-E22B-6698-6D23-97E5319E4425}"/>
              </a:ext>
            </a:extLst>
          </p:cNvPr>
          <p:cNvSpPr txBox="1"/>
          <p:nvPr/>
        </p:nvSpPr>
        <p:spPr>
          <a:xfrm>
            <a:off x="7100604" y="1917045"/>
            <a:ext cx="153134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" sz="8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Courtesy of Joanna Swieszek</a:t>
            </a:r>
            <a:endParaRPr lang="en-GB" sz="8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F7A7592-5DAC-1008-5F98-E52E53A75E0F}"/>
              </a:ext>
            </a:extLst>
          </p:cNvPr>
          <p:cNvCxnSpPr>
            <a:cxnSpLocks/>
          </p:cNvCxnSpPr>
          <p:nvPr/>
        </p:nvCxnSpPr>
        <p:spPr>
          <a:xfrm>
            <a:off x="5624624" y="1223726"/>
            <a:ext cx="855177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30E7025-1A8B-2148-6F2A-3F6B382BF824}"/>
              </a:ext>
            </a:extLst>
          </p:cNvPr>
          <p:cNvSpPr txBox="1"/>
          <p:nvPr/>
        </p:nvSpPr>
        <p:spPr>
          <a:xfrm>
            <a:off x="5239270" y="1266799"/>
            <a:ext cx="15313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" sz="8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the order of hundreds of degrees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31064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/>
      <p:bldP spid="14" grpId="0"/>
      <p:bldP spid="19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7DF3C3-0EE2-0500-7809-1CA4E02BB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1FD2EFC-B2E0-7948-00CF-CF3E801129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27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5BC48367-E080-7182-F12F-AAD4AE89A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In-vacuum temperature monitoring </a:t>
            </a:r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needs</a:t>
            </a:r>
            <a:endParaRPr lang="en-GB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255BE1-2E3A-B5AF-D5AD-3A3E6C52BF57}"/>
              </a:ext>
            </a:extLst>
          </p:cNvPr>
          <p:cNvSpPr txBox="1"/>
          <p:nvPr/>
        </p:nvSpPr>
        <p:spPr>
          <a:xfrm>
            <a:off x="757044" y="828115"/>
            <a:ext cx="287129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b="1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Technical competences:</a:t>
            </a:r>
          </a:p>
          <a:p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	</a:t>
            </a:r>
          </a:p>
          <a:p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	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213185-B5A9-AAD6-CF5C-53AFB4E5CD74}"/>
              </a:ext>
            </a:extLst>
          </p:cNvPr>
          <p:cNvCxnSpPr>
            <a:cxnSpLocks/>
          </p:cNvCxnSpPr>
          <p:nvPr/>
        </p:nvCxnSpPr>
        <p:spPr>
          <a:xfrm flipV="1">
            <a:off x="3814413" y="1327425"/>
            <a:ext cx="757587" cy="1"/>
          </a:xfrm>
          <a:prstGeom prst="straightConnector1">
            <a:avLst/>
          </a:prstGeom>
          <a:ln w="19050">
            <a:solidFill>
              <a:srgbClr val="2252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E84375F-8D90-094F-68AE-6BE8A014CF0E}"/>
              </a:ext>
            </a:extLst>
          </p:cNvPr>
          <p:cNvSpPr txBox="1"/>
          <p:nvPr/>
        </p:nvSpPr>
        <p:spPr>
          <a:xfrm>
            <a:off x="4758070" y="1191886"/>
            <a:ext cx="3919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Full availability for a collaboration and further discussions!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440033-7558-9179-AE22-7F0E27EF949F}"/>
              </a:ext>
            </a:extLst>
          </p:cNvPr>
          <p:cNvSpPr txBox="1"/>
          <p:nvPr/>
        </p:nvSpPr>
        <p:spPr>
          <a:xfrm>
            <a:off x="2455623" y="3874200"/>
            <a:ext cx="2967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Selection and installation of the sensor</a:t>
            </a:r>
          </a:p>
          <a:p>
            <a:pPr algn="ctr"/>
            <a:endParaRPr lang="en-US" sz="12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  <a:p>
            <a:pPr marL="171450" indent="-171450" algn="ctr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Minimal R&amp;D for sensor’s placing in PPS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A1663B-D6D4-085F-AE10-72D672DF9DA8}"/>
              </a:ext>
            </a:extLst>
          </p:cNvPr>
          <p:cNvSpPr txBox="1"/>
          <p:nvPr/>
        </p:nvSpPr>
        <p:spPr>
          <a:xfrm>
            <a:off x="757044" y="2271707"/>
            <a:ext cx="6117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sz="1800" b="1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Infrastructures:</a:t>
            </a:r>
          </a:p>
          <a:p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	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70128D-B022-9287-7209-A5E609B2638B}"/>
              </a:ext>
            </a:extLst>
          </p:cNvPr>
          <p:cNvSpPr txBox="1"/>
          <p:nvPr/>
        </p:nvSpPr>
        <p:spPr>
          <a:xfrm>
            <a:off x="4691999" y="2325294"/>
            <a:ext cx="3985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Availability of resources from CMS side for testing:</a:t>
            </a:r>
          </a:p>
          <a:p>
            <a:pPr algn="ctr"/>
            <a:endParaRPr lang="en-US" sz="12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Optical fibers are </a:t>
            </a:r>
            <a:r>
              <a:rPr lang="en-US" sz="1200" dirty="0">
                <a:solidFill>
                  <a:srgbClr val="22529E"/>
                </a:solidFill>
                <a:latin typeface="Times New Roman"/>
                <a:cs typeface="Times New Roman"/>
                <a:sym typeface="Times New Roman"/>
              </a:rPr>
              <a:t>already in CMS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 and extending toward PPS (in case it is not difficult to extend even more)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B050"/>
                </a:solidFill>
                <a:latin typeface="Times New Roman"/>
                <a:cs typeface="Times New Roman"/>
                <a:sym typeface="Times New Roman"/>
              </a:rPr>
              <a:t>Interrogation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 system from CMS </a:t>
            </a:r>
            <a:r>
              <a:rPr lang="en-US" sz="1200" dirty="0">
                <a:solidFill>
                  <a:srgbClr val="00B050"/>
                </a:solidFill>
                <a:latin typeface="Times New Roman"/>
                <a:cs typeface="Times New Roman"/>
                <a:sym typeface="Times New Roman"/>
              </a:rPr>
              <a:t>can host 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another channel!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F7F4D60-018A-2CD3-929B-68E0DB7E3A77}"/>
              </a:ext>
            </a:extLst>
          </p:cNvPr>
          <p:cNvCxnSpPr>
            <a:cxnSpLocks/>
          </p:cNvCxnSpPr>
          <p:nvPr/>
        </p:nvCxnSpPr>
        <p:spPr>
          <a:xfrm>
            <a:off x="3427993" y="2475854"/>
            <a:ext cx="1097167" cy="0"/>
          </a:xfrm>
          <a:prstGeom prst="straightConnector1">
            <a:avLst/>
          </a:prstGeom>
          <a:ln w="19050">
            <a:solidFill>
              <a:srgbClr val="2252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33B9EA7-925E-44ED-E997-96677684941C}"/>
              </a:ext>
            </a:extLst>
          </p:cNvPr>
          <p:cNvSpPr txBox="1"/>
          <p:nvPr/>
        </p:nvSpPr>
        <p:spPr>
          <a:xfrm>
            <a:off x="1160390" y="1201502"/>
            <a:ext cx="2353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Expertise and experience of </a:t>
            </a:r>
            <a:r>
              <a:rPr lang="en-US" sz="1200" b="1" dirty="0">
                <a:solidFill>
                  <a:srgbClr val="22529E"/>
                </a:solidFill>
                <a:latin typeface="Times New Roman"/>
                <a:cs typeface="Times New Roman"/>
                <a:sym typeface="Times New Roman"/>
              </a:rPr>
              <a:t>CMS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 team and </a:t>
            </a:r>
            <a:r>
              <a:rPr lang="en-US" sz="1200" b="1" dirty="0">
                <a:solidFill>
                  <a:srgbClr val="22529E"/>
                </a:solidFill>
                <a:latin typeface="Times New Roman"/>
                <a:cs typeface="Times New Roman"/>
                <a:sym typeface="Times New Roman"/>
              </a:rPr>
              <a:t>UNINA Optopowerlab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710E34-1203-1F8D-1C54-F63B36063DD6}"/>
              </a:ext>
            </a:extLst>
          </p:cNvPr>
          <p:cNvSpPr txBox="1"/>
          <p:nvPr/>
        </p:nvSpPr>
        <p:spPr>
          <a:xfrm>
            <a:off x="1160390" y="2740793"/>
            <a:ext cx="2778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7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22529E"/>
                </a:solidFill>
                <a:latin typeface="Times New Roman"/>
                <a:cs typeface="Times New Roman"/>
                <a:sym typeface="Times New Roman"/>
              </a:rPr>
              <a:t>Optical fiber 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extending to PPS stations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B050"/>
                </a:solidFill>
                <a:latin typeface="Times New Roman"/>
                <a:cs typeface="Times New Roman"/>
                <a:sym typeface="Times New Roman"/>
              </a:rPr>
              <a:t>Readout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 system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1376B00-5C6D-F52C-A478-112C7A355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5981" y="3713183"/>
            <a:ext cx="1378395" cy="117667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567493C-EE90-C770-E231-B89D17FD2861}"/>
              </a:ext>
            </a:extLst>
          </p:cNvPr>
          <p:cNvSpPr txBox="1"/>
          <p:nvPr/>
        </p:nvSpPr>
        <p:spPr>
          <a:xfrm>
            <a:off x="2970327" y="4520531"/>
            <a:ext cx="1938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7" algn="ctr"/>
            <a:r>
              <a:rPr lang="en-US" sz="1000" dirty="0">
                <a:solidFill>
                  <a:srgbClr val="22529E"/>
                </a:solidFill>
                <a:latin typeface="Times New Roman"/>
                <a:cs typeface="Times New Roman"/>
                <a:sym typeface="Times New Roman"/>
              </a:rPr>
              <a:t>E.g. inserting and brazing a steel capillary in the flange</a:t>
            </a:r>
            <a:endParaRPr lang="en-US" sz="10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797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12" grpId="0"/>
      <p:bldP spid="13" grpId="0"/>
      <p:bldP spid="16" grpId="0"/>
      <p:bldP spid="18" grpId="0"/>
      <p:bldP spid="22" grpId="0"/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>
          <a:extLst>
            <a:ext uri="{FF2B5EF4-FFF2-40B4-BE49-F238E27FC236}">
              <a16:creationId xmlns:a16="http://schemas.microsoft.com/office/drawing/2014/main" id="{A9680216-A6A3-8D49-6CC5-195B0E45C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>
            <a:extLst>
              <a:ext uri="{FF2B5EF4-FFF2-40B4-BE49-F238E27FC236}">
                <a16:creationId xmlns:a16="http://schemas.microsoft.com/office/drawing/2014/main" id="{11B70FFE-4CF8-7122-EC97-12D2A5BC10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Outline</a:t>
            </a:r>
            <a:endParaRPr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7B1E044-12FC-24CF-E499-C3CE684F5EA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28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5468DD-B45C-1646-C42F-02B2DBA78AD5}"/>
              </a:ext>
            </a:extLst>
          </p:cNvPr>
          <p:cNvSpPr txBox="1"/>
          <p:nvPr/>
        </p:nvSpPr>
        <p:spPr>
          <a:xfrm>
            <a:off x="1135115" y="1204063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CTPPS Roman Pots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82F41A-A7B7-8DE4-5C0E-1B37AE89893A}"/>
              </a:ext>
            </a:extLst>
          </p:cNvPr>
          <p:cNvSpPr txBox="1"/>
          <p:nvPr/>
        </p:nvSpPr>
        <p:spPr>
          <a:xfrm>
            <a:off x="2022221" y="1574698"/>
            <a:ext cx="4576548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   Introduction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   PPS2: upgrade for HL LHC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8CE0F3-227A-BAC2-1AED-63556CA27ED7}"/>
              </a:ext>
            </a:extLst>
          </p:cNvPr>
          <p:cNvSpPr txBox="1"/>
          <p:nvPr/>
        </p:nvSpPr>
        <p:spPr>
          <a:xfrm>
            <a:off x="1135115" y="2042950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2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Impedance Studies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AA5091-AB91-09F0-4715-3CF231CF69C8}"/>
              </a:ext>
            </a:extLst>
          </p:cNvPr>
          <p:cNvSpPr txBox="1"/>
          <p:nvPr/>
        </p:nvSpPr>
        <p:spPr>
          <a:xfrm>
            <a:off x="2022221" y="2464085"/>
            <a:ext cx="4576548" cy="1104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   Introduction and preliminary studies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   Longitudinal Impedance </a:t>
            </a:r>
            <a:r>
              <a:rPr lang="en-US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    Power loss study</a:t>
            </a: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    Thermal study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A814F6-664B-DE50-8994-5D7B197D739C}"/>
              </a:ext>
            </a:extLst>
          </p:cNvPr>
          <p:cNvSpPr txBox="1"/>
          <p:nvPr/>
        </p:nvSpPr>
        <p:spPr>
          <a:xfrm>
            <a:off x="1135115" y="3388219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fr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Transverse Impedance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5E66E4-2DF7-D58E-F826-A6FF251BC233}"/>
              </a:ext>
            </a:extLst>
          </p:cNvPr>
          <p:cNvSpPr txBox="1"/>
          <p:nvPr/>
        </p:nvSpPr>
        <p:spPr>
          <a:xfrm>
            <a:off x="1135115" y="3788221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4CCEC2-80FF-E250-74F6-C1ADEA139A0F}"/>
              </a:ext>
            </a:extLst>
          </p:cNvPr>
          <p:cNvSpPr/>
          <p:nvPr/>
        </p:nvSpPr>
        <p:spPr>
          <a:xfrm>
            <a:off x="926414" y="3788221"/>
            <a:ext cx="4854054" cy="63512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5A6A7-B0E6-C203-DA38-F8140DC84D78}"/>
              </a:ext>
            </a:extLst>
          </p:cNvPr>
          <p:cNvSpPr/>
          <p:nvPr/>
        </p:nvSpPr>
        <p:spPr>
          <a:xfrm>
            <a:off x="578673" y="889139"/>
            <a:ext cx="4854054" cy="240685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6254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41AB69D-2F28-50F2-0035-0D4BE17912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29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2338E02-85A9-A3A3-45D1-FC4DD21E3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Transverse Impedance Studies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033113-FF23-F4B7-C79D-F0773C75B2FF}"/>
              </a:ext>
            </a:extLst>
          </p:cNvPr>
          <p:cNvSpPr txBox="1"/>
          <p:nvPr/>
        </p:nvSpPr>
        <p:spPr>
          <a:xfrm>
            <a:off x="846669" y="1404829"/>
            <a:ext cx="1002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Beam</a:t>
            </a:r>
          </a:p>
          <a:p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Integration path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1A90775-0616-D5CE-84C5-EC3957F57499}"/>
              </a:ext>
            </a:extLst>
          </p:cNvPr>
          <p:cNvGrpSpPr/>
          <p:nvPr/>
        </p:nvGrpSpPr>
        <p:grpSpPr>
          <a:xfrm>
            <a:off x="4162089" y="4109456"/>
            <a:ext cx="635181" cy="889387"/>
            <a:chOff x="3061600" y="797783"/>
            <a:chExt cx="635181" cy="889387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2EB39B8-174D-E18A-0BA8-A2150E7B8A97}"/>
                </a:ext>
              </a:extLst>
            </p:cNvPr>
            <p:cNvCxnSpPr/>
            <p:nvPr/>
          </p:nvCxnSpPr>
          <p:spPr>
            <a:xfrm flipV="1">
              <a:off x="3278332" y="924791"/>
              <a:ext cx="0" cy="576695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5DD072C-EA53-0C07-375D-0C82313F8790}"/>
                </a:ext>
              </a:extLst>
            </p:cNvPr>
            <p:cNvCxnSpPr>
              <a:cxnSpLocks/>
            </p:cNvCxnSpPr>
            <p:nvPr/>
          </p:nvCxnSpPr>
          <p:spPr>
            <a:xfrm>
              <a:off x="3278332" y="1501486"/>
              <a:ext cx="30653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F18FEA7-A6B5-CAB9-4258-0ABDA0CEE530}"/>
                </a:ext>
              </a:extLst>
            </p:cNvPr>
            <p:cNvSpPr/>
            <p:nvPr/>
          </p:nvSpPr>
          <p:spPr>
            <a:xfrm>
              <a:off x="3244343" y="1465487"/>
              <a:ext cx="72000" cy="72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9482779-A2B3-A891-2FBB-B62E9550C2B3}"/>
                </a:ext>
              </a:extLst>
            </p:cNvPr>
            <p:cNvSpPr txBox="1"/>
            <p:nvPr/>
          </p:nvSpPr>
          <p:spPr>
            <a:xfrm>
              <a:off x="3447995" y="1440948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imes New Roman"/>
                  <a:cs typeface="Times New Roman"/>
                  <a:sym typeface="Times New Roman"/>
                </a:rPr>
                <a:t>x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50E9009-4208-61E4-649A-CCD00311F6C7}"/>
                </a:ext>
              </a:extLst>
            </p:cNvPr>
            <p:cNvSpPr txBox="1"/>
            <p:nvPr/>
          </p:nvSpPr>
          <p:spPr>
            <a:xfrm>
              <a:off x="3061600" y="797783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imes New Roman"/>
                  <a:cs typeface="Times New Roman"/>
                  <a:sym typeface="Times New Roman"/>
                </a:rPr>
                <a:t>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1A70591-278C-A94B-DDB6-251BE5B02D3A}"/>
                </a:ext>
              </a:extLst>
            </p:cNvPr>
            <p:cNvSpPr txBox="1"/>
            <p:nvPr/>
          </p:nvSpPr>
          <p:spPr>
            <a:xfrm>
              <a:off x="3089187" y="1440949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imes New Roman"/>
                  <a:cs typeface="Times New Roman"/>
                  <a:sym typeface="Times New Roman"/>
                </a:rPr>
                <a:t>z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9B9FDED1-5790-256D-95CB-A3D31E8AB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169" y="515875"/>
            <a:ext cx="2278661" cy="2214322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61F1CD20-E443-CF33-1FCD-33716AF77208}"/>
              </a:ext>
            </a:extLst>
          </p:cNvPr>
          <p:cNvSpPr/>
          <p:nvPr/>
        </p:nvSpPr>
        <p:spPr>
          <a:xfrm>
            <a:off x="774669" y="1657177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26DAFC8-E7CC-2C3B-9C30-C3DFA538CB6F}"/>
              </a:ext>
            </a:extLst>
          </p:cNvPr>
          <p:cNvSpPr/>
          <p:nvPr/>
        </p:nvSpPr>
        <p:spPr>
          <a:xfrm>
            <a:off x="774669" y="1492587"/>
            <a:ext cx="72000" cy="72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96FC06-3444-A95F-7667-8A4E53742EC4}"/>
                  </a:ext>
                </a:extLst>
              </p:cNvPr>
              <p:cNvSpPr txBox="1"/>
              <p:nvPr/>
            </p:nvSpPr>
            <p:spPr bwMode="auto">
              <a:xfrm>
                <a:off x="4572000" y="1232839"/>
                <a:ext cx="3566916" cy="5013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𝑍</m:t>
                          </m:r>
                        </m:e>
                        <m: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sub>
                        <m:sup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𝑑𝑖𝑝</m:t>
                          </m:r>
                        </m:sup>
                      </m:sSubSup>
                      <m:r>
                        <a:rPr kumimoji="0" lang="it-IT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)−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=0))</m:t>
                          </m:r>
                        </m:num>
                        <m:den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396FC06-3444-A95F-7667-8A4E53742E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1232839"/>
                <a:ext cx="3566916" cy="501356"/>
              </a:xfrm>
              <a:prstGeom prst="rect">
                <a:avLst/>
              </a:prstGeom>
              <a:blipFill>
                <a:blip r:embed="rId4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E2E5D53-E9EA-1420-6EF3-9C5804AE5206}"/>
                  </a:ext>
                </a:extLst>
              </p:cNvPr>
              <p:cNvSpPr txBox="1"/>
              <p:nvPr/>
            </p:nvSpPr>
            <p:spPr bwMode="auto">
              <a:xfrm>
                <a:off x="4572000" y="1762684"/>
                <a:ext cx="3566917" cy="5013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𝑍</m:t>
                          </m:r>
                        </m:e>
                        <m: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</m:sub>
                        <m:sup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𝑑𝑖𝑝</m:t>
                          </m:r>
                        </m:sup>
                      </m:sSubSup>
                      <m:r>
                        <a:rPr kumimoji="0" lang="it-IT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)−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=0))</m:t>
                          </m:r>
                        </m:num>
                        <m:den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E2E5D53-E9EA-1420-6EF3-9C5804AE52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0" y="1762684"/>
                <a:ext cx="3566917" cy="501356"/>
              </a:xfrm>
              <a:prstGeom prst="rect">
                <a:avLst/>
              </a:prstGeom>
              <a:blipFill>
                <a:blip r:embed="rId5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3">
                <a:extLst>
                  <a:ext uri="{FF2B5EF4-FFF2-40B4-BE49-F238E27FC236}">
                    <a16:creationId xmlns:a16="http://schemas.microsoft.com/office/drawing/2014/main" id="{97085D1C-6937-5BA2-9C4C-4D113EC668FB}"/>
                  </a:ext>
                </a:extLst>
              </p:cNvPr>
              <p:cNvSpPr txBox="1"/>
              <p:nvPr/>
            </p:nvSpPr>
            <p:spPr bwMode="auto">
              <a:xfrm>
                <a:off x="3172033" y="1399133"/>
                <a:ext cx="278025" cy="1661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it-IT" sz="10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𝑜𝑓𝑓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8" name="CasellaDiTesto 23">
                <a:extLst>
                  <a:ext uri="{FF2B5EF4-FFF2-40B4-BE49-F238E27FC236}">
                    <a16:creationId xmlns:a16="http://schemas.microsoft.com/office/drawing/2014/main" id="{97085D1C-6937-5BA2-9C4C-4D113EC668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72033" y="1399133"/>
                <a:ext cx="278025" cy="166199"/>
              </a:xfrm>
              <a:prstGeom prst="rect">
                <a:avLst/>
              </a:prstGeom>
              <a:blipFill>
                <a:blip r:embed="rId6"/>
                <a:stretch>
                  <a:fillRect l="-8696" r="-4348" b="-25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ttore 2 22">
            <a:extLst>
              <a:ext uri="{FF2B5EF4-FFF2-40B4-BE49-F238E27FC236}">
                <a16:creationId xmlns:a16="http://schemas.microsoft.com/office/drawing/2014/main" id="{B0DB370A-76B6-A550-FD5E-640A65572FBF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4143830" y="1208236"/>
            <a:ext cx="0" cy="414800"/>
          </a:xfrm>
          <a:prstGeom prst="straightConnector1">
            <a:avLst/>
          </a:prstGeom>
          <a:ln w="19050"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3">
                <a:extLst>
                  <a:ext uri="{FF2B5EF4-FFF2-40B4-BE49-F238E27FC236}">
                    <a16:creationId xmlns:a16="http://schemas.microsoft.com/office/drawing/2014/main" id="{0644C921-B434-B763-7DFE-136A1B0ADA52}"/>
                  </a:ext>
                </a:extLst>
              </p:cNvPr>
              <p:cNvSpPr txBox="1"/>
              <p:nvPr/>
            </p:nvSpPr>
            <p:spPr bwMode="auto">
              <a:xfrm>
                <a:off x="4209717" y="1331722"/>
                <a:ext cx="472309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it-IT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it-IT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0" name="CasellaDiTesto 23">
                <a:extLst>
                  <a:ext uri="{FF2B5EF4-FFF2-40B4-BE49-F238E27FC236}">
                    <a16:creationId xmlns:a16="http://schemas.microsoft.com/office/drawing/2014/main" id="{0644C921-B434-B763-7DFE-136A1B0AD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09717" y="1331722"/>
                <a:ext cx="472309" cy="184666"/>
              </a:xfrm>
              <a:prstGeom prst="rect">
                <a:avLst/>
              </a:prstGeom>
              <a:blipFill>
                <a:blip r:embed="rId7"/>
                <a:stretch>
                  <a:fillRect l="-6494" r="-7792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Oval 34">
            <a:extLst>
              <a:ext uri="{FF2B5EF4-FFF2-40B4-BE49-F238E27FC236}">
                <a16:creationId xmlns:a16="http://schemas.microsoft.com/office/drawing/2014/main" id="{30C8B4F9-69E2-BCCF-33B6-2A255C3A9A0C}"/>
              </a:ext>
            </a:extLst>
          </p:cNvPr>
          <p:cNvSpPr/>
          <p:nvPr/>
        </p:nvSpPr>
        <p:spPr>
          <a:xfrm>
            <a:off x="3479563" y="1587036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62B58B2-6D1D-AF2A-D146-BED8167D014C}"/>
              </a:ext>
            </a:extLst>
          </p:cNvPr>
          <p:cNvSpPr/>
          <p:nvPr/>
        </p:nvSpPr>
        <p:spPr>
          <a:xfrm>
            <a:off x="3475409" y="1395636"/>
            <a:ext cx="72000" cy="72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Connettore 2 22">
            <a:extLst>
              <a:ext uri="{FF2B5EF4-FFF2-40B4-BE49-F238E27FC236}">
                <a16:creationId xmlns:a16="http://schemas.microsoft.com/office/drawing/2014/main" id="{A03064CC-DA6A-3706-71EA-BB9D1D8C6E84}"/>
              </a:ext>
            </a:extLst>
          </p:cNvPr>
          <p:cNvCxnSpPr>
            <a:cxnSpLocks/>
          </p:cNvCxnSpPr>
          <p:nvPr/>
        </p:nvCxnSpPr>
        <p:spPr>
          <a:xfrm flipH="1" flipV="1">
            <a:off x="3507255" y="1427014"/>
            <a:ext cx="4154" cy="19140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sellaDiTesto 23">
                <a:extLst>
                  <a:ext uri="{FF2B5EF4-FFF2-40B4-BE49-F238E27FC236}">
                    <a16:creationId xmlns:a16="http://schemas.microsoft.com/office/drawing/2014/main" id="{D9DCB017-1D71-3AA2-D28B-9B047B14981D}"/>
                  </a:ext>
                </a:extLst>
              </p:cNvPr>
              <p:cNvSpPr txBox="1"/>
              <p:nvPr/>
            </p:nvSpPr>
            <p:spPr bwMode="auto">
              <a:xfrm>
                <a:off x="3521395" y="1653617"/>
                <a:ext cx="277448" cy="1661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sz="1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𝑜𝑓𝑓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2" name="CasellaDiTesto 23">
                <a:extLst>
                  <a:ext uri="{FF2B5EF4-FFF2-40B4-BE49-F238E27FC236}">
                    <a16:creationId xmlns:a16="http://schemas.microsoft.com/office/drawing/2014/main" id="{D9DCB017-1D71-3AA2-D28B-9B047B1498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21395" y="1653617"/>
                <a:ext cx="277448" cy="166199"/>
              </a:xfrm>
              <a:prstGeom prst="rect">
                <a:avLst/>
              </a:prstGeom>
              <a:blipFill>
                <a:blip r:embed="rId8"/>
                <a:stretch>
                  <a:fillRect l="-6667" r="-666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>
            <a:extLst>
              <a:ext uri="{FF2B5EF4-FFF2-40B4-BE49-F238E27FC236}">
                <a16:creationId xmlns:a16="http://schemas.microsoft.com/office/drawing/2014/main" id="{6D6C38C8-B333-250C-1F72-BD1EC6797AA5}"/>
              </a:ext>
            </a:extLst>
          </p:cNvPr>
          <p:cNvSpPr/>
          <p:nvPr/>
        </p:nvSpPr>
        <p:spPr>
          <a:xfrm>
            <a:off x="3692323" y="1585993"/>
            <a:ext cx="72000" cy="72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Connettore 2 22">
            <a:extLst>
              <a:ext uri="{FF2B5EF4-FFF2-40B4-BE49-F238E27FC236}">
                <a16:creationId xmlns:a16="http://schemas.microsoft.com/office/drawing/2014/main" id="{57868F5A-0870-8A46-5CDD-B2786617F22F}"/>
              </a:ext>
            </a:extLst>
          </p:cNvPr>
          <p:cNvCxnSpPr>
            <a:cxnSpLocks/>
          </p:cNvCxnSpPr>
          <p:nvPr/>
        </p:nvCxnSpPr>
        <p:spPr>
          <a:xfrm flipH="1">
            <a:off x="3526629" y="1619396"/>
            <a:ext cx="198806" cy="0"/>
          </a:xfrm>
          <a:prstGeom prst="straightConnector1">
            <a:avLst/>
          </a:prstGeom>
          <a:ln w="1905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5F8611F-175E-490D-7D1A-C85D6B700797}"/>
              </a:ext>
            </a:extLst>
          </p:cNvPr>
          <p:cNvSpPr txBox="1"/>
          <p:nvPr/>
        </p:nvSpPr>
        <p:spPr>
          <a:xfrm>
            <a:off x="846669" y="3622382"/>
            <a:ext cx="1002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Beam</a:t>
            </a:r>
          </a:p>
          <a:p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Integration path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34AD19D8-A106-5C7E-3F7D-B50759114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169" y="2733428"/>
            <a:ext cx="2278661" cy="2214322"/>
          </a:xfrm>
          <a:prstGeom prst="rect">
            <a:avLst/>
          </a:prstGeom>
        </p:spPr>
      </p:pic>
      <p:sp>
        <p:nvSpPr>
          <p:cNvPr id="46" name="Oval 45">
            <a:extLst>
              <a:ext uri="{FF2B5EF4-FFF2-40B4-BE49-F238E27FC236}">
                <a16:creationId xmlns:a16="http://schemas.microsoft.com/office/drawing/2014/main" id="{B47BE9A6-DB03-3C7A-0576-BD6B1D2D46E0}"/>
              </a:ext>
            </a:extLst>
          </p:cNvPr>
          <p:cNvSpPr/>
          <p:nvPr/>
        </p:nvSpPr>
        <p:spPr>
          <a:xfrm>
            <a:off x="774669" y="3874730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750EC10-A80F-79BD-A8C0-BE1AB447266D}"/>
              </a:ext>
            </a:extLst>
          </p:cNvPr>
          <p:cNvSpPr/>
          <p:nvPr/>
        </p:nvSpPr>
        <p:spPr>
          <a:xfrm>
            <a:off x="774669" y="3710140"/>
            <a:ext cx="72000" cy="72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asellaDiTesto 23">
                <a:extLst>
                  <a:ext uri="{FF2B5EF4-FFF2-40B4-BE49-F238E27FC236}">
                    <a16:creationId xmlns:a16="http://schemas.microsoft.com/office/drawing/2014/main" id="{D4BE4594-CA54-EF02-4CE9-9A696AA1B6ED}"/>
                  </a:ext>
                </a:extLst>
              </p:cNvPr>
              <p:cNvSpPr txBox="1"/>
              <p:nvPr/>
            </p:nvSpPr>
            <p:spPr bwMode="auto">
              <a:xfrm>
                <a:off x="3172033" y="3616686"/>
                <a:ext cx="278025" cy="1661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it-IT" sz="10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𝑜𝑓𝑓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8" name="CasellaDiTesto 23">
                <a:extLst>
                  <a:ext uri="{FF2B5EF4-FFF2-40B4-BE49-F238E27FC236}">
                    <a16:creationId xmlns:a16="http://schemas.microsoft.com/office/drawing/2014/main" id="{D4BE4594-CA54-EF02-4CE9-9A696AA1B6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72033" y="3616686"/>
                <a:ext cx="278025" cy="166199"/>
              </a:xfrm>
              <a:prstGeom prst="rect">
                <a:avLst/>
              </a:prstGeom>
              <a:blipFill>
                <a:blip r:embed="rId6"/>
                <a:stretch>
                  <a:fillRect l="-8696" r="-4348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Connettore 2 22">
            <a:extLst>
              <a:ext uri="{FF2B5EF4-FFF2-40B4-BE49-F238E27FC236}">
                <a16:creationId xmlns:a16="http://schemas.microsoft.com/office/drawing/2014/main" id="{597E50C8-23C3-86E0-40D6-9A4038E876BB}"/>
              </a:ext>
            </a:extLst>
          </p:cNvPr>
          <p:cNvCxnSpPr>
            <a:cxnSpLocks/>
            <a:stCxn id="45" idx="3"/>
          </p:cNvCxnSpPr>
          <p:nvPr/>
        </p:nvCxnSpPr>
        <p:spPr>
          <a:xfrm flipV="1">
            <a:off x="4143830" y="3425789"/>
            <a:ext cx="0" cy="414800"/>
          </a:xfrm>
          <a:prstGeom prst="straightConnector1">
            <a:avLst/>
          </a:prstGeom>
          <a:ln w="19050"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asellaDiTesto 23">
                <a:extLst>
                  <a:ext uri="{FF2B5EF4-FFF2-40B4-BE49-F238E27FC236}">
                    <a16:creationId xmlns:a16="http://schemas.microsoft.com/office/drawing/2014/main" id="{C56EE571-1077-828C-47B5-F18E5BE00898}"/>
                  </a:ext>
                </a:extLst>
              </p:cNvPr>
              <p:cNvSpPr txBox="1"/>
              <p:nvPr/>
            </p:nvSpPr>
            <p:spPr bwMode="auto">
              <a:xfrm>
                <a:off x="4209717" y="3549275"/>
                <a:ext cx="472309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it-IT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it-IT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50" name="CasellaDiTesto 23">
                <a:extLst>
                  <a:ext uri="{FF2B5EF4-FFF2-40B4-BE49-F238E27FC236}">
                    <a16:creationId xmlns:a16="http://schemas.microsoft.com/office/drawing/2014/main" id="{C56EE571-1077-828C-47B5-F18E5BE008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09717" y="3549275"/>
                <a:ext cx="472309" cy="184666"/>
              </a:xfrm>
              <a:prstGeom prst="rect">
                <a:avLst/>
              </a:prstGeom>
              <a:blipFill>
                <a:blip r:embed="rId7"/>
                <a:stretch>
                  <a:fillRect l="-6494" r="-7792"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Oval 50">
            <a:extLst>
              <a:ext uri="{FF2B5EF4-FFF2-40B4-BE49-F238E27FC236}">
                <a16:creationId xmlns:a16="http://schemas.microsoft.com/office/drawing/2014/main" id="{1009ABF5-D69F-F02C-2521-8A46C4A72CF0}"/>
              </a:ext>
            </a:extLst>
          </p:cNvPr>
          <p:cNvSpPr/>
          <p:nvPr/>
        </p:nvSpPr>
        <p:spPr>
          <a:xfrm>
            <a:off x="3479563" y="3804589"/>
            <a:ext cx="72000" cy="72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C3F78DF4-ADF9-0D78-6938-31B9F434D9F4}"/>
              </a:ext>
            </a:extLst>
          </p:cNvPr>
          <p:cNvSpPr/>
          <p:nvPr/>
        </p:nvSpPr>
        <p:spPr>
          <a:xfrm>
            <a:off x="3475409" y="3613189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Connettore 2 22">
            <a:extLst>
              <a:ext uri="{FF2B5EF4-FFF2-40B4-BE49-F238E27FC236}">
                <a16:creationId xmlns:a16="http://schemas.microsoft.com/office/drawing/2014/main" id="{D81E0BC1-9D0B-6259-85FD-0B0267FF644E}"/>
              </a:ext>
            </a:extLst>
          </p:cNvPr>
          <p:cNvCxnSpPr>
            <a:cxnSpLocks/>
          </p:cNvCxnSpPr>
          <p:nvPr/>
        </p:nvCxnSpPr>
        <p:spPr>
          <a:xfrm flipH="1" flipV="1">
            <a:off x="3507255" y="3644567"/>
            <a:ext cx="4154" cy="19140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sellaDiTesto 23">
                <a:extLst>
                  <a:ext uri="{FF2B5EF4-FFF2-40B4-BE49-F238E27FC236}">
                    <a16:creationId xmlns:a16="http://schemas.microsoft.com/office/drawing/2014/main" id="{6C52B9AC-D298-EFBF-FFE9-BC44022C05D3}"/>
                  </a:ext>
                </a:extLst>
              </p:cNvPr>
              <p:cNvSpPr txBox="1"/>
              <p:nvPr/>
            </p:nvSpPr>
            <p:spPr bwMode="auto">
              <a:xfrm>
                <a:off x="3521395" y="3871170"/>
                <a:ext cx="277448" cy="1661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sz="1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𝑜𝑓𝑓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4" name="CasellaDiTesto 23">
                <a:extLst>
                  <a:ext uri="{FF2B5EF4-FFF2-40B4-BE49-F238E27FC236}">
                    <a16:creationId xmlns:a16="http://schemas.microsoft.com/office/drawing/2014/main" id="{6C52B9AC-D298-EFBF-FFE9-BC44022C0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21395" y="3871170"/>
                <a:ext cx="277448" cy="166199"/>
              </a:xfrm>
              <a:prstGeom prst="rect">
                <a:avLst/>
              </a:prstGeom>
              <a:blipFill>
                <a:blip r:embed="rId8"/>
                <a:stretch>
                  <a:fillRect l="-6667" r="-6667" b="-25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Oval 54">
            <a:extLst>
              <a:ext uri="{FF2B5EF4-FFF2-40B4-BE49-F238E27FC236}">
                <a16:creationId xmlns:a16="http://schemas.microsoft.com/office/drawing/2014/main" id="{2A482133-A0EA-3254-6A3C-268D5284CCAC}"/>
              </a:ext>
            </a:extLst>
          </p:cNvPr>
          <p:cNvSpPr/>
          <p:nvPr/>
        </p:nvSpPr>
        <p:spPr>
          <a:xfrm>
            <a:off x="3692323" y="3803546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Connettore 2 22">
            <a:extLst>
              <a:ext uri="{FF2B5EF4-FFF2-40B4-BE49-F238E27FC236}">
                <a16:creationId xmlns:a16="http://schemas.microsoft.com/office/drawing/2014/main" id="{150C71E3-2778-C098-44D2-C3718B610A61}"/>
              </a:ext>
            </a:extLst>
          </p:cNvPr>
          <p:cNvCxnSpPr>
            <a:cxnSpLocks/>
          </p:cNvCxnSpPr>
          <p:nvPr/>
        </p:nvCxnSpPr>
        <p:spPr>
          <a:xfrm flipH="1">
            <a:off x="3526629" y="3836949"/>
            <a:ext cx="198806" cy="0"/>
          </a:xfrm>
          <a:prstGeom prst="straightConnector1">
            <a:avLst/>
          </a:prstGeom>
          <a:ln w="1905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A3AD660-A29D-5D2B-2EE4-F31BA15F5571}"/>
                  </a:ext>
                </a:extLst>
              </p:cNvPr>
              <p:cNvSpPr txBox="1"/>
              <p:nvPr/>
            </p:nvSpPr>
            <p:spPr bwMode="auto">
              <a:xfrm>
                <a:off x="4643882" y="3510849"/>
                <a:ext cx="3566916" cy="5013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𝑍</m:t>
                          </m:r>
                        </m:e>
                        <m: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sub>
                        <m:sup>
                          <m:r>
                            <a:rPr kumimoji="0" lang="en-U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𝑞𝑢𝑎𝑑</m:t>
                          </m:r>
                        </m:sup>
                      </m:sSubSup>
                      <m:r>
                        <a:rPr kumimoji="0" lang="it-IT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)−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=0))</m:t>
                          </m:r>
                        </m:num>
                        <m:den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A3AD660-A29D-5D2B-2EE4-F31BA15F55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3882" y="3510849"/>
                <a:ext cx="3566916" cy="501356"/>
              </a:xfrm>
              <a:prstGeom prst="rect">
                <a:avLst/>
              </a:prstGeom>
              <a:blipFill>
                <a:blip r:embed="rId9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A709C51-DD1D-A16C-8540-A222CA112D4E}"/>
                  </a:ext>
                </a:extLst>
              </p:cNvPr>
              <p:cNvSpPr txBox="1"/>
              <p:nvPr/>
            </p:nvSpPr>
            <p:spPr bwMode="auto">
              <a:xfrm>
                <a:off x="4643882" y="4040694"/>
                <a:ext cx="3566917" cy="5013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𝑍</m:t>
                          </m:r>
                        </m:e>
                        <m: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</m:sub>
                        <m:sup>
                          <m:r>
                            <a:rPr kumimoji="0" lang="en-US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𝑞𝑢𝑎𝑑</m:t>
                          </m:r>
                        </m:sup>
                      </m:sSubSup>
                      <m:r>
                        <a:rPr kumimoji="0" lang="it-IT" sz="1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)−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𝑍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  <m:r>
                            <a:rPr kumimoji="0" lang="it-IT" sz="1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=0))</m:t>
                          </m:r>
                        </m:num>
                        <m:den>
                          <m:sSub>
                            <m:sSubPr>
                              <m:ctrlP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  <m:sub>
                              <m:r>
                                <a:rPr kumimoji="0" lang="it-IT" sz="12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𝑜𝑓𝑓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A709C51-DD1D-A16C-8540-A222CA112D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3882" y="4040694"/>
                <a:ext cx="3566917" cy="501356"/>
              </a:xfrm>
              <a:prstGeom prst="rect">
                <a:avLst/>
              </a:prstGeom>
              <a:blipFill>
                <a:blip r:embed="rId10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002CE37-8838-45FC-BA42-A3AA466D104E}"/>
              </a:ext>
            </a:extLst>
          </p:cNvPr>
          <p:cNvSpPr txBox="1"/>
          <p:nvPr/>
        </p:nvSpPr>
        <p:spPr>
          <a:xfrm>
            <a:off x="6043023" y="756929"/>
            <a:ext cx="903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Dipolar</a:t>
            </a:r>
            <a:endParaRPr lang="en-GB" dirty="0">
              <a:solidFill>
                <a:schemeClr val="tx1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20199E-7B16-2C99-3AC1-A14E4C865481}"/>
              </a:ext>
            </a:extLst>
          </p:cNvPr>
          <p:cNvSpPr txBox="1"/>
          <p:nvPr/>
        </p:nvSpPr>
        <p:spPr>
          <a:xfrm>
            <a:off x="5928723" y="3034939"/>
            <a:ext cx="1131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Quadrupolar</a:t>
            </a:r>
            <a:endParaRPr lang="en-GB" dirty="0">
              <a:solidFill>
                <a:schemeClr val="tx1"/>
              </a:solidFill>
              <a:latin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7277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>
          <a:extLst>
            <a:ext uri="{FF2B5EF4-FFF2-40B4-BE49-F238E27FC236}">
              <a16:creationId xmlns:a16="http://schemas.microsoft.com/office/drawing/2014/main" id="{96236588-0AB4-5A7D-67C7-252D7E3FE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>
            <a:extLst>
              <a:ext uri="{FF2B5EF4-FFF2-40B4-BE49-F238E27FC236}">
                <a16:creationId xmlns:a16="http://schemas.microsoft.com/office/drawing/2014/main" id="{BDA31290-45DE-76D0-A8FB-4B404D33B9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Outline</a:t>
            </a:r>
            <a:endParaRPr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F4BF02F-E9D5-54FC-3FE7-C989813CF89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F90893-FC5E-88A4-116B-150D60F4D5EB}"/>
              </a:ext>
            </a:extLst>
          </p:cNvPr>
          <p:cNvSpPr txBox="1"/>
          <p:nvPr/>
        </p:nvSpPr>
        <p:spPr>
          <a:xfrm>
            <a:off x="1135115" y="1204063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CTPPS Roman Pots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344D93-BF69-A392-6B09-B86B1090A9C1}"/>
              </a:ext>
            </a:extLst>
          </p:cNvPr>
          <p:cNvSpPr txBox="1"/>
          <p:nvPr/>
        </p:nvSpPr>
        <p:spPr>
          <a:xfrm>
            <a:off x="2022221" y="1574698"/>
            <a:ext cx="4576548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   Introduction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   PPS2: upgrade for HL LHC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F8F774-2BD0-1BAC-680B-AE0F70576F7A}"/>
              </a:ext>
            </a:extLst>
          </p:cNvPr>
          <p:cNvSpPr txBox="1"/>
          <p:nvPr/>
        </p:nvSpPr>
        <p:spPr>
          <a:xfrm>
            <a:off x="1135115" y="2042950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2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Impedance Studies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199C17-D7EF-5580-6A50-542431D10BAA}"/>
              </a:ext>
            </a:extLst>
          </p:cNvPr>
          <p:cNvSpPr txBox="1"/>
          <p:nvPr/>
        </p:nvSpPr>
        <p:spPr>
          <a:xfrm>
            <a:off x="2022221" y="2464085"/>
            <a:ext cx="4576548" cy="1104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   Introduction and preliminary studies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   Longitudinal Impedance </a:t>
            </a:r>
            <a:r>
              <a:rPr lang="en-US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    Power loss study</a:t>
            </a: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    Thermal study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0EBDE4-1E0D-EEE9-BDC7-647C5498C484}"/>
              </a:ext>
            </a:extLst>
          </p:cNvPr>
          <p:cNvSpPr txBox="1"/>
          <p:nvPr/>
        </p:nvSpPr>
        <p:spPr>
          <a:xfrm>
            <a:off x="1135115" y="3388219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Transverse Impedance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0315D0-5925-2652-D2D0-A45577744FC6}"/>
              </a:ext>
            </a:extLst>
          </p:cNvPr>
          <p:cNvSpPr txBox="1"/>
          <p:nvPr/>
        </p:nvSpPr>
        <p:spPr>
          <a:xfrm>
            <a:off x="1135115" y="3788221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579011-2095-0C98-6E8A-9438E60B5A0A}"/>
              </a:ext>
            </a:extLst>
          </p:cNvPr>
          <p:cNvSpPr/>
          <p:nvPr/>
        </p:nvSpPr>
        <p:spPr>
          <a:xfrm>
            <a:off x="926414" y="2039867"/>
            <a:ext cx="4854054" cy="238347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44871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93568-5A02-0CF2-42C6-09824991B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2ED9315-2292-4FF2-616F-1FCA705B7A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30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6D797A3-286E-A748-F01E-B81BEDAD9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V4 - Dipolar Impedance Curves: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ADCBD3-9B82-D91D-0EBC-04294F72C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428" y="969409"/>
            <a:ext cx="2743200" cy="20534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60D88A-D016-B60D-3642-357C18A0C3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428" y="2970063"/>
            <a:ext cx="2743200" cy="20534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CC9D04-06FC-E026-053C-AEB7DCA5C49D}"/>
              </a:ext>
            </a:extLst>
          </p:cNvPr>
          <p:cNvSpPr txBox="1"/>
          <p:nvPr/>
        </p:nvSpPr>
        <p:spPr>
          <a:xfrm>
            <a:off x="540578" y="761446"/>
            <a:ext cx="45773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Parking 40 mm</a:t>
            </a: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235B8B-C699-F410-3BF5-8DAADEBAD6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916582"/>
            <a:ext cx="2743200" cy="20534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3703590-511D-0307-21AC-8043433D01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003336"/>
            <a:ext cx="2743200" cy="20534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1B4EFA-9C77-36E5-B413-3EDB38939E6C}"/>
              </a:ext>
            </a:extLst>
          </p:cNvPr>
          <p:cNvSpPr txBox="1"/>
          <p:nvPr/>
        </p:nvSpPr>
        <p:spPr>
          <a:xfrm>
            <a:off x="3927889" y="700515"/>
            <a:ext cx="45773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Operational 1 mm</a:t>
            </a:r>
          </a:p>
        </p:txBody>
      </p:sp>
    </p:spTree>
    <p:extLst>
      <p:ext uri="{BB962C8B-B14F-4D97-AF65-F5344CB8AC3E}">
        <p14:creationId xmlns:p14="http://schemas.microsoft.com/office/powerpoint/2010/main" val="16474926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461A84-9E2E-94A8-52F4-3271F19D91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DE2886F-879A-E807-B5C8-EF358AF07D2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31</a:t>
            </a:fld>
            <a:endParaRPr lang="en-GB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28C05D01-089B-957F-B20A-8EE1C99B3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V5.3/V6 - Dipolar Impedance Curves: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2D8484-7785-171F-8BAC-87A029B40B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82043" y="949855"/>
            <a:ext cx="2737974" cy="20534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87DC244-8E6F-40AA-31B7-195378753F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82043" y="2970063"/>
            <a:ext cx="2737974" cy="20534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DA656C-0541-FABF-BEDE-48C5E0B8937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72000" y="916582"/>
            <a:ext cx="2737974" cy="20534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BFAEDC2-6658-ED63-5767-08CD06DC5EA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572000" y="3003336"/>
            <a:ext cx="2737974" cy="20534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DD5CEB-D9BD-82B0-D3B1-830A425C9DBC}"/>
              </a:ext>
            </a:extLst>
          </p:cNvPr>
          <p:cNvSpPr txBox="1"/>
          <p:nvPr/>
        </p:nvSpPr>
        <p:spPr>
          <a:xfrm>
            <a:off x="540578" y="761446"/>
            <a:ext cx="45773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Parking 40 mm</a:t>
            </a:r>
            <a:endParaRPr lang="en-GB" sz="12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2CA7AD-33D2-75A5-7803-DC61D14C1363}"/>
              </a:ext>
            </a:extLst>
          </p:cNvPr>
          <p:cNvSpPr txBox="1"/>
          <p:nvPr/>
        </p:nvSpPr>
        <p:spPr>
          <a:xfrm>
            <a:off x="3927889" y="700515"/>
            <a:ext cx="45773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Operational 1 mm</a:t>
            </a:r>
          </a:p>
        </p:txBody>
      </p:sp>
    </p:spTree>
    <p:extLst>
      <p:ext uri="{BB962C8B-B14F-4D97-AF65-F5344CB8AC3E}">
        <p14:creationId xmlns:p14="http://schemas.microsoft.com/office/powerpoint/2010/main" val="23078871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C29C26-23DF-62ED-8EFC-4CA6F7C14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4F64A-CE47-D7F7-2BDB-3620D2B0B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9154" y="-9609"/>
            <a:ext cx="6385692" cy="510779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HL-LHC Roman Pot (PPS2): scenarios 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2E6D39-EB19-363C-15DC-DAD1F89514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5176" y="574166"/>
                <a:ext cx="8613648" cy="4338075"/>
              </a:xfrm>
            </p:spPr>
            <p:txBody>
              <a:bodyPr>
                <a:normAutofit/>
              </a:bodyPr>
              <a:lstStyle/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GB" sz="1350" dirty="0"/>
                  <a:t>PPS2s operate in different scenarios:</a:t>
                </a:r>
              </a:p>
              <a:p>
                <a:pPr marL="0" indent="0">
                  <a:buNone/>
                </a:pPr>
                <a:endParaRPr lang="en-GB" sz="1350" dirty="0"/>
              </a:p>
              <a:p>
                <a:pPr marL="557213" lvl="1" indent="-214313">
                  <a:buFont typeface="Arial" panose="020B0604020202020204" pitchFamily="34" charset="0"/>
                  <a:buChar char="•"/>
                </a:pPr>
                <a:r>
                  <a:rPr lang="en-GB" sz="1350" b="1" dirty="0"/>
                  <a:t>parking position</a:t>
                </a:r>
                <a:r>
                  <a:rPr lang="en-GB" sz="1350" dirty="0"/>
                  <a:t>: to be considered at flat top </a:t>
                </a:r>
              </a:p>
              <a:p>
                <a:pPr marL="900113" lvl="2" indent="-214313"/>
                <a:r>
                  <a:rPr lang="en-GB" sz="1050" dirty="0"/>
                  <a:t>start of levelling </a:t>
                </a:r>
                <a:r>
                  <a:rPr lang="en-US" sz="105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050" i="1">
                        <a:latin typeface="Cambria Math" panose="02040503050406030204" pitchFamily="18" charset="0"/>
                      </a:rPr>
                      <m:t>=1 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050" dirty="0"/>
                  <a:t>)</a:t>
                </a:r>
                <a:r>
                  <a:rPr lang="en-GB" sz="1050" dirty="0"/>
                  <a:t> </a:t>
                </a:r>
              </a:p>
              <a:p>
                <a:pPr marL="900113" lvl="2" indent="-214313"/>
                <a:r>
                  <a:rPr lang="en-GB" sz="1050" dirty="0"/>
                  <a:t>All Pots at 40 mm</a:t>
                </a:r>
              </a:p>
              <a:p>
                <a:pPr marL="685800" lvl="2" indent="0">
                  <a:buNone/>
                </a:pPr>
                <a:endParaRPr lang="en-GB" sz="1050" dirty="0"/>
              </a:p>
              <a:p>
                <a:pPr marL="685800" lvl="2" indent="0">
                  <a:buNone/>
                </a:pPr>
                <a:endParaRPr lang="en-GB" sz="1050" dirty="0"/>
              </a:p>
              <a:p>
                <a:pPr marL="685800" lvl="2" indent="0">
                  <a:buNone/>
                </a:pPr>
                <a:endParaRPr lang="en-GB" sz="1050" dirty="0"/>
              </a:p>
              <a:p>
                <a:pPr marL="685800" lvl="2" indent="0">
                  <a:buNone/>
                </a:pPr>
                <a:endParaRPr lang="en-GB" sz="1050" dirty="0"/>
              </a:p>
              <a:p>
                <a:pPr marL="685800" lvl="2" indent="0">
                  <a:buNone/>
                </a:pPr>
                <a:endParaRPr lang="en-GB" sz="1050" dirty="0"/>
              </a:p>
              <a:p>
                <a:pPr marL="685800" lvl="2" indent="0">
                  <a:buNone/>
                </a:pPr>
                <a:endParaRPr lang="en-GB" sz="1050" dirty="0"/>
              </a:p>
              <a:p>
                <a:pPr marL="685800" lvl="2" indent="0">
                  <a:buNone/>
                </a:pPr>
                <a:endParaRPr lang="en-GB" sz="1050" dirty="0"/>
              </a:p>
              <a:p>
                <a:pPr marL="685800" lvl="2" indent="0">
                  <a:buNone/>
                </a:pPr>
                <a:endParaRPr lang="en-GB" sz="1050" dirty="0"/>
              </a:p>
              <a:p>
                <a:pPr marL="685800" lvl="2" indent="0">
                  <a:buNone/>
                </a:pPr>
                <a:endParaRPr lang="en-GB" sz="1050" dirty="0"/>
              </a:p>
              <a:p>
                <a:pPr marL="557213" lvl="1" indent="-214313">
                  <a:buFont typeface="Arial" panose="020B0604020202020204" pitchFamily="34" charset="0"/>
                  <a:buChar char="•"/>
                </a:pPr>
                <a:r>
                  <a:rPr lang="en-GB" sz="1350" b="1" dirty="0"/>
                  <a:t>operational  position</a:t>
                </a:r>
                <a:r>
                  <a:rPr lang="en-GB" sz="1350" dirty="0"/>
                  <a:t>: to be considered during collision</a:t>
                </a:r>
              </a:p>
              <a:p>
                <a:pPr marL="900113" lvl="2" indent="-214313"/>
                <a:r>
                  <a:rPr lang="en-GB" sz="1050" dirty="0"/>
                  <a:t>end of levelling </a:t>
                </a:r>
                <a:r>
                  <a:rPr lang="en-US" sz="1050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1050" i="1">
                        <a:latin typeface="Cambria Math" panose="02040503050406030204" pitchFamily="18" charset="0"/>
                      </a:rPr>
                      <m:t>=15 </m:t>
                    </m:r>
                    <m:r>
                      <a:rPr lang="en-US" sz="1050" i="1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en-US" sz="1050" dirty="0"/>
                  <a:t>)</a:t>
                </a:r>
                <a:r>
                  <a:rPr lang="en-GB" sz="1050" dirty="0"/>
                  <a:t> </a:t>
                </a:r>
              </a:p>
              <a:p>
                <a:pPr marL="900113" lvl="2" indent="-214313"/>
                <a:r>
                  <a:rPr lang="en-GB" sz="1050" dirty="0"/>
                  <a:t>Pots in XRP-196 at 7.7 mm</a:t>
                </a:r>
              </a:p>
              <a:p>
                <a:pPr marL="900113" lvl="2" indent="-214313"/>
                <a:r>
                  <a:rPr lang="en-GB" sz="1050" dirty="0"/>
                  <a:t>Pots in XRP-220 at 3 mm</a:t>
                </a:r>
              </a:p>
              <a:p>
                <a:pPr marL="900113" lvl="2" indent="-214313"/>
                <a:r>
                  <a:rPr lang="en-GB" sz="1050" dirty="0"/>
                  <a:t>Pots in XRP-243 at 1 mm</a:t>
                </a:r>
                <a:endParaRPr lang="en-GB" sz="135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2E6D39-EB19-363C-15DC-DAD1F89514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5176" y="574166"/>
                <a:ext cx="8613648" cy="4338075"/>
              </a:xfrm>
              <a:blipFill>
                <a:blip r:embed="rId2"/>
                <a:stretch>
                  <a:fillRect l="-495" t="-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602402F-2DCD-5DD7-C2E6-DD8C0C337878}"/>
              </a:ext>
            </a:extLst>
          </p:cNvPr>
          <p:cNvSpPr/>
          <p:nvPr/>
        </p:nvSpPr>
        <p:spPr>
          <a:xfrm>
            <a:off x="651712" y="1107481"/>
            <a:ext cx="4348163" cy="715581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48BBE8-4E34-67D2-FF8D-C7B13B3D2959}"/>
              </a:ext>
            </a:extLst>
          </p:cNvPr>
          <p:cNvSpPr txBox="1"/>
          <p:nvPr/>
        </p:nvSpPr>
        <p:spPr>
          <a:xfrm>
            <a:off x="5441654" y="1257522"/>
            <a:ext cx="2138363" cy="415498"/>
          </a:xfrm>
          <a:prstGeom prst="rect">
            <a:avLst/>
          </a:prstGeom>
          <a:solidFill>
            <a:srgbClr val="66CCFF">
              <a:alpha val="23922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050" b="1" dirty="0"/>
              <a:t>Stability assessment </a:t>
            </a:r>
            <a:r>
              <a:rPr lang="en-GB" sz="1050" dirty="0"/>
              <a:t>usually done only at flat top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C8EA05-CD6F-05FB-F451-079DE2B8E1C6}"/>
              </a:ext>
            </a:extLst>
          </p:cNvPr>
          <p:cNvSpPr txBox="1"/>
          <p:nvPr/>
        </p:nvSpPr>
        <p:spPr>
          <a:xfrm>
            <a:off x="5441654" y="3349138"/>
            <a:ext cx="3144774" cy="1061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50" dirty="0"/>
              <a:t>Given the presence of: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b="1" dirty="0"/>
              <a:t>12 non-colliding bunches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b="1" dirty="0"/>
              <a:t>Non negligible impedance of PPS2s </a:t>
            </a:r>
            <a:endParaRPr lang="en-GB" sz="1050" dirty="0"/>
          </a:p>
          <a:p>
            <a:r>
              <a:rPr lang="en-GB" sz="1050" b="1" dirty="0"/>
              <a:t>stability assessment </a:t>
            </a:r>
            <a:r>
              <a:rPr lang="en-GB" sz="1050" dirty="0"/>
              <a:t>performed also during collision</a:t>
            </a:r>
          </a:p>
          <a:p>
            <a:endParaRPr lang="en-GB" sz="10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C42D6AE-F71D-A5B4-8984-625B3A37661C}"/>
              </a:ext>
            </a:extLst>
          </p:cNvPr>
          <p:cNvSpPr/>
          <p:nvPr/>
        </p:nvSpPr>
        <p:spPr>
          <a:xfrm>
            <a:off x="561972" y="3330651"/>
            <a:ext cx="4437903" cy="1098805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0E11AE-3119-DCB6-E1D7-452C17D6A701}"/>
              </a:ext>
            </a:extLst>
          </p:cNvPr>
          <p:cNvSpPr txBox="1"/>
          <p:nvPr/>
        </p:nvSpPr>
        <p:spPr>
          <a:xfrm>
            <a:off x="2788968" y="1955026"/>
            <a:ext cx="442181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Maximum increase of octupolar </a:t>
            </a:r>
            <a:r>
              <a:rPr lang="en-US" sz="1350" b="1" u="sng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threshold in x: &lt; 0.5%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Maximum increase of octupolar </a:t>
            </a:r>
            <a:r>
              <a:rPr lang="en-US" sz="1350" b="1" u="sng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threshold in y: 0.8%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4DA3A8-7C01-1D7B-399D-58D5FD8D233E}"/>
              </a:ext>
            </a:extLst>
          </p:cNvPr>
          <p:cNvSpPr txBox="1"/>
          <p:nvPr/>
        </p:nvSpPr>
        <p:spPr>
          <a:xfrm>
            <a:off x="7580017" y="123537"/>
            <a:ext cx="153134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" sz="8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Courtesy of Chiara Antuono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01595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>
          <a:extLst>
            <a:ext uri="{FF2B5EF4-FFF2-40B4-BE49-F238E27FC236}">
              <a16:creationId xmlns:a16="http://schemas.microsoft.com/office/drawing/2014/main" id="{5C8A908F-4C2E-7FEB-0281-575CDFBD9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>
            <a:extLst>
              <a:ext uri="{FF2B5EF4-FFF2-40B4-BE49-F238E27FC236}">
                <a16:creationId xmlns:a16="http://schemas.microsoft.com/office/drawing/2014/main" id="{6966B7BC-33EC-33B6-337D-7A53E2BB35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Outline</a:t>
            </a:r>
            <a:endParaRPr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E238C0B-D552-AC67-C51C-00301699E0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33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914225-8F80-E3FD-A209-3D55488B5AA5}"/>
              </a:ext>
            </a:extLst>
          </p:cNvPr>
          <p:cNvSpPr txBox="1"/>
          <p:nvPr/>
        </p:nvSpPr>
        <p:spPr>
          <a:xfrm>
            <a:off x="1135115" y="1204063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CTPPS Roman Pots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64A672-5364-6FBA-A4B9-6EB36B7F4A3A}"/>
              </a:ext>
            </a:extLst>
          </p:cNvPr>
          <p:cNvSpPr txBox="1"/>
          <p:nvPr/>
        </p:nvSpPr>
        <p:spPr>
          <a:xfrm>
            <a:off x="2022221" y="1574698"/>
            <a:ext cx="4576548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   Introduction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   PPS2: upgrade for HL LHC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5BBAA5-85F2-A3E6-0644-6A14B31691FD}"/>
              </a:ext>
            </a:extLst>
          </p:cNvPr>
          <p:cNvSpPr txBox="1"/>
          <p:nvPr/>
        </p:nvSpPr>
        <p:spPr>
          <a:xfrm>
            <a:off x="1135115" y="2042950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2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Impedance Studies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22959D-80D7-9F03-615A-A9D5C079E370}"/>
              </a:ext>
            </a:extLst>
          </p:cNvPr>
          <p:cNvSpPr txBox="1"/>
          <p:nvPr/>
        </p:nvSpPr>
        <p:spPr>
          <a:xfrm>
            <a:off x="2022221" y="2464085"/>
            <a:ext cx="4576548" cy="1104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   Introduction and preliminary studies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   Longitudinal Impedance </a:t>
            </a:r>
            <a:r>
              <a:rPr lang="en-US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    Power loss study</a:t>
            </a: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    Thermal study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5204FF-1C32-778D-B461-5D114E94C1C8}"/>
              </a:ext>
            </a:extLst>
          </p:cNvPr>
          <p:cNvSpPr txBox="1"/>
          <p:nvPr/>
        </p:nvSpPr>
        <p:spPr>
          <a:xfrm>
            <a:off x="1135115" y="3388219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Transverse Impedance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9E8F0D-B823-7A34-BDF7-3AE6795318A1}"/>
              </a:ext>
            </a:extLst>
          </p:cNvPr>
          <p:cNvSpPr txBox="1"/>
          <p:nvPr/>
        </p:nvSpPr>
        <p:spPr>
          <a:xfrm>
            <a:off x="1135115" y="3788221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fr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310A87-72B4-A93C-F8C8-E45FFB1EF6DA}"/>
              </a:ext>
            </a:extLst>
          </p:cNvPr>
          <p:cNvSpPr/>
          <p:nvPr/>
        </p:nvSpPr>
        <p:spPr>
          <a:xfrm>
            <a:off x="578673" y="889139"/>
            <a:ext cx="4854054" cy="289908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0964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>
          <a:extLst>
            <a:ext uri="{FF2B5EF4-FFF2-40B4-BE49-F238E27FC236}">
              <a16:creationId xmlns:a16="http://schemas.microsoft.com/office/drawing/2014/main" id="{614907C9-C7D0-E77E-08B2-276C1D507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>
            <a:extLst>
              <a:ext uri="{FF2B5EF4-FFF2-40B4-BE49-F238E27FC236}">
                <a16:creationId xmlns:a16="http://schemas.microsoft.com/office/drawing/2014/main" id="{5539B92C-0BC7-BA2D-B7BC-791045D9D6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Conclusions</a:t>
            </a:r>
            <a:endParaRPr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92DF141-BC16-0D96-CFEA-001C5902972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34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B481E4-4B61-188A-5F3E-C1834FB93AEF}"/>
              </a:ext>
            </a:extLst>
          </p:cNvPr>
          <p:cNvSpPr txBox="1"/>
          <p:nvPr/>
        </p:nvSpPr>
        <p:spPr>
          <a:xfrm>
            <a:off x="1135115" y="1204063"/>
            <a:ext cx="6276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CTPPS Roman Pots Studies for PPS2 (HL LHC upgrade) have been performed with different pot design (not all of them were shown here)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837E4C-A003-DBA7-6A15-1C9621C601F0}"/>
              </a:ext>
            </a:extLst>
          </p:cNvPr>
          <p:cNvSpPr txBox="1"/>
          <p:nvPr/>
        </p:nvSpPr>
        <p:spPr>
          <a:xfrm>
            <a:off x="1135114" y="2042950"/>
            <a:ext cx="66701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2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1 mm distance pot-beam, there is </a:t>
            </a:r>
            <a:r>
              <a:rPr lang="f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 of overheating the ferrite ring</a:t>
            </a: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b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Possible solutions: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E245B0-76D1-3DAA-082D-BD6200C1F7CC}"/>
              </a:ext>
            </a:extLst>
          </p:cNvPr>
          <p:cNvSpPr txBox="1"/>
          <p:nvPr/>
        </p:nvSpPr>
        <p:spPr>
          <a:xfrm>
            <a:off x="2057584" y="2577331"/>
            <a:ext cx="4576548" cy="6432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   Increase thermal contact between ferrite and steel flange,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   </a:t>
            </a:r>
            <a:r>
              <a:rPr lang="en-US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water cooling flow</a:t>
            </a: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    Need for temperature measurements of the ferrite in-vacuum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5287AF-76C9-A60A-8652-68BFE4B97075}"/>
              </a:ext>
            </a:extLst>
          </p:cNvPr>
          <p:cNvSpPr txBox="1"/>
          <p:nvPr/>
        </p:nvSpPr>
        <p:spPr>
          <a:xfrm>
            <a:off x="1135115" y="4204329"/>
            <a:ext cx="607399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Transverse Impedance is not an issue since the device is inserted only when stable beam is declared. More considerations on non-colliding bunches are under study.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8D0E8D-E06E-15BB-2B4A-9EEF995789C1}"/>
              </a:ext>
            </a:extLst>
          </p:cNvPr>
          <p:cNvSpPr txBox="1"/>
          <p:nvPr/>
        </p:nvSpPr>
        <p:spPr>
          <a:xfrm>
            <a:off x="1692275" y="3469950"/>
            <a:ext cx="45765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spcBef>
                <a:spcPts val="0"/>
              </a:spcBef>
              <a:spcAft>
                <a:spcPts val="1200"/>
              </a:spcAft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Still, this is not considering the detectors and electronics warming up</a:t>
            </a:r>
          </a:p>
        </p:txBody>
      </p:sp>
    </p:spTree>
    <p:extLst>
      <p:ext uri="{BB962C8B-B14F-4D97-AF65-F5344CB8AC3E}">
        <p14:creationId xmlns:p14="http://schemas.microsoft.com/office/powerpoint/2010/main" val="88649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ctrTitle"/>
          </p:nvPr>
        </p:nvSpPr>
        <p:spPr>
          <a:xfrm>
            <a:off x="403050" y="2251552"/>
            <a:ext cx="8337900" cy="630912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900" dirty="0">
                <a:solidFill>
                  <a:schemeClr val="bg2">
                    <a:lumMod val="75000"/>
                  </a:schemeClr>
                </a:solidFill>
              </a:rPr>
              <a:t>Thanks for your attention!</a:t>
            </a:r>
            <a:endParaRPr sz="71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87950" y="3847213"/>
            <a:ext cx="293719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101st Impedance Working Group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CERN, Geneva, Switzerland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 July 2025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62AEF20F-C569-C169-4D9F-1E2C8AA7EAFD}"/>
              </a:ext>
            </a:extLst>
          </p:cNvPr>
          <p:cNvGrpSpPr/>
          <p:nvPr/>
        </p:nvGrpSpPr>
        <p:grpSpPr>
          <a:xfrm>
            <a:off x="173582" y="4587017"/>
            <a:ext cx="1357170" cy="326166"/>
            <a:chOff x="2924502" y="2959938"/>
            <a:chExt cx="3196715" cy="76826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CDD8113-51D2-B338-F254-6B5100B743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1027" y="2989571"/>
              <a:ext cx="710190" cy="708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6" descr="Icon&#10;&#10;Description automatically generated">
              <a:extLst>
                <a:ext uri="{FF2B5EF4-FFF2-40B4-BE49-F238E27FC236}">
                  <a16:creationId xmlns:a16="http://schemas.microsoft.com/office/drawing/2014/main" id="{025DE2D6-0582-697C-25EB-5924E07C94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4502" y="2959938"/>
              <a:ext cx="2363316" cy="768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83B78C4-A4CE-8F67-F771-31EDFD5294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35</a:t>
            </a:fld>
            <a:endParaRPr lang="en-GB"/>
          </a:p>
        </p:txBody>
      </p:sp>
      <p:pic>
        <p:nvPicPr>
          <p:cNvPr id="4" name="Picture 3" descr="A colorful circle with red lines&#10;&#10;AI-generated content may be incorrect.">
            <a:extLst>
              <a:ext uri="{FF2B5EF4-FFF2-40B4-BE49-F238E27FC236}">
                <a16:creationId xmlns:a16="http://schemas.microsoft.com/office/drawing/2014/main" id="{70EA9988-6CCA-D9D1-2E21-E1B486FCB2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3061" y="4606212"/>
            <a:ext cx="301512" cy="30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592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>
          <a:extLst>
            <a:ext uri="{FF2B5EF4-FFF2-40B4-BE49-F238E27FC236}">
              <a16:creationId xmlns:a16="http://schemas.microsoft.com/office/drawing/2014/main" id="{DE7B3D50-9D68-5699-A958-8146B6106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>
            <a:extLst>
              <a:ext uri="{FF2B5EF4-FFF2-40B4-BE49-F238E27FC236}">
                <a16:creationId xmlns:a16="http://schemas.microsoft.com/office/drawing/2014/main" id="{DC63C8E9-6BDE-2BAB-4976-FDA360AE288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03050" y="2251552"/>
            <a:ext cx="8337900" cy="630912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900" dirty="0">
                <a:solidFill>
                  <a:schemeClr val="bg2">
                    <a:lumMod val="75000"/>
                  </a:schemeClr>
                </a:solidFill>
              </a:rPr>
              <a:t>Backup</a:t>
            </a:r>
            <a:endParaRPr sz="71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Google Shape;64;p14">
            <a:extLst>
              <a:ext uri="{FF2B5EF4-FFF2-40B4-BE49-F238E27FC236}">
                <a16:creationId xmlns:a16="http://schemas.microsoft.com/office/drawing/2014/main" id="{6C1DA828-81ED-66EE-BA21-559655A82AE5}"/>
              </a:ext>
            </a:extLst>
          </p:cNvPr>
          <p:cNvSpPr txBox="1"/>
          <p:nvPr/>
        </p:nvSpPr>
        <p:spPr>
          <a:xfrm>
            <a:off x="87950" y="3847213"/>
            <a:ext cx="293719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101st Impedance Working Group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CERN, Geneva, Switzerland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 July 2025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F6EA09DB-030E-646E-41BA-6518F374D118}"/>
              </a:ext>
            </a:extLst>
          </p:cNvPr>
          <p:cNvGrpSpPr/>
          <p:nvPr/>
        </p:nvGrpSpPr>
        <p:grpSpPr>
          <a:xfrm>
            <a:off x="173582" y="4587017"/>
            <a:ext cx="1357170" cy="326166"/>
            <a:chOff x="2924502" y="2959938"/>
            <a:chExt cx="3196715" cy="76826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D3B896C-A731-9111-BF43-7D66787C28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1027" y="2989571"/>
              <a:ext cx="710190" cy="708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6" descr="Icon&#10;&#10;Description automatically generated">
              <a:extLst>
                <a:ext uri="{FF2B5EF4-FFF2-40B4-BE49-F238E27FC236}">
                  <a16:creationId xmlns:a16="http://schemas.microsoft.com/office/drawing/2014/main" id="{0D13109F-5DF2-8A1B-3337-6970DD44B8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4502" y="2959938"/>
              <a:ext cx="2363316" cy="768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3CDA336-01F8-F706-F76E-F72A37BC70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36</a:t>
            </a:fld>
            <a:endParaRPr lang="en-GB"/>
          </a:p>
        </p:txBody>
      </p:sp>
      <p:pic>
        <p:nvPicPr>
          <p:cNvPr id="3" name="Picture 2" descr="A colorful circle with red lines&#10;&#10;AI-generated content may be incorrect.">
            <a:extLst>
              <a:ext uri="{FF2B5EF4-FFF2-40B4-BE49-F238E27FC236}">
                <a16:creationId xmlns:a16="http://schemas.microsoft.com/office/drawing/2014/main" id="{C498B2F7-1CBA-99D3-983A-DEC2FF1471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3061" y="4606212"/>
            <a:ext cx="301512" cy="30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72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B45EB943-072F-4D96-88E9-23BBE6FC6674}"/>
                  </a:ext>
                </a:extLst>
              </p:cNvPr>
              <p:cNvSpPr txBox="1"/>
              <p:nvPr/>
            </p:nvSpPr>
            <p:spPr bwMode="auto">
              <a:xfrm>
                <a:off x="397994" y="1147769"/>
                <a:ext cx="325073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analytical modeling of the Wakefield: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Source Particle (position </a:t>
                </a:r>
                <a14:m>
                  <m:oMath xmlns:m="http://schemas.openxmlformats.org/officeDocument/2006/math"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 Particle (position </a:t>
                </a:r>
                <a14:m>
                  <m:oMath xmlns:m="http://schemas.openxmlformats.org/officeDocument/2006/math"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</p:txBody>
          </p:sp>
        </mc:Choice>
        <mc:Fallback xmlns="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B45EB943-072F-4D96-88E9-23BBE6FC66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7994" y="1147769"/>
                <a:ext cx="3250736" cy="646331"/>
              </a:xfrm>
              <a:prstGeom prst="rect">
                <a:avLst/>
              </a:prstGeom>
              <a:blipFill>
                <a:blip r:embed="rId3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uppo 34">
            <a:extLst>
              <a:ext uri="{FF2B5EF4-FFF2-40B4-BE49-F238E27FC236}">
                <a16:creationId xmlns:a16="http://schemas.microsoft.com/office/drawing/2014/main" id="{6A102F44-CA29-466C-858E-A41B46CD3216}"/>
              </a:ext>
            </a:extLst>
          </p:cNvPr>
          <p:cNvGrpSpPr/>
          <p:nvPr/>
        </p:nvGrpSpPr>
        <p:grpSpPr>
          <a:xfrm>
            <a:off x="7994152" y="756540"/>
            <a:ext cx="973477" cy="924838"/>
            <a:chOff x="1292352" y="992513"/>
            <a:chExt cx="2347018" cy="2229747"/>
          </a:xfrm>
        </p:grpSpPr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B71D835D-B82E-4E6F-AA72-2B954B6403B5}"/>
                </a:ext>
              </a:extLst>
            </p:cNvPr>
            <p:cNvCxnSpPr/>
            <p:nvPr/>
          </p:nvCxnSpPr>
          <p:spPr>
            <a:xfrm flipV="1">
              <a:off x="1775520" y="1526872"/>
              <a:ext cx="0" cy="1187745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>
              <a:extLst>
                <a:ext uri="{FF2B5EF4-FFF2-40B4-BE49-F238E27FC236}">
                  <a16:creationId xmlns:a16="http://schemas.microsoft.com/office/drawing/2014/main" id="{5F3B2FA4-6CB1-4990-B4D4-CCBCC8E9CFD6}"/>
                </a:ext>
              </a:extLst>
            </p:cNvPr>
            <p:cNvCxnSpPr>
              <a:cxnSpLocks/>
            </p:cNvCxnSpPr>
            <p:nvPr/>
          </p:nvCxnSpPr>
          <p:spPr>
            <a:xfrm>
              <a:off x="1775520" y="2714617"/>
              <a:ext cx="1425300" cy="0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2 30">
              <a:extLst>
                <a:ext uri="{FF2B5EF4-FFF2-40B4-BE49-F238E27FC236}">
                  <a16:creationId xmlns:a16="http://schemas.microsoft.com/office/drawing/2014/main" id="{8AEEA78D-9AEB-47D6-8339-23C3CEAC27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5520" y="2270197"/>
              <a:ext cx="758161" cy="444420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CasellaDiTesto 31">
                  <a:extLst>
                    <a:ext uri="{FF2B5EF4-FFF2-40B4-BE49-F238E27FC236}">
                      <a16:creationId xmlns:a16="http://schemas.microsoft.com/office/drawing/2014/main" id="{457FCF7C-37F0-4260-8F4F-6A294E58298D}"/>
                    </a:ext>
                  </a:extLst>
                </p:cNvPr>
                <p:cNvSpPr txBox="1"/>
                <p:nvPr/>
              </p:nvSpPr>
              <p:spPr bwMode="auto">
                <a:xfrm>
                  <a:off x="2905681" y="2554427"/>
                  <a:ext cx="733689" cy="667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32" name="CasellaDiTesto 31">
                  <a:extLst>
                    <a:ext uri="{FF2B5EF4-FFF2-40B4-BE49-F238E27FC236}">
                      <a16:creationId xmlns:a16="http://schemas.microsoft.com/office/drawing/2014/main" id="{457FCF7C-37F0-4260-8F4F-6A294E5829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05681" y="2554427"/>
                  <a:ext cx="733689" cy="66783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CasellaDiTesto 32">
                  <a:extLst>
                    <a:ext uri="{FF2B5EF4-FFF2-40B4-BE49-F238E27FC236}">
                      <a16:creationId xmlns:a16="http://schemas.microsoft.com/office/drawing/2014/main" id="{42091415-3FE2-4816-B434-CF54BDAEC36E}"/>
                    </a:ext>
                  </a:extLst>
                </p:cNvPr>
                <p:cNvSpPr txBox="1"/>
                <p:nvPr/>
              </p:nvSpPr>
              <p:spPr bwMode="auto">
                <a:xfrm>
                  <a:off x="1879709" y="1744195"/>
                  <a:ext cx="757959" cy="667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33" name="CasellaDiTesto 32">
                  <a:extLst>
                    <a:ext uri="{FF2B5EF4-FFF2-40B4-BE49-F238E27FC236}">
                      <a16:creationId xmlns:a16="http://schemas.microsoft.com/office/drawing/2014/main" id="{42091415-3FE2-4816-B434-CF54BDAEC3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79709" y="1744195"/>
                  <a:ext cx="757959" cy="66783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CasellaDiTesto 33">
                  <a:extLst>
                    <a:ext uri="{FF2B5EF4-FFF2-40B4-BE49-F238E27FC236}">
                      <a16:creationId xmlns:a16="http://schemas.microsoft.com/office/drawing/2014/main" id="{0A35AD87-F29B-42CB-9244-E61EB0C49BAC}"/>
                    </a:ext>
                  </a:extLst>
                </p:cNvPr>
                <p:cNvSpPr txBox="1"/>
                <p:nvPr/>
              </p:nvSpPr>
              <p:spPr bwMode="auto">
                <a:xfrm>
                  <a:off x="1292352" y="992513"/>
                  <a:ext cx="696257" cy="6678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34" name="CasellaDiTesto 33">
                  <a:extLst>
                    <a:ext uri="{FF2B5EF4-FFF2-40B4-BE49-F238E27FC236}">
                      <a16:creationId xmlns:a16="http://schemas.microsoft.com/office/drawing/2014/main" id="{0A35AD87-F29B-42CB-9244-E61EB0C49B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92352" y="992513"/>
                  <a:ext cx="696257" cy="66783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7501B9EB-3E8C-45E1-8BD5-18562C809CFE}"/>
                  </a:ext>
                </a:extLst>
              </p:cNvPr>
              <p:cNvSpPr txBox="1"/>
              <p:nvPr/>
            </p:nvSpPr>
            <p:spPr bwMode="auto">
              <a:xfrm>
                <a:off x="7650595" y="1438185"/>
                <a:ext cx="3043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i="1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7501B9EB-3E8C-45E1-8BD5-18562C809C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50595" y="1438185"/>
                <a:ext cx="304314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A44AFA28-3AD8-48C0-B956-329CDE24784E}"/>
                  </a:ext>
                </a:extLst>
              </p:cNvPr>
              <p:cNvSpPr txBox="1"/>
              <p:nvPr/>
            </p:nvSpPr>
            <p:spPr bwMode="auto">
              <a:xfrm>
                <a:off x="8038690" y="1463528"/>
                <a:ext cx="3359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i="1">
                          <a:latin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A44AFA28-3AD8-48C0-B956-329CDE247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38690" y="1463528"/>
                <a:ext cx="335926" cy="2769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Ovale 51">
            <a:extLst>
              <a:ext uri="{FF2B5EF4-FFF2-40B4-BE49-F238E27FC236}">
                <a16:creationId xmlns:a16="http://schemas.microsoft.com/office/drawing/2014/main" id="{B66835CE-41DE-42CC-A3D7-DCD6CFB546B3}"/>
              </a:ext>
            </a:extLst>
          </p:cNvPr>
          <p:cNvSpPr/>
          <p:nvPr/>
        </p:nvSpPr>
        <p:spPr>
          <a:xfrm>
            <a:off x="5922150" y="1578607"/>
            <a:ext cx="29864" cy="298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DFEF6BD3-BAFD-44A4-B9B0-3235CFEC4083}"/>
                  </a:ext>
                </a:extLst>
              </p:cNvPr>
              <p:cNvSpPr txBox="1"/>
              <p:nvPr/>
            </p:nvSpPr>
            <p:spPr bwMode="auto">
              <a:xfrm>
                <a:off x="5894447" y="1430503"/>
                <a:ext cx="3715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sz="1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DFEF6BD3-BAFD-44A4-B9B0-3235CFEC4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94447" y="1430503"/>
                <a:ext cx="371512" cy="2769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Connettore 2 37">
            <a:extLst>
              <a:ext uri="{FF2B5EF4-FFF2-40B4-BE49-F238E27FC236}">
                <a16:creationId xmlns:a16="http://schemas.microsoft.com/office/drawing/2014/main" id="{232CA0CD-F8BA-530C-35F0-B358F3777287}"/>
              </a:ext>
            </a:extLst>
          </p:cNvPr>
          <p:cNvCxnSpPr>
            <a:cxnSpLocks/>
          </p:cNvCxnSpPr>
          <p:nvPr/>
        </p:nvCxnSpPr>
        <p:spPr>
          <a:xfrm>
            <a:off x="3653899" y="1483525"/>
            <a:ext cx="4050506" cy="0"/>
          </a:xfrm>
          <a:prstGeom prst="straightConnector1">
            <a:avLst/>
          </a:prstGeom>
          <a:ln w="127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27">
            <a:extLst>
              <a:ext uri="{FF2B5EF4-FFF2-40B4-BE49-F238E27FC236}">
                <a16:creationId xmlns:a16="http://schemas.microsoft.com/office/drawing/2014/main" id="{D4E448A7-E5DE-917A-EA82-33379EDD8727}"/>
              </a:ext>
            </a:extLst>
          </p:cNvPr>
          <p:cNvGrpSpPr>
            <a:grpSpLocks/>
          </p:cNvGrpSpPr>
          <p:nvPr/>
        </p:nvGrpSpPr>
        <p:grpSpPr bwMode="auto">
          <a:xfrm>
            <a:off x="3855115" y="1026325"/>
            <a:ext cx="3583781" cy="244078"/>
            <a:chOff x="536870" y="1081721"/>
            <a:chExt cx="4777375" cy="325582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9AA87D1-15F6-C3A0-624D-6F538DBFBC44}"/>
                </a:ext>
              </a:extLst>
            </p:cNvPr>
            <p:cNvCxnSpPr>
              <a:cxnSpLocks/>
            </p:cNvCxnSpPr>
            <p:nvPr/>
          </p:nvCxnSpPr>
          <p:spPr>
            <a:xfrm>
              <a:off x="536870" y="1407303"/>
              <a:ext cx="1799848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91695BFF-B488-890C-FD99-F8B22943A27A}"/>
                </a:ext>
              </a:extLst>
            </p:cNvPr>
            <p:cNvCxnSpPr>
              <a:cxnSpLocks/>
            </p:cNvCxnSpPr>
            <p:nvPr/>
          </p:nvCxnSpPr>
          <p:spPr>
            <a:xfrm>
              <a:off x="3550901" y="1407303"/>
              <a:ext cx="1763344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6F1BB503-D1A7-8A24-3B2E-4D47D6FAF345}"/>
                </a:ext>
              </a:extLst>
            </p:cNvPr>
            <p:cNvCxnSpPr/>
            <p:nvPr/>
          </p:nvCxnSpPr>
          <p:spPr>
            <a:xfrm>
              <a:off x="2325608" y="1081721"/>
              <a:ext cx="1223707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F1583ED8-5D71-133F-EE3E-200673A53B7D}"/>
                </a:ext>
              </a:extLst>
            </p:cNvPr>
            <p:cNvCxnSpPr>
              <a:cxnSpLocks/>
            </p:cNvCxnSpPr>
            <p:nvPr/>
          </p:nvCxnSpPr>
          <p:spPr>
            <a:xfrm>
              <a:off x="3555663" y="1081721"/>
              <a:ext cx="0" cy="323994"/>
            </a:xfrm>
            <a:prstGeom prst="line">
              <a:avLst/>
            </a:prstGeom>
            <a:ln w="22225" cap="sq">
              <a:solidFill>
                <a:schemeClr val="bg2">
                  <a:lumMod val="75000"/>
                </a:schemeClr>
              </a:solidFill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562ED451-E71F-A850-9CA5-1202ECF2BC70}"/>
                </a:ext>
              </a:extLst>
            </p:cNvPr>
            <p:cNvCxnSpPr>
              <a:cxnSpLocks/>
            </p:cNvCxnSpPr>
            <p:nvPr/>
          </p:nvCxnSpPr>
          <p:spPr>
            <a:xfrm>
              <a:off x="2325608" y="1081721"/>
              <a:ext cx="0" cy="323994"/>
            </a:xfrm>
            <a:prstGeom prst="line">
              <a:avLst/>
            </a:prstGeom>
            <a:ln w="22225" cap="sq">
              <a:solidFill>
                <a:schemeClr val="bg2">
                  <a:lumMod val="75000"/>
                </a:schemeClr>
              </a:solidFill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60">
            <a:extLst>
              <a:ext uri="{FF2B5EF4-FFF2-40B4-BE49-F238E27FC236}">
                <a16:creationId xmlns:a16="http://schemas.microsoft.com/office/drawing/2014/main" id="{9C80CDCE-6203-9C09-E5F7-16CA2D0DDC7C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3858686" y="1704981"/>
            <a:ext cx="3583781" cy="244078"/>
            <a:chOff x="536870" y="1081721"/>
            <a:chExt cx="4777375" cy="325582"/>
          </a:xfrm>
        </p:grpSpPr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4E0CC21A-AC93-396C-0C5E-9656853D0977}"/>
                </a:ext>
              </a:extLst>
            </p:cNvPr>
            <p:cNvCxnSpPr/>
            <p:nvPr/>
          </p:nvCxnSpPr>
          <p:spPr>
            <a:xfrm>
              <a:off x="536870" y="1407303"/>
              <a:ext cx="1799848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0CBD4D2D-EF13-13D2-2C63-36007508D95C}"/>
                </a:ext>
              </a:extLst>
            </p:cNvPr>
            <p:cNvCxnSpPr>
              <a:cxnSpLocks/>
            </p:cNvCxnSpPr>
            <p:nvPr/>
          </p:nvCxnSpPr>
          <p:spPr>
            <a:xfrm>
              <a:off x="3550902" y="1407303"/>
              <a:ext cx="1763343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33096F6-58D0-8FF8-BAC7-B0F4FAFDA8D3}"/>
                </a:ext>
              </a:extLst>
            </p:cNvPr>
            <p:cNvCxnSpPr/>
            <p:nvPr/>
          </p:nvCxnSpPr>
          <p:spPr>
            <a:xfrm>
              <a:off x="2325609" y="1081721"/>
              <a:ext cx="1223706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B1873FB0-88F8-9E89-96DF-E53E846E0957}"/>
                </a:ext>
              </a:extLst>
            </p:cNvPr>
            <p:cNvCxnSpPr>
              <a:cxnSpLocks/>
            </p:cNvCxnSpPr>
            <p:nvPr/>
          </p:nvCxnSpPr>
          <p:spPr>
            <a:xfrm>
              <a:off x="3555663" y="1081721"/>
              <a:ext cx="0" cy="323994"/>
            </a:xfrm>
            <a:prstGeom prst="line">
              <a:avLst/>
            </a:prstGeom>
            <a:ln w="22225" cap="sq">
              <a:solidFill>
                <a:schemeClr val="bg2">
                  <a:lumMod val="75000"/>
                </a:schemeClr>
              </a:solidFill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84EC237F-4789-75AA-444A-EF491A722E76}"/>
                </a:ext>
              </a:extLst>
            </p:cNvPr>
            <p:cNvCxnSpPr>
              <a:cxnSpLocks/>
            </p:cNvCxnSpPr>
            <p:nvPr/>
          </p:nvCxnSpPr>
          <p:spPr>
            <a:xfrm>
              <a:off x="2325609" y="1081721"/>
              <a:ext cx="0" cy="323994"/>
            </a:xfrm>
            <a:prstGeom prst="line">
              <a:avLst/>
            </a:prstGeom>
            <a:ln w="22225" cap="sq">
              <a:solidFill>
                <a:schemeClr val="bg2">
                  <a:lumMod val="75000"/>
                </a:schemeClr>
              </a:solidFill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Google Shape;93;p17">
            <a:extLst>
              <a:ext uri="{FF2B5EF4-FFF2-40B4-BE49-F238E27FC236}">
                <a16:creationId xmlns:a16="http://schemas.microsoft.com/office/drawing/2014/main" id="{197B7DCE-791A-8C2F-3DD4-C165BB98EEC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800" y="-57150"/>
            <a:ext cx="852170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</a:rPr>
              <a:t>What is the beam-coupling impedance (pt 1)</a:t>
            </a:r>
            <a:endParaRPr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77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9" descr="Shape, arrow&#10;&#10;Description automatically generated">
            <a:extLst>
              <a:ext uri="{FF2B5EF4-FFF2-40B4-BE49-F238E27FC236}">
                <a16:creationId xmlns:a16="http://schemas.microsoft.com/office/drawing/2014/main" id="{1D52E2B9-518E-637A-D9F6-D596159B5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8" t="14690" r="11223" b="30106"/>
          <a:stretch>
            <a:fillRect/>
          </a:stretch>
        </p:blipFill>
        <p:spPr bwMode="auto">
          <a:xfrm>
            <a:off x="3844883" y="998213"/>
            <a:ext cx="3637359" cy="102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7501B9EB-3E8C-45E1-8BD5-18562C809CFE}"/>
                  </a:ext>
                </a:extLst>
              </p:cNvPr>
              <p:cNvSpPr txBox="1"/>
              <p:nvPr/>
            </p:nvSpPr>
            <p:spPr bwMode="auto">
              <a:xfrm>
                <a:off x="7650595" y="1438185"/>
                <a:ext cx="3043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i="1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7501B9EB-3E8C-45E1-8BD5-18562C809C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50595" y="1438185"/>
                <a:ext cx="304314" cy="2769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A44AFA28-3AD8-48C0-B956-329CDE24784E}"/>
                  </a:ext>
                </a:extLst>
              </p:cNvPr>
              <p:cNvSpPr txBox="1"/>
              <p:nvPr/>
            </p:nvSpPr>
            <p:spPr bwMode="auto">
              <a:xfrm>
                <a:off x="8038690" y="1463528"/>
                <a:ext cx="3359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i="1">
                          <a:latin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A44AFA28-3AD8-48C0-B956-329CDE247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38690" y="1463528"/>
                <a:ext cx="335926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Connettore 2 37">
            <a:extLst>
              <a:ext uri="{FF2B5EF4-FFF2-40B4-BE49-F238E27FC236}">
                <a16:creationId xmlns:a16="http://schemas.microsoft.com/office/drawing/2014/main" id="{232CA0CD-F8BA-530C-35F0-B358F3777287}"/>
              </a:ext>
            </a:extLst>
          </p:cNvPr>
          <p:cNvCxnSpPr>
            <a:cxnSpLocks/>
          </p:cNvCxnSpPr>
          <p:nvPr/>
        </p:nvCxnSpPr>
        <p:spPr>
          <a:xfrm>
            <a:off x="3653899" y="1483525"/>
            <a:ext cx="4050506" cy="0"/>
          </a:xfrm>
          <a:prstGeom prst="straightConnector1">
            <a:avLst/>
          </a:prstGeom>
          <a:ln w="127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27">
            <a:extLst>
              <a:ext uri="{FF2B5EF4-FFF2-40B4-BE49-F238E27FC236}">
                <a16:creationId xmlns:a16="http://schemas.microsoft.com/office/drawing/2014/main" id="{D4E448A7-E5DE-917A-EA82-33379EDD8727}"/>
              </a:ext>
            </a:extLst>
          </p:cNvPr>
          <p:cNvGrpSpPr>
            <a:grpSpLocks/>
          </p:cNvGrpSpPr>
          <p:nvPr/>
        </p:nvGrpSpPr>
        <p:grpSpPr bwMode="auto">
          <a:xfrm>
            <a:off x="3855115" y="1026325"/>
            <a:ext cx="3583781" cy="244078"/>
            <a:chOff x="536870" y="1081721"/>
            <a:chExt cx="4777375" cy="325582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9AA87D1-15F6-C3A0-624D-6F538DBFBC44}"/>
                </a:ext>
              </a:extLst>
            </p:cNvPr>
            <p:cNvCxnSpPr>
              <a:cxnSpLocks/>
            </p:cNvCxnSpPr>
            <p:nvPr/>
          </p:nvCxnSpPr>
          <p:spPr>
            <a:xfrm>
              <a:off x="536870" y="1407303"/>
              <a:ext cx="1799848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91695BFF-B488-890C-FD99-F8B22943A27A}"/>
                </a:ext>
              </a:extLst>
            </p:cNvPr>
            <p:cNvCxnSpPr>
              <a:cxnSpLocks/>
            </p:cNvCxnSpPr>
            <p:nvPr/>
          </p:nvCxnSpPr>
          <p:spPr>
            <a:xfrm>
              <a:off x="3550901" y="1407303"/>
              <a:ext cx="1763344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6F1BB503-D1A7-8A24-3B2E-4D47D6FAF345}"/>
                </a:ext>
              </a:extLst>
            </p:cNvPr>
            <p:cNvCxnSpPr/>
            <p:nvPr/>
          </p:nvCxnSpPr>
          <p:spPr>
            <a:xfrm>
              <a:off x="2325608" y="1081721"/>
              <a:ext cx="1223707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F1583ED8-5D71-133F-EE3E-200673A53B7D}"/>
                </a:ext>
              </a:extLst>
            </p:cNvPr>
            <p:cNvCxnSpPr>
              <a:cxnSpLocks/>
            </p:cNvCxnSpPr>
            <p:nvPr/>
          </p:nvCxnSpPr>
          <p:spPr>
            <a:xfrm>
              <a:off x="3555663" y="1081721"/>
              <a:ext cx="0" cy="323994"/>
            </a:xfrm>
            <a:prstGeom prst="line">
              <a:avLst/>
            </a:prstGeom>
            <a:ln w="22225" cap="sq"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562ED451-E71F-A850-9CA5-1202ECF2BC70}"/>
                </a:ext>
              </a:extLst>
            </p:cNvPr>
            <p:cNvCxnSpPr>
              <a:cxnSpLocks/>
            </p:cNvCxnSpPr>
            <p:nvPr/>
          </p:nvCxnSpPr>
          <p:spPr>
            <a:xfrm>
              <a:off x="2325608" y="1081721"/>
              <a:ext cx="0" cy="323994"/>
            </a:xfrm>
            <a:prstGeom prst="line">
              <a:avLst/>
            </a:prstGeom>
            <a:ln w="22225" cap="sq"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60">
            <a:extLst>
              <a:ext uri="{FF2B5EF4-FFF2-40B4-BE49-F238E27FC236}">
                <a16:creationId xmlns:a16="http://schemas.microsoft.com/office/drawing/2014/main" id="{9C80CDCE-6203-9C09-E5F7-16CA2D0DDC7C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3858686" y="1704981"/>
            <a:ext cx="3583781" cy="244078"/>
            <a:chOff x="536870" y="1081721"/>
            <a:chExt cx="4777375" cy="325582"/>
          </a:xfrm>
        </p:grpSpPr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4E0CC21A-AC93-396C-0C5E-9656853D0977}"/>
                </a:ext>
              </a:extLst>
            </p:cNvPr>
            <p:cNvCxnSpPr/>
            <p:nvPr/>
          </p:nvCxnSpPr>
          <p:spPr>
            <a:xfrm>
              <a:off x="536870" y="1407303"/>
              <a:ext cx="1799848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0CBD4D2D-EF13-13D2-2C63-36007508D95C}"/>
                </a:ext>
              </a:extLst>
            </p:cNvPr>
            <p:cNvCxnSpPr>
              <a:cxnSpLocks/>
            </p:cNvCxnSpPr>
            <p:nvPr/>
          </p:nvCxnSpPr>
          <p:spPr>
            <a:xfrm>
              <a:off x="3550902" y="1407303"/>
              <a:ext cx="1763343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33096F6-58D0-8FF8-BAC7-B0F4FAFDA8D3}"/>
                </a:ext>
              </a:extLst>
            </p:cNvPr>
            <p:cNvCxnSpPr/>
            <p:nvPr/>
          </p:nvCxnSpPr>
          <p:spPr>
            <a:xfrm>
              <a:off x="2325609" y="1081721"/>
              <a:ext cx="1223706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B1873FB0-88F8-9E89-96DF-E53E846E0957}"/>
                </a:ext>
              </a:extLst>
            </p:cNvPr>
            <p:cNvCxnSpPr>
              <a:cxnSpLocks/>
            </p:cNvCxnSpPr>
            <p:nvPr/>
          </p:nvCxnSpPr>
          <p:spPr>
            <a:xfrm>
              <a:off x="3555663" y="1081721"/>
              <a:ext cx="0" cy="323994"/>
            </a:xfrm>
            <a:prstGeom prst="line">
              <a:avLst/>
            </a:prstGeom>
            <a:ln w="22225" cap="sq"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84EC237F-4789-75AA-444A-EF491A722E76}"/>
                </a:ext>
              </a:extLst>
            </p:cNvPr>
            <p:cNvCxnSpPr>
              <a:cxnSpLocks/>
            </p:cNvCxnSpPr>
            <p:nvPr/>
          </p:nvCxnSpPr>
          <p:spPr>
            <a:xfrm>
              <a:off x="2325609" y="1081721"/>
              <a:ext cx="0" cy="323994"/>
            </a:xfrm>
            <a:prstGeom prst="line">
              <a:avLst/>
            </a:prstGeom>
            <a:ln w="22225" cap="sq"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Picture 39" descr="Shape, arrow&#10;&#10;Description automatically generated">
            <a:extLst>
              <a:ext uri="{FF2B5EF4-FFF2-40B4-BE49-F238E27FC236}">
                <a16:creationId xmlns:a16="http://schemas.microsoft.com/office/drawing/2014/main" id="{D2D2218A-E724-E9A8-9B2F-F3EC2A5A2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8" t="14690" r="11223" b="30106"/>
          <a:stretch>
            <a:fillRect/>
          </a:stretch>
        </p:blipFill>
        <p:spPr bwMode="auto">
          <a:xfrm>
            <a:off x="3840299" y="973342"/>
            <a:ext cx="3637359" cy="102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Ovale 53">
            <a:extLst>
              <a:ext uri="{FF2B5EF4-FFF2-40B4-BE49-F238E27FC236}">
                <a16:creationId xmlns:a16="http://schemas.microsoft.com/office/drawing/2014/main" id="{0261EA9D-D5E9-FBBC-BA11-1FB93759B5D4}"/>
              </a:ext>
            </a:extLst>
          </p:cNvPr>
          <p:cNvSpPr/>
          <p:nvPr/>
        </p:nvSpPr>
        <p:spPr>
          <a:xfrm>
            <a:off x="5382090" y="1414755"/>
            <a:ext cx="29864" cy="2986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asellaDiTesto 54">
                <a:extLst>
                  <a:ext uri="{FF2B5EF4-FFF2-40B4-BE49-F238E27FC236}">
                    <a16:creationId xmlns:a16="http://schemas.microsoft.com/office/drawing/2014/main" id="{1AC33704-04D6-A908-32C6-AF46F587F190}"/>
                  </a:ext>
                </a:extLst>
              </p:cNvPr>
              <p:cNvSpPr txBox="1"/>
              <p:nvPr/>
            </p:nvSpPr>
            <p:spPr bwMode="auto">
              <a:xfrm>
                <a:off x="5179273" y="1429516"/>
                <a:ext cx="3924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i="1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i="1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sz="1200" i="1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1" name="CasellaDiTesto 54">
                <a:extLst>
                  <a:ext uri="{FF2B5EF4-FFF2-40B4-BE49-F238E27FC236}">
                    <a16:creationId xmlns:a16="http://schemas.microsoft.com/office/drawing/2014/main" id="{1AC33704-04D6-A908-32C6-AF46F587F1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79273" y="1429516"/>
                <a:ext cx="392480" cy="2769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Google Shape;93;p17">
            <a:extLst>
              <a:ext uri="{FF2B5EF4-FFF2-40B4-BE49-F238E27FC236}">
                <a16:creationId xmlns:a16="http://schemas.microsoft.com/office/drawing/2014/main" id="{09466D24-C660-E5E0-B9D1-1CF6858653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800" y="-57150"/>
            <a:ext cx="852170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</a:rPr>
              <a:t>What is the beam-coupling impedance (pt 1)</a:t>
            </a:r>
            <a:endParaRPr dirty="0">
              <a:solidFill>
                <a:schemeClr val="bg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6556B568-519C-36EF-CEDA-647EAC992725}"/>
                  </a:ext>
                </a:extLst>
              </p:cNvPr>
              <p:cNvSpPr txBox="1"/>
              <p:nvPr/>
            </p:nvSpPr>
            <p:spPr bwMode="auto">
              <a:xfrm>
                <a:off x="397994" y="1147769"/>
                <a:ext cx="325073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analytical modeling of the Wakefield: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Source Particle (position </a:t>
                </a:r>
                <a14:m>
                  <m:oMath xmlns:m="http://schemas.openxmlformats.org/officeDocument/2006/math"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 Particle (position </a:t>
                </a:r>
                <a14:m>
                  <m:oMath xmlns:m="http://schemas.openxmlformats.org/officeDocument/2006/math"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6556B568-519C-36EF-CEDA-647EAC992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7994" y="1147769"/>
                <a:ext cx="3250736" cy="646331"/>
              </a:xfrm>
              <a:prstGeom prst="rect">
                <a:avLst/>
              </a:prstGeom>
              <a:blipFill>
                <a:blip r:embed="rId7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uppo 15">
            <a:extLst>
              <a:ext uri="{FF2B5EF4-FFF2-40B4-BE49-F238E27FC236}">
                <a16:creationId xmlns:a16="http://schemas.microsoft.com/office/drawing/2014/main" id="{4F79631B-5224-A9D0-0876-B2E00936D1D9}"/>
              </a:ext>
            </a:extLst>
          </p:cNvPr>
          <p:cNvGrpSpPr/>
          <p:nvPr/>
        </p:nvGrpSpPr>
        <p:grpSpPr>
          <a:xfrm>
            <a:off x="7994152" y="756540"/>
            <a:ext cx="973477" cy="924838"/>
            <a:chOff x="1292352" y="992513"/>
            <a:chExt cx="2347018" cy="2229747"/>
          </a:xfrm>
        </p:grpSpPr>
        <p:cxnSp>
          <p:nvCxnSpPr>
            <p:cNvPr id="17" name="Connettore 2 16">
              <a:extLst>
                <a:ext uri="{FF2B5EF4-FFF2-40B4-BE49-F238E27FC236}">
                  <a16:creationId xmlns:a16="http://schemas.microsoft.com/office/drawing/2014/main" id="{F8CCF122-DDA9-710F-CEA9-356924019EF5}"/>
                </a:ext>
              </a:extLst>
            </p:cNvPr>
            <p:cNvCxnSpPr/>
            <p:nvPr/>
          </p:nvCxnSpPr>
          <p:spPr>
            <a:xfrm flipV="1">
              <a:off x="1775520" y="1526872"/>
              <a:ext cx="0" cy="1187745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DFD37B92-3A33-F47E-D4AF-C1BAEAAFDB99}"/>
                </a:ext>
              </a:extLst>
            </p:cNvPr>
            <p:cNvCxnSpPr>
              <a:cxnSpLocks/>
            </p:cNvCxnSpPr>
            <p:nvPr/>
          </p:nvCxnSpPr>
          <p:spPr>
            <a:xfrm>
              <a:off x="1775520" y="2714617"/>
              <a:ext cx="1425300" cy="0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9B3CE513-E787-2EBA-C1D4-50A23D0B13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5520" y="2270197"/>
              <a:ext cx="758161" cy="444420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CasellaDiTesto 19">
                  <a:extLst>
                    <a:ext uri="{FF2B5EF4-FFF2-40B4-BE49-F238E27FC236}">
                      <a16:creationId xmlns:a16="http://schemas.microsoft.com/office/drawing/2014/main" id="{363DAA18-6547-3FA4-698A-475492476E53}"/>
                    </a:ext>
                  </a:extLst>
                </p:cNvPr>
                <p:cNvSpPr txBox="1"/>
                <p:nvPr/>
              </p:nvSpPr>
              <p:spPr bwMode="auto">
                <a:xfrm>
                  <a:off x="2905681" y="2554427"/>
                  <a:ext cx="733689" cy="667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0" name="CasellaDiTesto 19">
                  <a:extLst>
                    <a:ext uri="{FF2B5EF4-FFF2-40B4-BE49-F238E27FC236}">
                      <a16:creationId xmlns:a16="http://schemas.microsoft.com/office/drawing/2014/main" id="{363DAA18-6547-3FA4-698A-475492476E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05681" y="2554427"/>
                  <a:ext cx="733689" cy="66783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00844505-9272-0D49-6C4A-F58EF18A9121}"/>
                    </a:ext>
                  </a:extLst>
                </p:cNvPr>
                <p:cNvSpPr txBox="1"/>
                <p:nvPr/>
              </p:nvSpPr>
              <p:spPr bwMode="auto">
                <a:xfrm>
                  <a:off x="1879709" y="1744195"/>
                  <a:ext cx="757959" cy="667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00844505-9272-0D49-6C4A-F58EF18A91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79709" y="1744195"/>
                  <a:ext cx="757959" cy="667833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1E2BBD8D-4AB4-EC68-693B-9F0ED2435382}"/>
                    </a:ext>
                  </a:extLst>
                </p:cNvPr>
                <p:cNvSpPr txBox="1"/>
                <p:nvPr/>
              </p:nvSpPr>
              <p:spPr bwMode="auto">
                <a:xfrm>
                  <a:off x="1292352" y="992513"/>
                  <a:ext cx="696257" cy="6678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22" name="CasellaDiTesto 21">
                  <a:extLst>
                    <a:ext uri="{FF2B5EF4-FFF2-40B4-BE49-F238E27FC236}">
                      <a16:creationId xmlns:a16="http://schemas.microsoft.com/office/drawing/2014/main" id="{1E2BBD8D-4AB4-EC68-693B-9F0ED24353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92352" y="992513"/>
                  <a:ext cx="696257" cy="667833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02782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7501B9EB-3E8C-45E1-8BD5-18562C809CFE}"/>
                  </a:ext>
                </a:extLst>
              </p:cNvPr>
              <p:cNvSpPr txBox="1"/>
              <p:nvPr/>
            </p:nvSpPr>
            <p:spPr bwMode="auto">
              <a:xfrm>
                <a:off x="7650595" y="1438185"/>
                <a:ext cx="3043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i="1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7501B9EB-3E8C-45E1-8BD5-18562C809C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50595" y="1438185"/>
                <a:ext cx="304314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A44AFA28-3AD8-48C0-B956-329CDE24784E}"/>
                  </a:ext>
                </a:extLst>
              </p:cNvPr>
              <p:cNvSpPr txBox="1"/>
              <p:nvPr/>
            </p:nvSpPr>
            <p:spPr bwMode="auto">
              <a:xfrm>
                <a:off x="8038690" y="1463528"/>
                <a:ext cx="3359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i="1">
                          <a:latin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A44AFA28-3AD8-48C0-B956-329CDE247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38690" y="1463528"/>
                <a:ext cx="335926" cy="2769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Connettore 2 37">
            <a:extLst>
              <a:ext uri="{FF2B5EF4-FFF2-40B4-BE49-F238E27FC236}">
                <a16:creationId xmlns:a16="http://schemas.microsoft.com/office/drawing/2014/main" id="{232CA0CD-F8BA-530C-35F0-B358F3777287}"/>
              </a:ext>
            </a:extLst>
          </p:cNvPr>
          <p:cNvCxnSpPr>
            <a:cxnSpLocks/>
          </p:cNvCxnSpPr>
          <p:nvPr/>
        </p:nvCxnSpPr>
        <p:spPr>
          <a:xfrm>
            <a:off x="3653899" y="1483525"/>
            <a:ext cx="4050506" cy="0"/>
          </a:xfrm>
          <a:prstGeom prst="straightConnector1">
            <a:avLst/>
          </a:prstGeom>
          <a:ln w="127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27">
            <a:extLst>
              <a:ext uri="{FF2B5EF4-FFF2-40B4-BE49-F238E27FC236}">
                <a16:creationId xmlns:a16="http://schemas.microsoft.com/office/drawing/2014/main" id="{D4E448A7-E5DE-917A-EA82-33379EDD8727}"/>
              </a:ext>
            </a:extLst>
          </p:cNvPr>
          <p:cNvGrpSpPr>
            <a:grpSpLocks/>
          </p:cNvGrpSpPr>
          <p:nvPr/>
        </p:nvGrpSpPr>
        <p:grpSpPr bwMode="auto">
          <a:xfrm>
            <a:off x="3855115" y="1026325"/>
            <a:ext cx="3583781" cy="244078"/>
            <a:chOff x="536870" y="1081721"/>
            <a:chExt cx="4777375" cy="325582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9AA87D1-15F6-C3A0-624D-6F538DBFBC44}"/>
                </a:ext>
              </a:extLst>
            </p:cNvPr>
            <p:cNvCxnSpPr>
              <a:cxnSpLocks/>
            </p:cNvCxnSpPr>
            <p:nvPr/>
          </p:nvCxnSpPr>
          <p:spPr>
            <a:xfrm>
              <a:off x="536870" y="1407303"/>
              <a:ext cx="1799848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91695BFF-B488-890C-FD99-F8B22943A27A}"/>
                </a:ext>
              </a:extLst>
            </p:cNvPr>
            <p:cNvCxnSpPr>
              <a:cxnSpLocks/>
            </p:cNvCxnSpPr>
            <p:nvPr/>
          </p:nvCxnSpPr>
          <p:spPr>
            <a:xfrm>
              <a:off x="3550901" y="1407303"/>
              <a:ext cx="1763344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6F1BB503-D1A7-8A24-3B2E-4D47D6FAF345}"/>
                </a:ext>
              </a:extLst>
            </p:cNvPr>
            <p:cNvCxnSpPr/>
            <p:nvPr/>
          </p:nvCxnSpPr>
          <p:spPr>
            <a:xfrm>
              <a:off x="2325608" y="1081721"/>
              <a:ext cx="1223707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F1583ED8-5D71-133F-EE3E-200673A53B7D}"/>
                </a:ext>
              </a:extLst>
            </p:cNvPr>
            <p:cNvCxnSpPr>
              <a:cxnSpLocks/>
            </p:cNvCxnSpPr>
            <p:nvPr/>
          </p:nvCxnSpPr>
          <p:spPr>
            <a:xfrm>
              <a:off x="3555663" y="1081721"/>
              <a:ext cx="0" cy="323994"/>
            </a:xfrm>
            <a:prstGeom prst="line">
              <a:avLst/>
            </a:prstGeom>
            <a:ln w="22225" cap="sq">
              <a:solidFill>
                <a:schemeClr val="bg2">
                  <a:lumMod val="75000"/>
                </a:schemeClr>
              </a:solidFill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562ED451-E71F-A850-9CA5-1202ECF2BC70}"/>
                </a:ext>
              </a:extLst>
            </p:cNvPr>
            <p:cNvCxnSpPr>
              <a:cxnSpLocks/>
            </p:cNvCxnSpPr>
            <p:nvPr/>
          </p:nvCxnSpPr>
          <p:spPr>
            <a:xfrm>
              <a:off x="2325608" y="1081721"/>
              <a:ext cx="0" cy="323994"/>
            </a:xfrm>
            <a:prstGeom prst="line">
              <a:avLst/>
            </a:prstGeom>
            <a:ln w="22225" cap="sq">
              <a:solidFill>
                <a:schemeClr val="bg2">
                  <a:lumMod val="75000"/>
                </a:schemeClr>
              </a:solidFill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60">
            <a:extLst>
              <a:ext uri="{FF2B5EF4-FFF2-40B4-BE49-F238E27FC236}">
                <a16:creationId xmlns:a16="http://schemas.microsoft.com/office/drawing/2014/main" id="{9C80CDCE-6203-9C09-E5F7-16CA2D0DDC7C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3858686" y="1704981"/>
            <a:ext cx="3583781" cy="244078"/>
            <a:chOff x="536870" y="1081721"/>
            <a:chExt cx="4777375" cy="325582"/>
          </a:xfrm>
        </p:grpSpPr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4E0CC21A-AC93-396C-0C5E-9656853D0977}"/>
                </a:ext>
              </a:extLst>
            </p:cNvPr>
            <p:cNvCxnSpPr/>
            <p:nvPr/>
          </p:nvCxnSpPr>
          <p:spPr>
            <a:xfrm>
              <a:off x="536870" y="1407303"/>
              <a:ext cx="1799848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0CBD4D2D-EF13-13D2-2C63-36007508D95C}"/>
                </a:ext>
              </a:extLst>
            </p:cNvPr>
            <p:cNvCxnSpPr>
              <a:cxnSpLocks/>
            </p:cNvCxnSpPr>
            <p:nvPr/>
          </p:nvCxnSpPr>
          <p:spPr>
            <a:xfrm>
              <a:off x="3550902" y="1407303"/>
              <a:ext cx="1763343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33096F6-58D0-8FF8-BAC7-B0F4FAFDA8D3}"/>
                </a:ext>
              </a:extLst>
            </p:cNvPr>
            <p:cNvCxnSpPr/>
            <p:nvPr/>
          </p:nvCxnSpPr>
          <p:spPr>
            <a:xfrm>
              <a:off x="2325609" y="1081721"/>
              <a:ext cx="1223706" cy="0"/>
            </a:xfrm>
            <a:prstGeom prst="line">
              <a:avLst/>
            </a:prstGeom>
            <a:ln w="22225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B1873FB0-88F8-9E89-96DF-E53E846E0957}"/>
                </a:ext>
              </a:extLst>
            </p:cNvPr>
            <p:cNvCxnSpPr>
              <a:cxnSpLocks/>
            </p:cNvCxnSpPr>
            <p:nvPr/>
          </p:nvCxnSpPr>
          <p:spPr>
            <a:xfrm>
              <a:off x="3555663" y="1081721"/>
              <a:ext cx="0" cy="323994"/>
            </a:xfrm>
            <a:prstGeom prst="line">
              <a:avLst/>
            </a:prstGeom>
            <a:ln w="22225" cap="sq">
              <a:solidFill>
                <a:schemeClr val="bg2">
                  <a:lumMod val="75000"/>
                </a:schemeClr>
              </a:solidFill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84EC237F-4789-75AA-444A-EF491A722E76}"/>
                </a:ext>
              </a:extLst>
            </p:cNvPr>
            <p:cNvCxnSpPr>
              <a:cxnSpLocks/>
            </p:cNvCxnSpPr>
            <p:nvPr/>
          </p:nvCxnSpPr>
          <p:spPr>
            <a:xfrm>
              <a:off x="2325609" y="1081721"/>
              <a:ext cx="0" cy="323994"/>
            </a:xfrm>
            <a:prstGeom prst="line">
              <a:avLst/>
            </a:prstGeom>
            <a:ln w="22225" cap="sq">
              <a:solidFill>
                <a:schemeClr val="bg2">
                  <a:lumMod val="75000"/>
                </a:schemeClr>
              </a:solidFill>
              <a:headEnd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e 53">
            <a:extLst>
              <a:ext uri="{FF2B5EF4-FFF2-40B4-BE49-F238E27FC236}">
                <a16:creationId xmlns:a16="http://schemas.microsoft.com/office/drawing/2014/main" id="{0261EA9D-D5E9-FBBC-BA11-1FB93759B5D4}"/>
              </a:ext>
            </a:extLst>
          </p:cNvPr>
          <p:cNvSpPr/>
          <p:nvPr/>
        </p:nvSpPr>
        <p:spPr>
          <a:xfrm>
            <a:off x="5382090" y="1414755"/>
            <a:ext cx="29864" cy="2986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asellaDiTesto 54">
                <a:extLst>
                  <a:ext uri="{FF2B5EF4-FFF2-40B4-BE49-F238E27FC236}">
                    <a16:creationId xmlns:a16="http://schemas.microsoft.com/office/drawing/2014/main" id="{1AC33704-04D6-A908-32C6-AF46F587F190}"/>
                  </a:ext>
                </a:extLst>
              </p:cNvPr>
              <p:cNvSpPr txBox="1"/>
              <p:nvPr/>
            </p:nvSpPr>
            <p:spPr bwMode="auto">
              <a:xfrm>
                <a:off x="5090785" y="1429516"/>
                <a:ext cx="3924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i="1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i="1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sz="1200" i="1">
                              <a:solidFill>
                                <a:schemeClr val="accent1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1" name="CasellaDiTesto 54">
                <a:extLst>
                  <a:ext uri="{FF2B5EF4-FFF2-40B4-BE49-F238E27FC236}">
                    <a16:creationId xmlns:a16="http://schemas.microsoft.com/office/drawing/2014/main" id="{1AC33704-04D6-A908-32C6-AF46F587F1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90785" y="1429516"/>
                <a:ext cx="392480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Ovale 51">
            <a:extLst>
              <a:ext uri="{FF2B5EF4-FFF2-40B4-BE49-F238E27FC236}">
                <a16:creationId xmlns:a16="http://schemas.microsoft.com/office/drawing/2014/main" id="{061E86C4-9C21-E13F-6933-C954594E14EF}"/>
              </a:ext>
            </a:extLst>
          </p:cNvPr>
          <p:cNvSpPr/>
          <p:nvPr/>
        </p:nvSpPr>
        <p:spPr>
          <a:xfrm>
            <a:off x="5922150" y="1578607"/>
            <a:ext cx="29864" cy="298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asellaDiTesto 52">
                <a:extLst>
                  <a:ext uri="{FF2B5EF4-FFF2-40B4-BE49-F238E27FC236}">
                    <a16:creationId xmlns:a16="http://schemas.microsoft.com/office/drawing/2014/main" id="{2AE1CE06-7D0C-B475-AEFF-36DACA078D96}"/>
                  </a:ext>
                </a:extLst>
              </p:cNvPr>
              <p:cNvSpPr txBox="1"/>
              <p:nvPr/>
            </p:nvSpPr>
            <p:spPr bwMode="auto">
              <a:xfrm>
                <a:off x="5894447" y="1437877"/>
                <a:ext cx="3715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it-IT" sz="1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4" name="CasellaDiTesto 52">
                <a:extLst>
                  <a:ext uri="{FF2B5EF4-FFF2-40B4-BE49-F238E27FC236}">
                    <a16:creationId xmlns:a16="http://schemas.microsoft.com/office/drawing/2014/main" id="{2AE1CE06-7D0C-B475-AEFF-36DACA078D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94447" y="1437877"/>
                <a:ext cx="371512" cy="2769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Connettore diritto 56">
            <a:extLst>
              <a:ext uri="{FF2B5EF4-FFF2-40B4-BE49-F238E27FC236}">
                <a16:creationId xmlns:a16="http://schemas.microsoft.com/office/drawing/2014/main" id="{33419022-F358-C943-736E-A3FE91D82DEB}"/>
              </a:ext>
            </a:extLst>
          </p:cNvPr>
          <p:cNvCxnSpPr/>
          <p:nvPr/>
        </p:nvCxnSpPr>
        <p:spPr>
          <a:xfrm>
            <a:off x="5382090" y="1362565"/>
            <a:ext cx="0" cy="34234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57">
            <a:extLst>
              <a:ext uri="{FF2B5EF4-FFF2-40B4-BE49-F238E27FC236}">
                <a16:creationId xmlns:a16="http://schemas.microsoft.com/office/drawing/2014/main" id="{A7DF0438-51D3-F895-4FA5-35C8F7D97337}"/>
              </a:ext>
            </a:extLst>
          </p:cNvPr>
          <p:cNvCxnSpPr/>
          <p:nvPr/>
        </p:nvCxnSpPr>
        <p:spPr>
          <a:xfrm>
            <a:off x="5922150" y="1373628"/>
            <a:ext cx="0" cy="34234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59">
            <a:extLst>
              <a:ext uri="{FF2B5EF4-FFF2-40B4-BE49-F238E27FC236}">
                <a16:creationId xmlns:a16="http://schemas.microsoft.com/office/drawing/2014/main" id="{7AB4549E-6503-04CD-0513-447B68B68D45}"/>
              </a:ext>
            </a:extLst>
          </p:cNvPr>
          <p:cNvCxnSpPr>
            <a:cxnSpLocks/>
          </p:cNvCxnSpPr>
          <p:nvPr/>
        </p:nvCxnSpPr>
        <p:spPr>
          <a:xfrm>
            <a:off x="5382150" y="1674161"/>
            <a:ext cx="540000" cy="0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asellaDiTesto 60">
                <a:extLst>
                  <a:ext uri="{FF2B5EF4-FFF2-40B4-BE49-F238E27FC236}">
                    <a16:creationId xmlns:a16="http://schemas.microsoft.com/office/drawing/2014/main" id="{560062DD-3E40-86DC-C478-3137DE04CAED}"/>
                  </a:ext>
                </a:extLst>
              </p:cNvPr>
              <p:cNvSpPr txBox="1"/>
              <p:nvPr/>
            </p:nvSpPr>
            <p:spPr bwMode="auto">
              <a:xfrm>
                <a:off x="5404017" y="1646874"/>
                <a:ext cx="5276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sSub>
                        <m:sSubPr>
                          <m:ctrlPr>
                            <a:rPr lang="it-IT" sz="1200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it-IT" sz="1200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𝑆𝑇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9" name="CasellaDiTesto 60">
                <a:extLst>
                  <a:ext uri="{FF2B5EF4-FFF2-40B4-BE49-F238E27FC236}">
                    <a16:creationId xmlns:a16="http://schemas.microsoft.com/office/drawing/2014/main" id="{560062DD-3E40-86DC-C478-3137DE04CA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04017" y="1646874"/>
                <a:ext cx="527645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16">
            <a:extLst>
              <a:ext uri="{FF2B5EF4-FFF2-40B4-BE49-F238E27FC236}">
                <a16:creationId xmlns:a16="http://schemas.microsoft.com/office/drawing/2014/main" id="{1F9BD04D-69C0-D7AF-620D-9A891030D4FB}"/>
              </a:ext>
            </a:extLst>
          </p:cNvPr>
          <p:cNvSpPr txBox="1"/>
          <p:nvPr/>
        </p:nvSpPr>
        <p:spPr>
          <a:xfrm>
            <a:off x="2114960" y="2310130"/>
            <a:ext cx="4914081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loss/gained by a test charge behind a source charge:</a:t>
            </a:r>
          </a:p>
          <a:p>
            <a:endParaRPr lang="en-US" sz="1050" dirty="0">
              <a:solidFill>
                <a:schemeClr val="tx2"/>
              </a:solidFill>
            </a:endParaRPr>
          </a:p>
          <a:p>
            <a:endParaRPr lang="en-US" sz="105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16">
                <a:extLst>
                  <a:ext uri="{FF2B5EF4-FFF2-40B4-BE49-F238E27FC236}">
                    <a16:creationId xmlns:a16="http://schemas.microsoft.com/office/drawing/2014/main" id="{24777BD6-D478-A6FA-6ABC-5187D46F4F4A}"/>
                  </a:ext>
                </a:extLst>
              </p:cNvPr>
              <p:cNvSpPr txBox="1"/>
              <p:nvPr/>
            </p:nvSpPr>
            <p:spPr>
              <a:xfrm>
                <a:off x="1867045" y="2672499"/>
                <a:ext cx="5409910" cy="47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U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TS</m:t>
                          </m:r>
                        </m:sub>
                      </m:sSub>
                      <m:r>
                        <a:rPr lang="it-IT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it-IT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𝛥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𝑆𝑇</m:t>
                              </m:r>
                            </m:sub>
                          </m:sSub>
                        </m:e>
                      </m:d>
                      <m:r>
                        <a:rPr lang="it-IT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it-IT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  <m:d>
                            <m:d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𝛥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𝑆𝑇</m:t>
                                  </m:r>
                                </m:sub>
                              </m:s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e>
                          </m:d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𝒅𝒛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1" name="TextBox 16">
                <a:extLst>
                  <a:ext uri="{FF2B5EF4-FFF2-40B4-BE49-F238E27FC236}">
                    <a16:creationId xmlns:a16="http://schemas.microsoft.com/office/drawing/2014/main" id="{24777BD6-D478-A6FA-6ABC-5187D46F4F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7045" y="2672499"/>
                <a:ext cx="5409910" cy="476221"/>
              </a:xfrm>
              <a:prstGeom prst="rect">
                <a:avLst/>
              </a:prstGeom>
              <a:blipFill>
                <a:blip r:embed="rId8"/>
                <a:stretch>
                  <a:fillRect t="-182278" b="-2683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Figura a mano libera: forma 7">
            <a:extLst>
              <a:ext uri="{FF2B5EF4-FFF2-40B4-BE49-F238E27FC236}">
                <a16:creationId xmlns:a16="http://schemas.microsoft.com/office/drawing/2014/main" id="{01CC5791-8CBC-A85C-129B-4051E48D88E7}"/>
              </a:ext>
            </a:extLst>
          </p:cNvPr>
          <p:cNvSpPr/>
          <p:nvPr/>
        </p:nvSpPr>
        <p:spPr>
          <a:xfrm rot="4986608">
            <a:off x="7086446" y="3373039"/>
            <a:ext cx="627344" cy="264191"/>
          </a:xfrm>
          <a:custGeom>
            <a:avLst/>
            <a:gdLst>
              <a:gd name="connsiteX0" fmla="*/ 0 w 1463040"/>
              <a:gd name="connsiteY0" fmla="*/ 256055 h 268247"/>
              <a:gd name="connsiteX1" fmla="*/ 707136 w 1463040"/>
              <a:gd name="connsiteY1" fmla="*/ 23 h 268247"/>
              <a:gd name="connsiteX2" fmla="*/ 1463040 w 1463040"/>
              <a:gd name="connsiteY2" fmla="*/ 268247 h 268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0" h="268247">
                <a:moveTo>
                  <a:pt x="0" y="256055"/>
                </a:moveTo>
                <a:cubicBezTo>
                  <a:pt x="231648" y="127023"/>
                  <a:pt x="463296" y="-2009"/>
                  <a:pt x="707136" y="23"/>
                </a:cubicBezTo>
                <a:cubicBezTo>
                  <a:pt x="950976" y="2055"/>
                  <a:pt x="1207008" y="135151"/>
                  <a:pt x="1463040" y="268247"/>
                </a:cubicBezTo>
              </a:path>
            </a:pathLst>
          </a:custGeom>
          <a:noFill/>
          <a:ln w="28575">
            <a:solidFill>
              <a:srgbClr val="C0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sellaDiTesto 62">
                <a:extLst>
                  <a:ext uri="{FF2B5EF4-FFF2-40B4-BE49-F238E27FC236}">
                    <a16:creationId xmlns:a16="http://schemas.microsoft.com/office/drawing/2014/main" id="{98470309-E147-968A-25FA-5F8B931A30D6}"/>
                  </a:ext>
                </a:extLst>
              </p:cNvPr>
              <p:cNvSpPr txBox="1"/>
              <p:nvPr/>
            </p:nvSpPr>
            <p:spPr bwMode="auto">
              <a:xfrm>
                <a:off x="818583" y="3852365"/>
                <a:ext cx="7506834" cy="5470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it-IT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it-IT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sub>
                          </m:sSub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</m:sSub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𝛥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𝑆𝑇</m:t>
                              </m:r>
                            </m:sub>
                          </m:sSub>
                        </m:e>
                      </m:d>
                      <m:r>
                        <a:rPr lang="it-IT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TS</m:t>
                              </m:r>
                            </m:sub>
                          </m:sSub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sub>
                              </m:s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sub>
                              </m:s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𝛥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𝑆𝑇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5" name="CasellaDiTesto 62">
                <a:extLst>
                  <a:ext uri="{FF2B5EF4-FFF2-40B4-BE49-F238E27FC236}">
                    <a16:creationId xmlns:a16="http://schemas.microsoft.com/office/drawing/2014/main" id="{98470309-E147-968A-25FA-5F8B931A3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8583" y="3852365"/>
                <a:ext cx="7506834" cy="547073"/>
              </a:xfrm>
              <a:prstGeom prst="rect">
                <a:avLst/>
              </a:prstGeom>
              <a:blipFill>
                <a:blip r:embed="rId9"/>
                <a:stretch>
                  <a:fillRect b="-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16">
            <a:extLst>
              <a:ext uri="{FF2B5EF4-FFF2-40B4-BE49-F238E27FC236}">
                <a16:creationId xmlns:a16="http://schemas.microsoft.com/office/drawing/2014/main" id="{C4EEB757-2E9B-CE40-AC92-E5F46C3818CC}"/>
              </a:ext>
            </a:extLst>
          </p:cNvPr>
          <p:cNvSpPr txBox="1"/>
          <p:nvPr/>
        </p:nvSpPr>
        <p:spPr>
          <a:xfrm>
            <a:off x="2465785" y="3493325"/>
            <a:ext cx="4212431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Wake Function:</a:t>
            </a:r>
          </a:p>
          <a:p>
            <a:pPr algn="ctr"/>
            <a:endParaRPr lang="en-US" sz="1050" dirty="0">
              <a:solidFill>
                <a:schemeClr val="bg2">
                  <a:lumMod val="75000"/>
                </a:schemeClr>
              </a:solidFill>
            </a:endParaRPr>
          </a:p>
          <a:p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6" name="Google Shape;93;p17">
            <a:extLst>
              <a:ext uri="{FF2B5EF4-FFF2-40B4-BE49-F238E27FC236}">
                <a16:creationId xmlns:a16="http://schemas.microsoft.com/office/drawing/2014/main" id="{4024B207-204C-1BCE-D972-53D6939D93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800" y="-57150"/>
            <a:ext cx="852170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</a:rPr>
              <a:t>What is the beam-coupling impedance (pt 1)</a:t>
            </a:r>
            <a:endParaRPr dirty="0">
              <a:solidFill>
                <a:schemeClr val="bg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D1D2AD70-D29A-C5BB-815F-3D77BCF61D89}"/>
                  </a:ext>
                </a:extLst>
              </p:cNvPr>
              <p:cNvSpPr txBox="1"/>
              <p:nvPr/>
            </p:nvSpPr>
            <p:spPr bwMode="auto">
              <a:xfrm>
                <a:off x="397994" y="1147769"/>
                <a:ext cx="325073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the analytical modeling of the Wakefield: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Source Particle (position </a:t>
                </a:r>
                <a14:m>
                  <m:oMath xmlns:m="http://schemas.openxmlformats.org/officeDocument/2006/math">
                    <m:r>
                      <a:rPr lang="it-IT" sz="12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sz="12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sz="12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it-IT" sz="1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Test Particle (position </a:t>
                </a:r>
                <a14:m>
                  <m:oMath xmlns:m="http://schemas.openxmlformats.org/officeDocument/2006/math">
                    <m:r>
                      <a:rPr lang="it-IT" sz="12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it-IT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sz="12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sz="12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it-IT" sz="1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D1D2AD70-D29A-C5BB-815F-3D77BCF61D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7994" y="1147769"/>
                <a:ext cx="3250736" cy="646331"/>
              </a:xfrm>
              <a:prstGeom prst="rect">
                <a:avLst/>
              </a:prstGeom>
              <a:blipFill>
                <a:blip r:embed="rId10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uppo 8">
            <a:extLst>
              <a:ext uri="{FF2B5EF4-FFF2-40B4-BE49-F238E27FC236}">
                <a16:creationId xmlns:a16="http://schemas.microsoft.com/office/drawing/2014/main" id="{75C940BC-2996-59C9-F7AE-7FC0ABC005FE}"/>
              </a:ext>
            </a:extLst>
          </p:cNvPr>
          <p:cNvGrpSpPr/>
          <p:nvPr/>
        </p:nvGrpSpPr>
        <p:grpSpPr>
          <a:xfrm>
            <a:off x="7994152" y="756540"/>
            <a:ext cx="973477" cy="924838"/>
            <a:chOff x="1292352" y="992513"/>
            <a:chExt cx="2347018" cy="2229747"/>
          </a:xfrm>
        </p:grpSpPr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2EE631FA-E488-9C5C-5CED-CBF72E5171A4}"/>
                </a:ext>
              </a:extLst>
            </p:cNvPr>
            <p:cNvCxnSpPr/>
            <p:nvPr/>
          </p:nvCxnSpPr>
          <p:spPr>
            <a:xfrm flipV="1">
              <a:off x="1775520" y="1526872"/>
              <a:ext cx="0" cy="1187745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8D09A798-ED0E-6630-8462-A31BD4F87B32}"/>
                </a:ext>
              </a:extLst>
            </p:cNvPr>
            <p:cNvCxnSpPr>
              <a:cxnSpLocks/>
            </p:cNvCxnSpPr>
            <p:nvPr/>
          </p:nvCxnSpPr>
          <p:spPr>
            <a:xfrm>
              <a:off x="1775520" y="2714617"/>
              <a:ext cx="1425300" cy="0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2 11">
              <a:extLst>
                <a:ext uri="{FF2B5EF4-FFF2-40B4-BE49-F238E27FC236}">
                  <a16:creationId xmlns:a16="http://schemas.microsoft.com/office/drawing/2014/main" id="{FF332628-438A-D1DE-6AF4-DAAA62AF43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5520" y="2270197"/>
              <a:ext cx="758161" cy="444420"/>
            </a:xfrm>
            <a:prstGeom prst="straightConnector1">
              <a:avLst/>
            </a:prstGeom>
            <a:ln w="9525"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C51CFE35-441D-596D-EFCC-C852DC0695BB}"/>
                    </a:ext>
                  </a:extLst>
                </p:cNvPr>
                <p:cNvSpPr txBox="1"/>
                <p:nvPr/>
              </p:nvSpPr>
              <p:spPr bwMode="auto">
                <a:xfrm>
                  <a:off x="2905681" y="2554427"/>
                  <a:ext cx="733689" cy="667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3" name="CasellaDiTesto 12">
                  <a:extLst>
                    <a:ext uri="{FF2B5EF4-FFF2-40B4-BE49-F238E27FC236}">
                      <a16:creationId xmlns:a16="http://schemas.microsoft.com/office/drawing/2014/main" id="{C51CFE35-441D-596D-EFCC-C852DC0695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05681" y="2554427"/>
                  <a:ext cx="733689" cy="667833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F8AA68D6-0436-9287-960E-A72249FCCDED}"/>
                    </a:ext>
                  </a:extLst>
                </p:cNvPr>
                <p:cNvSpPr txBox="1"/>
                <p:nvPr/>
              </p:nvSpPr>
              <p:spPr bwMode="auto">
                <a:xfrm>
                  <a:off x="1879709" y="1744195"/>
                  <a:ext cx="757959" cy="6678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5" name="CasellaDiTesto 14">
                  <a:extLst>
                    <a:ext uri="{FF2B5EF4-FFF2-40B4-BE49-F238E27FC236}">
                      <a16:creationId xmlns:a16="http://schemas.microsoft.com/office/drawing/2014/main" id="{F8AA68D6-0436-9287-960E-A72249FCCD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79709" y="1744195"/>
                  <a:ext cx="757959" cy="667833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FBCDAA9F-FB5A-7845-3FCA-59829BF96EBB}"/>
                    </a:ext>
                  </a:extLst>
                </p:cNvPr>
                <p:cNvSpPr txBox="1"/>
                <p:nvPr/>
              </p:nvSpPr>
              <p:spPr bwMode="auto">
                <a:xfrm>
                  <a:off x="1292352" y="992513"/>
                  <a:ext cx="696257" cy="6678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FBCDAA9F-FB5A-7845-3FCA-59829BF96E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292352" y="992513"/>
                  <a:ext cx="696257" cy="667833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80ABA202-C37C-CB30-BBC3-0F5EC0E371DA}"/>
                  </a:ext>
                </a:extLst>
              </p:cNvPr>
              <p:cNvSpPr txBox="1"/>
              <p:nvPr/>
            </p:nvSpPr>
            <p:spPr>
              <a:xfrm>
                <a:off x="258186" y="4566623"/>
                <a:ext cx="8521700" cy="755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Same analysis can be made with transverse kicks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e>
                      <m:sub>
                        <m:r>
                          <a:rPr lang="it-IT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it-IT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𝑭</m:t>
                        </m:r>
                      </m:e>
                      <m:sub>
                        <m:r>
                          <a:rPr lang="it-IT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leading to transverse Impedance studies.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bg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bg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80ABA202-C37C-CB30-BBC3-0F5EC0E371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186" y="4566623"/>
                <a:ext cx="8521700" cy="755656"/>
              </a:xfrm>
              <a:prstGeom prst="rect">
                <a:avLst/>
              </a:prstGeom>
              <a:blipFill>
                <a:blip r:embed="rId14"/>
                <a:stretch>
                  <a:fillRect l="-215" t="-16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286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4" grpId="0" animBg="1"/>
      <p:bldP spid="55" grpId="0"/>
      <p:bldP spid="5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5BE93E-E434-F28B-E710-9B12AD5984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16523D9D-97E4-6AF9-9C28-7F9B97642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2535356"/>
            <a:ext cx="8520600" cy="1529974"/>
          </a:xfrm>
        </p:spPr>
        <p:txBody>
          <a:bodyPr>
            <a:normAutofit/>
          </a:bodyPr>
          <a:lstStyle/>
          <a:p>
            <a:pPr marL="120650" indent="0" algn="ctr">
              <a:buNone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CTPPS Roman Pots</a:t>
            </a:r>
            <a:endParaRPr lang="en-US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CC66B444-0919-D1D7-60F6-52AE9206B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CTPPS Roman Pot – What an acronym!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DF62069-984C-1B1E-2013-59B9A74536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  <p:pic>
        <p:nvPicPr>
          <p:cNvPr id="3" name="Immagine 34" descr="Immagine che contiene ingranaggio&#10;&#10;Descrizione generata automaticamente">
            <a:extLst>
              <a:ext uri="{FF2B5EF4-FFF2-40B4-BE49-F238E27FC236}">
                <a16:creationId xmlns:a16="http://schemas.microsoft.com/office/drawing/2014/main" id="{7C0CB712-483D-FED0-F836-2081471984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53" r="28113"/>
          <a:stretch/>
        </p:blipFill>
        <p:spPr>
          <a:xfrm>
            <a:off x="2422553" y="706556"/>
            <a:ext cx="1950720" cy="1828800"/>
          </a:xfrm>
          <a:prstGeom prst="rect">
            <a:avLst/>
          </a:prstGeom>
        </p:spPr>
      </p:pic>
      <p:pic>
        <p:nvPicPr>
          <p:cNvPr id="6" name="Immagine 32">
            <a:extLst>
              <a:ext uri="{FF2B5EF4-FFF2-40B4-BE49-F238E27FC236}">
                <a16:creationId xmlns:a16="http://schemas.microsoft.com/office/drawing/2014/main" id="{7A7273F0-A5D2-A8C6-E5BC-1EA34EED71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090" r="19577"/>
          <a:stretch/>
        </p:blipFill>
        <p:spPr>
          <a:xfrm>
            <a:off x="4494662" y="615116"/>
            <a:ext cx="2145792" cy="2011680"/>
          </a:xfrm>
          <a:prstGeom prst="rect">
            <a:avLst/>
          </a:prstGeom>
        </p:spPr>
      </p:pic>
      <p:sp>
        <p:nvSpPr>
          <p:cNvPr id="7" name="Google Shape;132;p21">
            <a:extLst>
              <a:ext uri="{FF2B5EF4-FFF2-40B4-BE49-F238E27FC236}">
                <a16:creationId xmlns:a16="http://schemas.microsoft.com/office/drawing/2014/main" id="{1D4F5BE3-E436-72EB-7294-7E3D7BC63A46}"/>
              </a:ext>
            </a:extLst>
          </p:cNvPr>
          <p:cNvSpPr txBox="1"/>
          <p:nvPr/>
        </p:nvSpPr>
        <p:spPr>
          <a:xfrm>
            <a:off x="2598091" y="2597867"/>
            <a:ext cx="745231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CMS</a:t>
            </a:r>
            <a:endParaRPr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Google Shape;132;p21">
            <a:extLst>
              <a:ext uri="{FF2B5EF4-FFF2-40B4-BE49-F238E27FC236}">
                <a16:creationId xmlns:a16="http://schemas.microsoft.com/office/drawing/2014/main" id="{F5A9D1BF-F9BA-FF1B-A443-F0D4D790FB18}"/>
              </a:ext>
            </a:extLst>
          </p:cNvPr>
          <p:cNvSpPr txBox="1"/>
          <p:nvPr/>
        </p:nvSpPr>
        <p:spPr>
          <a:xfrm>
            <a:off x="2690652" y="2874233"/>
            <a:ext cx="745231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TOTEM</a:t>
            </a:r>
            <a:endParaRPr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132;p21">
            <a:extLst>
              <a:ext uri="{FF2B5EF4-FFF2-40B4-BE49-F238E27FC236}">
                <a16:creationId xmlns:a16="http://schemas.microsoft.com/office/drawing/2014/main" id="{7F45DA53-C7CB-BFCE-2B7E-947035CBAC3F}"/>
              </a:ext>
            </a:extLst>
          </p:cNvPr>
          <p:cNvSpPr txBox="1"/>
          <p:nvPr/>
        </p:nvSpPr>
        <p:spPr>
          <a:xfrm>
            <a:off x="4077563" y="3180911"/>
            <a:ext cx="1033485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Precision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Proton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Spectrometer</a:t>
            </a:r>
            <a:endParaRPr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Google Shape;132;p21">
            <a:extLst>
              <a:ext uri="{FF2B5EF4-FFF2-40B4-BE49-F238E27FC236}">
                <a16:creationId xmlns:a16="http://schemas.microsoft.com/office/drawing/2014/main" id="{CE18A10F-360E-EDE4-172E-E8C204316F11}"/>
              </a:ext>
            </a:extLst>
          </p:cNvPr>
          <p:cNvSpPr txBox="1"/>
          <p:nvPr/>
        </p:nvSpPr>
        <p:spPr>
          <a:xfrm>
            <a:off x="5263808" y="3141054"/>
            <a:ext cx="1033485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«Roman» 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</a:t>
            </a:r>
            <a:endParaRPr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E67B29-6E50-DA81-D6D8-3965E2D9A302}"/>
              </a:ext>
            </a:extLst>
          </p:cNvPr>
          <p:cNvSpPr txBox="1"/>
          <p:nvPr/>
        </p:nvSpPr>
        <p:spPr>
          <a:xfrm>
            <a:off x="6159805" y="3180911"/>
            <a:ext cx="16135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Technique used for the first time by CERNRome group in the 70s</a:t>
            </a:r>
            <a:endParaRPr lang="en-GB" sz="12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77B0201-8586-7A8F-1F4B-00AA2828E8A0}"/>
              </a:ext>
            </a:extLst>
          </p:cNvPr>
          <p:cNvCxnSpPr>
            <a:cxnSpLocks/>
          </p:cNvCxnSpPr>
          <p:nvPr/>
        </p:nvCxnSpPr>
        <p:spPr>
          <a:xfrm flipH="1">
            <a:off x="3214035" y="2783955"/>
            <a:ext cx="484876" cy="0"/>
          </a:xfrm>
          <a:prstGeom prst="straightConnector1">
            <a:avLst/>
          </a:prstGeom>
          <a:ln w="127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65AB61-C1FD-248F-646A-AF6A590C6C4E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3435883" y="2889457"/>
            <a:ext cx="507963" cy="169427"/>
          </a:xfrm>
          <a:prstGeom prst="straightConnector1">
            <a:avLst/>
          </a:prstGeom>
          <a:ln w="127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Brace 19">
            <a:extLst>
              <a:ext uri="{FF2B5EF4-FFF2-40B4-BE49-F238E27FC236}">
                <a16:creationId xmlns:a16="http://schemas.microsoft.com/office/drawing/2014/main" id="{A62CFD78-982C-003E-39EC-8A9EB45335BD}"/>
              </a:ext>
            </a:extLst>
          </p:cNvPr>
          <p:cNvSpPr/>
          <p:nvPr/>
        </p:nvSpPr>
        <p:spPr>
          <a:xfrm rot="5400000">
            <a:off x="4173599" y="2745381"/>
            <a:ext cx="62482" cy="336866"/>
          </a:xfrm>
          <a:prstGeom prst="rightBrace">
            <a:avLst>
              <a:gd name="adj1" fmla="val 30914"/>
              <a:gd name="adj2" fmla="val 50000"/>
            </a:avLst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49F776-ED00-6F84-C54F-2E0CACDF1CA8}"/>
              </a:ext>
            </a:extLst>
          </p:cNvPr>
          <p:cNvSpPr txBox="1"/>
          <p:nvPr/>
        </p:nvSpPr>
        <p:spPr>
          <a:xfrm>
            <a:off x="3526465" y="3971732"/>
            <a:ext cx="25988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A «parasitic» subdetector for: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Proton tracking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Time detection (time-of-arrival)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Beam profile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DFBB826-1584-19FF-13A2-7FDD36935365}"/>
              </a:ext>
            </a:extLst>
          </p:cNvPr>
          <p:cNvCxnSpPr>
            <a:cxnSpLocks/>
          </p:cNvCxnSpPr>
          <p:nvPr/>
        </p:nvCxnSpPr>
        <p:spPr>
          <a:xfrm>
            <a:off x="4204840" y="2994809"/>
            <a:ext cx="0" cy="241735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333C3C5-AB12-5A97-1358-A3A3EFFBC102}"/>
              </a:ext>
            </a:extLst>
          </p:cNvPr>
          <p:cNvCxnSpPr>
            <a:cxnSpLocks/>
          </p:cNvCxnSpPr>
          <p:nvPr/>
        </p:nvCxnSpPr>
        <p:spPr>
          <a:xfrm>
            <a:off x="4800792" y="2945055"/>
            <a:ext cx="576426" cy="29848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E4DAE0D-F444-9D9C-DF2E-1A906FF31C52}"/>
              </a:ext>
            </a:extLst>
          </p:cNvPr>
          <p:cNvCxnSpPr>
            <a:cxnSpLocks/>
          </p:cNvCxnSpPr>
          <p:nvPr/>
        </p:nvCxnSpPr>
        <p:spPr>
          <a:xfrm>
            <a:off x="4875211" y="2908092"/>
            <a:ext cx="576426" cy="298480"/>
          </a:xfrm>
          <a:prstGeom prst="straightConnector1">
            <a:avLst/>
          </a:prstGeom>
          <a:ln w="127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4D928B9-2A74-22DD-ABCC-B7D5597F36A1}"/>
              </a:ext>
            </a:extLst>
          </p:cNvPr>
          <p:cNvCxnSpPr>
            <a:cxnSpLocks/>
          </p:cNvCxnSpPr>
          <p:nvPr/>
        </p:nvCxnSpPr>
        <p:spPr>
          <a:xfrm flipV="1">
            <a:off x="5307088" y="1801504"/>
            <a:ext cx="0" cy="837589"/>
          </a:xfrm>
          <a:prstGeom prst="straightConnector1">
            <a:avLst/>
          </a:prstGeom>
          <a:ln w="127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49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20" grpId="0" animBg="1"/>
      <p:bldP spid="2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C167D310-D12B-4401-933C-F385D8031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107545" y="633992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23" name="TextBox 16">
            <a:extLst>
              <a:ext uri="{FF2B5EF4-FFF2-40B4-BE49-F238E27FC236}">
                <a16:creationId xmlns:a16="http://schemas.microsoft.com/office/drawing/2014/main" id="{E0E0B5E5-76E8-4427-A796-59BC32EECCA6}"/>
              </a:ext>
            </a:extLst>
          </p:cNvPr>
          <p:cNvSpPr txBox="1"/>
          <p:nvPr/>
        </p:nvSpPr>
        <p:spPr>
          <a:xfrm>
            <a:off x="2411761" y="841609"/>
            <a:ext cx="421243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Wake Impedance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Fourier Transform of the longitudinal Wake Function.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F341B2EE-2F5F-4F82-85FC-4F457DBF198C}"/>
              </a:ext>
            </a:extLst>
          </p:cNvPr>
          <p:cNvSpPr txBox="1"/>
          <p:nvPr/>
        </p:nvSpPr>
        <p:spPr>
          <a:xfrm>
            <a:off x="629562" y="2091973"/>
            <a:ext cx="5420718" cy="1023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Easier to consider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resonant modes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structure.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Modeling of instabilities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to impedance (longitudinal and transverse).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Convenient analytical expression of the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dissipated power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(longitudinal).</a:t>
            </a:r>
          </a:p>
          <a:p>
            <a:endParaRPr lang="en-US" sz="1050" dirty="0">
              <a:solidFill>
                <a:schemeClr val="bg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5BF7DF7D-CDE8-4071-8665-08EE761FA71A}"/>
                  </a:ext>
                </a:extLst>
              </p:cNvPr>
              <p:cNvSpPr txBox="1"/>
              <p:nvPr/>
            </p:nvSpPr>
            <p:spPr>
              <a:xfrm>
                <a:off x="2465784" y="1506906"/>
                <a:ext cx="4212431" cy="47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z</m:t>
                          </m:r>
                        </m:sub>
                      </m:sSub>
                      <m:r>
                        <a:rPr lang="it-IT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it-IT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) =</m:t>
                      </m:r>
                      <m:nary>
                        <m:naryPr>
                          <m:ctrlPr>
                            <a:rPr lang="it-IT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d>
                            <m:d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𝑆𝑇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m:rPr>
                                  <m:sty m:val="p"/>
                                </m:rP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it-IT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𝑆𝑇</m:t>
                                  </m:r>
                                </m:sub>
                              </m:sSub>
                            </m:sup>
                          </m:sSup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𝑆𝑇</m:t>
                              </m:r>
                            </m:sub>
                          </m:sSub>
                          <m:r>
                            <a:rPr lang="it-IT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6">
                <a:extLst>
                  <a:ext uri="{FF2B5EF4-FFF2-40B4-BE49-F238E27FC236}">
                    <a16:creationId xmlns:a16="http://schemas.microsoft.com/office/drawing/2014/main" id="{5BF7DF7D-CDE8-4071-8665-08EE761FA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5784" y="1506906"/>
                <a:ext cx="4212431" cy="476221"/>
              </a:xfrm>
              <a:prstGeom prst="rect">
                <a:avLst/>
              </a:prstGeom>
              <a:blipFill>
                <a:blip r:embed="rId3"/>
                <a:stretch>
                  <a:fillRect t="-184615" b="-27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CF6CE8D6-BCC0-4A4F-ACE9-B5B5CFCBC0F1}"/>
                  </a:ext>
                </a:extLst>
              </p:cNvPr>
              <p:cNvSpPr txBox="1"/>
              <p:nvPr/>
            </p:nvSpPr>
            <p:spPr bwMode="auto">
              <a:xfrm>
                <a:off x="1385646" y="3402190"/>
                <a:ext cx="4572000" cy="7034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𝑏𝑒𝑎𝑚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GB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GB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GB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bg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GB">
                                                  <a:solidFill>
                                                    <a:schemeClr val="bg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ω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solidFill>
                                                    <a:schemeClr val="bg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GB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solidFill>
                                        <a:schemeClr val="bg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solidFill>
                                            <a:schemeClr val="bg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ω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chemeClr val="bg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it-IT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CF6CE8D6-BCC0-4A4F-ACE9-B5B5CFCBC0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85646" y="3402190"/>
                <a:ext cx="4572000" cy="7034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1B9E8DC1-3F1F-43A2-BB30-EEF1AB59A83A}"/>
                  </a:ext>
                </a:extLst>
              </p:cNvPr>
              <p:cNvSpPr txBox="1"/>
              <p:nvPr/>
            </p:nvSpPr>
            <p:spPr bwMode="auto">
              <a:xfrm>
                <a:off x="6552009" y="1474879"/>
                <a:ext cx="4572000" cy="5402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20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sz="120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𝑆𝑇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𝛥</m:t>
                        </m:r>
                        <m:sSub>
                          <m:sSubPr>
                            <m:ctrlPr>
                              <a:rPr lang="it-IT" sz="12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2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it-IT" sz="12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𝑆𝑇</m:t>
                            </m:r>
                          </m:sub>
                        </m:sSub>
                      </m:num>
                      <m:den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</a:t>
                </a:r>
                <a14:m>
                  <m:oMath xmlns:m="http://schemas.openxmlformats.org/officeDocument/2006/math"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speed of the particle</a:t>
                </a: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1B9E8DC1-3F1F-43A2-BB30-EEF1AB59A8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52009" y="1474879"/>
                <a:ext cx="4572000" cy="540276"/>
              </a:xfrm>
              <a:prstGeom prst="rect">
                <a:avLst/>
              </a:prstGeom>
              <a:blipFill>
                <a:blip r:embed="rId5"/>
                <a:stretch>
                  <a:fillRect l="-133" b="-78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F84DA961-4CEE-4E22-A814-03E60F923C53}"/>
                  </a:ext>
                </a:extLst>
              </p:cNvPr>
              <p:cNvSpPr txBox="1"/>
              <p:nvPr/>
            </p:nvSpPr>
            <p:spPr bwMode="auto">
              <a:xfrm>
                <a:off x="6192180" y="3396811"/>
                <a:ext cx="556260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20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number of particles in the beam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1200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revolution frequency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20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Λ</m:t>
                    </m:r>
                    <m:d>
                      <m:dPr>
                        <m:ctrlPr>
                          <a:rPr lang="en-US" sz="1200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20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sSub>
                          <m:sSubPr>
                            <m:ctrlPr>
                              <a:rPr lang="en-US" sz="1200" i="1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120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GB" sz="1200">
                                <a:solidFill>
                                  <a:schemeClr val="bg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it-IT" sz="120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200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normalized beam spectrum</a:t>
                </a: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F84DA961-4CEE-4E22-A814-03E60F923C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92180" y="3396811"/>
                <a:ext cx="5562600" cy="646331"/>
              </a:xfrm>
              <a:prstGeom prst="rect">
                <a:avLst/>
              </a:prstGeom>
              <a:blipFill>
                <a:blip r:embed="rId6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Google Shape;93;p17">
            <a:extLst>
              <a:ext uri="{FF2B5EF4-FFF2-40B4-BE49-F238E27FC236}">
                <a16:creationId xmlns:a16="http://schemas.microsoft.com/office/drawing/2014/main" id="{87299D66-08F6-5C19-3A35-E7BCD8277AE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800" y="-57150"/>
            <a:ext cx="8521700" cy="5730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</a:rPr>
              <a:t>What is the beam-coupling impedance (pt 2)</a:t>
            </a:r>
            <a:endParaRPr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1634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E58E2E2-80A5-41BB-C8BB-A4AC7A7C8E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The model used for EM simulations is a simplified version of the complete one.</a:t>
            </a:r>
          </a:p>
          <a:p>
            <a:pPr marL="120650" indent="0">
              <a:buNone/>
            </a:pPr>
            <a:endParaRPr lang="en-GB" dirty="0"/>
          </a:p>
          <a:p>
            <a:pPr marL="120650" indent="0">
              <a:buNone/>
            </a:pPr>
            <a:endParaRPr lang="en-GB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7145145-E309-4534-F99A-3F1EB0DBD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41</a:t>
            </a:fld>
            <a:endParaRPr lang="en-GB"/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84C6B560-486E-7AAE-8E55-44C5F4313B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338" r="19329"/>
          <a:stretch/>
        </p:blipFill>
        <p:spPr>
          <a:xfrm>
            <a:off x="5686000" y="1691639"/>
            <a:ext cx="2880000" cy="2700000"/>
          </a:xfrm>
          <a:prstGeom prst="rect">
            <a:avLst/>
          </a:prstGeom>
        </p:spPr>
      </p:pic>
      <p:sp>
        <p:nvSpPr>
          <p:cNvPr id="44" name="Titolo 43">
            <a:extLst>
              <a:ext uri="{FF2B5EF4-FFF2-40B4-BE49-F238E27FC236}">
                <a16:creationId xmlns:a16="http://schemas.microsoft.com/office/drawing/2014/main" id="{98CC7E59-7070-0CE0-7DB5-5AD3C7542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Model Order Reduction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67D6168D-63A8-4991-2425-80D8B95DCDC8}"/>
                  </a:ext>
                </a:extLst>
              </p:cNvPr>
              <p:cNvSpPr txBox="1"/>
              <p:nvPr/>
            </p:nvSpPr>
            <p:spPr>
              <a:xfrm>
                <a:off x="750298" y="1750697"/>
                <a:ext cx="438558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flanges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Vacuum Pipe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Metal “filled” (</a:t>
                </a: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Stainless Steel 316LN (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1.32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𝑒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6 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Simplified housing of the Ferrite Ring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67D6168D-63A8-4991-2425-80D8B95DC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298" y="1750697"/>
                <a:ext cx="4385582" cy="954107"/>
              </a:xfrm>
              <a:prstGeom prst="rect">
                <a:avLst/>
              </a:prstGeom>
              <a:blipFill>
                <a:blip r:embed="rId3"/>
                <a:stretch>
                  <a:fillRect l="-139" t="-1274" b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>
            <a:extLst>
              <a:ext uri="{FF2B5EF4-FFF2-40B4-BE49-F238E27FC236}">
                <a16:creationId xmlns:a16="http://schemas.microsoft.com/office/drawing/2014/main" id="{9373B41E-6B15-830D-2762-8DBA41D32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624" y="2704804"/>
            <a:ext cx="2965376" cy="22240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BAA14C5B-626B-1DE0-08EC-BD56EF694E98}"/>
                  </a:ext>
                </a:extLst>
              </p:cNvPr>
              <p:cNvSpPr txBox="1"/>
              <p:nvPr/>
            </p:nvSpPr>
            <p:spPr>
              <a:xfrm>
                <a:off x="2005940" y="2651464"/>
                <a:ext cx="25660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V4, Distance beam-pot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endParaRPr lang="en-GB" dirty="0">
                  <a:solidFill>
                    <a:schemeClr val="bg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BAA14C5B-626B-1DE0-08EC-BD56EF694E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940" y="2651464"/>
                <a:ext cx="2566060" cy="307777"/>
              </a:xfrm>
              <a:prstGeom prst="rect">
                <a:avLst/>
              </a:prstGeom>
              <a:blipFill>
                <a:blip r:embed="rId5"/>
                <a:stretch>
                  <a:fillRect l="-713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40022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E58E2E2-80A5-41BB-C8BB-A4AC7A7C8E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The model used for EM simulations is a simplified version of the complete one.</a:t>
            </a:r>
          </a:p>
          <a:p>
            <a:pPr marL="120650" indent="0">
              <a:buNone/>
            </a:pPr>
            <a:endParaRPr lang="en-GB" dirty="0">
              <a:solidFill>
                <a:schemeClr val="bg2">
                  <a:lumMod val="75000"/>
                </a:schemeClr>
              </a:solidFill>
            </a:endParaRPr>
          </a:p>
          <a:p>
            <a:pPr marL="120650" indent="0">
              <a:buNone/>
            </a:pP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7145145-E309-4534-F99A-3F1EB0DBD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42</a:t>
            </a:fld>
            <a:endParaRPr lang="en-GB"/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84C6B560-486E-7AAE-8E55-44C5F4313B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338" r="19329"/>
          <a:stretch/>
        </p:blipFill>
        <p:spPr>
          <a:xfrm>
            <a:off x="5686000" y="1691639"/>
            <a:ext cx="2880000" cy="2700000"/>
          </a:xfrm>
          <a:prstGeom prst="rect">
            <a:avLst/>
          </a:prstGeom>
        </p:spPr>
      </p:pic>
      <p:sp>
        <p:nvSpPr>
          <p:cNvPr id="44" name="Titolo 43">
            <a:extLst>
              <a:ext uri="{FF2B5EF4-FFF2-40B4-BE49-F238E27FC236}">
                <a16:creationId xmlns:a16="http://schemas.microsoft.com/office/drawing/2014/main" id="{98CC7E59-7070-0CE0-7DB5-5AD3C7542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Model Order Reduction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67D6168D-63A8-4991-2425-80D8B95DCDC8}"/>
                  </a:ext>
                </a:extLst>
              </p:cNvPr>
              <p:cNvSpPr txBox="1"/>
              <p:nvPr/>
            </p:nvSpPr>
            <p:spPr>
              <a:xfrm>
                <a:off x="750298" y="1750697"/>
                <a:ext cx="4385582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flanges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Vacuum Pipe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Metal “filled” (</a:t>
                </a: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Stainless Steel 316LN (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1.32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𝑒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6 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𝑆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Simplified housing of the Ferrite Ring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67D6168D-63A8-4991-2425-80D8B95DC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298" y="1750697"/>
                <a:ext cx="4385582" cy="954107"/>
              </a:xfrm>
              <a:prstGeom prst="rect">
                <a:avLst/>
              </a:prstGeom>
              <a:blipFill>
                <a:blip r:embed="rId3"/>
                <a:stretch>
                  <a:fillRect l="-139" t="-1274" b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magine 6">
            <a:extLst>
              <a:ext uri="{FF2B5EF4-FFF2-40B4-BE49-F238E27FC236}">
                <a16:creationId xmlns:a16="http://schemas.microsoft.com/office/drawing/2014/main" id="{41D8D4F4-0926-6123-2F98-1E10F504B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798"/>
          <a:stretch/>
        </p:blipFill>
        <p:spPr>
          <a:xfrm>
            <a:off x="538979" y="2704804"/>
            <a:ext cx="4808220" cy="2000250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23E8C520-CC7A-CEAD-610B-F433845D4B85}"/>
              </a:ext>
            </a:extLst>
          </p:cNvPr>
          <p:cNvSpPr/>
          <p:nvPr/>
        </p:nvSpPr>
        <p:spPr>
          <a:xfrm>
            <a:off x="1043940" y="2955789"/>
            <a:ext cx="449580" cy="77122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4781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E4700087-1786-0879-77D1-96B66C70D8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93395" y="1766345"/>
            <a:ext cx="3490909" cy="2621101"/>
          </a:xfrm>
          <a:prstGeom prst="rect">
            <a:avLst/>
          </a:prstGeom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01E3A05-B1A1-6A86-1435-1DA61E10185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43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5F0EECB-E609-28D7-22D8-71B3F506F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Simulations plan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652E9CD-724A-2970-A2BA-BBE33BBDD7D3}"/>
                  </a:ext>
                </a:extLst>
              </p:cNvPr>
              <p:cNvSpPr txBox="1"/>
              <p:nvPr/>
            </p:nvSpPr>
            <p:spPr>
              <a:xfrm>
                <a:off x="3288970" y="4387446"/>
                <a:ext cx="25660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V4, Distance beam-pot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it-IT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𝑚𝑚</m:t>
                    </m:r>
                  </m:oMath>
                </a14:m>
                <a:r>
                  <a:rPr lang="en-GB" dirty="0">
                    <a:solidFill>
                      <a:schemeClr val="bg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without Ferrite Ring</a:t>
                </a: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652E9CD-724A-2970-A2BA-BBE33BBDD7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8970" y="4387446"/>
                <a:ext cx="2566060" cy="523220"/>
              </a:xfrm>
              <a:prstGeom prst="rect">
                <a:avLst/>
              </a:prstGeom>
              <a:blipFill>
                <a:blip r:embed="rId3"/>
                <a:stretch>
                  <a:fillRect t="-2326" b="-10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egnaposto testo 1">
            <a:extLst>
              <a:ext uri="{FF2B5EF4-FFF2-40B4-BE49-F238E27FC236}">
                <a16:creationId xmlns:a16="http://schemas.microsoft.com/office/drawing/2014/main" id="{7F4552D3-12B6-B6AD-2E72-E3F741DB6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695275"/>
            <a:ext cx="8520600" cy="3416400"/>
          </a:xfrm>
        </p:spPr>
        <p:txBody>
          <a:bodyPr/>
          <a:lstStyle/>
          <a:p>
            <a:pPr marL="120650" indent="0">
              <a:buNone/>
            </a:pP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Preliminary: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Mesh consistency study (check convergence of the mesh)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Model consistency study (check agreement with two solvers: Eigenmode and Wakefield)</a:t>
            </a:r>
            <a:br>
              <a:rPr lang="en-GB" dirty="0">
                <a:solidFill>
                  <a:schemeClr val="bg2">
                    <a:lumMod val="75000"/>
                  </a:schemeClr>
                </a:solidFill>
              </a:rPr>
            </a:b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944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2AB266-4FBF-9C43-F227-F03168674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CFCF61B-A546-F0D2-2F1C-F7D2E5B949B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44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ED63BB5E-175D-92A0-2C26-D76D0309B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Version 6 – Measurements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Zz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1 mm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B06452-827B-ADDB-876E-2FC39CD227BB}"/>
              </a:ext>
            </a:extLst>
          </p:cNvPr>
          <p:cNvSpPr txBox="1"/>
          <p:nvPr/>
        </p:nvSpPr>
        <p:spPr>
          <a:xfrm>
            <a:off x="0" y="4964484"/>
            <a:ext cx="185178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H:\user\l\lsito\CTPPS\V6\Measurements\Longitudinal</a:t>
            </a:r>
            <a:endParaRPr lang="en-US" sz="6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97E53F2-4309-47AB-CB36-8910C85CE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362" y="612622"/>
            <a:ext cx="5271796" cy="3953847"/>
          </a:xfrm>
          <a:prstGeom prst="rect">
            <a:avLst/>
          </a:prstGeom>
        </p:spPr>
      </p:pic>
      <p:pic>
        <p:nvPicPr>
          <p:cNvPr id="14" name="Picture 1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09694103-79F5-DE28-A0D5-BBA0F42A8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53" y="2589545"/>
            <a:ext cx="2661859" cy="199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7314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52A56-EC58-D5D8-6F0C-FECD3D18F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A9343F7-1B1F-3C7E-34F0-9C90FFC5E3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45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EBC20418-8036-EA8D-93F2-069FC5DA7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Version 6 – Measurements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Zz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3.3 mm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8DEE8E-94F3-3058-869F-588F517DC9B6}"/>
              </a:ext>
            </a:extLst>
          </p:cNvPr>
          <p:cNvSpPr txBox="1"/>
          <p:nvPr/>
        </p:nvSpPr>
        <p:spPr>
          <a:xfrm>
            <a:off x="0" y="4964484"/>
            <a:ext cx="185178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H:\user\l\lsito\CTPPS\V6\Measurements\Longitudinal</a:t>
            </a:r>
            <a:endParaRPr lang="en-US" sz="6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17" name="Picture 16" descr="A graph of a graph&#10;&#10;AI-generated content may be incorrect.">
            <a:extLst>
              <a:ext uri="{FF2B5EF4-FFF2-40B4-BE49-F238E27FC236}">
                <a16:creationId xmlns:a16="http://schemas.microsoft.com/office/drawing/2014/main" id="{8F164737-42C9-B853-E2A7-297447E35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266" y="2709838"/>
            <a:ext cx="2651760" cy="1988820"/>
          </a:xfrm>
          <a:prstGeom prst="rect">
            <a:avLst/>
          </a:prstGeom>
        </p:spPr>
      </p:pic>
      <p:pic>
        <p:nvPicPr>
          <p:cNvPr id="19" name="Picture 18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B36264A4-74F1-F3EB-B0E8-D8DE748BB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3288" y="685577"/>
            <a:ext cx="5303520" cy="397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9816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409C5-BE12-5573-9448-06080E3982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6012026-F165-A778-34FF-B1AA488B5B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46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7B5B8880-CF5D-C63E-C4E9-C95D5867D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Version 6 – Measurements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Zz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7.7 mm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2B1E25-1F81-2EE0-6575-33762F44009A}"/>
              </a:ext>
            </a:extLst>
          </p:cNvPr>
          <p:cNvSpPr txBox="1"/>
          <p:nvPr/>
        </p:nvSpPr>
        <p:spPr>
          <a:xfrm>
            <a:off x="0" y="4964484"/>
            <a:ext cx="185178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H:\user\l\lsito\CTPPS\V6\Measurements\Longitudinal</a:t>
            </a:r>
            <a:endParaRPr lang="en-US" sz="6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D871540-BF9A-435F-5F5C-07D2C883A7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2266" y="2709838"/>
            <a:ext cx="2651760" cy="19888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064C783-EE77-8FD4-96B5-E410D598FB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443288" y="685577"/>
            <a:ext cx="5303520" cy="397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9553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7554B6-B815-717A-9858-861E5DBCD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8D2F9A20-04C0-C92A-6DEA-B6EA265776B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47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63C29F1A-21FA-BF82-EBF2-89E79E9BF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Version 6 – Measurements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Zz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40 mm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AB4E0D-7A33-5C6C-B3D1-D3830CBE7E3B}"/>
              </a:ext>
            </a:extLst>
          </p:cNvPr>
          <p:cNvSpPr txBox="1"/>
          <p:nvPr/>
        </p:nvSpPr>
        <p:spPr>
          <a:xfrm>
            <a:off x="0" y="4964484"/>
            <a:ext cx="185178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H:\user\l\lsito\CTPPS\V6\Measurements\Longitudinal</a:t>
            </a:r>
            <a:endParaRPr lang="en-US" sz="6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286AAB0-B82C-1FDD-B790-1F500F8BF4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2266" y="2709838"/>
            <a:ext cx="2651760" cy="198882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01B0D00-B999-F61E-A8C1-89CCCE270A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443289" y="685577"/>
            <a:ext cx="5303518" cy="397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2830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29E087D-8F35-263D-455E-FC10D4028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699" y="606890"/>
            <a:ext cx="8520600" cy="3416400"/>
          </a:xfrm>
        </p:spPr>
        <p:txBody>
          <a:bodyPr>
            <a:normAutofit/>
          </a:bodyPr>
          <a:lstStyle/>
          <a:p>
            <a:pPr marL="120650" indent="0">
              <a:buNone/>
            </a:pP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Varying the distance between beam and the top side of the pot (the parameter is called dB)</a:t>
            </a: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41AB69D-2F28-50F2-0035-0D4BE17912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48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2338E02-85A9-A3A3-45D1-FC4DD21E3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Model 4 – Impedance curves and power loss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46A700-10EC-6FF6-35AE-BE9536227722}"/>
              </a:ext>
            </a:extLst>
          </p:cNvPr>
          <p:cNvSpPr txBox="1"/>
          <p:nvPr/>
        </p:nvSpPr>
        <p:spPr>
          <a:xfrm>
            <a:off x="85059" y="4960346"/>
            <a:ext cx="168988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Eos/user/l/</a:t>
            </a:r>
            <a:r>
              <a:rPr lang="en-US" sz="400" dirty="0" err="1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lsito</a:t>
            </a:r>
            <a:r>
              <a:rPr lang="en-US" sz="4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/CTPPS/ThermalStudies_2023/V4_ZLongitudinal_Sweep</a:t>
            </a:r>
            <a:endParaRPr lang="en-GB" sz="4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A15581-3158-427E-6821-1630AF0740F9}"/>
              </a:ext>
            </a:extLst>
          </p:cNvPr>
          <p:cNvSpPr txBox="1"/>
          <p:nvPr/>
        </p:nvSpPr>
        <p:spPr>
          <a:xfrm>
            <a:off x="5485165" y="2673342"/>
            <a:ext cx="3361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Simulations of power lost were performed with: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25ns_2748b_2736_2258_2374_288bpi_12inj.csv </a:t>
            </a:r>
          </a:p>
          <a:p>
            <a:pPr marL="171450" indent="-171450">
              <a:buFontTx/>
              <a:buChar char="-"/>
            </a:pPr>
            <a:r>
              <a:rPr lang="en-US" sz="800" b="1" u="sng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2.3e11 ppb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1.2 ns bunch length</a:t>
            </a:r>
            <a:endParaRPr lang="en-GB" sz="800" dirty="0">
              <a:solidFill>
                <a:srgbClr val="0070C0"/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6" name="Picture 5" descr="A graph of a frequency&#10;&#10;Description automatically generated">
            <a:extLst>
              <a:ext uri="{FF2B5EF4-FFF2-40B4-BE49-F238E27FC236}">
                <a16:creationId xmlns:a16="http://schemas.microsoft.com/office/drawing/2014/main" id="{0B0F1EEC-D397-C725-344D-C49D5AB62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350" y="1067252"/>
            <a:ext cx="2842594" cy="1421297"/>
          </a:xfrm>
          <a:prstGeom prst="rect">
            <a:avLst/>
          </a:prstGeom>
        </p:spPr>
      </p:pic>
      <p:pic>
        <p:nvPicPr>
          <p:cNvPr id="11" name="Picture 10" descr="A graph of a number of points&#10;&#10;Description automatically generated with medium confidence">
            <a:extLst>
              <a:ext uri="{FF2B5EF4-FFF2-40B4-BE49-F238E27FC236}">
                <a16:creationId xmlns:a16="http://schemas.microsoft.com/office/drawing/2014/main" id="{17E0C537-A3E3-0850-6C75-50D0AC0D75E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482" y="3272324"/>
            <a:ext cx="2142416" cy="1603751"/>
          </a:xfrm>
          <a:prstGeom prst="rect">
            <a:avLst/>
          </a:prstGeom>
        </p:spPr>
      </p:pic>
      <p:pic>
        <p:nvPicPr>
          <p:cNvPr id="7" name="Picture 6" descr="A graph of a graph with points and numbers&#10;&#10;Description automatically generated with medium confidence">
            <a:extLst>
              <a:ext uri="{FF2B5EF4-FFF2-40B4-BE49-F238E27FC236}">
                <a16:creationId xmlns:a16="http://schemas.microsoft.com/office/drawing/2014/main" id="{DA266AB9-4581-230F-58A1-9D1D41C32DC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3404" y="3272324"/>
            <a:ext cx="2070452" cy="15528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2C77A9-1A4E-5282-E5D8-DD6E7752C81A}"/>
              </a:ext>
            </a:extLst>
          </p:cNvPr>
          <p:cNvSpPr txBox="1"/>
          <p:nvPr/>
        </p:nvSpPr>
        <p:spPr>
          <a:xfrm>
            <a:off x="2027563" y="2656523"/>
            <a:ext cx="3361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Simulations of power lost were performed with: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25ns_2748b_2736_2258_2374_288bpi_12inj.csv </a:t>
            </a:r>
          </a:p>
          <a:p>
            <a:pPr marL="171450" indent="-171450">
              <a:buFontTx/>
              <a:buChar char="-"/>
            </a:pPr>
            <a:r>
              <a:rPr lang="en-US" sz="800" b="1" u="sng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1.63e11 ppb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1.2 ns bunch length</a:t>
            </a:r>
            <a:endParaRPr lang="en-GB" sz="800" dirty="0">
              <a:solidFill>
                <a:srgbClr val="0070C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3FB4E1-CD8D-3FAD-D30F-7B4C5BF98486}"/>
              </a:ext>
            </a:extLst>
          </p:cNvPr>
          <p:cNvSpPr txBox="1"/>
          <p:nvPr/>
        </p:nvSpPr>
        <p:spPr>
          <a:xfrm>
            <a:off x="3569595" y="1354586"/>
            <a:ext cx="4002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Beam-pot distance increasing: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Overall, as expected, the peaks are getting </a:t>
            </a:r>
            <a:r>
              <a:rPr lang="en-US" sz="800" b="1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lower</a:t>
            </a: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 and </a:t>
            </a:r>
            <a:r>
              <a:rPr lang="en-US" sz="800" b="1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broader</a:t>
            </a: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92D050"/>
                </a:solidFill>
                <a:latin typeface="Times New Roman"/>
                <a:cs typeface="Times New Roman"/>
                <a:sym typeface="Times New Roman"/>
              </a:rPr>
              <a:t>Peaks at higher frequencies (1.5 and 2 GHz) are shifting toward higher frequencies.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Peaks below 1.4 GHz are shifting toward lower frequencies.</a:t>
            </a:r>
          </a:p>
        </p:txBody>
      </p:sp>
    </p:spTree>
    <p:extLst>
      <p:ext uri="{BB962C8B-B14F-4D97-AF65-F5344CB8AC3E}">
        <p14:creationId xmlns:p14="http://schemas.microsoft.com/office/powerpoint/2010/main" val="186244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29E087D-8F35-263D-455E-FC10D4028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699" y="606890"/>
            <a:ext cx="8520600" cy="3416400"/>
          </a:xfrm>
        </p:spPr>
        <p:txBody>
          <a:bodyPr>
            <a:normAutofit/>
          </a:bodyPr>
          <a:lstStyle/>
          <a:p>
            <a:pPr marL="120650" indent="0">
              <a:buNone/>
            </a:pP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Varying the distance between beam and the top side of the pot (the parameter is called dB)</a:t>
            </a: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41AB69D-2F28-50F2-0035-0D4BE17912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49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2338E02-85A9-A3A3-45D1-FC4DD21E3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Model 5.3 – Impedance curves and power loss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A15581-3158-427E-6821-1630AF0740F9}"/>
              </a:ext>
            </a:extLst>
          </p:cNvPr>
          <p:cNvSpPr txBox="1"/>
          <p:nvPr/>
        </p:nvSpPr>
        <p:spPr>
          <a:xfrm>
            <a:off x="1519220" y="2596545"/>
            <a:ext cx="3361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Simulations of power lost were performed with: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25ns_2748b_2736_2258_2374_288bpi_12inj.csv </a:t>
            </a:r>
          </a:p>
          <a:p>
            <a:pPr marL="171450" indent="-171450">
              <a:buFontTx/>
              <a:buChar char="-"/>
            </a:pPr>
            <a:r>
              <a:rPr lang="en-US" sz="800" b="1" u="sng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2.3e11 ppb</a:t>
            </a:r>
          </a:p>
          <a:p>
            <a:pPr marL="171450" indent="-171450">
              <a:buFontTx/>
              <a:buChar char="-"/>
            </a:pPr>
            <a:r>
              <a:rPr lang="en-US" sz="800" b="1" u="sng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1.2 ns </a:t>
            </a: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bunch length</a:t>
            </a:r>
            <a:endParaRPr lang="en-GB" sz="800" dirty="0">
              <a:solidFill>
                <a:srgbClr val="0070C0"/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0F1EEC-D397-C725-344D-C49D5AB625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9350" y="1067252"/>
            <a:ext cx="2842594" cy="14212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93FB4E1-CD8D-3FAD-D30F-7B4C5BF98486}"/>
              </a:ext>
            </a:extLst>
          </p:cNvPr>
          <p:cNvSpPr txBox="1"/>
          <p:nvPr/>
        </p:nvSpPr>
        <p:spPr>
          <a:xfrm>
            <a:off x="3394575" y="1308297"/>
            <a:ext cx="40021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Beam-pot distance increasing: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Overall, as expected, the peaks are getting </a:t>
            </a:r>
            <a:r>
              <a:rPr lang="en-US" sz="800" b="1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lower</a:t>
            </a: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 and </a:t>
            </a:r>
            <a:r>
              <a:rPr lang="en-US" sz="800" b="1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broader</a:t>
            </a: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92D050"/>
                </a:solidFill>
                <a:latin typeface="Times New Roman"/>
                <a:cs typeface="Times New Roman"/>
                <a:sym typeface="Times New Roman"/>
              </a:rPr>
              <a:t>Peaks at higher frequencies (1.5 and 2 GHz) are shifting toward higher frequencies.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Peaks below 1.4 GHz are shifting toward lower frequencies.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Peak above 2 GHz shift lower in frequency!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60AAA7-8F20-1C20-7824-F7E4742CD9DD}"/>
              </a:ext>
            </a:extLst>
          </p:cNvPr>
          <p:cNvSpPr txBox="1"/>
          <p:nvPr/>
        </p:nvSpPr>
        <p:spPr>
          <a:xfrm>
            <a:off x="63518" y="4902929"/>
            <a:ext cx="168988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Eos/user/l/</a:t>
            </a:r>
            <a:r>
              <a:rPr lang="en-US" sz="400" dirty="0" err="1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lsito</a:t>
            </a:r>
            <a:r>
              <a:rPr lang="en-US" sz="4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/CTPPS/ThermalStudies_2023/V4_ZLongitudinal_Sweep</a:t>
            </a:r>
            <a:endParaRPr lang="en-GB" sz="4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12" name="Picture 11" descr="A graph of a number of points&#10;&#10;Description automatically generated with medium confidence">
            <a:extLst>
              <a:ext uri="{FF2B5EF4-FFF2-40B4-BE49-F238E27FC236}">
                <a16:creationId xmlns:a16="http://schemas.microsoft.com/office/drawing/2014/main" id="{C322D562-0CDE-5742-E38C-54A63D930D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530" y="3141159"/>
            <a:ext cx="2142414" cy="1603750"/>
          </a:xfrm>
          <a:prstGeom prst="rect">
            <a:avLst/>
          </a:prstGeom>
        </p:spPr>
      </p:pic>
      <p:sp>
        <p:nvSpPr>
          <p:cNvPr id="13" name="Right Brace 12">
            <a:extLst>
              <a:ext uri="{FF2B5EF4-FFF2-40B4-BE49-F238E27FC236}">
                <a16:creationId xmlns:a16="http://schemas.microsoft.com/office/drawing/2014/main" id="{B7B9CABC-C0DA-B532-8984-6B14A1762000}"/>
              </a:ext>
            </a:extLst>
          </p:cNvPr>
          <p:cNvSpPr/>
          <p:nvPr/>
        </p:nvSpPr>
        <p:spPr>
          <a:xfrm>
            <a:off x="3902542" y="2596545"/>
            <a:ext cx="218770" cy="2147777"/>
          </a:xfrm>
          <a:prstGeom prst="rightBrace">
            <a:avLst>
              <a:gd name="adj1" fmla="val 4708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B463F4-3E70-1E9B-BEA8-AB9338D90C49}"/>
              </a:ext>
            </a:extLst>
          </p:cNvPr>
          <p:cNvSpPr txBox="1"/>
          <p:nvPr/>
        </p:nvSpPr>
        <p:spPr>
          <a:xfrm>
            <a:off x="5055168" y="2673488"/>
            <a:ext cx="4002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How do V4 and V5.3 compare in terms of dissipated power?</a:t>
            </a:r>
          </a:p>
          <a:p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(Same beam parameter as the plot on the left)</a:t>
            </a:r>
            <a:endParaRPr lang="en-US" sz="800" dirty="0">
              <a:solidFill>
                <a:srgbClr val="C00000"/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15" name="Picture 14" descr="A graph of a beam-pot&#10;&#10;Description automatically generated">
            <a:extLst>
              <a:ext uri="{FF2B5EF4-FFF2-40B4-BE49-F238E27FC236}">
                <a16:creationId xmlns:a16="http://schemas.microsoft.com/office/drawing/2014/main" id="{C02D6574-783E-41AB-66A4-688682E232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660" y="3002925"/>
            <a:ext cx="2217947" cy="166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50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38E9D6-5D5F-8C47-830F-E522616924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E5B2CC99-1431-0A01-C4F7-55E0F2608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CTPPS Roman Pot – What an acronym!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923CF5A-3048-824F-5D45-EBEE29791C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</a:t>
            </a:fld>
            <a:endParaRPr lang="en-GB"/>
          </a:p>
        </p:txBody>
      </p:sp>
      <p:sp>
        <p:nvSpPr>
          <p:cNvPr id="7" name="Google Shape;132;p21">
            <a:extLst>
              <a:ext uri="{FF2B5EF4-FFF2-40B4-BE49-F238E27FC236}">
                <a16:creationId xmlns:a16="http://schemas.microsoft.com/office/drawing/2014/main" id="{DE5C93A8-C9D7-AFA1-3A57-589AD34C8648}"/>
              </a:ext>
            </a:extLst>
          </p:cNvPr>
          <p:cNvSpPr txBox="1"/>
          <p:nvPr/>
        </p:nvSpPr>
        <p:spPr>
          <a:xfrm>
            <a:off x="2598091" y="2597867"/>
            <a:ext cx="745231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CMS</a:t>
            </a:r>
            <a:endParaRPr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Google Shape;132;p21">
            <a:extLst>
              <a:ext uri="{FF2B5EF4-FFF2-40B4-BE49-F238E27FC236}">
                <a16:creationId xmlns:a16="http://schemas.microsoft.com/office/drawing/2014/main" id="{B2E7A056-CDD8-11B4-3607-23FAD4C3EEE7}"/>
              </a:ext>
            </a:extLst>
          </p:cNvPr>
          <p:cNvSpPr txBox="1"/>
          <p:nvPr/>
        </p:nvSpPr>
        <p:spPr>
          <a:xfrm>
            <a:off x="2690652" y="2874233"/>
            <a:ext cx="745231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TOTEM</a:t>
            </a:r>
            <a:endParaRPr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09177E-EEDE-59F3-7344-2F365F108F4B}"/>
              </a:ext>
            </a:extLst>
          </p:cNvPr>
          <p:cNvSpPr txBox="1"/>
          <p:nvPr/>
        </p:nvSpPr>
        <p:spPr>
          <a:xfrm>
            <a:off x="3943846" y="634415"/>
            <a:ext cx="47080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In the context of </a:t>
            </a:r>
            <a:r>
              <a:rPr lang="en-US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forward physics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: </a:t>
            </a:r>
          </a:p>
          <a:p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Intercept particles that after “collision” have been only slightly deflected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2DE8BF2-78C9-B978-05D2-7797B5EA264D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6467603" y="1087011"/>
            <a:ext cx="0" cy="18623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7">
            <a:extLst>
              <a:ext uri="{FF2B5EF4-FFF2-40B4-BE49-F238E27FC236}">
                <a16:creationId xmlns:a16="http://schemas.microsoft.com/office/drawing/2014/main" id="{E982952E-3A04-6B7E-EAFB-F51E2A32F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" b="60"/>
          <a:stretch/>
        </p:blipFill>
        <p:spPr bwMode="auto">
          <a:xfrm>
            <a:off x="388763" y="748072"/>
            <a:ext cx="3286029" cy="2604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681D32B-41C3-C321-3C7C-B9DF47EA3754}"/>
              </a:ext>
            </a:extLst>
          </p:cNvPr>
          <p:cNvSpPr txBox="1"/>
          <p:nvPr/>
        </p:nvSpPr>
        <p:spPr>
          <a:xfrm>
            <a:off x="178550" y="607332"/>
            <a:ext cx="21903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In IP5 the closest detectors are: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5EC1A1-AAFE-97EC-DE62-473CE48B992E}"/>
              </a:ext>
            </a:extLst>
          </p:cNvPr>
          <p:cNvSpPr txBox="1"/>
          <p:nvPr/>
        </p:nvSpPr>
        <p:spPr>
          <a:xfrm>
            <a:off x="388763" y="1319731"/>
            <a:ext cx="16135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Barrell Pixel Tracker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A2CEAB-1897-45D7-3ACB-C96B8B66D952}"/>
              </a:ext>
            </a:extLst>
          </p:cNvPr>
          <p:cNvSpPr txBox="1"/>
          <p:nvPr/>
        </p:nvSpPr>
        <p:spPr>
          <a:xfrm>
            <a:off x="178550" y="1611390"/>
            <a:ext cx="16135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Forward Pixel Tracker</a:t>
            </a:r>
            <a:endParaRPr lang="en-GB" sz="12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0D5A63E-0548-CA27-9A20-5E87688F61D7}"/>
              </a:ext>
            </a:extLst>
          </p:cNvPr>
          <p:cNvCxnSpPr>
            <a:cxnSpLocks/>
          </p:cNvCxnSpPr>
          <p:nvPr/>
        </p:nvCxnSpPr>
        <p:spPr>
          <a:xfrm>
            <a:off x="1815506" y="1560449"/>
            <a:ext cx="210213" cy="241735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3606690-81DE-D301-BD6B-8F532A532F15}"/>
              </a:ext>
            </a:extLst>
          </p:cNvPr>
          <p:cNvCxnSpPr>
            <a:cxnSpLocks/>
          </p:cNvCxnSpPr>
          <p:nvPr/>
        </p:nvCxnSpPr>
        <p:spPr>
          <a:xfrm>
            <a:off x="1678144" y="1832062"/>
            <a:ext cx="113934" cy="120867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magine 32">
            <a:extLst>
              <a:ext uri="{FF2B5EF4-FFF2-40B4-BE49-F238E27FC236}">
                <a16:creationId xmlns:a16="http://schemas.microsoft.com/office/drawing/2014/main" id="{07D39507-CB7F-3FA9-20DD-CD4CB83877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090" r="19577"/>
          <a:stretch/>
        </p:blipFill>
        <p:spPr>
          <a:xfrm>
            <a:off x="2434226" y="2235128"/>
            <a:ext cx="2880000" cy="2700000"/>
          </a:xfrm>
          <a:prstGeom prst="rect">
            <a:avLst/>
          </a:prstGeom>
        </p:spPr>
      </p:pic>
      <p:sp>
        <p:nvSpPr>
          <p:cNvPr id="35" name="Google Shape;132;p21">
            <a:extLst>
              <a:ext uri="{FF2B5EF4-FFF2-40B4-BE49-F238E27FC236}">
                <a16:creationId xmlns:a16="http://schemas.microsoft.com/office/drawing/2014/main" id="{57C1A580-E347-E5C0-1067-ECCC3AF4FD6B}"/>
              </a:ext>
            </a:extLst>
          </p:cNvPr>
          <p:cNvSpPr txBox="1"/>
          <p:nvPr/>
        </p:nvSpPr>
        <p:spPr>
          <a:xfrm>
            <a:off x="5003137" y="2019655"/>
            <a:ext cx="2928933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general: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«Thin» </a:t>
            </a: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vessel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(pots) hosting detectors, electronics and cooling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Pots connected to the beam vacuum chamber with </a:t>
            </a: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bellows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11C98C3-FFC5-B6AF-333F-053051A2CAB4}"/>
              </a:ext>
            </a:extLst>
          </p:cNvPr>
          <p:cNvCxnSpPr>
            <a:cxnSpLocks/>
          </p:cNvCxnSpPr>
          <p:nvPr/>
        </p:nvCxnSpPr>
        <p:spPr>
          <a:xfrm>
            <a:off x="6415041" y="3054406"/>
            <a:ext cx="0" cy="29388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Google Shape;132;p21">
            <a:extLst>
              <a:ext uri="{FF2B5EF4-FFF2-40B4-BE49-F238E27FC236}">
                <a16:creationId xmlns:a16="http://schemas.microsoft.com/office/drawing/2014/main" id="{5440B38F-71AA-0BD3-D868-6075349283C4}"/>
              </a:ext>
            </a:extLst>
          </p:cNvPr>
          <p:cNvSpPr txBox="1"/>
          <p:nvPr/>
        </p:nvSpPr>
        <p:spPr>
          <a:xfrm>
            <a:off x="5767434" y="3397064"/>
            <a:ext cx="2095774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allows moving the detector in respect to the beam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5B7E4E1-BC66-B1B0-081C-4640513E93D2}"/>
              </a:ext>
            </a:extLst>
          </p:cNvPr>
          <p:cNvSpPr txBox="1"/>
          <p:nvPr/>
        </p:nvSpPr>
        <p:spPr>
          <a:xfrm>
            <a:off x="300728" y="3171257"/>
            <a:ext cx="17500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CMS Central Beam Pipe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8715CD4-3E45-1AD7-3B8B-00241420752F}"/>
              </a:ext>
            </a:extLst>
          </p:cNvPr>
          <p:cNvSpPr txBox="1"/>
          <p:nvPr/>
        </p:nvSpPr>
        <p:spPr>
          <a:xfrm>
            <a:off x="2191998" y="2320868"/>
            <a:ext cx="35388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IP</a:t>
            </a:r>
            <a:endParaRPr lang="en-GB" sz="12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DDA525B-2D34-90CC-309C-3E106E9D935E}"/>
              </a:ext>
            </a:extLst>
          </p:cNvPr>
          <p:cNvCxnSpPr>
            <a:cxnSpLocks/>
          </p:cNvCxnSpPr>
          <p:nvPr/>
        </p:nvCxnSpPr>
        <p:spPr>
          <a:xfrm flipH="1" flipV="1">
            <a:off x="2084249" y="2092562"/>
            <a:ext cx="182371" cy="207967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78051E8-0C2A-8039-BCA0-ABEC070AA3D0}"/>
              </a:ext>
            </a:extLst>
          </p:cNvPr>
          <p:cNvCxnSpPr>
            <a:cxnSpLocks/>
          </p:cNvCxnSpPr>
          <p:nvPr/>
        </p:nvCxnSpPr>
        <p:spPr>
          <a:xfrm flipH="1" flipV="1">
            <a:off x="896203" y="2782518"/>
            <a:ext cx="246929" cy="345102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Google Shape;132;p21">
            <a:extLst>
              <a:ext uri="{FF2B5EF4-FFF2-40B4-BE49-F238E27FC236}">
                <a16:creationId xmlns:a16="http://schemas.microsoft.com/office/drawing/2014/main" id="{AB2E561F-C4FD-02CF-DB26-E761E6C74AA1}"/>
              </a:ext>
            </a:extLst>
          </p:cNvPr>
          <p:cNvSpPr txBox="1"/>
          <p:nvPr/>
        </p:nvSpPr>
        <p:spPr>
          <a:xfrm>
            <a:off x="5419716" y="1273247"/>
            <a:ext cx="2095774" cy="92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Need of silicon detectors that can go </a:t>
            </a:r>
            <a:r>
              <a:rPr lang="it-IT" sz="1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close as possible to the beam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!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it-IT"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8A2C099-8E8D-E60A-28B6-77609B689214}"/>
              </a:ext>
            </a:extLst>
          </p:cNvPr>
          <p:cNvSpPr/>
          <p:nvPr/>
        </p:nvSpPr>
        <p:spPr>
          <a:xfrm>
            <a:off x="5586692" y="4021318"/>
            <a:ext cx="2374710" cy="597406"/>
          </a:xfrm>
          <a:prstGeom prst="rect">
            <a:avLst/>
          </a:prstGeom>
          <a:noFill/>
          <a:ln w="12700">
            <a:solidFill>
              <a:srgbClr val="2252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D5BDA5E-C22A-7451-CC24-58713369C939}"/>
              </a:ext>
            </a:extLst>
          </p:cNvPr>
          <p:cNvSpPr txBox="1"/>
          <p:nvPr/>
        </p:nvSpPr>
        <p:spPr>
          <a:xfrm>
            <a:off x="4567452" y="4037537"/>
            <a:ext cx="45765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>
                <a:solidFill>
                  <a:schemeClr val="bg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</a:t>
            </a:r>
            <a:r>
              <a:rPr lang="it-IT" sz="1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40 mm = Parking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>
                <a:solidFill>
                  <a:schemeClr val="bg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 to </a:t>
            </a:r>
            <a:r>
              <a:rPr lang="it-IT" sz="1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mm = Operational</a:t>
            </a:r>
          </a:p>
        </p:txBody>
      </p:sp>
    </p:spTree>
    <p:extLst>
      <p:ext uri="{BB962C8B-B14F-4D97-AF65-F5344CB8AC3E}">
        <p14:creationId xmlns:p14="http://schemas.microsoft.com/office/powerpoint/2010/main" val="383110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8" grpId="0"/>
      <p:bldP spid="9" grpId="0"/>
      <p:bldP spid="45" grpId="0" animBg="1"/>
      <p:bldP spid="4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29E087D-8F35-263D-455E-FC10D4028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699" y="606890"/>
            <a:ext cx="8520600" cy="3416400"/>
          </a:xfrm>
        </p:spPr>
        <p:txBody>
          <a:bodyPr/>
          <a:lstStyle/>
          <a:p>
            <a:pPr marL="120650" indent="0">
              <a:buNone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Varying the distance between beam and the top side of the pot (the parameter is called dB)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41AB69D-2F28-50F2-0035-0D4BE17912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50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2338E02-85A9-A3A3-45D1-FC4DD21E3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Model 5.3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46A700-10EC-6FF6-35AE-BE9536227722}"/>
              </a:ext>
            </a:extLst>
          </p:cNvPr>
          <p:cNvSpPr txBox="1"/>
          <p:nvPr/>
        </p:nvSpPr>
        <p:spPr>
          <a:xfrm>
            <a:off x="4571999" y="995153"/>
            <a:ext cx="39356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Eos/user/l/</a:t>
            </a:r>
            <a:r>
              <a:rPr lang="en-US" sz="1000" dirty="0" err="1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lsito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/CTPPS/ThermalStudies_2023/V4_ZLongitudinal_Sweep</a:t>
            </a:r>
            <a:endParaRPr lang="en-GB" sz="10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A15581-3158-427E-6821-1630AF0740F9}"/>
              </a:ext>
            </a:extLst>
          </p:cNvPr>
          <p:cNvSpPr txBox="1"/>
          <p:nvPr/>
        </p:nvSpPr>
        <p:spPr>
          <a:xfrm>
            <a:off x="500029" y="2899405"/>
            <a:ext cx="3361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Now, simulations of power lost were performed with: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25ns_2748b_2736_2258_2374_288bpi_12inj.csv (This filling scheme)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2.3e11 ppb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1.2 ns bunch length</a:t>
            </a:r>
            <a:endParaRPr lang="en-GB" sz="800" dirty="0">
              <a:solidFill>
                <a:srgbClr val="0070C0"/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11" name="Picture 10" descr="A graph of a number of points&#10;&#10;Description automatically generated with medium confidence">
            <a:extLst>
              <a:ext uri="{FF2B5EF4-FFF2-40B4-BE49-F238E27FC236}">
                <a16:creationId xmlns:a16="http://schemas.microsoft.com/office/drawing/2014/main" id="{17E0C537-A3E3-0850-6C75-50D0AC0D7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464" y="3418826"/>
            <a:ext cx="1858150" cy="1390958"/>
          </a:xfrm>
          <a:prstGeom prst="rect">
            <a:avLst/>
          </a:prstGeom>
        </p:spPr>
      </p:pic>
      <p:pic>
        <p:nvPicPr>
          <p:cNvPr id="9" name="Picture 8" descr="A graph of a frequency&#10;&#10;Description automatically generated">
            <a:extLst>
              <a:ext uri="{FF2B5EF4-FFF2-40B4-BE49-F238E27FC236}">
                <a16:creationId xmlns:a16="http://schemas.microsoft.com/office/drawing/2014/main" id="{AB265D63-988F-1202-054D-6E24168B8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15" y="1189760"/>
            <a:ext cx="3636000" cy="1755311"/>
          </a:xfrm>
          <a:prstGeom prst="rect">
            <a:avLst/>
          </a:prstGeom>
        </p:spPr>
      </p:pic>
      <p:pic>
        <p:nvPicPr>
          <p:cNvPr id="13" name="Picture 12" descr="A graph of a frequency&#10;&#10;Description automatically generated">
            <a:extLst>
              <a:ext uri="{FF2B5EF4-FFF2-40B4-BE49-F238E27FC236}">
                <a16:creationId xmlns:a16="http://schemas.microsoft.com/office/drawing/2014/main" id="{7A3474C5-DA6B-96A9-76D9-1C59695BA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8894" y="1241374"/>
            <a:ext cx="3636000" cy="1818000"/>
          </a:xfrm>
          <a:prstGeom prst="rect">
            <a:avLst/>
          </a:prstGeom>
        </p:spPr>
      </p:pic>
      <p:pic>
        <p:nvPicPr>
          <p:cNvPr id="15" name="Picture 14" descr="A graph of a beam-pot&#10;&#10;Description automatically generated">
            <a:extLst>
              <a:ext uri="{FF2B5EF4-FFF2-40B4-BE49-F238E27FC236}">
                <a16:creationId xmlns:a16="http://schemas.microsoft.com/office/drawing/2014/main" id="{328EF981-70C3-B01D-B636-9AE8F9739F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953" y="3284159"/>
            <a:ext cx="2217947" cy="166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40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29E087D-8F35-263D-455E-FC10D4028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480724"/>
            <a:ext cx="8520600" cy="3416400"/>
          </a:xfrm>
        </p:spPr>
        <p:txBody>
          <a:bodyPr>
            <a:normAutofit/>
          </a:bodyPr>
          <a:lstStyle/>
          <a:p>
            <a:pPr marL="120650" indent="0">
              <a:buNone/>
            </a:pPr>
            <a:r>
              <a:rPr lang="en-US" sz="1400" dirty="0">
                <a:solidFill>
                  <a:schemeClr val="bg2">
                    <a:lumMod val="75000"/>
                  </a:schemeClr>
                </a:solidFill>
              </a:rPr>
              <a:t>Varying the distance between beam and the top side of the pot (the parameter is called dB)</a:t>
            </a: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41AB69D-2F28-50F2-0035-0D4BE17912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51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2338E02-85A9-A3A3-45D1-FC4DD21E3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Power loss computations with bunch length = 1 ns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A15581-3158-427E-6821-1630AF0740F9}"/>
              </a:ext>
            </a:extLst>
          </p:cNvPr>
          <p:cNvSpPr txBox="1"/>
          <p:nvPr/>
        </p:nvSpPr>
        <p:spPr>
          <a:xfrm>
            <a:off x="3086703" y="873219"/>
            <a:ext cx="3361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Now, simulations of power lost were performed with: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25ns_2748b_2736_2258_2374_288bpi_12inj.csv (This filling scheme)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2.3e11 ppb</a:t>
            </a:r>
          </a:p>
          <a:p>
            <a:pPr marL="171450" indent="-171450">
              <a:buFontTx/>
              <a:buChar char="-"/>
            </a:pPr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1 ns bunch length</a:t>
            </a:r>
            <a:endParaRPr lang="en-GB" sz="800" dirty="0">
              <a:solidFill>
                <a:srgbClr val="0070C0"/>
              </a:solid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7" name="Picture 6" descr="A graph of a frequency&#10;&#10;Description automatically generated">
            <a:extLst>
              <a:ext uri="{FF2B5EF4-FFF2-40B4-BE49-F238E27FC236}">
                <a16:creationId xmlns:a16="http://schemas.microsoft.com/office/drawing/2014/main" id="{9FD093CE-D2C8-364E-2BF9-E80BC6D63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493" y="1457994"/>
            <a:ext cx="2103013" cy="1577259"/>
          </a:xfrm>
          <a:prstGeom prst="rect">
            <a:avLst/>
          </a:prstGeom>
        </p:spPr>
      </p:pic>
      <p:pic>
        <p:nvPicPr>
          <p:cNvPr id="13" name="Picture 12" descr="A graph of a graph with numbers and points&#10;&#10;Description automatically generated with medium confidence">
            <a:extLst>
              <a:ext uri="{FF2B5EF4-FFF2-40B4-BE49-F238E27FC236}">
                <a16:creationId xmlns:a16="http://schemas.microsoft.com/office/drawing/2014/main" id="{CC4D762C-0877-E3F1-52A4-A4BCE208E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982" y="2996003"/>
            <a:ext cx="2700000" cy="2025000"/>
          </a:xfrm>
          <a:prstGeom prst="rect">
            <a:avLst/>
          </a:prstGeom>
        </p:spPr>
      </p:pic>
      <p:pic>
        <p:nvPicPr>
          <p:cNvPr id="15" name="Picture 14" descr="A graph of a graph with numbers and points&#10;&#10;Description automatically generated with medium confidence">
            <a:extLst>
              <a:ext uri="{FF2B5EF4-FFF2-40B4-BE49-F238E27FC236}">
                <a16:creationId xmlns:a16="http://schemas.microsoft.com/office/drawing/2014/main" id="{923721D6-2F87-3BB0-3F39-0EFA93A54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3506" y="2928479"/>
            <a:ext cx="2700000" cy="2025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7470466-A5CD-F636-3515-3D6B2B941D85}"/>
              </a:ext>
            </a:extLst>
          </p:cNvPr>
          <p:cNvSpPr txBox="1"/>
          <p:nvPr/>
        </p:nvSpPr>
        <p:spPr>
          <a:xfrm>
            <a:off x="2049406" y="3167252"/>
            <a:ext cx="7482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180.94 W</a:t>
            </a:r>
            <a:endParaRPr lang="en-GB" sz="800" dirty="0">
              <a:solidFill>
                <a:srgbClr val="0070C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68196E-C301-BDD1-3E98-338AD6E42BF9}"/>
              </a:ext>
            </a:extLst>
          </p:cNvPr>
          <p:cNvSpPr txBox="1"/>
          <p:nvPr/>
        </p:nvSpPr>
        <p:spPr>
          <a:xfrm>
            <a:off x="5464940" y="3229948"/>
            <a:ext cx="7482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0070C0"/>
                </a:solidFill>
                <a:latin typeface="Times New Roman"/>
                <a:cs typeface="Times New Roman"/>
                <a:sym typeface="Times New Roman"/>
              </a:rPr>
              <a:t>182.3 W</a:t>
            </a:r>
            <a:endParaRPr lang="en-GB" sz="800" dirty="0">
              <a:solidFill>
                <a:srgbClr val="0070C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1C7025-02E9-A539-16F1-0E261CC576BD}"/>
              </a:ext>
            </a:extLst>
          </p:cNvPr>
          <p:cNvSpPr txBox="1"/>
          <p:nvPr/>
        </p:nvSpPr>
        <p:spPr>
          <a:xfrm>
            <a:off x="1876270" y="2688226"/>
            <a:ext cx="588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V4</a:t>
            </a:r>
            <a:endParaRPr lang="en-GB" dirty="0">
              <a:solidFill>
                <a:schemeClr val="tx1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3B960F-8A08-027F-FE26-BD03307E9F08}"/>
              </a:ext>
            </a:extLst>
          </p:cNvPr>
          <p:cNvSpPr txBox="1"/>
          <p:nvPr/>
        </p:nvSpPr>
        <p:spPr>
          <a:xfrm>
            <a:off x="7134536" y="2727476"/>
            <a:ext cx="588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  <a:sym typeface="Times New Roman"/>
              </a:rPr>
              <a:t>V5.3</a:t>
            </a:r>
            <a:endParaRPr lang="en-GB" dirty="0">
              <a:solidFill>
                <a:schemeClr val="tx1"/>
              </a:solidFill>
              <a:latin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602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B010-9450-9706-4B8D-17873DF1F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A71FFC5-EF81-B6EA-8BE9-836FC24EA06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52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09E75F0-D5BF-3AF6-3BBD-9DEE3353E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Version 6 – No Radiation cooling, bad thermal contact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E93D7E3-D0F9-8495-0BCE-42F1BB79B3A0}"/>
              </a:ext>
            </a:extLst>
          </p:cNvPr>
          <p:cNvGraphicFramePr>
            <a:graphicFrameLocks noGrp="1"/>
          </p:cNvGraphicFramePr>
          <p:nvPr/>
        </p:nvGraphicFramePr>
        <p:xfrm>
          <a:off x="1454557" y="4040296"/>
          <a:ext cx="6325870" cy="670560"/>
        </p:xfrm>
        <a:graphic>
          <a:graphicData uri="http://schemas.openxmlformats.org/drawingml/2006/table">
            <a:tbl>
              <a:tblPr firstRow="1" firstCol="1" bandRow="1"/>
              <a:tblGrid>
                <a:gridCol w="2108200">
                  <a:extLst>
                    <a:ext uri="{9D8B030D-6E8A-4147-A177-3AD203B41FA5}">
                      <a16:colId xmlns:a16="http://schemas.microsoft.com/office/drawing/2014/main" val="764468495"/>
                    </a:ext>
                  </a:extLst>
                </a:gridCol>
                <a:gridCol w="2108835">
                  <a:extLst>
                    <a:ext uri="{9D8B030D-6E8A-4147-A177-3AD203B41FA5}">
                      <a16:colId xmlns:a16="http://schemas.microsoft.com/office/drawing/2014/main" val="2854985175"/>
                    </a:ext>
                  </a:extLst>
                </a:gridCol>
                <a:gridCol w="2108835">
                  <a:extLst>
                    <a:ext uri="{9D8B030D-6E8A-4147-A177-3AD203B41FA5}">
                      <a16:colId xmlns:a16="http://schemas.microsoft.com/office/drawing/2014/main" val="17132430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Average [W]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Max [W]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339181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Total Power on the device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302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Power in the ferrite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46801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Power on the top part of the pot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14.2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15.6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971989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371CBE1-9331-C0D1-2FC5-E2BCC09DE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5219" y="811714"/>
            <a:ext cx="2240699" cy="22719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ED4F29-B3BE-5C29-3FB7-5624D2451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811714"/>
            <a:ext cx="853219" cy="10601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F691CD3-79B9-139C-C57E-6088C9BDD884}"/>
              </a:ext>
            </a:extLst>
          </p:cNvPr>
          <p:cNvSpPr txBox="1"/>
          <p:nvPr/>
        </p:nvSpPr>
        <p:spPr>
          <a:xfrm>
            <a:off x="5569527" y="3234075"/>
            <a:ext cx="21919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Convection: 4 W/m^2 K</a:t>
            </a:r>
            <a:endParaRPr lang="en-GB" sz="105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0FE87A3-2F20-4DE6-2856-7CBD700AF9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607" y="867492"/>
            <a:ext cx="3118954" cy="211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7217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41AB69D-2F28-50F2-0035-0D4BE17912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53</a:t>
            </a:fld>
            <a:endParaRPr lang="en-GB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2338E02-85A9-A3A3-45D1-FC4DD21E3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Transverse Impedance Curves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033113-FF23-F4B7-C79D-F0773C75B2FF}"/>
              </a:ext>
            </a:extLst>
          </p:cNvPr>
          <p:cNvSpPr txBox="1"/>
          <p:nvPr/>
        </p:nvSpPr>
        <p:spPr>
          <a:xfrm>
            <a:off x="1031995" y="949902"/>
            <a:ext cx="1743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Parking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 position with 40 mm distance pot-beam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B91D829-FCA1-93C6-E1EE-30DE8B304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493" y="777805"/>
            <a:ext cx="1424387" cy="14569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E36DE1-5AD2-8FC5-FDEE-8F35F0236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272" y="1509223"/>
            <a:ext cx="2278661" cy="221432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11A90775-0616-D5CE-84C5-EC3957F57499}"/>
              </a:ext>
            </a:extLst>
          </p:cNvPr>
          <p:cNvGrpSpPr/>
          <p:nvPr/>
        </p:nvGrpSpPr>
        <p:grpSpPr>
          <a:xfrm>
            <a:off x="2198601" y="1876544"/>
            <a:ext cx="635181" cy="889387"/>
            <a:chOff x="3061600" y="797783"/>
            <a:chExt cx="635181" cy="889387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2EB39B8-174D-E18A-0BA8-A2150E7B8A97}"/>
                </a:ext>
              </a:extLst>
            </p:cNvPr>
            <p:cNvCxnSpPr/>
            <p:nvPr/>
          </p:nvCxnSpPr>
          <p:spPr>
            <a:xfrm flipV="1">
              <a:off x="3278332" y="924791"/>
              <a:ext cx="0" cy="576695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5DD072C-EA53-0C07-375D-0C82313F8790}"/>
                </a:ext>
              </a:extLst>
            </p:cNvPr>
            <p:cNvCxnSpPr>
              <a:cxnSpLocks/>
            </p:cNvCxnSpPr>
            <p:nvPr/>
          </p:nvCxnSpPr>
          <p:spPr>
            <a:xfrm>
              <a:off x="3278332" y="1501486"/>
              <a:ext cx="306532" cy="0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F18FEA7-A6B5-CAB9-4258-0ABDA0CEE530}"/>
                </a:ext>
              </a:extLst>
            </p:cNvPr>
            <p:cNvSpPr/>
            <p:nvPr/>
          </p:nvSpPr>
          <p:spPr>
            <a:xfrm>
              <a:off x="3244343" y="1465487"/>
              <a:ext cx="72000" cy="72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9482779-A2B3-A891-2FBB-B62E9550C2B3}"/>
                </a:ext>
              </a:extLst>
            </p:cNvPr>
            <p:cNvSpPr txBox="1"/>
            <p:nvPr/>
          </p:nvSpPr>
          <p:spPr>
            <a:xfrm>
              <a:off x="3447995" y="1440948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imes New Roman"/>
                  <a:cs typeface="Times New Roman"/>
                  <a:sym typeface="Times New Roman"/>
                </a:rPr>
                <a:t>x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50E9009-4208-61E4-649A-CCD00311F6C7}"/>
                </a:ext>
              </a:extLst>
            </p:cNvPr>
            <p:cNvSpPr txBox="1"/>
            <p:nvPr/>
          </p:nvSpPr>
          <p:spPr>
            <a:xfrm>
              <a:off x="3061600" y="797783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imes New Roman"/>
                  <a:cs typeface="Times New Roman"/>
                  <a:sym typeface="Times New Roman"/>
                </a:rPr>
                <a:t>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1A70591-278C-A94B-DDB6-251BE5B02D3A}"/>
                </a:ext>
              </a:extLst>
            </p:cNvPr>
            <p:cNvSpPr txBox="1"/>
            <p:nvPr/>
          </p:nvSpPr>
          <p:spPr>
            <a:xfrm>
              <a:off x="3089187" y="1440949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2">
                      <a:lumMod val="75000"/>
                    </a:schemeClr>
                  </a:solidFill>
                  <a:latin typeface="Times New Roman"/>
                  <a:cs typeface="Times New Roman"/>
                  <a:sym typeface="Times New Roman"/>
                </a:rPr>
                <a:t>z</a:t>
              </a:r>
            </a:p>
          </p:txBody>
        </p:sp>
      </p:grpSp>
      <p:cxnSp>
        <p:nvCxnSpPr>
          <p:cNvPr id="49" name="Connettore 2 22">
            <a:extLst>
              <a:ext uri="{FF2B5EF4-FFF2-40B4-BE49-F238E27FC236}">
                <a16:creationId xmlns:a16="http://schemas.microsoft.com/office/drawing/2014/main" id="{597E50C8-23C3-86E0-40D6-9A4038E876BB}"/>
              </a:ext>
            </a:extLst>
          </p:cNvPr>
          <p:cNvCxnSpPr>
            <a:cxnSpLocks/>
          </p:cNvCxnSpPr>
          <p:nvPr/>
        </p:nvCxnSpPr>
        <p:spPr>
          <a:xfrm flipH="1">
            <a:off x="2029216" y="2816303"/>
            <a:ext cx="386117" cy="0"/>
          </a:xfrm>
          <a:prstGeom prst="straightConnector1">
            <a:avLst/>
          </a:prstGeom>
          <a:ln w="19050"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asellaDiTesto 23">
                <a:extLst>
                  <a:ext uri="{FF2B5EF4-FFF2-40B4-BE49-F238E27FC236}">
                    <a16:creationId xmlns:a16="http://schemas.microsoft.com/office/drawing/2014/main" id="{C56EE571-1077-828C-47B5-F18E5BE00898}"/>
                  </a:ext>
                </a:extLst>
              </p:cNvPr>
              <p:cNvSpPr txBox="1"/>
              <p:nvPr/>
            </p:nvSpPr>
            <p:spPr bwMode="auto">
              <a:xfrm>
                <a:off x="2030395" y="3009394"/>
                <a:ext cx="472309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it-IT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it-IT" sz="12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50" name="CasellaDiTesto 23">
                <a:extLst>
                  <a:ext uri="{FF2B5EF4-FFF2-40B4-BE49-F238E27FC236}">
                    <a16:creationId xmlns:a16="http://schemas.microsoft.com/office/drawing/2014/main" id="{C56EE571-1077-828C-47B5-F18E5BE008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30395" y="3009394"/>
                <a:ext cx="472309" cy="184666"/>
              </a:xfrm>
              <a:prstGeom prst="rect">
                <a:avLst/>
              </a:prstGeom>
              <a:blipFill>
                <a:blip r:embed="rId4"/>
                <a:stretch>
                  <a:fillRect l="-6410" r="-641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2" name="Picture 61">
            <a:extLst>
              <a:ext uri="{FF2B5EF4-FFF2-40B4-BE49-F238E27FC236}">
                <a16:creationId xmlns:a16="http://schemas.microsoft.com/office/drawing/2014/main" id="{884A3F8B-2E8F-1739-C1F3-033B4CF9BD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1956" y="1506264"/>
            <a:ext cx="2042514" cy="2282962"/>
          </a:xfrm>
          <a:prstGeom prst="rect">
            <a:avLst/>
          </a:prstGeom>
        </p:spPr>
      </p:pic>
      <p:sp>
        <p:nvSpPr>
          <p:cNvPr id="63" name="Oval 62">
            <a:extLst>
              <a:ext uri="{FF2B5EF4-FFF2-40B4-BE49-F238E27FC236}">
                <a16:creationId xmlns:a16="http://schemas.microsoft.com/office/drawing/2014/main" id="{27AA2485-C05E-BB6A-08F2-1B9AC39D663E}"/>
              </a:ext>
            </a:extLst>
          </p:cNvPr>
          <p:cNvSpPr/>
          <p:nvPr/>
        </p:nvSpPr>
        <p:spPr>
          <a:xfrm>
            <a:off x="5046589" y="2567780"/>
            <a:ext cx="216000" cy="216000"/>
          </a:xfrm>
          <a:prstGeom prst="ellipse">
            <a:avLst/>
          </a:prstGeom>
          <a:noFill/>
          <a:ln w="9525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EE0B541-716D-81CA-DCB4-5E79EB3B9FA2}"/>
              </a:ext>
            </a:extLst>
          </p:cNvPr>
          <p:cNvCxnSpPr>
            <a:stCxn id="63" idx="0"/>
          </p:cNvCxnSpPr>
          <p:nvPr/>
        </p:nvCxnSpPr>
        <p:spPr>
          <a:xfrm flipV="1">
            <a:off x="5154589" y="777805"/>
            <a:ext cx="1488904" cy="178997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22F0FFF-85DE-17FA-D0D9-2040A55DC98A}"/>
              </a:ext>
            </a:extLst>
          </p:cNvPr>
          <p:cNvCxnSpPr>
            <a:cxnSpLocks/>
            <a:stCxn id="63" idx="5"/>
          </p:cNvCxnSpPr>
          <p:nvPr/>
        </p:nvCxnSpPr>
        <p:spPr>
          <a:xfrm flipV="1">
            <a:off x="5230957" y="2229232"/>
            <a:ext cx="1412536" cy="522916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7A868511-02B0-8AEF-8706-45FE28C8B3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7675" y="2827060"/>
            <a:ext cx="2167116" cy="1948215"/>
          </a:xfrm>
          <a:prstGeom prst="rect">
            <a:avLst/>
          </a:prstGeom>
        </p:spPr>
      </p:pic>
      <p:cxnSp>
        <p:nvCxnSpPr>
          <p:cNvPr id="29" name="Connettore 2 22">
            <a:extLst>
              <a:ext uri="{FF2B5EF4-FFF2-40B4-BE49-F238E27FC236}">
                <a16:creationId xmlns:a16="http://schemas.microsoft.com/office/drawing/2014/main" id="{B0DB370A-76B6-A550-FD5E-640A65572FBF}"/>
              </a:ext>
            </a:extLst>
          </p:cNvPr>
          <p:cNvCxnSpPr>
            <a:cxnSpLocks/>
          </p:cNvCxnSpPr>
          <p:nvPr/>
        </p:nvCxnSpPr>
        <p:spPr>
          <a:xfrm flipV="1">
            <a:off x="7410033" y="1707965"/>
            <a:ext cx="0" cy="2081261"/>
          </a:xfrm>
          <a:prstGeom prst="straightConnector1">
            <a:avLst/>
          </a:prstGeom>
          <a:ln w="19050"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75BF637-D54A-8255-C757-398B49AB29E8}"/>
              </a:ext>
            </a:extLst>
          </p:cNvPr>
          <p:cNvSpPr txBox="1"/>
          <p:nvPr/>
        </p:nvSpPr>
        <p:spPr>
          <a:xfrm>
            <a:off x="4000517" y="949902"/>
            <a:ext cx="1685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Times New Roman"/>
                <a:cs typeface="Times New Roman"/>
                <a:sym typeface="Times New Roman"/>
              </a:rPr>
              <a:t>Operational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sym typeface="Times New Roman"/>
              </a:rPr>
              <a:t> position with 1 mm distance pot-beam</a:t>
            </a:r>
          </a:p>
        </p:txBody>
      </p:sp>
    </p:spTree>
    <p:extLst>
      <p:ext uri="{BB962C8B-B14F-4D97-AF65-F5344CB8AC3E}">
        <p14:creationId xmlns:p14="http://schemas.microsoft.com/office/powerpoint/2010/main" val="409431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522DC9-97BB-7D76-9D88-2C597E5FD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44BF2E12-0D7A-D043-E0D1-F08CCE3FA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CTPPS Roman Pot – PPS2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556D408-9F5F-6BFC-FAEA-96FFB78FA1F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6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7DFB67-55EE-78A3-55E6-D1F3CA2009DA}"/>
              </a:ext>
            </a:extLst>
          </p:cNvPr>
          <p:cNvSpPr txBox="1"/>
          <p:nvPr/>
        </p:nvSpPr>
        <p:spPr>
          <a:xfrm>
            <a:off x="178549" y="607332"/>
            <a:ext cx="72913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PPS are installed on both sides of IP5 and have (are) run (running) sucessfully during Run 2 and Run 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IT"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PPS2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 is the </a:t>
            </a: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upgraded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 version of PPS for running from </a:t>
            </a: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Run 4 to Run 6</a:t>
            </a:r>
            <a:endParaRPr lang="en-GB" sz="1200" b="1" dirty="0"/>
          </a:p>
        </p:txBody>
      </p:sp>
      <p:sp>
        <p:nvSpPr>
          <p:cNvPr id="35" name="Google Shape;132;p21">
            <a:extLst>
              <a:ext uri="{FF2B5EF4-FFF2-40B4-BE49-F238E27FC236}">
                <a16:creationId xmlns:a16="http://schemas.microsoft.com/office/drawing/2014/main" id="{B8F50FAC-A2B4-6455-0516-20175BA78F4A}"/>
              </a:ext>
            </a:extLst>
          </p:cNvPr>
          <p:cNvSpPr txBox="1"/>
          <p:nvPr/>
        </p:nvSpPr>
        <p:spPr>
          <a:xfrm>
            <a:off x="4856588" y="930497"/>
            <a:ext cx="2928933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 Need for an update of the devices and an impedance study for the HL beam parameters</a:t>
            </a:r>
            <a:endParaRPr lang="it-IT"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58ADDB-21B5-D7F3-BC92-D71B5D1728CF}"/>
              </a:ext>
            </a:extLst>
          </p:cNvPr>
          <p:cNvSpPr txBox="1"/>
          <p:nvPr/>
        </p:nvSpPr>
        <p:spPr>
          <a:xfrm>
            <a:off x="178548" y="4841373"/>
            <a:ext cx="45765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hlinkClick r:id="rId2"/>
              </a:rPr>
              <a:t>https://edms.cern.ch/document/2915345/0.2</a:t>
            </a:r>
            <a:endParaRPr lang="en-GB" sz="8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3211E5-D7D6-E82E-BA52-441FDBDDB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567" y="1668285"/>
            <a:ext cx="4003059" cy="1334353"/>
          </a:xfrm>
          <a:prstGeom prst="rect">
            <a:avLst/>
          </a:prstGeom>
        </p:spPr>
      </p:pic>
      <p:sp>
        <p:nvSpPr>
          <p:cNvPr id="12" name="Google Shape;132;p21">
            <a:extLst>
              <a:ext uri="{FF2B5EF4-FFF2-40B4-BE49-F238E27FC236}">
                <a16:creationId xmlns:a16="http://schemas.microsoft.com/office/drawing/2014/main" id="{D8027F7A-E408-373E-C2AC-A896F8C68F2C}"/>
              </a:ext>
            </a:extLst>
          </p:cNvPr>
          <p:cNvSpPr txBox="1"/>
          <p:nvPr/>
        </p:nvSpPr>
        <p:spPr>
          <a:xfrm>
            <a:off x="4723251" y="3229707"/>
            <a:ext cx="2928933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1450" lvl="0" indent="-1714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3 stations on each side with 2 horizontal pots</a:t>
            </a:r>
          </a:p>
          <a:p>
            <a:pPr marL="171450" lvl="0" indent="-1714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4th pot station at 420 under discussion</a:t>
            </a:r>
            <a:endParaRPr lang="it-IT"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2;p21">
            <a:extLst>
              <a:ext uri="{FF2B5EF4-FFF2-40B4-BE49-F238E27FC236}">
                <a16:creationId xmlns:a16="http://schemas.microsoft.com/office/drawing/2014/main" id="{06A1710E-DCB2-946D-5BF6-954F117D7F66}"/>
              </a:ext>
            </a:extLst>
          </p:cNvPr>
          <p:cNvSpPr txBox="1"/>
          <p:nvPr/>
        </p:nvSpPr>
        <p:spPr>
          <a:xfrm>
            <a:off x="4856587" y="4060250"/>
            <a:ext cx="2928933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(XRP-220 also has a pair of vertical pots used only for alignemnt)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420EC4-F8FF-70E3-1673-A0819692B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3230" y="3078920"/>
            <a:ext cx="2429647" cy="153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605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0AB18-C64C-C2E2-7611-0A75EF66C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D9E8A49A-BE96-5A68-E37E-9E96A5EE3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CTPPS Roman Pot – PPS2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ED9F527-F3F6-74C6-2EC8-716EBCF8E6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7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6F590B-40B6-C7B3-0390-01740F963E6A}"/>
              </a:ext>
            </a:extLst>
          </p:cNvPr>
          <p:cNvSpPr txBox="1"/>
          <p:nvPr/>
        </p:nvSpPr>
        <p:spPr>
          <a:xfrm>
            <a:off x="178549" y="607332"/>
            <a:ext cx="72913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PPS are installed on both sides of IP5 and have (are) run (running) sucessfully during Run 2 and Run 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IT"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Wingdings" panose="05000000000000000000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PPS2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 is the </a:t>
            </a: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upgraded</a:t>
            </a: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 version of PPS for running from </a:t>
            </a: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Run 4 to Run 6</a:t>
            </a:r>
            <a:endParaRPr lang="en-GB" sz="1200" b="1" dirty="0"/>
          </a:p>
        </p:txBody>
      </p:sp>
      <p:sp>
        <p:nvSpPr>
          <p:cNvPr id="35" name="Google Shape;132;p21">
            <a:extLst>
              <a:ext uri="{FF2B5EF4-FFF2-40B4-BE49-F238E27FC236}">
                <a16:creationId xmlns:a16="http://schemas.microsoft.com/office/drawing/2014/main" id="{212AD228-19C6-1DCD-09B8-260B93BE207A}"/>
              </a:ext>
            </a:extLst>
          </p:cNvPr>
          <p:cNvSpPr txBox="1"/>
          <p:nvPr/>
        </p:nvSpPr>
        <p:spPr>
          <a:xfrm>
            <a:off x="4856588" y="930497"/>
            <a:ext cx="2928933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 Need for an update of the devices and an impedance study for the HL beam parameters</a:t>
            </a:r>
            <a:endParaRPr lang="it-IT"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99324A-60F6-ADB2-CEBC-F786706103C6}"/>
              </a:ext>
            </a:extLst>
          </p:cNvPr>
          <p:cNvSpPr txBox="1"/>
          <p:nvPr/>
        </p:nvSpPr>
        <p:spPr>
          <a:xfrm>
            <a:off x="178548" y="4841373"/>
            <a:ext cx="45765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2">
                    <a:lumMod val="75000"/>
                  </a:schemeClr>
                </a:solidFill>
                <a:latin typeface="Times New Roman"/>
                <a:cs typeface="Times New Roman"/>
                <a:hlinkClick r:id="rId2"/>
              </a:rPr>
              <a:t>https://edms.cern.ch/document/2915345/0.2</a:t>
            </a:r>
            <a:endParaRPr lang="en-GB" sz="800" dirty="0">
              <a:solidFill>
                <a:schemeClr val="bg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2999F0-2680-48EA-3870-D5D66328A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567" y="1668285"/>
            <a:ext cx="4003059" cy="1334353"/>
          </a:xfrm>
          <a:prstGeom prst="rect">
            <a:avLst/>
          </a:prstGeom>
        </p:spPr>
      </p:pic>
      <p:sp>
        <p:nvSpPr>
          <p:cNvPr id="12" name="Google Shape;132;p21">
            <a:extLst>
              <a:ext uri="{FF2B5EF4-FFF2-40B4-BE49-F238E27FC236}">
                <a16:creationId xmlns:a16="http://schemas.microsoft.com/office/drawing/2014/main" id="{F52502CF-8E8A-5210-F05D-3A9FFBABCDD2}"/>
              </a:ext>
            </a:extLst>
          </p:cNvPr>
          <p:cNvSpPr txBox="1"/>
          <p:nvPr/>
        </p:nvSpPr>
        <p:spPr>
          <a:xfrm>
            <a:off x="4723251" y="3229707"/>
            <a:ext cx="2928933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1450" lvl="0" indent="-1714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3 stations on each side with 2 horizontal pots</a:t>
            </a:r>
          </a:p>
          <a:p>
            <a:pPr marL="171450" lvl="0" indent="-171450" algn="ctr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4th pot station at 420 under discussion</a:t>
            </a:r>
            <a:endParaRPr lang="it-IT" sz="1200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" name="Google Shape;132;p21">
            <a:extLst>
              <a:ext uri="{FF2B5EF4-FFF2-40B4-BE49-F238E27FC236}">
                <a16:creationId xmlns:a16="http://schemas.microsoft.com/office/drawing/2014/main" id="{F75ECE98-86E9-F736-823D-588DF5824334}"/>
              </a:ext>
            </a:extLst>
          </p:cNvPr>
          <p:cNvSpPr txBox="1"/>
          <p:nvPr/>
        </p:nvSpPr>
        <p:spPr>
          <a:xfrm>
            <a:off x="4856587" y="4060250"/>
            <a:ext cx="2928933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 rtl="0">
              <a:spcBef>
                <a:spcPts val="0"/>
              </a:spcBef>
              <a:spcAft>
                <a:spcPts val="0"/>
              </a:spcAft>
            </a:pPr>
            <a:r>
              <a:rPr lang="it-IT" sz="1200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(XRP-220 also has a pair of vertical pots used only for alignemnt)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F1B0CE-1158-9BB6-2BDB-460EB1417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7515" y="3051933"/>
            <a:ext cx="2392103" cy="164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8627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>
          <a:extLst>
            <a:ext uri="{FF2B5EF4-FFF2-40B4-BE49-F238E27FC236}">
              <a16:creationId xmlns:a16="http://schemas.microsoft.com/office/drawing/2014/main" id="{6CE4795A-920E-90AF-FDB1-1EFBB9458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>
            <a:extLst>
              <a:ext uri="{FF2B5EF4-FFF2-40B4-BE49-F238E27FC236}">
                <a16:creationId xmlns:a16="http://schemas.microsoft.com/office/drawing/2014/main" id="{35B03AD1-D175-9650-D07F-5C09B38744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8550" y="-568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Outline</a:t>
            </a:r>
            <a:endParaRPr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4EF744B-1AFD-16B1-A8E2-5B647BCD76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8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86AF68-AC73-1D90-927F-08CD5DB1B102}"/>
              </a:ext>
            </a:extLst>
          </p:cNvPr>
          <p:cNvSpPr txBox="1"/>
          <p:nvPr/>
        </p:nvSpPr>
        <p:spPr>
          <a:xfrm>
            <a:off x="1135115" y="1204063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CTPPS Roman Pots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1B8C89-B33E-841D-0F31-F4873726B645}"/>
              </a:ext>
            </a:extLst>
          </p:cNvPr>
          <p:cNvSpPr txBox="1"/>
          <p:nvPr/>
        </p:nvSpPr>
        <p:spPr>
          <a:xfrm>
            <a:off x="2022221" y="1574698"/>
            <a:ext cx="4576548" cy="41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    Introduction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    PPS2: upgrade for HL LHC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62F660-C7A9-6EED-A748-E368B0586ACC}"/>
              </a:ext>
            </a:extLst>
          </p:cNvPr>
          <p:cNvSpPr txBox="1"/>
          <p:nvPr/>
        </p:nvSpPr>
        <p:spPr>
          <a:xfrm>
            <a:off x="1135115" y="2042950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2"/>
            </a:pPr>
            <a:r>
              <a:rPr lang="fr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Impedance Studies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6A22B3-C1D0-8D51-2AB9-9DE7173F41F5}"/>
              </a:ext>
            </a:extLst>
          </p:cNvPr>
          <p:cNvSpPr txBox="1"/>
          <p:nvPr/>
        </p:nvSpPr>
        <p:spPr>
          <a:xfrm>
            <a:off x="2022221" y="2464085"/>
            <a:ext cx="4576548" cy="1104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    Introduction and preliminary studies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    Longitudinal Impedance </a:t>
            </a:r>
            <a:r>
              <a:rPr lang="en-US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    Power loss study</a:t>
            </a:r>
          </a:p>
          <a:p>
            <a:pPr>
              <a:lnSpc>
                <a:spcPts val="600"/>
              </a:lnSpc>
              <a:spcAft>
                <a:spcPts val="1200"/>
              </a:spcAft>
            </a:pPr>
            <a:r>
              <a:rPr lang="fr" sz="105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    Thermal study</a:t>
            </a:r>
          </a:p>
          <a:p>
            <a:pPr lvl="0" algn="l" rtl="0">
              <a:lnSpc>
                <a:spcPts val="600"/>
              </a:lnSpc>
              <a:spcBef>
                <a:spcPts val="0"/>
              </a:spcBef>
              <a:spcAft>
                <a:spcPts val="1200"/>
              </a:spcAft>
            </a:pPr>
            <a:endParaRPr lang="fr" sz="105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CA17FE-89EE-3568-48DC-306CF2F37230}"/>
              </a:ext>
            </a:extLst>
          </p:cNvPr>
          <p:cNvSpPr txBox="1"/>
          <p:nvPr/>
        </p:nvSpPr>
        <p:spPr>
          <a:xfrm>
            <a:off x="1135115" y="3388219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Transverse Impedance Studies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01DBEC-1978-5765-C868-F4EFE6FF5282}"/>
              </a:ext>
            </a:extLst>
          </p:cNvPr>
          <p:cNvSpPr txBox="1"/>
          <p:nvPr/>
        </p:nvSpPr>
        <p:spPr>
          <a:xfrm>
            <a:off x="1135115" y="3788221"/>
            <a:ext cx="45765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 algn="l" rtl="0">
              <a:spcBef>
                <a:spcPts val="0"/>
              </a:spcBef>
              <a:spcAft>
                <a:spcPts val="1200"/>
              </a:spcAft>
              <a:buFont typeface="+mj-lt"/>
              <a:buAutoNum type="arabicPeriod" startAt="4"/>
            </a:pPr>
            <a:r>
              <a:rPr lang="fr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256E33-2819-39FD-7091-42B1FE7EC2E2}"/>
              </a:ext>
            </a:extLst>
          </p:cNvPr>
          <p:cNvSpPr/>
          <p:nvPr/>
        </p:nvSpPr>
        <p:spPr>
          <a:xfrm>
            <a:off x="926414" y="3371119"/>
            <a:ext cx="4854054" cy="105222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EBEC01-B7D8-B2FD-0AF8-AE3139E8C16B}"/>
              </a:ext>
            </a:extLst>
          </p:cNvPr>
          <p:cNvSpPr/>
          <p:nvPr/>
        </p:nvSpPr>
        <p:spPr>
          <a:xfrm>
            <a:off x="578673" y="889139"/>
            <a:ext cx="4854054" cy="105222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618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ED9910A2-F5CF-4242-59FB-A580DD526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591710"/>
            <a:ext cx="8520600" cy="3416400"/>
          </a:xfrm>
        </p:spPr>
        <p:txBody>
          <a:bodyPr>
            <a:normAutofit/>
          </a:bodyPr>
          <a:lstStyle/>
          <a:p>
            <a:pPr marL="120650" indent="0">
              <a:buNone/>
            </a:pPr>
            <a:r>
              <a:rPr lang="en-US" sz="1400" dirty="0">
                <a:solidFill>
                  <a:schemeClr val="bg2"/>
                </a:solidFill>
              </a:rPr>
              <a:t>In HL LHC there is the need to also account for how the increase in beam intensity and decrease in bunch length will affect:</a:t>
            </a:r>
          </a:p>
          <a:p>
            <a:pPr lvl="1"/>
            <a:r>
              <a:rPr lang="en-US" sz="1400" dirty="0">
                <a:solidFill>
                  <a:schemeClr val="bg2"/>
                </a:solidFill>
              </a:rPr>
              <a:t>Dissipate power (</a:t>
            </a:r>
            <a:r>
              <a:rPr lang="en-US" sz="1400" b="1" dirty="0">
                <a:solidFill>
                  <a:schemeClr val="bg2"/>
                </a:solidFill>
              </a:rPr>
              <a:t>Beam-Induced Heating</a:t>
            </a:r>
            <a:r>
              <a:rPr lang="en-US" sz="1400" dirty="0">
                <a:solidFill>
                  <a:schemeClr val="bg2"/>
                </a:solidFill>
              </a:rPr>
              <a:t>).</a:t>
            </a:r>
          </a:p>
          <a:p>
            <a:pPr lvl="1"/>
            <a:r>
              <a:rPr lang="en-US" sz="1400" b="1" dirty="0">
                <a:solidFill>
                  <a:schemeClr val="bg2"/>
                </a:solidFill>
              </a:rPr>
              <a:t>Instabilities</a:t>
            </a:r>
            <a:r>
              <a:rPr lang="en-US" sz="1400" dirty="0">
                <a:solidFill>
                  <a:schemeClr val="bg2"/>
                </a:solidFill>
              </a:rPr>
              <a:t>.</a:t>
            </a:r>
          </a:p>
          <a:p>
            <a:pPr marL="120650" indent="0">
              <a:buNone/>
            </a:pPr>
            <a:endParaRPr lang="en-US" sz="1400" dirty="0">
              <a:solidFill>
                <a:schemeClr val="bg2"/>
              </a:solidFill>
            </a:endParaRPr>
          </a:p>
          <a:p>
            <a:pPr marL="120650" indent="0">
              <a:buNone/>
            </a:pPr>
            <a:r>
              <a:rPr lang="en-US" sz="1400" dirty="0">
                <a:solidFill>
                  <a:schemeClr val="bg2"/>
                </a:solidFill>
              </a:rPr>
              <a:t>The impedance study included: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</a:rPr>
              <a:t>Pots already installed in the LHC (</a:t>
            </a:r>
            <a:r>
              <a:rPr lang="en-US" sz="1400" b="1" dirty="0">
                <a:solidFill>
                  <a:srgbClr val="C00000"/>
                </a:solidFill>
              </a:rPr>
              <a:t>horizontal, vertical </a:t>
            </a:r>
            <a:r>
              <a:rPr lang="en-US" sz="1400" dirty="0">
                <a:solidFill>
                  <a:schemeClr val="bg2"/>
                </a:solidFill>
              </a:rPr>
              <a:t>and box pots)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/>
                </a:solidFill>
              </a:rPr>
              <a:t>Pots that are under study for PPS2 (</a:t>
            </a:r>
            <a:r>
              <a:rPr lang="en-US" sz="1400" b="1" dirty="0">
                <a:solidFill>
                  <a:srgbClr val="C00000"/>
                </a:solidFill>
              </a:rPr>
              <a:t>external groove</a:t>
            </a:r>
            <a:r>
              <a:rPr lang="en-US" sz="1400" dirty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C18EC4-74D9-4904-749A-446F90950ED1}"/>
              </a:ext>
            </a:extLst>
          </p:cNvPr>
          <p:cNvSpPr txBox="1"/>
          <p:nvPr/>
        </p:nvSpPr>
        <p:spPr>
          <a:xfrm>
            <a:off x="5418397" y="3400213"/>
            <a:ext cx="4577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rgbClr val="2252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Transverse Impedance</a:t>
            </a: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2A393CA5-A784-C2A1-E5AF-A9A850B5C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The need for a new Impedance Study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B67DA92-DD32-ACBE-20C1-648F6926B8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A002EA-46DF-1F23-36DA-314E88EB38FB}"/>
              </a:ext>
            </a:extLst>
          </p:cNvPr>
          <p:cNvSpPr txBox="1"/>
          <p:nvPr/>
        </p:nvSpPr>
        <p:spPr>
          <a:xfrm>
            <a:off x="865180" y="3370555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Modelling</a:t>
            </a:r>
            <a:endParaRPr lang="en-GB" sz="12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54695E-BEE7-8FF6-6FA6-1C7B15E97370}"/>
              </a:ext>
            </a:extLst>
          </p:cNvPr>
          <p:cNvSpPr txBox="1"/>
          <p:nvPr/>
        </p:nvSpPr>
        <p:spPr>
          <a:xfrm>
            <a:off x="462826" y="3723289"/>
            <a:ext cx="1657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Order Reduction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A2F5EB-36C4-E515-47ED-E536C3758D65}"/>
              </a:ext>
            </a:extLst>
          </p:cNvPr>
          <p:cNvSpPr txBox="1"/>
          <p:nvPr/>
        </p:nvSpPr>
        <p:spPr>
          <a:xfrm>
            <a:off x="602288" y="3998715"/>
            <a:ext cx="13789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Mesh Convergence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93D2C2-2E29-CCE2-0662-8778E840DF8E}"/>
              </a:ext>
            </a:extLst>
          </p:cNvPr>
          <p:cNvSpPr txBox="1"/>
          <p:nvPr/>
        </p:nvSpPr>
        <p:spPr>
          <a:xfrm>
            <a:off x="606295" y="4274140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Consistency Check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DF59EC-282E-637A-B1B6-9E2198FD2923}"/>
              </a:ext>
            </a:extLst>
          </p:cNvPr>
          <p:cNvSpPr txBox="1"/>
          <p:nvPr/>
        </p:nvSpPr>
        <p:spPr>
          <a:xfrm>
            <a:off x="2301824" y="3734688"/>
            <a:ext cx="27815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3" indent="-342900">
              <a:buFont typeface="+mj-lt"/>
              <a:buAutoNum type="arabicPeriod"/>
            </a:pP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Computation in CST</a:t>
            </a:r>
          </a:p>
          <a:p>
            <a:pPr marL="342900" lvl="3" indent="-342900">
              <a:buFont typeface="+mj-lt"/>
              <a:buAutoNum type="arabicPeriod"/>
            </a:pP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Loss computation with BIHC</a:t>
            </a:r>
          </a:p>
          <a:p>
            <a:pPr marL="342900" lvl="3" indent="-342900">
              <a:buFont typeface="+mj-lt"/>
              <a:buAutoNum type="arabicPeriod"/>
            </a:pP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Loss map</a:t>
            </a:r>
          </a:p>
          <a:p>
            <a:pPr marL="342900" lvl="3" indent="-342900">
              <a:buFont typeface="+mj-lt"/>
              <a:buAutoNum type="arabicPeriod"/>
            </a:pP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 Calculations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258070-DC2D-D81C-8EF7-15058A91D347}"/>
              </a:ext>
            </a:extLst>
          </p:cNvPr>
          <p:cNvSpPr txBox="1"/>
          <p:nvPr/>
        </p:nvSpPr>
        <p:spPr>
          <a:xfrm>
            <a:off x="6761199" y="3925431"/>
            <a:ext cx="1816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Computation in CST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 study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62E85F-9FDA-8C64-A85E-79979E108198}"/>
              </a:ext>
            </a:extLst>
          </p:cNvPr>
          <p:cNvSpPr txBox="1"/>
          <p:nvPr/>
        </p:nvSpPr>
        <p:spPr>
          <a:xfrm>
            <a:off x="5354725" y="3373231"/>
            <a:ext cx="11512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B317401-8943-E485-96B5-7CBE1FC9CE05}"/>
              </a:ext>
            </a:extLst>
          </p:cNvPr>
          <p:cNvSpPr/>
          <p:nvPr/>
        </p:nvSpPr>
        <p:spPr>
          <a:xfrm>
            <a:off x="462826" y="3647554"/>
            <a:ext cx="1657826" cy="1015663"/>
          </a:xfrm>
          <a:prstGeom prst="roundRect">
            <a:avLst/>
          </a:prstGeom>
          <a:noFill/>
          <a:ln w="127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DB9842-0E1E-9EBB-880A-F33E0B45DA42}"/>
              </a:ext>
            </a:extLst>
          </p:cNvPr>
          <p:cNvSpPr txBox="1"/>
          <p:nvPr/>
        </p:nvSpPr>
        <p:spPr>
          <a:xfrm>
            <a:off x="2370364" y="3365357"/>
            <a:ext cx="285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Impedance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ABA35AD-A57F-35D9-AF5C-698B473FA761}"/>
              </a:ext>
            </a:extLst>
          </p:cNvPr>
          <p:cNvSpPr/>
          <p:nvPr/>
        </p:nvSpPr>
        <p:spPr>
          <a:xfrm>
            <a:off x="2228316" y="3645690"/>
            <a:ext cx="2862232" cy="1015663"/>
          </a:xfrm>
          <a:prstGeom prst="round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0848613-1348-E1DA-97FD-E408B3F611C6}"/>
              </a:ext>
            </a:extLst>
          </p:cNvPr>
          <p:cNvSpPr/>
          <p:nvPr/>
        </p:nvSpPr>
        <p:spPr>
          <a:xfrm>
            <a:off x="6761199" y="3677212"/>
            <a:ext cx="1816523" cy="1015663"/>
          </a:xfrm>
          <a:prstGeom prst="roundRect">
            <a:avLst/>
          </a:prstGeom>
          <a:noFill/>
          <a:ln w="12700">
            <a:solidFill>
              <a:srgbClr val="22529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Google Shape;132;p21">
            <a:extLst>
              <a:ext uri="{FF2B5EF4-FFF2-40B4-BE49-F238E27FC236}">
                <a16:creationId xmlns:a16="http://schemas.microsoft.com/office/drawing/2014/main" id="{A5D24723-51EA-B808-7030-726B49D8BE1F}"/>
              </a:ext>
            </a:extLst>
          </p:cNvPr>
          <p:cNvSpPr txBox="1"/>
          <p:nvPr/>
        </p:nvSpPr>
        <p:spPr>
          <a:xfrm>
            <a:off x="3040129" y="2814952"/>
            <a:ext cx="3488431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bg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General Procedure</a:t>
            </a:r>
            <a:endParaRPr sz="1200" b="1" dirty="0">
              <a:solidFill>
                <a:schemeClr val="bg2">
                  <a:lumMod val="7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89FB1B1-DCBE-F358-0EE4-8EBD73AD85EF}"/>
              </a:ext>
            </a:extLst>
          </p:cNvPr>
          <p:cNvSpPr/>
          <p:nvPr/>
        </p:nvSpPr>
        <p:spPr>
          <a:xfrm>
            <a:off x="5198212" y="3662344"/>
            <a:ext cx="1464304" cy="1015663"/>
          </a:xfrm>
          <a:prstGeom prst="round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A55389-4B85-BEF9-76F3-E318C986B6C1}"/>
              </a:ext>
            </a:extLst>
          </p:cNvPr>
          <p:cNvSpPr txBox="1"/>
          <p:nvPr/>
        </p:nvSpPr>
        <p:spPr>
          <a:xfrm>
            <a:off x="5198212" y="3900312"/>
            <a:ext cx="1426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Stretched wire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Probes</a:t>
            </a:r>
          </a:p>
        </p:txBody>
      </p:sp>
    </p:spTree>
    <p:extLst>
      <p:ext uri="{BB962C8B-B14F-4D97-AF65-F5344CB8AC3E}">
        <p14:creationId xmlns:p14="http://schemas.microsoft.com/office/powerpoint/2010/main" val="125732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" grpId="0"/>
      <p:bldP spid="6" grpId="0"/>
      <p:bldP spid="7" grpId="0"/>
      <p:bldP spid="8" grpId="0"/>
      <p:bldP spid="9" grpId="0"/>
      <p:bldP spid="13" grpId="0"/>
      <p:bldP spid="14" grpId="0"/>
      <p:bldP spid="15" grpId="0" animBg="1"/>
      <p:bldP spid="17" grpId="0"/>
      <p:bldP spid="18" grpId="0" animBg="1"/>
      <p:bldP spid="21" grpId="0" animBg="1"/>
      <p:bldP spid="22" grpId="0"/>
      <p:bldP spid="10" grpId="0" animBg="1"/>
      <p:bldP spid="11" grpId="0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79802</TotalTime>
  <Words>3469</Words>
  <Application>Microsoft Office PowerPoint</Application>
  <PresentationFormat>On-screen Show (16:9)</PresentationFormat>
  <Paragraphs>660</Paragraphs>
  <Slides>53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0" baseType="lpstr">
      <vt:lpstr>Aptos</vt:lpstr>
      <vt:lpstr>Arial</vt:lpstr>
      <vt:lpstr>Cambria Math</vt:lpstr>
      <vt:lpstr>Times New Roman</vt:lpstr>
      <vt:lpstr>Verdana</vt:lpstr>
      <vt:lpstr>Wingdings</vt:lpstr>
      <vt:lpstr>Simple Light</vt:lpstr>
      <vt:lpstr>CTPPS Roman Pot – Impedance Studies for HL</vt:lpstr>
      <vt:lpstr>Outline</vt:lpstr>
      <vt:lpstr>Outline</vt:lpstr>
      <vt:lpstr>CTPPS Roman Pot – What an acronym! </vt:lpstr>
      <vt:lpstr>CTPPS Roman Pot – What an acronym! </vt:lpstr>
      <vt:lpstr>CTPPS Roman Pot – PPS2</vt:lpstr>
      <vt:lpstr>CTPPS Roman Pot – PPS2</vt:lpstr>
      <vt:lpstr>Outline</vt:lpstr>
      <vt:lpstr>The need for a new Impedance Study</vt:lpstr>
      <vt:lpstr>Modelling and Model Order Reduction</vt:lpstr>
      <vt:lpstr>Consistency Check</vt:lpstr>
      <vt:lpstr>Outline</vt:lpstr>
      <vt:lpstr>Studied Models for the HL LHC upgrade</vt:lpstr>
      <vt:lpstr>Longitudinal Impedance - Comparison</vt:lpstr>
      <vt:lpstr>Outline</vt:lpstr>
      <vt:lpstr>Longitudinal Impedance - Single Wire Measurements of Version 6</vt:lpstr>
      <vt:lpstr>Outline</vt:lpstr>
      <vt:lpstr>Power loss computations - BIHC</vt:lpstr>
      <vt:lpstr>Power loss computations – Power distribution map</vt:lpstr>
      <vt:lpstr>Boundary conditions</vt:lpstr>
      <vt:lpstr>Results, without cooling channel</vt:lpstr>
      <vt:lpstr>Results, with cooling channel</vt:lpstr>
      <vt:lpstr>Temperature dependency wrt thermal contact conductance</vt:lpstr>
      <vt:lpstr>Thermal Study – Comparison with Run 3</vt:lpstr>
      <vt:lpstr>Thermal Study – Comparison with Run 3</vt:lpstr>
      <vt:lpstr>Need for in-vacuum temperature monitoring</vt:lpstr>
      <vt:lpstr>In-vacuum temperature monitoring needs</vt:lpstr>
      <vt:lpstr>Outline</vt:lpstr>
      <vt:lpstr>Transverse Impedance Studies</vt:lpstr>
      <vt:lpstr>V4 - Dipolar Impedance Curves:</vt:lpstr>
      <vt:lpstr>V5.3/V6 - Dipolar Impedance Curves:</vt:lpstr>
      <vt:lpstr>HL-LHC Roman Pot (PPS2): scenarios </vt:lpstr>
      <vt:lpstr>Outline</vt:lpstr>
      <vt:lpstr>Conclusions</vt:lpstr>
      <vt:lpstr>Thanks for your attention!</vt:lpstr>
      <vt:lpstr>Backup</vt:lpstr>
      <vt:lpstr>What is the beam-coupling impedance (pt 1)</vt:lpstr>
      <vt:lpstr>What is the beam-coupling impedance (pt 1)</vt:lpstr>
      <vt:lpstr>What is the beam-coupling impedance (pt 1)</vt:lpstr>
      <vt:lpstr>What is the beam-coupling impedance (pt 2)</vt:lpstr>
      <vt:lpstr>Model Order Reduction</vt:lpstr>
      <vt:lpstr>Model Order Reduction</vt:lpstr>
      <vt:lpstr>Simulations plan</vt:lpstr>
      <vt:lpstr>Version 6 – Measurements Zz 1 mm</vt:lpstr>
      <vt:lpstr>Version 6 – Measurements Zz 3.3 mm</vt:lpstr>
      <vt:lpstr>Version 6 – Measurements Zz 7.7 mm</vt:lpstr>
      <vt:lpstr>Version 6 – Measurements Zz 40 mm</vt:lpstr>
      <vt:lpstr>Model 4 – Impedance curves and power loss</vt:lpstr>
      <vt:lpstr>Model 5.3 – Impedance curves and power loss</vt:lpstr>
      <vt:lpstr>Model 5.3</vt:lpstr>
      <vt:lpstr>Power loss computations with bunch length = 1 ns</vt:lpstr>
      <vt:lpstr>Version 6 – No Radiation cooling, bad thermal contact</vt:lpstr>
      <vt:lpstr>Transverse Impedance Curves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CTPPS Roman Pot – Impedance Studies</dc:title>
  <dc:creator>Leonardo Sito</dc:creator>
  <cp:lastModifiedBy>LEONARDO SITO</cp:lastModifiedBy>
  <cp:revision>76</cp:revision>
  <dcterms:modified xsi:type="dcterms:W3CDTF">2025-07-15T13:03:06Z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ad0b24d-6422-44b0-b3de-abb3a9e8c81a_Enabled">
    <vt:lpwstr>true</vt:lpwstr>
  </property>
  <property fmtid="{D5CDD505-2E9C-101B-9397-08002B2CF9AE}" pid="3" name="MSIP_Label_2ad0b24d-6422-44b0-b3de-abb3a9e8c81a_SetDate">
    <vt:lpwstr>2025-07-15T13:03:04Z</vt:lpwstr>
  </property>
  <property fmtid="{D5CDD505-2E9C-101B-9397-08002B2CF9AE}" pid="4" name="MSIP_Label_2ad0b24d-6422-44b0-b3de-abb3a9e8c81a_Method">
    <vt:lpwstr>Standard</vt:lpwstr>
  </property>
  <property fmtid="{D5CDD505-2E9C-101B-9397-08002B2CF9AE}" pid="5" name="MSIP_Label_2ad0b24d-6422-44b0-b3de-abb3a9e8c81a_Name">
    <vt:lpwstr>defa4170-0d19-0005-0004-bc88714345d2</vt:lpwstr>
  </property>
  <property fmtid="{D5CDD505-2E9C-101B-9397-08002B2CF9AE}" pid="6" name="MSIP_Label_2ad0b24d-6422-44b0-b3de-abb3a9e8c81a_SiteId">
    <vt:lpwstr>2fcfe26a-bb62-46b0-b1e3-28f9da0c45fd</vt:lpwstr>
  </property>
  <property fmtid="{D5CDD505-2E9C-101B-9397-08002B2CF9AE}" pid="7" name="MSIP_Label_2ad0b24d-6422-44b0-b3de-abb3a9e8c81a_ActionId">
    <vt:lpwstr>856a0762-5183-494e-93ca-5dfc5d947154</vt:lpwstr>
  </property>
  <property fmtid="{D5CDD505-2E9C-101B-9397-08002B2CF9AE}" pid="8" name="MSIP_Label_2ad0b24d-6422-44b0-b3de-abb3a9e8c81a_ContentBits">
    <vt:lpwstr>0</vt:lpwstr>
  </property>
  <property fmtid="{D5CDD505-2E9C-101B-9397-08002B2CF9AE}" pid="9" name="MSIP_Label_2ad0b24d-6422-44b0-b3de-abb3a9e8c81a_Tag">
    <vt:lpwstr>10, 3, 0, 1</vt:lpwstr>
  </property>
</Properties>
</file>